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67" r:id="rId2"/>
    <p:sldId id="258" r:id="rId3"/>
    <p:sldId id="280" r:id="rId4"/>
    <p:sldId id="281" r:id="rId5"/>
    <p:sldId id="282" r:id="rId6"/>
    <p:sldId id="283" r:id="rId7"/>
    <p:sldId id="285" r:id="rId8"/>
    <p:sldId id="286" r:id="rId9"/>
    <p:sldId id="287" r:id="rId10"/>
    <p:sldId id="299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0" r:id="rId23"/>
    <p:sldId id="27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70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0.wmf"/><Relationship Id="rId5" Type="http://schemas.openxmlformats.org/officeDocument/2006/relationships/image" Target="../media/image17.wmf"/><Relationship Id="rId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emf"/><Relationship Id="rId9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51D39-915D-4D30-BD6A-864C1942DE05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587DD-82DD-447D-8D72-637E960C44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850F6E-A7CC-4DCF-85FC-F0261B426F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》——</a:t>
            </a:r>
            <a:r>
              <a:rPr lang="en-US" altLang="zh-CN" sz="2600" b="1" kern="1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4.3</a:t>
            </a:r>
            <a:r>
              <a:rPr lang="zh-CN" altLang="en-US" sz="2600" b="1" kern="1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电势能与电势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1.wmf"/><Relationship Id="rId26" Type="http://schemas.openxmlformats.org/officeDocument/2006/relationships/image" Target="../media/image55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539552" y="908720"/>
            <a:ext cx="77724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 fontScale="90000"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  </a:t>
            </a:r>
            <a:r>
              <a:rPr kumimoji="1" lang="zh-CN" altLang="en-US" sz="43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电势能与电势</a:t>
            </a:r>
            <a:br>
              <a:rPr kumimoji="1" lang="en-US" altLang="zh-CN" sz="43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1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1.</a:t>
            </a:r>
            <a:r>
              <a:rPr kumimoji="1" lang="zh-CN" altLang="en-US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电势能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2.</a:t>
            </a:r>
            <a:r>
              <a:rPr kumimoji="1" lang="zh-CN" altLang="en-US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电势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3.</a:t>
            </a:r>
            <a:r>
              <a:rPr kumimoji="1" lang="zh-CN" altLang="en-US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电势差</a:t>
            </a:r>
            <a:b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4.</a:t>
            </a:r>
            <a:r>
              <a:rPr kumimoji="1" lang="zh-CN" altLang="en-US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等势面</a:t>
            </a:r>
            <a:b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5.</a:t>
            </a:r>
            <a:r>
              <a:rPr lang="zh-CN" altLang="zh-CN" sz="3600" dirty="0"/>
              <a:t>电势差与电场强度的关系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179513" y="764704"/>
            <a:ext cx="28803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电势差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2627784" y="1484784"/>
          <a:ext cx="222196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7" name="Equation" r:id="rId3" imgW="876300" imgH="228600" progId="Equation.DSMT4">
                  <p:embed/>
                </p:oleObj>
              </mc:Choice>
              <mc:Fallback>
                <p:oleObj name="Equation" r:id="rId3" imgW="8763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484784"/>
                        <a:ext cx="2221961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323528" y="2276872"/>
            <a:ext cx="882047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zh-CN" sz="3200" b="1" dirty="0"/>
              <a:t>电势差可正可负</a:t>
            </a:r>
            <a:endParaRPr lang="en-US" altLang="zh-CN" sz="3200" b="1" dirty="0"/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zh-CN" sz="3200" b="1" dirty="0"/>
              <a:t>当</a:t>
            </a:r>
            <a:r>
              <a:rPr lang="en-US" altLang="zh-CN" sz="3200" b="1" dirty="0"/>
              <a:t>A</a:t>
            </a:r>
            <a:r>
              <a:rPr lang="zh-CN" altLang="zh-CN" sz="3200" b="1" dirty="0"/>
              <a:t>点电势比</a:t>
            </a:r>
            <a:r>
              <a:rPr lang="en-US" altLang="zh-CN" sz="3200" b="1" dirty="0"/>
              <a:t>B</a:t>
            </a:r>
            <a:r>
              <a:rPr lang="zh-CN" altLang="zh-CN" sz="3200" b="1" dirty="0"/>
              <a:t>点高时，</a:t>
            </a:r>
            <a:r>
              <a:rPr lang="en-US" altLang="zh-CN" sz="3200" b="1" dirty="0"/>
              <a:t>   </a:t>
            </a:r>
            <a:r>
              <a:rPr lang="zh-CN" altLang="zh-CN" sz="3200" b="1" dirty="0"/>
              <a:t>为正值，</a:t>
            </a:r>
            <a:r>
              <a:rPr lang="en-US" altLang="zh-CN" sz="3200" b="1" dirty="0"/>
              <a:t>      </a:t>
            </a:r>
            <a:r>
              <a:rPr lang="zh-CN" altLang="zh-CN" sz="3200" b="1" dirty="0"/>
              <a:t>则为负值。</a:t>
            </a:r>
            <a:endParaRPr lang="en-US" altLang="zh-CN" sz="3200" b="1" dirty="0"/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zh-CN" sz="3200" b="1" dirty="0"/>
              <a:t>电势差的单位也是伏特。</a:t>
            </a:r>
            <a:endParaRPr lang="zh-CN" altLang="en-US" sz="3200" b="1" dirty="0">
              <a:latin typeface="+mn-ea"/>
            </a:endParaRPr>
          </a:p>
        </p:txBody>
      </p:sp>
      <p:graphicFrame>
        <p:nvGraphicFramePr>
          <p:cNvPr id="56" name="Object 7"/>
          <p:cNvGraphicFramePr>
            <a:graphicFrameLocks noChangeAspect="1"/>
          </p:cNvGraphicFramePr>
          <p:nvPr/>
        </p:nvGraphicFramePr>
        <p:xfrm>
          <a:off x="4572000" y="2996952"/>
          <a:ext cx="7080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name="Equation" r:id="rId5" imgW="279360" imgH="228600" progId="Equation.DSMT4">
                  <p:embed/>
                </p:oleObj>
              </mc:Choice>
              <mc:Fallback>
                <p:oleObj name="Equation" r:id="rId5" imgW="2793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96952"/>
                        <a:ext cx="70802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"/>
          <p:cNvGraphicFramePr>
            <a:graphicFrameLocks noChangeAspect="1"/>
          </p:cNvGraphicFramePr>
          <p:nvPr/>
        </p:nvGraphicFramePr>
        <p:xfrm>
          <a:off x="6675438" y="2997200"/>
          <a:ext cx="6762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name="Equation" r:id="rId7" imgW="266400" imgH="228600" progId="Equation.DSMT4">
                  <p:embed/>
                </p:oleObj>
              </mc:Choice>
              <mc:Fallback>
                <p:oleObj name="Equation" r:id="rId7" imgW="26640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438" y="2997200"/>
                        <a:ext cx="67627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323528" y="4581128"/>
            <a:ext cx="849694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         将点电荷</a:t>
            </a:r>
            <a:r>
              <a:rPr lang="en-US" altLang="zh-CN" sz="3200" b="1" i="1" dirty="0" err="1"/>
              <a:t>q</a:t>
            </a:r>
            <a:r>
              <a:rPr lang="en-US" altLang="zh-CN" sz="3200" b="1" dirty="0" err="1"/>
              <a:t>从A点移动到B点时,电场力所做的功为</a:t>
            </a:r>
            <a:endParaRPr lang="zh-CN" altLang="en-US" sz="3200" b="1" dirty="0"/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502" name="Object 14"/>
          <p:cNvGraphicFramePr>
            <a:graphicFrameLocks noChangeAspect="1"/>
          </p:cNvGraphicFramePr>
          <p:nvPr/>
        </p:nvGraphicFramePr>
        <p:xfrm>
          <a:off x="1907704" y="5733256"/>
          <a:ext cx="47196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0" name="Equation" r:id="rId9" imgW="2286000" imgH="241200" progId="Equation.DSMT4">
                  <p:embed/>
                </p:oleObj>
              </mc:Choice>
              <mc:Fallback>
                <p:oleObj name="Equation" r:id="rId9" imgW="2286000" imgH="241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733256"/>
                        <a:ext cx="4719638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06" name="Group 18"/>
          <p:cNvGrpSpPr>
            <a:grpSpLocks/>
          </p:cNvGrpSpPr>
          <p:nvPr/>
        </p:nvGrpSpPr>
        <p:grpSpPr bwMode="auto">
          <a:xfrm>
            <a:off x="6084168" y="836712"/>
            <a:ext cx="2664296" cy="1944216"/>
            <a:chOff x="7738" y="1942"/>
            <a:chExt cx="2340" cy="1735"/>
          </a:xfrm>
        </p:grpSpPr>
        <p:grpSp>
          <p:nvGrpSpPr>
            <p:cNvPr id="63507" name="Group 19"/>
            <p:cNvGrpSpPr>
              <a:grpSpLocks/>
            </p:cNvGrpSpPr>
            <p:nvPr/>
          </p:nvGrpSpPr>
          <p:grpSpPr bwMode="auto">
            <a:xfrm>
              <a:off x="7738" y="1942"/>
              <a:ext cx="2340" cy="1735"/>
              <a:chOff x="7771" y="2422"/>
              <a:chExt cx="2340" cy="1735"/>
            </a:xfrm>
          </p:grpSpPr>
          <p:sp>
            <p:nvSpPr>
              <p:cNvPr id="63508" name="Arc 20"/>
              <p:cNvSpPr>
                <a:spLocks/>
              </p:cNvSpPr>
              <p:nvPr/>
            </p:nvSpPr>
            <p:spPr bwMode="auto">
              <a:xfrm rot="-4408353">
                <a:off x="8086" y="2512"/>
                <a:ext cx="1619" cy="1440"/>
              </a:xfrm>
              <a:custGeom>
                <a:avLst/>
                <a:gdLst>
                  <a:gd name="G0" fmla="+- 2695 0 0"/>
                  <a:gd name="G1" fmla="+- 21600 0 0"/>
                  <a:gd name="G2" fmla="+- 21600 0 0"/>
                  <a:gd name="T0" fmla="*/ 0 w 24273"/>
                  <a:gd name="T1" fmla="*/ 169 h 21600"/>
                  <a:gd name="T2" fmla="*/ 24273 w 24273"/>
                  <a:gd name="T3" fmla="*/ 20621 h 21600"/>
                  <a:gd name="T4" fmla="*/ 2695 w 2427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273" h="21600" fill="none" extrusionOk="0">
                    <a:moveTo>
                      <a:pt x="-1" y="168"/>
                    </a:moveTo>
                    <a:cubicBezTo>
                      <a:pt x="893" y="56"/>
                      <a:pt x="1794" y="-1"/>
                      <a:pt x="2695" y="0"/>
                    </a:cubicBezTo>
                    <a:cubicBezTo>
                      <a:pt x="14243" y="0"/>
                      <a:pt x="23749" y="9084"/>
                      <a:pt x="24272" y="20621"/>
                    </a:cubicBezTo>
                  </a:path>
                  <a:path w="24273" h="21600" stroke="0" extrusionOk="0">
                    <a:moveTo>
                      <a:pt x="-1" y="168"/>
                    </a:moveTo>
                    <a:cubicBezTo>
                      <a:pt x="893" y="56"/>
                      <a:pt x="1794" y="-1"/>
                      <a:pt x="2695" y="0"/>
                    </a:cubicBezTo>
                    <a:cubicBezTo>
                      <a:pt x="14243" y="0"/>
                      <a:pt x="23749" y="9084"/>
                      <a:pt x="24272" y="20621"/>
                    </a:cubicBezTo>
                    <a:lnTo>
                      <a:pt x="2695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509" name="Line 21"/>
              <p:cNvSpPr>
                <a:spLocks noChangeShapeType="1"/>
              </p:cNvSpPr>
              <p:nvPr/>
            </p:nvSpPr>
            <p:spPr bwMode="auto">
              <a:xfrm flipV="1">
                <a:off x="8469" y="2815"/>
                <a:ext cx="151" cy="155"/>
              </a:xfrm>
              <a:prstGeom prst="line">
                <a:avLst/>
              </a:prstGeom>
              <a:noFill/>
              <a:ln w="19050">
                <a:solidFill>
                  <a:srgbClr val="1F1A17"/>
                </a:solidFill>
                <a:round/>
                <a:headEnd/>
                <a:tailEnd type="stealth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510" name="Oval 22"/>
              <p:cNvSpPr>
                <a:spLocks noChangeArrowheads="1"/>
              </p:cNvSpPr>
              <p:nvPr/>
            </p:nvSpPr>
            <p:spPr bwMode="auto">
              <a:xfrm>
                <a:off x="7968" y="3760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511" name="Oval 23"/>
              <p:cNvSpPr>
                <a:spLocks noChangeArrowheads="1"/>
              </p:cNvSpPr>
              <p:nvPr/>
            </p:nvSpPr>
            <p:spPr bwMode="auto">
              <a:xfrm>
                <a:off x="9757" y="2605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63512" name="Object 24"/>
              <p:cNvGraphicFramePr>
                <a:graphicFrameLocks noChangeAspect="1"/>
              </p:cNvGraphicFramePr>
              <p:nvPr/>
            </p:nvGraphicFramePr>
            <p:xfrm>
              <a:off x="7771" y="3936"/>
              <a:ext cx="197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21" name="Equation" r:id="rId11" imgW="152280" imgH="164880" progId="Equation.DSMT4">
                      <p:embed/>
                    </p:oleObj>
                  </mc:Choice>
                  <mc:Fallback>
                    <p:oleObj name="Equation" r:id="rId11" imgW="152280" imgH="164880" progId="Equation.DSMT4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71" y="3936"/>
                            <a:ext cx="197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513" name="Object 25"/>
              <p:cNvGraphicFramePr>
                <a:graphicFrameLocks noChangeAspect="1"/>
              </p:cNvGraphicFramePr>
              <p:nvPr/>
            </p:nvGraphicFramePr>
            <p:xfrm>
              <a:off x="9914" y="2594"/>
              <a:ext cx="197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22" name="Equation" r:id="rId13" imgW="152280" imgH="164880" progId="Equation.DSMT4">
                      <p:embed/>
                    </p:oleObj>
                  </mc:Choice>
                  <mc:Fallback>
                    <p:oleObj name="Equation" r:id="rId13" imgW="152280" imgH="164880" progId="Equation.DSMT4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14" y="2594"/>
                            <a:ext cx="197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3514" name="Object 26"/>
            <p:cNvGraphicFramePr>
              <a:graphicFrameLocks noChangeAspect="1"/>
            </p:cNvGraphicFramePr>
            <p:nvPr/>
          </p:nvGraphicFramePr>
          <p:xfrm>
            <a:off x="7860" y="2707"/>
            <a:ext cx="163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23" name="Equation" r:id="rId15" imgW="126720" imgH="164880" progId="Equation.DSMT4">
                    <p:embed/>
                  </p:oleObj>
                </mc:Choice>
                <mc:Fallback>
                  <p:oleObj name="Equation" r:id="rId15" imgW="126720" imgH="164880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0" y="2707"/>
                          <a:ext cx="163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5" name="Oval 27"/>
            <p:cNvSpPr>
              <a:spLocks noChangeArrowheads="1"/>
            </p:cNvSpPr>
            <p:nvPr/>
          </p:nvSpPr>
          <p:spPr bwMode="auto">
            <a:xfrm>
              <a:off x="8081" y="2793"/>
              <a:ext cx="85" cy="8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63516" name="Object 28"/>
            <p:cNvGraphicFramePr>
              <a:graphicFrameLocks noChangeAspect="1"/>
            </p:cNvGraphicFramePr>
            <p:nvPr/>
          </p:nvGraphicFramePr>
          <p:xfrm>
            <a:off x="8197" y="2182"/>
            <a:ext cx="19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24" name="Equation" r:id="rId17" imgW="152280" imgH="164880" progId="Equation.DSMT4">
                    <p:embed/>
                  </p:oleObj>
                </mc:Choice>
                <mc:Fallback>
                  <p:oleObj name="Equation" r:id="rId17" imgW="152280" imgH="164880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7" y="2182"/>
                          <a:ext cx="196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1"/>
      <p:bldP spid="5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93" name="Rectangle 17"/>
          <p:cNvSpPr>
            <a:spLocks noChangeArrowheads="1"/>
          </p:cNvSpPr>
          <p:nvPr/>
        </p:nvSpPr>
        <p:spPr bwMode="auto">
          <a:xfrm flipH="1">
            <a:off x="395288" y="3500438"/>
            <a:ext cx="8353425" cy="31416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251520" y="764704"/>
            <a:ext cx="2824163" cy="63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43966" tIns="71983" rIns="143966" bIns="71983">
            <a:spAutoFit/>
          </a:bodyPr>
          <a:lstStyle/>
          <a:p>
            <a:pPr defTabSz="1441450"/>
            <a:r>
              <a:rPr kumimoji="1" lang="en-US" altLang="zh-CN" sz="3200" b="1" dirty="0">
                <a:latin typeface="黑体" pitchFamily="49" charset="-122"/>
                <a:ea typeface="黑体" pitchFamily="49" charset="-122"/>
              </a:rPr>
              <a:t>4. </a:t>
            </a:r>
            <a:r>
              <a:rPr kumimoji="1" lang="zh-CN" altLang="en-US" sz="3200" b="1" dirty="0">
                <a:latin typeface="黑体" pitchFamily="49" charset="-122"/>
                <a:ea typeface="黑体" pitchFamily="49" charset="-122"/>
              </a:rPr>
              <a:t>等势面</a:t>
            </a:r>
          </a:p>
        </p:txBody>
      </p:sp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0" y="1340768"/>
            <a:ext cx="6012160" cy="100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3966" tIns="71983" rIns="143966" bIns="71983">
            <a:spAutoFit/>
          </a:bodyPr>
          <a:lstStyle/>
          <a:p>
            <a:pPr defTabSz="1441450"/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   电场中电势相同的各点构成的面，</a:t>
            </a:r>
          </a:p>
          <a:p>
            <a:pPr defTabSz="1441450"/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叫做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等势面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95288" y="3578225"/>
            <a:ext cx="84978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3731" tIns="66866" rIns="133731" bIns="66866">
            <a:spAutoFit/>
          </a:bodyPr>
          <a:lstStyle/>
          <a:p>
            <a:pPr algn="just" defTabSz="1336675">
              <a:spcBef>
                <a:spcPct val="50000"/>
              </a:spcBef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）在同一等势面上的任意两点间移动电荷，电场力不做功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395288" y="4221163"/>
            <a:ext cx="83534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3731" tIns="66866" rIns="133731" bIns="66866">
            <a:spAutoFit/>
          </a:bodyPr>
          <a:lstStyle/>
          <a:p>
            <a:pPr defTabSz="1336675">
              <a:spcBef>
                <a:spcPct val="50000"/>
              </a:spcBef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）电场线跟等势面垂直，且由电势较高的等势面指向电势较低的等势面 </a:t>
            </a:r>
          </a:p>
        </p:txBody>
      </p:sp>
      <p:sp>
        <p:nvSpPr>
          <p:cNvPr id="203790" name="Text Box 14"/>
          <p:cNvSpPr txBox="1">
            <a:spLocks noChangeArrowheads="1"/>
          </p:cNvSpPr>
          <p:nvPr/>
        </p:nvSpPr>
        <p:spPr bwMode="auto">
          <a:xfrm>
            <a:off x="346075" y="5157788"/>
            <a:ext cx="84740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3731" tIns="66866" rIns="133731" bIns="66866">
            <a:spAutoFit/>
          </a:bodyPr>
          <a:lstStyle/>
          <a:p>
            <a:pPr defTabSz="1336675">
              <a:spcBef>
                <a:spcPct val="50000"/>
              </a:spcBef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）等势面密处场强大、电场线密，等势面疏处场强小、电场线疏 </a:t>
            </a:r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323850" y="6099175"/>
            <a:ext cx="79200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3731" tIns="66866" rIns="133731" bIns="66866">
            <a:spAutoFit/>
          </a:bodyPr>
          <a:lstStyle/>
          <a:p>
            <a:pPr defTabSz="1336675">
              <a:spcBef>
                <a:spcPct val="50000"/>
              </a:spcBef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）不同等势面在空间不相交、不相切</a:t>
            </a: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467544" y="2564904"/>
            <a:ext cx="3457575" cy="5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43966" tIns="71983" rIns="143966" bIns="71983">
            <a:spAutoFit/>
          </a:bodyPr>
          <a:lstStyle/>
          <a:p>
            <a:pPr defTabSz="1441450"/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等势面的特点：</a:t>
            </a:r>
          </a:p>
        </p:txBody>
      </p:sp>
      <p:pic>
        <p:nvPicPr>
          <p:cNvPr id="203795" name="Picture 19" descr="1113143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24000"/>
          </a:blip>
          <a:srcRect l="15025" t="6859" r="18066" b="47733"/>
          <a:stretch>
            <a:fillRect/>
          </a:stretch>
        </p:blipFill>
        <p:spPr bwMode="auto">
          <a:xfrm>
            <a:off x="6300192" y="764704"/>
            <a:ext cx="2843808" cy="2735734"/>
          </a:xfrm>
          <a:prstGeom prst="rect">
            <a:avLst/>
          </a:prstGeom>
          <a:noFill/>
        </p:spPr>
      </p:pic>
      <p:graphicFrame>
        <p:nvGraphicFramePr>
          <p:cNvPr id="72705" name="Object 1"/>
          <p:cNvGraphicFramePr>
            <a:graphicFrameLocks noChangeAspect="1"/>
          </p:cNvGraphicFramePr>
          <p:nvPr/>
        </p:nvGraphicFramePr>
        <p:xfrm>
          <a:off x="3203848" y="2924944"/>
          <a:ext cx="327818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6" name="Equation" r:id="rId4" imgW="1587240" imgH="228600" progId="Equation.DSMT4">
                  <p:embed/>
                </p:oleObj>
              </mc:Choice>
              <mc:Fallback>
                <p:oleObj name="Equation" r:id="rId4" imgW="158724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924944"/>
                        <a:ext cx="3278187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3" grpId="0" animBg="1"/>
      <p:bldP spid="203785" grpId="0"/>
      <p:bldP spid="203788" grpId="0" autoUpdateAnimBg="0"/>
      <p:bldP spid="203789" grpId="0" autoUpdateAnimBg="0"/>
      <p:bldP spid="203790" grpId="0" autoUpdateAnimBg="0"/>
      <p:bldP spid="203791" grpId="0" autoUpdateAnimBg="0"/>
      <p:bldP spid="2037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8" name="Picture 8" descr="1113143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24000"/>
          </a:blip>
          <a:srcRect l="15025" t="6859" r="18066" b="47733"/>
          <a:stretch>
            <a:fillRect/>
          </a:stretch>
        </p:blipFill>
        <p:spPr bwMode="auto">
          <a:xfrm>
            <a:off x="684213" y="2276475"/>
            <a:ext cx="3527425" cy="3814763"/>
          </a:xfrm>
          <a:prstGeom prst="rect">
            <a:avLst/>
          </a:prstGeom>
          <a:noFill/>
        </p:spPr>
      </p:pic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72000" y="1989138"/>
            <a:ext cx="4572000" cy="3455987"/>
            <a:chOff x="2880" y="1253"/>
            <a:chExt cx="2880" cy="2177"/>
          </a:xfrm>
        </p:grpSpPr>
        <p:pic>
          <p:nvPicPr>
            <p:cNvPr id="204809" name="Picture 9" descr="11131430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2000" contrast="24000"/>
            </a:blip>
            <a:srcRect l="10930" t="54005" r="12587" b="16856"/>
            <a:stretch>
              <a:fillRect/>
            </a:stretch>
          </p:blipFill>
          <p:spPr bwMode="auto">
            <a:xfrm>
              <a:off x="2880" y="1888"/>
              <a:ext cx="2540" cy="1542"/>
            </a:xfrm>
            <a:prstGeom prst="rect">
              <a:avLst/>
            </a:prstGeom>
            <a:noFill/>
          </p:spPr>
        </p:pic>
        <p:sp>
          <p:nvSpPr>
            <p:cNvPr id="204810" name="Text Box 10"/>
            <p:cNvSpPr txBox="1">
              <a:spLocks noChangeArrowheads="1"/>
            </p:cNvSpPr>
            <p:nvPr/>
          </p:nvSpPr>
          <p:spPr bwMode="auto">
            <a:xfrm>
              <a:off x="3152" y="1253"/>
              <a:ext cx="26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600" b="1" dirty="0">
                  <a:solidFill>
                    <a:srgbClr val="FF0000"/>
                  </a:solidFill>
                </a:rPr>
                <a:t>类比地理等高线</a:t>
              </a:r>
            </a:p>
          </p:txBody>
        </p:sp>
      </p:grpSp>
      <p:sp>
        <p:nvSpPr>
          <p:cNvPr id="204811" name="WordArt 11"/>
          <p:cNvSpPr>
            <a:spLocks noChangeArrowheads="1" noChangeShapeType="1" noTextEdit="1"/>
          </p:cNvSpPr>
          <p:nvPr/>
        </p:nvSpPr>
        <p:spPr bwMode="auto">
          <a:xfrm>
            <a:off x="900113" y="1484313"/>
            <a:ext cx="3168650" cy="7302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931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99FF"/>
                  </a:solidFill>
                  <a:miter lim="800000"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黑体"/>
                <a:ea typeface="黑体"/>
              </a:rPr>
              <a:t>点电荷的等势面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692696"/>
            <a:ext cx="4752528" cy="63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3966" tIns="71983" rIns="143966" bIns="71983">
            <a:spAutoFit/>
          </a:bodyPr>
          <a:lstStyle/>
          <a:p>
            <a:pPr defTabSz="1441450"/>
            <a:r>
              <a:rPr kumimoji="1" lang="zh-CN" altLang="en-US" sz="3200" b="1" dirty="0">
                <a:latin typeface="黑体" pitchFamily="49" charset="-122"/>
                <a:ea typeface="黑体" pitchFamily="49" charset="-122"/>
              </a:rPr>
              <a:t>几种常见的等势面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33" name="Picture 9" descr="1113143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lum bright="-36000" contrast="54000"/>
          </a:blip>
          <a:srcRect l="5147" t="48483" r="11003" b="15378"/>
          <a:stretch>
            <a:fillRect/>
          </a:stretch>
        </p:blipFill>
        <p:spPr bwMode="auto">
          <a:xfrm>
            <a:off x="4462463" y="2492375"/>
            <a:ext cx="4681537" cy="2951163"/>
          </a:xfrm>
          <a:prstGeom prst="rect">
            <a:avLst/>
          </a:prstGeom>
          <a:noFill/>
        </p:spPr>
      </p:pic>
      <p:sp>
        <p:nvSpPr>
          <p:cNvPr id="205834" name="WordArt 10"/>
          <p:cNvSpPr>
            <a:spLocks noChangeArrowheads="1" noChangeShapeType="1" noTextEdit="1"/>
          </p:cNvSpPr>
          <p:nvPr/>
        </p:nvSpPr>
        <p:spPr bwMode="auto">
          <a:xfrm>
            <a:off x="900113" y="1484313"/>
            <a:ext cx="7127875" cy="7302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931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9525">
                  <a:solidFill>
                    <a:srgbClr val="CC99FF"/>
                  </a:solidFill>
                  <a:miter lim="800000"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黑体"/>
                <a:ea typeface="黑体"/>
              </a:rPr>
              <a:t>等量异种点电荷的等势面</a:t>
            </a:r>
          </a:p>
        </p:txBody>
      </p:sp>
      <p:pic>
        <p:nvPicPr>
          <p:cNvPr id="205836" name="Picture 12" descr="image009"/>
          <p:cNvPicPr>
            <a:picLocks noChangeAspect="1" noChangeArrowheads="1"/>
          </p:cNvPicPr>
          <p:nvPr/>
        </p:nvPicPr>
        <p:blipFill>
          <a:blip r:embed="rId3" cstate="print"/>
          <a:srcRect l="47989" b="21838"/>
          <a:stretch>
            <a:fillRect/>
          </a:stretch>
        </p:blipFill>
        <p:spPr bwMode="auto">
          <a:xfrm>
            <a:off x="250825" y="2565400"/>
            <a:ext cx="4176713" cy="2889250"/>
          </a:xfrm>
          <a:prstGeom prst="rect">
            <a:avLst/>
          </a:prstGeom>
          <a:noFill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9512" y="692696"/>
            <a:ext cx="4752528" cy="63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3966" tIns="71983" rIns="143966" bIns="71983">
            <a:spAutoFit/>
          </a:bodyPr>
          <a:lstStyle/>
          <a:p>
            <a:pPr defTabSz="1441450"/>
            <a:r>
              <a:rPr kumimoji="1" lang="zh-CN" altLang="en-US" sz="3200" b="1" dirty="0">
                <a:latin typeface="黑体" pitchFamily="49" charset="-122"/>
                <a:ea typeface="黑体" pitchFamily="49" charset="-122"/>
              </a:rPr>
              <a:t>几种常见的等势面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WordArt 4"/>
          <p:cNvSpPr>
            <a:spLocks noChangeArrowheads="1" noChangeShapeType="1" noTextEdit="1"/>
          </p:cNvSpPr>
          <p:nvPr/>
        </p:nvSpPr>
        <p:spPr bwMode="auto">
          <a:xfrm>
            <a:off x="900113" y="1484313"/>
            <a:ext cx="7127875" cy="7302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931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9525">
                  <a:solidFill>
                    <a:srgbClr val="CC99FF"/>
                  </a:solidFill>
                  <a:miter lim="800000"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黑体"/>
                <a:ea typeface="黑体"/>
              </a:rPr>
              <a:t>等量同种点电荷的等势面</a:t>
            </a:r>
          </a:p>
        </p:txBody>
      </p:sp>
      <p:pic>
        <p:nvPicPr>
          <p:cNvPr id="206858" name="Picture 10" descr="1113143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lum bright="-18000" contrast="30000"/>
          </a:blip>
          <a:srcRect l="5435" t="52295" r="6540" b="19716"/>
          <a:stretch>
            <a:fillRect/>
          </a:stretch>
        </p:blipFill>
        <p:spPr bwMode="auto">
          <a:xfrm>
            <a:off x="4464050" y="3141663"/>
            <a:ext cx="4679950" cy="2159000"/>
          </a:xfrm>
          <a:prstGeom prst="rect">
            <a:avLst/>
          </a:prstGeom>
          <a:noFill/>
        </p:spPr>
      </p:pic>
      <p:pic>
        <p:nvPicPr>
          <p:cNvPr id="206863" name="Picture 15" descr="1113143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lum bright="-18000" contrast="30000"/>
          </a:blip>
          <a:srcRect l="6749" t="926" r="10629" b="47252"/>
          <a:stretch>
            <a:fillRect/>
          </a:stretch>
        </p:blipFill>
        <p:spPr bwMode="auto">
          <a:xfrm>
            <a:off x="539750" y="2781300"/>
            <a:ext cx="2952750" cy="2687638"/>
          </a:xfrm>
          <a:prstGeom prst="rect">
            <a:avLst/>
          </a:prstGeom>
          <a:noFill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9512" y="692696"/>
            <a:ext cx="4752528" cy="63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3966" tIns="71983" rIns="143966" bIns="71983">
            <a:spAutoFit/>
          </a:bodyPr>
          <a:lstStyle/>
          <a:p>
            <a:pPr defTabSz="1441450"/>
            <a:r>
              <a:rPr kumimoji="1" lang="zh-CN" altLang="en-US" sz="3200" b="1" dirty="0">
                <a:latin typeface="黑体" pitchFamily="49" charset="-122"/>
                <a:ea typeface="黑体" pitchFamily="49" charset="-122"/>
              </a:rPr>
              <a:t>几种常见的等势面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81" name="Picture 9" descr="image0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276475"/>
            <a:ext cx="4392613" cy="3781425"/>
          </a:xfrm>
          <a:prstGeom prst="rect">
            <a:avLst/>
          </a:prstGeom>
          <a:noFill/>
        </p:spPr>
      </p:pic>
      <p:sp>
        <p:nvSpPr>
          <p:cNvPr id="207882" name="WordArt 10"/>
          <p:cNvSpPr>
            <a:spLocks noChangeArrowheads="1" noChangeShapeType="1" noTextEdit="1"/>
          </p:cNvSpPr>
          <p:nvPr/>
        </p:nvSpPr>
        <p:spPr bwMode="auto">
          <a:xfrm>
            <a:off x="1403648" y="1484783"/>
            <a:ext cx="6624340" cy="513879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931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9525">
                  <a:solidFill>
                    <a:srgbClr val="CC99FF"/>
                  </a:solidFill>
                  <a:miter lim="800000"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黑体"/>
                <a:ea typeface="黑体"/>
              </a:rPr>
              <a:t>一头大一头小的导体的等势面</a:t>
            </a:r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4787900" y="3573463"/>
            <a:ext cx="3887788" cy="9461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等势面越密集的地方，电场强度越大。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9512" y="692696"/>
            <a:ext cx="4752528" cy="63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3966" tIns="71983" rIns="143966" bIns="71983">
            <a:spAutoFit/>
          </a:bodyPr>
          <a:lstStyle/>
          <a:p>
            <a:pPr defTabSz="1441450"/>
            <a:r>
              <a:rPr kumimoji="1" lang="zh-CN" altLang="en-US" sz="3200" b="1" dirty="0">
                <a:latin typeface="黑体" pitchFamily="49" charset="-122"/>
                <a:ea typeface="黑体" pitchFamily="49" charset="-122"/>
              </a:rPr>
              <a:t>几种常见的等势面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4" name="WordArt 8"/>
          <p:cNvSpPr>
            <a:spLocks noChangeArrowheads="1" noChangeShapeType="1" noTextEdit="1"/>
          </p:cNvSpPr>
          <p:nvPr/>
        </p:nvSpPr>
        <p:spPr bwMode="auto">
          <a:xfrm>
            <a:off x="2843807" y="1700808"/>
            <a:ext cx="4392017" cy="43279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931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9525">
                  <a:solidFill>
                    <a:srgbClr val="CC99FF"/>
                  </a:solidFill>
                  <a:miter lim="800000"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黑体"/>
                <a:ea typeface="黑体"/>
              </a:rPr>
              <a:t>匀强电场的等势面</a:t>
            </a:r>
          </a:p>
        </p:txBody>
      </p: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1908175" y="4941888"/>
            <a:ext cx="5905500" cy="288925"/>
            <a:chOff x="1202" y="3113"/>
            <a:chExt cx="3720" cy="182"/>
          </a:xfrm>
        </p:grpSpPr>
        <p:sp>
          <p:nvSpPr>
            <p:cNvPr id="208908" name="AutoShape 12"/>
            <p:cNvSpPr>
              <a:spLocks noChangeArrowheads="1"/>
            </p:cNvSpPr>
            <p:nvPr/>
          </p:nvSpPr>
          <p:spPr bwMode="auto">
            <a:xfrm>
              <a:off x="1202" y="3113"/>
              <a:ext cx="3720" cy="18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247" y="3158"/>
              <a:ext cx="136" cy="136"/>
              <a:chOff x="521" y="2704"/>
              <a:chExt cx="182" cy="182"/>
            </a:xfrm>
          </p:grpSpPr>
          <p:sp>
            <p:nvSpPr>
              <p:cNvPr id="208909" name="Line 13"/>
              <p:cNvSpPr>
                <a:spLocks noChangeShapeType="1"/>
              </p:cNvSpPr>
              <p:nvPr/>
            </p:nvSpPr>
            <p:spPr bwMode="auto">
              <a:xfrm>
                <a:off x="521" y="2795"/>
                <a:ext cx="18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10" name="Line 14"/>
              <p:cNvSpPr>
                <a:spLocks noChangeShapeType="1"/>
              </p:cNvSpPr>
              <p:nvPr/>
            </p:nvSpPr>
            <p:spPr bwMode="auto">
              <a:xfrm>
                <a:off x="612" y="2704"/>
                <a:ext cx="0" cy="182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474" y="3158"/>
              <a:ext cx="136" cy="136"/>
              <a:chOff x="521" y="2704"/>
              <a:chExt cx="182" cy="182"/>
            </a:xfrm>
          </p:grpSpPr>
          <p:sp>
            <p:nvSpPr>
              <p:cNvPr id="208913" name="Line 17"/>
              <p:cNvSpPr>
                <a:spLocks noChangeShapeType="1"/>
              </p:cNvSpPr>
              <p:nvPr/>
            </p:nvSpPr>
            <p:spPr bwMode="auto">
              <a:xfrm>
                <a:off x="521" y="2795"/>
                <a:ext cx="18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14" name="Line 18"/>
              <p:cNvSpPr>
                <a:spLocks noChangeShapeType="1"/>
              </p:cNvSpPr>
              <p:nvPr/>
            </p:nvSpPr>
            <p:spPr bwMode="auto">
              <a:xfrm>
                <a:off x="612" y="2704"/>
                <a:ext cx="0" cy="182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701" y="3158"/>
              <a:ext cx="136" cy="136"/>
              <a:chOff x="521" y="2704"/>
              <a:chExt cx="182" cy="182"/>
            </a:xfrm>
          </p:grpSpPr>
          <p:sp>
            <p:nvSpPr>
              <p:cNvPr id="208916" name="Line 20"/>
              <p:cNvSpPr>
                <a:spLocks noChangeShapeType="1"/>
              </p:cNvSpPr>
              <p:nvPr/>
            </p:nvSpPr>
            <p:spPr bwMode="auto">
              <a:xfrm>
                <a:off x="521" y="2795"/>
                <a:ext cx="18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17" name="Line 21"/>
              <p:cNvSpPr>
                <a:spLocks noChangeShapeType="1"/>
              </p:cNvSpPr>
              <p:nvPr/>
            </p:nvSpPr>
            <p:spPr bwMode="auto">
              <a:xfrm>
                <a:off x="612" y="2704"/>
                <a:ext cx="0" cy="182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1927" y="3158"/>
              <a:ext cx="136" cy="136"/>
              <a:chOff x="521" y="2704"/>
              <a:chExt cx="182" cy="182"/>
            </a:xfrm>
          </p:grpSpPr>
          <p:sp>
            <p:nvSpPr>
              <p:cNvPr id="208919" name="Line 23"/>
              <p:cNvSpPr>
                <a:spLocks noChangeShapeType="1"/>
              </p:cNvSpPr>
              <p:nvPr/>
            </p:nvSpPr>
            <p:spPr bwMode="auto">
              <a:xfrm>
                <a:off x="521" y="2795"/>
                <a:ext cx="18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20" name="Line 24"/>
              <p:cNvSpPr>
                <a:spLocks noChangeShapeType="1"/>
              </p:cNvSpPr>
              <p:nvPr/>
            </p:nvSpPr>
            <p:spPr bwMode="auto">
              <a:xfrm>
                <a:off x="612" y="2704"/>
                <a:ext cx="0" cy="182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2154" y="3158"/>
              <a:ext cx="136" cy="136"/>
              <a:chOff x="521" y="2704"/>
              <a:chExt cx="182" cy="182"/>
            </a:xfrm>
          </p:grpSpPr>
          <p:sp>
            <p:nvSpPr>
              <p:cNvPr id="208922" name="Line 26"/>
              <p:cNvSpPr>
                <a:spLocks noChangeShapeType="1"/>
              </p:cNvSpPr>
              <p:nvPr/>
            </p:nvSpPr>
            <p:spPr bwMode="auto">
              <a:xfrm>
                <a:off x="521" y="2795"/>
                <a:ext cx="18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23" name="Line 27"/>
              <p:cNvSpPr>
                <a:spLocks noChangeShapeType="1"/>
              </p:cNvSpPr>
              <p:nvPr/>
            </p:nvSpPr>
            <p:spPr bwMode="auto">
              <a:xfrm>
                <a:off x="612" y="2704"/>
                <a:ext cx="0" cy="182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2381" y="3158"/>
              <a:ext cx="136" cy="136"/>
              <a:chOff x="521" y="2704"/>
              <a:chExt cx="182" cy="182"/>
            </a:xfrm>
          </p:grpSpPr>
          <p:sp>
            <p:nvSpPr>
              <p:cNvPr id="208925" name="Line 29"/>
              <p:cNvSpPr>
                <a:spLocks noChangeShapeType="1"/>
              </p:cNvSpPr>
              <p:nvPr/>
            </p:nvSpPr>
            <p:spPr bwMode="auto">
              <a:xfrm>
                <a:off x="521" y="2795"/>
                <a:ext cx="18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26" name="Line 30"/>
              <p:cNvSpPr>
                <a:spLocks noChangeShapeType="1"/>
              </p:cNvSpPr>
              <p:nvPr/>
            </p:nvSpPr>
            <p:spPr bwMode="auto">
              <a:xfrm>
                <a:off x="612" y="2704"/>
                <a:ext cx="0" cy="182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2608" y="3158"/>
              <a:ext cx="136" cy="136"/>
              <a:chOff x="521" y="2704"/>
              <a:chExt cx="182" cy="182"/>
            </a:xfrm>
          </p:grpSpPr>
          <p:sp>
            <p:nvSpPr>
              <p:cNvPr id="208928" name="Line 32"/>
              <p:cNvSpPr>
                <a:spLocks noChangeShapeType="1"/>
              </p:cNvSpPr>
              <p:nvPr/>
            </p:nvSpPr>
            <p:spPr bwMode="auto">
              <a:xfrm>
                <a:off x="521" y="2795"/>
                <a:ext cx="18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29" name="Line 33"/>
              <p:cNvSpPr>
                <a:spLocks noChangeShapeType="1"/>
              </p:cNvSpPr>
              <p:nvPr/>
            </p:nvSpPr>
            <p:spPr bwMode="auto">
              <a:xfrm>
                <a:off x="612" y="2704"/>
                <a:ext cx="0" cy="182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2835" y="3158"/>
              <a:ext cx="136" cy="136"/>
              <a:chOff x="521" y="2704"/>
              <a:chExt cx="182" cy="182"/>
            </a:xfrm>
          </p:grpSpPr>
          <p:sp>
            <p:nvSpPr>
              <p:cNvPr id="208931" name="Line 35"/>
              <p:cNvSpPr>
                <a:spLocks noChangeShapeType="1"/>
              </p:cNvSpPr>
              <p:nvPr/>
            </p:nvSpPr>
            <p:spPr bwMode="auto">
              <a:xfrm>
                <a:off x="521" y="2795"/>
                <a:ext cx="18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32" name="Line 36"/>
              <p:cNvSpPr>
                <a:spLocks noChangeShapeType="1"/>
              </p:cNvSpPr>
              <p:nvPr/>
            </p:nvSpPr>
            <p:spPr bwMode="auto">
              <a:xfrm>
                <a:off x="612" y="2704"/>
                <a:ext cx="0" cy="182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" name="Group 37"/>
            <p:cNvGrpSpPr>
              <a:grpSpLocks/>
            </p:cNvGrpSpPr>
            <p:nvPr/>
          </p:nvGrpSpPr>
          <p:grpSpPr bwMode="auto">
            <a:xfrm>
              <a:off x="3062" y="3158"/>
              <a:ext cx="136" cy="136"/>
              <a:chOff x="521" y="2704"/>
              <a:chExt cx="182" cy="182"/>
            </a:xfrm>
          </p:grpSpPr>
          <p:sp>
            <p:nvSpPr>
              <p:cNvPr id="208934" name="Line 38"/>
              <p:cNvSpPr>
                <a:spLocks noChangeShapeType="1"/>
              </p:cNvSpPr>
              <p:nvPr/>
            </p:nvSpPr>
            <p:spPr bwMode="auto">
              <a:xfrm>
                <a:off x="521" y="2795"/>
                <a:ext cx="18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35" name="Line 39"/>
              <p:cNvSpPr>
                <a:spLocks noChangeShapeType="1"/>
              </p:cNvSpPr>
              <p:nvPr/>
            </p:nvSpPr>
            <p:spPr bwMode="auto">
              <a:xfrm>
                <a:off x="612" y="2704"/>
                <a:ext cx="0" cy="182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" name="Group 40"/>
            <p:cNvGrpSpPr>
              <a:grpSpLocks/>
            </p:cNvGrpSpPr>
            <p:nvPr/>
          </p:nvGrpSpPr>
          <p:grpSpPr bwMode="auto">
            <a:xfrm>
              <a:off x="3288" y="3158"/>
              <a:ext cx="136" cy="136"/>
              <a:chOff x="521" y="2704"/>
              <a:chExt cx="182" cy="182"/>
            </a:xfrm>
          </p:grpSpPr>
          <p:sp>
            <p:nvSpPr>
              <p:cNvPr id="208937" name="Line 41"/>
              <p:cNvSpPr>
                <a:spLocks noChangeShapeType="1"/>
              </p:cNvSpPr>
              <p:nvPr/>
            </p:nvSpPr>
            <p:spPr bwMode="auto">
              <a:xfrm>
                <a:off x="521" y="2795"/>
                <a:ext cx="18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38" name="Line 42"/>
              <p:cNvSpPr>
                <a:spLocks noChangeShapeType="1"/>
              </p:cNvSpPr>
              <p:nvPr/>
            </p:nvSpPr>
            <p:spPr bwMode="auto">
              <a:xfrm>
                <a:off x="612" y="2704"/>
                <a:ext cx="0" cy="182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" name="Group 43"/>
            <p:cNvGrpSpPr>
              <a:grpSpLocks/>
            </p:cNvGrpSpPr>
            <p:nvPr/>
          </p:nvGrpSpPr>
          <p:grpSpPr bwMode="auto">
            <a:xfrm>
              <a:off x="3515" y="3158"/>
              <a:ext cx="136" cy="136"/>
              <a:chOff x="521" y="2704"/>
              <a:chExt cx="182" cy="182"/>
            </a:xfrm>
          </p:grpSpPr>
          <p:sp>
            <p:nvSpPr>
              <p:cNvPr id="208940" name="Line 44"/>
              <p:cNvSpPr>
                <a:spLocks noChangeShapeType="1"/>
              </p:cNvSpPr>
              <p:nvPr/>
            </p:nvSpPr>
            <p:spPr bwMode="auto">
              <a:xfrm>
                <a:off x="521" y="2795"/>
                <a:ext cx="18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41" name="Line 45"/>
              <p:cNvSpPr>
                <a:spLocks noChangeShapeType="1"/>
              </p:cNvSpPr>
              <p:nvPr/>
            </p:nvSpPr>
            <p:spPr bwMode="auto">
              <a:xfrm>
                <a:off x="612" y="2704"/>
                <a:ext cx="0" cy="182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" name="Group 46"/>
            <p:cNvGrpSpPr>
              <a:grpSpLocks/>
            </p:cNvGrpSpPr>
            <p:nvPr/>
          </p:nvGrpSpPr>
          <p:grpSpPr bwMode="auto">
            <a:xfrm>
              <a:off x="3742" y="3158"/>
              <a:ext cx="136" cy="136"/>
              <a:chOff x="521" y="2704"/>
              <a:chExt cx="182" cy="182"/>
            </a:xfrm>
          </p:grpSpPr>
          <p:sp>
            <p:nvSpPr>
              <p:cNvPr id="208943" name="Line 47"/>
              <p:cNvSpPr>
                <a:spLocks noChangeShapeType="1"/>
              </p:cNvSpPr>
              <p:nvPr/>
            </p:nvSpPr>
            <p:spPr bwMode="auto">
              <a:xfrm>
                <a:off x="521" y="2795"/>
                <a:ext cx="18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44" name="Line 48"/>
              <p:cNvSpPr>
                <a:spLocks noChangeShapeType="1"/>
              </p:cNvSpPr>
              <p:nvPr/>
            </p:nvSpPr>
            <p:spPr bwMode="auto">
              <a:xfrm>
                <a:off x="612" y="2704"/>
                <a:ext cx="0" cy="182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3969" y="3158"/>
              <a:ext cx="136" cy="136"/>
              <a:chOff x="521" y="2704"/>
              <a:chExt cx="182" cy="182"/>
            </a:xfrm>
          </p:grpSpPr>
          <p:sp>
            <p:nvSpPr>
              <p:cNvPr id="208946" name="Line 50"/>
              <p:cNvSpPr>
                <a:spLocks noChangeShapeType="1"/>
              </p:cNvSpPr>
              <p:nvPr/>
            </p:nvSpPr>
            <p:spPr bwMode="auto">
              <a:xfrm>
                <a:off x="521" y="2795"/>
                <a:ext cx="18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47" name="Line 51"/>
              <p:cNvSpPr>
                <a:spLocks noChangeShapeType="1"/>
              </p:cNvSpPr>
              <p:nvPr/>
            </p:nvSpPr>
            <p:spPr bwMode="auto">
              <a:xfrm>
                <a:off x="612" y="2704"/>
                <a:ext cx="0" cy="182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4196" y="3158"/>
              <a:ext cx="136" cy="136"/>
              <a:chOff x="521" y="2704"/>
              <a:chExt cx="182" cy="182"/>
            </a:xfrm>
          </p:grpSpPr>
          <p:sp>
            <p:nvSpPr>
              <p:cNvPr id="208949" name="Line 53"/>
              <p:cNvSpPr>
                <a:spLocks noChangeShapeType="1"/>
              </p:cNvSpPr>
              <p:nvPr/>
            </p:nvSpPr>
            <p:spPr bwMode="auto">
              <a:xfrm>
                <a:off x="521" y="2795"/>
                <a:ext cx="18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50" name="Line 54"/>
              <p:cNvSpPr>
                <a:spLocks noChangeShapeType="1"/>
              </p:cNvSpPr>
              <p:nvPr/>
            </p:nvSpPr>
            <p:spPr bwMode="auto">
              <a:xfrm>
                <a:off x="612" y="2704"/>
                <a:ext cx="0" cy="182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4423" y="3158"/>
              <a:ext cx="136" cy="136"/>
              <a:chOff x="521" y="2704"/>
              <a:chExt cx="182" cy="182"/>
            </a:xfrm>
          </p:grpSpPr>
          <p:sp>
            <p:nvSpPr>
              <p:cNvPr id="208952" name="Line 56"/>
              <p:cNvSpPr>
                <a:spLocks noChangeShapeType="1"/>
              </p:cNvSpPr>
              <p:nvPr/>
            </p:nvSpPr>
            <p:spPr bwMode="auto">
              <a:xfrm>
                <a:off x="521" y="2795"/>
                <a:ext cx="18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53" name="Line 57"/>
              <p:cNvSpPr>
                <a:spLocks noChangeShapeType="1"/>
              </p:cNvSpPr>
              <p:nvPr/>
            </p:nvSpPr>
            <p:spPr bwMode="auto">
              <a:xfrm>
                <a:off x="612" y="2704"/>
                <a:ext cx="0" cy="182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4649" y="3158"/>
              <a:ext cx="136" cy="136"/>
              <a:chOff x="521" y="2704"/>
              <a:chExt cx="182" cy="182"/>
            </a:xfrm>
          </p:grpSpPr>
          <p:sp>
            <p:nvSpPr>
              <p:cNvPr id="208955" name="Line 59"/>
              <p:cNvSpPr>
                <a:spLocks noChangeShapeType="1"/>
              </p:cNvSpPr>
              <p:nvPr/>
            </p:nvSpPr>
            <p:spPr bwMode="auto">
              <a:xfrm>
                <a:off x="521" y="2795"/>
                <a:ext cx="18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56" name="Line 60"/>
              <p:cNvSpPr>
                <a:spLocks noChangeShapeType="1"/>
              </p:cNvSpPr>
              <p:nvPr/>
            </p:nvSpPr>
            <p:spPr bwMode="auto">
              <a:xfrm>
                <a:off x="612" y="2704"/>
                <a:ext cx="0" cy="182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Group 122"/>
          <p:cNvGrpSpPr>
            <a:grpSpLocks/>
          </p:cNvGrpSpPr>
          <p:nvPr/>
        </p:nvGrpSpPr>
        <p:grpSpPr bwMode="auto">
          <a:xfrm>
            <a:off x="1979613" y="2779713"/>
            <a:ext cx="5905500" cy="288925"/>
            <a:chOff x="1202" y="1752"/>
            <a:chExt cx="3720" cy="182"/>
          </a:xfrm>
        </p:grpSpPr>
        <p:sp>
          <p:nvSpPr>
            <p:cNvPr id="208963" name="AutoShape 67"/>
            <p:cNvSpPr>
              <a:spLocks noChangeArrowheads="1"/>
            </p:cNvSpPr>
            <p:nvPr/>
          </p:nvSpPr>
          <p:spPr bwMode="auto">
            <a:xfrm>
              <a:off x="1202" y="1752"/>
              <a:ext cx="3720" cy="18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65" name="Line 69"/>
            <p:cNvSpPr>
              <a:spLocks noChangeShapeType="1"/>
            </p:cNvSpPr>
            <p:nvPr/>
          </p:nvSpPr>
          <p:spPr bwMode="auto">
            <a:xfrm>
              <a:off x="1247" y="1865"/>
              <a:ext cx="136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68" name="Line 72"/>
            <p:cNvSpPr>
              <a:spLocks noChangeShapeType="1"/>
            </p:cNvSpPr>
            <p:nvPr/>
          </p:nvSpPr>
          <p:spPr bwMode="auto">
            <a:xfrm>
              <a:off x="1474" y="1865"/>
              <a:ext cx="136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1" name="Line 75"/>
            <p:cNvSpPr>
              <a:spLocks noChangeShapeType="1"/>
            </p:cNvSpPr>
            <p:nvPr/>
          </p:nvSpPr>
          <p:spPr bwMode="auto">
            <a:xfrm>
              <a:off x="1701" y="1865"/>
              <a:ext cx="136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4" name="Line 78"/>
            <p:cNvSpPr>
              <a:spLocks noChangeShapeType="1"/>
            </p:cNvSpPr>
            <p:nvPr/>
          </p:nvSpPr>
          <p:spPr bwMode="auto">
            <a:xfrm>
              <a:off x="1927" y="1865"/>
              <a:ext cx="136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7" name="Line 81"/>
            <p:cNvSpPr>
              <a:spLocks noChangeShapeType="1"/>
            </p:cNvSpPr>
            <p:nvPr/>
          </p:nvSpPr>
          <p:spPr bwMode="auto">
            <a:xfrm>
              <a:off x="2154" y="1865"/>
              <a:ext cx="136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80" name="Line 84"/>
            <p:cNvSpPr>
              <a:spLocks noChangeShapeType="1"/>
            </p:cNvSpPr>
            <p:nvPr/>
          </p:nvSpPr>
          <p:spPr bwMode="auto">
            <a:xfrm>
              <a:off x="2381" y="1865"/>
              <a:ext cx="136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83" name="Line 87"/>
            <p:cNvSpPr>
              <a:spLocks noChangeShapeType="1"/>
            </p:cNvSpPr>
            <p:nvPr/>
          </p:nvSpPr>
          <p:spPr bwMode="auto">
            <a:xfrm>
              <a:off x="2608" y="1865"/>
              <a:ext cx="136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86" name="Line 90"/>
            <p:cNvSpPr>
              <a:spLocks noChangeShapeType="1"/>
            </p:cNvSpPr>
            <p:nvPr/>
          </p:nvSpPr>
          <p:spPr bwMode="auto">
            <a:xfrm>
              <a:off x="2835" y="1865"/>
              <a:ext cx="136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89" name="Line 93"/>
            <p:cNvSpPr>
              <a:spLocks noChangeShapeType="1"/>
            </p:cNvSpPr>
            <p:nvPr/>
          </p:nvSpPr>
          <p:spPr bwMode="auto">
            <a:xfrm>
              <a:off x="3062" y="1865"/>
              <a:ext cx="136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92" name="Line 96"/>
            <p:cNvSpPr>
              <a:spLocks noChangeShapeType="1"/>
            </p:cNvSpPr>
            <p:nvPr/>
          </p:nvSpPr>
          <p:spPr bwMode="auto">
            <a:xfrm>
              <a:off x="3288" y="1865"/>
              <a:ext cx="136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95" name="Line 99"/>
            <p:cNvSpPr>
              <a:spLocks noChangeShapeType="1"/>
            </p:cNvSpPr>
            <p:nvPr/>
          </p:nvSpPr>
          <p:spPr bwMode="auto">
            <a:xfrm>
              <a:off x="3515" y="1865"/>
              <a:ext cx="136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98" name="Line 102"/>
            <p:cNvSpPr>
              <a:spLocks noChangeShapeType="1"/>
            </p:cNvSpPr>
            <p:nvPr/>
          </p:nvSpPr>
          <p:spPr bwMode="auto">
            <a:xfrm>
              <a:off x="3742" y="1865"/>
              <a:ext cx="136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01" name="Line 105"/>
            <p:cNvSpPr>
              <a:spLocks noChangeShapeType="1"/>
            </p:cNvSpPr>
            <p:nvPr/>
          </p:nvSpPr>
          <p:spPr bwMode="auto">
            <a:xfrm>
              <a:off x="3969" y="1865"/>
              <a:ext cx="136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04" name="Line 108"/>
            <p:cNvSpPr>
              <a:spLocks noChangeShapeType="1"/>
            </p:cNvSpPr>
            <p:nvPr/>
          </p:nvSpPr>
          <p:spPr bwMode="auto">
            <a:xfrm>
              <a:off x="4196" y="1865"/>
              <a:ext cx="136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07" name="Line 111"/>
            <p:cNvSpPr>
              <a:spLocks noChangeShapeType="1"/>
            </p:cNvSpPr>
            <p:nvPr/>
          </p:nvSpPr>
          <p:spPr bwMode="auto">
            <a:xfrm>
              <a:off x="4423" y="1865"/>
              <a:ext cx="136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10" name="Line 114"/>
            <p:cNvSpPr>
              <a:spLocks noChangeShapeType="1"/>
            </p:cNvSpPr>
            <p:nvPr/>
          </p:nvSpPr>
          <p:spPr bwMode="auto">
            <a:xfrm>
              <a:off x="4649" y="1865"/>
              <a:ext cx="136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Group 134"/>
          <p:cNvGrpSpPr>
            <a:grpSpLocks/>
          </p:cNvGrpSpPr>
          <p:nvPr/>
        </p:nvGrpSpPr>
        <p:grpSpPr bwMode="auto">
          <a:xfrm>
            <a:off x="2051050" y="3068638"/>
            <a:ext cx="5616575" cy="1873250"/>
            <a:chOff x="1292" y="1933"/>
            <a:chExt cx="3538" cy="1180"/>
          </a:xfrm>
        </p:grpSpPr>
        <p:sp>
          <p:nvSpPr>
            <p:cNvPr id="209012" name="Line 116"/>
            <p:cNvSpPr>
              <a:spLocks noChangeShapeType="1"/>
            </p:cNvSpPr>
            <p:nvPr/>
          </p:nvSpPr>
          <p:spPr bwMode="auto">
            <a:xfrm flipV="1">
              <a:off x="1292" y="1933"/>
              <a:ext cx="0" cy="11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13" name="Line 117"/>
            <p:cNvSpPr>
              <a:spLocks noChangeShapeType="1"/>
            </p:cNvSpPr>
            <p:nvPr/>
          </p:nvSpPr>
          <p:spPr bwMode="auto">
            <a:xfrm flipV="1">
              <a:off x="1565" y="1933"/>
              <a:ext cx="0" cy="11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14" name="Line 118"/>
            <p:cNvSpPr>
              <a:spLocks noChangeShapeType="1"/>
            </p:cNvSpPr>
            <p:nvPr/>
          </p:nvSpPr>
          <p:spPr bwMode="auto">
            <a:xfrm flipV="1">
              <a:off x="1837" y="1933"/>
              <a:ext cx="0" cy="11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15" name="Line 119"/>
            <p:cNvSpPr>
              <a:spLocks noChangeShapeType="1"/>
            </p:cNvSpPr>
            <p:nvPr/>
          </p:nvSpPr>
          <p:spPr bwMode="auto">
            <a:xfrm flipV="1">
              <a:off x="2109" y="1933"/>
              <a:ext cx="0" cy="11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16" name="Line 120"/>
            <p:cNvSpPr>
              <a:spLocks noChangeShapeType="1"/>
            </p:cNvSpPr>
            <p:nvPr/>
          </p:nvSpPr>
          <p:spPr bwMode="auto">
            <a:xfrm flipV="1">
              <a:off x="2381" y="1933"/>
              <a:ext cx="0" cy="11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17" name="Line 121"/>
            <p:cNvSpPr>
              <a:spLocks noChangeShapeType="1"/>
            </p:cNvSpPr>
            <p:nvPr/>
          </p:nvSpPr>
          <p:spPr bwMode="auto">
            <a:xfrm flipV="1">
              <a:off x="2653" y="1933"/>
              <a:ext cx="0" cy="11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20" name="Line 124"/>
            <p:cNvSpPr>
              <a:spLocks noChangeShapeType="1"/>
            </p:cNvSpPr>
            <p:nvPr/>
          </p:nvSpPr>
          <p:spPr bwMode="auto">
            <a:xfrm flipV="1">
              <a:off x="2925" y="1933"/>
              <a:ext cx="0" cy="11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21" name="Line 125"/>
            <p:cNvSpPr>
              <a:spLocks noChangeShapeType="1"/>
            </p:cNvSpPr>
            <p:nvPr/>
          </p:nvSpPr>
          <p:spPr bwMode="auto">
            <a:xfrm flipV="1">
              <a:off x="3198" y="1933"/>
              <a:ext cx="0" cy="11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22" name="Line 126"/>
            <p:cNvSpPr>
              <a:spLocks noChangeShapeType="1"/>
            </p:cNvSpPr>
            <p:nvPr/>
          </p:nvSpPr>
          <p:spPr bwMode="auto">
            <a:xfrm flipV="1">
              <a:off x="3470" y="1933"/>
              <a:ext cx="0" cy="11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23" name="Line 127"/>
            <p:cNvSpPr>
              <a:spLocks noChangeShapeType="1"/>
            </p:cNvSpPr>
            <p:nvPr/>
          </p:nvSpPr>
          <p:spPr bwMode="auto">
            <a:xfrm flipV="1">
              <a:off x="3742" y="1933"/>
              <a:ext cx="0" cy="11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24" name="Line 128"/>
            <p:cNvSpPr>
              <a:spLocks noChangeShapeType="1"/>
            </p:cNvSpPr>
            <p:nvPr/>
          </p:nvSpPr>
          <p:spPr bwMode="auto">
            <a:xfrm flipV="1">
              <a:off x="4014" y="1933"/>
              <a:ext cx="0" cy="11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25" name="Line 129"/>
            <p:cNvSpPr>
              <a:spLocks noChangeShapeType="1"/>
            </p:cNvSpPr>
            <p:nvPr/>
          </p:nvSpPr>
          <p:spPr bwMode="auto">
            <a:xfrm flipV="1">
              <a:off x="4286" y="1933"/>
              <a:ext cx="0" cy="11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26" name="Line 130"/>
            <p:cNvSpPr>
              <a:spLocks noChangeShapeType="1"/>
            </p:cNvSpPr>
            <p:nvPr/>
          </p:nvSpPr>
          <p:spPr bwMode="auto">
            <a:xfrm flipV="1">
              <a:off x="4558" y="1933"/>
              <a:ext cx="0" cy="11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27" name="Line 131"/>
            <p:cNvSpPr>
              <a:spLocks noChangeShapeType="1"/>
            </p:cNvSpPr>
            <p:nvPr/>
          </p:nvSpPr>
          <p:spPr bwMode="auto">
            <a:xfrm flipV="1">
              <a:off x="4830" y="1933"/>
              <a:ext cx="0" cy="11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9028" name="Line 132"/>
          <p:cNvSpPr>
            <a:spLocks noChangeShapeType="1"/>
          </p:cNvSpPr>
          <p:nvPr/>
        </p:nvSpPr>
        <p:spPr bwMode="auto">
          <a:xfrm>
            <a:off x="1979613" y="3789363"/>
            <a:ext cx="5688012" cy="0"/>
          </a:xfrm>
          <a:prstGeom prst="line">
            <a:avLst/>
          </a:prstGeom>
          <a:noFill/>
          <a:ln w="57150">
            <a:solidFill>
              <a:srgbClr val="008000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9029" name="Line 133"/>
          <p:cNvSpPr>
            <a:spLocks noChangeShapeType="1"/>
          </p:cNvSpPr>
          <p:nvPr/>
        </p:nvSpPr>
        <p:spPr bwMode="auto">
          <a:xfrm>
            <a:off x="1979613" y="4292600"/>
            <a:ext cx="5616575" cy="0"/>
          </a:xfrm>
          <a:prstGeom prst="line">
            <a:avLst/>
          </a:prstGeom>
          <a:noFill/>
          <a:ln w="57150">
            <a:solidFill>
              <a:srgbClr val="008000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2" name="Text Box 8"/>
          <p:cNvSpPr txBox="1">
            <a:spLocks noChangeArrowheads="1"/>
          </p:cNvSpPr>
          <p:nvPr/>
        </p:nvSpPr>
        <p:spPr bwMode="auto">
          <a:xfrm>
            <a:off x="179512" y="692696"/>
            <a:ext cx="4752528" cy="63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3966" tIns="71983" rIns="143966" bIns="71983">
            <a:spAutoFit/>
          </a:bodyPr>
          <a:lstStyle/>
          <a:p>
            <a:pPr defTabSz="1441450"/>
            <a:r>
              <a:rPr kumimoji="1" lang="zh-CN" altLang="en-US" sz="3200" b="1" dirty="0">
                <a:latin typeface="黑体" pitchFamily="49" charset="-122"/>
                <a:ea typeface="黑体" pitchFamily="49" charset="-122"/>
              </a:rPr>
              <a:t>几种常见的等势面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028" grpId="0" animBg="1"/>
      <p:bldP spid="2090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179512" y="1340768"/>
            <a:ext cx="8713788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43966" tIns="71983" rIns="143966" bIns="71983">
            <a:spAutoFit/>
          </a:bodyPr>
          <a:lstStyle/>
          <a:p>
            <a:pPr defTabSz="1441450"/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如图所示，电场中有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两点，则下列说法中正确的是（         ）</a:t>
            </a:r>
          </a:p>
          <a:p>
            <a:pPr defTabSz="1441450"/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、电势</a:t>
            </a:r>
            <a:r>
              <a:rPr kumimoji="1" lang="en-US" altLang="zh-CN" sz="2800" b="1" i="1" dirty="0" err="1">
                <a:latin typeface="楷体_GB2312" pitchFamily="49" charset="-122"/>
                <a:ea typeface="楷体_GB2312" pitchFamily="49" charset="-122"/>
              </a:rPr>
              <a:t>ψ</a:t>
            </a:r>
            <a:r>
              <a:rPr kumimoji="1" lang="en-US" altLang="zh-CN" sz="2800" b="1" i="1" baseline="-25000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800" b="1" i="1" dirty="0">
                <a:latin typeface="楷体_GB2312" pitchFamily="49" charset="-122"/>
                <a:ea typeface="楷体_GB2312" pitchFamily="49" charset="-122"/>
              </a:rPr>
              <a:t>&gt; </a:t>
            </a:r>
            <a:r>
              <a:rPr kumimoji="1" lang="en-US" altLang="zh-CN" sz="2800" b="1" i="1" dirty="0" err="1">
                <a:latin typeface="楷体_GB2312" pitchFamily="49" charset="-122"/>
                <a:ea typeface="楷体_GB2312" pitchFamily="49" charset="-122"/>
              </a:rPr>
              <a:t>ψ</a:t>
            </a:r>
            <a:r>
              <a:rPr kumimoji="1" lang="en-US" altLang="zh-CN" sz="2800" b="1" i="1" baseline="-25000" dirty="0" err="1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en-US" altLang="zh-CN" sz="2800" b="1" i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场强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&gt;E</a:t>
            </a:r>
            <a:r>
              <a:rPr kumimoji="1"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B</a:t>
            </a:r>
          </a:p>
          <a:p>
            <a:pPr defTabSz="1441450"/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、电势</a:t>
            </a:r>
            <a:r>
              <a:rPr kumimoji="1" lang="en-US" altLang="zh-CN" sz="2800" b="1" i="1" dirty="0" err="1">
                <a:latin typeface="楷体_GB2312" pitchFamily="49" charset="-122"/>
                <a:ea typeface="楷体_GB2312" pitchFamily="49" charset="-122"/>
              </a:rPr>
              <a:t>ψ</a:t>
            </a:r>
            <a:r>
              <a:rPr kumimoji="1" lang="en-US" altLang="zh-CN" sz="2800" b="1" i="1" baseline="-25000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800" b="1" i="1" dirty="0">
                <a:latin typeface="楷体_GB2312" pitchFamily="49" charset="-122"/>
                <a:ea typeface="楷体_GB2312" pitchFamily="49" charset="-122"/>
              </a:rPr>
              <a:t>&gt; </a:t>
            </a:r>
            <a:r>
              <a:rPr kumimoji="1" lang="en-US" altLang="zh-CN" sz="2800" b="1" i="1" dirty="0" err="1">
                <a:latin typeface="楷体_GB2312" pitchFamily="49" charset="-122"/>
                <a:ea typeface="楷体_GB2312" pitchFamily="49" charset="-122"/>
              </a:rPr>
              <a:t>ψ</a:t>
            </a:r>
            <a:r>
              <a:rPr kumimoji="1" lang="en-US" altLang="zh-CN" sz="2800" b="1" i="1" baseline="-25000" dirty="0" err="1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en-US" altLang="zh-CN" sz="2800" b="1" i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场强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&lt;E</a:t>
            </a:r>
            <a:r>
              <a:rPr kumimoji="1"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B</a:t>
            </a:r>
          </a:p>
          <a:p>
            <a:pPr defTabSz="1441450"/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、将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+q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点移到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点，电场力做正功</a:t>
            </a:r>
          </a:p>
          <a:p>
            <a:pPr defTabSz="1441450"/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D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、将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-q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分别放在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两点时具有电势能</a:t>
            </a:r>
            <a:r>
              <a:rPr kumimoji="1" lang="en-US" altLang="zh-CN" sz="2800" b="1" dirty="0" err="1"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en-US" altLang="zh-CN" sz="2800" b="1" baseline="-25000" dirty="0" err="1">
                <a:latin typeface="楷体_GB2312" pitchFamily="49" charset="-122"/>
                <a:ea typeface="楷体_GB2312" pitchFamily="49" charset="-122"/>
              </a:rPr>
              <a:t>pA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kumimoji="1" lang="en-US" altLang="zh-CN" sz="2800" b="1" dirty="0" err="1"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en-US" altLang="zh-CN" sz="2800" b="1" baseline="-25000" dirty="0" err="1">
                <a:latin typeface="楷体_GB2312" pitchFamily="49" charset="-122"/>
                <a:ea typeface="楷体_GB2312" pitchFamily="49" charset="-122"/>
              </a:rPr>
              <a:t>pB</a:t>
            </a:r>
            <a:endParaRPr kumimoji="1" lang="en-US" altLang="zh-CN" sz="2800" b="1" baseline="-250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771800" y="3789040"/>
            <a:ext cx="2951162" cy="3230563"/>
            <a:chOff x="1701" y="2160"/>
            <a:chExt cx="1859" cy="2035"/>
          </a:xfrm>
        </p:grpSpPr>
        <p:sp>
          <p:nvSpPr>
            <p:cNvPr id="219144" name="Text Box 8"/>
            <p:cNvSpPr txBox="1">
              <a:spLocks noChangeArrowheads="1"/>
            </p:cNvSpPr>
            <p:nvPr/>
          </p:nvSpPr>
          <p:spPr bwMode="auto">
            <a:xfrm>
              <a:off x="2472" y="3339"/>
              <a:ext cx="294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43966" tIns="71983" rIns="143966" bIns="71983">
              <a:spAutoFit/>
            </a:bodyPr>
            <a:lstStyle/>
            <a:p>
              <a:pPr defTabSz="1441450"/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219145" name="Text Box 9"/>
            <p:cNvSpPr txBox="1">
              <a:spLocks noChangeArrowheads="1"/>
            </p:cNvSpPr>
            <p:nvPr/>
          </p:nvSpPr>
          <p:spPr bwMode="auto">
            <a:xfrm>
              <a:off x="2919" y="2716"/>
              <a:ext cx="295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43966" tIns="71983" rIns="143966" bIns="71983">
              <a:spAutoFit/>
            </a:bodyPr>
            <a:lstStyle/>
            <a:p>
              <a:pPr defTabSz="1441450"/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219146" name="Text Box 10"/>
            <p:cNvSpPr txBox="1">
              <a:spLocks noChangeArrowheads="1"/>
            </p:cNvSpPr>
            <p:nvPr/>
          </p:nvSpPr>
          <p:spPr bwMode="auto">
            <a:xfrm>
              <a:off x="3265" y="2255"/>
              <a:ext cx="295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43966" tIns="71983" rIns="143966" bIns="71983">
              <a:spAutoFit/>
            </a:bodyPr>
            <a:lstStyle/>
            <a:p>
              <a:pPr defTabSz="1441450"/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219147" name="Arc 11"/>
            <p:cNvSpPr>
              <a:spLocks/>
            </p:cNvSpPr>
            <p:nvPr/>
          </p:nvSpPr>
          <p:spPr bwMode="auto">
            <a:xfrm flipV="1">
              <a:off x="2650" y="2542"/>
              <a:ext cx="893" cy="1653"/>
            </a:xfrm>
            <a:custGeom>
              <a:avLst/>
              <a:gdLst>
                <a:gd name="G0" fmla="+- 0 0 0"/>
                <a:gd name="G1" fmla="+- 21576 0 0"/>
                <a:gd name="G2" fmla="+- 21600 0 0"/>
                <a:gd name="T0" fmla="*/ 1015 w 21600"/>
                <a:gd name="T1" fmla="*/ 0 h 23828"/>
                <a:gd name="T2" fmla="*/ 21482 w 21600"/>
                <a:gd name="T3" fmla="*/ 23828 h 23828"/>
                <a:gd name="T4" fmla="*/ 0 w 21600"/>
                <a:gd name="T5" fmla="*/ 21576 h 23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28" fill="none" extrusionOk="0">
                  <a:moveTo>
                    <a:pt x="1015" y="-1"/>
                  </a:moveTo>
                  <a:cubicBezTo>
                    <a:pt x="12536" y="541"/>
                    <a:pt x="21600" y="10041"/>
                    <a:pt x="21600" y="21576"/>
                  </a:cubicBezTo>
                  <a:cubicBezTo>
                    <a:pt x="21600" y="22328"/>
                    <a:pt x="21560" y="23079"/>
                    <a:pt x="21482" y="23828"/>
                  </a:cubicBezTo>
                </a:path>
                <a:path w="21600" h="23828" stroke="0" extrusionOk="0">
                  <a:moveTo>
                    <a:pt x="1015" y="-1"/>
                  </a:moveTo>
                  <a:cubicBezTo>
                    <a:pt x="12536" y="541"/>
                    <a:pt x="21600" y="10041"/>
                    <a:pt x="21600" y="21576"/>
                  </a:cubicBezTo>
                  <a:cubicBezTo>
                    <a:pt x="21600" y="22328"/>
                    <a:pt x="21560" y="23079"/>
                    <a:pt x="21482" y="23828"/>
                  </a:cubicBezTo>
                  <a:lnTo>
                    <a:pt x="0" y="21576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48" name="Arc 12"/>
            <p:cNvSpPr>
              <a:spLocks/>
            </p:cNvSpPr>
            <p:nvPr/>
          </p:nvSpPr>
          <p:spPr bwMode="auto">
            <a:xfrm flipV="1">
              <a:off x="2194" y="2387"/>
              <a:ext cx="1094" cy="14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49" name="Arc 13"/>
            <p:cNvSpPr>
              <a:spLocks/>
            </p:cNvSpPr>
            <p:nvPr/>
          </p:nvSpPr>
          <p:spPr bwMode="auto">
            <a:xfrm flipV="1">
              <a:off x="1701" y="2160"/>
              <a:ext cx="1343" cy="11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408"/>
                <a:gd name="T1" fmla="*/ 0 h 21600"/>
                <a:gd name="T2" fmla="*/ 21408 w 21408"/>
                <a:gd name="T3" fmla="*/ 18728 h 21600"/>
                <a:gd name="T4" fmla="*/ 0 w 2140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08" h="21600" fill="none" extrusionOk="0">
                  <a:moveTo>
                    <a:pt x="-1" y="0"/>
                  </a:moveTo>
                  <a:cubicBezTo>
                    <a:pt x="10819" y="0"/>
                    <a:pt x="19969" y="8004"/>
                    <a:pt x="21408" y="18727"/>
                  </a:cubicBezTo>
                </a:path>
                <a:path w="21408" h="21600" stroke="0" extrusionOk="0">
                  <a:moveTo>
                    <a:pt x="-1" y="0"/>
                  </a:moveTo>
                  <a:cubicBezTo>
                    <a:pt x="10819" y="0"/>
                    <a:pt x="19969" y="8004"/>
                    <a:pt x="21408" y="1872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50" name="Oval 14"/>
            <p:cNvSpPr>
              <a:spLocks noChangeArrowheads="1"/>
            </p:cNvSpPr>
            <p:nvPr/>
          </p:nvSpPr>
          <p:spPr bwMode="auto">
            <a:xfrm>
              <a:off x="2591" y="3663"/>
              <a:ext cx="77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151" name="Oval 15"/>
            <p:cNvSpPr>
              <a:spLocks noChangeArrowheads="1"/>
            </p:cNvSpPr>
            <p:nvPr/>
          </p:nvSpPr>
          <p:spPr bwMode="auto">
            <a:xfrm>
              <a:off x="3165" y="2843"/>
              <a:ext cx="78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9152" name="Text Box 16"/>
          <p:cNvSpPr txBox="1">
            <a:spLocks noChangeArrowheads="1"/>
          </p:cNvSpPr>
          <p:nvPr/>
        </p:nvSpPr>
        <p:spPr bwMode="auto">
          <a:xfrm>
            <a:off x="1475656" y="1700808"/>
            <a:ext cx="107950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1441450">
              <a:spcBef>
                <a:spcPct val="50000"/>
              </a:spcBef>
            </a:pPr>
            <a:r>
              <a:rPr lang="en-US" altLang="zh-CN" sz="4800" b="1" dirty="0">
                <a:solidFill>
                  <a:srgbClr val="FF0000"/>
                </a:solidFill>
              </a:rPr>
              <a:t>BC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250825" y="1196975"/>
            <a:ext cx="8642350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43966" tIns="71983" rIns="143966" bIns="71983">
            <a:spAutoFit/>
          </a:bodyPr>
          <a:lstStyle/>
          <a:p>
            <a:pPr defTabSz="1441450"/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关于等势面，正确的说法是（  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/>
                <a:ea typeface="楷体_GB2312" pitchFamily="49" charset="-122"/>
              </a:rPr>
              <a:t>   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　）</a:t>
            </a:r>
            <a:b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endParaRPr kumimoji="1"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defTabSz="1441450"/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．电荷在等势面上移动时不受电场力作用，所以不做功</a:t>
            </a:r>
            <a:b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endParaRPr kumimoji="1"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defTabSz="1441450"/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．等势面上各点的场强大小相等</a:t>
            </a:r>
            <a:b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endParaRPr kumimoji="1"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defTabSz="1441450"/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．等势面一定跟电场线垂直</a:t>
            </a:r>
            <a:b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endParaRPr kumimoji="1"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defTabSz="1441450"/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．两等势面不能相交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5292724" y="1268412"/>
            <a:ext cx="93545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44145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250825" y="1268413"/>
            <a:ext cx="8642350" cy="398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43966" tIns="71983" rIns="143966" bIns="71983">
            <a:spAutoFit/>
          </a:bodyPr>
          <a:lstStyle/>
          <a:p>
            <a:pPr defTabSz="1441450"/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孤立点电荷电场中的一簇等势面如图所示中虚线所示，其电势分别为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ψ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ψ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ψ</a:t>
            </a:r>
            <a:r>
              <a:rPr kumimoji="1"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是某电场线与这簇等势面的交点，且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ab=ac.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现将一负电荷由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移到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，电场力做正功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W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；再由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移至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，电场力做正功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W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/>
                <a:ea typeface="楷体_GB2312" pitchFamily="49" charset="-122"/>
              </a:rPr>
              <a:t>   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　）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defTabSz="1441450"/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A.W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=W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ψ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＜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ψ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＜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ψ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 defTabSz="1441450"/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B.W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=W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ψ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＞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ψ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＞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ψ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3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defTabSz="1441450"/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C.W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＞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W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ψ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&lt;ψ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&lt;ψ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 defTabSz="1441450"/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D.W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＜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W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ψ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＞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ψ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＞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ψ</a:t>
            </a:r>
            <a:r>
              <a:rPr kumimoji="1" lang="en-US" altLang="zh-CN" sz="2800" b="1" baseline="-30000" dirty="0">
                <a:latin typeface="楷体_GB2312" pitchFamily="49" charset="-122"/>
                <a:ea typeface="楷体_GB2312" pitchFamily="49" charset="-122"/>
              </a:rPr>
              <a:t>3</a:t>
            </a:r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2123728" y="3054052"/>
            <a:ext cx="5381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144145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076825" y="3789363"/>
            <a:ext cx="2447925" cy="2414587"/>
            <a:chOff x="5352" y="3629"/>
            <a:chExt cx="1925" cy="2863"/>
          </a:xfrm>
        </p:grpSpPr>
        <p:pic>
          <p:nvPicPr>
            <p:cNvPr id="211979" name="Picture 11" descr="g2WL318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00000"/>
            </a:blip>
            <a:srcRect/>
            <a:stretch>
              <a:fillRect/>
            </a:stretch>
          </p:blipFill>
          <p:spPr bwMode="auto">
            <a:xfrm>
              <a:off x="5352" y="3629"/>
              <a:ext cx="1925" cy="2343"/>
            </a:xfrm>
            <a:prstGeom prst="rect">
              <a:avLst/>
            </a:prstGeom>
            <a:noFill/>
          </p:spPr>
        </p:pic>
        <p:sp>
          <p:nvSpPr>
            <p:cNvPr id="211980" name="Text Box 12"/>
            <p:cNvSpPr txBox="1">
              <a:spLocks noChangeArrowheads="1"/>
            </p:cNvSpPr>
            <p:nvPr/>
          </p:nvSpPr>
          <p:spPr bwMode="auto">
            <a:xfrm>
              <a:off x="5454" y="5223"/>
              <a:ext cx="522" cy="6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1441450">
                <a:spcBef>
                  <a:spcPct val="50000"/>
                </a:spcBef>
              </a:pP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11981" name="Text Box 13"/>
            <p:cNvSpPr txBox="1">
              <a:spLocks noChangeArrowheads="1"/>
            </p:cNvSpPr>
            <p:nvPr/>
          </p:nvSpPr>
          <p:spPr bwMode="auto">
            <a:xfrm>
              <a:off x="5694" y="5587"/>
              <a:ext cx="522" cy="6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1441450">
                <a:spcBef>
                  <a:spcPct val="50000"/>
                </a:spcBef>
              </a:pP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11982" name="Text Box 14"/>
            <p:cNvSpPr txBox="1">
              <a:spLocks noChangeArrowheads="1"/>
            </p:cNvSpPr>
            <p:nvPr/>
          </p:nvSpPr>
          <p:spPr bwMode="auto">
            <a:xfrm>
              <a:off x="5919" y="5876"/>
              <a:ext cx="522" cy="6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1441450">
                <a:spcBef>
                  <a:spcPct val="50000"/>
                </a:spcBef>
              </a:pP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</p:grp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79513" y="764704"/>
            <a:ext cx="28803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电势能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79512" y="1412776"/>
            <a:ext cx="561662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/>
              <a:t>         </a:t>
            </a:r>
            <a:r>
              <a:rPr lang="zh-CN" altLang="zh-CN" sz="3200" b="1" dirty="0"/>
              <a:t>可以证明，电场力的功也跟电荷移动的路径无关，只由电荷的始末位置决定。所以，电场力和力学中的重力一样，也是保守力</a:t>
            </a:r>
            <a:r>
              <a:rPr kumimoji="1" lang="zh-CN" altLang="en-US" sz="3200" b="1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5868144" y="1628800"/>
            <a:ext cx="3096344" cy="2160240"/>
            <a:chOff x="5625" y="2190"/>
            <a:chExt cx="2253" cy="1737"/>
          </a:xfrm>
        </p:grpSpPr>
        <p:sp>
          <p:nvSpPr>
            <p:cNvPr id="27651" name="Arc 3"/>
            <p:cNvSpPr>
              <a:spLocks/>
            </p:cNvSpPr>
            <p:nvPr/>
          </p:nvSpPr>
          <p:spPr bwMode="auto">
            <a:xfrm rot="10800000">
              <a:off x="5975" y="2333"/>
              <a:ext cx="1684" cy="1484"/>
            </a:xfrm>
            <a:custGeom>
              <a:avLst/>
              <a:gdLst>
                <a:gd name="G0" fmla="+- 0 0 0"/>
                <a:gd name="G1" fmla="+- 21597 0 0"/>
                <a:gd name="G2" fmla="+- 21600 0 0"/>
                <a:gd name="T0" fmla="*/ 388 w 21600"/>
                <a:gd name="T1" fmla="*/ 0 h 23341"/>
                <a:gd name="T2" fmla="*/ 21529 w 21600"/>
                <a:gd name="T3" fmla="*/ 23341 h 23341"/>
                <a:gd name="T4" fmla="*/ 0 w 21600"/>
                <a:gd name="T5" fmla="*/ 21597 h 23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341" fill="none" extrusionOk="0">
                  <a:moveTo>
                    <a:pt x="387" y="0"/>
                  </a:moveTo>
                  <a:cubicBezTo>
                    <a:pt x="12164" y="212"/>
                    <a:pt x="21600" y="9818"/>
                    <a:pt x="21600" y="21597"/>
                  </a:cubicBezTo>
                  <a:cubicBezTo>
                    <a:pt x="21600" y="22179"/>
                    <a:pt x="21576" y="22760"/>
                    <a:pt x="21529" y="23341"/>
                  </a:cubicBezTo>
                </a:path>
                <a:path w="21600" h="23341" stroke="0" extrusionOk="0">
                  <a:moveTo>
                    <a:pt x="387" y="0"/>
                  </a:moveTo>
                  <a:cubicBezTo>
                    <a:pt x="12164" y="212"/>
                    <a:pt x="21600" y="9818"/>
                    <a:pt x="21600" y="21597"/>
                  </a:cubicBezTo>
                  <a:cubicBezTo>
                    <a:pt x="21600" y="22179"/>
                    <a:pt x="21576" y="22760"/>
                    <a:pt x="21529" y="23341"/>
                  </a:cubicBezTo>
                  <a:lnTo>
                    <a:pt x="0" y="21597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7652" name="Group 4"/>
            <p:cNvGrpSpPr>
              <a:grpSpLocks/>
            </p:cNvGrpSpPr>
            <p:nvPr/>
          </p:nvGrpSpPr>
          <p:grpSpPr bwMode="auto">
            <a:xfrm>
              <a:off x="5625" y="2190"/>
              <a:ext cx="2253" cy="1737"/>
              <a:chOff x="8218" y="2317"/>
              <a:chExt cx="2253" cy="1737"/>
            </a:xfrm>
          </p:grpSpPr>
          <p:grpSp>
            <p:nvGrpSpPr>
              <p:cNvPr id="27653" name="Group 5"/>
              <p:cNvGrpSpPr>
                <a:grpSpLocks/>
              </p:cNvGrpSpPr>
              <p:nvPr/>
            </p:nvGrpSpPr>
            <p:grpSpPr bwMode="auto">
              <a:xfrm flipV="1">
                <a:off x="8542" y="2444"/>
                <a:ext cx="1687" cy="1481"/>
                <a:chOff x="3199" y="1408"/>
                <a:chExt cx="1414" cy="961"/>
              </a:xfrm>
            </p:grpSpPr>
            <p:sp>
              <p:nvSpPr>
                <p:cNvPr id="27654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3256" y="1465"/>
                  <a:ext cx="1300" cy="852"/>
                </a:xfrm>
                <a:prstGeom prst="line">
                  <a:avLst/>
                </a:prstGeom>
                <a:noFill/>
                <a:ln w="19050">
                  <a:solidFill>
                    <a:srgbClr val="1F1A17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55" name="Oval 7"/>
                <p:cNvSpPr>
                  <a:spLocks noChangeArrowheads="1"/>
                </p:cNvSpPr>
                <p:nvPr/>
              </p:nvSpPr>
              <p:spPr bwMode="auto">
                <a:xfrm>
                  <a:off x="3199" y="2312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56" name="Oval 8"/>
                <p:cNvSpPr>
                  <a:spLocks noChangeArrowheads="1"/>
                </p:cNvSpPr>
                <p:nvPr/>
              </p:nvSpPr>
              <p:spPr bwMode="auto">
                <a:xfrm>
                  <a:off x="4556" y="1408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57" name="Freeform 9"/>
                <p:cNvSpPr>
                  <a:spLocks/>
                </p:cNvSpPr>
                <p:nvPr/>
              </p:nvSpPr>
              <p:spPr bwMode="auto">
                <a:xfrm>
                  <a:off x="3837" y="1867"/>
                  <a:ext cx="83" cy="86"/>
                </a:xfrm>
                <a:custGeom>
                  <a:avLst/>
                  <a:gdLst/>
                  <a:ahLst/>
                  <a:cxnLst>
                    <a:cxn ang="0">
                      <a:pos x="412" y="0"/>
                    </a:cxn>
                    <a:cxn ang="0">
                      <a:pos x="0" y="196"/>
                    </a:cxn>
                    <a:cxn ang="0">
                      <a:pos x="15" y="193"/>
                    </a:cxn>
                    <a:cxn ang="0">
                      <a:pos x="30" y="190"/>
                    </a:cxn>
                    <a:cxn ang="0">
                      <a:pos x="44" y="188"/>
                    </a:cxn>
                    <a:cxn ang="0">
                      <a:pos x="59" y="187"/>
                    </a:cxn>
                    <a:cxn ang="0">
                      <a:pos x="72" y="186"/>
                    </a:cxn>
                    <a:cxn ang="0">
                      <a:pos x="85" y="187"/>
                    </a:cxn>
                    <a:cxn ang="0">
                      <a:pos x="98" y="187"/>
                    </a:cxn>
                    <a:cxn ang="0">
                      <a:pos x="110" y="189"/>
                    </a:cxn>
                    <a:cxn ang="0">
                      <a:pos x="122" y="191"/>
                    </a:cxn>
                    <a:cxn ang="0">
                      <a:pos x="134" y="194"/>
                    </a:cxn>
                    <a:cxn ang="0">
                      <a:pos x="145" y="197"/>
                    </a:cxn>
                    <a:cxn ang="0">
                      <a:pos x="156" y="201"/>
                    </a:cxn>
                    <a:cxn ang="0">
                      <a:pos x="166" y="206"/>
                    </a:cxn>
                    <a:cxn ang="0">
                      <a:pos x="176" y="212"/>
                    </a:cxn>
                    <a:cxn ang="0">
                      <a:pos x="185" y="218"/>
                    </a:cxn>
                    <a:cxn ang="0">
                      <a:pos x="194" y="225"/>
                    </a:cxn>
                    <a:cxn ang="0">
                      <a:pos x="203" y="232"/>
                    </a:cxn>
                    <a:cxn ang="0">
                      <a:pos x="212" y="241"/>
                    </a:cxn>
                    <a:cxn ang="0">
                      <a:pos x="220" y="250"/>
                    </a:cxn>
                    <a:cxn ang="0">
                      <a:pos x="227" y="259"/>
                    </a:cxn>
                    <a:cxn ang="0">
                      <a:pos x="234" y="271"/>
                    </a:cxn>
                    <a:cxn ang="0">
                      <a:pos x="241" y="282"/>
                    </a:cxn>
                    <a:cxn ang="0">
                      <a:pos x="247" y="294"/>
                    </a:cxn>
                    <a:cxn ang="0">
                      <a:pos x="253" y="306"/>
                    </a:cxn>
                    <a:cxn ang="0">
                      <a:pos x="259" y="319"/>
                    </a:cxn>
                    <a:cxn ang="0">
                      <a:pos x="264" y="333"/>
                    </a:cxn>
                    <a:cxn ang="0">
                      <a:pos x="268" y="348"/>
                    </a:cxn>
                    <a:cxn ang="0">
                      <a:pos x="273" y="363"/>
                    </a:cxn>
                    <a:cxn ang="0">
                      <a:pos x="277" y="379"/>
                    </a:cxn>
                    <a:cxn ang="0">
                      <a:pos x="281" y="396"/>
                    </a:cxn>
                    <a:cxn ang="0">
                      <a:pos x="284" y="413"/>
                    </a:cxn>
                    <a:cxn ang="0">
                      <a:pos x="287" y="432"/>
                    </a:cxn>
                    <a:cxn ang="0">
                      <a:pos x="412" y="0"/>
                    </a:cxn>
                  </a:cxnLst>
                  <a:rect l="0" t="0" r="r" b="b"/>
                  <a:pathLst>
                    <a:path w="412" h="432">
                      <a:moveTo>
                        <a:pt x="412" y="0"/>
                      </a:moveTo>
                      <a:lnTo>
                        <a:pt x="0" y="196"/>
                      </a:lnTo>
                      <a:lnTo>
                        <a:pt x="15" y="193"/>
                      </a:lnTo>
                      <a:lnTo>
                        <a:pt x="30" y="190"/>
                      </a:lnTo>
                      <a:lnTo>
                        <a:pt x="44" y="188"/>
                      </a:lnTo>
                      <a:lnTo>
                        <a:pt x="59" y="187"/>
                      </a:lnTo>
                      <a:lnTo>
                        <a:pt x="72" y="186"/>
                      </a:lnTo>
                      <a:lnTo>
                        <a:pt x="85" y="187"/>
                      </a:lnTo>
                      <a:lnTo>
                        <a:pt x="98" y="187"/>
                      </a:lnTo>
                      <a:lnTo>
                        <a:pt x="110" y="189"/>
                      </a:lnTo>
                      <a:lnTo>
                        <a:pt x="122" y="191"/>
                      </a:lnTo>
                      <a:lnTo>
                        <a:pt x="134" y="194"/>
                      </a:lnTo>
                      <a:lnTo>
                        <a:pt x="145" y="197"/>
                      </a:lnTo>
                      <a:lnTo>
                        <a:pt x="156" y="201"/>
                      </a:lnTo>
                      <a:lnTo>
                        <a:pt x="166" y="206"/>
                      </a:lnTo>
                      <a:lnTo>
                        <a:pt x="176" y="212"/>
                      </a:lnTo>
                      <a:lnTo>
                        <a:pt x="185" y="218"/>
                      </a:lnTo>
                      <a:lnTo>
                        <a:pt x="194" y="225"/>
                      </a:lnTo>
                      <a:lnTo>
                        <a:pt x="203" y="232"/>
                      </a:lnTo>
                      <a:lnTo>
                        <a:pt x="212" y="241"/>
                      </a:lnTo>
                      <a:lnTo>
                        <a:pt x="220" y="250"/>
                      </a:lnTo>
                      <a:lnTo>
                        <a:pt x="227" y="259"/>
                      </a:lnTo>
                      <a:lnTo>
                        <a:pt x="234" y="271"/>
                      </a:lnTo>
                      <a:lnTo>
                        <a:pt x="241" y="282"/>
                      </a:lnTo>
                      <a:lnTo>
                        <a:pt x="247" y="294"/>
                      </a:lnTo>
                      <a:lnTo>
                        <a:pt x="253" y="306"/>
                      </a:lnTo>
                      <a:lnTo>
                        <a:pt x="259" y="319"/>
                      </a:lnTo>
                      <a:lnTo>
                        <a:pt x="264" y="333"/>
                      </a:lnTo>
                      <a:lnTo>
                        <a:pt x="268" y="348"/>
                      </a:lnTo>
                      <a:lnTo>
                        <a:pt x="273" y="363"/>
                      </a:lnTo>
                      <a:lnTo>
                        <a:pt x="277" y="379"/>
                      </a:lnTo>
                      <a:lnTo>
                        <a:pt x="281" y="396"/>
                      </a:lnTo>
                      <a:lnTo>
                        <a:pt x="284" y="413"/>
                      </a:lnTo>
                      <a:lnTo>
                        <a:pt x="287" y="432"/>
                      </a:lnTo>
                      <a:lnTo>
                        <a:pt x="412" y="0"/>
                      </a:lnTo>
                      <a:close/>
                    </a:path>
                  </a:pathLst>
                </a:custGeom>
                <a:noFill/>
                <a:ln w="2540">
                  <a:solidFill>
                    <a:srgbClr val="1F1A17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7658" name="Arc 10"/>
              <p:cNvSpPr>
                <a:spLocks/>
              </p:cNvSpPr>
              <p:nvPr/>
            </p:nvSpPr>
            <p:spPr bwMode="auto">
              <a:xfrm>
                <a:off x="8610" y="2485"/>
                <a:ext cx="1619" cy="1440"/>
              </a:xfrm>
              <a:custGeom>
                <a:avLst/>
                <a:gdLst>
                  <a:gd name="G0" fmla="+- 2695 0 0"/>
                  <a:gd name="G1" fmla="+- 21600 0 0"/>
                  <a:gd name="G2" fmla="+- 21600 0 0"/>
                  <a:gd name="T0" fmla="*/ 0 w 24273"/>
                  <a:gd name="T1" fmla="*/ 169 h 21600"/>
                  <a:gd name="T2" fmla="*/ 24273 w 24273"/>
                  <a:gd name="T3" fmla="*/ 20621 h 21600"/>
                  <a:gd name="T4" fmla="*/ 2695 w 2427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273" h="21600" fill="none" extrusionOk="0">
                    <a:moveTo>
                      <a:pt x="-1" y="168"/>
                    </a:moveTo>
                    <a:cubicBezTo>
                      <a:pt x="893" y="56"/>
                      <a:pt x="1794" y="-1"/>
                      <a:pt x="2695" y="0"/>
                    </a:cubicBezTo>
                    <a:cubicBezTo>
                      <a:pt x="14243" y="0"/>
                      <a:pt x="23749" y="9084"/>
                      <a:pt x="24272" y="20621"/>
                    </a:cubicBezTo>
                  </a:path>
                  <a:path w="24273" h="21600" stroke="0" extrusionOk="0">
                    <a:moveTo>
                      <a:pt x="-1" y="168"/>
                    </a:moveTo>
                    <a:cubicBezTo>
                      <a:pt x="893" y="56"/>
                      <a:pt x="1794" y="-1"/>
                      <a:pt x="2695" y="0"/>
                    </a:cubicBezTo>
                    <a:cubicBezTo>
                      <a:pt x="14243" y="0"/>
                      <a:pt x="23749" y="9084"/>
                      <a:pt x="24272" y="20621"/>
                    </a:cubicBezTo>
                    <a:lnTo>
                      <a:pt x="2695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59" name="Line 11"/>
              <p:cNvSpPr>
                <a:spLocks noChangeShapeType="1"/>
              </p:cNvSpPr>
              <p:nvPr/>
            </p:nvSpPr>
            <p:spPr bwMode="auto">
              <a:xfrm>
                <a:off x="8877" y="3368"/>
                <a:ext cx="232" cy="223"/>
              </a:xfrm>
              <a:prstGeom prst="line">
                <a:avLst/>
              </a:prstGeom>
              <a:noFill/>
              <a:ln w="19050">
                <a:solidFill>
                  <a:srgbClr val="1F1A17"/>
                </a:solidFill>
                <a:round/>
                <a:headEnd/>
                <a:tailEnd type="stealth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60" name="Line 12"/>
              <p:cNvSpPr>
                <a:spLocks noChangeShapeType="1"/>
              </p:cNvSpPr>
              <p:nvPr/>
            </p:nvSpPr>
            <p:spPr bwMode="auto">
              <a:xfrm>
                <a:off x="9606" y="2717"/>
                <a:ext cx="184" cy="179"/>
              </a:xfrm>
              <a:prstGeom prst="line">
                <a:avLst/>
              </a:prstGeom>
              <a:noFill/>
              <a:ln w="19050">
                <a:solidFill>
                  <a:srgbClr val="1F1A17"/>
                </a:solidFill>
                <a:round/>
                <a:headEnd type="none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7661" name="Object 13"/>
              <p:cNvGraphicFramePr>
                <a:graphicFrameLocks noChangeAspect="1"/>
              </p:cNvGraphicFramePr>
              <p:nvPr/>
            </p:nvGraphicFramePr>
            <p:xfrm>
              <a:off x="8218" y="2317"/>
              <a:ext cx="197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67" name="Equation" r:id="rId3" imgW="152280" imgH="164880" progId="Equation.DSMT4">
                      <p:embed/>
                    </p:oleObj>
                  </mc:Choice>
                  <mc:Fallback>
                    <p:oleObj name="Equation" r:id="rId3" imgW="152280" imgH="164880" progId="Equation.DSMT4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18" y="2317"/>
                            <a:ext cx="197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2" name="Object 14"/>
              <p:cNvGraphicFramePr>
                <a:graphicFrameLocks noChangeAspect="1"/>
              </p:cNvGraphicFramePr>
              <p:nvPr/>
            </p:nvGraphicFramePr>
            <p:xfrm>
              <a:off x="10274" y="3833"/>
              <a:ext cx="197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68" name="Equation" r:id="rId5" imgW="152280" imgH="164880" progId="Equation.DSMT4">
                      <p:embed/>
                    </p:oleObj>
                  </mc:Choice>
                  <mc:Fallback>
                    <p:oleObj name="Equation" r:id="rId5" imgW="152280" imgH="164880" progId="Equation.DSMT4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74" y="3833"/>
                            <a:ext cx="197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2300288" y="4581525"/>
          <a:ext cx="59531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7" imgW="2438280" imgH="241200" progId="Equation.DSMT4">
                  <p:embed/>
                </p:oleObj>
              </mc:Choice>
              <mc:Fallback>
                <p:oleObj name="Equation" r:id="rId7" imgW="2438280" imgH="2412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4581525"/>
                        <a:ext cx="5953125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971600" y="4005064"/>
            <a:ext cx="32403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/>
              <a:t>电场力的功</a:t>
            </a:r>
            <a:r>
              <a:rPr lang="zh-CN" altLang="en-US" sz="3200" b="1" dirty="0"/>
              <a:t>：</a:t>
            </a:r>
            <a:endParaRPr kumimoji="1" lang="zh-CN" alt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323528" y="5157192"/>
            <a:ext cx="856895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         若</a:t>
            </a:r>
            <a:r>
              <a:rPr lang="zh-CN" altLang="zh-CN" sz="3200" b="1" dirty="0"/>
              <a:t>规定</a:t>
            </a:r>
            <a:r>
              <a:rPr lang="en-US" altLang="zh-CN" sz="3200" b="1" dirty="0"/>
              <a:t>B</a:t>
            </a:r>
            <a:r>
              <a:rPr lang="zh-CN" altLang="zh-CN" sz="3200" b="1" dirty="0"/>
              <a:t>点的电势能为</a:t>
            </a:r>
            <a:r>
              <a:rPr lang="en-US" altLang="zh-CN" sz="3200" b="1" dirty="0"/>
              <a:t>0</a:t>
            </a:r>
            <a:r>
              <a:rPr lang="zh-CN" altLang="zh-CN" sz="3200" b="1" dirty="0"/>
              <a:t>，则电荷在</a:t>
            </a:r>
            <a:r>
              <a:rPr lang="en-US" altLang="zh-CN" sz="3200" b="1" dirty="0"/>
              <a:t>A </a:t>
            </a:r>
            <a:r>
              <a:rPr lang="zh-CN" altLang="zh-CN" sz="3200" b="1" dirty="0"/>
              <a:t>点的电势能就等于</a:t>
            </a:r>
            <a:r>
              <a:rPr lang="zh-CN" altLang="en-US" sz="3200" b="1" dirty="0"/>
              <a:t>从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点到</a:t>
            </a:r>
            <a:r>
              <a:rPr lang="en-US" altLang="zh-CN" sz="3200" b="1" dirty="0"/>
              <a:t>B</a:t>
            </a:r>
            <a:r>
              <a:rPr lang="zh-CN" altLang="en-US" sz="3200" b="1" dirty="0"/>
              <a:t>点电场力所做的功。即</a:t>
            </a:r>
          </a:p>
        </p:txBody>
      </p:sp>
      <p:graphicFrame>
        <p:nvGraphicFramePr>
          <p:cNvPr id="25" name="Object 16"/>
          <p:cNvGraphicFramePr>
            <a:graphicFrameLocks noChangeAspect="1"/>
          </p:cNvGraphicFramePr>
          <p:nvPr/>
        </p:nvGraphicFramePr>
        <p:xfrm>
          <a:off x="3635896" y="6297613"/>
          <a:ext cx="15811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9" imgW="647640" imgH="241200" progId="Equation.DSMT4">
                  <p:embed/>
                </p:oleObj>
              </mc:Choice>
              <mc:Fallback>
                <p:oleObj name="Equation" r:id="rId9" imgW="64764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6297613"/>
                        <a:ext cx="158115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879190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250825" y="1334095"/>
            <a:ext cx="864235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</a:rPr>
              <a:t>4.</a:t>
            </a:r>
            <a:r>
              <a:rPr lang="zh-CN" altLang="en-US" sz="2400" b="1" dirty="0">
                <a:latin typeface="Times New Roman" pitchFamily="18" charset="0"/>
              </a:rPr>
              <a:t>如图所示，虚线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</a:rPr>
              <a:t>和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zh-CN" altLang="en-US" sz="2400" b="1" dirty="0">
                <a:latin typeface="Times New Roman" pitchFamily="18" charset="0"/>
              </a:rPr>
              <a:t>是某静电场中的三个等势面，它们的电势分别为     、   和     ，一带正电粒子射入电场中，其运动轨迹如实线</a:t>
            </a:r>
            <a:r>
              <a:rPr lang="en-US" altLang="zh-CN" sz="2400" b="1" i="1" dirty="0">
                <a:latin typeface="Times New Roman" pitchFamily="18" charset="0"/>
              </a:rPr>
              <a:t>KLMN</a:t>
            </a:r>
            <a:r>
              <a:rPr lang="zh-CN" altLang="en-US" sz="2400" b="1" dirty="0">
                <a:latin typeface="Times New Roman" pitchFamily="18" charset="0"/>
              </a:rPr>
              <a:t>所示。由图可知</a:t>
            </a:r>
            <a:r>
              <a:rPr lang="en-US" altLang="zh-CN" sz="2400" b="1" dirty="0">
                <a:latin typeface="Times New Roman" pitchFamily="18" charset="0"/>
              </a:rPr>
              <a:t>:    </a:t>
            </a:r>
            <a:r>
              <a:rPr lang="en-US" altLang="zh-CN" sz="2400" b="1" dirty="0">
                <a:latin typeface="Times New Roman" pitchFamily="18" charset="0"/>
                <a:sym typeface="Wingdings" pitchFamily="2" charset="2"/>
              </a:rPr>
              <a:t>(</a:t>
            </a:r>
            <a:r>
              <a:rPr lang="zh-CN" altLang="en-US" sz="2400" b="1" dirty="0">
                <a:latin typeface="Times New Roman" pitchFamily="18" charset="0"/>
                <a:sym typeface="Wingdings" pitchFamily="2" charset="2"/>
              </a:rPr>
              <a:t>              </a:t>
            </a:r>
            <a:r>
              <a:rPr lang="en-US" altLang="zh-CN" sz="2400" b="1" dirty="0">
                <a:latin typeface="Times New Roman" pitchFamily="18" charset="0"/>
                <a:sym typeface="Wingdings" pitchFamily="2" charset="2"/>
              </a:rPr>
              <a:t>)</a:t>
            </a:r>
            <a:endParaRPr lang="zh-CN" altLang="en-US" sz="2400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、粒子从</a:t>
            </a:r>
            <a:r>
              <a:rPr lang="en-US" altLang="zh-CN" sz="2400" b="1" i="1" dirty="0">
                <a:latin typeface="Times New Roman" pitchFamily="18" charset="0"/>
              </a:rPr>
              <a:t>K</a:t>
            </a:r>
            <a:r>
              <a:rPr lang="zh-CN" altLang="en-US" sz="2400" b="1" dirty="0">
                <a:latin typeface="Times New Roman" pitchFamily="18" charset="0"/>
              </a:rPr>
              <a:t>到</a:t>
            </a:r>
            <a:r>
              <a:rPr lang="en-US" altLang="zh-CN" sz="2400" b="1" i="1" dirty="0">
                <a:latin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</a:rPr>
              <a:t>的过程中，电场力做负功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</a:rPr>
              <a:t>、粒子从</a:t>
            </a:r>
            <a:r>
              <a:rPr lang="en-US" altLang="zh-CN" sz="2400" b="1" i="1" dirty="0">
                <a:latin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</a:rPr>
              <a:t>到</a:t>
            </a:r>
            <a:r>
              <a:rPr lang="en-US" altLang="zh-CN" sz="2400" b="1" i="1" dirty="0">
                <a:latin typeface="Times New Roman" pitchFamily="18" charset="0"/>
              </a:rPr>
              <a:t>M</a:t>
            </a:r>
            <a:r>
              <a:rPr lang="zh-CN" altLang="en-US" sz="2400" b="1" dirty="0">
                <a:latin typeface="Times New Roman" pitchFamily="18" charset="0"/>
              </a:rPr>
              <a:t>的过程中，电场力做负功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</a:rPr>
              <a:t>C</a:t>
            </a:r>
            <a:r>
              <a:rPr lang="zh-CN" altLang="en-US" sz="2400" b="1" dirty="0">
                <a:latin typeface="Times New Roman" pitchFamily="18" charset="0"/>
              </a:rPr>
              <a:t>、粒子从</a:t>
            </a:r>
            <a:r>
              <a:rPr lang="en-US" altLang="zh-CN" sz="2400" b="1" i="1" dirty="0">
                <a:latin typeface="Times New Roman" pitchFamily="18" charset="0"/>
              </a:rPr>
              <a:t>K</a:t>
            </a:r>
            <a:r>
              <a:rPr lang="zh-CN" altLang="en-US" sz="2400" b="1" dirty="0">
                <a:latin typeface="Times New Roman" pitchFamily="18" charset="0"/>
              </a:rPr>
              <a:t>到</a:t>
            </a:r>
            <a:r>
              <a:rPr lang="en-US" altLang="zh-CN" sz="2400" b="1" i="1" dirty="0">
                <a:latin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</a:rPr>
              <a:t>的过程中，电势能增加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</a:rPr>
              <a:t>D</a:t>
            </a:r>
            <a:r>
              <a:rPr lang="zh-CN" altLang="en-US" sz="2400" b="1" dirty="0">
                <a:latin typeface="Times New Roman" pitchFamily="18" charset="0"/>
              </a:rPr>
              <a:t>、粒子从</a:t>
            </a:r>
            <a:r>
              <a:rPr lang="en-US" altLang="zh-CN" sz="2400" b="1" i="1" dirty="0">
                <a:latin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</a:rPr>
              <a:t>到</a:t>
            </a:r>
            <a:r>
              <a:rPr lang="en-US" altLang="zh-CN" sz="2400" b="1" i="1" dirty="0">
                <a:latin typeface="Times New Roman" pitchFamily="18" charset="0"/>
              </a:rPr>
              <a:t>M</a:t>
            </a:r>
            <a:r>
              <a:rPr lang="zh-CN" altLang="en-US" sz="2400" b="1" dirty="0">
                <a:latin typeface="Times New Roman" pitchFamily="18" charset="0"/>
              </a:rPr>
              <a:t>的过程中，动能减少</a:t>
            </a:r>
            <a:endParaRPr lang="zh-CN" altLang="el-GR" sz="2400" b="1" dirty="0">
              <a:latin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1835150" y="1640483"/>
          <a:ext cx="4333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公式" r:id="rId3" imgW="190440" imgH="228600" progId="Equation.3">
                  <p:embed/>
                </p:oleObj>
              </mc:Choice>
              <mc:Fallback>
                <p:oleObj name="公式" r:id="rId3" imgW="1904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640483"/>
                        <a:ext cx="433388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2411413" y="1640483"/>
          <a:ext cx="4048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公式" r:id="rId5" imgW="177480" imgH="228600" progId="Equation.3">
                  <p:embed/>
                </p:oleObj>
              </mc:Choice>
              <mc:Fallback>
                <p:oleObj name="公式" r:id="rId5" imgW="1774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640483"/>
                        <a:ext cx="404812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3132138" y="1640483"/>
          <a:ext cx="4048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公式" r:id="rId7" imgW="177480" imgH="228600" progId="Equation.3">
                  <p:embed/>
                </p:oleObj>
              </mc:Choice>
              <mc:Fallback>
                <p:oleObj name="公式" r:id="rId7" imgW="1774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640483"/>
                        <a:ext cx="404812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5292080" y="2132856"/>
          <a:ext cx="6715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公式" r:id="rId9" imgW="266400" imgH="177480" progId="Equation.3">
                  <p:embed/>
                </p:oleObj>
              </mc:Choice>
              <mc:Fallback>
                <p:oleObj name="公式" r:id="rId9" imgW="26640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132856"/>
                        <a:ext cx="6715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11863" y="3178770"/>
            <a:ext cx="2790825" cy="3130550"/>
            <a:chOff x="3787" y="1678"/>
            <a:chExt cx="1758" cy="197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787" y="1848"/>
              <a:ext cx="1616" cy="1616"/>
              <a:chOff x="3872" y="2245"/>
              <a:chExt cx="1616" cy="1616"/>
            </a:xfrm>
          </p:grpSpPr>
          <p:sp>
            <p:nvSpPr>
              <p:cNvPr id="220170" name="Oval 10"/>
              <p:cNvSpPr>
                <a:spLocks noChangeArrowheads="1"/>
              </p:cNvSpPr>
              <p:nvPr/>
            </p:nvSpPr>
            <p:spPr bwMode="auto">
              <a:xfrm>
                <a:off x="4458" y="2831"/>
                <a:ext cx="454" cy="45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71" name="Oval 11"/>
              <p:cNvSpPr>
                <a:spLocks noChangeArrowheads="1"/>
              </p:cNvSpPr>
              <p:nvPr/>
            </p:nvSpPr>
            <p:spPr bwMode="auto">
              <a:xfrm>
                <a:off x="4224" y="2605"/>
                <a:ext cx="907" cy="90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72" name="Oval 12"/>
              <p:cNvSpPr>
                <a:spLocks noChangeArrowheads="1"/>
              </p:cNvSpPr>
              <p:nvPr/>
            </p:nvSpPr>
            <p:spPr bwMode="auto">
              <a:xfrm>
                <a:off x="3872" y="2245"/>
                <a:ext cx="1616" cy="161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0173" name="Arc 13"/>
            <p:cNvSpPr>
              <a:spLocks/>
            </p:cNvSpPr>
            <p:nvPr/>
          </p:nvSpPr>
          <p:spPr bwMode="auto">
            <a:xfrm flipH="1">
              <a:off x="4468" y="2330"/>
              <a:ext cx="1077" cy="1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787"/>
                <a:gd name="T2" fmla="*/ 21190 w 21600"/>
                <a:gd name="T3" fmla="*/ 25787 h 25787"/>
                <a:gd name="T4" fmla="*/ 0 w 21600"/>
                <a:gd name="T5" fmla="*/ 21600 h 25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78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005"/>
                    <a:pt x="21462" y="24408"/>
                    <a:pt x="21190" y="25787"/>
                  </a:cubicBezTo>
                </a:path>
                <a:path w="21600" h="2578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005"/>
                    <a:pt x="21462" y="24408"/>
                    <a:pt x="21190" y="2578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74" name="Oval 14"/>
            <p:cNvSpPr>
              <a:spLocks noChangeArrowheads="1"/>
            </p:cNvSpPr>
            <p:nvPr/>
          </p:nvSpPr>
          <p:spPr bwMode="auto">
            <a:xfrm>
              <a:off x="4450" y="3437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75" name="Oval 15"/>
            <p:cNvSpPr>
              <a:spLocks noChangeArrowheads="1"/>
            </p:cNvSpPr>
            <p:nvPr/>
          </p:nvSpPr>
          <p:spPr bwMode="auto">
            <a:xfrm>
              <a:off x="4581" y="2869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76" name="Oval 16"/>
            <p:cNvSpPr>
              <a:spLocks noChangeArrowheads="1"/>
            </p:cNvSpPr>
            <p:nvPr/>
          </p:nvSpPr>
          <p:spPr bwMode="auto">
            <a:xfrm>
              <a:off x="4988" y="2452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77" name="Oval 17"/>
            <p:cNvSpPr>
              <a:spLocks noChangeArrowheads="1"/>
            </p:cNvSpPr>
            <p:nvPr/>
          </p:nvSpPr>
          <p:spPr bwMode="auto">
            <a:xfrm>
              <a:off x="5318" y="2330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0178" name="Object 18"/>
            <p:cNvGraphicFramePr>
              <a:graphicFrameLocks noChangeAspect="1"/>
            </p:cNvGraphicFramePr>
            <p:nvPr/>
          </p:nvGraphicFramePr>
          <p:xfrm>
            <a:off x="4526" y="2273"/>
            <a:ext cx="154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7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6" y="2273"/>
                          <a:ext cx="154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0179" name="Object 19"/>
            <p:cNvGraphicFramePr>
              <a:graphicFrameLocks noChangeAspect="1"/>
            </p:cNvGraphicFramePr>
            <p:nvPr/>
          </p:nvGraphicFramePr>
          <p:xfrm>
            <a:off x="4542" y="1986"/>
            <a:ext cx="15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8" name="公式" r:id="rId13" imgW="126720" imgH="177480" progId="Equation.3">
                    <p:embed/>
                  </p:oleObj>
                </mc:Choice>
                <mc:Fallback>
                  <p:oleObj name="公式" r:id="rId13" imgW="126720" imgH="1774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2" y="1986"/>
                          <a:ext cx="154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0180" name="Object 20"/>
            <p:cNvGraphicFramePr>
              <a:graphicFrameLocks noChangeAspect="1"/>
            </p:cNvGraphicFramePr>
            <p:nvPr/>
          </p:nvGraphicFramePr>
          <p:xfrm>
            <a:off x="4532" y="1678"/>
            <a:ext cx="13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9" name="公式" r:id="rId15" imgW="114120" imgH="139680" progId="Equation.3">
                    <p:embed/>
                  </p:oleObj>
                </mc:Choice>
                <mc:Fallback>
                  <p:oleObj name="公式" r:id="rId15" imgW="114120" imgH="1396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2" y="1678"/>
                          <a:ext cx="138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0181" name="Object 21"/>
            <p:cNvGraphicFramePr>
              <a:graphicFrameLocks noChangeAspect="1"/>
            </p:cNvGraphicFramePr>
            <p:nvPr/>
          </p:nvGraphicFramePr>
          <p:xfrm>
            <a:off x="4246" y="3449"/>
            <a:ext cx="20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0" name="公式" r:id="rId17" imgW="164880" imgH="164880" progId="Equation.3">
                    <p:embed/>
                  </p:oleObj>
                </mc:Choice>
                <mc:Fallback>
                  <p:oleObj name="公式" r:id="rId17" imgW="164880" imgH="1648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6" y="3449"/>
                          <a:ext cx="200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0182" name="Object 22"/>
            <p:cNvGraphicFramePr>
              <a:graphicFrameLocks noChangeAspect="1"/>
            </p:cNvGraphicFramePr>
            <p:nvPr/>
          </p:nvGraphicFramePr>
          <p:xfrm>
            <a:off x="4454" y="2670"/>
            <a:ext cx="169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1" name="公式" r:id="rId19" imgW="139680" imgH="164880" progId="Equation.3">
                    <p:embed/>
                  </p:oleObj>
                </mc:Choice>
                <mc:Fallback>
                  <p:oleObj name="公式" r:id="rId19" imgW="139680" imgH="1648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4" y="2670"/>
                          <a:ext cx="169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0183" name="Object 23"/>
            <p:cNvGraphicFramePr>
              <a:graphicFrameLocks noChangeAspect="1"/>
            </p:cNvGraphicFramePr>
            <p:nvPr/>
          </p:nvGraphicFramePr>
          <p:xfrm>
            <a:off x="4940" y="2217"/>
            <a:ext cx="246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2" name="公式" r:id="rId21" imgW="203040" imgH="164880" progId="Equation.3">
                    <p:embed/>
                  </p:oleObj>
                </mc:Choice>
                <mc:Fallback>
                  <p:oleObj name="公式" r:id="rId21" imgW="203040" imgH="1648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0" y="2217"/>
                          <a:ext cx="246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0184" name="Object 24"/>
            <p:cNvGraphicFramePr>
              <a:graphicFrameLocks noChangeAspect="1"/>
            </p:cNvGraphicFramePr>
            <p:nvPr/>
          </p:nvGraphicFramePr>
          <p:xfrm>
            <a:off x="5316" y="2132"/>
            <a:ext cx="21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3" name="公式" r:id="rId23" imgW="177480" imgH="177480" progId="Equation.3">
                    <p:embed/>
                  </p:oleObj>
                </mc:Choice>
                <mc:Fallback>
                  <p:oleObj name="公式" r:id="rId23" imgW="177480" imgH="17748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6" y="2132"/>
                          <a:ext cx="215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250825" y="1125538"/>
            <a:ext cx="8642350" cy="2228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1441450"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如果把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q=1.0×10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-8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的电荷从无穷远处移至电场中的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点，需克服电场力做功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W=1.2×10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-4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J.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那么</a:t>
            </a:r>
          </a:p>
          <a:p>
            <a:pPr defTabSz="1441450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⑴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点的电势能和在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点的电势各是多少？</a:t>
            </a:r>
          </a:p>
          <a:p>
            <a:pPr defTabSz="1441450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⑵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未移入电场前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点的电势是多少 ？</a:t>
            </a:r>
          </a:p>
        </p:txBody>
      </p:sp>
      <p:graphicFrame>
        <p:nvGraphicFramePr>
          <p:cNvPr id="221191" name="Object 7"/>
          <p:cNvGraphicFramePr>
            <a:graphicFrameLocks noChangeAspect="1"/>
          </p:cNvGraphicFramePr>
          <p:nvPr/>
        </p:nvGraphicFramePr>
        <p:xfrm>
          <a:off x="1547813" y="3933825"/>
          <a:ext cx="5375275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公式" r:id="rId3" imgW="2323800" imgH="952200" progId="Equation.3">
                  <p:embed/>
                </p:oleObj>
              </mc:Choice>
              <mc:Fallback>
                <p:oleObj name="公式" r:id="rId3" imgW="2323800" imgH="95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933825"/>
                        <a:ext cx="5375275" cy="22082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179512" y="764704"/>
            <a:ext cx="604867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电势差与电场强度的关系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7834" name="Group 10"/>
          <p:cNvGrpSpPr>
            <a:grpSpLocks/>
          </p:cNvGrpSpPr>
          <p:nvPr/>
        </p:nvGrpSpPr>
        <p:grpSpPr bwMode="auto">
          <a:xfrm>
            <a:off x="5796136" y="908720"/>
            <a:ext cx="2874540" cy="1944216"/>
            <a:chOff x="2930" y="2850"/>
            <a:chExt cx="2743" cy="1794"/>
          </a:xfrm>
        </p:grpSpPr>
        <p:graphicFrame>
          <p:nvGraphicFramePr>
            <p:cNvPr id="77835" name="Object 11"/>
            <p:cNvGraphicFramePr>
              <a:graphicFrameLocks noChangeAspect="1"/>
            </p:cNvGraphicFramePr>
            <p:nvPr/>
          </p:nvGraphicFramePr>
          <p:xfrm>
            <a:off x="3961" y="4046"/>
            <a:ext cx="181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5" name="Equation" r:id="rId3" imgW="139680" imgH="177480" progId="Equation.DSMT4">
                    <p:embed/>
                  </p:oleObj>
                </mc:Choice>
                <mc:Fallback>
                  <p:oleObj name="Equation" r:id="rId3" imgW="139680" imgH="17748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1" y="4046"/>
                          <a:ext cx="181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 flipV="1">
              <a:off x="2992" y="3531"/>
              <a:ext cx="2559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 flipV="1">
              <a:off x="2983" y="3999"/>
              <a:ext cx="2559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 flipV="1">
              <a:off x="2994" y="4495"/>
              <a:ext cx="2559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77840" name="Object 16"/>
            <p:cNvGraphicFramePr>
              <a:graphicFrameLocks noChangeAspect="1"/>
            </p:cNvGraphicFramePr>
            <p:nvPr/>
          </p:nvGraphicFramePr>
          <p:xfrm>
            <a:off x="5476" y="4123"/>
            <a:ext cx="19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6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6" y="4123"/>
                          <a:ext cx="197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1" name="Object 17"/>
            <p:cNvGraphicFramePr>
              <a:graphicFrameLocks noChangeAspect="1"/>
            </p:cNvGraphicFramePr>
            <p:nvPr/>
          </p:nvGraphicFramePr>
          <p:xfrm>
            <a:off x="2930" y="4123"/>
            <a:ext cx="19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7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0" y="4123"/>
                          <a:ext cx="197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2" name="Object 18"/>
            <p:cNvGraphicFramePr>
              <a:graphicFrameLocks noChangeAspect="1"/>
            </p:cNvGraphicFramePr>
            <p:nvPr/>
          </p:nvGraphicFramePr>
          <p:xfrm>
            <a:off x="4635" y="4026"/>
            <a:ext cx="197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8" name="Equation" r:id="rId9" imgW="152280" imgH="177480" progId="Equation.DSMT4">
                    <p:embed/>
                  </p:oleObj>
                </mc:Choice>
                <mc:Fallback>
                  <p:oleObj name="Equation" r:id="rId9" imgW="152280" imgH="17748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5" y="4026"/>
                          <a:ext cx="197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43" name="Oval 19"/>
            <p:cNvSpPr>
              <a:spLocks noChangeArrowheads="1"/>
            </p:cNvSpPr>
            <p:nvPr/>
          </p:nvSpPr>
          <p:spPr bwMode="auto">
            <a:xfrm>
              <a:off x="3245" y="3969"/>
              <a:ext cx="57" cy="57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44" name="Line 20"/>
            <p:cNvSpPr>
              <a:spLocks noChangeShapeType="1"/>
            </p:cNvSpPr>
            <p:nvPr/>
          </p:nvSpPr>
          <p:spPr bwMode="auto">
            <a:xfrm flipV="1">
              <a:off x="3012" y="3076"/>
              <a:ext cx="2559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45" name="Oval 21"/>
            <p:cNvSpPr>
              <a:spLocks noChangeArrowheads="1"/>
            </p:cNvSpPr>
            <p:nvPr/>
          </p:nvSpPr>
          <p:spPr bwMode="auto">
            <a:xfrm>
              <a:off x="4613" y="3296"/>
              <a:ext cx="57" cy="57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46" name="Line 22"/>
            <p:cNvSpPr>
              <a:spLocks noChangeShapeType="1"/>
            </p:cNvSpPr>
            <p:nvPr/>
          </p:nvSpPr>
          <p:spPr bwMode="auto">
            <a:xfrm flipV="1">
              <a:off x="3280" y="4000"/>
              <a:ext cx="1362" cy="0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47" name="Line 23"/>
            <p:cNvSpPr>
              <a:spLocks noChangeShapeType="1"/>
            </p:cNvSpPr>
            <p:nvPr/>
          </p:nvSpPr>
          <p:spPr bwMode="auto">
            <a:xfrm flipV="1">
              <a:off x="4645" y="2871"/>
              <a:ext cx="0" cy="1773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48" name="Line 24"/>
            <p:cNvSpPr>
              <a:spLocks noChangeShapeType="1"/>
            </p:cNvSpPr>
            <p:nvPr/>
          </p:nvSpPr>
          <p:spPr bwMode="auto">
            <a:xfrm flipV="1">
              <a:off x="3255" y="2850"/>
              <a:ext cx="0" cy="1773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77849" name="Object 25"/>
            <p:cNvGraphicFramePr>
              <a:graphicFrameLocks noChangeAspect="1"/>
            </p:cNvGraphicFramePr>
            <p:nvPr/>
          </p:nvGraphicFramePr>
          <p:xfrm>
            <a:off x="4697" y="3204"/>
            <a:ext cx="19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9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" y="3204"/>
                          <a:ext cx="197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0" name="Line 26"/>
            <p:cNvSpPr>
              <a:spLocks noChangeShapeType="1"/>
            </p:cNvSpPr>
            <p:nvPr/>
          </p:nvSpPr>
          <p:spPr bwMode="auto">
            <a:xfrm flipV="1">
              <a:off x="3255" y="3353"/>
              <a:ext cx="1353" cy="646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77851" name="Object 27"/>
            <p:cNvGraphicFramePr>
              <a:graphicFrameLocks noChangeAspect="1"/>
            </p:cNvGraphicFramePr>
            <p:nvPr/>
          </p:nvGraphicFramePr>
          <p:xfrm>
            <a:off x="3786" y="3500"/>
            <a:ext cx="11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70" name="Equation" r:id="rId13" imgW="88560" imgH="177480" progId="Equation.DSMT4">
                    <p:embed/>
                  </p:oleObj>
                </mc:Choice>
                <mc:Fallback>
                  <p:oleObj name="Equation" r:id="rId13" imgW="88560" imgH="17748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" y="3500"/>
                          <a:ext cx="114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2" name="Arc 28"/>
            <p:cNvSpPr>
              <a:spLocks/>
            </p:cNvSpPr>
            <p:nvPr/>
          </p:nvSpPr>
          <p:spPr bwMode="auto">
            <a:xfrm rot="1038756">
              <a:off x="3460" y="3851"/>
              <a:ext cx="189" cy="124"/>
            </a:xfrm>
            <a:custGeom>
              <a:avLst/>
              <a:gdLst>
                <a:gd name="G0" fmla="+- 0 0 0"/>
                <a:gd name="G1" fmla="+- 18450 0 0"/>
                <a:gd name="G2" fmla="+- 21600 0 0"/>
                <a:gd name="T0" fmla="*/ 11232 w 21600"/>
                <a:gd name="T1" fmla="*/ 0 h 20194"/>
                <a:gd name="T2" fmla="*/ 21529 w 21600"/>
                <a:gd name="T3" fmla="*/ 20194 h 20194"/>
                <a:gd name="T4" fmla="*/ 0 w 21600"/>
                <a:gd name="T5" fmla="*/ 18450 h 20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194" fill="none" extrusionOk="0">
                  <a:moveTo>
                    <a:pt x="11231" y="0"/>
                  </a:moveTo>
                  <a:cubicBezTo>
                    <a:pt x="17670" y="3919"/>
                    <a:pt x="21600" y="10912"/>
                    <a:pt x="21600" y="18450"/>
                  </a:cubicBezTo>
                  <a:cubicBezTo>
                    <a:pt x="21600" y="19032"/>
                    <a:pt x="21576" y="19613"/>
                    <a:pt x="21529" y="20194"/>
                  </a:cubicBezTo>
                </a:path>
                <a:path w="21600" h="20194" stroke="0" extrusionOk="0">
                  <a:moveTo>
                    <a:pt x="11231" y="0"/>
                  </a:moveTo>
                  <a:cubicBezTo>
                    <a:pt x="17670" y="3919"/>
                    <a:pt x="21600" y="10912"/>
                    <a:pt x="21600" y="18450"/>
                  </a:cubicBezTo>
                  <a:cubicBezTo>
                    <a:pt x="21600" y="19032"/>
                    <a:pt x="21576" y="19613"/>
                    <a:pt x="21529" y="20194"/>
                  </a:cubicBezTo>
                  <a:lnTo>
                    <a:pt x="0" y="1845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77853" name="Object 29"/>
            <p:cNvGraphicFramePr>
              <a:graphicFrameLocks noChangeAspect="1"/>
            </p:cNvGraphicFramePr>
            <p:nvPr/>
          </p:nvGraphicFramePr>
          <p:xfrm>
            <a:off x="3721" y="3762"/>
            <a:ext cx="16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71" name="Equation" r:id="rId15" imgW="126720" imgH="177480" progId="Equation.DSMT4">
                    <p:embed/>
                  </p:oleObj>
                </mc:Choice>
                <mc:Fallback>
                  <p:oleObj name="Equation" r:id="rId15" imgW="126720" imgH="17748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1" y="3762"/>
                          <a:ext cx="164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 flipV="1">
              <a:off x="3961" y="2850"/>
              <a:ext cx="0" cy="1773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55" name="Oval 31"/>
            <p:cNvSpPr>
              <a:spLocks noChangeArrowheads="1"/>
            </p:cNvSpPr>
            <p:nvPr/>
          </p:nvSpPr>
          <p:spPr bwMode="auto">
            <a:xfrm>
              <a:off x="4614" y="3969"/>
              <a:ext cx="57" cy="57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 flipV="1">
              <a:off x="5341" y="2850"/>
              <a:ext cx="0" cy="1773"/>
            </a:xfrm>
            <a:prstGeom prst="line">
              <a:avLst/>
            </a:prstGeom>
            <a:noFill/>
            <a:ln w="19050">
              <a:solidFill>
                <a:srgbClr val="1F1A17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539552" y="1628800"/>
            <a:ext cx="17281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/>
              <a:t>电场力</a:t>
            </a:r>
            <a:endParaRPr lang="zh-CN" altLang="en-US" sz="3200" b="1" dirty="0"/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7857" name="Object 33"/>
          <p:cNvGraphicFramePr>
            <a:graphicFrameLocks noChangeAspect="1"/>
          </p:cNvGraphicFramePr>
          <p:nvPr/>
        </p:nvGraphicFramePr>
        <p:xfrm>
          <a:off x="2627784" y="1628800"/>
          <a:ext cx="11906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2" name="Equation" r:id="rId17" imgW="507960" imgH="203040" progId="Equation.DSMT4">
                  <p:embed/>
                </p:oleObj>
              </mc:Choice>
              <mc:Fallback>
                <p:oleObj name="Equation" r:id="rId17" imgW="507960" imgH="20304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628800"/>
                        <a:ext cx="11906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467544" y="2420888"/>
            <a:ext cx="53285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在匀强电场中，</a:t>
            </a:r>
            <a:r>
              <a:rPr lang="zh-CN" altLang="zh-CN" sz="3200" b="1" dirty="0"/>
              <a:t>电场力</a:t>
            </a:r>
            <a:r>
              <a:rPr lang="zh-CN" altLang="en-US" sz="3200" b="1" dirty="0"/>
              <a:t>做功</a:t>
            </a: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7859" name="Object 35"/>
          <p:cNvGraphicFramePr>
            <a:graphicFrameLocks noChangeAspect="1"/>
          </p:cNvGraphicFramePr>
          <p:nvPr/>
        </p:nvGraphicFramePr>
        <p:xfrm>
          <a:off x="1835696" y="3356992"/>
          <a:ext cx="47037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3" name="Equation" r:id="rId19" imgW="1968480" imgH="203040" progId="Equation.DSMT4">
                  <p:embed/>
                </p:oleObj>
              </mc:Choice>
              <mc:Fallback>
                <p:oleObj name="Equation" r:id="rId19" imgW="1968480" imgH="20304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356992"/>
                        <a:ext cx="4703762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7861" name="Object 37"/>
          <p:cNvGraphicFramePr>
            <a:graphicFrameLocks noChangeAspect="1"/>
          </p:cNvGraphicFramePr>
          <p:nvPr/>
        </p:nvGraphicFramePr>
        <p:xfrm>
          <a:off x="1619672" y="4077072"/>
          <a:ext cx="1228849" cy="822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4" name="Equation" r:id="rId21" imgW="609480" imgH="419040" progId="Equation.DSMT4">
                  <p:embed/>
                </p:oleObj>
              </mc:Choice>
              <mc:Fallback>
                <p:oleObj name="Equation" r:id="rId21" imgW="609480" imgH="41904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077072"/>
                        <a:ext cx="1228849" cy="8224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7"/>
          <p:cNvGraphicFramePr>
            <a:graphicFrameLocks noChangeAspect="1"/>
          </p:cNvGraphicFramePr>
          <p:nvPr/>
        </p:nvGraphicFramePr>
        <p:xfrm>
          <a:off x="3779912" y="4293096"/>
          <a:ext cx="1544563" cy="41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5" name="Equation" r:id="rId23" imgW="647640" imgH="177480" progId="Equation.DSMT4">
                  <p:embed/>
                </p:oleObj>
              </mc:Choice>
              <mc:Fallback>
                <p:oleObj name="Equation" r:id="rId23" imgW="647640" imgH="1774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293096"/>
                        <a:ext cx="1544563" cy="41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37"/>
          <p:cNvGraphicFramePr>
            <a:graphicFrameLocks noChangeAspect="1"/>
          </p:cNvGraphicFramePr>
          <p:nvPr/>
        </p:nvGraphicFramePr>
        <p:xfrm>
          <a:off x="3851920" y="5085184"/>
          <a:ext cx="1393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6" name="Equation" r:id="rId25" imgW="583920" imgH="393480" progId="Equation.DSMT4">
                  <p:embed/>
                </p:oleObj>
              </mc:Choice>
              <mc:Fallback>
                <p:oleObj name="Equation" r:id="rId25" imgW="583920" imgH="39348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085184"/>
                        <a:ext cx="13938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539552" y="6021288"/>
            <a:ext cx="82809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所以，</a:t>
            </a:r>
            <a:r>
              <a:rPr lang="zh-CN" altLang="zh-CN" sz="3200" b="1" dirty="0"/>
              <a:t>场强还有另一个单位伏</a:t>
            </a:r>
            <a:r>
              <a:rPr lang="en-US" altLang="zh-CN" sz="3200" b="1" dirty="0"/>
              <a:t>/</a:t>
            </a:r>
            <a:r>
              <a:rPr lang="zh-CN" altLang="zh-CN" sz="3200" b="1" dirty="0"/>
              <a:t>米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V/m</a:t>
            </a:r>
            <a:r>
              <a:rPr lang="zh-CN" altLang="en-US" sz="3200" b="1" dirty="0"/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8" grpId="0" autoUpdateAnimBg="0"/>
      <p:bldP spid="5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8229600" cy="90805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小  结</a:t>
            </a: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2483768" y="1484784"/>
          <a:ext cx="432048" cy="514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3" imgW="203112" imgH="241195" progId="Equation.DSMT4">
                  <p:embed/>
                </p:oleObj>
              </mc:Choice>
              <mc:Fallback>
                <p:oleObj name="Equation" r:id="rId3" imgW="203112" imgH="241195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484784"/>
                        <a:ext cx="432048" cy="5143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5004048" y="1916832"/>
          <a:ext cx="43204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5" imgW="177492" imgH="177492" progId="Equation.DSMT4">
                  <p:embed/>
                </p:oleObj>
              </mc:Choice>
              <mc:Fallback>
                <p:oleObj name="Equation" r:id="rId5" imgW="177492" imgH="17749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916832"/>
                        <a:ext cx="432048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3491880" y="2420888"/>
          <a:ext cx="504056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7" imgW="1600200" imgH="241300" progId="Equation.DSMT4">
                  <p:embed/>
                </p:oleObj>
              </mc:Choice>
              <mc:Fallback>
                <p:oleObj name="Equation" r:id="rId7" imgW="1600200" imgH="241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420888"/>
                        <a:ext cx="5040563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673350" y="3068638"/>
          <a:ext cx="10620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9" imgW="495000" imgH="457200" progId="Equation.DSMT4">
                  <p:embed/>
                </p:oleObj>
              </mc:Choice>
              <mc:Fallback>
                <p:oleObj name="Equation" r:id="rId9" imgW="4950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3068638"/>
                        <a:ext cx="106203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059832" y="4077072"/>
          <a:ext cx="2160240" cy="56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quation" r:id="rId11" imgW="876300" imgH="228600" progId="Equation.DSMT4">
                  <p:embed/>
                </p:oleObj>
              </mc:Choice>
              <mc:Fallback>
                <p:oleObj name="Equation" r:id="rId11" imgW="8763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077072"/>
                        <a:ext cx="2160240" cy="56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6084168" y="5949280"/>
          <a:ext cx="11239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Equation" r:id="rId13" imgW="469800" imgH="393480" progId="Equation.DSMT4">
                  <p:embed/>
                </p:oleObj>
              </mc:Choice>
              <mc:Fallback>
                <p:oleObj name="Equation" r:id="rId13" imgW="469800" imgH="3934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5949280"/>
                        <a:ext cx="112395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23528" y="1484784"/>
            <a:ext cx="21627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）电势能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2987824" y="1466781"/>
            <a:ext cx="60486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：把电荷从这点移到零势能点时电场力所做的功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179512" y="2204864"/>
            <a:ext cx="338437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800" b="1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）电场力做功：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251520" y="3140968"/>
            <a:ext cx="22862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800" b="1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）电势：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251520" y="4005064"/>
            <a:ext cx="2646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800" b="1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）电势差：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-36512" y="4653136"/>
            <a:ext cx="871184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800" b="1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2800" b="1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）等势面：电场线与等势面垂直；电场线由电势高的等势面指向电势低的等势面。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3707904" y="6165304"/>
            <a:ext cx="2376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（匀强电场）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5661248"/>
            <a:ext cx="87118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800" b="1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en-US" sz="2800" b="1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）电势差与电场强度的关系：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1"/>
      <p:bldP spid="52232" grpId="0"/>
      <p:bldP spid="52232" grpId="1"/>
      <p:bldP spid="52233" grpId="0"/>
      <p:bldP spid="52234" grpId="0"/>
      <p:bldP spid="52235" grpId="0"/>
      <p:bldP spid="52236" grpId="0"/>
      <p:bldP spid="52237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79512" y="692696"/>
            <a:ext cx="19442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说明：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251520" y="1484784"/>
            <a:ext cx="8892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（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）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电场力做的功等于电势能的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减少量。</a:t>
            </a: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3332163" y="765175"/>
          <a:ext cx="353536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Equation" r:id="rId3" imgW="1447560" imgH="241200" progId="Equation.DSMT4">
                  <p:embed/>
                </p:oleObj>
              </mc:Choice>
              <mc:Fallback>
                <p:oleObj name="Equation" r:id="rId3" imgW="144756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765175"/>
                        <a:ext cx="3535362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67544" y="4941168"/>
            <a:ext cx="806489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电场力对电荷做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正功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，电荷的电势能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减小；</a:t>
            </a:r>
            <a:endParaRPr lang="en-US" altLang="zh-CN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电场力对电荷做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负功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，电荷的电势能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增大。</a:t>
            </a:r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3275856" y="2060848"/>
          <a:ext cx="353536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Equation" r:id="rId5" imgW="1447560" imgH="241200" progId="Equation.DSMT4">
                  <p:embed/>
                </p:oleObj>
              </mc:Choice>
              <mc:Fallback>
                <p:oleObj name="Equation" r:id="rId5" imgW="14475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060848"/>
                        <a:ext cx="3535362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"/>
          <p:cNvGrpSpPr>
            <a:grpSpLocks/>
          </p:cNvGrpSpPr>
          <p:nvPr/>
        </p:nvGrpSpPr>
        <p:grpSpPr bwMode="auto">
          <a:xfrm>
            <a:off x="2915816" y="2708920"/>
            <a:ext cx="3096344" cy="2160240"/>
            <a:chOff x="5625" y="2190"/>
            <a:chExt cx="2253" cy="1737"/>
          </a:xfrm>
        </p:grpSpPr>
        <p:sp>
          <p:nvSpPr>
            <p:cNvPr id="27" name="Arc 3"/>
            <p:cNvSpPr>
              <a:spLocks/>
            </p:cNvSpPr>
            <p:nvPr/>
          </p:nvSpPr>
          <p:spPr bwMode="auto">
            <a:xfrm rot="10800000">
              <a:off x="5975" y="2333"/>
              <a:ext cx="1684" cy="1484"/>
            </a:xfrm>
            <a:custGeom>
              <a:avLst/>
              <a:gdLst>
                <a:gd name="G0" fmla="+- 0 0 0"/>
                <a:gd name="G1" fmla="+- 21597 0 0"/>
                <a:gd name="G2" fmla="+- 21600 0 0"/>
                <a:gd name="T0" fmla="*/ 388 w 21600"/>
                <a:gd name="T1" fmla="*/ 0 h 23341"/>
                <a:gd name="T2" fmla="*/ 21529 w 21600"/>
                <a:gd name="T3" fmla="*/ 23341 h 23341"/>
                <a:gd name="T4" fmla="*/ 0 w 21600"/>
                <a:gd name="T5" fmla="*/ 21597 h 23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341" fill="none" extrusionOk="0">
                  <a:moveTo>
                    <a:pt x="387" y="0"/>
                  </a:moveTo>
                  <a:cubicBezTo>
                    <a:pt x="12164" y="212"/>
                    <a:pt x="21600" y="9818"/>
                    <a:pt x="21600" y="21597"/>
                  </a:cubicBezTo>
                  <a:cubicBezTo>
                    <a:pt x="21600" y="22179"/>
                    <a:pt x="21576" y="22760"/>
                    <a:pt x="21529" y="23341"/>
                  </a:cubicBezTo>
                </a:path>
                <a:path w="21600" h="23341" stroke="0" extrusionOk="0">
                  <a:moveTo>
                    <a:pt x="387" y="0"/>
                  </a:moveTo>
                  <a:cubicBezTo>
                    <a:pt x="12164" y="212"/>
                    <a:pt x="21600" y="9818"/>
                    <a:pt x="21600" y="21597"/>
                  </a:cubicBezTo>
                  <a:cubicBezTo>
                    <a:pt x="21600" y="22179"/>
                    <a:pt x="21576" y="22760"/>
                    <a:pt x="21529" y="23341"/>
                  </a:cubicBezTo>
                  <a:lnTo>
                    <a:pt x="0" y="21597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8" name="Group 4"/>
            <p:cNvGrpSpPr>
              <a:grpSpLocks/>
            </p:cNvGrpSpPr>
            <p:nvPr/>
          </p:nvGrpSpPr>
          <p:grpSpPr bwMode="auto">
            <a:xfrm>
              <a:off x="5625" y="2190"/>
              <a:ext cx="2253" cy="1737"/>
              <a:chOff x="8218" y="2317"/>
              <a:chExt cx="2253" cy="1737"/>
            </a:xfrm>
          </p:grpSpPr>
          <p:grpSp>
            <p:nvGrpSpPr>
              <p:cNvPr id="29" name="Group 5"/>
              <p:cNvGrpSpPr>
                <a:grpSpLocks/>
              </p:cNvGrpSpPr>
              <p:nvPr/>
            </p:nvGrpSpPr>
            <p:grpSpPr bwMode="auto">
              <a:xfrm flipV="1">
                <a:off x="8542" y="2444"/>
                <a:ext cx="1687" cy="1481"/>
                <a:chOff x="3199" y="1408"/>
                <a:chExt cx="1414" cy="961"/>
              </a:xfrm>
            </p:grpSpPr>
            <p:sp>
              <p:nvSpPr>
                <p:cNvPr id="35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3256" y="1465"/>
                  <a:ext cx="1300" cy="852"/>
                </a:xfrm>
                <a:prstGeom prst="line">
                  <a:avLst/>
                </a:prstGeom>
                <a:noFill/>
                <a:ln w="19050">
                  <a:solidFill>
                    <a:srgbClr val="1F1A17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Oval 7"/>
                <p:cNvSpPr>
                  <a:spLocks noChangeArrowheads="1"/>
                </p:cNvSpPr>
                <p:nvPr/>
              </p:nvSpPr>
              <p:spPr bwMode="auto">
                <a:xfrm>
                  <a:off x="3199" y="2312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Oval 8"/>
                <p:cNvSpPr>
                  <a:spLocks noChangeArrowheads="1"/>
                </p:cNvSpPr>
                <p:nvPr/>
              </p:nvSpPr>
              <p:spPr bwMode="auto">
                <a:xfrm>
                  <a:off x="4556" y="1408"/>
                  <a:ext cx="57" cy="5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9"/>
                <p:cNvSpPr>
                  <a:spLocks/>
                </p:cNvSpPr>
                <p:nvPr/>
              </p:nvSpPr>
              <p:spPr bwMode="auto">
                <a:xfrm>
                  <a:off x="3837" y="1867"/>
                  <a:ext cx="83" cy="86"/>
                </a:xfrm>
                <a:custGeom>
                  <a:avLst/>
                  <a:gdLst/>
                  <a:ahLst/>
                  <a:cxnLst>
                    <a:cxn ang="0">
                      <a:pos x="412" y="0"/>
                    </a:cxn>
                    <a:cxn ang="0">
                      <a:pos x="0" y="196"/>
                    </a:cxn>
                    <a:cxn ang="0">
                      <a:pos x="15" y="193"/>
                    </a:cxn>
                    <a:cxn ang="0">
                      <a:pos x="30" y="190"/>
                    </a:cxn>
                    <a:cxn ang="0">
                      <a:pos x="44" y="188"/>
                    </a:cxn>
                    <a:cxn ang="0">
                      <a:pos x="59" y="187"/>
                    </a:cxn>
                    <a:cxn ang="0">
                      <a:pos x="72" y="186"/>
                    </a:cxn>
                    <a:cxn ang="0">
                      <a:pos x="85" y="187"/>
                    </a:cxn>
                    <a:cxn ang="0">
                      <a:pos x="98" y="187"/>
                    </a:cxn>
                    <a:cxn ang="0">
                      <a:pos x="110" y="189"/>
                    </a:cxn>
                    <a:cxn ang="0">
                      <a:pos x="122" y="191"/>
                    </a:cxn>
                    <a:cxn ang="0">
                      <a:pos x="134" y="194"/>
                    </a:cxn>
                    <a:cxn ang="0">
                      <a:pos x="145" y="197"/>
                    </a:cxn>
                    <a:cxn ang="0">
                      <a:pos x="156" y="201"/>
                    </a:cxn>
                    <a:cxn ang="0">
                      <a:pos x="166" y="206"/>
                    </a:cxn>
                    <a:cxn ang="0">
                      <a:pos x="176" y="212"/>
                    </a:cxn>
                    <a:cxn ang="0">
                      <a:pos x="185" y="218"/>
                    </a:cxn>
                    <a:cxn ang="0">
                      <a:pos x="194" y="225"/>
                    </a:cxn>
                    <a:cxn ang="0">
                      <a:pos x="203" y="232"/>
                    </a:cxn>
                    <a:cxn ang="0">
                      <a:pos x="212" y="241"/>
                    </a:cxn>
                    <a:cxn ang="0">
                      <a:pos x="220" y="250"/>
                    </a:cxn>
                    <a:cxn ang="0">
                      <a:pos x="227" y="259"/>
                    </a:cxn>
                    <a:cxn ang="0">
                      <a:pos x="234" y="271"/>
                    </a:cxn>
                    <a:cxn ang="0">
                      <a:pos x="241" y="282"/>
                    </a:cxn>
                    <a:cxn ang="0">
                      <a:pos x="247" y="294"/>
                    </a:cxn>
                    <a:cxn ang="0">
                      <a:pos x="253" y="306"/>
                    </a:cxn>
                    <a:cxn ang="0">
                      <a:pos x="259" y="319"/>
                    </a:cxn>
                    <a:cxn ang="0">
                      <a:pos x="264" y="333"/>
                    </a:cxn>
                    <a:cxn ang="0">
                      <a:pos x="268" y="348"/>
                    </a:cxn>
                    <a:cxn ang="0">
                      <a:pos x="273" y="363"/>
                    </a:cxn>
                    <a:cxn ang="0">
                      <a:pos x="277" y="379"/>
                    </a:cxn>
                    <a:cxn ang="0">
                      <a:pos x="281" y="396"/>
                    </a:cxn>
                    <a:cxn ang="0">
                      <a:pos x="284" y="413"/>
                    </a:cxn>
                    <a:cxn ang="0">
                      <a:pos x="287" y="432"/>
                    </a:cxn>
                    <a:cxn ang="0">
                      <a:pos x="412" y="0"/>
                    </a:cxn>
                  </a:cxnLst>
                  <a:rect l="0" t="0" r="r" b="b"/>
                  <a:pathLst>
                    <a:path w="412" h="432">
                      <a:moveTo>
                        <a:pt x="412" y="0"/>
                      </a:moveTo>
                      <a:lnTo>
                        <a:pt x="0" y="196"/>
                      </a:lnTo>
                      <a:lnTo>
                        <a:pt x="15" y="193"/>
                      </a:lnTo>
                      <a:lnTo>
                        <a:pt x="30" y="190"/>
                      </a:lnTo>
                      <a:lnTo>
                        <a:pt x="44" y="188"/>
                      </a:lnTo>
                      <a:lnTo>
                        <a:pt x="59" y="187"/>
                      </a:lnTo>
                      <a:lnTo>
                        <a:pt x="72" y="186"/>
                      </a:lnTo>
                      <a:lnTo>
                        <a:pt x="85" y="187"/>
                      </a:lnTo>
                      <a:lnTo>
                        <a:pt x="98" y="187"/>
                      </a:lnTo>
                      <a:lnTo>
                        <a:pt x="110" y="189"/>
                      </a:lnTo>
                      <a:lnTo>
                        <a:pt x="122" y="191"/>
                      </a:lnTo>
                      <a:lnTo>
                        <a:pt x="134" y="194"/>
                      </a:lnTo>
                      <a:lnTo>
                        <a:pt x="145" y="197"/>
                      </a:lnTo>
                      <a:lnTo>
                        <a:pt x="156" y="201"/>
                      </a:lnTo>
                      <a:lnTo>
                        <a:pt x="166" y="206"/>
                      </a:lnTo>
                      <a:lnTo>
                        <a:pt x="176" y="212"/>
                      </a:lnTo>
                      <a:lnTo>
                        <a:pt x="185" y="218"/>
                      </a:lnTo>
                      <a:lnTo>
                        <a:pt x="194" y="225"/>
                      </a:lnTo>
                      <a:lnTo>
                        <a:pt x="203" y="232"/>
                      </a:lnTo>
                      <a:lnTo>
                        <a:pt x="212" y="241"/>
                      </a:lnTo>
                      <a:lnTo>
                        <a:pt x="220" y="250"/>
                      </a:lnTo>
                      <a:lnTo>
                        <a:pt x="227" y="259"/>
                      </a:lnTo>
                      <a:lnTo>
                        <a:pt x="234" y="271"/>
                      </a:lnTo>
                      <a:lnTo>
                        <a:pt x="241" y="282"/>
                      </a:lnTo>
                      <a:lnTo>
                        <a:pt x="247" y="294"/>
                      </a:lnTo>
                      <a:lnTo>
                        <a:pt x="253" y="306"/>
                      </a:lnTo>
                      <a:lnTo>
                        <a:pt x="259" y="319"/>
                      </a:lnTo>
                      <a:lnTo>
                        <a:pt x="264" y="333"/>
                      </a:lnTo>
                      <a:lnTo>
                        <a:pt x="268" y="348"/>
                      </a:lnTo>
                      <a:lnTo>
                        <a:pt x="273" y="363"/>
                      </a:lnTo>
                      <a:lnTo>
                        <a:pt x="277" y="379"/>
                      </a:lnTo>
                      <a:lnTo>
                        <a:pt x="281" y="396"/>
                      </a:lnTo>
                      <a:lnTo>
                        <a:pt x="284" y="413"/>
                      </a:lnTo>
                      <a:lnTo>
                        <a:pt x="287" y="432"/>
                      </a:lnTo>
                      <a:lnTo>
                        <a:pt x="412" y="0"/>
                      </a:lnTo>
                      <a:close/>
                    </a:path>
                  </a:pathLst>
                </a:custGeom>
                <a:noFill/>
                <a:ln w="2540">
                  <a:solidFill>
                    <a:srgbClr val="1F1A17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Arc 10"/>
              <p:cNvSpPr>
                <a:spLocks/>
              </p:cNvSpPr>
              <p:nvPr/>
            </p:nvSpPr>
            <p:spPr bwMode="auto">
              <a:xfrm>
                <a:off x="8610" y="2485"/>
                <a:ext cx="1619" cy="1440"/>
              </a:xfrm>
              <a:custGeom>
                <a:avLst/>
                <a:gdLst>
                  <a:gd name="G0" fmla="+- 2695 0 0"/>
                  <a:gd name="G1" fmla="+- 21600 0 0"/>
                  <a:gd name="G2" fmla="+- 21600 0 0"/>
                  <a:gd name="T0" fmla="*/ 0 w 24273"/>
                  <a:gd name="T1" fmla="*/ 169 h 21600"/>
                  <a:gd name="T2" fmla="*/ 24273 w 24273"/>
                  <a:gd name="T3" fmla="*/ 20621 h 21600"/>
                  <a:gd name="T4" fmla="*/ 2695 w 2427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273" h="21600" fill="none" extrusionOk="0">
                    <a:moveTo>
                      <a:pt x="-1" y="168"/>
                    </a:moveTo>
                    <a:cubicBezTo>
                      <a:pt x="893" y="56"/>
                      <a:pt x="1794" y="-1"/>
                      <a:pt x="2695" y="0"/>
                    </a:cubicBezTo>
                    <a:cubicBezTo>
                      <a:pt x="14243" y="0"/>
                      <a:pt x="23749" y="9084"/>
                      <a:pt x="24272" y="20621"/>
                    </a:cubicBezTo>
                  </a:path>
                  <a:path w="24273" h="21600" stroke="0" extrusionOk="0">
                    <a:moveTo>
                      <a:pt x="-1" y="168"/>
                    </a:moveTo>
                    <a:cubicBezTo>
                      <a:pt x="893" y="56"/>
                      <a:pt x="1794" y="-1"/>
                      <a:pt x="2695" y="0"/>
                    </a:cubicBezTo>
                    <a:cubicBezTo>
                      <a:pt x="14243" y="0"/>
                      <a:pt x="23749" y="9084"/>
                      <a:pt x="24272" y="20621"/>
                    </a:cubicBezTo>
                    <a:lnTo>
                      <a:pt x="2695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11"/>
              <p:cNvSpPr>
                <a:spLocks noChangeShapeType="1"/>
              </p:cNvSpPr>
              <p:nvPr/>
            </p:nvSpPr>
            <p:spPr bwMode="auto">
              <a:xfrm>
                <a:off x="8877" y="3368"/>
                <a:ext cx="232" cy="223"/>
              </a:xfrm>
              <a:prstGeom prst="line">
                <a:avLst/>
              </a:prstGeom>
              <a:noFill/>
              <a:ln w="19050">
                <a:solidFill>
                  <a:srgbClr val="1F1A17"/>
                </a:solidFill>
                <a:round/>
                <a:headEnd/>
                <a:tailEnd type="stealth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12"/>
              <p:cNvSpPr>
                <a:spLocks noChangeShapeType="1"/>
              </p:cNvSpPr>
              <p:nvPr/>
            </p:nvSpPr>
            <p:spPr bwMode="auto">
              <a:xfrm>
                <a:off x="9606" y="2722"/>
                <a:ext cx="184" cy="179"/>
              </a:xfrm>
              <a:prstGeom prst="line">
                <a:avLst/>
              </a:prstGeom>
              <a:noFill/>
              <a:ln w="19050">
                <a:solidFill>
                  <a:srgbClr val="1F1A17"/>
                </a:solidFill>
                <a:round/>
                <a:headEnd type="none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33" name="Object 13"/>
              <p:cNvGraphicFramePr>
                <a:graphicFrameLocks noChangeAspect="1"/>
              </p:cNvGraphicFramePr>
              <p:nvPr/>
            </p:nvGraphicFramePr>
            <p:xfrm>
              <a:off x="8218" y="2317"/>
              <a:ext cx="197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31" name="Equation" r:id="rId7" imgW="152280" imgH="164880" progId="Equation.DSMT4">
                      <p:embed/>
                    </p:oleObj>
                  </mc:Choice>
                  <mc:Fallback>
                    <p:oleObj name="Equation" r:id="rId7" imgW="152280" imgH="16488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18" y="2317"/>
                            <a:ext cx="197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14"/>
              <p:cNvGraphicFramePr>
                <a:graphicFrameLocks noChangeAspect="1"/>
              </p:cNvGraphicFramePr>
              <p:nvPr/>
            </p:nvGraphicFramePr>
            <p:xfrm>
              <a:off x="10274" y="3833"/>
              <a:ext cx="197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32" name="Equation" r:id="rId9" imgW="152280" imgH="164880" progId="Equation.DSMT4">
                      <p:embed/>
                    </p:oleObj>
                  </mc:Choice>
                  <mc:Fallback>
                    <p:oleObj name="Equation" r:id="rId9" imgW="152280" imgH="164880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74" y="3833"/>
                            <a:ext cx="197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251520" y="836712"/>
            <a:ext cx="889248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（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）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电势能是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相对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的，与零电势能面有关。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/>
              <a:t>       通常把电荷在离场源电荷</a:t>
            </a:r>
            <a:r>
              <a:rPr lang="zh-CN" altLang="en-US" sz="3200" b="1" dirty="0">
                <a:solidFill>
                  <a:srgbClr val="FF0000"/>
                </a:solidFill>
              </a:rPr>
              <a:t>无限远处</a:t>
            </a:r>
            <a:r>
              <a:rPr lang="zh-CN" altLang="en-US" sz="3200" b="1" dirty="0"/>
              <a:t>的电势能规定为</a:t>
            </a:r>
            <a:r>
              <a:rPr lang="zh-CN" altLang="en-US" sz="3200" b="1" dirty="0">
                <a:solidFill>
                  <a:srgbClr val="FF0000"/>
                </a:solidFill>
              </a:rPr>
              <a:t>零</a:t>
            </a:r>
            <a:r>
              <a:rPr lang="zh-CN" altLang="en-US" sz="3200" b="1" dirty="0"/>
              <a:t>，或者把电荷在</a:t>
            </a:r>
            <a:r>
              <a:rPr lang="zh-CN" altLang="en-US" sz="3200" b="1" dirty="0">
                <a:solidFill>
                  <a:srgbClr val="FF0000"/>
                </a:solidFill>
              </a:rPr>
              <a:t>大地表面</a:t>
            </a:r>
            <a:r>
              <a:rPr lang="zh-CN" altLang="en-US" sz="3200" b="1" dirty="0"/>
              <a:t>上电势能规定为</a:t>
            </a:r>
            <a:r>
              <a:rPr lang="zh-CN" altLang="en-US" sz="3200" b="1" dirty="0">
                <a:solidFill>
                  <a:srgbClr val="FF0000"/>
                </a:solidFill>
              </a:rPr>
              <a:t>零</a:t>
            </a:r>
            <a:r>
              <a:rPr lang="zh-CN" altLang="en-US" sz="3200" b="1" dirty="0"/>
              <a:t>。</a:t>
            </a:r>
            <a:endParaRPr lang="en-US" altLang="zh-CN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51520" y="3212976"/>
            <a:ext cx="8892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（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）电势能是电荷和电场共有的，是系统能。</a:t>
            </a:r>
            <a:endParaRPr lang="en-US" altLang="zh-CN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51520" y="4077072"/>
            <a:ext cx="889248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（</a:t>
            </a:r>
            <a:r>
              <a:rPr lang="en-US" altLang="zh-CN" sz="3200" b="1" dirty="0"/>
              <a:t>4</a:t>
            </a:r>
            <a:r>
              <a:rPr lang="zh-CN" altLang="en-US" sz="3200" b="1" dirty="0"/>
              <a:t>）电势能是标量，但有正负，正负表示大小。</a:t>
            </a:r>
            <a:endParaRPr lang="en-US" altLang="zh-CN" sz="3200" b="1" dirty="0"/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电势能为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负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表示电荷在该处的电势能比选取的势能零点的电势能还要小。</a:t>
            </a:r>
            <a:endParaRPr lang="en-US" altLang="zh-CN" sz="32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323528" y="1340768"/>
            <a:ext cx="8496944" cy="4840288"/>
          </a:xfrm>
          <a:prstGeom prst="rect">
            <a:avLst/>
          </a:prstGeom>
          <a:solidFill>
            <a:srgbClr val="FFFFFF">
              <a:alpha val="81000"/>
            </a:srgbClr>
          </a:solidFill>
          <a:ln w="57150" cmpd="thickThin" algn="ctr">
            <a:noFill/>
            <a:miter lim="800000"/>
            <a:headEnd/>
            <a:tailEnd/>
          </a:ln>
          <a:effectLst/>
        </p:spPr>
        <p:txBody>
          <a:bodyPr wrap="square" lIns="143966" tIns="71983" rIns="143966" bIns="71983" anchor="ctr">
            <a:spAutoFit/>
          </a:bodyPr>
          <a:lstStyle/>
          <a:p>
            <a:pPr marL="541338" indent="-541338" defTabSz="1441450"/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下列说法中正确的是（          ）</a:t>
            </a:r>
          </a:p>
          <a:p>
            <a:pPr marL="541338" indent="-541338" defTabSz="1441450"/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541338" indent="-541338" defTabSz="1441450"/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A.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当两正点电荷相互靠近时，它们的电势能增大</a:t>
            </a:r>
          </a:p>
          <a:p>
            <a:pPr marL="541338" indent="-541338" defTabSz="1441450"/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541338" indent="-541338" defTabSz="1441450"/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B.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当两负点电荷相互靠近时，它们的电势能增大</a:t>
            </a:r>
          </a:p>
          <a:p>
            <a:pPr marL="541338" indent="-541338" defTabSz="1441450"/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541338" indent="-541338" defTabSz="1441450"/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C.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一个正电荷与另一个负电荷相互靠近时，它们的电势能减小</a:t>
            </a:r>
          </a:p>
          <a:p>
            <a:pPr marL="541338" indent="-541338" defTabSz="1441450"/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541338" indent="-541338" defTabSz="1441450"/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D.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一个正电荷与另一个负电荷相互靠近时，它们的电势能增大。</a:t>
            </a:r>
            <a:endParaRPr kumimoji="1" lang="zh-CN" altLang="en-US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4499992" y="1397719"/>
            <a:ext cx="1224136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44145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ABC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0" y="1412776"/>
            <a:ext cx="864235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804863">
              <a:spcBef>
                <a:spcPct val="3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如图所示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在等量正点电荷形成的电场中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它们连线的中垂面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ab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上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有一电子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从静止开始由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运动到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的过程中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相对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下列说法正确的是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         )</a:t>
            </a:r>
          </a:p>
          <a:p>
            <a:pPr indent="804863">
              <a:spcBef>
                <a:spcPct val="30000"/>
              </a:spcBef>
            </a:pP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indent="804863">
              <a:spcBef>
                <a:spcPct val="3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电子的电势能始终增多</a:t>
            </a:r>
          </a:p>
          <a:p>
            <a:pPr indent="804863">
              <a:spcBef>
                <a:spcPct val="3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电子的电势能始终减少</a:t>
            </a:r>
          </a:p>
          <a:p>
            <a:pPr indent="804863">
              <a:spcBef>
                <a:spcPct val="3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C.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电子的电势能先减少后增加</a:t>
            </a:r>
          </a:p>
          <a:p>
            <a:pPr indent="804863">
              <a:spcBef>
                <a:spcPct val="3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D.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电子的电势能先增加后减少</a:t>
            </a:r>
          </a:p>
        </p:txBody>
      </p: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7176294" y="2233613"/>
            <a:ext cx="550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011863" y="3141663"/>
            <a:ext cx="2952750" cy="2427287"/>
            <a:chOff x="1474" y="3022"/>
            <a:chExt cx="1860" cy="1529"/>
          </a:xfrm>
        </p:grpSpPr>
        <p:sp>
          <p:nvSpPr>
            <p:cNvPr id="148484" name="Line 4"/>
            <p:cNvSpPr>
              <a:spLocks noChangeShapeType="1"/>
            </p:cNvSpPr>
            <p:nvPr/>
          </p:nvSpPr>
          <p:spPr bwMode="auto">
            <a:xfrm>
              <a:off x="1519" y="3748"/>
              <a:ext cx="17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88" name="Text Box 8"/>
            <p:cNvSpPr txBox="1">
              <a:spLocks noChangeArrowheads="1"/>
            </p:cNvSpPr>
            <p:nvPr/>
          </p:nvSpPr>
          <p:spPr bwMode="auto">
            <a:xfrm>
              <a:off x="2154" y="3748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O</a:t>
              </a:r>
            </a:p>
          </p:txBody>
        </p:sp>
        <p:sp>
          <p:nvSpPr>
            <p:cNvPr id="148489" name="Text Box 9"/>
            <p:cNvSpPr txBox="1">
              <a:spLocks noChangeArrowheads="1"/>
            </p:cNvSpPr>
            <p:nvPr/>
          </p:nvSpPr>
          <p:spPr bwMode="auto">
            <a:xfrm>
              <a:off x="2426" y="432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48490" name="Text Box 10"/>
            <p:cNvSpPr txBox="1">
              <a:spLocks noChangeArrowheads="1"/>
            </p:cNvSpPr>
            <p:nvPr/>
          </p:nvSpPr>
          <p:spPr bwMode="auto">
            <a:xfrm>
              <a:off x="2426" y="306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48492" name="Line 12"/>
            <p:cNvSpPr>
              <a:spLocks noChangeShapeType="1"/>
            </p:cNvSpPr>
            <p:nvPr/>
          </p:nvSpPr>
          <p:spPr bwMode="auto">
            <a:xfrm flipV="1">
              <a:off x="2381" y="3022"/>
              <a:ext cx="0" cy="14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3" name="Oval 13"/>
            <p:cNvSpPr>
              <a:spLocks noChangeArrowheads="1"/>
            </p:cNvSpPr>
            <p:nvPr/>
          </p:nvSpPr>
          <p:spPr bwMode="auto">
            <a:xfrm>
              <a:off x="3198" y="3657"/>
              <a:ext cx="136" cy="1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+</a:t>
              </a:r>
            </a:p>
          </p:txBody>
        </p:sp>
        <p:sp>
          <p:nvSpPr>
            <p:cNvPr id="148494" name="Oval 14"/>
            <p:cNvSpPr>
              <a:spLocks noChangeArrowheads="1"/>
            </p:cNvSpPr>
            <p:nvPr/>
          </p:nvSpPr>
          <p:spPr bwMode="auto">
            <a:xfrm>
              <a:off x="1474" y="3657"/>
              <a:ext cx="136" cy="1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/>
                <a:t>+</a:t>
              </a:r>
            </a:p>
          </p:txBody>
        </p:sp>
        <p:sp>
          <p:nvSpPr>
            <p:cNvPr id="148495" name="Oval 15"/>
            <p:cNvSpPr>
              <a:spLocks noChangeArrowheads="1"/>
            </p:cNvSpPr>
            <p:nvPr/>
          </p:nvSpPr>
          <p:spPr bwMode="auto">
            <a:xfrm>
              <a:off x="2336" y="4252"/>
              <a:ext cx="136" cy="1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-</a:t>
              </a:r>
            </a:p>
          </p:txBody>
        </p:sp>
      </p:grp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251520" y="1556792"/>
            <a:ext cx="8135938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804863">
              <a:spcBef>
                <a:spcPct val="3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一带电油滴在匀强电场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中的运动轨迹如图虚线所示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电场方向竖直向下。若不计空气阻力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则此带电油滴从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运动到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的过程中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能量变化情况为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         )</a:t>
            </a:r>
          </a:p>
          <a:p>
            <a:pPr indent="804863">
              <a:spcBef>
                <a:spcPct val="3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动能减小</a:t>
            </a:r>
          </a:p>
          <a:p>
            <a:pPr indent="804863">
              <a:spcBef>
                <a:spcPct val="3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电势能增加</a:t>
            </a:r>
          </a:p>
          <a:p>
            <a:pPr indent="804863">
              <a:spcBef>
                <a:spcPct val="3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C.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动能和电势能之和减少</a:t>
            </a:r>
          </a:p>
          <a:p>
            <a:pPr indent="804863">
              <a:spcBef>
                <a:spcPct val="3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D.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重力势能和电势能之和增加</a:t>
            </a:r>
          </a:p>
        </p:txBody>
      </p:sp>
      <p:sp>
        <p:nvSpPr>
          <p:cNvPr id="146437" name="Line 5"/>
          <p:cNvSpPr>
            <a:spLocks noChangeShapeType="1"/>
          </p:cNvSpPr>
          <p:nvPr/>
        </p:nvSpPr>
        <p:spPr bwMode="auto">
          <a:xfrm>
            <a:off x="7646988" y="2781300"/>
            <a:ext cx="0" cy="3095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7070725" y="2781300"/>
            <a:ext cx="0" cy="3095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6439" name="Line 7"/>
          <p:cNvSpPr>
            <a:spLocks noChangeShapeType="1"/>
          </p:cNvSpPr>
          <p:nvPr/>
        </p:nvSpPr>
        <p:spPr bwMode="auto">
          <a:xfrm>
            <a:off x="8797925" y="2781300"/>
            <a:ext cx="0" cy="3095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>
            <a:off x="8221663" y="2781300"/>
            <a:ext cx="0" cy="3095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6441" name="Arc 9"/>
          <p:cNvSpPr>
            <a:spLocks/>
          </p:cNvSpPr>
          <p:nvPr/>
        </p:nvSpPr>
        <p:spPr bwMode="auto">
          <a:xfrm flipV="1">
            <a:off x="7070725" y="3789363"/>
            <a:ext cx="1727200" cy="129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7789863" y="55895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6638925" y="4941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a</a:t>
            </a:r>
          </a:p>
        </p:txBody>
      </p: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8797925" y="3716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146445" name="Text Box 13"/>
          <p:cNvSpPr txBox="1">
            <a:spLocks noChangeArrowheads="1"/>
          </p:cNvSpPr>
          <p:nvPr/>
        </p:nvSpPr>
        <p:spPr bwMode="auto">
          <a:xfrm>
            <a:off x="755576" y="2708920"/>
            <a:ext cx="5508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19672" y="548680"/>
            <a:ext cx="5761038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FF0066"/>
                </a:solidFill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nimBg="1"/>
      <p:bldP spid="146438" grpId="0" animBg="1"/>
      <p:bldP spid="146439" grpId="0" animBg="1"/>
      <p:bldP spid="146440" grpId="0" animBg="1"/>
      <p:bldP spid="146441" grpId="0" animBg="1"/>
      <p:bldP spid="146442" grpId="0"/>
      <p:bldP spid="146443" grpId="0"/>
      <p:bldP spid="1464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64" name="Object 8"/>
          <p:cNvGraphicFramePr>
            <a:graphicFrameLocks noChangeAspect="1"/>
          </p:cNvGraphicFramePr>
          <p:nvPr/>
        </p:nvGraphicFramePr>
        <p:xfrm>
          <a:off x="2123728" y="2420888"/>
          <a:ext cx="154940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Equation" r:id="rId3" imgW="533160" imgH="431640" progId="Equation.DSMT4">
                  <p:embed/>
                </p:oleObj>
              </mc:Choice>
              <mc:Fallback>
                <p:oleObj name="Equation" r:id="rId3" imgW="53316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420888"/>
                        <a:ext cx="1549400" cy="12557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00FF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6" name="Text Box 10"/>
          <p:cNvSpPr txBox="1">
            <a:spLocks noChangeArrowheads="1"/>
          </p:cNvSpPr>
          <p:nvPr/>
        </p:nvSpPr>
        <p:spPr bwMode="auto">
          <a:xfrm>
            <a:off x="683568" y="1340768"/>
            <a:ext cx="78486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43966" tIns="71983" rIns="143966" bIns="71983">
            <a:spAutoFit/>
          </a:bodyPr>
          <a:lstStyle/>
          <a:p>
            <a:pPr defTabSz="1441450"/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电荷在电场中某一点的电势能与它的电荷量的比值，叫做电场在这一点的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电势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98745" name="Group 89"/>
          <p:cNvGraphicFramePr>
            <a:graphicFrameLocks noGrp="1"/>
          </p:cNvGraphicFramePr>
          <p:nvPr/>
        </p:nvGraphicFramePr>
        <p:xfrm>
          <a:off x="1187624" y="4005064"/>
          <a:ext cx="6624736" cy="1295400"/>
        </p:xfrm>
        <a:graphic>
          <a:graphicData uri="http://schemas.openxmlformats.org/drawingml/2006/table">
            <a:tbl>
              <a:tblPr/>
              <a:tblGrid>
                <a:gridCol w="6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Group 90"/>
          <p:cNvGrpSpPr>
            <a:grpSpLocks/>
          </p:cNvGrpSpPr>
          <p:nvPr/>
        </p:nvGrpSpPr>
        <p:grpSpPr bwMode="auto">
          <a:xfrm>
            <a:off x="1908175" y="4062958"/>
            <a:ext cx="2786063" cy="588962"/>
            <a:chOff x="1202" y="3149"/>
            <a:chExt cx="1755" cy="371"/>
          </a:xfrm>
        </p:grpSpPr>
        <p:graphicFrame>
          <p:nvGraphicFramePr>
            <p:cNvPr id="198669" name="Object 13"/>
            <p:cNvGraphicFramePr>
              <a:graphicFrameLocks noChangeAspect="1"/>
            </p:cNvGraphicFramePr>
            <p:nvPr/>
          </p:nvGraphicFramePr>
          <p:xfrm>
            <a:off x="1987" y="3149"/>
            <a:ext cx="970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6" name="Equation" r:id="rId5" imgW="596880" imgH="228600" progId="Equation.DSMT4">
                    <p:embed/>
                  </p:oleObj>
                </mc:Choice>
                <mc:Fallback>
                  <p:oleObj name="Equation" r:id="rId5" imgW="596880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" y="3149"/>
                          <a:ext cx="970" cy="371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0000FF">
                              <a:alpha val="0"/>
                            </a:srgb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670" name="Text Box 14"/>
            <p:cNvSpPr txBox="1">
              <a:spLocks noChangeArrowheads="1"/>
            </p:cNvSpPr>
            <p:nvPr/>
          </p:nvSpPr>
          <p:spPr bwMode="auto">
            <a:xfrm>
              <a:off x="1202" y="3192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电势能</a:t>
              </a:r>
            </a:p>
          </p:txBody>
        </p:sp>
      </p:grpSp>
      <p:sp>
        <p:nvSpPr>
          <p:cNvPr id="198698" name="WordArt 42"/>
          <p:cNvSpPr>
            <a:spLocks noChangeArrowheads="1" noChangeShapeType="1" noTextEdit="1"/>
          </p:cNvSpPr>
          <p:nvPr/>
        </p:nvSpPr>
        <p:spPr bwMode="auto">
          <a:xfrm rot="5400000">
            <a:off x="1187450" y="4510633"/>
            <a:ext cx="576263" cy="287337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b="1" kern="10"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solidFill>
                  <a:srgbClr val="000000"/>
                </a:solidFill>
                <a:latin typeface="黑体"/>
                <a:ea typeface="黑体"/>
              </a:rPr>
              <a:t>类比</a:t>
            </a:r>
          </a:p>
        </p:txBody>
      </p: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763713" y="4726533"/>
            <a:ext cx="3006725" cy="557212"/>
            <a:chOff x="1111" y="3567"/>
            <a:chExt cx="1894" cy="351"/>
          </a:xfrm>
        </p:grpSpPr>
        <p:sp>
          <p:nvSpPr>
            <p:cNvPr id="198699" name="Text Box 43"/>
            <p:cNvSpPr txBox="1">
              <a:spLocks noChangeArrowheads="1"/>
            </p:cNvSpPr>
            <p:nvPr/>
          </p:nvSpPr>
          <p:spPr bwMode="auto">
            <a:xfrm>
              <a:off x="1111" y="3596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重力势能</a:t>
              </a:r>
            </a:p>
          </p:txBody>
        </p:sp>
        <p:graphicFrame>
          <p:nvGraphicFramePr>
            <p:cNvPr id="198701" name="Object 45"/>
            <p:cNvGraphicFramePr>
              <a:graphicFrameLocks noChangeAspect="1"/>
            </p:cNvGraphicFramePr>
            <p:nvPr/>
          </p:nvGraphicFramePr>
          <p:xfrm>
            <a:off x="1973" y="3567"/>
            <a:ext cx="1032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7" name="公式" r:id="rId7" imgW="634680" imgH="215640" progId="Equation.3">
                    <p:embed/>
                  </p:oleObj>
                </mc:Choice>
                <mc:Fallback>
                  <p:oleObj name="公式" r:id="rId7" imgW="634680" imgH="2156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567"/>
                          <a:ext cx="1032" cy="351"/>
                        </a:xfrm>
                        <a:prstGeom prst="rect">
                          <a:avLst/>
                        </a:prstGeom>
                        <a:solidFill>
                          <a:srgbClr val="CCFF99"/>
                        </a:solidFill>
                        <a:ln w="9525">
                          <a:solidFill>
                            <a:srgbClr val="0000FF">
                              <a:alpha val="0"/>
                            </a:srgb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5724128" y="4077072"/>
            <a:ext cx="1626677" cy="514349"/>
            <a:chOff x="3288" y="3159"/>
            <a:chExt cx="838" cy="324"/>
          </a:xfrm>
        </p:grpSpPr>
        <p:graphicFrame>
          <p:nvGraphicFramePr>
            <p:cNvPr id="198705" name="Object 49"/>
            <p:cNvGraphicFramePr>
              <a:graphicFrameLocks noChangeAspect="1"/>
            </p:cNvGraphicFramePr>
            <p:nvPr/>
          </p:nvGraphicFramePr>
          <p:xfrm>
            <a:off x="3857" y="3194"/>
            <a:ext cx="26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8" name="Equation" r:id="rId9" imgW="164880" imgH="177480" progId="Equation.DSMT4">
                    <p:embed/>
                  </p:oleObj>
                </mc:Choice>
                <mc:Fallback>
                  <p:oleObj name="Equation" r:id="rId9" imgW="164880" imgH="1774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" y="3194"/>
                          <a:ext cx="269" cy="289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0000FF">
                              <a:alpha val="0"/>
                            </a:srgb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706" name="Text Box 50"/>
            <p:cNvSpPr txBox="1">
              <a:spLocks noChangeArrowheads="1"/>
            </p:cNvSpPr>
            <p:nvPr/>
          </p:nvSpPr>
          <p:spPr bwMode="auto">
            <a:xfrm>
              <a:off x="3288" y="3159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/>
                <a:t>电势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5723639" y="4796382"/>
            <a:ext cx="1495866" cy="458787"/>
            <a:chOff x="3486" y="3611"/>
            <a:chExt cx="742" cy="289"/>
          </a:xfrm>
        </p:grpSpPr>
        <p:sp>
          <p:nvSpPr>
            <p:cNvPr id="198707" name="Text Box 51"/>
            <p:cNvSpPr txBox="1">
              <a:spLocks noChangeArrowheads="1"/>
            </p:cNvSpPr>
            <p:nvPr/>
          </p:nvSpPr>
          <p:spPr bwMode="auto">
            <a:xfrm>
              <a:off x="3486" y="3611"/>
              <a:ext cx="3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高度</a:t>
              </a:r>
            </a:p>
          </p:txBody>
        </p:sp>
        <p:graphicFrame>
          <p:nvGraphicFramePr>
            <p:cNvPr id="198708" name="Object 52"/>
            <p:cNvGraphicFramePr>
              <a:graphicFrameLocks noChangeAspect="1"/>
            </p:cNvGraphicFramePr>
            <p:nvPr/>
          </p:nvGraphicFramePr>
          <p:xfrm>
            <a:off x="4022" y="3611"/>
            <a:ext cx="20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9" name="公式" r:id="rId11" imgW="126720" imgH="177480" progId="Equation.3">
                    <p:embed/>
                  </p:oleObj>
                </mc:Choice>
                <mc:Fallback>
                  <p:oleObj name="公式" r:id="rId11" imgW="12672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2" y="3611"/>
                          <a:ext cx="206" cy="289"/>
                        </a:xfrm>
                        <a:prstGeom prst="rect">
                          <a:avLst/>
                        </a:prstGeom>
                        <a:solidFill>
                          <a:srgbClr val="CCFF99"/>
                        </a:solidFill>
                        <a:ln w="9525">
                          <a:solidFill>
                            <a:srgbClr val="0000FF">
                              <a:alpha val="0"/>
                            </a:srgb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179513" y="764704"/>
            <a:ext cx="28803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电势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4427984" y="2708920"/>
            <a:ext cx="4248472" cy="5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3966" tIns="71983" rIns="143966" bIns="71983">
            <a:spAutoFit/>
          </a:bodyPr>
          <a:lstStyle/>
          <a:p>
            <a:pPr defTabSz="1441450"/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单位：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伏特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，符号为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V</a:t>
            </a:r>
            <a:r>
              <a:rPr kumimoji="1" lang="en-US" altLang="zh-CN" sz="2800" b="1" dirty="0">
                <a:latin typeface="华文中宋" pitchFamily="2" charset="-122"/>
                <a:ea typeface="华文中宋" pitchFamily="2" charset="-122"/>
              </a:rPr>
              <a:t>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6" grpId="0"/>
      <p:bldP spid="198698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79512" y="836712"/>
            <a:ext cx="5688013" cy="5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43966" tIns="71983" rIns="143966" bIns="71983">
            <a:spAutoFit/>
          </a:bodyPr>
          <a:lstStyle/>
          <a:p>
            <a:pPr defTabSz="1441450"/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说明：</a:t>
            </a:r>
            <a:r>
              <a:rPr kumimoji="1" lang="en-US" altLang="zh-CN" sz="2800" b="1" dirty="0">
                <a:latin typeface="华文中宋" pitchFamily="2" charset="-122"/>
                <a:ea typeface="华文中宋" pitchFamily="2" charset="-122"/>
              </a:rPr>
              <a:t>                        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0" y="1484784"/>
            <a:ext cx="9144000" cy="5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3966" tIns="71983" rIns="143966" bIns="71983">
            <a:spAutoFit/>
          </a:bodyPr>
          <a:lstStyle/>
          <a:p>
            <a:pPr defTabSz="1441450"/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kumimoji="1" lang="en-US" altLang="zh-CN" sz="2800" b="1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）电势只有大小，没有方向，是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标量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（正负代表大小）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0" y="2204864"/>
            <a:ext cx="4175125" cy="5762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43966" tIns="71983" rIns="143966" bIns="71983">
            <a:spAutoFit/>
          </a:bodyPr>
          <a:lstStyle/>
          <a:p>
            <a:pPr defTabSz="1441450"/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kumimoji="1" lang="en-US" altLang="zh-CN" sz="2800" b="1" dirty="0"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）电势具有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相对性</a:t>
            </a:r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1043608" y="2924944"/>
            <a:ext cx="5472112" cy="5762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43966" tIns="71983" rIns="143966" bIns="71983">
            <a:spAutoFit/>
          </a:bodyPr>
          <a:lstStyle/>
          <a:p>
            <a:pPr defTabSz="1441450">
              <a:buFont typeface="Wingdings" pitchFamily="2" charset="2"/>
              <a:buChar char="l"/>
            </a:pP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电势是相对于零势能参考点的</a:t>
            </a:r>
          </a:p>
        </p:txBody>
      </p:sp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1043608" y="3645024"/>
            <a:ext cx="7920880" cy="10071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43966" tIns="71983" rIns="143966" bIns="71983">
            <a:spAutoFit/>
          </a:bodyPr>
          <a:lstStyle/>
          <a:p>
            <a:pPr defTabSz="1441450">
              <a:buFont typeface="Wingdings" pitchFamily="2" charset="2"/>
              <a:buChar char="l"/>
            </a:pP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一般选取无穷远电势为</a:t>
            </a:r>
            <a:r>
              <a:rPr kumimoji="1" lang="en-US" altLang="zh-CN" sz="2800" b="1" dirty="0">
                <a:latin typeface="华文中宋" pitchFamily="2" charset="-122"/>
                <a:ea typeface="华文中宋" pitchFamily="2" charset="-122"/>
              </a:rPr>
              <a:t>0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，实际应用中常取大地电势为</a:t>
            </a:r>
            <a:r>
              <a:rPr kumimoji="1" lang="en-US" altLang="zh-CN" sz="2800" b="1" dirty="0">
                <a:latin typeface="华文中宋" pitchFamily="2" charset="-122"/>
                <a:ea typeface="华文中宋" pitchFamily="2" charset="-122"/>
              </a:rPr>
              <a:t>0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。</a:t>
            </a:r>
            <a:endParaRPr kumimoji="1" lang="en-US" altLang="zh-CN" sz="28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707141"/>
            <a:ext cx="5220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41450"/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kumimoji="1" lang="en-US" altLang="zh-CN" sz="2800" b="1" dirty="0">
                <a:latin typeface="华文中宋" pitchFamily="2" charset="-122"/>
                <a:ea typeface="华文中宋" pitchFamily="2" charset="-122"/>
              </a:rPr>
              <a:t>3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）沿电场线 </a:t>
            </a:r>
            <a:r>
              <a:rPr kumimoji="1" lang="en-US" altLang="zh-CN" sz="2800" b="1" dirty="0">
                <a:latin typeface="华文中宋" pitchFamily="2" charset="-122"/>
                <a:ea typeface="华文中宋" pitchFamily="2" charset="-122"/>
              </a:rPr>
              <a:t>(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场强</a:t>
            </a:r>
            <a:r>
              <a:rPr kumimoji="1" lang="en-US" altLang="zh-CN" sz="2800" b="1" dirty="0">
                <a:latin typeface="华文中宋" pitchFamily="2" charset="-122"/>
                <a:ea typeface="华文中宋" pitchFamily="2" charset="-122"/>
              </a:rPr>
              <a:t>)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方向电势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越来越低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，即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电场线指向电势降低的方向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5724128" y="4005064"/>
            <a:ext cx="2808312" cy="2852936"/>
            <a:chOff x="3894" y="1540"/>
            <a:chExt cx="2094" cy="1836"/>
          </a:xfrm>
        </p:grpSpPr>
        <p:grpSp>
          <p:nvGrpSpPr>
            <p:cNvPr id="60421" name="Group 5"/>
            <p:cNvGrpSpPr>
              <a:grpSpLocks/>
            </p:cNvGrpSpPr>
            <p:nvPr/>
          </p:nvGrpSpPr>
          <p:grpSpPr bwMode="auto">
            <a:xfrm>
              <a:off x="3894" y="1540"/>
              <a:ext cx="2094" cy="1836"/>
              <a:chOff x="1800" y="1860"/>
              <a:chExt cx="1545" cy="1553"/>
            </a:xfrm>
          </p:grpSpPr>
          <p:sp>
            <p:nvSpPr>
              <p:cNvPr id="60422" name="Line 6"/>
              <p:cNvSpPr>
                <a:spLocks noChangeShapeType="1"/>
              </p:cNvSpPr>
              <p:nvPr/>
            </p:nvSpPr>
            <p:spPr bwMode="auto">
              <a:xfrm>
                <a:off x="1800" y="2634"/>
                <a:ext cx="1545" cy="1"/>
              </a:xfrm>
              <a:prstGeom prst="line">
                <a:avLst/>
              </a:prstGeom>
              <a:noFill/>
              <a:ln w="889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23" name="Line 7"/>
              <p:cNvSpPr>
                <a:spLocks noChangeShapeType="1"/>
              </p:cNvSpPr>
              <p:nvPr/>
            </p:nvSpPr>
            <p:spPr bwMode="auto">
              <a:xfrm>
                <a:off x="2572" y="1860"/>
                <a:ext cx="1" cy="1553"/>
              </a:xfrm>
              <a:prstGeom prst="line">
                <a:avLst/>
              </a:prstGeom>
              <a:noFill/>
              <a:ln w="889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24" name="Line 8"/>
              <p:cNvSpPr>
                <a:spLocks noChangeShapeType="1"/>
              </p:cNvSpPr>
              <p:nvPr/>
            </p:nvSpPr>
            <p:spPr bwMode="auto">
              <a:xfrm flipV="1">
                <a:off x="2024" y="2084"/>
                <a:ext cx="1097" cy="1100"/>
              </a:xfrm>
              <a:prstGeom prst="line">
                <a:avLst/>
              </a:prstGeom>
              <a:noFill/>
              <a:ln w="889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25" name="Line 9"/>
              <p:cNvSpPr>
                <a:spLocks noChangeShapeType="1"/>
              </p:cNvSpPr>
              <p:nvPr/>
            </p:nvSpPr>
            <p:spPr bwMode="auto">
              <a:xfrm>
                <a:off x="2024" y="2089"/>
                <a:ext cx="1097" cy="1100"/>
              </a:xfrm>
              <a:prstGeom prst="line">
                <a:avLst/>
              </a:prstGeom>
              <a:noFill/>
              <a:ln w="889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26" name="Freeform 10"/>
              <p:cNvSpPr>
                <a:spLocks/>
              </p:cNvSpPr>
              <p:nvPr/>
            </p:nvSpPr>
            <p:spPr bwMode="auto">
              <a:xfrm>
                <a:off x="2243" y="2305"/>
                <a:ext cx="84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5" y="430"/>
                  </a:cxn>
                  <a:cxn ang="0">
                    <a:pos x="153" y="415"/>
                  </a:cxn>
                  <a:cxn ang="0">
                    <a:pos x="152" y="399"/>
                  </a:cxn>
                  <a:cxn ang="0">
                    <a:pos x="152" y="385"/>
                  </a:cxn>
                  <a:cxn ang="0">
                    <a:pos x="152" y="371"/>
                  </a:cxn>
                  <a:cxn ang="0">
                    <a:pos x="152" y="357"/>
                  </a:cxn>
                  <a:cxn ang="0">
                    <a:pos x="154" y="344"/>
                  </a:cxn>
                  <a:cxn ang="0">
                    <a:pos x="156" y="332"/>
                  </a:cxn>
                  <a:cxn ang="0">
                    <a:pos x="158" y="319"/>
                  </a:cxn>
                  <a:cxn ang="0">
                    <a:pos x="161" y="307"/>
                  </a:cxn>
                  <a:cxn ang="0">
                    <a:pos x="165" y="296"/>
                  </a:cxn>
                  <a:cxn ang="0">
                    <a:pos x="170" y="286"/>
                  </a:cxn>
                  <a:cxn ang="0">
                    <a:pos x="175" y="276"/>
                  </a:cxn>
                  <a:cxn ang="0">
                    <a:pos x="181" y="266"/>
                  </a:cxn>
                  <a:cxn ang="0">
                    <a:pos x="187" y="257"/>
                  </a:cxn>
                  <a:cxn ang="0">
                    <a:pos x="195" y="248"/>
                  </a:cxn>
                  <a:cxn ang="0">
                    <a:pos x="203" y="239"/>
                  </a:cxn>
                  <a:cxn ang="0">
                    <a:pos x="212" y="231"/>
                  </a:cxn>
                  <a:cxn ang="0">
                    <a:pos x="221" y="223"/>
                  </a:cxn>
                  <a:cxn ang="0">
                    <a:pos x="230" y="216"/>
                  </a:cxn>
                  <a:cxn ang="0">
                    <a:pos x="241" y="210"/>
                  </a:cxn>
                  <a:cxn ang="0">
                    <a:pos x="252" y="204"/>
                  </a:cxn>
                  <a:cxn ang="0">
                    <a:pos x="263" y="198"/>
                  </a:cxn>
                  <a:cxn ang="0">
                    <a:pos x="277" y="193"/>
                  </a:cxn>
                  <a:cxn ang="0">
                    <a:pos x="290" y="189"/>
                  </a:cxn>
                  <a:cxn ang="0">
                    <a:pos x="303" y="184"/>
                  </a:cxn>
                  <a:cxn ang="0">
                    <a:pos x="317" y="181"/>
                  </a:cxn>
                  <a:cxn ang="0">
                    <a:pos x="332" y="177"/>
                  </a:cxn>
                  <a:cxn ang="0">
                    <a:pos x="349" y="175"/>
                  </a:cxn>
                  <a:cxn ang="0">
                    <a:pos x="382" y="170"/>
                  </a:cxn>
                  <a:cxn ang="0">
                    <a:pos x="417" y="168"/>
                  </a:cxn>
                  <a:cxn ang="0">
                    <a:pos x="0" y="0"/>
                  </a:cxn>
                </a:cxnLst>
                <a:rect l="0" t="0" r="r" b="b"/>
                <a:pathLst>
                  <a:path w="417" h="430">
                    <a:moveTo>
                      <a:pt x="0" y="0"/>
                    </a:moveTo>
                    <a:lnTo>
                      <a:pt x="155" y="430"/>
                    </a:lnTo>
                    <a:lnTo>
                      <a:pt x="153" y="415"/>
                    </a:lnTo>
                    <a:lnTo>
                      <a:pt x="152" y="399"/>
                    </a:lnTo>
                    <a:lnTo>
                      <a:pt x="152" y="385"/>
                    </a:lnTo>
                    <a:lnTo>
                      <a:pt x="152" y="371"/>
                    </a:lnTo>
                    <a:lnTo>
                      <a:pt x="152" y="357"/>
                    </a:lnTo>
                    <a:lnTo>
                      <a:pt x="154" y="344"/>
                    </a:lnTo>
                    <a:lnTo>
                      <a:pt x="156" y="332"/>
                    </a:lnTo>
                    <a:lnTo>
                      <a:pt x="158" y="319"/>
                    </a:lnTo>
                    <a:lnTo>
                      <a:pt x="161" y="307"/>
                    </a:lnTo>
                    <a:lnTo>
                      <a:pt x="165" y="296"/>
                    </a:lnTo>
                    <a:lnTo>
                      <a:pt x="170" y="286"/>
                    </a:lnTo>
                    <a:lnTo>
                      <a:pt x="175" y="276"/>
                    </a:lnTo>
                    <a:lnTo>
                      <a:pt x="181" y="266"/>
                    </a:lnTo>
                    <a:lnTo>
                      <a:pt x="187" y="257"/>
                    </a:lnTo>
                    <a:lnTo>
                      <a:pt x="195" y="248"/>
                    </a:lnTo>
                    <a:lnTo>
                      <a:pt x="203" y="239"/>
                    </a:lnTo>
                    <a:lnTo>
                      <a:pt x="212" y="231"/>
                    </a:lnTo>
                    <a:lnTo>
                      <a:pt x="221" y="223"/>
                    </a:lnTo>
                    <a:lnTo>
                      <a:pt x="230" y="216"/>
                    </a:lnTo>
                    <a:lnTo>
                      <a:pt x="241" y="210"/>
                    </a:lnTo>
                    <a:lnTo>
                      <a:pt x="252" y="204"/>
                    </a:lnTo>
                    <a:lnTo>
                      <a:pt x="263" y="198"/>
                    </a:lnTo>
                    <a:lnTo>
                      <a:pt x="277" y="193"/>
                    </a:lnTo>
                    <a:lnTo>
                      <a:pt x="290" y="189"/>
                    </a:lnTo>
                    <a:lnTo>
                      <a:pt x="303" y="184"/>
                    </a:lnTo>
                    <a:lnTo>
                      <a:pt x="317" y="181"/>
                    </a:lnTo>
                    <a:lnTo>
                      <a:pt x="332" y="177"/>
                    </a:lnTo>
                    <a:lnTo>
                      <a:pt x="349" y="175"/>
                    </a:lnTo>
                    <a:lnTo>
                      <a:pt x="382" y="170"/>
                    </a:lnTo>
                    <a:lnTo>
                      <a:pt x="417" y="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27" name="Freeform 11"/>
              <p:cNvSpPr>
                <a:spLocks/>
              </p:cNvSpPr>
              <p:nvPr/>
            </p:nvSpPr>
            <p:spPr bwMode="auto">
              <a:xfrm>
                <a:off x="2243" y="2305"/>
                <a:ext cx="84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5" y="430"/>
                  </a:cxn>
                  <a:cxn ang="0">
                    <a:pos x="153" y="415"/>
                  </a:cxn>
                  <a:cxn ang="0">
                    <a:pos x="152" y="399"/>
                  </a:cxn>
                  <a:cxn ang="0">
                    <a:pos x="152" y="385"/>
                  </a:cxn>
                  <a:cxn ang="0">
                    <a:pos x="152" y="371"/>
                  </a:cxn>
                  <a:cxn ang="0">
                    <a:pos x="152" y="357"/>
                  </a:cxn>
                  <a:cxn ang="0">
                    <a:pos x="154" y="344"/>
                  </a:cxn>
                  <a:cxn ang="0">
                    <a:pos x="156" y="332"/>
                  </a:cxn>
                  <a:cxn ang="0">
                    <a:pos x="158" y="319"/>
                  </a:cxn>
                  <a:cxn ang="0">
                    <a:pos x="161" y="307"/>
                  </a:cxn>
                  <a:cxn ang="0">
                    <a:pos x="165" y="296"/>
                  </a:cxn>
                  <a:cxn ang="0">
                    <a:pos x="170" y="286"/>
                  </a:cxn>
                  <a:cxn ang="0">
                    <a:pos x="175" y="276"/>
                  </a:cxn>
                  <a:cxn ang="0">
                    <a:pos x="181" y="266"/>
                  </a:cxn>
                  <a:cxn ang="0">
                    <a:pos x="187" y="257"/>
                  </a:cxn>
                  <a:cxn ang="0">
                    <a:pos x="195" y="248"/>
                  </a:cxn>
                  <a:cxn ang="0">
                    <a:pos x="203" y="239"/>
                  </a:cxn>
                  <a:cxn ang="0">
                    <a:pos x="212" y="231"/>
                  </a:cxn>
                  <a:cxn ang="0">
                    <a:pos x="221" y="223"/>
                  </a:cxn>
                  <a:cxn ang="0">
                    <a:pos x="230" y="216"/>
                  </a:cxn>
                  <a:cxn ang="0">
                    <a:pos x="241" y="210"/>
                  </a:cxn>
                  <a:cxn ang="0">
                    <a:pos x="252" y="204"/>
                  </a:cxn>
                  <a:cxn ang="0">
                    <a:pos x="263" y="198"/>
                  </a:cxn>
                  <a:cxn ang="0">
                    <a:pos x="277" y="193"/>
                  </a:cxn>
                  <a:cxn ang="0">
                    <a:pos x="290" y="189"/>
                  </a:cxn>
                  <a:cxn ang="0">
                    <a:pos x="303" y="184"/>
                  </a:cxn>
                  <a:cxn ang="0">
                    <a:pos x="317" y="181"/>
                  </a:cxn>
                  <a:cxn ang="0">
                    <a:pos x="332" y="177"/>
                  </a:cxn>
                  <a:cxn ang="0">
                    <a:pos x="349" y="175"/>
                  </a:cxn>
                  <a:cxn ang="0">
                    <a:pos x="382" y="170"/>
                  </a:cxn>
                  <a:cxn ang="0">
                    <a:pos x="417" y="168"/>
                  </a:cxn>
                  <a:cxn ang="0">
                    <a:pos x="0" y="0"/>
                  </a:cxn>
                </a:cxnLst>
                <a:rect l="0" t="0" r="r" b="b"/>
                <a:pathLst>
                  <a:path w="417" h="430">
                    <a:moveTo>
                      <a:pt x="0" y="0"/>
                    </a:moveTo>
                    <a:lnTo>
                      <a:pt x="155" y="430"/>
                    </a:lnTo>
                    <a:lnTo>
                      <a:pt x="153" y="415"/>
                    </a:lnTo>
                    <a:lnTo>
                      <a:pt x="152" y="399"/>
                    </a:lnTo>
                    <a:lnTo>
                      <a:pt x="152" y="385"/>
                    </a:lnTo>
                    <a:lnTo>
                      <a:pt x="152" y="371"/>
                    </a:lnTo>
                    <a:lnTo>
                      <a:pt x="152" y="357"/>
                    </a:lnTo>
                    <a:lnTo>
                      <a:pt x="154" y="344"/>
                    </a:lnTo>
                    <a:lnTo>
                      <a:pt x="156" y="332"/>
                    </a:lnTo>
                    <a:lnTo>
                      <a:pt x="158" y="319"/>
                    </a:lnTo>
                    <a:lnTo>
                      <a:pt x="161" y="307"/>
                    </a:lnTo>
                    <a:lnTo>
                      <a:pt x="165" y="296"/>
                    </a:lnTo>
                    <a:lnTo>
                      <a:pt x="170" y="286"/>
                    </a:lnTo>
                    <a:lnTo>
                      <a:pt x="175" y="276"/>
                    </a:lnTo>
                    <a:lnTo>
                      <a:pt x="181" y="266"/>
                    </a:lnTo>
                    <a:lnTo>
                      <a:pt x="187" y="257"/>
                    </a:lnTo>
                    <a:lnTo>
                      <a:pt x="195" y="248"/>
                    </a:lnTo>
                    <a:lnTo>
                      <a:pt x="203" y="239"/>
                    </a:lnTo>
                    <a:lnTo>
                      <a:pt x="212" y="231"/>
                    </a:lnTo>
                    <a:lnTo>
                      <a:pt x="221" y="223"/>
                    </a:lnTo>
                    <a:lnTo>
                      <a:pt x="230" y="216"/>
                    </a:lnTo>
                    <a:lnTo>
                      <a:pt x="241" y="210"/>
                    </a:lnTo>
                    <a:lnTo>
                      <a:pt x="252" y="204"/>
                    </a:lnTo>
                    <a:lnTo>
                      <a:pt x="263" y="198"/>
                    </a:lnTo>
                    <a:lnTo>
                      <a:pt x="277" y="193"/>
                    </a:lnTo>
                    <a:lnTo>
                      <a:pt x="290" y="189"/>
                    </a:lnTo>
                    <a:lnTo>
                      <a:pt x="303" y="184"/>
                    </a:lnTo>
                    <a:lnTo>
                      <a:pt x="317" y="181"/>
                    </a:lnTo>
                    <a:lnTo>
                      <a:pt x="332" y="177"/>
                    </a:lnTo>
                    <a:lnTo>
                      <a:pt x="349" y="175"/>
                    </a:lnTo>
                    <a:lnTo>
                      <a:pt x="382" y="170"/>
                    </a:lnTo>
                    <a:lnTo>
                      <a:pt x="417" y="168"/>
                    </a:lnTo>
                    <a:lnTo>
                      <a:pt x="0" y="0"/>
                    </a:lnTo>
                  </a:path>
                </a:pathLst>
              </a:custGeom>
              <a:noFill/>
              <a:ln w="254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28" name="Freeform 12"/>
              <p:cNvSpPr>
                <a:spLocks/>
              </p:cNvSpPr>
              <p:nvPr/>
            </p:nvSpPr>
            <p:spPr bwMode="auto">
              <a:xfrm>
                <a:off x="2538" y="2172"/>
                <a:ext cx="74" cy="85"/>
              </a:xfrm>
              <a:custGeom>
                <a:avLst/>
                <a:gdLst/>
                <a:ahLst/>
                <a:cxnLst>
                  <a:cxn ang="0">
                    <a:pos x="159" y="0"/>
                  </a:cxn>
                  <a:cxn ang="0">
                    <a:pos x="0" y="428"/>
                  </a:cxn>
                  <a:cxn ang="0">
                    <a:pos x="8" y="414"/>
                  </a:cxn>
                  <a:cxn ang="0">
                    <a:pos x="17" y="402"/>
                  </a:cxn>
                  <a:cxn ang="0">
                    <a:pos x="26" y="391"/>
                  </a:cxn>
                  <a:cxn ang="0">
                    <a:pos x="35" y="380"/>
                  </a:cxn>
                  <a:cxn ang="0">
                    <a:pos x="44" y="371"/>
                  </a:cxn>
                  <a:cxn ang="0">
                    <a:pos x="53" y="362"/>
                  </a:cxn>
                  <a:cxn ang="0">
                    <a:pos x="64" y="353"/>
                  </a:cxn>
                  <a:cxn ang="0">
                    <a:pos x="74" y="346"/>
                  </a:cxn>
                  <a:cxn ang="0">
                    <a:pos x="84" y="338"/>
                  </a:cxn>
                  <a:cxn ang="0">
                    <a:pos x="94" y="332"/>
                  </a:cxn>
                  <a:cxn ang="0">
                    <a:pos x="104" y="327"/>
                  </a:cxn>
                  <a:cxn ang="0">
                    <a:pos x="115" y="323"/>
                  </a:cxn>
                  <a:cxn ang="0">
                    <a:pos x="125" y="319"/>
                  </a:cxn>
                  <a:cxn ang="0">
                    <a:pos x="137" y="316"/>
                  </a:cxn>
                  <a:cxn ang="0">
                    <a:pos x="148" y="314"/>
                  </a:cxn>
                  <a:cxn ang="0">
                    <a:pos x="160" y="313"/>
                  </a:cxn>
                  <a:cxn ang="0">
                    <a:pos x="171" y="312"/>
                  </a:cxn>
                  <a:cxn ang="0">
                    <a:pos x="183" y="313"/>
                  </a:cxn>
                  <a:cxn ang="0">
                    <a:pos x="195" y="314"/>
                  </a:cxn>
                  <a:cxn ang="0">
                    <a:pos x="207" y="315"/>
                  </a:cxn>
                  <a:cxn ang="0">
                    <a:pos x="220" y="318"/>
                  </a:cxn>
                  <a:cxn ang="0">
                    <a:pos x="232" y="321"/>
                  </a:cxn>
                  <a:cxn ang="0">
                    <a:pos x="245" y="325"/>
                  </a:cxn>
                  <a:cxn ang="0">
                    <a:pos x="258" y="330"/>
                  </a:cxn>
                  <a:cxn ang="0">
                    <a:pos x="271" y="336"/>
                  </a:cxn>
                  <a:cxn ang="0">
                    <a:pos x="284" y="342"/>
                  </a:cxn>
                  <a:cxn ang="0">
                    <a:pos x="299" y="350"/>
                  </a:cxn>
                  <a:cxn ang="0">
                    <a:pos x="312" y="358"/>
                  </a:cxn>
                  <a:cxn ang="0">
                    <a:pos x="340" y="376"/>
                  </a:cxn>
                  <a:cxn ang="0">
                    <a:pos x="370" y="397"/>
                  </a:cxn>
                  <a:cxn ang="0">
                    <a:pos x="159" y="0"/>
                  </a:cxn>
                </a:cxnLst>
                <a:rect l="0" t="0" r="r" b="b"/>
                <a:pathLst>
                  <a:path w="370" h="428">
                    <a:moveTo>
                      <a:pt x="159" y="0"/>
                    </a:moveTo>
                    <a:lnTo>
                      <a:pt x="0" y="428"/>
                    </a:lnTo>
                    <a:lnTo>
                      <a:pt x="8" y="414"/>
                    </a:lnTo>
                    <a:lnTo>
                      <a:pt x="17" y="402"/>
                    </a:lnTo>
                    <a:lnTo>
                      <a:pt x="26" y="391"/>
                    </a:lnTo>
                    <a:lnTo>
                      <a:pt x="35" y="380"/>
                    </a:lnTo>
                    <a:lnTo>
                      <a:pt x="44" y="371"/>
                    </a:lnTo>
                    <a:lnTo>
                      <a:pt x="53" y="362"/>
                    </a:lnTo>
                    <a:lnTo>
                      <a:pt x="64" y="353"/>
                    </a:lnTo>
                    <a:lnTo>
                      <a:pt x="74" y="346"/>
                    </a:lnTo>
                    <a:lnTo>
                      <a:pt x="84" y="338"/>
                    </a:lnTo>
                    <a:lnTo>
                      <a:pt x="94" y="332"/>
                    </a:lnTo>
                    <a:lnTo>
                      <a:pt x="104" y="327"/>
                    </a:lnTo>
                    <a:lnTo>
                      <a:pt x="115" y="323"/>
                    </a:lnTo>
                    <a:lnTo>
                      <a:pt x="125" y="319"/>
                    </a:lnTo>
                    <a:lnTo>
                      <a:pt x="137" y="316"/>
                    </a:lnTo>
                    <a:lnTo>
                      <a:pt x="148" y="314"/>
                    </a:lnTo>
                    <a:lnTo>
                      <a:pt x="160" y="313"/>
                    </a:lnTo>
                    <a:lnTo>
                      <a:pt x="171" y="312"/>
                    </a:lnTo>
                    <a:lnTo>
                      <a:pt x="183" y="313"/>
                    </a:lnTo>
                    <a:lnTo>
                      <a:pt x="195" y="314"/>
                    </a:lnTo>
                    <a:lnTo>
                      <a:pt x="207" y="315"/>
                    </a:lnTo>
                    <a:lnTo>
                      <a:pt x="220" y="318"/>
                    </a:lnTo>
                    <a:lnTo>
                      <a:pt x="232" y="321"/>
                    </a:lnTo>
                    <a:lnTo>
                      <a:pt x="245" y="325"/>
                    </a:lnTo>
                    <a:lnTo>
                      <a:pt x="258" y="330"/>
                    </a:lnTo>
                    <a:lnTo>
                      <a:pt x="271" y="336"/>
                    </a:lnTo>
                    <a:lnTo>
                      <a:pt x="284" y="342"/>
                    </a:lnTo>
                    <a:lnTo>
                      <a:pt x="299" y="350"/>
                    </a:lnTo>
                    <a:lnTo>
                      <a:pt x="312" y="358"/>
                    </a:lnTo>
                    <a:lnTo>
                      <a:pt x="340" y="376"/>
                    </a:lnTo>
                    <a:lnTo>
                      <a:pt x="370" y="397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29" name="Freeform 13"/>
              <p:cNvSpPr>
                <a:spLocks/>
              </p:cNvSpPr>
              <p:nvPr/>
            </p:nvSpPr>
            <p:spPr bwMode="auto">
              <a:xfrm>
                <a:off x="2538" y="2172"/>
                <a:ext cx="74" cy="85"/>
              </a:xfrm>
              <a:custGeom>
                <a:avLst/>
                <a:gdLst/>
                <a:ahLst/>
                <a:cxnLst>
                  <a:cxn ang="0">
                    <a:pos x="159" y="0"/>
                  </a:cxn>
                  <a:cxn ang="0">
                    <a:pos x="0" y="428"/>
                  </a:cxn>
                  <a:cxn ang="0">
                    <a:pos x="8" y="414"/>
                  </a:cxn>
                  <a:cxn ang="0">
                    <a:pos x="17" y="402"/>
                  </a:cxn>
                  <a:cxn ang="0">
                    <a:pos x="26" y="391"/>
                  </a:cxn>
                  <a:cxn ang="0">
                    <a:pos x="35" y="380"/>
                  </a:cxn>
                  <a:cxn ang="0">
                    <a:pos x="44" y="371"/>
                  </a:cxn>
                  <a:cxn ang="0">
                    <a:pos x="53" y="362"/>
                  </a:cxn>
                  <a:cxn ang="0">
                    <a:pos x="64" y="353"/>
                  </a:cxn>
                  <a:cxn ang="0">
                    <a:pos x="74" y="346"/>
                  </a:cxn>
                  <a:cxn ang="0">
                    <a:pos x="84" y="338"/>
                  </a:cxn>
                  <a:cxn ang="0">
                    <a:pos x="94" y="332"/>
                  </a:cxn>
                  <a:cxn ang="0">
                    <a:pos x="104" y="327"/>
                  </a:cxn>
                  <a:cxn ang="0">
                    <a:pos x="115" y="323"/>
                  </a:cxn>
                  <a:cxn ang="0">
                    <a:pos x="125" y="319"/>
                  </a:cxn>
                  <a:cxn ang="0">
                    <a:pos x="137" y="316"/>
                  </a:cxn>
                  <a:cxn ang="0">
                    <a:pos x="148" y="314"/>
                  </a:cxn>
                  <a:cxn ang="0">
                    <a:pos x="160" y="313"/>
                  </a:cxn>
                  <a:cxn ang="0">
                    <a:pos x="171" y="312"/>
                  </a:cxn>
                  <a:cxn ang="0">
                    <a:pos x="183" y="313"/>
                  </a:cxn>
                  <a:cxn ang="0">
                    <a:pos x="195" y="314"/>
                  </a:cxn>
                  <a:cxn ang="0">
                    <a:pos x="207" y="315"/>
                  </a:cxn>
                  <a:cxn ang="0">
                    <a:pos x="220" y="318"/>
                  </a:cxn>
                  <a:cxn ang="0">
                    <a:pos x="232" y="321"/>
                  </a:cxn>
                  <a:cxn ang="0">
                    <a:pos x="245" y="325"/>
                  </a:cxn>
                  <a:cxn ang="0">
                    <a:pos x="258" y="330"/>
                  </a:cxn>
                  <a:cxn ang="0">
                    <a:pos x="271" y="336"/>
                  </a:cxn>
                  <a:cxn ang="0">
                    <a:pos x="284" y="342"/>
                  </a:cxn>
                  <a:cxn ang="0">
                    <a:pos x="299" y="350"/>
                  </a:cxn>
                  <a:cxn ang="0">
                    <a:pos x="312" y="358"/>
                  </a:cxn>
                  <a:cxn ang="0">
                    <a:pos x="340" y="376"/>
                  </a:cxn>
                  <a:cxn ang="0">
                    <a:pos x="370" y="397"/>
                  </a:cxn>
                  <a:cxn ang="0">
                    <a:pos x="159" y="0"/>
                  </a:cxn>
                </a:cxnLst>
                <a:rect l="0" t="0" r="r" b="b"/>
                <a:pathLst>
                  <a:path w="370" h="428">
                    <a:moveTo>
                      <a:pt x="159" y="0"/>
                    </a:moveTo>
                    <a:lnTo>
                      <a:pt x="0" y="428"/>
                    </a:lnTo>
                    <a:lnTo>
                      <a:pt x="8" y="414"/>
                    </a:lnTo>
                    <a:lnTo>
                      <a:pt x="17" y="402"/>
                    </a:lnTo>
                    <a:lnTo>
                      <a:pt x="26" y="391"/>
                    </a:lnTo>
                    <a:lnTo>
                      <a:pt x="35" y="380"/>
                    </a:lnTo>
                    <a:lnTo>
                      <a:pt x="44" y="371"/>
                    </a:lnTo>
                    <a:lnTo>
                      <a:pt x="53" y="362"/>
                    </a:lnTo>
                    <a:lnTo>
                      <a:pt x="64" y="353"/>
                    </a:lnTo>
                    <a:lnTo>
                      <a:pt x="74" y="346"/>
                    </a:lnTo>
                    <a:lnTo>
                      <a:pt x="84" y="338"/>
                    </a:lnTo>
                    <a:lnTo>
                      <a:pt x="94" y="332"/>
                    </a:lnTo>
                    <a:lnTo>
                      <a:pt x="104" y="327"/>
                    </a:lnTo>
                    <a:lnTo>
                      <a:pt x="115" y="323"/>
                    </a:lnTo>
                    <a:lnTo>
                      <a:pt x="125" y="319"/>
                    </a:lnTo>
                    <a:lnTo>
                      <a:pt x="137" y="316"/>
                    </a:lnTo>
                    <a:lnTo>
                      <a:pt x="148" y="314"/>
                    </a:lnTo>
                    <a:lnTo>
                      <a:pt x="160" y="313"/>
                    </a:lnTo>
                    <a:lnTo>
                      <a:pt x="171" y="312"/>
                    </a:lnTo>
                    <a:lnTo>
                      <a:pt x="183" y="313"/>
                    </a:lnTo>
                    <a:lnTo>
                      <a:pt x="195" y="314"/>
                    </a:lnTo>
                    <a:lnTo>
                      <a:pt x="207" y="315"/>
                    </a:lnTo>
                    <a:lnTo>
                      <a:pt x="220" y="318"/>
                    </a:lnTo>
                    <a:lnTo>
                      <a:pt x="232" y="321"/>
                    </a:lnTo>
                    <a:lnTo>
                      <a:pt x="245" y="325"/>
                    </a:lnTo>
                    <a:lnTo>
                      <a:pt x="258" y="330"/>
                    </a:lnTo>
                    <a:lnTo>
                      <a:pt x="271" y="336"/>
                    </a:lnTo>
                    <a:lnTo>
                      <a:pt x="284" y="342"/>
                    </a:lnTo>
                    <a:lnTo>
                      <a:pt x="299" y="350"/>
                    </a:lnTo>
                    <a:lnTo>
                      <a:pt x="312" y="358"/>
                    </a:lnTo>
                    <a:lnTo>
                      <a:pt x="340" y="376"/>
                    </a:lnTo>
                    <a:lnTo>
                      <a:pt x="370" y="397"/>
                    </a:lnTo>
                    <a:lnTo>
                      <a:pt x="159" y="0"/>
                    </a:lnTo>
                    <a:close/>
                  </a:path>
                </a:pathLst>
              </a:custGeom>
              <a:noFill/>
              <a:ln w="254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30" name="Freeform 14"/>
              <p:cNvSpPr>
                <a:spLocks/>
              </p:cNvSpPr>
              <p:nvPr/>
            </p:nvSpPr>
            <p:spPr bwMode="auto">
              <a:xfrm>
                <a:off x="2821" y="2302"/>
                <a:ext cx="83" cy="86"/>
              </a:xfrm>
              <a:custGeom>
                <a:avLst/>
                <a:gdLst/>
                <a:ahLst/>
                <a:cxnLst>
                  <a:cxn ang="0">
                    <a:pos x="412" y="0"/>
                  </a:cxn>
                  <a:cxn ang="0">
                    <a:pos x="0" y="196"/>
                  </a:cxn>
                  <a:cxn ang="0">
                    <a:pos x="15" y="193"/>
                  </a:cxn>
                  <a:cxn ang="0">
                    <a:pos x="30" y="190"/>
                  </a:cxn>
                  <a:cxn ang="0">
                    <a:pos x="44" y="188"/>
                  </a:cxn>
                  <a:cxn ang="0">
                    <a:pos x="59" y="187"/>
                  </a:cxn>
                  <a:cxn ang="0">
                    <a:pos x="72" y="186"/>
                  </a:cxn>
                  <a:cxn ang="0">
                    <a:pos x="85" y="187"/>
                  </a:cxn>
                  <a:cxn ang="0">
                    <a:pos x="98" y="187"/>
                  </a:cxn>
                  <a:cxn ang="0">
                    <a:pos x="110" y="189"/>
                  </a:cxn>
                  <a:cxn ang="0">
                    <a:pos x="122" y="191"/>
                  </a:cxn>
                  <a:cxn ang="0">
                    <a:pos x="134" y="194"/>
                  </a:cxn>
                  <a:cxn ang="0">
                    <a:pos x="145" y="197"/>
                  </a:cxn>
                  <a:cxn ang="0">
                    <a:pos x="156" y="201"/>
                  </a:cxn>
                  <a:cxn ang="0">
                    <a:pos x="166" y="206"/>
                  </a:cxn>
                  <a:cxn ang="0">
                    <a:pos x="176" y="212"/>
                  </a:cxn>
                  <a:cxn ang="0">
                    <a:pos x="185" y="218"/>
                  </a:cxn>
                  <a:cxn ang="0">
                    <a:pos x="194" y="225"/>
                  </a:cxn>
                  <a:cxn ang="0">
                    <a:pos x="203" y="232"/>
                  </a:cxn>
                  <a:cxn ang="0">
                    <a:pos x="212" y="241"/>
                  </a:cxn>
                  <a:cxn ang="0">
                    <a:pos x="220" y="250"/>
                  </a:cxn>
                  <a:cxn ang="0">
                    <a:pos x="227" y="259"/>
                  </a:cxn>
                  <a:cxn ang="0">
                    <a:pos x="234" y="271"/>
                  </a:cxn>
                  <a:cxn ang="0">
                    <a:pos x="241" y="282"/>
                  </a:cxn>
                  <a:cxn ang="0">
                    <a:pos x="247" y="294"/>
                  </a:cxn>
                  <a:cxn ang="0">
                    <a:pos x="253" y="306"/>
                  </a:cxn>
                  <a:cxn ang="0">
                    <a:pos x="259" y="319"/>
                  </a:cxn>
                  <a:cxn ang="0">
                    <a:pos x="264" y="333"/>
                  </a:cxn>
                  <a:cxn ang="0">
                    <a:pos x="268" y="348"/>
                  </a:cxn>
                  <a:cxn ang="0">
                    <a:pos x="273" y="363"/>
                  </a:cxn>
                  <a:cxn ang="0">
                    <a:pos x="277" y="379"/>
                  </a:cxn>
                  <a:cxn ang="0">
                    <a:pos x="281" y="396"/>
                  </a:cxn>
                  <a:cxn ang="0">
                    <a:pos x="284" y="413"/>
                  </a:cxn>
                  <a:cxn ang="0">
                    <a:pos x="287" y="432"/>
                  </a:cxn>
                  <a:cxn ang="0">
                    <a:pos x="412" y="0"/>
                  </a:cxn>
                </a:cxnLst>
                <a:rect l="0" t="0" r="r" b="b"/>
                <a:pathLst>
                  <a:path w="412" h="432">
                    <a:moveTo>
                      <a:pt x="412" y="0"/>
                    </a:moveTo>
                    <a:lnTo>
                      <a:pt x="0" y="196"/>
                    </a:lnTo>
                    <a:lnTo>
                      <a:pt x="15" y="193"/>
                    </a:lnTo>
                    <a:lnTo>
                      <a:pt x="30" y="190"/>
                    </a:lnTo>
                    <a:lnTo>
                      <a:pt x="44" y="188"/>
                    </a:lnTo>
                    <a:lnTo>
                      <a:pt x="59" y="187"/>
                    </a:lnTo>
                    <a:lnTo>
                      <a:pt x="72" y="186"/>
                    </a:lnTo>
                    <a:lnTo>
                      <a:pt x="85" y="187"/>
                    </a:lnTo>
                    <a:lnTo>
                      <a:pt x="98" y="187"/>
                    </a:lnTo>
                    <a:lnTo>
                      <a:pt x="110" y="189"/>
                    </a:lnTo>
                    <a:lnTo>
                      <a:pt x="122" y="191"/>
                    </a:lnTo>
                    <a:lnTo>
                      <a:pt x="134" y="194"/>
                    </a:lnTo>
                    <a:lnTo>
                      <a:pt x="145" y="197"/>
                    </a:lnTo>
                    <a:lnTo>
                      <a:pt x="156" y="201"/>
                    </a:lnTo>
                    <a:lnTo>
                      <a:pt x="166" y="206"/>
                    </a:lnTo>
                    <a:lnTo>
                      <a:pt x="176" y="212"/>
                    </a:lnTo>
                    <a:lnTo>
                      <a:pt x="185" y="218"/>
                    </a:lnTo>
                    <a:lnTo>
                      <a:pt x="194" y="225"/>
                    </a:lnTo>
                    <a:lnTo>
                      <a:pt x="203" y="232"/>
                    </a:lnTo>
                    <a:lnTo>
                      <a:pt x="212" y="241"/>
                    </a:lnTo>
                    <a:lnTo>
                      <a:pt x="220" y="250"/>
                    </a:lnTo>
                    <a:lnTo>
                      <a:pt x="227" y="259"/>
                    </a:lnTo>
                    <a:lnTo>
                      <a:pt x="234" y="271"/>
                    </a:lnTo>
                    <a:lnTo>
                      <a:pt x="241" y="282"/>
                    </a:lnTo>
                    <a:lnTo>
                      <a:pt x="247" y="294"/>
                    </a:lnTo>
                    <a:lnTo>
                      <a:pt x="253" y="306"/>
                    </a:lnTo>
                    <a:lnTo>
                      <a:pt x="259" y="319"/>
                    </a:lnTo>
                    <a:lnTo>
                      <a:pt x="264" y="333"/>
                    </a:lnTo>
                    <a:lnTo>
                      <a:pt x="268" y="348"/>
                    </a:lnTo>
                    <a:lnTo>
                      <a:pt x="273" y="363"/>
                    </a:lnTo>
                    <a:lnTo>
                      <a:pt x="277" y="379"/>
                    </a:lnTo>
                    <a:lnTo>
                      <a:pt x="281" y="396"/>
                    </a:lnTo>
                    <a:lnTo>
                      <a:pt x="284" y="413"/>
                    </a:lnTo>
                    <a:lnTo>
                      <a:pt x="287" y="432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31" name="Freeform 15"/>
              <p:cNvSpPr>
                <a:spLocks/>
              </p:cNvSpPr>
              <p:nvPr/>
            </p:nvSpPr>
            <p:spPr bwMode="auto">
              <a:xfrm>
                <a:off x="2821" y="2302"/>
                <a:ext cx="83" cy="86"/>
              </a:xfrm>
              <a:custGeom>
                <a:avLst/>
                <a:gdLst/>
                <a:ahLst/>
                <a:cxnLst>
                  <a:cxn ang="0">
                    <a:pos x="412" y="0"/>
                  </a:cxn>
                  <a:cxn ang="0">
                    <a:pos x="0" y="196"/>
                  </a:cxn>
                  <a:cxn ang="0">
                    <a:pos x="15" y="193"/>
                  </a:cxn>
                  <a:cxn ang="0">
                    <a:pos x="30" y="190"/>
                  </a:cxn>
                  <a:cxn ang="0">
                    <a:pos x="44" y="188"/>
                  </a:cxn>
                  <a:cxn ang="0">
                    <a:pos x="59" y="187"/>
                  </a:cxn>
                  <a:cxn ang="0">
                    <a:pos x="72" y="186"/>
                  </a:cxn>
                  <a:cxn ang="0">
                    <a:pos x="85" y="187"/>
                  </a:cxn>
                  <a:cxn ang="0">
                    <a:pos x="98" y="187"/>
                  </a:cxn>
                  <a:cxn ang="0">
                    <a:pos x="110" y="189"/>
                  </a:cxn>
                  <a:cxn ang="0">
                    <a:pos x="122" y="191"/>
                  </a:cxn>
                  <a:cxn ang="0">
                    <a:pos x="134" y="194"/>
                  </a:cxn>
                  <a:cxn ang="0">
                    <a:pos x="145" y="197"/>
                  </a:cxn>
                  <a:cxn ang="0">
                    <a:pos x="156" y="201"/>
                  </a:cxn>
                  <a:cxn ang="0">
                    <a:pos x="166" y="206"/>
                  </a:cxn>
                  <a:cxn ang="0">
                    <a:pos x="176" y="212"/>
                  </a:cxn>
                  <a:cxn ang="0">
                    <a:pos x="185" y="218"/>
                  </a:cxn>
                  <a:cxn ang="0">
                    <a:pos x="194" y="225"/>
                  </a:cxn>
                  <a:cxn ang="0">
                    <a:pos x="203" y="232"/>
                  </a:cxn>
                  <a:cxn ang="0">
                    <a:pos x="212" y="241"/>
                  </a:cxn>
                  <a:cxn ang="0">
                    <a:pos x="220" y="250"/>
                  </a:cxn>
                  <a:cxn ang="0">
                    <a:pos x="227" y="259"/>
                  </a:cxn>
                  <a:cxn ang="0">
                    <a:pos x="234" y="271"/>
                  </a:cxn>
                  <a:cxn ang="0">
                    <a:pos x="241" y="282"/>
                  </a:cxn>
                  <a:cxn ang="0">
                    <a:pos x="247" y="294"/>
                  </a:cxn>
                  <a:cxn ang="0">
                    <a:pos x="253" y="306"/>
                  </a:cxn>
                  <a:cxn ang="0">
                    <a:pos x="259" y="319"/>
                  </a:cxn>
                  <a:cxn ang="0">
                    <a:pos x="264" y="333"/>
                  </a:cxn>
                  <a:cxn ang="0">
                    <a:pos x="268" y="348"/>
                  </a:cxn>
                  <a:cxn ang="0">
                    <a:pos x="273" y="363"/>
                  </a:cxn>
                  <a:cxn ang="0">
                    <a:pos x="277" y="379"/>
                  </a:cxn>
                  <a:cxn ang="0">
                    <a:pos x="281" y="396"/>
                  </a:cxn>
                  <a:cxn ang="0">
                    <a:pos x="284" y="413"/>
                  </a:cxn>
                  <a:cxn ang="0">
                    <a:pos x="287" y="432"/>
                  </a:cxn>
                  <a:cxn ang="0">
                    <a:pos x="412" y="0"/>
                  </a:cxn>
                </a:cxnLst>
                <a:rect l="0" t="0" r="r" b="b"/>
                <a:pathLst>
                  <a:path w="412" h="432">
                    <a:moveTo>
                      <a:pt x="412" y="0"/>
                    </a:moveTo>
                    <a:lnTo>
                      <a:pt x="0" y="196"/>
                    </a:lnTo>
                    <a:lnTo>
                      <a:pt x="15" y="193"/>
                    </a:lnTo>
                    <a:lnTo>
                      <a:pt x="30" y="190"/>
                    </a:lnTo>
                    <a:lnTo>
                      <a:pt x="44" y="188"/>
                    </a:lnTo>
                    <a:lnTo>
                      <a:pt x="59" y="187"/>
                    </a:lnTo>
                    <a:lnTo>
                      <a:pt x="72" y="186"/>
                    </a:lnTo>
                    <a:lnTo>
                      <a:pt x="85" y="187"/>
                    </a:lnTo>
                    <a:lnTo>
                      <a:pt x="98" y="187"/>
                    </a:lnTo>
                    <a:lnTo>
                      <a:pt x="110" y="189"/>
                    </a:lnTo>
                    <a:lnTo>
                      <a:pt x="122" y="191"/>
                    </a:lnTo>
                    <a:lnTo>
                      <a:pt x="134" y="194"/>
                    </a:lnTo>
                    <a:lnTo>
                      <a:pt x="145" y="197"/>
                    </a:lnTo>
                    <a:lnTo>
                      <a:pt x="156" y="201"/>
                    </a:lnTo>
                    <a:lnTo>
                      <a:pt x="166" y="206"/>
                    </a:lnTo>
                    <a:lnTo>
                      <a:pt x="176" y="212"/>
                    </a:lnTo>
                    <a:lnTo>
                      <a:pt x="185" y="218"/>
                    </a:lnTo>
                    <a:lnTo>
                      <a:pt x="194" y="225"/>
                    </a:lnTo>
                    <a:lnTo>
                      <a:pt x="203" y="232"/>
                    </a:lnTo>
                    <a:lnTo>
                      <a:pt x="212" y="241"/>
                    </a:lnTo>
                    <a:lnTo>
                      <a:pt x="220" y="250"/>
                    </a:lnTo>
                    <a:lnTo>
                      <a:pt x="227" y="259"/>
                    </a:lnTo>
                    <a:lnTo>
                      <a:pt x="234" y="271"/>
                    </a:lnTo>
                    <a:lnTo>
                      <a:pt x="241" y="282"/>
                    </a:lnTo>
                    <a:lnTo>
                      <a:pt x="247" y="294"/>
                    </a:lnTo>
                    <a:lnTo>
                      <a:pt x="253" y="306"/>
                    </a:lnTo>
                    <a:lnTo>
                      <a:pt x="259" y="319"/>
                    </a:lnTo>
                    <a:lnTo>
                      <a:pt x="264" y="333"/>
                    </a:lnTo>
                    <a:lnTo>
                      <a:pt x="268" y="348"/>
                    </a:lnTo>
                    <a:lnTo>
                      <a:pt x="273" y="363"/>
                    </a:lnTo>
                    <a:lnTo>
                      <a:pt x="277" y="379"/>
                    </a:lnTo>
                    <a:lnTo>
                      <a:pt x="281" y="396"/>
                    </a:lnTo>
                    <a:lnTo>
                      <a:pt x="284" y="413"/>
                    </a:lnTo>
                    <a:lnTo>
                      <a:pt x="287" y="432"/>
                    </a:lnTo>
                    <a:lnTo>
                      <a:pt x="412" y="0"/>
                    </a:lnTo>
                    <a:close/>
                  </a:path>
                </a:pathLst>
              </a:custGeom>
              <a:noFill/>
              <a:ln w="254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32" name="Freeform 16"/>
              <p:cNvSpPr>
                <a:spLocks/>
              </p:cNvSpPr>
              <p:nvPr/>
            </p:nvSpPr>
            <p:spPr bwMode="auto">
              <a:xfrm>
                <a:off x="2952" y="2596"/>
                <a:ext cx="84" cy="74"/>
              </a:xfrm>
              <a:custGeom>
                <a:avLst/>
                <a:gdLst/>
                <a:ahLst/>
                <a:cxnLst>
                  <a:cxn ang="0">
                    <a:pos x="423" y="222"/>
                  </a:cxn>
                  <a:cxn ang="0">
                    <a:pos x="25" y="0"/>
                  </a:cxn>
                  <a:cxn ang="0">
                    <a:pos x="36" y="11"/>
                  </a:cxn>
                  <a:cxn ang="0">
                    <a:pos x="47" y="22"/>
                  </a:cxn>
                  <a:cxn ang="0">
                    <a:pos x="57" y="32"/>
                  </a:cxn>
                  <a:cxn ang="0">
                    <a:pos x="66" y="42"/>
                  </a:cxn>
                  <a:cxn ang="0">
                    <a:pos x="75" y="53"/>
                  </a:cxn>
                  <a:cxn ang="0">
                    <a:pos x="82" y="64"/>
                  </a:cxn>
                  <a:cxn ang="0">
                    <a:pos x="89" y="74"/>
                  </a:cxn>
                  <a:cxn ang="0">
                    <a:pos x="95" y="86"/>
                  </a:cxn>
                  <a:cxn ang="0">
                    <a:pos x="100" y="97"/>
                  </a:cxn>
                  <a:cxn ang="0">
                    <a:pos x="104" y="108"/>
                  </a:cxn>
                  <a:cxn ang="0">
                    <a:pos x="108" y="119"/>
                  </a:cxn>
                  <a:cxn ang="0">
                    <a:pos x="111" y="130"/>
                  </a:cxn>
                  <a:cxn ang="0">
                    <a:pos x="113" y="141"/>
                  </a:cxn>
                  <a:cxn ang="0">
                    <a:pos x="114" y="152"/>
                  </a:cxn>
                  <a:cxn ang="0">
                    <a:pos x="114" y="164"/>
                  </a:cxn>
                  <a:cxn ang="0">
                    <a:pos x="114" y="176"/>
                  </a:cxn>
                  <a:cxn ang="0">
                    <a:pos x="113" y="187"/>
                  </a:cxn>
                  <a:cxn ang="0">
                    <a:pos x="111" y="199"/>
                  </a:cxn>
                  <a:cxn ang="0">
                    <a:pos x="108" y="210"/>
                  </a:cxn>
                  <a:cxn ang="0">
                    <a:pos x="104" y="222"/>
                  </a:cxn>
                  <a:cxn ang="0">
                    <a:pos x="100" y="234"/>
                  </a:cxn>
                  <a:cxn ang="0">
                    <a:pos x="95" y="246"/>
                  </a:cxn>
                  <a:cxn ang="0">
                    <a:pos x="89" y="259"/>
                  </a:cxn>
                  <a:cxn ang="0">
                    <a:pos x="82" y="271"/>
                  </a:cxn>
                  <a:cxn ang="0">
                    <a:pos x="75" y="283"/>
                  </a:cxn>
                  <a:cxn ang="0">
                    <a:pos x="66" y="295"/>
                  </a:cxn>
                  <a:cxn ang="0">
                    <a:pos x="57" y="307"/>
                  </a:cxn>
                  <a:cxn ang="0">
                    <a:pos x="47" y="319"/>
                  </a:cxn>
                  <a:cxn ang="0">
                    <a:pos x="36" y="333"/>
                  </a:cxn>
                  <a:cxn ang="0">
                    <a:pos x="25" y="345"/>
                  </a:cxn>
                  <a:cxn ang="0">
                    <a:pos x="13" y="358"/>
                  </a:cxn>
                  <a:cxn ang="0">
                    <a:pos x="0" y="370"/>
                  </a:cxn>
                  <a:cxn ang="0">
                    <a:pos x="423" y="222"/>
                  </a:cxn>
                </a:cxnLst>
                <a:rect l="0" t="0" r="r" b="b"/>
                <a:pathLst>
                  <a:path w="423" h="370">
                    <a:moveTo>
                      <a:pt x="423" y="222"/>
                    </a:moveTo>
                    <a:lnTo>
                      <a:pt x="25" y="0"/>
                    </a:lnTo>
                    <a:lnTo>
                      <a:pt x="36" y="11"/>
                    </a:lnTo>
                    <a:lnTo>
                      <a:pt x="47" y="22"/>
                    </a:lnTo>
                    <a:lnTo>
                      <a:pt x="57" y="32"/>
                    </a:lnTo>
                    <a:lnTo>
                      <a:pt x="66" y="42"/>
                    </a:lnTo>
                    <a:lnTo>
                      <a:pt x="75" y="53"/>
                    </a:lnTo>
                    <a:lnTo>
                      <a:pt x="82" y="64"/>
                    </a:lnTo>
                    <a:lnTo>
                      <a:pt x="89" y="74"/>
                    </a:lnTo>
                    <a:lnTo>
                      <a:pt x="95" y="86"/>
                    </a:lnTo>
                    <a:lnTo>
                      <a:pt x="100" y="97"/>
                    </a:lnTo>
                    <a:lnTo>
                      <a:pt x="104" y="108"/>
                    </a:lnTo>
                    <a:lnTo>
                      <a:pt x="108" y="119"/>
                    </a:lnTo>
                    <a:lnTo>
                      <a:pt x="111" y="130"/>
                    </a:lnTo>
                    <a:lnTo>
                      <a:pt x="113" y="141"/>
                    </a:lnTo>
                    <a:lnTo>
                      <a:pt x="114" y="152"/>
                    </a:lnTo>
                    <a:lnTo>
                      <a:pt x="114" y="164"/>
                    </a:lnTo>
                    <a:lnTo>
                      <a:pt x="114" y="176"/>
                    </a:lnTo>
                    <a:lnTo>
                      <a:pt x="113" y="187"/>
                    </a:lnTo>
                    <a:lnTo>
                      <a:pt x="111" y="199"/>
                    </a:lnTo>
                    <a:lnTo>
                      <a:pt x="108" y="210"/>
                    </a:lnTo>
                    <a:lnTo>
                      <a:pt x="104" y="222"/>
                    </a:lnTo>
                    <a:lnTo>
                      <a:pt x="100" y="234"/>
                    </a:lnTo>
                    <a:lnTo>
                      <a:pt x="95" y="246"/>
                    </a:lnTo>
                    <a:lnTo>
                      <a:pt x="89" y="259"/>
                    </a:lnTo>
                    <a:lnTo>
                      <a:pt x="82" y="271"/>
                    </a:lnTo>
                    <a:lnTo>
                      <a:pt x="75" y="283"/>
                    </a:lnTo>
                    <a:lnTo>
                      <a:pt x="66" y="295"/>
                    </a:lnTo>
                    <a:lnTo>
                      <a:pt x="57" y="307"/>
                    </a:lnTo>
                    <a:lnTo>
                      <a:pt x="47" y="319"/>
                    </a:lnTo>
                    <a:lnTo>
                      <a:pt x="36" y="333"/>
                    </a:lnTo>
                    <a:lnTo>
                      <a:pt x="25" y="345"/>
                    </a:lnTo>
                    <a:lnTo>
                      <a:pt x="13" y="358"/>
                    </a:lnTo>
                    <a:lnTo>
                      <a:pt x="0" y="370"/>
                    </a:lnTo>
                    <a:lnTo>
                      <a:pt x="423" y="22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33" name="Freeform 17"/>
              <p:cNvSpPr>
                <a:spLocks/>
              </p:cNvSpPr>
              <p:nvPr/>
            </p:nvSpPr>
            <p:spPr bwMode="auto">
              <a:xfrm>
                <a:off x="2952" y="2596"/>
                <a:ext cx="84" cy="74"/>
              </a:xfrm>
              <a:custGeom>
                <a:avLst/>
                <a:gdLst/>
                <a:ahLst/>
                <a:cxnLst>
                  <a:cxn ang="0">
                    <a:pos x="423" y="222"/>
                  </a:cxn>
                  <a:cxn ang="0">
                    <a:pos x="25" y="0"/>
                  </a:cxn>
                  <a:cxn ang="0">
                    <a:pos x="36" y="11"/>
                  </a:cxn>
                  <a:cxn ang="0">
                    <a:pos x="47" y="22"/>
                  </a:cxn>
                  <a:cxn ang="0">
                    <a:pos x="57" y="32"/>
                  </a:cxn>
                  <a:cxn ang="0">
                    <a:pos x="66" y="42"/>
                  </a:cxn>
                  <a:cxn ang="0">
                    <a:pos x="75" y="53"/>
                  </a:cxn>
                  <a:cxn ang="0">
                    <a:pos x="82" y="64"/>
                  </a:cxn>
                  <a:cxn ang="0">
                    <a:pos x="89" y="74"/>
                  </a:cxn>
                  <a:cxn ang="0">
                    <a:pos x="95" y="86"/>
                  </a:cxn>
                  <a:cxn ang="0">
                    <a:pos x="100" y="97"/>
                  </a:cxn>
                  <a:cxn ang="0">
                    <a:pos x="104" y="108"/>
                  </a:cxn>
                  <a:cxn ang="0">
                    <a:pos x="108" y="119"/>
                  </a:cxn>
                  <a:cxn ang="0">
                    <a:pos x="111" y="130"/>
                  </a:cxn>
                  <a:cxn ang="0">
                    <a:pos x="113" y="141"/>
                  </a:cxn>
                  <a:cxn ang="0">
                    <a:pos x="114" y="152"/>
                  </a:cxn>
                  <a:cxn ang="0">
                    <a:pos x="114" y="164"/>
                  </a:cxn>
                  <a:cxn ang="0">
                    <a:pos x="114" y="176"/>
                  </a:cxn>
                  <a:cxn ang="0">
                    <a:pos x="113" y="187"/>
                  </a:cxn>
                  <a:cxn ang="0">
                    <a:pos x="111" y="199"/>
                  </a:cxn>
                  <a:cxn ang="0">
                    <a:pos x="108" y="210"/>
                  </a:cxn>
                  <a:cxn ang="0">
                    <a:pos x="104" y="222"/>
                  </a:cxn>
                  <a:cxn ang="0">
                    <a:pos x="100" y="234"/>
                  </a:cxn>
                  <a:cxn ang="0">
                    <a:pos x="95" y="246"/>
                  </a:cxn>
                  <a:cxn ang="0">
                    <a:pos x="89" y="259"/>
                  </a:cxn>
                  <a:cxn ang="0">
                    <a:pos x="82" y="271"/>
                  </a:cxn>
                  <a:cxn ang="0">
                    <a:pos x="75" y="283"/>
                  </a:cxn>
                  <a:cxn ang="0">
                    <a:pos x="66" y="295"/>
                  </a:cxn>
                  <a:cxn ang="0">
                    <a:pos x="57" y="307"/>
                  </a:cxn>
                  <a:cxn ang="0">
                    <a:pos x="47" y="319"/>
                  </a:cxn>
                  <a:cxn ang="0">
                    <a:pos x="36" y="333"/>
                  </a:cxn>
                  <a:cxn ang="0">
                    <a:pos x="25" y="345"/>
                  </a:cxn>
                  <a:cxn ang="0">
                    <a:pos x="13" y="358"/>
                  </a:cxn>
                  <a:cxn ang="0">
                    <a:pos x="0" y="370"/>
                  </a:cxn>
                  <a:cxn ang="0">
                    <a:pos x="423" y="222"/>
                  </a:cxn>
                </a:cxnLst>
                <a:rect l="0" t="0" r="r" b="b"/>
                <a:pathLst>
                  <a:path w="423" h="370">
                    <a:moveTo>
                      <a:pt x="423" y="222"/>
                    </a:moveTo>
                    <a:lnTo>
                      <a:pt x="25" y="0"/>
                    </a:lnTo>
                    <a:lnTo>
                      <a:pt x="36" y="11"/>
                    </a:lnTo>
                    <a:lnTo>
                      <a:pt x="47" y="22"/>
                    </a:lnTo>
                    <a:lnTo>
                      <a:pt x="57" y="32"/>
                    </a:lnTo>
                    <a:lnTo>
                      <a:pt x="66" y="42"/>
                    </a:lnTo>
                    <a:lnTo>
                      <a:pt x="75" y="53"/>
                    </a:lnTo>
                    <a:lnTo>
                      <a:pt x="82" y="64"/>
                    </a:lnTo>
                    <a:lnTo>
                      <a:pt x="89" y="74"/>
                    </a:lnTo>
                    <a:lnTo>
                      <a:pt x="95" y="86"/>
                    </a:lnTo>
                    <a:lnTo>
                      <a:pt x="100" y="97"/>
                    </a:lnTo>
                    <a:lnTo>
                      <a:pt x="104" y="108"/>
                    </a:lnTo>
                    <a:lnTo>
                      <a:pt x="108" y="119"/>
                    </a:lnTo>
                    <a:lnTo>
                      <a:pt x="111" y="130"/>
                    </a:lnTo>
                    <a:lnTo>
                      <a:pt x="113" y="141"/>
                    </a:lnTo>
                    <a:lnTo>
                      <a:pt x="114" y="152"/>
                    </a:lnTo>
                    <a:lnTo>
                      <a:pt x="114" y="164"/>
                    </a:lnTo>
                    <a:lnTo>
                      <a:pt x="114" y="176"/>
                    </a:lnTo>
                    <a:lnTo>
                      <a:pt x="113" y="187"/>
                    </a:lnTo>
                    <a:lnTo>
                      <a:pt x="111" y="199"/>
                    </a:lnTo>
                    <a:lnTo>
                      <a:pt x="108" y="210"/>
                    </a:lnTo>
                    <a:lnTo>
                      <a:pt x="104" y="222"/>
                    </a:lnTo>
                    <a:lnTo>
                      <a:pt x="100" y="234"/>
                    </a:lnTo>
                    <a:lnTo>
                      <a:pt x="95" y="246"/>
                    </a:lnTo>
                    <a:lnTo>
                      <a:pt x="89" y="259"/>
                    </a:lnTo>
                    <a:lnTo>
                      <a:pt x="82" y="271"/>
                    </a:lnTo>
                    <a:lnTo>
                      <a:pt x="75" y="283"/>
                    </a:lnTo>
                    <a:lnTo>
                      <a:pt x="66" y="295"/>
                    </a:lnTo>
                    <a:lnTo>
                      <a:pt x="57" y="307"/>
                    </a:lnTo>
                    <a:lnTo>
                      <a:pt x="47" y="319"/>
                    </a:lnTo>
                    <a:lnTo>
                      <a:pt x="36" y="333"/>
                    </a:lnTo>
                    <a:lnTo>
                      <a:pt x="25" y="345"/>
                    </a:lnTo>
                    <a:lnTo>
                      <a:pt x="13" y="358"/>
                    </a:lnTo>
                    <a:lnTo>
                      <a:pt x="0" y="370"/>
                    </a:lnTo>
                    <a:lnTo>
                      <a:pt x="423" y="222"/>
                    </a:lnTo>
                    <a:close/>
                  </a:path>
                </a:pathLst>
              </a:custGeom>
              <a:noFill/>
              <a:ln w="254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34" name="Freeform 18"/>
              <p:cNvSpPr>
                <a:spLocks/>
              </p:cNvSpPr>
              <p:nvPr/>
            </p:nvSpPr>
            <p:spPr bwMode="auto">
              <a:xfrm>
                <a:off x="2117" y="2601"/>
                <a:ext cx="85" cy="74"/>
              </a:xfrm>
              <a:custGeom>
                <a:avLst/>
                <a:gdLst/>
                <a:ahLst/>
                <a:cxnLst>
                  <a:cxn ang="0">
                    <a:pos x="0" y="148"/>
                  </a:cxn>
                  <a:cxn ang="0">
                    <a:pos x="400" y="369"/>
                  </a:cxn>
                  <a:cxn ang="0">
                    <a:pos x="388" y="358"/>
                  </a:cxn>
                  <a:cxn ang="0">
                    <a:pos x="377" y="348"/>
                  </a:cxn>
                  <a:cxn ang="0">
                    <a:pos x="367" y="338"/>
                  </a:cxn>
                  <a:cxn ang="0">
                    <a:pos x="358" y="327"/>
                  </a:cxn>
                  <a:cxn ang="0">
                    <a:pos x="349" y="317"/>
                  </a:cxn>
                  <a:cxn ang="0">
                    <a:pos x="342" y="306"/>
                  </a:cxn>
                  <a:cxn ang="0">
                    <a:pos x="335" y="294"/>
                  </a:cxn>
                  <a:cxn ang="0">
                    <a:pos x="329" y="284"/>
                  </a:cxn>
                  <a:cxn ang="0">
                    <a:pos x="324" y="273"/>
                  </a:cxn>
                  <a:cxn ang="0">
                    <a:pos x="320" y="262"/>
                  </a:cxn>
                  <a:cxn ang="0">
                    <a:pos x="316" y="251"/>
                  </a:cxn>
                  <a:cxn ang="0">
                    <a:pos x="314" y="240"/>
                  </a:cxn>
                  <a:cxn ang="0">
                    <a:pos x="312" y="229"/>
                  </a:cxn>
                  <a:cxn ang="0">
                    <a:pos x="309" y="216"/>
                  </a:cxn>
                  <a:cxn ang="0">
                    <a:pos x="309" y="205"/>
                  </a:cxn>
                  <a:cxn ang="0">
                    <a:pos x="309" y="194"/>
                  </a:cxn>
                  <a:cxn ang="0">
                    <a:pos x="312" y="182"/>
                  </a:cxn>
                  <a:cxn ang="0">
                    <a:pos x="314" y="171"/>
                  </a:cxn>
                  <a:cxn ang="0">
                    <a:pos x="316" y="159"/>
                  </a:cxn>
                  <a:cxn ang="0">
                    <a:pos x="320" y="148"/>
                  </a:cxn>
                  <a:cxn ang="0">
                    <a:pos x="324" y="135"/>
                  </a:cxn>
                  <a:cxn ang="0">
                    <a:pos x="329" y="123"/>
                  </a:cxn>
                  <a:cxn ang="0">
                    <a:pos x="335" y="111"/>
                  </a:cxn>
                  <a:cxn ang="0">
                    <a:pos x="342" y="99"/>
                  </a:cxn>
                  <a:cxn ang="0">
                    <a:pos x="349" y="87"/>
                  </a:cxn>
                  <a:cxn ang="0">
                    <a:pos x="358" y="75"/>
                  </a:cxn>
                  <a:cxn ang="0">
                    <a:pos x="367" y="63"/>
                  </a:cxn>
                  <a:cxn ang="0">
                    <a:pos x="377" y="49"/>
                  </a:cxn>
                  <a:cxn ang="0">
                    <a:pos x="388" y="37"/>
                  </a:cxn>
                  <a:cxn ang="0">
                    <a:pos x="400" y="25"/>
                  </a:cxn>
                  <a:cxn ang="0">
                    <a:pos x="412" y="12"/>
                  </a:cxn>
                  <a:cxn ang="0">
                    <a:pos x="425" y="0"/>
                  </a:cxn>
                  <a:cxn ang="0">
                    <a:pos x="0" y="148"/>
                  </a:cxn>
                </a:cxnLst>
                <a:rect l="0" t="0" r="r" b="b"/>
                <a:pathLst>
                  <a:path w="425" h="369">
                    <a:moveTo>
                      <a:pt x="0" y="148"/>
                    </a:moveTo>
                    <a:lnTo>
                      <a:pt x="400" y="369"/>
                    </a:lnTo>
                    <a:lnTo>
                      <a:pt x="388" y="358"/>
                    </a:lnTo>
                    <a:lnTo>
                      <a:pt x="377" y="348"/>
                    </a:lnTo>
                    <a:lnTo>
                      <a:pt x="367" y="338"/>
                    </a:lnTo>
                    <a:lnTo>
                      <a:pt x="358" y="327"/>
                    </a:lnTo>
                    <a:lnTo>
                      <a:pt x="349" y="317"/>
                    </a:lnTo>
                    <a:lnTo>
                      <a:pt x="342" y="306"/>
                    </a:lnTo>
                    <a:lnTo>
                      <a:pt x="335" y="294"/>
                    </a:lnTo>
                    <a:lnTo>
                      <a:pt x="329" y="284"/>
                    </a:lnTo>
                    <a:lnTo>
                      <a:pt x="324" y="273"/>
                    </a:lnTo>
                    <a:lnTo>
                      <a:pt x="320" y="262"/>
                    </a:lnTo>
                    <a:lnTo>
                      <a:pt x="316" y="251"/>
                    </a:lnTo>
                    <a:lnTo>
                      <a:pt x="314" y="240"/>
                    </a:lnTo>
                    <a:lnTo>
                      <a:pt x="312" y="229"/>
                    </a:lnTo>
                    <a:lnTo>
                      <a:pt x="309" y="216"/>
                    </a:lnTo>
                    <a:lnTo>
                      <a:pt x="309" y="205"/>
                    </a:lnTo>
                    <a:lnTo>
                      <a:pt x="309" y="194"/>
                    </a:lnTo>
                    <a:lnTo>
                      <a:pt x="312" y="182"/>
                    </a:lnTo>
                    <a:lnTo>
                      <a:pt x="314" y="171"/>
                    </a:lnTo>
                    <a:lnTo>
                      <a:pt x="316" y="159"/>
                    </a:lnTo>
                    <a:lnTo>
                      <a:pt x="320" y="148"/>
                    </a:lnTo>
                    <a:lnTo>
                      <a:pt x="324" y="135"/>
                    </a:lnTo>
                    <a:lnTo>
                      <a:pt x="329" y="123"/>
                    </a:lnTo>
                    <a:lnTo>
                      <a:pt x="335" y="111"/>
                    </a:lnTo>
                    <a:lnTo>
                      <a:pt x="342" y="99"/>
                    </a:lnTo>
                    <a:lnTo>
                      <a:pt x="349" y="87"/>
                    </a:lnTo>
                    <a:lnTo>
                      <a:pt x="358" y="75"/>
                    </a:lnTo>
                    <a:lnTo>
                      <a:pt x="367" y="63"/>
                    </a:lnTo>
                    <a:lnTo>
                      <a:pt x="377" y="49"/>
                    </a:lnTo>
                    <a:lnTo>
                      <a:pt x="388" y="37"/>
                    </a:lnTo>
                    <a:lnTo>
                      <a:pt x="400" y="25"/>
                    </a:lnTo>
                    <a:lnTo>
                      <a:pt x="412" y="12"/>
                    </a:lnTo>
                    <a:lnTo>
                      <a:pt x="425" y="0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35" name="Freeform 19"/>
              <p:cNvSpPr>
                <a:spLocks/>
              </p:cNvSpPr>
              <p:nvPr/>
            </p:nvSpPr>
            <p:spPr bwMode="auto">
              <a:xfrm>
                <a:off x="2117" y="2601"/>
                <a:ext cx="85" cy="74"/>
              </a:xfrm>
              <a:custGeom>
                <a:avLst/>
                <a:gdLst/>
                <a:ahLst/>
                <a:cxnLst>
                  <a:cxn ang="0">
                    <a:pos x="0" y="148"/>
                  </a:cxn>
                  <a:cxn ang="0">
                    <a:pos x="400" y="369"/>
                  </a:cxn>
                  <a:cxn ang="0">
                    <a:pos x="388" y="358"/>
                  </a:cxn>
                  <a:cxn ang="0">
                    <a:pos x="377" y="348"/>
                  </a:cxn>
                  <a:cxn ang="0">
                    <a:pos x="367" y="338"/>
                  </a:cxn>
                  <a:cxn ang="0">
                    <a:pos x="358" y="327"/>
                  </a:cxn>
                  <a:cxn ang="0">
                    <a:pos x="349" y="317"/>
                  </a:cxn>
                  <a:cxn ang="0">
                    <a:pos x="342" y="306"/>
                  </a:cxn>
                  <a:cxn ang="0">
                    <a:pos x="335" y="294"/>
                  </a:cxn>
                  <a:cxn ang="0">
                    <a:pos x="329" y="284"/>
                  </a:cxn>
                  <a:cxn ang="0">
                    <a:pos x="324" y="273"/>
                  </a:cxn>
                  <a:cxn ang="0">
                    <a:pos x="320" y="262"/>
                  </a:cxn>
                  <a:cxn ang="0">
                    <a:pos x="316" y="251"/>
                  </a:cxn>
                  <a:cxn ang="0">
                    <a:pos x="314" y="240"/>
                  </a:cxn>
                  <a:cxn ang="0">
                    <a:pos x="312" y="229"/>
                  </a:cxn>
                  <a:cxn ang="0">
                    <a:pos x="309" y="216"/>
                  </a:cxn>
                  <a:cxn ang="0">
                    <a:pos x="309" y="205"/>
                  </a:cxn>
                  <a:cxn ang="0">
                    <a:pos x="309" y="194"/>
                  </a:cxn>
                  <a:cxn ang="0">
                    <a:pos x="312" y="182"/>
                  </a:cxn>
                  <a:cxn ang="0">
                    <a:pos x="314" y="171"/>
                  </a:cxn>
                  <a:cxn ang="0">
                    <a:pos x="316" y="159"/>
                  </a:cxn>
                  <a:cxn ang="0">
                    <a:pos x="320" y="148"/>
                  </a:cxn>
                  <a:cxn ang="0">
                    <a:pos x="324" y="135"/>
                  </a:cxn>
                  <a:cxn ang="0">
                    <a:pos x="329" y="123"/>
                  </a:cxn>
                  <a:cxn ang="0">
                    <a:pos x="335" y="111"/>
                  </a:cxn>
                  <a:cxn ang="0">
                    <a:pos x="342" y="99"/>
                  </a:cxn>
                  <a:cxn ang="0">
                    <a:pos x="349" y="87"/>
                  </a:cxn>
                  <a:cxn ang="0">
                    <a:pos x="358" y="75"/>
                  </a:cxn>
                  <a:cxn ang="0">
                    <a:pos x="367" y="63"/>
                  </a:cxn>
                  <a:cxn ang="0">
                    <a:pos x="377" y="49"/>
                  </a:cxn>
                  <a:cxn ang="0">
                    <a:pos x="388" y="37"/>
                  </a:cxn>
                  <a:cxn ang="0">
                    <a:pos x="400" y="25"/>
                  </a:cxn>
                  <a:cxn ang="0">
                    <a:pos x="412" y="12"/>
                  </a:cxn>
                  <a:cxn ang="0">
                    <a:pos x="425" y="0"/>
                  </a:cxn>
                  <a:cxn ang="0">
                    <a:pos x="0" y="148"/>
                  </a:cxn>
                </a:cxnLst>
                <a:rect l="0" t="0" r="r" b="b"/>
                <a:pathLst>
                  <a:path w="425" h="369">
                    <a:moveTo>
                      <a:pt x="0" y="148"/>
                    </a:moveTo>
                    <a:lnTo>
                      <a:pt x="400" y="369"/>
                    </a:lnTo>
                    <a:lnTo>
                      <a:pt x="388" y="358"/>
                    </a:lnTo>
                    <a:lnTo>
                      <a:pt x="377" y="348"/>
                    </a:lnTo>
                    <a:lnTo>
                      <a:pt x="367" y="338"/>
                    </a:lnTo>
                    <a:lnTo>
                      <a:pt x="358" y="327"/>
                    </a:lnTo>
                    <a:lnTo>
                      <a:pt x="349" y="317"/>
                    </a:lnTo>
                    <a:lnTo>
                      <a:pt x="342" y="306"/>
                    </a:lnTo>
                    <a:lnTo>
                      <a:pt x="335" y="294"/>
                    </a:lnTo>
                    <a:lnTo>
                      <a:pt x="329" y="284"/>
                    </a:lnTo>
                    <a:lnTo>
                      <a:pt x="324" y="273"/>
                    </a:lnTo>
                    <a:lnTo>
                      <a:pt x="320" y="262"/>
                    </a:lnTo>
                    <a:lnTo>
                      <a:pt x="316" y="251"/>
                    </a:lnTo>
                    <a:lnTo>
                      <a:pt x="314" y="240"/>
                    </a:lnTo>
                    <a:lnTo>
                      <a:pt x="312" y="229"/>
                    </a:lnTo>
                    <a:lnTo>
                      <a:pt x="309" y="216"/>
                    </a:lnTo>
                    <a:lnTo>
                      <a:pt x="309" y="205"/>
                    </a:lnTo>
                    <a:lnTo>
                      <a:pt x="309" y="194"/>
                    </a:lnTo>
                    <a:lnTo>
                      <a:pt x="312" y="182"/>
                    </a:lnTo>
                    <a:lnTo>
                      <a:pt x="314" y="171"/>
                    </a:lnTo>
                    <a:lnTo>
                      <a:pt x="316" y="159"/>
                    </a:lnTo>
                    <a:lnTo>
                      <a:pt x="320" y="148"/>
                    </a:lnTo>
                    <a:lnTo>
                      <a:pt x="324" y="135"/>
                    </a:lnTo>
                    <a:lnTo>
                      <a:pt x="329" y="123"/>
                    </a:lnTo>
                    <a:lnTo>
                      <a:pt x="335" y="111"/>
                    </a:lnTo>
                    <a:lnTo>
                      <a:pt x="342" y="99"/>
                    </a:lnTo>
                    <a:lnTo>
                      <a:pt x="349" y="87"/>
                    </a:lnTo>
                    <a:lnTo>
                      <a:pt x="358" y="75"/>
                    </a:lnTo>
                    <a:lnTo>
                      <a:pt x="367" y="63"/>
                    </a:lnTo>
                    <a:lnTo>
                      <a:pt x="377" y="49"/>
                    </a:lnTo>
                    <a:lnTo>
                      <a:pt x="388" y="37"/>
                    </a:lnTo>
                    <a:lnTo>
                      <a:pt x="400" y="25"/>
                    </a:lnTo>
                    <a:lnTo>
                      <a:pt x="412" y="12"/>
                    </a:lnTo>
                    <a:lnTo>
                      <a:pt x="425" y="0"/>
                    </a:lnTo>
                    <a:lnTo>
                      <a:pt x="0" y="148"/>
                    </a:lnTo>
                    <a:close/>
                  </a:path>
                </a:pathLst>
              </a:custGeom>
              <a:noFill/>
              <a:ln w="254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36" name="Freeform 20"/>
              <p:cNvSpPr>
                <a:spLocks/>
              </p:cNvSpPr>
              <p:nvPr/>
            </p:nvSpPr>
            <p:spPr bwMode="auto">
              <a:xfrm>
                <a:off x="2460" y="2524"/>
                <a:ext cx="215" cy="215"/>
              </a:xfrm>
              <a:custGeom>
                <a:avLst/>
                <a:gdLst/>
                <a:ahLst/>
                <a:cxnLst>
                  <a:cxn ang="0">
                    <a:pos x="591" y="1069"/>
                  </a:cxn>
                  <a:cxn ang="0">
                    <a:pos x="670" y="1055"/>
                  </a:cxn>
                  <a:cxn ang="0">
                    <a:pos x="745" y="1030"/>
                  </a:cxn>
                  <a:cxn ang="0">
                    <a:pos x="814" y="994"/>
                  </a:cxn>
                  <a:cxn ang="0">
                    <a:pos x="877" y="950"/>
                  </a:cxn>
                  <a:cxn ang="0">
                    <a:pos x="933" y="896"/>
                  </a:cxn>
                  <a:cxn ang="0">
                    <a:pos x="982" y="835"/>
                  </a:cxn>
                  <a:cxn ang="0">
                    <a:pos x="1020" y="769"/>
                  </a:cxn>
                  <a:cxn ang="0">
                    <a:pos x="1049" y="696"/>
                  </a:cxn>
                  <a:cxn ang="0">
                    <a:pos x="1067" y="618"/>
                  </a:cxn>
                  <a:cxn ang="0">
                    <a:pos x="1073" y="537"/>
                  </a:cxn>
                  <a:cxn ang="0">
                    <a:pos x="1067" y="455"/>
                  </a:cxn>
                  <a:cxn ang="0">
                    <a:pos x="1049" y="378"/>
                  </a:cxn>
                  <a:cxn ang="0">
                    <a:pos x="1020" y="305"/>
                  </a:cxn>
                  <a:cxn ang="0">
                    <a:pos x="982" y="237"/>
                  </a:cxn>
                  <a:cxn ang="0">
                    <a:pos x="933" y="176"/>
                  </a:cxn>
                  <a:cxn ang="0">
                    <a:pos x="877" y="123"/>
                  </a:cxn>
                  <a:cxn ang="0">
                    <a:pos x="814" y="78"/>
                  </a:cxn>
                  <a:cxn ang="0">
                    <a:pos x="745" y="43"/>
                  </a:cxn>
                  <a:cxn ang="0">
                    <a:pos x="670" y="17"/>
                  </a:cxn>
                  <a:cxn ang="0">
                    <a:pos x="591" y="3"/>
                  </a:cxn>
                  <a:cxn ang="0">
                    <a:pos x="509" y="1"/>
                  </a:cxn>
                  <a:cxn ang="0">
                    <a:pos x="428" y="11"/>
                  </a:cxn>
                  <a:cxn ang="0">
                    <a:pos x="352" y="33"/>
                  </a:cxn>
                  <a:cxn ang="0">
                    <a:pos x="281" y="65"/>
                  </a:cxn>
                  <a:cxn ang="0">
                    <a:pos x="216" y="107"/>
                  </a:cxn>
                  <a:cxn ang="0">
                    <a:pos x="158" y="158"/>
                  </a:cxn>
                  <a:cxn ang="0">
                    <a:pos x="107" y="216"/>
                  </a:cxn>
                  <a:cxn ang="0">
                    <a:pos x="65" y="281"/>
                  </a:cxn>
                  <a:cxn ang="0">
                    <a:pos x="33" y="352"/>
                  </a:cxn>
                  <a:cxn ang="0">
                    <a:pos x="12" y="428"/>
                  </a:cxn>
                  <a:cxn ang="0">
                    <a:pos x="0" y="508"/>
                  </a:cxn>
                  <a:cxn ang="0">
                    <a:pos x="2" y="591"/>
                  </a:cxn>
                  <a:cxn ang="0">
                    <a:pos x="17" y="670"/>
                  </a:cxn>
                  <a:cxn ang="0">
                    <a:pos x="42" y="744"/>
                  </a:cxn>
                  <a:cxn ang="0">
                    <a:pos x="77" y="814"/>
                  </a:cxn>
                  <a:cxn ang="0">
                    <a:pos x="123" y="877"/>
                  </a:cxn>
                  <a:cxn ang="0">
                    <a:pos x="176" y="933"/>
                  </a:cxn>
                  <a:cxn ang="0">
                    <a:pos x="237" y="980"/>
                  </a:cxn>
                  <a:cxn ang="0">
                    <a:pos x="305" y="1020"/>
                  </a:cxn>
                  <a:cxn ang="0">
                    <a:pos x="378" y="1048"/>
                  </a:cxn>
                  <a:cxn ang="0">
                    <a:pos x="455" y="1066"/>
                  </a:cxn>
                  <a:cxn ang="0">
                    <a:pos x="537" y="1072"/>
                  </a:cxn>
                </a:cxnLst>
                <a:rect l="0" t="0" r="r" b="b"/>
                <a:pathLst>
                  <a:path w="1073" h="1072">
                    <a:moveTo>
                      <a:pt x="537" y="1072"/>
                    </a:moveTo>
                    <a:lnTo>
                      <a:pt x="564" y="1071"/>
                    </a:lnTo>
                    <a:lnTo>
                      <a:pt x="591" y="1069"/>
                    </a:lnTo>
                    <a:lnTo>
                      <a:pt x="618" y="1066"/>
                    </a:lnTo>
                    <a:lnTo>
                      <a:pt x="644" y="1061"/>
                    </a:lnTo>
                    <a:lnTo>
                      <a:pt x="670" y="1055"/>
                    </a:lnTo>
                    <a:lnTo>
                      <a:pt x="696" y="1048"/>
                    </a:lnTo>
                    <a:lnTo>
                      <a:pt x="721" y="1040"/>
                    </a:lnTo>
                    <a:lnTo>
                      <a:pt x="745" y="1030"/>
                    </a:lnTo>
                    <a:lnTo>
                      <a:pt x="769" y="1020"/>
                    </a:lnTo>
                    <a:lnTo>
                      <a:pt x="792" y="1007"/>
                    </a:lnTo>
                    <a:lnTo>
                      <a:pt x="814" y="994"/>
                    </a:lnTo>
                    <a:lnTo>
                      <a:pt x="837" y="980"/>
                    </a:lnTo>
                    <a:lnTo>
                      <a:pt x="857" y="965"/>
                    </a:lnTo>
                    <a:lnTo>
                      <a:pt x="877" y="950"/>
                    </a:lnTo>
                    <a:lnTo>
                      <a:pt x="897" y="933"/>
                    </a:lnTo>
                    <a:lnTo>
                      <a:pt x="916" y="915"/>
                    </a:lnTo>
                    <a:lnTo>
                      <a:pt x="933" y="896"/>
                    </a:lnTo>
                    <a:lnTo>
                      <a:pt x="950" y="877"/>
                    </a:lnTo>
                    <a:lnTo>
                      <a:pt x="966" y="857"/>
                    </a:lnTo>
                    <a:lnTo>
                      <a:pt x="982" y="835"/>
                    </a:lnTo>
                    <a:lnTo>
                      <a:pt x="995" y="814"/>
                    </a:lnTo>
                    <a:lnTo>
                      <a:pt x="1008" y="792"/>
                    </a:lnTo>
                    <a:lnTo>
                      <a:pt x="1020" y="769"/>
                    </a:lnTo>
                    <a:lnTo>
                      <a:pt x="1031" y="744"/>
                    </a:lnTo>
                    <a:lnTo>
                      <a:pt x="1040" y="720"/>
                    </a:lnTo>
                    <a:lnTo>
                      <a:pt x="1049" y="696"/>
                    </a:lnTo>
                    <a:lnTo>
                      <a:pt x="1056" y="670"/>
                    </a:lnTo>
                    <a:lnTo>
                      <a:pt x="1062" y="644"/>
                    </a:lnTo>
                    <a:lnTo>
                      <a:pt x="1067" y="618"/>
                    </a:lnTo>
                    <a:lnTo>
                      <a:pt x="1070" y="591"/>
                    </a:lnTo>
                    <a:lnTo>
                      <a:pt x="1072" y="564"/>
                    </a:lnTo>
                    <a:lnTo>
                      <a:pt x="1073" y="537"/>
                    </a:lnTo>
                    <a:lnTo>
                      <a:pt x="1072" y="508"/>
                    </a:lnTo>
                    <a:lnTo>
                      <a:pt x="1070" y="482"/>
                    </a:lnTo>
                    <a:lnTo>
                      <a:pt x="1067" y="455"/>
                    </a:lnTo>
                    <a:lnTo>
                      <a:pt x="1062" y="428"/>
                    </a:lnTo>
                    <a:lnTo>
                      <a:pt x="1056" y="403"/>
                    </a:lnTo>
                    <a:lnTo>
                      <a:pt x="1049" y="378"/>
                    </a:lnTo>
                    <a:lnTo>
                      <a:pt x="1040" y="352"/>
                    </a:lnTo>
                    <a:lnTo>
                      <a:pt x="1031" y="328"/>
                    </a:lnTo>
                    <a:lnTo>
                      <a:pt x="1020" y="305"/>
                    </a:lnTo>
                    <a:lnTo>
                      <a:pt x="1008" y="281"/>
                    </a:lnTo>
                    <a:lnTo>
                      <a:pt x="995" y="259"/>
                    </a:lnTo>
                    <a:lnTo>
                      <a:pt x="982" y="237"/>
                    </a:lnTo>
                    <a:lnTo>
                      <a:pt x="966" y="216"/>
                    </a:lnTo>
                    <a:lnTo>
                      <a:pt x="950" y="195"/>
                    </a:lnTo>
                    <a:lnTo>
                      <a:pt x="933" y="176"/>
                    </a:lnTo>
                    <a:lnTo>
                      <a:pt x="916" y="158"/>
                    </a:lnTo>
                    <a:lnTo>
                      <a:pt x="897" y="140"/>
                    </a:lnTo>
                    <a:lnTo>
                      <a:pt x="877" y="123"/>
                    </a:lnTo>
                    <a:lnTo>
                      <a:pt x="857" y="107"/>
                    </a:lnTo>
                    <a:lnTo>
                      <a:pt x="837" y="92"/>
                    </a:lnTo>
                    <a:lnTo>
                      <a:pt x="814" y="78"/>
                    </a:lnTo>
                    <a:lnTo>
                      <a:pt x="792" y="65"/>
                    </a:lnTo>
                    <a:lnTo>
                      <a:pt x="769" y="54"/>
                    </a:lnTo>
                    <a:lnTo>
                      <a:pt x="745" y="43"/>
                    </a:lnTo>
                    <a:lnTo>
                      <a:pt x="721" y="33"/>
                    </a:lnTo>
                    <a:lnTo>
                      <a:pt x="696" y="24"/>
                    </a:lnTo>
                    <a:lnTo>
                      <a:pt x="670" y="17"/>
                    </a:lnTo>
                    <a:lnTo>
                      <a:pt x="644" y="11"/>
                    </a:lnTo>
                    <a:lnTo>
                      <a:pt x="618" y="6"/>
                    </a:lnTo>
                    <a:lnTo>
                      <a:pt x="591" y="3"/>
                    </a:lnTo>
                    <a:lnTo>
                      <a:pt x="564" y="1"/>
                    </a:lnTo>
                    <a:lnTo>
                      <a:pt x="537" y="0"/>
                    </a:lnTo>
                    <a:lnTo>
                      <a:pt x="509" y="1"/>
                    </a:lnTo>
                    <a:lnTo>
                      <a:pt x="482" y="3"/>
                    </a:lnTo>
                    <a:lnTo>
                      <a:pt x="455" y="6"/>
                    </a:lnTo>
                    <a:lnTo>
                      <a:pt x="428" y="11"/>
                    </a:lnTo>
                    <a:lnTo>
                      <a:pt x="403" y="17"/>
                    </a:lnTo>
                    <a:lnTo>
                      <a:pt x="378" y="24"/>
                    </a:lnTo>
                    <a:lnTo>
                      <a:pt x="352" y="33"/>
                    </a:lnTo>
                    <a:lnTo>
                      <a:pt x="328" y="43"/>
                    </a:lnTo>
                    <a:lnTo>
                      <a:pt x="305" y="54"/>
                    </a:lnTo>
                    <a:lnTo>
                      <a:pt x="281" y="65"/>
                    </a:lnTo>
                    <a:lnTo>
                      <a:pt x="259" y="78"/>
                    </a:lnTo>
                    <a:lnTo>
                      <a:pt x="237" y="92"/>
                    </a:lnTo>
                    <a:lnTo>
                      <a:pt x="216" y="107"/>
                    </a:lnTo>
                    <a:lnTo>
                      <a:pt x="196" y="123"/>
                    </a:lnTo>
                    <a:lnTo>
                      <a:pt x="176" y="140"/>
                    </a:lnTo>
                    <a:lnTo>
                      <a:pt x="158" y="158"/>
                    </a:lnTo>
                    <a:lnTo>
                      <a:pt x="139" y="176"/>
                    </a:lnTo>
                    <a:lnTo>
                      <a:pt x="123" y="195"/>
                    </a:lnTo>
                    <a:lnTo>
                      <a:pt x="107" y="216"/>
                    </a:lnTo>
                    <a:lnTo>
                      <a:pt x="92" y="237"/>
                    </a:lnTo>
                    <a:lnTo>
                      <a:pt x="77" y="259"/>
                    </a:lnTo>
                    <a:lnTo>
                      <a:pt x="65" y="281"/>
                    </a:lnTo>
                    <a:lnTo>
                      <a:pt x="53" y="305"/>
                    </a:lnTo>
                    <a:lnTo>
                      <a:pt x="42" y="328"/>
                    </a:lnTo>
                    <a:lnTo>
                      <a:pt x="33" y="352"/>
                    </a:lnTo>
                    <a:lnTo>
                      <a:pt x="25" y="378"/>
                    </a:lnTo>
                    <a:lnTo>
                      <a:pt x="17" y="403"/>
                    </a:lnTo>
                    <a:lnTo>
                      <a:pt x="12" y="428"/>
                    </a:lnTo>
                    <a:lnTo>
                      <a:pt x="7" y="455"/>
                    </a:lnTo>
                    <a:lnTo>
                      <a:pt x="2" y="482"/>
                    </a:lnTo>
                    <a:lnTo>
                      <a:pt x="0" y="508"/>
                    </a:lnTo>
                    <a:lnTo>
                      <a:pt x="0" y="537"/>
                    </a:lnTo>
                    <a:lnTo>
                      <a:pt x="0" y="564"/>
                    </a:lnTo>
                    <a:lnTo>
                      <a:pt x="2" y="591"/>
                    </a:lnTo>
                    <a:lnTo>
                      <a:pt x="7" y="618"/>
                    </a:lnTo>
                    <a:lnTo>
                      <a:pt x="12" y="644"/>
                    </a:lnTo>
                    <a:lnTo>
                      <a:pt x="17" y="670"/>
                    </a:lnTo>
                    <a:lnTo>
                      <a:pt x="25" y="696"/>
                    </a:lnTo>
                    <a:lnTo>
                      <a:pt x="33" y="720"/>
                    </a:lnTo>
                    <a:lnTo>
                      <a:pt x="42" y="744"/>
                    </a:lnTo>
                    <a:lnTo>
                      <a:pt x="53" y="769"/>
                    </a:lnTo>
                    <a:lnTo>
                      <a:pt x="65" y="792"/>
                    </a:lnTo>
                    <a:lnTo>
                      <a:pt x="77" y="814"/>
                    </a:lnTo>
                    <a:lnTo>
                      <a:pt x="92" y="835"/>
                    </a:lnTo>
                    <a:lnTo>
                      <a:pt x="107" y="857"/>
                    </a:lnTo>
                    <a:lnTo>
                      <a:pt x="123" y="877"/>
                    </a:lnTo>
                    <a:lnTo>
                      <a:pt x="139" y="896"/>
                    </a:lnTo>
                    <a:lnTo>
                      <a:pt x="158" y="915"/>
                    </a:lnTo>
                    <a:lnTo>
                      <a:pt x="176" y="933"/>
                    </a:lnTo>
                    <a:lnTo>
                      <a:pt x="196" y="950"/>
                    </a:lnTo>
                    <a:lnTo>
                      <a:pt x="216" y="965"/>
                    </a:lnTo>
                    <a:lnTo>
                      <a:pt x="237" y="980"/>
                    </a:lnTo>
                    <a:lnTo>
                      <a:pt x="259" y="994"/>
                    </a:lnTo>
                    <a:lnTo>
                      <a:pt x="281" y="1007"/>
                    </a:lnTo>
                    <a:lnTo>
                      <a:pt x="305" y="1020"/>
                    </a:lnTo>
                    <a:lnTo>
                      <a:pt x="328" y="1030"/>
                    </a:lnTo>
                    <a:lnTo>
                      <a:pt x="352" y="1040"/>
                    </a:lnTo>
                    <a:lnTo>
                      <a:pt x="378" y="1048"/>
                    </a:lnTo>
                    <a:lnTo>
                      <a:pt x="403" y="1055"/>
                    </a:lnTo>
                    <a:lnTo>
                      <a:pt x="428" y="1061"/>
                    </a:lnTo>
                    <a:lnTo>
                      <a:pt x="455" y="1066"/>
                    </a:lnTo>
                    <a:lnTo>
                      <a:pt x="482" y="1069"/>
                    </a:lnTo>
                    <a:lnTo>
                      <a:pt x="509" y="1071"/>
                    </a:lnTo>
                    <a:lnTo>
                      <a:pt x="537" y="107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37" name="Freeform 21"/>
              <p:cNvSpPr>
                <a:spLocks noEditPoints="1"/>
              </p:cNvSpPr>
              <p:nvPr/>
            </p:nvSpPr>
            <p:spPr bwMode="auto">
              <a:xfrm>
                <a:off x="2431" y="2514"/>
                <a:ext cx="254" cy="254"/>
              </a:xfrm>
              <a:custGeom>
                <a:avLst/>
                <a:gdLst/>
                <a:ahLst/>
                <a:cxnLst>
                  <a:cxn ang="0">
                    <a:pos x="685" y="1073"/>
                  </a:cxn>
                  <a:cxn ang="0">
                    <a:pos x="830" y="1050"/>
                  </a:cxn>
                  <a:cxn ang="0">
                    <a:pos x="956" y="989"/>
                  </a:cxn>
                  <a:cxn ang="0">
                    <a:pos x="1079" y="1019"/>
                  </a:cxn>
                  <a:cxn ang="0">
                    <a:pos x="938" y="1114"/>
                  </a:cxn>
                  <a:cxn ang="0">
                    <a:pos x="774" y="1165"/>
                  </a:cxn>
                  <a:cxn ang="0">
                    <a:pos x="1045" y="913"/>
                  </a:cxn>
                  <a:cxn ang="0">
                    <a:pos x="1123" y="797"/>
                  </a:cxn>
                  <a:cxn ang="0">
                    <a:pos x="1165" y="661"/>
                  </a:cxn>
                  <a:cxn ang="0">
                    <a:pos x="1268" y="646"/>
                  </a:cxn>
                  <a:cxn ang="0">
                    <a:pos x="1225" y="813"/>
                  </a:cxn>
                  <a:cxn ang="0">
                    <a:pos x="1137" y="958"/>
                  </a:cxn>
                  <a:cxn ang="0">
                    <a:pos x="1271" y="587"/>
                  </a:cxn>
                  <a:cxn ang="0">
                    <a:pos x="1271" y="587"/>
                  </a:cxn>
                  <a:cxn ang="0">
                    <a:pos x="1161" y="488"/>
                  </a:cxn>
                  <a:cxn ang="0">
                    <a:pos x="1112" y="355"/>
                  </a:cxn>
                  <a:cxn ang="0">
                    <a:pos x="1028" y="242"/>
                  </a:cxn>
                  <a:cxn ang="0">
                    <a:pos x="1185" y="283"/>
                  </a:cxn>
                  <a:cxn ang="0">
                    <a:pos x="1252" y="440"/>
                  </a:cxn>
                  <a:cxn ang="0">
                    <a:pos x="1171" y="586"/>
                  </a:cxn>
                  <a:cxn ang="0">
                    <a:pos x="937" y="171"/>
                  </a:cxn>
                  <a:cxn ang="0">
                    <a:pos x="806" y="116"/>
                  </a:cxn>
                  <a:cxn ang="0">
                    <a:pos x="685" y="0"/>
                  </a:cxn>
                  <a:cxn ang="0">
                    <a:pos x="859" y="27"/>
                  </a:cxn>
                  <a:cxn ang="0">
                    <a:pos x="1012" y="101"/>
                  </a:cxn>
                  <a:cxn ang="0">
                    <a:pos x="685" y="101"/>
                  </a:cxn>
                  <a:cxn ang="0">
                    <a:pos x="685" y="101"/>
                  </a:cxn>
                  <a:cxn ang="0">
                    <a:pos x="635" y="103"/>
                  </a:cxn>
                  <a:cxn ang="0">
                    <a:pos x="495" y="138"/>
                  </a:cxn>
                  <a:cxn ang="0">
                    <a:pos x="376" y="211"/>
                  </a:cxn>
                  <a:cxn ang="0">
                    <a:pos x="334" y="117"/>
                  </a:cxn>
                  <a:cxn ang="0">
                    <a:pos x="483" y="36"/>
                  </a:cxn>
                  <a:cxn ang="0">
                    <a:pos x="654" y="1"/>
                  </a:cxn>
                  <a:cxn ang="0">
                    <a:pos x="306" y="208"/>
                  </a:cxn>
                  <a:cxn ang="0">
                    <a:pos x="281" y="315"/>
                  </a:cxn>
                  <a:cxn ang="0">
                    <a:pos x="220" y="442"/>
                  </a:cxn>
                  <a:cxn ang="0">
                    <a:pos x="198" y="586"/>
                  </a:cxn>
                  <a:cxn ang="0">
                    <a:pos x="117" y="440"/>
                  </a:cxn>
                  <a:cxn ang="0">
                    <a:pos x="183" y="283"/>
                  </a:cxn>
                  <a:cxn ang="0">
                    <a:pos x="341" y="243"/>
                  </a:cxn>
                  <a:cxn ang="0">
                    <a:pos x="198" y="587"/>
                  </a:cxn>
                  <a:cxn ang="0">
                    <a:pos x="199" y="611"/>
                  </a:cxn>
                  <a:cxn ang="0">
                    <a:pos x="228" y="754"/>
                  </a:cxn>
                  <a:cxn ang="0">
                    <a:pos x="295" y="877"/>
                  </a:cxn>
                  <a:cxn ang="0">
                    <a:pos x="233" y="958"/>
                  </a:cxn>
                  <a:cxn ang="0">
                    <a:pos x="144" y="813"/>
                  </a:cxn>
                  <a:cxn ang="0">
                    <a:pos x="101" y="646"/>
                  </a:cxn>
                  <a:cxn ang="0">
                    <a:pos x="341" y="930"/>
                  </a:cxn>
                  <a:cxn ang="0">
                    <a:pos x="394" y="975"/>
                  </a:cxn>
                  <a:cxn ang="0">
                    <a:pos x="517" y="1042"/>
                  </a:cxn>
                  <a:cxn ang="0">
                    <a:pos x="659" y="1072"/>
                  </a:cxn>
                  <a:cxn ang="0">
                    <a:pos x="566" y="1160"/>
                  </a:cxn>
                  <a:cxn ang="0">
                    <a:pos x="405" y="1101"/>
                  </a:cxn>
                  <a:cxn ang="0">
                    <a:pos x="270" y="1000"/>
                  </a:cxn>
                  <a:cxn ang="0">
                    <a:pos x="685" y="1073"/>
                  </a:cxn>
                </a:cxnLst>
                <a:rect l="0" t="0" r="r" b="b"/>
                <a:pathLst>
                  <a:path w="1271" h="1269">
                    <a:moveTo>
                      <a:pt x="685" y="1073"/>
                    </a:moveTo>
                    <a:lnTo>
                      <a:pt x="685" y="1073"/>
                    </a:lnTo>
                    <a:lnTo>
                      <a:pt x="685" y="1172"/>
                    </a:lnTo>
                    <a:lnTo>
                      <a:pt x="685" y="1073"/>
                    </a:lnTo>
                    <a:close/>
                    <a:moveTo>
                      <a:pt x="685" y="1073"/>
                    </a:moveTo>
                    <a:lnTo>
                      <a:pt x="710" y="1072"/>
                    </a:lnTo>
                    <a:lnTo>
                      <a:pt x="734" y="1070"/>
                    </a:lnTo>
                    <a:lnTo>
                      <a:pt x="759" y="1067"/>
                    </a:lnTo>
                    <a:lnTo>
                      <a:pt x="783" y="1063"/>
                    </a:lnTo>
                    <a:lnTo>
                      <a:pt x="806" y="1056"/>
                    </a:lnTo>
                    <a:lnTo>
                      <a:pt x="830" y="1050"/>
                    </a:lnTo>
                    <a:lnTo>
                      <a:pt x="852" y="1042"/>
                    </a:lnTo>
                    <a:lnTo>
                      <a:pt x="874" y="1034"/>
                    </a:lnTo>
                    <a:lnTo>
                      <a:pt x="896" y="1024"/>
                    </a:lnTo>
                    <a:lnTo>
                      <a:pt x="917" y="1014"/>
                    </a:lnTo>
                    <a:lnTo>
                      <a:pt x="937" y="1002"/>
                    </a:lnTo>
                    <a:lnTo>
                      <a:pt x="956" y="989"/>
                    </a:lnTo>
                    <a:lnTo>
                      <a:pt x="976" y="975"/>
                    </a:lnTo>
                    <a:lnTo>
                      <a:pt x="994" y="961"/>
                    </a:lnTo>
                    <a:lnTo>
                      <a:pt x="1011" y="946"/>
                    </a:lnTo>
                    <a:lnTo>
                      <a:pt x="1028" y="930"/>
                    </a:lnTo>
                    <a:lnTo>
                      <a:pt x="1099" y="1000"/>
                    </a:lnTo>
                    <a:lnTo>
                      <a:pt x="1079" y="1019"/>
                    </a:lnTo>
                    <a:lnTo>
                      <a:pt x="1058" y="1038"/>
                    </a:lnTo>
                    <a:lnTo>
                      <a:pt x="1035" y="1055"/>
                    </a:lnTo>
                    <a:lnTo>
                      <a:pt x="1012" y="1072"/>
                    </a:lnTo>
                    <a:lnTo>
                      <a:pt x="989" y="1087"/>
                    </a:lnTo>
                    <a:lnTo>
                      <a:pt x="963" y="1101"/>
                    </a:lnTo>
                    <a:lnTo>
                      <a:pt x="938" y="1114"/>
                    </a:lnTo>
                    <a:lnTo>
                      <a:pt x="913" y="1125"/>
                    </a:lnTo>
                    <a:lnTo>
                      <a:pt x="886" y="1136"/>
                    </a:lnTo>
                    <a:lnTo>
                      <a:pt x="859" y="1146"/>
                    </a:lnTo>
                    <a:lnTo>
                      <a:pt x="831" y="1154"/>
                    </a:lnTo>
                    <a:lnTo>
                      <a:pt x="802" y="1160"/>
                    </a:lnTo>
                    <a:lnTo>
                      <a:pt x="774" y="1165"/>
                    </a:lnTo>
                    <a:lnTo>
                      <a:pt x="744" y="1169"/>
                    </a:lnTo>
                    <a:lnTo>
                      <a:pt x="715" y="1171"/>
                    </a:lnTo>
                    <a:lnTo>
                      <a:pt x="685" y="1172"/>
                    </a:lnTo>
                    <a:lnTo>
                      <a:pt x="685" y="1073"/>
                    </a:lnTo>
                    <a:close/>
                    <a:moveTo>
                      <a:pt x="1028" y="930"/>
                    </a:moveTo>
                    <a:lnTo>
                      <a:pt x="1045" y="913"/>
                    </a:lnTo>
                    <a:lnTo>
                      <a:pt x="1060" y="895"/>
                    </a:lnTo>
                    <a:lnTo>
                      <a:pt x="1074" y="877"/>
                    </a:lnTo>
                    <a:lnTo>
                      <a:pt x="1088" y="858"/>
                    </a:lnTo>
                    <a:lnTo>
                      <a:pt x="1100" y="838"/>
                    </a:lnTo>
                    <a:lnTo>
                      <a:pt x="1112" y="817"/>
                    </a:lnTo>
                    <a:lnTo>
                      <a:pt x="1123" y="797"/>
                    </a:lnTo>
                    <a:lnTo>
                      <a:pt x="1133" y="775"/>
                    </a:lnTo>
                    <a:lnTo>
                      <a:pt x="1142" y="754"/>
                    </a:lnTo>
                    <a:lnTo>
                      <a:pt x="1149" y="730"/>
                    </a:lnTo>
                    <a:lnTo>
                      <a:pt x="1156" y="708"/>
                    </a:lnTo>
                    <a:lnTo>
                      <a:pt x="1161" y="684"/>
                    </a:lnTo>
                    <a:lnTo>
                      <a:pt x="1165" y="661"/>
                    </a:lnTo>
                    <a:lnTo>
                      <a:pt x="1168" y="636"/>
                    </a:lnTo>
                    <a:lnTo>
                      <a:pt x="1170" y="612"/>
                    </a:lnTo>
                    <a:lnTo>
                      <a:pt x="1171" y="587"/>
                    </a:lnTo>
                    <a:lnTo>
                      <a:pt x="1271" y="587"/>
                    </a:lnTo>
                    <a:lnTo>
                      <a:pt x="1271" y="617"/>
                    </a:lnTo>
                    <a:lnTo>
                      <a:pt x="1268" y="646"/>
                    </a:lnTo>
                    <a:lnTo>
                      <a:pt x="1264" y="676"/>
                    </a:lnTo>
                    <a:lnTo>
                      <a:pt x="1259" y="704"/>
                    </a:lnTo>
                    <a:lnTo>
                      <a:pt x="1252" y="732"/>
                    </a:lnTo>
                    <a:lnTo>
                      <a:pt x="1244" y="760"/>
                    </a:lnTo>
                    <a:lnTo>
                      <a:pt x="1235" y="787"/>
                    </a:lnTo>
                    <a:lnTo>
                      <a:pt x="1225" y="813"/>
                    </a:lnTo>
                    <a:lnTo>
                      <a:pt x="1213" y="840"/>
                    </a:lnTo>
                    <a:lnTo>
                      <a:pt x="1200" y="865"/>
                    </a:lnTo>
                    <a:lnTo>
                      <a:pt x="1185" y="889"/>
                    </a:lnTo>
                    <a:lnTo>
                      <a:pt x="1170" y="914"/>
                    </a:lnTo>
                    <a:lnTo>
                      <a:pt x="1154" y="936"/>
                    </a:lnTo>
                    <a:lnTo>
                      <a:pt x="1137" y="958"/>
                    </a:lnTo>
                    <a:lnTo>
                      <a:pt x="1119" y="979"/>
                    </a:lnTo>
                    <a:lnTo>
                      <a:pt x="1099" y="1000"/>
                    </a:lnTo>
                    <a:lnTo>
                      <a:pt x="1028" y="930"/>
                    </a:lnTo>
                    <a:close/>
                    <a:moveTo>
                      <a:pt x="1171" y="587"/>
                    </a:moveTo>
                    <a:lnTo>
                      <a:pt x="1171" y="587"/>
                    </a:lnTo>
                    <a:lnTo>
                      <a:pt x="1271" y="587"/>
                    </a:lnTo>
                    <a:lnTo>
                      <a:pt x="1171" y="587"/>
                    </a:lnTo>
                    <a:close/>
                    <a:moveTo>
                      <a:pt x="1171" y="587"/>
                    </a:moveTo>
                    <a:lnTo>
                      <a:pt x="1171" y="586"/>
                    </a:lnTo>
                    <a:lnTo>
                      <a:pt x="1271" y="586"/>
                    </a:lnTo>
                    <a:lnTo>
                      <a:pt x="1271" y="587"/>
                    </a:lnTo>
                    <a:lnTo>
                      <a:pt x="1171" y="587"/>
                    </a:lnTo>
                    <a:close/>
                    <a:moveTo>
                      <a:pt x="1171" y="586"/>
                    </a:moveTo>
                    <a:lnTo>
                      <a:pt x="1170" y="561"/>
                    </a:lnTo>
                    <a:lnTo>
                      <a:pt x="1168" y="536"/>
                    </a:lnTo>
                    <a:lnTo>
                      <a:pt x="1165" y="512"/>
                    </a:lnTo>
                    <a:lnTo>
                      <a:pt x="1161" y="488"/>
                    </a:lnTo>
                    <a:lnTo>
                      <a:pt x="1156" y="465"/>
                    </a:lnTo>
                    <a:lnTo>
                      <a:pt x="1149" y="442"/>
                    </a:lnTo>
                    <a:lnTo>
                      <a:pt x="1142" y="420"/>
                    </a:lnTo>
                    <a:lnTo>
                      <a:pt x="1133" y="397"/>
                    </a:lnTo>
                    <a:lnTo>
                      <a:pt x="1123" y="376"/>
                    </a:lnTo>
                    <a:lnTo>
                      <a:pt x="1112" y="355"/>
                    </a:lnTo>
                    <a:lnTo>
                      <a:pt x="1100" y="335"/>
                    </a:lnTo>
                    <a:lnTo>
                      <a:pt x="1088" y="314"/>
                    </a:lnTo>
                    <a:lnTo>
                      <a:pt x="1074" y="296"/>
                    </a:lnTo>
                    <a:lnTo>
                      <a:pt x="1060" y="277"/>
                    </a:lnTo>
                    <a:lnTo>
                      <a:pt x="1045" y="260"/>
                    </a:lnTo>
                    <a:lnTo>
                      <a:pt x="1028" y="242"/>
                    </a:lnTo>
                    <a:lnTo>
                      <a:pt x="1098" y="173"/>
                    </a:lnTo>
                    <a:lnTo>
                      <a:pt x="1119" y="193"/>
                    </a:lnTo>
                    <a:lnTo>
                      <a:pt x="1137" y="214"/>
                    </a:lnTo>
                    <a:lnTo>
                      <a:pt x="1154" y="236"/>
                    </a:lnTo>
                    <a:lnTo>
                      <a:pt x="1170" y="259"/>
                    </a:lnTo>
                    <a:lnTo>
                      <a:pt x="1185" y="283"/>
                    </a:lnTo>
                    <a:lnTo>
                      <a:pt x="1200" y="307"/>
                    </a:lnTo>
                    <a:lnTo>
                      <a:pt x="1213" y="333"/>
                    </a:lnTo>
                    <a:lnTo>
                      <a:pt x="1225" y="359"/>
                    </a:lnTo>
                    <a:lnTo>
                      <a:pt x="1235" y="385"/>
                    </a:lnTo>
                    <a:lnTo>
                      <a:pt x="1244" y="412"/>
                    </a:lnTo>
                    <a:lnTo>
                      <a:pt x="1252" y="440"/>
                    </a:lnTo>
                    <a:lnTo>
                      <a:pt x="1259" y="468"/>
                    </a:lnTo>
                    <a:lnTo>
                      <a:pt x="1264" y="498"/>
                    </a:lnTo>
                    <a:lnTo>
                      <a:pt x="1268" y="526"/>
                    </a:lnTo>
                    <a:lnTo>
                      <a:pt x="1271" y="556"/>
                    </a:lnTo>
                    <a:lnTo>
                      <a:pt x="1271" y="586"/>
                    </a:lnTo>
                    <a:lnTo>
                      <a:pt x="1171" y="586"/>
                    </a:lnTo>
                    <a:close/>
                    <a:moveTo>
                      <a:pt x="1028" y="242"/>
                    </a:moveTo>
                    <a:lnTo>
                      <a:pt x="1011" y="227"/>
                    </a:lnTo>
                    <a:lnTo>
                      <a:pt x="994" y="211"/>
                    </a:lnTo>
                    <a:lnTo>
                      <a:pt x="976" y="197"/>
                    </a:lnTo>
                    <a:lnTo>
                      <a:pt x="956" y="184"/>
                    </a:lnTo>
                    <a:lnTo>
                      <a:pt x="937" y="171"/>
                    </a:lnTo>
                    <a:lnTo>
                      <a:pt x="917" y="159"/>
                    </a:lnTo>
                    <a:lnTo>
                      <a:pt x="896" y="148"/>
                    </a:lnTo>
                    <a:lnTo>
                      <a:pt x="874" y="138"/>
                    </a:lnTo>
                    <a:lnTo>
                      <a:pt x="852" y="130"/>
                    </a:lnTo>
                    <a:lnTo>
                      <a:pt x="830" y="122"/>
                    </a:lnTo>
                    <a:lnTo>
                      <a:pt x="806" y="116"/>
                    </a:lnTo>
                    <a:lnTo>
                      <a:pt x="783" y="110"/>
                    </a:lnTo>
                    <a:lnTo>
                      <a:pt x="759" y="106"/>
                    </a:lnTo>
                    <a:lnTo>
                      <a:pt x="734" y="103"/>
                    </a:lnTo>
                    <a:lnTo>
                      <a:pt x="710" y="101"/>
                    </a:lnTo>
                    <a:lnTo>
                      <a:pt x="685" y="101"/>
                    </a:lnTo>
                    <a:lnTo>
                      <a:pt x="685" y="0"/>
                    </a:lnTo>
                    <a:lnTo>
                      <a:pt x="715" y="1"/>
                    </a:lnTo>
                    <a:lnTo>
                      <a:pt x="744" y="3"/>
                    </a:lnTo>
                    <a:lnTo>
                      <a:pt x="774" y="7"/>
                    </a:lnTo>
                    <a:lnTo>
                      <a:pt x="802" y="13"/>
                    </a:lnTo>
                    <a:lnTo>
                      <a:pt x="831" y="19"/>
                    </a:lnTo>
                    <a:lnTo>
                      <a:pt x="859" y="27"/>
                    </a:lnTo>
                    <a:lnTo>
                      <a:pt x="886" y="36"/>
                    </a:lnTo>
                    <a:lnTo>
                      <a:pt x="913" y="47"/>
                    </a:lnTo>
                    <a:lnTo>
                      <a:pt x="938" y="58"/>
                    </a:lnTo>
                    <a:lnTo>
                      <a:pt x="963" y="71"/>
                    </a:lnTo>
                    <a:lnTo>
                      <a:pt x="988" y="85"/>
                    </a:lnTo>
                    <a:lnTo>
                      <a:pt x="1012" y="101"/>
                    </a:lnTo>
                    <a:lnTo>
                      <a:pt x="1035" y="117"/>
                    </a:lnTo>
                    <a:lnTo>
                      <a:pt x="1057" y="134"/>
                    </a:lnTo>
                    <a:lnTo>
                      <a:pt x="1078" y="153"/>
                    </a:lnTo>
                    <a:lnTo>
                      <a:pt x="1098" y="173"/>
                    </a:lnTo>
                    <a:lnTo>
                      <a:pt x="1028" y="242"/>
                    </a:lnTo>
                    <a:close/>
                    <a:moveTo>
                      <a:pt x="685" y="101"/>
                    </a:moveTo>
                    <a:lnTo>
                      <a:pt x="685" y="101"/>
                    </a:lnTo>
                    <a:lnTo>
                      <a:pt x="685" y="0"/>
                    </a:lnTo>
                    <a:lnTo>
                      <a:pt x="685" y="101"/>
                    </a:lnTo>
                    <a:close/>
                    <a:moveTo>
                      <a:pt x="685" y="101"/>
                    </a:moveTo>
                    <a:lnTo>
                      <a:pt x="685" y="101"/>
                    </a:lnTo>
                    <a:lnTo>
                      <a:pt x="685" y="0"/>
                    </a:lnTo>
                    <a:lnTo>
                      <a:pt x="685" y="101"/>
                    </a:lnTo>
                    <a:close/>
                    <a:moveTo>
                      <a:pt x="685" y="101"/>
                    </a:moveTo>
                    <a:lnTo>
                      <a:pt x="659" y="101"/>
                    </a:lnTo>
                    <a:lnTo>
                      <a:pt x="635" y="103"/>
                    </a:lnTo>
                    <a:lnTo>
                      <a:pt x="611" y="106"/>
                    </a:lnTo>
                    <a:lnTo>
                      <a:pt x="586" y="110"/>
                    </a:lnTo>
                    <a:lnTo>
                      <a:pt x="563" y="116"/>
                    </a:lnTo>
                    <a:lnTo>
                      <a:pt x="540" y="122"/>
                    </a:lnTo>
                    <a:lnTo>
                      <a:pt x="517" y="130"/>
                    </a:lnTo>
                    <a:lnTo>
                      <a:pt x="495" y="138"/>
                    </a:lnTo>
                    <a:lnTo>
                      <a:pt x="474" y="148"/>
                    </a:lnTo>
                    <a:lnTo>
                      <a:pt x="453" y="159"/>
                    </a:lnTo>
                    <a:lnTo>
                      <a:pt x="432" y="171"/>
                    </a:lnTo>
                    <a:lnTo>
                      <a:pt x="413" y="184"/>
                    </a:lnTo>
                    <a:lnTo>
                      <a:pt x="394" y="197"/>
                    </a:lnTo>
                    <a:lnTo>
                      <a:pt x="376" y="211"/>
                    </a:lnTo>
                    <a:lnTo>
                      <a:pt x="357" y="226"/>
                    </a:lnTo>
                    <a:lnTo>
                      <a:pt x="341" y="242"/>
                    </a:lnTo>
                    <a:lnTo>
                      <a:pt x="270" y="173"/>
                    </a:lnTo>
                    <a:lnTo>
                      <a:pt x="290" y="153"/>
                    </a:lnTo>
                    <a:lnTo>
                      <a:pt x="312" y="135"/>
                    </a:lnTo>
                    <a:lnTo>
                      <a:pt x="334" y="117"/>
                    </a:lnTo>
                    <a:lnTo>
                      <a:pt x="357" y="101"/>
                    </a:lnTo>
                    <a:lnTo>
                      <a:pt x="381" y="85"/>
                    </a:lnTo>
                    <a:lnTo>
                      <a:pt x="406" y="71"/>
                    </a:lnTo>
                    <a:lnTo>
                      <a:pt x="430" y="58"/>
                    </a:lnTo>
                    <a:lnTo>
                      <a:pt x="457" y="47"/>
                    </a:lnTo>
                    <a:lnTo>
                      <a:pt x="483" y="36"/>
                    </a:lnTo>
                    <a:lnTo>
                      <a:pt x="510" y="27"/>
                    </a:lnTo>
                    <a:lnTo>
                      <a:pt x="539" y="19"/>
                    </a:lnTo>
                    <a:lnTo>
                      <a:pt x="567" y="13"/>
                    </a:lnTo>
                    <a:lnTo>
                      <a:pt x="595" y="7"/>
                    </a:lnTo>
                    <a:lnTo>
                      <a:pt x="625" y="3"/>
                    </a:lnTo>
                    <a:lnTo>
                      <a:pt x="654" y="1"/>
                    </a:lnTo>
                    <a:lnTo>
                      <a:pt x="685" y="0"/>
                    </a:lnTo>
                    <a:lnTo>
                      <a:pt x="685" y="101"/>
                    </a:lnTo>
                    <a:close/>
                    <a:moveTo>
                      <a:pt x="341" y="242"/>
                    </a:moveTo>
                    <a:lnTo>
                      <a:pt x="0" y="583"/>
                    </a:lnTo>
                    <a:lnTo>
                      <a:pt x="341" y="243"/>
                    </a:lnTo>
                    <a:lnTo>
                      <a:pt x="306" y="208"/>
                    </a:lnTo>
                    <a:lnTo>
                      <a:pt x="341" y="242"/>
                    </a:lnTo>
                    <a:close/>
                    <a:moveTo>
                      <a:pt x="341" y="243"/>
                    </a:moveTo>
                    <a:lnTo>
                      <a:pt x="325" y="260"/>
                    </a:lnTo>
                    <a:lnTo>
                      <a:pt x="310" y="278"/>
                    </a:lnTo>
                    <a:lnTo>
                      <a:pt x="295" y="296"/>
                    </a:lnTo>
                    <a:lnTo>
                      <a:pt x="281" y="315"/>
                    </a:lnTo>
                    <a:lnTo>
                      <a:pt x="269" y="335"/>
                    </a:lnTo>
                    <a:lnTo>
                      <a:pt x="257" y="355"/>
                    </a:lnTo>
                    <a:lnTo>
                      <a:pt x="246" y="376"/>
                    </a:lnTo>
                    <a:lnTo>
                      <a:pt x="237" y="397"/>
                    </a:lnTo>
                    <a:lnTo>
                      <a:pt x="228" y="420"/>
                    </a:lnTo>
                    <a:lnTo>
                      <a:pt x="220" y="442"/>
                    </a:lnTo>
                    <a:lnTo>
                      <a:pt x="213" y="465"/>
                    </a:lnTo>
                    <a:lnTo>
                      <a:pt x="208" y="488"/>
                    </a:lnTo>
                    <a:lnTo>
                      <a:pt x="204" y="512"/>
                    </a:lnTo>
                    <a:lnTo>
                      <a:pt x="200" y="536"/>
                    </a:lnTo>
                    <a:lnTo>
                      <a:pt x="199" y="561"/>
                    </a:lnTo>
                    <a:lnTo>
                      <a:pt x="198" y="586"/>
                    </a:lnTo>
                    <a:lnTo>
                      <a:pt x="98" y="586"/>
                    </a:lnTo>
                    <a:lnTo>
                      <a:pt x="99" y="556"/>
                    </a:lnTo>
                    <a:lnTo>
                      <a:pt x="101" y="526"/>
                    </a:lnTo>
                    <a:lnTo>
                      <a:pt x="105" y="497"/>
                    </a:lnTo>
                    <a:lnTo>
                      <a:pt x="110" y="468"/>
                    </a:lnTo>
                    <a:lnTo>
                      <a:pt x="117" y="440"/>
                    </a:lnTo>
                    <a:lnTo>
                      <a:pt x="125" y="412"/>
                    </a:lnTo>
                    <a:lnTo>
                      <a:pt x="134" y="385"/>
                    </a:lnTo>
                    <a:lnTo>
                      <a:pt x="144" y="359"/>
                    </a:lnTo>
                    <a:lnTo>
                      <a:pt x="157" y="333"/>
                    </a:lnTo>
                    <a:lnTo>
                      <a:pt x="169" y="307"/>
                    </a:lnTo>
                    <a:lnTo>
                      <a:pt x="183" y="283"/>
                    </a:lnTo>
                    <a:lnTo>
                      <a:pt x="198" y="259"/>
                    </a:lnTo>
                    <a:lnTo>
                      <a:pt x="215" y="236"/>
                    </a:lnTo>
                    <a:lnTo>
                      <a:pt x="233" y="214"/>
                    </a:lnTo>
                    <a:lnTo>
                      <a:pt x="251" y="193"/>
                    </a:lnTo>
                    <a:lnTo>
                      <a:pt x="270" y="173"/>
                    </a:lnTo>
                    <a:lnTo>
                      <a:pt x="341" y="243"/>
                    </a:lnTo>
                    <a:close/>
                    <a:moveTo>
                      <a:pt x="198" y="586"/>
                    </a:moveTo>
                    <a:lnTo>
                      <a:pt x="198" y="587"/>
                    </a:lnTo>
                    <a:lnTo>
                      <a:pt x="98" y="587"/>
                    </a:lnTo>
                    <a:lnTo>
                      <a:pt x="98" y="586"/>
                    </a:lnTo>
                    <a:lnTo>
                      <a:pt x="198" y="586"/>
                    </a:lnTo>
                    <a:close/>
                    <a:moveTo>
                      <a:pt x="198" y="587"/>
                    </a:moveTo>
                    <a:lnTo>
                      <a:pt x="198" y="587"/>
                    </a:lnTo>
                    <a:lnTo>
                      <a:pt x="98" y="587"/>
                    </a:lnTo>
                    <a:lnTo>
                      <a:pt x="198" y="587"/>
                    </a:lnTo>
                    <a:close/>
                    <a:moveTo>
                      <a:pt x="198" y="587"/>
                    </a:moveTo>
                    <a:lnTo>
                      <a:pt x="199" y="611"/>
                    </a:lnTo>
                    <a:lnTo>
                      <a:pt x="200" y="636"/>
                    </a:lnTo>
                    <a:lnTo>
                      <a:pt x="203" y="661"/>
                    </a:lnTo>
                    <a:lnTo>
                      <a:pt x="208" y="684"/>
                    </a:lnTo>
                    <a:lnTo>
                      <a:pt x="213" y="708"/>
                    </a:lnTo>
                    <a:lnTo>
                      <a:pt x="220" y="730"/>
                    </a:lnTo>
                    <a:lnTo>
                      <a:pt x="228" y="754"/>
                    </a:lnTo>
                    <a:lnTo>
                      <a:pt x="237" y="775"/>
                    </a:lnTo>
                    <a:lnTo>
                      <a:pt x="246" y="797"/>
                    </a:lnTo>
                    <a:lnTo>
                      <a:pt x="257" y="817"/>
                    </a:lnTo>
                    <a:lnTo>
                      <a:pt x="269" y="838"/>
                    </a:lnTo>
                    <a:lnTo>
                      <a:pt x="281" y="858"/>
                    </a:lnTo>
                    <a:lnTo>
                      <a:pt x="295" y="877"/>
                    </a:lnTo>
                    <a:lnTo>
                      <a:pt x="310" y="895"/>
                    </a:lnTo>
                    <a:lnTo>
                      <a:pt x="325" y="913"/>
                    </a:lnTo>
                    <a:lnTo>
                      <a:pt x="341" y="930"/>
                    </a:lnTo>
                    <a:lnTo>
                      <a:pt x="270" y="1000"/>
                    </a:lnTo>
                    <a:lnTo>
                      <a:pt x="251" y="979"/>
                    </a:lnTo>
                    <a:lnTo>
                      <a:pt x="233" y="958"/>
                    </a:lnTo>
                    <a:lnTo>
                      <a:pt x="215" y="936"/>
                    </a:lnTo>
                    <a:lnTo>
                      <a:pt x="199" y="914"/>
                    </a:lnTo>
                    <a:lnTo>
                      <a:pt x="184" y="889"/>
                    </a:lnTo>
                    <a:lnTo>
                      <a:pt x="170" y="865"/>
                    </a:lnTo>
                    <a:lnTo>
                      <a:pt x="157" y="840"/>
                    </a:lnTo>
                    <a:lnTo>
                      <a:pt x="144" y="813"/>
                    </a:lnTo>
                    <a:lnTo>
                      <a:pt x="134" y="787"/>
                    </a:lnTo>
                    <a:lnTo>
                      <a:pt x="125" y="760"/>
                    </a:lnTo>
                    <a:lnTo>
                      <a:pt x="117" y="732"/>
                    </a:lnTo>
                    <a:lnTo>
                      <a:pt x="110" y="704"/>
                    </a:lnTo>
                    <a:lnTo>
                      <a:pt x="105" y="676"/>
                    </a:lnTo>
                    <a:lnTo>
                      <a:pt x="101" y="646"/>
                    </a:lnTo>
                    <a:lnTo>
                      <a:pt x="99" y="616"/>
                    </a:lnTo>
                    <a:lnTo>
                      <a:pt x="98" y="587"/>
                    </a:lnTo>
                    <a:lnTo>
                      <a:pt x="198" y="587"/>
                    </a:lnTo>
                    <a:close/>
                    <a:moveTo>
                      <a:pt x="341" y="930"/>
                    </a:moveTo>
                    <a:lnTo>
                      <a:pt x="681" y="1269"/>
                    </a:lnTo>
                    <a:lnTo>
                      <a:pt x="341" y="930"/>
                    </a:lnTo>
                    <a:lnTo>
                      <a:pt x="306" y="965"/>
                    </a:lnTo>
                    <a:lnTo>
                      <a:pt x="341" y="930"/>
                    </a:lnTo>
                    <a:close/>
                    <a:moveTo>
                      <a:pt x="341" y="930"/>
                    </a:moveTo>
                    <a:lnTo>
                      <a:pt x="358" y="946"/>
                    </a:lnTo>
                    <a:lnTo>
                      <a:pt x="376" y="961"/>
                    </a:lnTo>
                    <a:lnTo>
                      <a:pt x="394" y="975"/>
                    </a:lnTo>
                    <a:lnTo>
                      <a:pt x="413" y="989"/>
                    </a:lnTo>
                    <a:lnTo>
                      <a:pt x="432" y="1002"/>
                    </a:lnTo>
                    <a:lnTo>
                      <a:pt x="453" y="1013"/>
                    </a:lnTo>
                    <a:lnTo>
                      <a:pt x="474" y="1024"/>
                    </a:lnTo>
                    <a:lnTo>
                      <a:pt x="495" y="1034"/>
                    </a:lnTo>
                    <a:lnTo>
                      <a:pt x="517" y="1042"/>
                    </a:lnTo>
                    <a:lnTo>
                      <a:pt x="540" y="1050"/>
                    </a:lnTo>
                    <a:lnTo>
                      <a:pt x="563" y="1056"/>
                    </a:lnTo>
                    <a:lnTo>
                      <a:pt x="586" y="1063"/>
                    </a:lnTo>
                    <a:lnTo>
                      <a:pt x="611" y="1067"/>
                    </a:lnTo>
                    <a:lnTo>
                      <a:pt x="635" y="1070"/>
                    </a:lnTo>
                    <a:lnTo>
                      <a:pt x="659" y="1072"/>
                    </a:lnTo>
                    <a:lnTo>
                      <a:pt x="685" y="1073"/>
                    </a:lnTo>
                    <a:lnTo>
                      <a:pt x="685" y="1172"/>
                    </a:lnTo>
                    <a:lnTo>
                      <a:pt x="654" y="1171"/>
                    </a:lnTo>
                    <a:lnTo>
                      <a:pt x="625" y="1169"/>
                    </a:lnTo>
                    <a:lnTo>
                      <a:pt x="595" y="1165"/>
                    </a:lnTo>
                    <a:lnTo>
                      <a:pt x="566" y="1160"/>
                    </a:lnTo>
                    <a:lnTo>
                      <a:pt x="538" y="1154"/>
                    </a:lnTo>
                    <a:lnTo>
                      <a:pt x="510" y="1146"/>
                    </a:lnTo>
                    <a:lnTo>
                      <a:pt x="483" y="1136"/>
                    </a:lnTo>
                    <a:lnTo>
                      <a:pt x="457" y="1125"/>
                    </a:lnTo>
                    <a:lnTo>
                      <a:pt x="430" y="1114"/>
                    </a:lnTo>
                    <a:lnTo>
                      <a:pt x="405" y="1101"/>
                    </a:lnTo>
                    <a:lnTo>
                      <a:pt x="381" y="1087"/>
                    </a:lnTo>
                    <a:lnTo>
                      <a:pt x="357" y="1072"/>
                    </a:lnTo>
                    <a:lnTo>
                      <a:pt x="334" y="1055"/>
                    </a:lnTo>
                    <a:lnTo>
                      <a:pt x="312" y="1038"/>
                    </a:lnTo>
                    <a:lnTo>
                      <a:pt x="290" y="1020"/>
                    </a:lnTo>
                    <a:lnTo>
                      <a:pt x="270" y="1000"/>
                    </a:lnTo>
                    <a:lnTo>
                      <a:pt x="341" y="930"/>
                    </a:lnTo>
                    <a:close/>
                    <a:moveTo>
                      <a:pt x="685" y="1073"/>
                    </a:moveTo>
                    <a:lnTo>
                      <a:pt x="685" y="1073"/>
                    </a:lnTo>
                    <a:lnTo>
                      <a:pt x="685" y="1172"/>
                    </a:lnTo>
                    <a:lnTo>
                      <a:pt x="685" y="107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38" name="Freeform 22"/>
              <p:cNvSpPr>
                <a:spLocks/>
              </p:cNvSpPr>
              <p:nvPr/>
            </p:nvSpPr>
            <p:spPr bwMode="auto">
              <a:xfrm>
                <a:off x="2246" y="2876"/>
                <a:ext cx="87" cy="81"/>
              </a:xfrm>
              <a:custGeom>
                <a:avLst/>
                <a:gdLst/>
                <a:ahLst/>
                <a:cxnLst>
                  <a:cxn ang="0">
                    <a:pos x="0" y="408"/>
                  </a:cxn>
                  <a:cxn ang="0">
                    <a:pos x="437" y="274"/>
                  </a:cxn>
                  <a:cxn ang="0">
                    <a:pos x="421" y="275"/>
                  </a:cxn>
                  <a:cxn ang="0">
                    <a:pos x="406" y="276"/>
                  </a:cxn>
                  <a:cxn ang="0">
                    <a:pos x="391" y="275"/>
                  </a:cxn>
                  <a:cxn ang="0">
                    <a:pos x="377" y="275"/>
                  </a:cxn>
                  <a:cxn ang="0">
                    <a:pos x="364" y="273"/>
                  </a:cxn>
                  <a:cxn ang="0">
                    <a:pos x="351" y="271"/>
                  </a:cxn>
                  <a:cxn ang="0">
                    <a:pos x="339" y="269"/>
                  </a:cxn>
                  <a:cxn ang="0">
                    <a:pos x="326" y="266"/>
                  </a:cxn>
                  <a:cxn ang="0">
                    <a:pos x="315" y="262"/>
                  </a:cxn>
                  <a:cxn ang="0">
                    <a:pos x="304" y="257"/>
                  </a:cxn>
                  <a:cxn ang="0">
                    <a:pos x="293" y="252"/>
                  </a:cxn>
                  <a:cxn ang="0">
                    <a:pos x="284" y="247"/>
                  </a:cxn>
                  <a:cxn ang="0">
                    <a:pos x="274" y="240"/>
                  </a:cxn>
                  <a:cxn ang="0">
                    <a:pos x="265" y="233"/>
                  </a:cxn>
                  <a:cxn ang="0">
                    <a:pos x="256" y="225"/>
                  </a:cxn>
                  <a:cxn ang="0">
                    <a:pos x="248" y="217"/>
                  </a:cxn>
                  <a:cxn ang="0">
                    <a:pos x="241" y="208"/>
                  </a:cxn>
                  <a:cxn ang="0">
                    <a:pos x="234" y="199"/>
                  </a:cxn>
                  <a:cxn ang="0">
                    <a:pos x="227" y="189"/>
                  </a:cxn>
                  <a:cxn ang="0">
                    <a:pos x="221" y="178"/>
                  </a:cxn>
                  <a:cxn ang="0">
                    <a:pos x="216" y="167"/>
                  </a:cxn>
                  <a:cxn ang="0">
                    <a:pos x="211" y="155"/>
                  </a:cxn>
                  <a:cxn ang="0">
                    <a:pos x="206" y="141"/>
                  </a:cxn>
                  <a:cxn ang="0">
                    <a:pos x="202" y="128"/>
                  </a:cxn>
                  <a:cxn ang="0">
                    <a:pos x="199" y="114"/>
                  </a:cxn>
                  <a:cxn ang="0">
                    <a:pos x="196" y="100"/>
                  </a:cxn>
                  <a:cxn ang="0">
                    <a:pos x="193" y="85"/>
                  </a:cxn>
                  <a:cxn ang="0">
                    <a:pos x="191" y="69"/>
                  </a:cxn>
                  <a:cxn ang="0">
                    <a:pos x="190" y="52"/>
                  </a:cxn>
                  <a:cxn ang="0">
                    <a:pos x="189" y="35"/>
                  </a:cxn>
                  <a:cxn ang="0">
                    <a:pos x="188" y="18"/>
                  </a:cxn>
                  <a:cxn ang="0">
                    <a:pos x="188" y="0"/>
                  </a:cxn>
                  <a:cxn ang="0">
                    <a:pos x="0" y="408"/>
                  </a:cxn>
                </a:cxnLst>
                <a:rect l="0" t="0" r="r" b="b"/>
                <a:pathLst>
                  <a:path w="437" h="408">
                    <a:moveTo>
                      <a:pt x="0" y="408"/>
                    </a:moveTo>
                    <a:lnTo>
                      <a:pt x="437" y="274"/>
                    </a:lnTo>
                    <a:lnTo>
                      <a:pt x="421" y="275"/>
                    </a:lnTo>
                    <a:lnTo>
                      <a:pt x="406" y="276"/>
                    </a:lnTo>
                    <a:lnTo>
                      <a:pt x="391" y="275"/>
                    </a:lnTo>
                    <a:lnTo>
                      <a:pt x="377" y="275"/>
                    </a:lnTo>
                    <a:lnTo>
                      <a:pt x="364" y="273"/>
                    </a:lnTo>
                    <a:lnTo>
                      <a:pt x="351" y="271"/>
                    </a:lnTo>
                    <a:lnTo>
                      <a:pt x="339" y="269"/>
                    </a:lnTo>
                    <a:lnTo>
                      <a:pt x="326" y="266"/>
                    </a:lnTo>
                    <a:lnTo>
                      <a:pt x="315" y="262"/>
                    </a:lnTo>
                    <a:lnTo>
                      <a:pt x="304" y="257"/>
                    </a:lnTo>
                    <a:lnTo>
                      <a:pt x="293" y="252"/>
                    </a:lnTo>
                    <a:lnTo>
                      <a:pt x="284" y="247"/>
                    </a:lnTo>
                    <a:lnTo>
                      <a:pt x="274" y="240"/>
                    </a:lnTo>
                    <a:lnTo>
                      <a:pt x="265" y="233"/>
                    </a:lnTo>
                    <a:lnTo>
                      <a:pt x="256" y="225"/>
                    </a:lnTo>
                    <a:lnTo>
                      <a:pt x="248" y="217"/>
                    </a:lnTo>
                    <a:lnTo>
                      <a:pt x="241" y="208"/>
                    </a:lnTo>
                    <a:lnTo>
                      <a:pt x="234" y="199"/>
                    </a:lnTo>
                    <a:lnTo>
                      <a:pt x="227" y="189"/>
                    </a:lnTo>
                    <a:lnTo>
                      <a:pt x="221" y="178"/>
                    </a:lnTo>
                    <a:lnTo>
                      <a:pt x="216" y="167"/>
                    </a:lnTo>
                    <a:lnTo>
                      <a:pt x="211" y="155"/>
                    </a:lnTo>
                    <a:lnTo>
                      <a:pt x="206" y="141"/>
                    </a:lnTo>
                    <a:lnTo>
                      <a:pt x="202" y="128"/>
                    </a:lnTo>
                    <a:lnTo>
                      <a:pt x="199" y="114"/>
                    </a:lnTo>
                    <a:lnTo>
                      <a:pt x="196" y="100"/>
                    </a:lnTo>
                    <a:lnTo>
                      <a:pt x="193" y="85"/>
                    </a:lnTo>
                    <a:lnTo>
                      <a:pt x="191" y="69"/>
                    </a:lnTo>
                    <a:lnTo>
                      <a:pt x="190" y="52"/>
                    </a:lnTo>
                    <a:lnTo>
                      <a:pt x="189" y="35"/>
                    </a:lnTo>
                    <a:lnTo>
                      <a:pt x="188" y="18"/>
                    </a:lnTo>
                    <a:lnTo>
                      <a:pt x="188" y="0"/>
                    </a:lnTo>
                    <a:lnTo>
                      <a:pt x="0" y="408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39" name="Freeform 23"/>
              <p:cNvSpPr>
                <a:spLocks/>
              </p:cNvSpPr>
              <p:nvPr/>
            </p:nvSpPr>
            <p:spPr bwMode="auto">
              <a:xfrm>
                <a:off x="2246" y="2876"/>
                <a:ext cx="87" cy="81"/>
              </a:xfrm>
              <a:custGeom>
                <a:avLst/>
                <a:gdLst/>
                <a:ahLst/>
                <a:cxnLst>
                  <a:cxn ang="0">
                    <a:pos x="0" y="408"/>
                  </a:cxn>
                  <a:cxn ang="0">
                    <a:pos x="437" y="274"/>
                  </a:cxn>
                  <a:cxn ang="0">
                    <a:pos x="421" y="275"/>
                  </a:cxn>
                  <a:cxn ang="0">
                    <a:pos x="406" y="276"/>
                  </a:cxn>
                  <a:cxn ang="0">
                    <a:pos x="391" y="275"/>
                  </a:cxn>
                  <a:cxn ang="0">
                    <a:pos x="377" y="275"/>
                  </a:cxn>
                  <a:cxn ang="0">
                    <a:pos x="364" y="273"/>
                  </a:cxn>
                  <a:cxn ang="0">
                    <a:pos x="351" y="271"/>
                  </a:cxn>
                  <a:cxn ang="0">
                    <a:pos x="339" y="269"/>
                  </a:cxn>
                  <a:cxn ang="0">
                    <a:pos x="326" y="266"/>
                  </a:cxn>
                  <a:cxn ang="0">
                    <a:pos x="315" y="262"/>
                  </a:cxn>
                  <a:cxn ang="0">
                    <a:pos x="304" y="257"/>
                  </a:cxn>
                  <a:cxn ang="0">
                    <a:pos x="293" y="252"/>
                  </a:cxn>
                  <a:cxn ang="0">
                    <a:pos x="284" y="247"/>
                  </a:cxn>
                  <a:cxn ang="0">
                    <a:pos x="274" y="240"/>
                  </a:cxn>
                  <a:cxn ang="0">
                    <a:pos x="265" y="233"/>
                  </a:cxn>
                  <a:cxn ang="0">
                    <a:pos x="256" y="225"/>
                  </a:cxn>
                  <a:cxn ang="0">
                    <a:pos x="248" y="217"/>
                  </a:cxn>
                  <a:cxn ang="0">
                    <a:pos x="241" y="208"/>
                  </a:cxn>
                  <a:cxn ang="0">
                    <a:pos x="234" y="199"/>
                  </a:cxn>
                  <a:cxn ang="0">
                    <a:pos x="227" y="189"/>
                  </a:cxn>
                  <a:cxn ang="0">
                    <a:pos x="221" y="178"/>
                  </a:cxn>
                  <a:cxn ang="0">
                    <a:pos x="216" y="167"/>
                  </a:cxn>
                  <a:cxn ang="0">
                    <a:pos x="211" y="155"/>
                  </a:cxn>
                  <a:cxn ang="0">
                    <a:pos x="206" y="141"/>
                  </a:cxn>
                  <a:cxn ang="0">
                    <a:pos x="202" y="128"/>
                  </a:cxn>
                  <a:cxn ang="0">
                    <a:pos x="199" y="114"/>
                  </a:cxn>
                  <a:cxn ang="0">
                    <a:pos x="196" y="100"/>
                  </a:cxn>
                  <a:cxn ang="0">
                    <a:pos x="193" y="85"/>
                  </a:cxn>
                  <a:cxn ang="0">
                    <a:pos x="191" y="69"/>
                  </a:cxn>
                  <a:cxn ang="0">
                    <a:pos x="190" y="52"/>
                  </a:cxn>
                  <a:cxn ang="0">
                    <a:pos x="189" y="35"/>
                  </a:cxn>
                  <a:cxn ang="0">
                    <a:pos x="188" y="18"/>
                  </a:cxn>
                  <a:cxn ang="0">
                    <a:pos x="188" y="0"/>
                  </a:cxn>
                  <a:cxn ang="0">
                    <a:pos x="0" y="408"/>
                  </a:cxn>
                </a:cxnLst>
                <a:rect l="0" t="0" r="r" b="b"/>
                <a:pathLst>
                  <a:path w="437" h="408">
                    <a:moveTo>
                      <a:pt x="0" y="408"/>
                    </a:moveTo>
                    <a:lnTo>
                      <a:pt x="437" y="274"/>
                    </a:lnTo>
                    <a:lnTo>
                      <a:pt x="421" y="275"/>
                    </a:lnTo>
                    <a:lnTo>
                      <a:pt x="406" y="276"/>
                    </a:lnTo>
                    <a:lnTo>
                      <a:pt x="391" y="275"/>
                    </a:lnTo>
                    <a:lnTo>
                      <a:pt x="377" y="275"/>
                    </a:lnTo>
                    <a:lnTo>
                      <a:pt x="364" y="273"/>
                    </a:lnTo>
                    <a:lnTo>
                      <a:pt x="351" y="271"/>
                    </a:lnTo>
                    <a:lnTo>
                      <a:pt x="339" y="269"/>
                    </a:lnTo>
                    <a:lnTo>
                      <a:pt x="326" y="266"/>
                    </a:lnTo>
                    <a:lnTo>
                      <a:pt x="315" y="262"/>
                    </a:lnTo>
                    <a:lnTo>
                      <a:pt x="304" y="257"/>
                    </a:lnTo>
                    <a:lnTo>
                      <a:pt x="293" y="252"/>
                    </a:lnTo>
                    <a:lnTo>
                      <a:pt x="284" y="247"/>
                    </a:lnTo>
                    <a:lnTo>
                      <a:pt x="274" y="240"/>
                    </a:lnTo>
                    <a:lnTo>
                      <a:pt x="265" y="233"/>
                    </a:lnTo>
                    <a:lnTo>
                      <a:pt x="256" y="225"/>
                    </a:lnTo>
                    <a:lnTo>
                      <a:pt x="248" y="217"/>
                    </a:lnTo>
                    <a:lnTo>
                      <a:pt x="241" y="208"/>
                    </a:lnTo>
                    <a:lnTo>
                      <a:pt x="234" y="199"/>
                    </a:lnTo>
                    <a:lnTo>
                      <a:pt x="227" y="189"/>
                    </a:lnTo>
                    <a:lnTo>
                      <a:pt x="221" y="178"/>
                    </a:lnTo>
                    <a:lnTo>
                      <a:pt x="216" y="167"/>
                    </a:lnTo>
                    <a:lnTo>
                      <a:pt x="211" y="155"/>
                    </a:lnTo>
                    <a:lnTo>
                      <a:pt x="206" y="141"/>
                    </a:lnTo>
                    <a:lnTo>
                      <a:pt x="202" y="128"/>
                    </a:lnTo>
                    <a:lnTo>
                      <a:pt x="199" y="114"/>
                    </a:lnTo>
                    <a:lnTo>
                      <a:pt x="196" y="100"/>
                    </a:lnTo>
                    <a:lnTo>
                      <a:pt x="193" y="85"/>
                    </a:lnTo>
                    <a:lnTo>
                      <a:pt x="191" y="69"/>
                    </a:lnTo>
                    <a:lnTo>
                      <a:pt x="190" y="52"/>
                    </a:lnTo>
                    <a:lnTo>
                      <a:pt x="189" y="35"/>
                    </a:lnTo>
                    <a:lnTo>
                      <a:pt x="188" y="18"/>
                    </a:lnTo>
                    <a:lnTo>
                      <a:pt x="188" y="0"/>
                    </a:lnTo>
                    <a:lnTo>
                      <a:pt x="0" y="408"/>
                    </a:lnTo>
                    <a:close/>
                  </a:path>
                </a:pathLst>
              </a:custGeom>
              <a:noFill/>
              <a:ln w="254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40" name="Freeform 24"/>
              <p:cNvSpPr>
                <a:spLocks/>
              </p:cNvSpPr>
              <p:nvPr/>
            </p:nvSpPr>
            <p:spPr bwMode="auto">
              <a:xfrm>
                <a:off x="2536" y="3010"/>
                <a:ext cx="73" cy="85"/>
              </a:xfrm>
              <a:custGeom>
                <a:avLst/>
                <a:gdLst/>
                <a:ahLst/>
                <a:cxnLst>
                  <a:cxn ang="0">
                    <a:pos x="208" y="426"/>
                  </a:cxn>
                  <a:cxn ang="0">
                    <a:pos x="369" y="0"/>
                  </a:cxn>
                  <a:cxn ang="0">
                    <a:pos x="360" y="13"/>
                  </a:cxn>
                  <a:cxn ang="0">
                    <a:pos x="351" y="25"/>
                  </a:cxn>
                  <a:cxn ang="0">
                    <a:pos x="343" y="36"/>
                  </a:cxn>
                  <a:cxn ang="0">
                    <a:pos x="334" y="48"/>
                  </a:cxn>
                  <a:cxn ang="0">
                    <a:pos x="324" y="57"/>
                  </a:cxn>
                  <a:cxn ang="0">
                    <a:pos x="315" y="66"/>
                  </a:cxn>
                  <a:cxn ang="0">
                    <a:pos x="305" y="75"/>
                  </a:cxn>
                  <a:cxn ang="0">
                    <a:pos x="295" y="82"/>
                  </a:cxn>
                  <a:cxn ang="0">
                    <a:pos x="285" y="89"/>
                  </a:cxn>
                  <a:cxn ang="0">
                    <a:pos x="274" y="94"/>
                  </a:cxn>
                  <a:cxn ang="0">
                    <a:pos x="264" y="100"/>
                  </a:cxn>
                  <a:cxn ang="0">
                    <a:pos x="254" y="104"/>
                  </a:cxn>
                  <a:cxn ang="0">
                    <a:pos x="243" y="107"/>
                  </a:cxn>
                  <a:cxn ang="0">
                    <a:pos x="232" y="110"/>
                  </a:cxn>
                  <a:cxn ang="0">
                    <a:pos x="220" y="112"/>
                  </a:cxn>
                  <a:cxn ang="0">
                    <a:pos x="208" y="114"/>
                  </a:cxn>
                  <a:cxn ang="0">
                    <a:pos x="197" y="114"/>
                  </a:cxn>
                  <a:cxn ang="0">
                    <a:pos x="185" y="114"/>
                  </a:cxn>
                  <a:cxn ang="0">
                    <a:pos x="173" y="113"/>
                  </a:cxn>
                  <a:cxn ang="0">
                    <a:pos x="161" y="111"/>
                  </a:cxn>
                  <a:cxn ang="0">
                    <a:pos x="149" y="108"/>
                  </a:cxn>
                  <a:cxn ang="0">
                    <a:pos x="136" y="105"/>
                  </a:cxn>
                  <a:cxn ang="0">
                    <a:pos x="123" y="101"/>
                  </a:cxn>
                  <a:cxn ang="0">
                    <a:pos x="110" y="96"/>
                  </a:cxn>
                  <a:cxn ang="0">
                    <a:pos x="97" y="90"/>
                  </a:cxn>
                  <a:cxn ang="0">
                    <a:pos x="84" y="84"/>
                  </a:cxn>
                  <a:cxn ang="0">
                    <a:pos x="70" y="77"/>
                  </a:cxn>
                  <a:cxn ang="0">
                    <a:pos x="56" y="69"/>
                  </a:cxn>
                  <a:cxn ang="0">
                    <a:pos x="42" y="60"/>
                  </a:cxn>
                  <a:cxn ang="0">
                    <a:pos x="28" y="51"/>
                  </a:cxn>
                  <a:cxn ang="0">
                    <a:pos x="14" y="40"/>
                  </a:cxn>
                  <a:cxn ang="0">
                    <a:pos x="0" y="28"/>
                  </a:cxn>
                  <a:cxn ang="0">
                    <a:pos x="208" y="426"/>
                  </a:cxn>
                </a:cxnLst>
                <a:rect l="0" t="0" r="r" b="b"/>
                <a:pathLst>
                  <a:path w="369" h="426">
                    <a:moveTo>
                      <a:pt x="208" y="426"/>
                    </a:moveTo>
                    <a:lnTo>
                      <a:pt x="369" y="0"/>
                    </a:lnTo>
                    <a:lnTo>
                      <a:pt x="360" y="13"/>
                    </a:lnTo>
                    <a:lnTo>
                      <a:pt x="351" y="25"/>
                    </a:lnTo>
                    <a:lnTo>
                      <a:pt x="343" y="36"/>
                    </a:lnTo>
                    <a:lnTo>
                      <a:pt x="334" y="48"/>
                    </a:lnTo>
                    <a:lnTo>
                      <a:pt x="324" y="57"/>
                    </a:lnTo>
                    <a:lnTo>
                      <a:pt x="315" y="66"/>
                    </a:lnTo>
                    <a:lnTo>
                      <a:pt x="305" y="75"/>
                    </a:lnTo>
                    <a:lnTo>
                      <a:pt x="295" y="82"/>
                    </a:lnTo>
                    <a:lnTo>
                      <a:pt x="285" y="89"/>
                    </a:lnTo>
                    <a:lnTo>
                      <a:pt x="274" y="94"/>
                    </a:lnTo>
                    <a:lnTo>
                      <a:pt x="264" y="100"/>
                    </a:lnTo>
                    <a:lnTo>
                      <a:pt x="254" y="104"/>
                    </a:lnTo>
                    <a:lnTo>
                      <a:pt x="243" y="107"/>
                    </a:lnTo>
                    <a:lnTo>
                      <a:pt x="232" y="110"/>
                    </a:lnTo>
                    <a:lnTo>
                      <a:pt x="220" y="112"/>
                    </a:lnTo>
                    <a:lnTo>
                      <a:pt x="208" y="114"/>
                    </a:lnTo>
                    <a:lnTo>
                      <a:pt x="197" y="114"/>
                    </a:lnTo>
                    <a:lnTo>
                      <a:pt x="185" y="114"/>
                    </a:lnTo>
                    <a:lnTo>
                      <a:pt x="173" y="113"/>
                    </a:lnTo>
                    <a:lnTo>
                      <a:pt x="161" y="111"/>
                    </a:lnTo>
                    <a:lnTo>
                      <a:pt x="149" y="108"/>
                    </a:lnTo>
                    <a:lnTo>
                      <a:pt x="136" y="105"/>
                    </a:lnTo>
                    <a:lnTo>
                      <a:pt x="123" y="101"/>
                    </a:lnTo>
                    <a:lnTo>
                      <a:pt x="110" y="96"/>
                    </a:lnTo>
                    <a:lnTo>
                      <a:pt x="97" y="90"/>
                    </a:lnTo>
                    <a:lnTo>
                      <a:pt x="84" y="84"/>
                    </a:lnTo>
                    <a:lnTo>
                      <a:pt x="70" y="77"/>
                    </a:lnTo>
                    <a:lnTo>
                      <a:pt x="56" y="69"/>
                    </a:lnTo>
                    <a:lnTo>
                      <a:pt x="42" y="60"/>
                    </a:lnTo>
                    <a:lnTo>
                      <a:pt x="28" y="51"/>
                    </a:lnTo>
                    <a:lnTo>
                      <a:pt x="14" y="40"/>
                    </a:lnTo>
                    <a:lnTo>
                      <a:pt x="0" y="28"/>
                    </a:lnTo>
                    <a:lnTo>
                      <a:pt x="208" y="42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41" name="Freeform 25"/>
              <p:cNvSpPr>
                <a:spLocks/>
              </p:cNvSpPr>
              <p:nvPr/>
            </p:nvSpPr>
            <p:spPr bwMode="auto">
              <a:xfrm>
                <a:off x="2536" y="3010"/>
                <a:ext cx="73" cy="85"/>
              </a:xfrm>
              <a:custGeom>
                <a:avLst/>
                <a:gdLst/>
                <a:ahLst/>
                <a:cxnLst>
                  <a:cxn ang="0">
                    <a:pos x="208" y="426"/>
                  </a:cxn>
                  <a:cxn ang="0">
                    <a:pos x="369" y="0"/>
                  </a:cxn>
                  <a:cxn ang="0">
                    <a:pos x="360" y="13"/>
                  </a:cxn>
                  <a:cxn ang="0">
                    <a:pos x="351" y="25"/>
                  </a:cxn>
                  <a:cxn ang="0">
                    <a:pos x="343" y="36"/>
                  </a:cxn>
                  <a:cxn ang="0">
                    <a:pos x="334" y="48"/>
                  </a:cxn>
                  <a:cxn ang="0">
                    <a:pos x="324" y="57"/>
                  </a:cxn>
                  <a:cxn ang="0">
                    <a:pos x="315" y="66"/>
                  </a:cxn>
                  <a:cxn ang="0">
                    <a:pos x="305" y="75"/>
                  </a:cxn>
                  <a:cxn ang="0">
                    <a:pos x="295" y="82"/>
                  </a:cxn>
                  <a:cxn ang="0">
                    <a:pos x="285" y="89"/>
                  </a:cxn>
                  <a:cxn ang="0">
                    <a:pos x="274" y="94"/>
                  </a:cxn>
                  <a:cxn ang="0">
                    <a:pos x="264" y="100"/>
                  </a:cxn>
                  <a:cxn ang="0">
                    <a:pos x="254" y="104"/>
                  </a:cxn>
                  <a:cxn ang="0">
                    <a:pos x="243" y="107"/>
                  </a:cxn>
                  <a:cxn ang="0">
                    <a:pos x="232" y="110"/>
                  </a:cxn>
                  <a:cxn ang="0">
                    <a:pos x="220" y="112"/>
                  </a:cxn>
                  <a:cxn ang="0">
                    <a:pos x="208" y="114"/>
                  </a:cxn>
                  <a:cxn ang="0">
                    <a:pos x="197" y="114"/>
                  </a:cxn>
                  <a:cxn ang="0">
                    <a:pos x="185" y="114"/>
                  </a:cxn>
                  <a:cxn ang="0">
                    <a:pos x="173" y="113"/>
                  </a:cxn>
                  <a:cxn ang="0">
                    <a:pos x="161" y="111"/>
                  </a:cxn>
                  <a:cxn ang="0">
                    <a:pos x="149" y="108"/>
                  </a:cxn>
                  <a:cxn ang="0">
                    <a:pos x="136" y="105"/>
                  </a:cxn>
                  <a:cxn ang="0">
                    <a:pos x="123" y="101"/>
                  </a:cxn>
                  <a:cxn ang="0">
                    <a:pos x="110" y="96"/>
                  </a:cxn>
                  <a:cxn ang="0">
                    <a:pos x="97" y="90"/>
                  </a:cxn>
                  <a:cxn ang="0">
                    <a:pos x="84" y="84"/>
                  </a:cxn>
                  <a:cxn ang="0">
                    <a:pos x="70" y="77"/>
                  </a:cxn>
                  <a:cxn ang="0">
                    <a:pos x="56" y="69"/>
                  </a:cxn>
                  <a:cxn ang="0">
                    <a:pos x="42" y="60"/>
                  </a:cxn>
                  <a:cxn ang="0">
                    <a:pos x="28" y="51"/>
                  </a:cxn>
                  <a:cxn ang="0">
                    <a:pos x="14" y="40"/>
                  </a:cxn>
                  <a:cxn ang="0">
                    <a:pos x="0" y="28"/>
                  </a:cxn>
                  <a:cxn ang="0">
                    <a:pos x="208" y="426"/>
                  </a:cxn>
                </a:cxnLst>
                <a:rect l="0" t="0" r="r" b="b"/>
                <a:pathLst>
                  <a:path w="369" h="426">
                    <a:moveTo>
                      <a:pt x="208" y="426"/>
                    </a:moveTo>
                    <a:lnTo>
                      <a:pt x="369" y="0"/>
                    </a:lnTo>
                    <a:lnTo>
                      <a:pt x="360" y="13"/>
                    </a:lnTo>
                    <a:lnTo>
                      <a:pt x="351" y="25"/>
                    </a:lnTo>
                    <a:lnTo>
                      <a:pt x="343" y="36"/>
                    </a:lnTo>
                    <a:lnTo>
                      <a:pt x="334" y="48"/>
                    </a:lnTo>
                    <a:lnTo>
                      <a:pt x="324" y="57"/>
                    </a:lnTo>
                    <a:lnTo>
                      <a:pt x="315" y="66"/>
                    </a:lnTo>
                    <a:lnTo>
                      <a:pt x="305" y="75"/>
                    </a:lnTo>
                    <a:lnTo>
                      <a:pt x="295" y="82"/>
                    </a:lnTo>
                    <a:lnTo>
                      <a:pt x="285" y="89"/>
                    </a:lnTo>
                    <a:lnTo>
                      <a:pt x="274" y="94"/>
                    </a:lnTo>
                    <a:lnTo>
                      <a:pt x="264" y="100"/>
                    </a:lnTo>
                    <a:lnTo>
                      <a:pt x="254" y="104"/>
                    </a:lnTo>
                    <a:lnTo>
                      <a:pt x="243" y="107"/>
                    </a:lnTo>
                    <a:lnTo>
                      <a:pt x="232" y="110"/>
                    </a:lnTo>
                    <a:lnTo>
                      <a:pt x="220" y="112"/>
                    </a:lnTo>
                    <a:lnTo>
                      <a:pt x="208" y="114"/>
                    </a:lnTo>
                    <a:lnTo>
                      <a:pt x="197" y="114"/>
                    </a:lnTo>
                    <a:lnTo>
                      <a:pt x="185" y="114"/>
                    </a:lnTo>
                    <a:lnTo>
                      <a:pt x="173" y="113"/>
                    </a:lnTo>
                    <a:lnTo>
                      <a:pt x="161" y="111"/>
                    </a:lnTo>
                    <a:lnTo>
                      <a:pt x="149" y="108"/>
                    </a:lnTo>
                    <a:lnTo>
                      <a:pt x="136" y="105"/>
                    </a:lnTo>
                    <a:lnTo>
                      <a:pt x="123" y="101"/>
                    </a:lnTo>
                    <a:lnTo>
                      <a:pt x="110" y="96"/>
                    </a:lnTo>
                    <a:lnTo>
                      <a:pt x="97" y="90"/>
                    </a:lnTo>
                    <a:lnTo>
                      <a:pt x="84" y="84"/>
                    </a:lnTo>
                    <a:lnTo>
                      <a:pt x="70" y="77"/>
                    </a:lnTo>
                    <a:lnTo>
                      <a:pt x="56" y="69"/>
                    </a:lnTo>
                    <a:lnTo>
                      <a:pt x="42" y="60"/>
                    </a:lnTo>
                    <a:lnTo>
                      <a:pt x="28" y="51"/>
                    </a:lnTo>
                    <a:lnTo>
                      <a:pt x="14" y="40"/>
                    </a:lnTo>
                    <a:lnTo>
                      <a:pt x="0" y="28"/>
                    </a:lnTo>
                    <a:lnTo>
                      <a:pt x="208" y="426"/>
                    </a:lnTo>
                    <a:close/>
                  </a:path>
                </a:pathLst>
              </a:custGeom>
              <a:noFill/>
              <a:ln w="254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42" name="Freeform 26"/>
              <p:cNvSpPr>
                <a:spLocks/>
              </p:cNvSpPr>
              <p:nvPr/>
            </p:nvSpPr>
            <p:spPr bwMode="auto">
              <a:xfrm>
                <a:off x="2815" y="2878"/>
                <a:ext cx="79" cy="89"/>
              </a:xfrm>
              <a:custGeom>
                <a:avLst/>
                <a:gdLst/>
                <a:ahLst/>
                <a:cxnLst>
                  <a:cxn ang="0">
                    <a:pos x="396" y="442"/>
                  </a:cxn>
                  <a:cxn ang="0">
                    <a:pos x="290" y="0"/>
                  </a:cxn>
                  <a:cxn ang="0">
                    <a:pos x="290" y="15"/>
                  </a:cxn>
                  <a:cxn ang="0">
                    <a:pos x="289" y="30"/>
                  </a:cxn>
                  <a:cxn ang="0">
                    <a:pos x="288" y="44"/>
                  </a:cxn>
                  <a:cxn ang="0">
                    <a:pos x="287" y="59"/>
                  </a:cxn>
                  <a:cxn ang="0">
                    <a:pos x="285" y="72"/>
                  </a:cxn>
                  <a:cxn ang="0">
                    <a:pos x="282" y="85"/>
                  </a:cxn>
                  <a:cxn ang="0">
                    <a:pos x="279" y="97"/>
                  </a:cxn>
                  <a:cxn ang="0">
                    <a:pos x="275" y="108"/>
                  </a:cxn>
                  <a:cxn ang="0">
                    <a:pos x="270" y="120"/>
                  </a:cxn>
                  <a:cxn ang="0">
                    <a:pos x="265" y="130"/>
                  </a:cxn>
                  <a:cxn ang="0">
                    <a:pos x="259" y="141"/>
                  </a:cxn>
                  <a:cxn ang="0">
                    <a:pos x="253" y="151"/>
                  </a:cxn>
                  <a:cxn ang="0">
                    <a:pos x="246" y="160"/>
                  </a:cxn>
                  <a:cxn ang="0">
                    <a:pos x="239" y="168"/>
                  </a:cxn>
                  <a:cxn ang="0">
                    <a:pos x="229" y="176"/>
                  </a:cxn>
                  <a:cxn ang="0">
                    <a:pos x="221" y="183"/>
                  </a:cxn>
                  <a:cxn ang="0">
                    <a:pos x="212" y="190"/>
                  </a:cxn>
                  <a:cxn ang="0">
                    <a:pos x="202" y="197"/>
                  </a:cxn>
                  <a:cxn ang="0">
                    <a:pos x="191" y="202"/>
                  </a:cxn>
                  <a:cxn ang="0">
                    <a:pos x="180" y="208"/>
                  </a:cxn>
                  <a:cxn ang="0">
                    <a:pos x="169" y="212"/>
                  </a:cxn>
                  <a:cxn ang="0">
                    <a:pos x="156" y="218"/>
                  </a:cxn>
                  <a:cxn ang="0">
                    <a:pos x="143" y="221"/>
                  </a:cxn>
                  <a:cxn ang="0">
                    <a:pos x="130" y="224"/>
                  </a:cxn>
                  <a:cxn ang="0">
                    <a:pos x="116" y="227"/>
                  </a:cxn>
                  <a:cxn ang="0">
                    <a:pos x="101" y="229"/>
                  </a:cxn>
                  <a:cxn ang="0">
                    <a:pos x="85" y="231"/>
                  </a:cxn>
                  <a:cxn ang="0">
                    <a:pos x="69" y="232"/>
                  </a:cxn>
                  <a:cxn ang="0">
                    <a:pos x="53" y="232"/>
                  </a:cxn>
                  <a:cxn ang="0">
                    <a:pos x="36" y="232"/>
                  </a:cxn>
                  <a:cxn ang="0">
                    <a:pos x="19" y="232"/>
                  </a:cxn>
                  <a:cxn ang="0">
                    <a:pos x="0" y="231"/>
                  </a:cxn>
                  <a:cxn ang="0">
                    <a:pos x="396" y="442"/>
                  </a:cxn>
                </a:cxnLst>
                <a:rect l="0" t="0" r="r" b="b"/>
                <a:pathLst>
                  <a:path w="396" h="442">
                    <a:moveTo>
                      <a:pt x="396" y="442"/>
                    </a:moveTo>
                    <a:lnTo>
                      <a:pt x="290" y="0"/>
                    </a:lnTo>
                    <a:lnTo>
                      <a:pt x="290" y="15"/>
                    </a:lnTo>
                    <a:lnTo>
                      <a:pt x="289" y="30"/>
                    </a:lnTo>
                    <a:lnTo>
                      <a:pt x="288" y="44"/>
                    </a:lnTo>
                    <a:lnTo>
                      <a:pt x="287" y="59"/>
                    </a:lnTo>
                    <a:lnTo>
                      <a:pt x="285" y="72"/>
                    </a:lnTo>
                    <a:lnTo>
                      <a:pt x="282" y="85"/>
                    </a:lnTo>
                    <a:lnTo>
                      <a:pt x="279" y="97"/>
                    </a:lnTo>
                    <a:lnTo>
                      <a:pt x="275" y="108"/>
                    </a:lnTo>
                    <a:lnTo>
                      <a:pt x="270" y="120"/>
                    </a:lnTo>
                    <a:lnTo>
                      <a:pt x="265" y="130"/>
                    </a:lnTo>
                    <a:lnTo>
                      <a:pt x="259" y="141"/>
                    </a:lnTo>
                    <a:lnTo>
                      <a:pt x="253" y="151"/>
                    </a:lnTo>
                    <a:lnTo>
                      <a:pt x="246" y="160"/>
                    </a:lnTo>
                    <a:lnTo>
                      <a:pt x="239" y="168"/>
                    </a:lnTo>
                    <a:lnTo>
                      <a:pt x="229" y="176"/>
                    </a:lnTo>
                    <a:lnTo>
                      <a:pt x="221" y="183"/>
                    </a:lnTo>
                    <a:lnTo>
                      <a:pt x="212" y="190"/>
                    </a:lnTo>
                    <a:lnTo>
                      <a:pt x="202" y="197"/>
                    </a:lnTo>
                    <a:lnTo>
                      <a:pt x="191" y="202"/>
                    </a:lnTo>
                    <a:lnTo>
                      <a:pt x="180" y="208"/>
                    </a:lnTo>
                    <a:lnTo>
                      <a:pt x="169" y="212"/>
                    </a:lnTo>
                    <a:lnTo>
                      <a:pt x="156" y="218"/>
                    </a:lnTo>
                    <a:lnTo>
                      <a:pt x="143" y="221"/>
                    </a:lnTo>
                    <a:lnTo>
                      <a:pt x="130" y="224"/>
                    </a:lnTo>
                    <a:lnTo>
                      <a:pt x="116" y="227"/>
                    </a:lnTo>
                    <a:lnTo>
                      <a:pt x="101" y="229"/>
                    </a:lnTo>
                    <a:lnTo>
                      <a:pt x="85" y="231"/>
                    </a:lnTo>
                    <a:lnTo>
                      <a:pt x="69" y="232"/>
                    </a:lnTo>
                    <a:lnTo>
                      <a:pt x="53" y="232"/>
                    </a:lnTo>
                    <a:lnTo>
                      <a:pt x="36" y="232"/>
                    </a:lnTo>
                    <a:lnTo>
                      <a:pt x="19" y="232"/>
                    </a:lnTo>
                    <a:lnTo>
                      <a:pt x="0" y="231"/>
                    </a:lnTo>
                    <a:lnTo>
                      <a:pt x="396" y="4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43" name="Freeform 27"/>
              <p:cNvSpPr>
                <a:spLocks/>
              </p:cNvSpPr>
              <p:nvPr/>
            </p:nvSpPr>
            <p:spPr bwMode="auto">
              <a:xfrm>
                <a:off x="2815" y="2878"/>
                <a:ext cx="79" cy="89"/>
              </a:xfrm>
              <a:custGeom>
                <a:avLst/>
                <a:gdLst/>
                <a:ahLst/>
                <a:cxnLst>
                  <a:cxn ang="0">
                    <a:pos x="396" y="442"/>
                  </a:cxn>
                  <a:cxn ang="0">
                    <a:pos x="290" y="0"/>
                  </a:cxn>
                  <a:cxn ang="0">
                    <a:pos x="290" y="15"/>
                  </a:cxn>
                  <a:cxn ang="0">
                    <a:pos x="289" y="30"/>
                  </a:cxn>
                  <a:cxn ang="0">
                    <a:pos x="288" y="44"/>
                  </a:cxn>
                  <a:cxn ang="0">
                    <a:pos x="287" y="59"/>
                  </a:cxn>
                  <a:cxn ang="0">
                    <a:pos x="285" y="72"/>
                  </a:cxn>
                  <a:cxn ang="0">
                    <a:pos x="282" y="85"/>
                  </a:cxn>
                  <a:cxn ang="0">
                    <a:pos x="279" y="97"/>
                  </a:cxn>
                  <a:cxn ang="0">
                    <a:pos x="275" y="108"/>
                  </a:cxn>
                  <a:cxn ang="0">
                    <a:pos x="270" y="120"/>
                  </a:cxn>
                  <a:cxn ang="0">
                    <a:pos x="265" y="130"/>
                  </a:cxn>
                  <a:cxn ang="0">
                    <a:pos x="259" y="141"/>
                  </a:cxn>
                  <a:cxn ang="0">
                    <a:pos x="253" y="151"/>
                  </a:cxn>
                  <a:cxn ang="0">
                    <a:pos x="246" y="160"/>
                  </a:cxn>
                  <a:cxn ang="0">
                    <a:pos x="239" y="168"/>
                  </a:cxn>
                  <a:cxn ang="0">
                    <a:pos x="229" y="176"/>
                  </a:cxn>
                  <a:cxn ang="0">
                    <a:pos x="221" y="183"/>
                  </a:cxn>
                  <a:cxn ang="0">
                    <a:pos x="212" y="190"/>
                  </a:cxn>
                  <a:cxn ang="0">
                    <a:pos x="202" y="197"/>
                  </a:cxn>
                  <a:cxn ang="0">
                    <a:pos x="191" y="202"/>
                  </a:cxn>
                  <a:cxn ang="0">
                    <a:pos x="180" y="208"/>
                  </a:cxn>
                  <a:cxn ang="0">
                    <a:pos x="169" y="212"/>
                  </a:cxn>
                  <a:cxn ang="0">
                    <a:pos x="156" y="218"/>
                  </a:cxn>
                  <a:cxn ang="0">
                    <a:pos x="143" y="221"/>
                  </a:cxn>
                  <a:cxn ang="0">
                    <a:pos x="130" y="224"/>
                  </a:cxn>
                  <a:cxn ang="0">
                    <a:pos x="116" y="227"/>
                  </a:cxn>
                  <a:cxn ang="0">
                    <a:pos x="101" y="229"/>
                  </a:cxn>
                  <a:cxn ang="0">
                    <a:pos x="85" y="231"/>
                  </a:cxn>
                  <a:cxn ang="0">
                    <a:pos x="69" y="232"/>
                  </a:cxn>
                  <a:cxn ang="0">
                    <a:pos x="53" y="232"/>
                  </a:cxn>
                  <a:cxn ang="0">
                    <a:pos x="36" y="232"/>
                  </a:cxn>
                  <a:cxn ang="0">
                    <a:pos x="19" y="232"/>
                  </a:cxn>
                  <a:cxn ang="0">
                    <a:pos x="0" y="231"/>
                  </a:cxn>
                  <a:cxn ang="0">
                    <a:pos x="396" y="442"/>
                  </a:cxn>
                </a:cxnLst>
                <a:rect l="0" t="0" r="r" b="b"/>
                <a:pathLst>
                  <a:path w="396" h="442">
                    <a:moveTo>
                      <a:pt x="396" y="442"/>
                    </a:moveTo>
                    <a:lnTo>
                      <a:pt x="290" y="0"/>
                    </a:lnTo>
                    <a:lnTo>
                      <a:pt x="290" y="15"/>
                    </a:lnTo>
                    <a:lnTo>
                      <a:pt x="289" y="30"/>
                    </a:lnTo>
                    <a:lnTo>
                      <a:pt x="288" y="44"/>
                    </a:lnTo>
                    <a:lnTo>
                      <a:pt x="287" y="59"/>
                    </a:lnTo>
                    <a:lnTo>
                      <a:pt x="285" y="72"/>
                    </a:lnTo>
                    <a:lnTo>
                      <a:pt x="282" y="85"/>
                    </a:lnTo>
                    <a:lnTo>
                      <a:pt x="279" y="97"/>
                    </a:lnTo>
                    <a:lnTo>
                      <a:pt x="275" y="108"/>
                    </a:lnTo>
                    <a:lnTo>
                      <a:pt x="270" y="120"/>
                    </a:lnTo>
                    <a:lnTo>
                      <a:pt x="265" y="130"/>
                    </a:lnTo>
                    <a:lnTo>
                      <a:pt x="259" y="141"/>
                    </a:lnTo>
                    <a:lnTo>
                      <a:pt x="253" y="151"/>
                    </a:lnTo>
                    <a:lnTo>
                      <a:pt x="246" y="160"/>
                    </a:lnTo>
                    <a:lnTo>
                      <a:pt x="239" y="168"/>
                    </a:lnTo>
                    <a:lnTo>
                      <a:pt x="229" y="176"/>
                    </a:lnTo>
                    <a:lnTo>
                      <a:pt x="221" y="183"/>
                    </a:lnTo>
                    <a:lnTo>
                      <a:pt x="212" y="190"/>
                    </a:lnTo>
                    <a:lnTo>
                      <a:pt x="202" y="197"/>
                    </a:lnTo>
                    <a:lnTo>
                      <a:pt x="191" y="202"/>
                    </a:lnTo>
                    <a:lnTo>
                      <a:pt x="180" y="208"/>
                    </a:lnTo>
                    <a:lnTo>
                      <a:pt x="169" y="212"/>
                    </a:lnTo>
                    <a:lnTo>
                      <a:pt x="156" y="218"/>
                    </a:lnTo>
                    <a:lnTo>
                      <a:pt x="143" y="221"/>
                    </a:lnTo>
                    <a:lnTo>
                      <a:pt x="130" y="224"/>
                    </a:lnTo>
                    <a:lnTo>
                      <a:pt x="116" y="227"/>
                    </a:lnTo>
                    <a:lnTo>
                      <a:pt x="101" y="229"/>
                    </a:lnTo>
                    <a:lnTo>
                      <a:pt x="85" y="231"/>
                    </a:lnTo>
                    <a:lnTo>
                      <a:pt x="69" y="232"/>
                    </a:lnTo>
                    <a:lnTo>
                      <a:pt x="53" y="232"/>
                    </a:lnTo>
                    <a:lnTo>
                      <a:pt x="36" y="232"/>
                    </a:lnTo>
                    <a:lnTo>
                      <a:pt x="19" y="232"/>
                    </a:lnTo>
                    <a:lnTo>
                      <a:pt x="0" y="231"/>
                    </a:lnTo>
                    <a:lnTo>
                      <a:pt x="396" y="442"/>
                    </a:lnTo>
                    <a:close/>
                  </a:path>
                </a:pathLst>
              </a:custGeom>
              <a:noFill/>
              <a:ln w="254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44" name="Line 28"/>
              <p:cNvSpPr>
                <a:spLocks noChangeShapeType="1"/>
              </p:cNvSpPr>
              <p:nvPr/>
            </p:nvSpPr>
            <p:spPr bwMode="auto">
              <a:xfrm>
                <a:off x="2511" y="2629"/>
                <a:ext cx="121" cy="1"/>
              </a:xfrm>
              <a:prstGeom prst="line">
                <a:avLst/>
              </a:prstGeom>
              <a:noFill/>
              <a:ln w="635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45" name="Line 29"/>
              <p:cNvSpPr>
                <a:spLocks noChangeShapeType="1"/>
              </p:cNvSpPr>
              <p:nvPr/>
            </p:nvSpPr>
            <p:spPr bwMode="auto">
              <a:xfrm>
                <a:off x="2572" y="2579"/>
                <a:ext cx="1" cy="107"/>
              </a:xfrm>
              <a:prstGeom prst="line">
                <a:avLst/>
              </a:prstGeom>
              <a:noFill/>
              <a:ln w="635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446" name="Oval 30"/>
            <p:cNvSpPr>
              <a:spLocks noChangeArrowheads="1"/>
            </p:cNvSpPr>
            <p:nvPr/>
          </p:nvSpPr>
          <p:spPr bwMode="auto">
            <a:xfrm>
              <a:off x="5258" y="2424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47" name="Oval 31"/>
            <p:cNvSpPr>
              <a:spLocks noChangeArrowheads="1"/>
            </p:cNvSpPr>
            <p:nvPr/>
          </p:nvSpPr>
          <p:spPr bwMode="auto">
            <a:xfrm>
              <a:off x="5805" y="2429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60448" name="Object 32"/>
            <p:cNvGraphicFramePr>
              <a:graphicFrameLocks noChangeAspect="1"/>
            </p:cNvGraphicFramePr>
            <p:nvPr/>
          </p:nvGraphicFramePr>
          <p:xfrm>
            <a:off x="5207" y="2481"/>
            <a:ext cx="19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51" name="Equation" r:id="rId3" imgW="152280" imgH="164880" progId="Equation.DSMT4">
                    <p:embed/>
                  </p:oleObj>
                </mc:Choice>
                <mc:Fallback>
                  <p:oleObj name="Equation" r:id="rId3" imgW="152280" imgH="16488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7" y="2481"/>
                          <a:ext cx="197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49" name="Object 33"/>
            <p:cNvGraphicFramePr>
              <a:graphicFrameLocks noChangeAspect="1"/>
            </p:cNvGraphicFramePr>
            <p:nvPr/>
          </p:nvGraphicFramePr>
          <p:xfrm>
            <a:off x="5732" y="2520"/>
            <a:ext cx="19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52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2" y="2520"/>
                          <a:ext cx="197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50" name="Object 34"/>
            <p:cNvGraphicFramePr>
              <a:graphicFrameLocks noChangeAspect="1"/>
            </p:cNvGraphicFramePr>
            <p:nvPr/>
          </p:nvGraphicFramePr>
          <p:xfrm>
            <a:off x="4494" y="2208"/>
            <a:ext cx="19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53" name="Equation" r:id="rId7" imgW="152280" imgH="203040" progId="Equation.DSMT4">
                    <p:embed/>
                  </p:oleObj>
                </mc:Choice>
                <mc:Fallback>
                  <p:oleObj name="Equation" r:id="rId7" imgW="152280" imgH="20304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4" y="2208"/>
                          <a:ext cx="197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/>
      <p:bldP spid="199686" grpId="0"/>
      <p:bldP spid="199687" grpId="0"/>
      <p:bldP spid="199688" grpId="0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1288</Words>
  <Application>Microsoft Office PowerPoint</Application>
  <PresentationFormat>全屏显示(4:3)</PresentationFormat>
  <Paragraphs>142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黑体</vt:lpstr>
      <vt:lpstr>华文楷体</vt:lpstr>
      <vt:lpstr>华文新魏</vt:lpstr>
      <vt:lpstr>华文中宋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Equation</vt:lpstr>
      <vt:lpstr>公式</vt:lpstr>
      <vt:lpstr>4.3  电势能与电势      1.电势能     2.电势     3.电势差      4.等势面      5.电势差与电场强度的关系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  结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55</cp:revision>
  <dcterms:created xsi:type="dcterms:W3CDTF">2017-06-28T03:02:51Z</dcterms:created>
  <dcterms:modified xsi:type="dcterms:W3CDTF">2017-07-31T09:44:59Z</dcterms:modified>
</cp:coreProperties>
</file>