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7" r:id="rId2"/>
    <p:sldId id="258" r:id="rId3"/>
    <p:sldId id="301" r:id="rId4"/>
    <p:sldId id="302" r:id="rId5"/>
    <p:sldId id="280" r:id="rId6"/>
    <p:sldId id="303" r:id="rId7"/>
    <p:sldId id="304" r:id="rId8"/>
    <p:sldId id="316" r:id="rId9"/>
    <p:sldId id="306" r:id="rId10"/>
    <p:sldId id="307" r:id="rId11"/>
    <p:sldId id="309" r:id="rId12"/>
    <p:sldId id="310" r:id="rId13"/>
    <p:sldId id="311" r:id="rId14"/>
    <p:sldId id="313" r:id="rId15"/>
    <p:sldId id="312" r:id="rId16"/>
    <p:sldId id="314" r:id="rId17"/>
    <p:sldId id="315" r:id="rId18"/>
    <p:sldId id="27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E31D64"/>
    <a:srgbClr val="C7FAFD"/>
    <a:srgbClr val="75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emf"/><Relationship Id="rId7" Type="http://schemas.openxmlformats.org/officeDocument/2006/relationships/image" Target="../media/image12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e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1D39-915D-4D30-BD6A-864C1942DE05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587DD-82DD-447D-8D72-637E960C4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7B360-9C1F-4A5D-A1B4-EFDE7B23EB2D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32E03-32BB-4AAB-87F4-180CBC0B43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5DDB0-7871-42AA-A9A9-DB19D615BA9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50F6E-A7CC-4DCF-85FC-F0261B42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en-US" altLang="zh-CN" sz="2600" b="1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4.4</a:t>
            </a:r>
            <a:r>
              <a:rPr lang="zh-CN" altLang="en-US" sz="2600" b="1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静电现象的应用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7.bin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slide" Target="slide18.xml"/><Relationship Id="rId5" Type="http://schemas.openxmlformats.org/officeDocument/2006/relationships/image" Target="../media/image25.jpeg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15.png"/><Relationship Id="rId21" Type="http://schemas.openxmlformats.org/officeDocument/2006/relationships/image" Target="../media/image14.w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6991;&#38647;&#38024;.swf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4.4  </a:t>
            </a:r>
            <a:r>
              <a:rPr kumimoji="1" lang="zh-CN" altLang="en-US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静电现象的应用</a:t>
            </a:r>
            <a:b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lang="en-US" altLang="zh-CN" sz="3600" dirty="0"/>
              <a:t>    1.</a:t>
            </a:r>
            <a:r>
              <a:rPr lang="zh-CN" altLang="en-US" sz="3600" dirty="0"/>
              <a:t>静电平衡状态</a:t>
            </a:r>
            <a:endParaRPr lang="en-US" altLang="zh-CN" sz="3600" dirty="0"/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lang="en-US" altLang="zh-CN" sz="3600" dirty="0"/>
              <a:t>    2.</a:t>
            </a:r>
            <a:r>
              <a:rPr lang="zh-CN" altLang="en-US" sz="3600" dirty="0"/>
              <a:t>静电平衡时导体上电荷分布</a:t>
            </a:r>
            <a:endParaRPr lang="en-US" altLang="zh-CN" sz="3600" dirty="0"/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lang="en-US" altLang="zh-CN" sz="3600" dirty="0"/>
              <a:t>    3.</a:t>
            </a:r>
            <a:r>
              <a:rPr lang="zh-CN" altLang="en-US" sz="3600" dirty="0"/>
              <a:t>尖端放电</a:t>
            </a:r>
            <a:br>
              <a:rPr lang="en-US" altLang="zh-CN" sz="3600" dirty="0"/>
            </a:br>
            <a:r>
              <a:rPr lang="en-US" altLang="zh-CN" sz="3600" dirty="0"/>
              <a:t>      4.</a:t>
            </a:r>
            <a:r>
              <a:rPr lang="zh-CN" altLang="en-US" sz="3600" dirty="0"/>
              <a:t>静电屏蔽</a:t>
            </a:r>
            <a:br>
              <a:rPr lang="en-US" altLang="zh-CN" sz="3600" dirty="0"/>
            </a:br>
            <a:r>
              <a:rPr lang="en-US" altLang="zh-CN" sz="3600" dirty="0"/>
              <a:t>      5.</a:t>
            </a:r>
            <a:r>
              <a:rPr lang="zh-CN" altLang="en-US" sz="3600" dirty="0"/>
              <a:t>静电现象的其他应用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0" y="692696"/>
            <a:ext cx="327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、静电屏蔽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68313" y="1304900"/>
            <a:ext cx="7488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带空腔的导体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1952600"/>
            <a:ext cx="7772400" cy="3276600"/>
            <a:chOff x="480" y="1152"/>
            <a:chExt cx="4896" cy="2064"/>
          </a:xfrm>
        </p:grpSpPr>
        <p:sp>
          <p:nvSpPr>
            <p:cNvPr id="11324" name="Rectangle 5"/>
            <p:cNvSpPr>
              <a:spLocks noChangeArrowheads="1"/>
            </p:cNvSpPr>
            <p:nvPr/>
          </p:nvSpPr>
          <p:spPr bwMode="auto">
            <a:xfrm>
              <a:off x="480" y="1152"/>
              <a:ext cx="4896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72" y="1248"/>
              <a:ext cx="2208" cy="1911"/>
              <a:chOff x="672" y="1248"/>
              <a:chExt cx="2208" cy="1911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672" y="1296"/>
                <a:ext cx="1920" cy="1518"/>
                <a:chOff x="672" y="1428"/>
                <a:chExt cx="1920" cy="1518"/>
              </a:xfrm>
            </p:grpSpPr>
            <p:sp>
              <p:nvSpPr>
                <p:cNvPr id="11328" name="Line 8"/>
                <p:cNvSpPr>
                  <a:spLocks noChangeShapeType="1"/>
                </p:cNvSpPr>
                <p:nvPr/>
              </p:nvSpPr>
              <p:spPr bwMode="auto">
                <a:xfrm>
                  <a:off x="672" y="1428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29" name="Line 9"/>
                <p:cNvSpPr>
                  <a:spLocks noChangeShapeType="1"/>
                </p:cNvSpPr>
                <p:nvPr/>
              </p:nvSpPr>
              <p:spPr bwMode="auto">
                <a:xfrm>
                  <a:off x="672" y="1555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0" name="Line 10"/>
                <p:cNvSpPr>
                  <a:spLocks noChangeShapeType="1"/>
                </p:cNvSpPr>
                <p:nvPr/>
              </p:nvSpPr>
              <p:spPr bwMode="auto">
                <a:xfrm>
                  <a:off x="672" y="1681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1" name="Line 11"/>
                <p:cNvSpPr>
                  <a:spLocks noChangeShapeType="1"/>
                </p:cNvSpPr>
                <p:nvPr/>
              </p:nvSpPr>
              <p:spPr bwMode="auto">
                <a:xfrm>
                  <a:off x="672" y="1808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2" name="Line 12"/>
                <p:cNvSpPr>
                  <a:spLocks noChangeShapeType="1"/>
                </p:cNvSpPr>
                <p:nvPr/>
              </p:nvSpPr>
              <p:spPr bwMode="auto">
                <a:xfrm>
                  <a:off x="672" y="1934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3" name="Line 13"/>
                <p:cNvSpPr>
                  <a:spLocks noChangeShapeType="1"/>
                </p:cNvSpPr>
                <p:nvPr/>
              </p:nvSpPr>
              <p:spPr bwMode="auto">
                <a:xfrm>
                  <a:off x="672" y="2061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4" name="Line 14"/>
                <p:cNvSpPr>
                  <a:spLocks noChangeShapeType="1"/>
                </p:cNvSpPr>
                <p:nvPr/>
              </p:nvSpPr>
              <p:spPr bwMode="auto">
                <a:xfrm>
                  <a:off x="672" y="2187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5" name="Line 15"/>
                <p:cNvSpPr>
                  <a:spLocks noChangeShapeType="1"/>
                </p:cNvSpPr>
                <p:nvPr/>
              </p:nvSpPr>
              <p:spPr bwMode="auto">
                <a:xfrm>
                  <a:off x="672" y="2313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6" name="Line 16"/>
                <p:cNvSpPr>
                  <a:spLocks noChangeShapeType="1"/>
                </p:cNvSpPr>
                <p:nvPr/>
              </p:nvSpPr>
              <p:spPr bwMode="auto">
                <a:xfrm>
                  <a:off x="672" y="2440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7" name="Line 17"/>
                <p:cNvSpPr>
                  <a:spLocks noChangeShapeType="1"/>
                </p:cNvSpPr>
                <p:nvPr/>
              </p:nvSpPr>
              <p:spPr bwMode="auto">
                <a:xfrm>
                  <a:off x="672" y="2566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8" name="Line 18"/>
                <p:cNvSpPr>
                  <a:spLocks noChangeShapeType="1"/>
                </p:cNvSpPr>
                <p:nvPr/>
              </p:nvSpPr>
              <p:spPr bwMode="auto">
                <a:xfrm>
                  <a:off x="672" y="2693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39" name="Line 19"/>
                <p:cNvSpPr>
                  <a:spLocks noChangeShapeType="1"/>
                </p:cNvSpPr>
                <p:nvPr/>
              </p:nvSpPr>
              <p:spPr bwMode="auto">
                <a:xfrm>
                  <a:off x="672" y="2819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40" name="Line 20"/>
                <p:cNvSpPr>
                  <a:spLocks noChangeShapeType="1"/>
                </p:cNvSpPr>
                <p:nvPr/>
              </p:nvSpPr>
              <p:spPr bwMode="auto">
                <a:xfrm>
                  <a:off x="672" y="2946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267" name="Object 21"/>
              <p:cNvGraphicFramePr>
                <a:graphicFrameLocks noChangeAspect="1"/>
              </p:cNvGraphicFramePr>
              <p:nvPr/>
            </p:nvGraphicFramePr>
            <p:xfrm>
              <a:off x="2573" y="1248"/>
              <a:ext cx="30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092" name="Equation" r:id="rId3" imgW="215640" imgH="266400" progId="Equation.3">
                      <p:embed/>
                    </p:oleObj>
                  </mc:Choice>
                  <mc:Fallback>
                    <p:oleObj name="Equation" r:id="rId3" imgW="215640" imgH="2664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" y="1248"/>
                            <a:ext cx="307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27" name="Text Box 22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96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1C1C1C"/>
                    </a:solidFill>
                    <a:latin typeface="宋体" pitchFamily="2" charset="-122"/>
                  </a:rPr>
                  <a:t>外电场</a:t>
                </a:r>
              </a:p>
            </p:txBody>
          </p:sp>
        </p:grpSp>
      </p:grp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121096" y="5569669"/>
            <a:ext cx="8915400" cy="9556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宋体" pitchFamily="2" charset="-122"/>
              </a:rPr>
              <a:t>空腔导体可以屏蔽外电场</a:t>
            </a:r>
            <a:r>
              <a:rPr lang="en-US" altLang="zh-CN" sz="2800" b="1" dirty="0">
                <a:latin typeface="宋体" pitchFamily="2" charset="-122"/>
              </a:rPr>
              <a:t>, </a:t>
            </a:r>
            <a:r>
              <a:rPr lang="zh-CN" altLang="en-US" sz="2800" b="1" dirty="0">
                <a:latin typeface="宋体" pitchFamily="2" charset="-122"/>
              </a:rPr>
              <a:t>使空腔内物体不受外电场影响</a:t>
            </a:r>
            <a:r>
              <a:rPr lang="en-US" altLang="zh-CN" sz="2800" b="1" dirty="0">
                <a:latin typeface="宋体" pitchFamily="2" charset="-122"/>
              </a:rPr>
              <a:t>.</a:t>
            </a:r>
            <a:r>
              <a:rPr lang="zh-CN" altLang="en-US" sz="2800" b="1" dirty="0">
                <a:latin typeface="宋体" pitchFamily="2" charset="-122"/>
              </a:rPr>
              <a:t>这时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整个空腔导体和腔内的电势也必处处相等。</a:t>
            </a:r>
            <a:endParaRPr lang="en-US" altLang="zh-CN" sz="2800" b="1" dirty="0">
              <a:latin typeface="宋体" pitchFamily="2" charset="-122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500563" y="1952600"/>
            <a:ext cx="3886200" cy="3109912"/>
            <a:chOff x="2832" y="1200"/>
            <a:chExt cx="2448" cy="1959"/>
          </a:xfrm>
        </p:grpSpPr>
        <p:graphicFrame>
          <p:nvGraphicFramePr>
            <p:cNvPr id="11266" name="Object 25"/>
            <p:cNvGraphicFramePr>
              <a:graphicFrameLocks noChangeAspect="1"/>
            </p:cNvGraphicFramePr>
            <p:nvPr/>
          </p:nvGraphicFramePr>
          <p:xfrm>
            <a:off x="4944" y="1200"/>
            <a:ext cx="27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3" name="Equation" r:id="rId5" imgW="215640" imgH="266400" progId="Equation.3">
                    <p:embed/>
                  </p:oleObj>
                </mc:Choice>
                <mc:Fallback>
                  <p:oleObj name="Equation" r:id="rId5" imgW="215640" imgH="26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00"/>
                          <a:ext cx="27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Rectangle 26"/>
            <p:cNvSpPr>
              <a:spLocks noChangeArrowheads="1"/>
            </p:cNvSpPr>
            <p:nvPr/>
          </p:nvSpPr>
          <p:spPr bwMode="auto">
            <a:xfrm>
              <a:off x="2832" y="2832"/>
              <a:ext cx="2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</a:rPr>
                <a:t>空腔导体屏蔽外电场</a:t>
              </a:r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317" y="1680"/>
              <a:ext cx="1147" cy="765"/>
              <a:chOff x="3317" y="1827"/>
              <a:chExt cx="1147" cy="765"/>
            </a:xfrm>
          </p:grpSpPr>
          <p:sp>
            <p:nvSpPr>
              <p:cNvPr id="50204" name="AutoShape 28"/>
              <p:cNvSpPr>
                <a:spLocks noChangeArrowheads="1"/>
              </p:cNvSpPr>
              <p:nvPr/>
            </p:nvSpPr>
            <p:spPr bwMode="auto">
              <a:xfrm rot="-2459627">
                <a:off x="3317" y="1957"/>
                <a:ext cx="1147" cy="587"/>
              </a:xfrm>
              <a:custGeom>
                <a:avLst/>
                <a:gdLst>
                  <a:gd name="G0" fmla="+- 4716 0 0"/>
                  <a:gd name="G1" fmla="+- 21600 0 4716"/>
                  <a:gd name="G2" fmla="+- 21600 0 471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716" y="10800"/>
                    </a:moveTo>
                    <a:cubicBezTo>
                      <a:pt x="4716" y="14160"/>
                      <a:pt x="7440" y="16884"/>
                      <a:pt x="10800" y="16884"/>
                    </a:cubicBezTo>
                    <a:cubicBezTo>
                      <a:pt x="14160" y="16884"/>
                      <a:pt x="16884" y="14160"/>
                      <a:pt x="16884" y="10800"/>
                    </a:cubicBezTo>
                    <a:cubicBezTo>
                      <a:pt x="16884" y="7440"/>
                      <a:pt x="14160" y="4716"/>
                      <a:pt x="10800" y="4716"/>
                    </a:cubicBezTo>
                    <a:cubicBezTo>
                      <a:pt x="7440" y="4716"/>
                      <a:pt x="4716" y="7440"/>
                      <a:pt x="4716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50000">
                    <a:srgbClr val="DDDDDD"/>
                  </a:gs>
                  <a:gs pos="100000">
                    <a:schemeClr val="tx1"/>
                  </a:gs>
                </a:gsLst>
                <a:lin ang="2700000" scaled="1"/>
              </a:gradFill>
              <a:ln w="1905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299" name="Line 29"/>
              <p:cNvSpPr>
                <a:spLocks noChangeShapeType="1"/>
              </p:cNvSpPr>
              <p:nvPr/>
            </p:nvSpPr>
            <p:spPr bwMode="auto">
              <a:xfrm>
                <a:off x="3696" y="2064"/>
                <a:ext cx="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00" name="Line 30"/>
              <p:cNvSpPr>
                <a:spLocks noChangeShapeType="1"/>
              </p:cNvSpPr>
              <p:nvPr/>
            </p:nvSpPr>
            <p:spPr bwMode="auto">
              <a:xfrm>
                <a:off x="3843" y="1968"/>
                <a:ext cx="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01" name="Line 31"/>
              <p:cNvSpPr>
                <a:spLocks noChangeShapeType="1"/>
              </p:cNvSpPr>
              <p:nvPr/>
            </p:nvSpPr>
            <p:spPr bwMode="auto">
              <a:xfrm>
                <a:off x="3600" y="2160"/>
                <a:ext cx="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02" name="Line 32"/>
              <p:cNvSpPr>
                <a:spLocks noChangeShapeType="1"/>
              </p:cNvSpPr>
              <p:nvPr/>
            </p:nvSpPr>
            <p:spPr bwMode="auto">
              <a:xfrm>
                <a:off x="3504" y="2256"/>
                <a:ext cx="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03" name="Line 33"/>
              <p:cNvSpPr>
                <a:spLocks noChangeShapeType="1"/>
              </p:cNvSpPr>
              <p:nvPr/>
            </p:nvSpPr>
            <p:spPr bwMode="auto">
              <a:xfrm>
                <a:off x="3456" y="2352"/>
                <a:ext cx="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04" name="Line 34"/>
              <p:cNvSpPr>
                <a:spLocks noChangeShapeType="1"/>
              </p:cNvSpPr>
              <p:nvPr/>
            </p:nvSpPr>
            <p:spPr bwMode="auto">
              <a:xfrm>
                <a:off x="3408" y="2448"/>
                <a:ext cx="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05" name="Line 35"/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4086" y="1827"/>
                <a:ext cx="93" cy="93"/>
                <a:chOff x="2688" y="2544"/>
                <a:chExt cx="96" cy="96"/>
              </a:xfrm>
            </p:grpSpPr>
            <p:sp>
              <p:nvSpPr>
                <p:cNvPr id="11322" name="Line 37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23" name="Line 38"/>
                <p:cNvSpPr>
                  <a:spLocks noChangeShapeType="1"/>
                </p:cNvSpPr>
                <p:nvPr/>
              </p:nvSpPr>
              <p:spPr bwMode="auto">
                <a:xfrm>
                  <a:off x="2736" y="2544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9"/>
              <p:cNvGrpSpPr>
                <a:grpSpLocks/>
              </p:cNvGrpSpPr>
              <p:nvPr/>
            </p:nvGrpSpPr>
            <p:grpSpPr bwMode="auto">
              <a:xfrm>
                <a:off x="4224" y="1923"/>
                <a:ext cx="93" cy="93"/>
                <a:chOff x="2688" y="2544"/>
                <a:chExt cx="96" cy="96"/>
              </a:xfrm>
            </p:grpSpPr>
            <p:sp>
              <p:nvSpPr>
                <p:cNvPr id="11320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21" name="Line 41"/>
                <p:cNvSpPr>
                  <a:spLocks noChangeShapeType="1"/>
                </p:cNvSpPr>
                <p:nvPr/>
              </p:nvSpPr>
              <p:spPr bwMode="auto">
                <a:xfrm>
                  <a:off x="2736" y="2544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2"/>
              <p:cNvGrpSpPr>
                <a:grpSpLocks/>
              </p:cNvGrpSpPr>
              <p:nvPr/>
            </p:nvGrpSpPr>
            <p:grpSpPr bwMode="auto">
              <a:xfrm>
                <a:off x="4224" y="2067"/>
                <a:ext cx="93" cy="93"/>
                <a:chOff x="2688" y="2544"/>
                <a:chExt cx="96" cy="96"/>
              </a:xfrm>
            </p:grpSpPr>
            <p:sp>
              <p:nvSpPr>
                <p:cNvPr id="11318" name="Line 43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19" name="Line 44"/>
                <p:cNvSpPr>
                  <a:spLocks noChangeShapeType="1"/>
                </p:cNvSpPr>
                <p:nvPr/>
              </p:nvSpPr>
              <p:spPr bwMode="auto">
                <a:xfrm>
                  <a:off x="2736" y="2544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5"/>
              <p:cNvGrpSpPr>
                <a:grpSpLocks/>
              </p:cNvGrpSpPr>
              <p:nvPr/>
            </p:nvGrpSpPr>
            <p:grpSpPr bwMode="auto">
              <a:xfrm>
                <a:off x="4176" y="2211"/>
                <a:ext cx="93" cy="93"/>
                <a:chOff x="2688" y="2544"/>
                <a:chExt cx="96" cy="96"/>
              </a:xfrm>
            </p:grpSpPr>
            <p:sp>
              <p:nvSpPr>
                <p:cNvPr id="11316" name="Line 46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17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2544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48"/>
              <p:cNvGrpSpPr>
                <a:grpSpLocks/>
              </p:cNvGrpSpPr>
              <p:nvPr/>
            </p:nvGrpSpPr>
            <p:grpSpPr bwMode="auto">
              <a:xfrm>
                <a:off x="4032" y="2355"/>
                <a:ext cx="93" cy="93"/>
                <a:chOff x="2688" y="2544"/>
                <a:chExt cx="96" cy="96"/>
              </a:xfrm>
            </p:grpSpPr>
            <p:sp>
              <p:nvSpPr>
                <p:cNvPr id="11314" name="Line 49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15" name="Line 50"/>
                <p:cNvSpPr>
                  <a:spLocks noChangeShapeType="1"/>
                </p:cNvSpPr>
                <p:nvPr/>
              </p:nvSpPr>
              <p:spPr bwMode="auto">
                <a:xfrm>
                  <a:off x="2736" y="2544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3888" y="2499"/>
                <a:ext cx="93" cy="93"/>
                <a:chOff x="2688" y="2544"/>
                <a:chExt cx="96" cy="96"/>
              </a:xfrm>
            </p:grpSpPr>
            <p:sp>
              <p:nvSpPr>
                <p:cNvPr id="11312" name="Line 52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13" name="Line 53"/>
                <p:cNvSpPr>
                  <a:spLocks noChangeShapeType="1"/>
                </p:cNvSpPr>
                <p:nvPr/>
              </p:nvSpPr>
              <p:spPr bwMode="auto">
                <a:xfrm>
                  <a:off x="2736" y="2544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none" w="sm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2972" y="1296"/>
              <a:ext cx="1928" cy="1519"/>
              <a:chOff x="2972" y="1428"/>
              <a:chExt cx="1928" cy="1519"/>
            </a:xfrm>
          </p:grpSpPr>
          <p:sp>
            <p:nvSpPr>
              <p:cNvPr id="11276" name="Freeform 55"/>
              <p:cNvSpPr>
                <a:spLocks/>
              </p:cNvSpPr>
              <p:nvPr/>
            </p:nvSpPr>
            <p:spPr bwMode="auto">
              <a:xfrm>
                <a:off x="2976" y="1428"/>
                <a:ext cx="1920" cy="44"/>
              </a:xfrm>
              <a:custGeom>
                <a:avLst/>
                <a:gdLst>
                  <a:gd name="T0" fmla="*/ 0 w 1920"/>
                  <a:gd name="T1" fmla="*/ 0 h 44"/>
                  <a:gd name="T2" fmla="*/ 548 w 1920"/>
                  <a:gd name="T3" fmla="*/ 12 h 44"/>
                  <a:gd name="T4" fmla="*/ 792 w 1920"/>
                  <a:gd name="T5" fmla="*/ 36 h 44"/>
                  <a:gd name="T6" fmla="*/ 948 w 1920"/>
                  <a:gd name="T7" fmla="*/ 44 h 44"/>
                  <a:gd name="T8" fmla="*/ 1136 w 1920"/>
                  <a:gd name="T9" fmla="*/ 32 h 44"/>
                  <a:gd name="T10" fmla="*/ 1360 w 1920"/>
                  <a:gd name="T11" fmla="*/ 12 h 44"/>
                  <a:gd name="T12" fmla="*/ 1920 w 1920"/>
                  <a:gd name="T13" fmla="*/ 1 h 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0"/>
                  <a:gd name="T22" fmla="*/ 0 h 44"/>
                  <a:gd name="T23" fmla="*/ 1920 w 1920"/>
                  <a:gd name="T24" fmla="*/ 44 h 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0" h="44">
                    <a:moveTo>
                      <a:pt x="0" y="0"/>
                    </a:moveTo>
                    <a:lnTo>
                      <a:pt x="548" y="12"/>
                    </a:lnTo>
                    <a:lnTo>
                      <a:pt x="792" y="36"/>
                    </a:lnTo>
                    <a:lnTo>
                      <a:pt x="948" y="44"/>
                    </a:lnTo>
                    <a:lnTo>
                      <a:pt x="1136" y="32"/>
                    </a:lnTo>
                    <a:lnTo>
                      <a:pt x="1360" y="12"/>
                    </a:lnTo>
                    <a:lnTo>
                      <a:pt x="1920" y="1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77" name="Freeform 56"/>
              <p:cNvSpPr>
                <a:spLocks/>
              </p:cNvSpPr>
              <p:nvPr/>
            </p:nvSpPr>
            <p:spPr bwMode="auto">
              <a:xfrm>
                <a:off x="2976" y="1548"/>
                <a:ext cx="1924" cy="160"/>
              </a:xfrm>
              <a:custGeom>
                <a:avLst/>
                <a:gdLst>
                  <a:gd name="T0" fmla="*/ 0 w 1924"/>
                  <a:gd name="T1" fmla="*/ 6 h 160"/>
                  <a:gd name="T2" fmla="*/ 360 w 1924"/>
                  <a:gd name="T3" fmla="*/ 36 h 160"/>
                  <a:gd name="T4" fmla="*/ 532 w 1924"/>
                  <a:gd name="T5" fmla="*/ 52 h 160"/>
                  <a:gd name="T6" fmla="*/ 696 w 1924"/>
                  <a:gd name="T7" fmla="*/ 84 h 160"/>
                  <a:gd name="T8" fmla="*/ 824 w 1924"/>
                  <a:gd name="T9" fmla="*/ 124 h 160"/>
                  <a:gd name="T10" fmla="*/ 912 w 1924"/>
                  <a:gd name="T11" fmla="*/ 160 h 160"/>
                  <a:gd name="T12" fmla="*/ 996 w 1924"/>
                  <a:gd name="T13" fmla="*/ 160 h 160"/>
                  <a:gd name="T14" fmla="*/ 1076 w 1924"/>
                  <a:gd name="T15" fmla="*/ 140 h 160"/>
                  <a:gd name="T16" fmla="*/ 1220 w 1924"/>
                  <a:gd name="T17" fmla="*/ 92 h 160"/>
                  <a:gd name="T18" fmla="*/ 1384 w 1924"/>
                  <a:gd name="T19" fmla="*/ 60 h 160"/>
                  <a:gd name="T20" fmla="*/ 1556 w 1924"/>
                  <a:gd name="T21" fmla="*/ 32 h 160"/>
                  <a:gd name="T22" fmla="*/ 1924 w 192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4"/>
                  <a:gd name="T37" fmla="*/ 0 h 160"/>
                  <a:gd name="T38" fmla="*/ 1924 w 1924"/>
                  <a:gd name="T39" fmla="*/ 160 h 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4" h="160">
                    <a:moveTo>
                      <a:pt x="0" y="6"/>
                    </a:moveTo>
                    <a:lnTo>
                      <a:pt x="360" y="36"/>
                    </a:lnTo>
                    <a:lnTo>
                      <a:pt x="532" y="52"/>
                    </a:lnTo>
                    <a:lnTo>
                      <a:pt x="696" y="84"/>
                    </a:lnTo>
                    <a:lnTo>
                      <a:pt x="824" y="124"/>
                    </a:lnTo>
                    <a:lnTo>
                      <a:pt x="912" y="160"/>
                    </a:lnTo>
                    <a:lnTo>
                      <a:pt x="996" y="160"/>
                    </a:lnTo>
                    <a:lnTo>
                      <a:pt x="1076" y="140"/>
                    </a:lnTo>
                    <a:lnTo>
                      <a:pt x="1220" y="92"/>
                    </a:lnTo>
                    <a:lnTo>
                      <a:pt x="1384" y="60"/>
                    </a:lnTo>
                    <a:lnTo>
                      <a:pt x="1556" y="32"/>
                    </a:lnTo>
                    <a:lnTo>
                      <a:pt x="1924" y="0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78" name="Freeform 57"/>
              <p:cNvSpPr>
                <a:spLocks/>
              </p:cNvSpPr>
              <p:nvPr/>
            </p:nvSpPr>
            <p:spPr bwMode="auto">
              <a:xfrm>
                <a:off x="2976" y="1681"/>
                <a:ext cx="876" cy="239"/>
              </a:xfrm>
              <a:custGeom>
                <a:avLst/>
                <a:gdLst>
                  <a:gd name="T0" fmla="*/ 0 w 876"/>
                  <a:gd name="T1" fmla="*/ 0 h 239"/>
                  <a:gd name="T2" fmla="*/ 240 w 876"/>
                  <a:gd name="T3" fmla="*/ 23 h 239"/>
                  <a:gd name="T4" fmla="*/ 416 w 876"/>
                  <a:gd name="T5" fmla="*/ 43 h 239"/>
                  <a:gd name="T6" fmla="*/ 596 w 876"/>
                  <a:gd name="T7" fmla="*/ 83 h 239"/>
                  <a:gd name="T8" fmla="*/ 744 w 876"/>
                  <a:gd name="T9" fmla="*/ 131 h 239"/>
                  <a:gd name="T10" fmla="*/ 816 w 876"/>
                  <a:gd name="T11" fmla="*/ 171 h 239"/>
                  <a:gd name="T12" fmla="*/ 876 w 876"/>
                  <a:gd name="T13" fmla="*/ 239 h 2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6"/>
                  <a:gd name="T22" fmla="*/ 0 h 239"/>
                  <a:gd name="T23" fmla="*/ 876 w 876"/>
                  <a:gd name="T24" fmla="*/ 239 h 2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6" h="239">
                    <a:moveTo>
                      <a:pt x="0" y="0"/>
                    </a:moveTo>
                    <a:lnTo>
                      <a:pt x="240" y="23"/>
                    </a:lnTo>
                    <a:lnTo>
                      <a:pt x="416" y="43"/>
                    </a:lnTo>
                    <a:lnTo>
                      <a:pt x="596" y="83"/>
                    </a:lnTo>
                    <a:lnTo>
                      <a:pt x="744" y="131"/>
                    </a:lnTo>
                    <a:lnTo>
                      <a:pt x="816" y="171"/>
                    </a:lnTo>
                    <a:lnTo>
                      <a:pt x="876" y="239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79" name="Freeform 58"/>
              <p:cNvSpPr>
                <a:spLocks/>
              </p:cNvSpPr>
              <p:nvPr/>
            </p:nvSpPr>
            <p:spPr bwMode="auto">
              <a:xfrm>
                <a:off x="2976" y="1808"/>
                <a:ext cx="764" cy="176"/>
              </a:xfrm>
              <a:custGeom>
                <a:avLst/>
                <a:gdLst>
                  <a:gd name="T0" fmla="*/ 0 w 764"/>
                  <a:gd name="T1" fmla="*/ 0 h 176"/>
                  <a:gd name="T2" fmla="*/ 364 w 764"/>
                  <a:gd name="T3" fmla="*/ 40 h 176"/>
                  <a:gd name="T4" fmla="*/ 468 w 764"/>
                  <a:gd name="T5" fmla="*/ 60 h 176"/>
                  <a:gd name="T6" fmla="*/ 564 w 764"/>
                  <a:gd name="T7" fmla="*/ 88 h 176"/>
                  <a:gd name="T8" fmla="*/ 764 w 764"/>
                  <a:gd name="T9" fmla="*/ 176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4"/>
                  <a:gd name="T16" fmla="*/ 0 h 176"/>
                  <a:gd name="T17" fmla="*/ 764 w 764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4" h="176">
                    <a:moveTo>
                      <a:pt x="0" y="0"/>
                    </a:moveTo>
                    <a:lnTo>
                      <a:pt x="364" y="40"/>
                    </a:lnTo>
                    <a:lnTo>
                      <a:pt x="468" y="60"/>
                    </a:lnTo>
                    <a:lnTo>
                      <a:pt x="564" y="88"/>
                    </a:lnTo>
                    <a:lnTo>
                      <a:pt x="764" y="176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0" name="Freeform 59"/>
              <p:cNvSpPr>
                <a:spLocks/>
              </p:cNvSpPr>
              <p:nvPr/>
            </p:nvSpPr>
            <p:spPr bwMode="auto">
              <a:xfrm>
                <a:off x="2976" y="1934"/>
                <a:ext cx="684" cy="138"/>
              </a:xfrm>
              <a:custGeom>
                <a:avLst/>
                <a:gdLst>
                  <a:gd name="T0" fmla="*/ 0 w 684"/>
                  <a:gd name="T1" fmla="*/ 0 h 138"/>
                  <a:gd name="T2" fmla="*/ 192 w 684"/>
                  <a:gd name="T3" fmla="*/ 14 h 138"/>
                  <a:gd name="T4" fmla="*/ 372 w 684"/>
                  <a:gd name="T5" fmla="*/ 38 h 138"/>
                  <a:gd name="T6" fmla="*/ 528 w 684"/>
                  <a:gd name="T7" fmla="*/ 74 h 138"/>
                  <a:gd name="T8" fmla="*/ 684 w 684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4"/>
                  <a:gd name="T16" fmla="*/ 0 h 138"/>
                  <a:gd name="T17" fmla="*/ 684 w 684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4" h="138">
                    <a:moveTo>
                      <a:pt x="0" y="0"/>
                    </a:moveTo>
                    <a:lnTo>
                      <a:pt x="192" y="14"/>
                    </a:lnTo>
                    <a:lnTo>
                      <a:pt x="372" y="38"/>
                    </a:lnTo>
                    <a:lnTo>
                      <a:pt x="528" y="74"/>
                    </a:lnTo>
                    <a:lnTo>
                      <a:pt x="684" y="138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1" name="Freeform 60"/>
              <p:cNvSpPr>
                <a:spLocks/>
              </p:cNvSpPr>
              <p:nvPr/>
            </p:nvSpPr>
            <p:spPr bwMode="auto">
              <a:xfrm>
                <a:off x="2976" y="2060"/>
                <a:ext cx="612" cy="84"/>
              </a:xfrm>
              <a:custGeom>
                <a:avLst/>
                <a:gdLst>
                  <a:gd name="T0" fmla="*/ 0 w 612"/>
                  <a:gd name="T1" fmla="*/ 1 h 84"/>
                  <a:gd name="T2" fmla="*/ 184 w 612"/>
                  <a:gd name="T3" fmla="*/ 0 h 84"/>
                  <a:gd name="T4" fmla="*/ 408 w 612"/>
                  <a:gd name="T5" fmla="*/ 24 h 84"/>
                  <a:gd name="T6" fmla="*/ 612 w 612"/>
                  <a:gd name="T7" fmla="*/ 84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2"/>
                  <a:gd name="T13" fmla="*/ 0 h 84"/>
                  <a:gd name="T14" fmla="*/ 612 w 612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2" h="84">
                    <a:moveTo>
                      <a:pt x="0" y="1"/>
                    </a:moveTo>
                    <a:lnTo>
                      <a:pt x="184" y="0"/>
                    </a:lnTo>
                    <a:lnTo>
                      <a:pt x="408" y="24"/>
                    </a:lnTo>
                    <a:lnTo>
                      <a:pt x="612" y="84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2" name="Freeform 61"/>
              <p:cNvSpPr>
                <a:spLocks/>
              </p:cNvSpPr>
              <p:nvPr/>
            </p:nvSpPr>
            <p:spPr bwMode="auto">
              <a:xfrm>
                <a:off x="2976" y="2184"/>
                <a:ext cx="544" cy="52"/>
              </a:xfrm>
              <a:custGeom>
                <a:avLst/>
                <a:gdLst>
                  <a:gd name="T0" fmla="*/ 0 w 544"/>
                  <a:gd name="T1" fmla="*/ 3 h 52"/>
                  <a:gd name="T2" fmla="*/ 164 w 544"/>
                  <a:gd name="T3" fmla="*/ 0 h 52"/>
                  <a:gd name="T4" fmla="*/ 368 w 544"/>
                  <a:gd name="T5" fmla="*/ 12 h 52"/>
                  <a:gd name="T6" fmla="*/ 544 w 544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52"/>
                  <a:gd name="T14" fmla="*/ 544 w 544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52">
                    <a:moveTo>
                      <a:pt x="0" y="3"/>
                    </a:moveTo>
                    <a:lnTo>
                      <a:pt x="164" y="0"/>
                    </a:lnTo>
                    <a:lnTo>
                      <a:pt x="368" y="12"/>
                    </a:lnTo>
                    <a:lnTo>
                      <a:pt x="544" y="52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3" name="Freeform 62"/>
              <p:cNvSpPr>
                <a:spLocks/>
              </p:cNvSpPr>
              <p:nvPr/>
            </p:nvSpPr>
            <p:spPr bwMode="auto">
              <a:xfrm>
                <a:off x="2976" y="2304"/>
                <a:ext cx="480" cy="12"/>
              </a:xfrm>
              <a:custGeom>
                <a:avLst/>
                <a:gdLst>
                  <a:gd name="T0" fmla="*/ 0 w 480"/>
                  <a:gd name="T1" fmla="*/ 9 h 12"/>
                  <a:gd name="T2" fmla="*/ 144 w 480"/>
                  <a:gd name="T3" fmla="*/ 0 h 12"/>
                  <a:gd name="T4" fmla="*/ 480 w 480"/>
                  <a:gd name="T5" fmla="*/ 12 h 12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12"/>
                  <a:gd name="T11" fmla="*/ 480 w 480"/>
                  <a:gd name="T12" fmla="*/ 12 h 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12">
                    <a:moveTo>
                      <a:pt x="0" y="9"/>
                    </a:moveTo>
                    <a:lnTo>
                      <a:pt x="144" y="0"/>
                    </a:lnTo>
                    <a:lnTo>
                      <a:pt x="480" y="12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4" name="Freeform 63"/>
              <p:cNvSpPr>
                <a:spLocks/>
              </p:cNvSpPr>
              <p:nvPr/>
            </p:nvSpPr>
            <p:spPr bwMode="auto">
              <a:xfrm>
                <a:off x="2972" y="2684"/>
                <a:ext cx="1924" cy="136"/>
              </a:xfrm>
              <a:custGeom>
                <a:avLst/>
                <a:gdLst>
                  <a:gd name="T0" fmla="*/ 0 w 1924"/>
                  <a:gd name="T1" fmla="*/ 128 h 136"/>
                  <a:gd name="T2" fmla="*/ 172 w 1924"/>
                  <a:gd name="T3" fmla="*/ 124 h 136"/>
                  <a:gd name="T4" fmla="*/ 360 w 1924"/>
                  <a:gd name="T5" fmla="*/ 112 h 136"/>
                  <a:gd name="T6" fmla="*/ 580 w 1924"/>
                  <a:gd name="T7" fmla="*/ 88 h 136"/>
                  <a:gd name="T8" fmla="*/ 752 w 1924"/>
                  <a:gd name="T9" fmla="*/ 52 h 136"/>
                  <a:gd name="T10" fmla="*/ 880 w 1924"/>
                  <a:gd name="T11" fmla="*/ 24 h 136"/>
                  <a:gd name="T12" fmla="*/ 956 w 1924"/>
                  <a:gd name="T13" fmla="*/ 0 h 136"/>
                  <a:gd name="T14" fmla="*/ 1032 w 1924"/>
                  <a:gd name="T15" fmla="*/ 8 h 136"/>
                  <a:gd name="T16" fmla="*/ 1124 w 1924"/>
                  <a:gd name="T17" fmla="*/ 44 h 136"/>
                  <a:gd name="T18" fmla="*/ 1268 w 1924"/>
                  <a:gd name="T19" fmla="*/ 72 h 136"/>
                  <a:gd name="T20" fmla="*/ 1532 w 1924"/>
                  <a:gd name="T21" fmla="*/ 100 h 136"/>
                  <a:gd name="T22" fmla="*/ 1924 w 1924"/>
                  <a:gd name="T23" fmla="*/ 136 h 1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4"/>
                  <a:gd name="T37" fmla="*/ 0 h 136"/>
                  <a:gd name="T38" fmla="*/ 1924 w 1924"/>
                  <a:gd name="T39" fmla="*/ 136 h 1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4" h="136">
                    <a:moveTo>
                      <a:pt x="0" y="128"/>
                    </a:moveTo>
                    <a:lnTo>
                      <a:pt x="172" y="124"/>
                    </a:lnTo>
                    <a:lnTo>
                      <a:pt x="360" y="112"/>
                    </a:lnTo>
                    <a:lnTo>
                      <a:pt x="580" y="88"/>
                    </a:lnTo>
                    <a:lnTo>
                      <a:pt x="752" y="52"/>
                    </a:lnTo>
                    <a:lnTo>
                      <a:pt x="880" y="24"/>
                    </a:lnTo>
                    <a:lnTo>
                      <a:pt x="956" y="0"/>
                    </a:lnTo>
                    <a:lnTo>
                      <a:pt x="1032" y="8"/>
                    </a:lnTo>
                    <a:lnTo>
                      <a:pt x="1124" y="44"/>
                    </a:lnTo>
                    <a:lnTo>
                      <a:pt x="1268" y="72"/>
                    </a:lnTo>
                    <a:lnTo>
                      <a:pt x="1532" y="100"/>
                    </a:lnTo>
                    <a:lnTo>
                      <a:pt x="1924" y="136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5" name="Freeform 64"/>
              <p:cNvSpPr>
                <a:spLocks/>
              </p:cNvSpPr>
              <p:nvPr/>
            </p:nvSpPr>
            <p:spPr bwMode="auto">
              <a:xfrm>
                <a:off x="2976" y="2888"/>
                <a:ext cx="1920" cy="59"/>
              </a:xfrm>
              <a:custGeom>
                <a:avLst/>
                <a:gdLst>
                  <a:gd name="T0" fmla="*/ 0 w 1920"/>
                  <a:gd name="T1" fmla="*/ 58 h 59"/>
                  <a:gd name="T2" fmla="*/ 592 w 1920"/>
                  <a:gd name="T3" fmla="*/ 28 h 59"/>
                  <a:gd name="T4" fmla="*/ 844 w 1920"/>
                  <a:gd name="T5" fmla="*/ 12 h 59"/>
                  <a:gd name="T6" fmla="*/ 964 w 1920"/>
                  <a:gd name="T7" fmla="*/ 0 h 59"/>
                  <a:gd name="T8" fmla="*/ 1072 w 1920"/>
                  <a:gd name="T9" fmla="*/ 12 h 59"/>
                  <a:gd name="T10" fmla="*/ 1208 w 1920"/>
                  <a:gd name="T11" fmla="*/ 24 h 59"/>
                  <a:gd name="T12" fmla="*/ 1408 w 1920"/>
                  <a:gd name="T13" fmla="*/ 36 h 59"/>
                  <a:gd name="T14" fmla="*/ 1920 w 1920"/>
                  <a:gd name="T15" fmla="*/ 59 h 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20"/>
                  <a:gd name="T25" fmla="*/ 0 h 59"/>
                  <a:gd name="T26" fmla="*/ 1920 w 1920"/>
                  <a:gd name="T27" fmla="*/ 59 h 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20" h="59">
                    <a:moveTo>
                      <a:pt x="0" y="58"/>
                    </a:moveTo>
                    <a:lnTo>
                      <a:pt x="592" y="28"/>
                    </a:lnTo>
                    <a:lnTo>
                      <a:pt x="844" y="12"/>
                    </a:lnTo>
                    <a:lnTo>
                      <a:pt x="964" y="0"/>
                    </a:lnTo>
                    <a:lnTo>
                      <a:pt x="1072" y="12"/>
                    </a:lnTo>
                    <a:lnTo>
                      <a:pt x="1208" y="24"/>
                    </a:lnTo>
                    <a:lnTo>
                      <a:pt x="1408" y="36"/>
                    </a:lnTo>
                    <a:lnTo>
                      <a:pt x="1920" y="59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6" name="Freeform 65"/>
              <p:cNvSpPr>
                <a:spLocks/>
              </p:cNvSpPr>
              <p:nvPr/>
            </p:nvSpPr>
            <p:spPr bwMode="auto">
              <a:xfrm>
                <a:off x="4176" y="1664"/>
                <a:ext cx="720" cy="160"/>
              </a:xfrm>
              <a:custGeom>
                <a:avLst/>
                <a:gdLst>
                  <a:gd name="T0" fmla="*/ 0 w 836"/>
                  <a:gd name="T1" fmla="*/ 192 h 192"/>
                  <a:gd name="T2" fmla="*/ 80 w 836"/>
                  <a:gd name="T3" fmla="*/ 136 h 192"/>
                  <a:gd name="T4" fmla="*/ 152 w 836"/>
                  <a:gd name="T5" fmla="*/ 100 h 192"/>
                  <a:gd name="T6" fmla="*/ 264 w 836"/>
                  <a:gd name="T7" fmla="*/ 68 h 192"/>
                  <a:gd name="T8" fmla="*/ 368 w 836"/>
                  <a:gd name="T9" fmla="*/ 48 h 192"/>
                  <a:gd name="T10" fmla="*/ 484 w 836"/>
                  <a:gd name="T11" fmla="*/ 32 h 192"/>
                  <a:gd name="T12" fmla="*/ 836 w 836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6"/>
                  <a:gd name="T22" fmla="*/ 0 h 192"/>
                  <a:gd name="T23" fmla="*/ 836 w 836"/>
                  <a:gd name="T24" fmla="*/ 192 h 1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6" h="192">
                    <a:moveTo>
                      <a:pt x="0" y="192"/>
                    </a:moveTo>
                    <a:lnTo>
                      <a:pt x="80" y="136"/>
                    </a:lnTo>
                    <a:lnTo>
                      <a:pt x="152" y="100"/>
                    </a:lnTo>
                    <a:lnTo>
                      <a:pt x="264" y="68"/>
                    </a:lnTo>
                    <a:lnTo>
                      <a:pt x="368" y="48"/>
                    </a:lnTo>
                    <a:lnTo>
                      <a:pt x="484" y="32"/>
                    </a:lnTo>
                    <a:lnTo>
                      <a:pt x="836" y="0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7" name="Freeform 66"/>
              <p:cNvSpPr>
                <a:spLocks/>
              </p:cNvSpPr>
              <p:nvPr/>
            </p:nvSpPr>
            <p:spPr bwMode="auto">
              <a:xfrm>
                <a:off x="4320" y="1784"/>
                <a:ext cx="572" cy="88"/>
              </a:xfrm>
              <a:custGeom>
                <a:avLst/>
                <a:gdLst>
                  <a:gd name="T0" fmla="*/ 0 w 668"/>
                  <a:gd name="T1" fmla="*/ 100 h 100"/>
                  <a:gd name="T2" fmla="*/ 100 w 668"/>
                  <a:gd name="T3" fmla="*/ 64 h 100"/>
                  <a:gd name="T4" fmla="*/ 228 w 668"/>
                  <a:gd name="T5" fmla="*/ 36 h 100"/>
                  <a:gd name="T6" fmla="*/ 668 w 668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8"/>
                  <a:gd name="T13" fmla="*/ 0 h 100"/>
                  <a:gd name="T14" fmla="*/ 668 w 668"/>
                  <a:gd name="T15" fmla="*/ 100 h 1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8" h="100">
                    <a:moveTo>
                      <a:pt x="0" y="100"/>
                    </a:moveTo>
                    <a:lnTo>
                      <a:pt x="100" y="64"/>
                    </a:lnTo>
                    <a:lnTo>
                      <a:pt x="228" y="36"/>
                    </a:lnTo>
                    <a:lnTo>
                      <a:pt x="668" y="0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8" name="Freeform 67"/>
              <p:cNvSpPr>
                <a:spLocks/>
              </p:cNvSpPr>
              <p:nvPr/>
            </p:nvSpPr>
            <p:spPr bwMode="auto">
              <a:xfrm>
                <a:off x="4368" y="1904"/>
                <a:ext cx="528" cy="64"/>
              </a:xfrm>
              <a:custGeom>
                <a:avLst/>
                <a:gdLst>
                  <a:gd name="T0" fmla="*/ 0 w 604"/>
                  <a:gd name="T1" fmla="*/ 80 h 80"/>
                  <a:gd name="T2" fmla="*/ 104 w 604"/>
                  <a:gd name="T3" fmla="*/ 52 h 80"/>
                  <a:gd name="T4" fmla="*/ 212 w 604"/>
                  <a:gd name="T5" fmla="*/ 36 h 80"/>
                  <a:gd name="T6" fmla="*/ 604 w 604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4"/>
                  <a:gd name="T13" fmla="*/ 0 h 80"/>
                  <a:gd name="T14" fmla="*/ 604 w 604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4" h="80">
                    <a:moveTo>
                      <a:pt x="0" y="80"/>
                    </a:moveTo>
                    <a:lnTo>
                      <a:pt x="104" y="52"/>
                    </a:lnTo>
                    <a:lnTo>
                      <a:pt x="212" y="36"/>
                    </a:lnTo>
                    <a:lnTo>
                      <a:pt x="604" y="0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9" name="Freeform 68"/>
              <p:cNvSpPr>
                <a:spLocks/>
              </p:cNvSpPr>
              <p:nvPr/>
            </p:nvSpPr>
            <p:spPr bwMode="auto">
              <a:xfrm>
                <a:off x="4368" y="2028"/>
                <a:ext cx="524" cy="47"/>
              </a:xfrm>
              <a:custGeom>
                <a:avLst/>
                <a:gdLst>
                  <a:gd name="T0" fmla="*/ 0 w 620"/>
                  <a:gd name="T1" fmla="*/ 72 h 72"/>
                  <a:gd name="T2" fmla="*/ 256 w 620"/>
                  <a:gd name="T3" fmla="*/ 32 h 72"/>
                  <a:gd name="T4" fmla="*/ 620 w 620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620"/>
                  <a:gd name="T10" fmla="*/ 0 h 72"/>
                  <a:gd name="T11" fmla="*/ 620 w 620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0" h="72">
                    <a:moveTo>
                      <a:pt x="0" y="72"/>
                    </a:moveTo>
                    <a:lnTo>
                      <a:pt x="256" y="32"/>
                    </a:lnTo>
                    <a:lnTo>
                      <a:pt x="620" y="0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0" name="Freeform 69"/>
              <p:cNvSpPr>
                <a:spLocks/>
              </p:cNvSpPr>
              <p:nvPr/>
            </p:nvSpPr>
            <p:spPr bwMode="auto">
              <a:xfrm>
                <a:off x="4332" y="2160"/>
                <a:ext cx="560" cy="20"/>
              </a:xfrm>
              <a:custGeom>
                <a:avLst/>
                <a:gdLst>
                  <a:gd name="T0" fmla="*/ 0 w 560"/>
                  <a:gd name="T1" fmla="*/ 20 h 20"/>
                  <a:gd name="T2" fmla="*/ 560 w 560"/>
                  <a:gd name="T3" fmla="*/ 0 h 20"/>
                  <a:gd name="T4" fmla="*/ 0 60000 65536"/>
                  <a:gd name="T5" fmla="*/ 0 60000 65536"/>
                  <a:gd name="T6" fmla="*/ 0 w 560"/>
                  <a:gd name="T7" fmla="*/ 0 h 20"/>
                  <a:gd name="T8" fmla="*/ 560 w 560"/>
                  <a:gd name="T9" fmla="*/ 20 h 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0" h="20">
                    <a:moveTo>
                      <a:pt x="0" y="20"/>
                    </a:moveTo>
                    <a:lnTo>
                      <a:pt x="560" y="0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1" name="Freeform 70"/>
              <p:cNvSpPr>
                <a:spLocks/>
              </p:cNvSpPr>
              <p:nvPr/>
            </p:nvSpPr>
            <p:spPr bwMode="auto">
              <a:xfrm>
                <a:off x="4272" y="2256"/>
                <a:ext cx="624" cy="48"/>
              </a:xfrm>
              <a:custGeom>
                <a:avLst/>
                <a:gdLst>
                  <a:gd name="T0" fmla="*/ 0 w 712"/>
                  <a:gd name="T1" fmla="*/ 0 h 36"/>
                  <a:gd name="T2" fmla="*/ 136 w 712"/>
                  <a:gd name="T3" fmla="*/ 16 h 36"/>
                  <a:gd name="T4" fmla="*/ 284 w 712"/>
                  <a:gd name="T5" fmla="*/ 28 h 36"/>
                  <a:gd name="T6" fmla="*/ 428 w 712"/>
                  <a:gd name="T7" fmla="*/ 32 h 36"/>
                  <a:gd name="T8" fmla="*/ 712 w 712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2"/>
                  <a:gd name="T16" fmla="*/ 0 h 36"/>
                  <a:gd name="T17" fmla="*/ 712 w 71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2" h="36">
                    <a:moveTo>
                      <a:pt x="0" y="0"/>
                    </a:moveTo>
                    <a:lnTo>
                      <a:pt x="136" y="16"/>
                    </a:lnTo>
                    <a:lnTo>
                      <a:pt x="284" y="28"/>
                    </a:lnTo>
                    <a:lnTo>
                      <a:pt x="428" y="32"/>
                    </a:lnTo>
                    <a:lnTo>
                      <a:pt x="712" y="36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2" name="Freeform 71"/>
              <p:cNvSpPr>
                <a:spLocks/>
              </p:cNvSpPr>
              <p:nvPr/>
            </p:nvSpPr>
            <p:spPr bwMode="auto">
              <a:xfrm>
                <a:off x="4208" y="2348"/>
                <a:ext cx="684" cy="100"/>
              </a:xfrm>
              <a:custGeom>
                <a:avLst/>
                <a:gdLst>
                  <a:gd name="T0" fmla="*/ 0 w 684"/>
                  <a:gd name="T1" fmla="*/ 0 h 100"/>
                  <a:gd name="T2" fmla="*/ 142 w 684"/>
                  <a:gd name="T3" fmla="*/ 30 h 100"/>
                  <a:gd name="T4" fmla="*/ 282 w 684"/>
                  <a:gd name="T5" fmla="*/ 54 h 100"/>
                  <a:gd name="T6" fmla="*/ 460 w 684"/>
                  <a:gd name="T7" fmla="*/ 77 h 100"/>
                  <a:gd name="T8" fmla="*/ 684 w 684"/>
                  <a:gd name="T9" fmla="*/ 10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4"/>
                  <a:gd name="T16" fmla="*/ 0 h 100"/>
                  <a:gd name="T17" fmla="*/ 684 w 684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4" h="100">
                    <a:moveTo>
                      <a:pt x="0" y="0"/>
                    </a:moveTo>
                    <a:lnTo>
                      <a:pt x="142" y="30"/>
                    </a:lnTo>
                    <a:lnTo>
                      <a:pt x="282" y="54"/>
                    </a:lnTo>
                    <a:lnTo>
                      <a:pt x="460" y="77"/>
                    </a:lnTo>
                    <a:lnTo>
                      <a:pt x="684" y="100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3" name="Freeform 72"/>
              <p:cNvSpPr>
                <a:spLocks/>
              </p:cNvSpPr>
              <p:nvPr/>
            </p:nvSpPr>
            <p:spPr bwMode="auto">
              <a:xfrm>
                <a:off x="4132" y="2432"/>
                <a:ext cx="764" cy="124"/>
              </a:xfrm>
              <a:custGeom>
                <a:avLst/>
                <a:gdLst>
                  <a:gd name="T0" fmla="*/ 0 w 764"/>
                  <a:gd name="T1" fmla="*/ 0 h 124"/>
                  <a:gd name="T2" fmla="*/ 80 w 764"/>
                  <a:gd name="T3" fmla="*/ 28 h 124"/>
                  <a:gd name="T4" fmla="*/ 240 w 764"/>
                  <a:gd name="T5" fmla="*/ 60 h 124"/>
                  <a:gd name="T6" fmla="*/ 420 w 764"/>
                  <a:gd name="T7" fmla="*/ 84 h 124"/>
                  <a:gd name="T8" fmla="*/ 764 w 764"/>
                  <a:gd name="T9" fmla="*/ 124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4"/>
                  <a:gd name="T16" fmla="*/ 0 h 124"/>
                  <a:gd name="T17" fmla="*/ 764 w 764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4" h="124">
                    <a:moveTo>
                      <a:pt x="0" y="0"/>
                    </a:moveTo>
                    <a:lnTo>
                      <a:pt x="80" y="28"/>
                    </a:lnTo>
                    <a:lnTo>
                      <a:pt x="240" y="60"/>
                    </a:lnTo>
                    <a:lnTo>
                      <a:pt x="420" y="84"/>
                    </a:lnTo>
                    <a:lnTo>
                      <a:pt x="764" y="124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4" name="Freeform 73"/>
              <p:cNvSpPr>
                <a:spLocks/>
              </p:cNvSpPr>
              <p:nvPr/>
            </p:nvSpPr>
            <p:spPr bwMode="auto">
              <a:xfrm>
                <a:off x="4056" y="2512"/>
                <a:ext cx="836" cy="180"/>
              </a:xfrm>
              <a:custGeom>
                <a:avLst/>
                <a:gdLst>
                  <a:gd name="T0" fmla="*/ 0 w 836"/>
                  <a:gd name="T1" fmla="*/ 0 h 180"/>
                  <a:gd name="T2" fmla="*/ 68 w 836"/>
                  <a:gd name="T3" fmla="*/ 32 h 180"/>
                  <a:gd name="T4" fmla="*/ 164 w 836"/>
                  <a:gd name="T5" fmla="*/ 68 h 180"/>
                  <a:gd name="T6" fmla="*/ 259 w 836"/>
                  <a:gd name="T7" fmla="*/ 89 h 180"/>
                  <a:gd name="T8" fmla="*/ 421 w 836"/>
                  <a:gd name="T9" fmla="*/ 121 h 180"/>
                  <a:gd name="T10" fmla="*/ 580 w 836"/>
                  <a:gd name="T11" fmla="*/ 145 h 180"/>
                  <a:gd name="T12" fmla="*/ 836 w 836"/>
                  <a:gd name="T13" fmla="*/ 180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6"/>
                  <a:gd name="T22" fmla="*/ 0 h 180"/>
                  <a:gd name="T23" fmla="*/ 836 w 836"/>
                  <a:gd name="T24" fmla="*/ 180 h 1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6" h="180">
                    <a:moveTo>
                      <a:pt x="0" y="0"/>
                    </a:moveTo>
                    <a:lnTo>
                      <a:pt x="68" y="32"/>
                    </a:lnTo>
                    <a:lnTo>
                      <a:pt x="164" y="68"/>
                    </a:lnTo>
                    <a:lnTo>
                      <a:pt x="259" y="89"/>
                    </a:lnTo>
                    <a:lnTo>
                      <a:pt x="421" y="121"/>
                    </a:lnTo>
                    <a:lnTo>
                      <a:pt x="580" y="145"/>
                    </a:lnTo>
                    <a:lnTo>
                      <a:pt x="836" y="180"/>
                    </a:lnTo>
                  </a:path>
                </a:pathLst>
              </a:custGeom>
              <a:noFill/>
              <a:ln w="15875" cmpd="sng">
                <a:solidFill>
                  <a:srgbClr val="009900"/>
                </a:solidFill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5" name="Freeform 74"/>
              <p:cNvSpPr>
                <a:spLocks/>
              </p:cNvSpPr>
              <p:nvPr/>
            </p:nvSpPr>
            <p:spPr bwMode="auto">
              <a:xfrm>
                <a:off x="2976" y="2641"/>
                <a:ext cx="481" cy="57"/>
              </a:xfrm>
              <a:custGeom>
                <a:avLst/>
                <a:gdLst>
                  <a:gd name="T0" fmla="*/ 0 w 480"/>
                  <a:gd name="T1" fmla="*/ 48 h 56"/>
                  <a:gd name="T2" fmla="*/ 240 w 480"/>
                  <a:gd name="T3" fmla="*/ 48 h 56"/>
                  <a:gd name="T4" fmla="*/ 480 w 480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56"/>
                  <a:gd name="T11" fmla="*/ 480 w 480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56">
                    <a:moveTo>
                      <a:pt x="0" y="48"/>
                    </a:moveTo>
                    <a:cubicBezTo>
                      <a:pt x="80" y="52"/>
                      <a:pt x="160" y="56"/>
                      <a:pt x="240" y="48"/>
                    </a:cubicBezTo>
                    <a:cubicBezTo>
                      <a:pt x="320" y="40"/>
                      <a:pt x="400" y="20"/>
                      <a:pt x="480" y="0"/>
                    </a:cubicBezTo>
                  </a:path>
                </a:pathLst>
              </a:custGeom>
              <a:noFill/>
              <a:ln w="15875" cap="flat" cmpd="sng">
                <a:solidFill>
                  <a:srgbClr val="009900"/>
                </a:solidFill>
                <a:prstDash val="solid"/>
                <a:round/>
                <a:headEnd type="none" w="sm" len="lg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6" name="Freeform 75"/>
              <p:cNvSpPr>
                <a:spLocks/>
              </p:cNvSpPr>
              <p:nvPr/>
            </p:nvSpPr>
            <p:spPr bwMode="auto">
              <a:xfrm>
                <a:off x="2976" y="2544"/>
                <a:ext cx="432" cy="8"/>
              </a:xfrm>
              <a:custGeom>
                <a:avLst/>
                <a:gdLst>
                  <a:gd name="T0" fmla="*/ 0 w 432"/>
                  <a:gd name="T1" fmla="*/ 0 h 8"/>
                  <a:gd name="T2" fmla="*/ 200 w 432"/>
                  <a:gd name="T3" fmla="*/ 8 h 8"/>
                  <a:gd name="T4" fmla="*/ 432 w 432"/>
                  <a:gd name="T5" fmla="*/ 0 h 8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8"/>
                  <a:gd name="T11" fmla="*/ 432 w 432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8">
                    <a:moveTo>
                      <a:pt x="0" y="0"/>
                    </a:moveTo>
                    <a:cubicBezTo>
                      <a:pt x="33" y="1"/>
                      <a:pt x="128" y="8"/>
                      <a:pt x="200" y="8"/>
                    </a:cubicBezTo>
                    <a:cubicBezTo>
                      <a:pt x="272" y="8"/>
                      <a:pt x="384" y="2"/>
                      <a:pt x="432" y="0"/>
                    </a:cubicBezTo>
                  </a:path>
                </a:pathLst>
              </a:custGeom>
              <a:noFill/>
              <a:ln w="15875" cap="flat" cmpd="sng">
                <a:solidFill>
                  <a:srgbClr val="009900"/>
                </a:solidFill>
                <a:prstDash val="solid"/>
                <a:round/>
                <a:headEnd type="none" w="sm" len="lg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7" name="Freeform 76"/>
              <p:cNvSpPr>
                <a:spLocks/>
              </p:cNvSpPr>
              <p:nvPr/>
            </p:nvSpPr>
            <p:spPr bwMode="auto">
              <a:xfrm>
                <a:off x="2980" y="2428"/>
                <a:ext cx="448" cy="12"/>
              </a:xfrm>
              <a:custGeom>
                <a:avLst/>
                <a:gdLst>
                  <a:gd name="T0" fmla="*/ 0 w 448"/>
                  <a:gd name="T1" fmla="*/ 8 h 12"/>
                  <a:gd name="T2" fmla="*/ 128 w 448"/>
                  <a:gd name="T3" fmla="*/ 12 h 12"/>
                  <a:gd name="T4" fmla="*/ 256 w 448"/>
                  <a:gd name="T5" fmla="*/ 8 h 12"/>
                  <a:gd name="T6" fmla="*/ 448 w 448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8"/>
                  <a:gd name="T13" fmla="*/ 0 h 12"/>
                  <a:gd name="T14" fmla="*/ 448 w 448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8" h="12">
                    <a:moveTo>
                      <a:pt x="0" y="8"/>
                    </a:moveTo>
                    <a:cubicBezTo>
                      <a:pt x="21" y="9"/>
                      <a:pt x="85" y="12"/>
                      <a:pt x="128" y="12"/>
                    </a:cubicBezTo>
                    <a:cubicBezTo>
                      <a:pt x="171" y="12"/>
                      <a:pt x="203" y="10"/>
                      <a:pt x="256" y="8"/>
                    </a:cubicBezTo>
                    <a:cubicBezTo>
                      <a:pt x="309" y="6"/>
                      <a:pt x="408" y="2"/>
                      <a:pt x="448" y="0"/>
                    </a:cubicBezTo>
                  </a:path>
                </a:pathLst>
              </a:custGeom>
              <a:noFill/>
              <a:ln w="15875" cap="flat" cmpd="sng">
                <a:solidFill>
                  <a:srgbClr val="009900"/>
                </a:solidFill>
                <a:prstDash val="solid"/>
                <a:round/>
                <a:headEnd type="none" w="sm" len="lg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9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95288" y="908050"/>
            <a:ext cx="84978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带空腔导体可以屏蔽外电场；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7704" y="1916832"/>
            <a:ext cx="1739900" cy="1828800"/>
            <a:chOff x="1268" y="2160"/>
            <a:chExt cx="1096" cy="1152"/>
          </a:xfrm>
        </p:grpSpPr>
        <p:sp>
          <p:nvSpPr>
            <p:cNvPr id="13359" name="Freeform 8"/>
            <p:cNvSpPr>
              <a:spLocks/>
            </p:cNvSpPr>
            <p:nvPr/>
          </p:nvSpPr>
          <p:spPr bwMode="auto">
            <a:xfrm>
              <a:off x="1268" y="2160"/>
              <a:ext cx="1096" cy="1152"/>
            </a:xfrm>
            <a:custGeom>
              <a:avLst/>
              <a:gdLst>
                <a:gd name="T0" fmla="*/ 568 w 1240"/>
                <a:gd name="T1" fmla="*/ 112 h 1408"/>
                <a:gd name="T2" fmla="*/ 184 w 1240"/>
                <a:gd name="T3" fmla="*/ 256 h 1408"/>
                <a:gd name="T4" fmla="*/ 40 w 1240"/>
                <a:gd name="T5" fmla="*/ 928 h 1408"/>
                <a:gd name="T6" fmla="*/ 424 w 1240"/>
                <a:gd name="T7" fmla="*/ 1360 h 1408"/>
                <a:gd name="T8" fmla="*/ 1048 w 1240"/>
                <a:gd name="T9" fmla="*/ 1216 h 1408"/>
                <a:gd name="T10" fmla="*/ 1240 w 1240"/>
                <a:gd name="T11" fmla="*/ 640 h 1408"/>
                <a:gd name="T12" fmla="*/ 1048 w 1240"/>
                <a:gd name="T13" fmla="*/ 208 h 1408"/>
                <a:gd name="T14" fmla="*/ 808 w 1240"/>
                <a:gd name="T15" fmla="*/ 16 h 1408"/>
                <a:gd name="T16" fmla="*/ 568 w 1240"/>
                <a:gd name="T17" fmla="*/ 112 h 1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0"/>
                <a:gd name="T28" fmla="*/ 0 h 1408"/>
                <a:gd name="T29" fmla="*/ 1240 w 1240"/>
                <a:gd name="T30" fmla="*/ 1408 h 1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0" h="1408">
                  <a:moveTo>
                    <a:pt x="568" y="112"/>
                  </a:moveTo>
                  <a:cubicBezTo>
                    <a:pt x="464" y="152"/>
                    <a:pt x="272" y="120"/>
                    <a:pt x="184" y="256"/>
                  </a:cubicBezTo>
                  <a:cubicBezTo>
                    <a:pt x="96" y="392"/>
                    <a:pt x="0" y="744"/>
                    <a:pt x="40" y="928"/>
                  </a:cubicBezTo>
                  <a:cubicBezTo>
                    <a:pt x="80" y="1112"/>
                    <a:pt x="256" y="1312"/>
                    <a:pt x="424" y="1360"/>
                  </a:cubicBezTo>
                  <a:cubicBezTo>
                    <a:pt x="592" y="1408"/>
                    <a:pt x="912" y="1336"/>
                    <a:pt x="1048" y="1216"/>
                  </a:cubicBezTo>
                  <a:cubicBezTo>
                    <a:pt x="1184" y="1096"/>
                    <a:pt x="1240" y="808"/>
                    <a:pt x="1240" y="640"/>
                  </a:cubicBezTo>
                  <a:cubicBezTo>
                    <a:pt x="1240" y="472"/>
                    <a:pt x="1120" y="312"/>
                    <a:pt x="1048" y="208"/>
                  </a:cubicBezTo>
                  <a:cubicBezTo>
                    <a:pt x="976" y="104"/>
                    <a:pt x="888" y="32"/>
                    <a:pt x="808" y="16"/>
                  </a:cubicBezTo>
                  <a:cubicBezTo>
                    <a:pt x="728" y="0"/>
                    <a:pt x="672" y="72"/>
                    <a:pt x="568" y="112"/>
                  </a:cubicBezTo>
                  <a:close/>
                </a:path>
              </a:pathLst>
            </a:custGeom>
            <a:solidFill>
              <a:schemeClr val="accent1"/>
            </a:solidFill>
            <a:ln w="349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Freeform 9"/>
            <p:cNvSpPr>
              <a:spLocks/>
            </p:cNvSpPr>
            <p:nvPr/>
          </p:nvSpPr>
          <p:spPr bwMode="auto">
            <a:xfrm>
              <a:off x="1404" y="2304"/>
              <a:ext cx="822" cy="864"/>
            </a:xfrm>
            <a:custGeom>
              <a:avLst/>
              <a:gdLst>
                <a:gd name="T0" fmla="*/ 568 w 1240"/>
                <a:gd name="T1" fmla="*/ 112 h 1408"/>
                <a:gd name="T2" fmla="*/ 184 w 1240"/>
                <a:gd name="T3" fmla="*/ 256 h 1408"/>
                <a:gd name="T4" fmla="*/ 40 w 1240"/>
                <a:gd name="T5" fmla="*/ 928 h 1408"/>
                <a:gd name="T6" fmla="*/ 424 w 1240"/>
                <a:gd name="T7" fmla="*/ 1360 h 1408"/>
                <a:gd name="T8" fmla="*/ 1048 w 1240"/>
                <a:gd name="T9" fmla="*/ 1216 h 1408"/>
                <a:gd name="T10" fmla="*/ 1240 w 1240"/>
                <a:gd name="T11" fmla="*/ 640 h 1408"/>
                <a:gd name="T12" fmla="*/ 1048 w 1240"/>
                <a:gd name="T13" fmla="*/ 208 h 1408"/>
                <a:gd name="T14" fmla="*/ 808 w 1240"/>
                <a:gd name="T15" fmla="*/ 16 h 1408"/>
                <a:gd name="T16" fmla="*/ 568 w 1240"/>
                <a:gd name="T17" fmla="*/ 112 h 1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0"/>
                <a:gd name="T28" fmla="*/ 0 h 1408"/>
                <a:gd name="T29" fmla="*/ 1240 w 1240"/>
                <a:gd name="T30" fmla="*/ 1408 h 1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0" h="1408">
                  <a:moveTo>
                    <a:pt x="568" y="112"/>
                  </a:moveTo>
                  <a:cubicBezTo>
                    <a:pt x="464" y="152"/>
                    <a:pt x="272" y="120"/>
                    <a:pt x="184" y="256"/>
                  </a:cubicBezTo>
                  <a:cubicBezTo>
                    <a:pt x="96" y="392"/>
                    <a:pt x="0" y="744"/>
                    <a:pt x="40" y="928"/>
                  </a:cubicBezTo>
                  <a:cubicBezTo>
                    <a:pt x="80" y="1112"/>
                    <a:pt x="256" y="1312"/>
                    <a:pt x="424" y="1360"/>
                  </a:cubicBezTo>
                  <a:cubicBezTo>
                    <a:pt x="592" y="1408"/>
                    <a:pt x="912" y="1336"/>
                    <a:pt x="1048" y="1216"/>
                  </a:cubicBezTo>
                  <a:cubicBezTo>
                    <a:pt x="1184" y="1096"/>
                    <a:pt x="1240" y="808"/>
                    <a:pt x="1240" y="640"/>
                  </a:cubicBezTo>
                  <a:cubicBezTo>
                    <a:pt x="1240" y="472"/>
                    <a:pt x="1120" y="312"/>
                    <a:pt x="1048" y="208"/>
                  </a:cubicBezTo>
                  <a:cubicBezTo>
                    <a:pt x="976" y="104"/>
                    <a:pt x="888" y="32"/>
                    <a:pt x="808" y="16"/>
                  </a:cubicBezTo>
                  <a:cubicBezTo>
                    <a:pt x="728" y="0"/>
                    <a:pt x="672" y="72"/>
                    <a:pt x="568" y="112"/>
                  </a:cubicBezTo>
                  <a:close/>
                </a:path>
              </a:pathLst>
            </a:custGeom>
            <a:solidFill>
              <a:srgbClr val="FFFFCC"/>
            </a:solidFill>
            <a:ln w="349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75892" y="2297832"/>
            <a:ext cx="2751137" cy="1219200"/>
            <a:chOff x="933" y="2400"/>
            <a:chExt cx="1733" cy="768"/>
          </a:xfrm>
        </p:grpSpPr>
        <p:sp>
          <p:nvSpPr>
            <p:cNvPr id="13353" name="Line 11"/>
            <p:cNvSpPr>
              <a:spLocks noChangeShapeType="1"/>
            </p:cNvSpPr>
            <p:nvPr/>
          </p:nvSpPr>
          <p:spPr bwMode="auto">
            <a:xfrm>
              <a:off x="933" y="2400"/>
              <a:ext cx="456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12"/>
            <p:cNvSpPr>
              <a:spLocks noChangeShapeType="1"/>
            </p:cNvSpPr>
            <p:nvPr/>
          </p:nvSpPr>
          <p:spPr bwMode="auto">
            <a:xfrm>
              <a:off x="944" y="2784"/>
              <a:ext cx="347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13"/>
            <p:cNvSpPr>
              <a:spLocks noChangeShapeType="1"/>
            </p:cNvSpPr>
            <p:nvPr/>
          </p:nvSpPr>
          <p:spPr bwMode="auto">
            <a:xfrm>
              <a:off x="938" y="3168"/>
              <a:ext cx="499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14"/>
            <p:cNvSpPr>
              <a:spLocks noChangeShapeType="1"/>
            </p:cNvSpPr>
            <p:nvPr/>
          </p:nvSpPr>
          <p:spPr bwMode="auto">
            <a:xfrm>
              <a:off x="2256" y="2413"/>
              <a:ext cx="410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Line 15"/>
            <p:cNvSpPr>
              <a:spLocks noChangeShapeType="1"/>
            </p:cNvSpPr>
            <p:nvPr/>
          </p:nvSpPr>
          <p:spPr bwMode="auto">
            <a:xfrm>
              <a:off x="2352" y="2797"/>
              <a:ext cx="313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16"/>
            <p:cNvSpPr>
              <a:spLocks noChangeShapeType="1"/>
            </p:cNvSpPr>
            <p:nvPr/>
          </p:nvSpPr>
          <p:spPr bwMode="auto">
            <a:xfrm>
              <a:off x="2172" y="3168"/>
              <a:ext cx="483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4" name="Object 17"/>
            <p:cNvGraphicFramePr>
              <a:graphicFrameLocks noChangeAspect="1"/>
            </p:cNvGraphicFramePr>
            <p:nvPr/>
          </p:nvGraphicFramePr>
          <p:xfrm>
            <a:off x="1588" y="2700"/>
            <a:ext cx="49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39" name="公式" r:id="rId3" imgW="787320" imgH="291960" progId="Equation.3">
                    <p:embed/>
                  </p:oleObj>
                </mc:Choice>
                <mc:Fallback>
                  <p:oleObj name="公式" r:id="rId3" imgW="787320" imgH="2919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2700"/>
                          <a:ext cx="496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5343" name="Picture 47" descr="播放器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4167" y="3913907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44" name="Text Box 48">
            <a:hlinkClick r:id="rId6" action="ppaction://hlinksldjump">
              <a:snd r:embed="rId7" name="按纽.wav"/>
            </a:hlinkClick>
          </p:cNvPr>
          <p:cNvSpPr txBox="1">
            <a:spLocks noChangeArrowheads="1"/>
          </p:cNvSpPr>
          <p:nvPr/>
        </p:nvSpPr>
        <p:spPr bwMode="auto">
          <a:xfrm>
            <a:off x="1620367" y="3932957"/>
            <a:ext cx="2590800" cy="51911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高压带电作业</a:t>
            </a:r>
          </a:p>
        </p:txBody>
      </p: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4860032" y="2132856"/>
            <a:ext cx="3382962" cy="2282825"/>
            <a:chOff x="3243" y="2704"/>
            <a:chExt cx="2131" cy="1438"/>
          </a:xfrm>
        </p:grpSpPr>
        <p:pic>
          <p:nvPicPr>
            <p:cNvPr id="13325" name="Picture 52" descr="高压带电作业"/>
            <p:cNvPicPr>
              <a:picLocks noChangeAspect="1" noChangeArrowheads="1"/>
            </p:cNvPicPr>
            <p:nvPr/>
          </p:nvPicPr>
          <p:blipFill>
            <a:blip r:embed="rId8" cstate="print">
              <a:lum bright="12000" contrast="30000"/>
            </a:blip>
            <a:srcRect/>
            <a:stretch>
              <a:fillRect/>
            </a:stretch>
          </p:blipFill>
          <p:spPr bwMode="auto">
            <a:xfrm>
              <a:off x="3243" y="2704"/>
              <a:ext cx="1658" cy="120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3326" name="Text Box 53"/>
            <p:cNvSpPr txBox="1">
              <a:spLocks noChangeArrowheads="1"/>
            </p:cNvSpPr>
            <p:nvPr/>
          </p:nvSpPr>
          <p:spPr bwMode="auto">
            <a:xfrm>
              <a:off x="5057" y="2704"/>
              <a:ext cx="317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高压带电作业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utoUpdateAnimBg="0"/>
      <p:bldP spid="553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G21-563图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08720"/>
            <a:ext cx="4914230" cy="576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K22-566图21高电势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836712"/>
            <a:ext cx="2783384" cy="280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2988" y="4005263"/>
            <a:ext cx="7289800" cy="2244725"/>
            <a:chOff x="896" y="2755"/>
            <a:chExt cx="4592" cy="1414"/>
          </a:xfrm>
        </p:grpSpPr>
        <p:pic>
          <p:nvPicPr>
            <p:cNvPr id="30724" name="Picture 5" descr="msotw9_temp0"/>
            <p:cNvPicPr>
              <a:picLocks noChangeAspect="1" noChangeArrowheads="1"/>
            </p:cNvPicPr>
            <p:nvPr/>
          </p:nvPicPr>
          <p:blipFill>
            <a:blip r:embed="rId3" cstate="print">
              <a:lum contrast="36000"/>
            </a:blip>
            <a:srcRect l="7230" r="10843" b="35294"/>
            <a:stretch>
              <a:fillRect/>
            </a:stretch>
          </p:blipFill>
          <p:spPr bwMode="auto">
            <a:xfrm>
              <a:off x="896" y="2820"/>
              <a:ext cx="1559" cy="1349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</p:pic>
        <p:pic>
          <p:nvPicPr>
            <p:cNvPr id="30725" name="Picture 6" descr="12-2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0" y="2755"/>
              <a:ext cx="1928" cy="1392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</p:pic>
        <p:sp>
          <p:nvSpPr>
            <p:cNvPr id="30726" name="Text Box 7"/>
            <p:cNvSpPr txBox="1">
              <a:spLocks noChangeArrowheads="1"/>
            </p:cNvSpPr>
            <p:nvPr/>
          </p:nvSpPr>
          <p:spPr bwMode="auto">
            <a:xfrm>
              <a:off x="2682" y="2840"/>
              <a:ext cx="654" cy="1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一种极酷的发型！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92696"/>
            <a:ext cx="4648200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5.</a:t>
            </a:r>
            <a:r>
              <a:rPr lang="zh-CN" altLang="en-US" dirty="0"/>
              <a:t>静电现象的其他应用</a:t>
            </a:r>
          </a:p>
        </p:txBody>
      </p:sp>
      <p:sp>
        <p:nvSpPr>
          <p:cNvPr id="6" name="动作按钮: 第一张 5">
            <a:hlinkClick r:id="rId2" action="ppaction://hlinksldjump" highlightClick="1"/>
          </p:cNvPr>
          <p:cNvSpPr/>
          <p:nvPr/>
        </p:nvSpPr>
        <p:spPr>
          <a:xfrm>
            <a:off x="8610600" y="6461125"/>
            <a:ext cx="533400" cy="3968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1992" name="Picture 8" descr="1_120629164149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75" y="1277938"/>
            <a:ext cx="8258175" cy="4503737"/>
          </a:xfrm>
          <a:prstGeom prst="rect">
            <a:avLst/>
          </a:prstGeom>
          <a:noFill/>
        </p:spPr>
      </p:pic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2147888" y="4741863"/>
            <a:ext cx="989012" cy="850900"/>
          </a:xfrm>
          <a:prstGeom prst="wedgeEllipseCallout">
            <a:avLst>
              <a:gd name="adj1" fmla="val -64287"/>
              <a:gd name="adj2" fmla="val 11081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36613" y="6127750"/>
            <a:ext cx="315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油罐车后面为什么拖一条铁链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1993" grpId="0" animBg="1"/>
      <p:bldP spid="419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5100" b="1" dirty="0">
                <a:solidFill>
                  <a:srgbClr val="FF0000"/>
                </a:solidFill>
                <a:ea typeface="隶书" pitchFamily="49" charset="-122"/>
              </a:rPr>
              <a:t>静电除尘</a:t>
            </a:r>
          </a:p>
        </p:txBody>
      </p:sp>
      <p:pic>
        <p:nvPicPr>
          <p:cNvPr id="20483" name="Picture 2" descr="http://news.xinhuanet.com/fortune/2007-02/07/xinsimple_3020204070742546182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76872"/>
            <a:ext cx="498041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5940152" y="1988840"/>
            <a:ext cx="2625116" cy="3888432"/>
            <a:chOff x="3548" y="1493"/>
            <a:chExt cx="2406" cy="4080"/>
          </a:xfrm>
        </p:grpSpPr>
        <p:grpSp>
          <p:nvGrpSpPr>
            <p:cNvPr id="97283" name="Group 3"/>
            <p:cNvGrpSpPr>
              <a:grpSpLocks/>
            </p:cNvGrpSpPr>
            <p:nvPr/>
          </p:nvGrpSpPr>
          <p:grpSpPr bwMode="auto">
            <a:xfrm>
              <a:off x="3635" y="4913"/>
              <a:ext cx="525" cy="483"/>
              <a:chOff x="3653" y="5168"/>
              <a:chExt cx="525" cy="483"/>
            </a:xfrm>
          </p:grpSpPr>
          <p:grpSp>
            <p:nvGrpSpPr>
              <p:cNvPr id="97284" name="xjhzja21"/>
              <p:cNvGrpSpPr>
                <a:grpSpLocks/>
              </p:cNvGrpSpPr>
              <p:nvPr/>
            </p:nvGrpSpPr>
            <p:grpSpPr bwMode="auto">
              <a:xfrm>
                <a:off x="3653" y="5183"/>
                <a:ext cx="362" cy="468"/>
                <a:chOff x="4334" y="3000"/>
                <a:chExt cx="905" cy="780"/>
              </a:xfrm>
            </p:grpSpPr>
            <p:sp>
              <p:nvSpPr>
                <p:cNvPr id="97285" name="Line 5"/>
                <p:cNvSpPr>
                  <a:spLocks noChangeShapeType="1"/>
                </p:cNvSpPr>
                <p:nvPr/>
              </p:nvSpPr>
              <p:spPr bwMode="auto">
                <a:xfrm>
                  <a:off x="4334" y="3468"/>
                  <a:ext cx="90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286" name="Line 6"/>
                <p:cNvSpPr>
                  <a:spLocks noChangeShapeType="1"/>
                </p:cNvSpPr>
                <p:nvPr/>
              </p:nvSpPr>
              <p:spPr bwMode="auto">
                <a:xfrm>
                  <a:off x="4515" y="3624"/>
                  <a:ext cx="54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287" name="Line 7"/>
                <p:cNvSpPr>
                  <a:spLocks noChangeShapeType="1"/>
                </p:cNvSpPr>
                <p:nvPr/>
              </p:nvSpPr>
              <p:spPr bwMode="auto">
                <a:xfrm>
                  <a:off x="4616" y="3780"/>
                  <a:ext cx="3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288" name="Line 8"/>
                <p:cNvSpPr>
                  <a:spLocks noChangeShapeType="1"/>
                </p:cNvSpPr>
                <p:nvPr/>
              </p:nvSpPr>
              <p:spPr bwMode="auto">
                <a:xfrm>
                  <a:off x="4776" y="3000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7289" name="Line 9"/>
              <p:cNvSpPr>
                <a:spLocks noChangeShapeType="1"/>
              </p:cNvSpPr>
              <p:nvPr/>
            </p:nvSpPr>
            <p:spPr bwMode="auto">
              <a:xfrm>
                <a:off x="3848" y="5168"/>
                <a:ext cx="3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5500" y="1493"/>
              <a:ext cx="450" cy="4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－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5504" y="2948"/>
              <a:ext cx="450" cy="4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＋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2" name="AutoShape 12" descr="大纸屑"/>
            <p:cNvSpPr>
              <a:spLocks noChangeArrowheads="1"/>
            </p:cNvSpPr>
            <p:nvPr/>
          </p:nvSpPr>
          <p:spPr bwMode="auto">
            <a:xfrm>
              <a:off x="4388" y="5024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3" name="AutoShape 13" descr="大纸屑"/>
            <p:cNvSpPr>
              <a:spLocks noChangeArrowheads="1"/>
            </p:cNvSpPr>
            <p:nvPr/>
          </p:nvSpPr>
          <p:spPr bwMode="auto">
            <a:xfrm>
              <a:off x="4523" y="4214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4" name="AutoShape 14" descr="大纸屑"/>
            <p:cNvSpPr>
              <a:spLocks noChangeArrowheads="1"/>
            </p:cNvSpPr>
            <p:nvPr/>
          </p:nvSpPr>
          <p:spPr bwMode="auto">
            <a:xfrm>
              <a:off x="4268" y="5069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5" name="AutoShape 15" descr="大纸屑"/>
            <p:cNvSpPr>
              <a:spLocks noChangeArrowheads="1"/>
            </p:cNvSpPr>
            <p:nvPr/>
          </p:nvSpPr>
          <p:spPr bwMode="auto">
            <a:xfrm>
              <a:off x="4343" y="5189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6" name="AutoShape 16" descr="大纸屑"/>
            <p:cNvSpPr>
              <a:spLocks noChangeArrowheads="1"/>
            </p:cNvSpPr>
            <p:nvPr/>
          </p:nvSpPr>
          <p:spPr bwMode="auto">
            <a:xfrm>
              <a:off x="4388" y="5339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7" name="AutoShape 17" descr="大纸屑"/>
            <p:cNvSpPr>
              <a:spLocks noChangeArrowheads="1"/>
            </p:cNvSpPr>
            <p:nvPr/>
          </p:nvSpPr>
          <p:spPr bwMode="auto">
            <a:xfrm>
              <a:off x="4553" y="4994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8" name="AutoShape 18" descr="大纸屑"/>
            <p:cNvSpPr>
              <a:spLocks noChangeArrowheads="1"/>
            </p:cNvSpPr>
            <p:nvPr/>
          </p:nvSpPr>
          <p:spPr bwMode="auto">
            <a:xfrm>
              <a:off x="4478" y="5159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9" name="AutoShape 19" descr="大纸屑"/>
            <p:cNvSpPr>
              <a:spLocks noChangeArrowheads="1"/>
            </p:cNvSpPr>
            <p:nvPr/>
          </p:nvSpPr>
          <p:spPr bwMode="auto">
            <a:xfrm>
              <a:off x="4223" y="5279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4550" y="2393"/>
              <a:ext cx="450" cy="4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Ａ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1" name="Line 21"/>
            <p:cNvSpPr>
              <a:spLocks noChangeShapeType="1"/>
            </p:cNvSpPr>
            <p:nvPr/>
          </p:nvSpPr>
          <p:spPr bwMode="auto">
            <a:xfrm flipH="1">
              <a:off x="4688" y="4913"/>
              <a:ext cx="7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02" name="Line 22"/>
            <p:cNvSpPr>
              <a:spLocks noChangeShapeType="1"/>
            </p:cNvSpPr>
            <p:nvPr/>
          </p:nvSpPr>
          <p:spPr bwMode="auto">
            <a:xfrm flipH="1">
              <a:off x="3548" y="2213"/>
              <a:ext cx="7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03" name="Text Box 23"/>
            <p:cNvSpPr txBox="1">
              <a:spLocks noChangeArrowheads="1"/>
            </p:cNvSpPr>
            <p:nvPr/>
          </p:nvSpPr>
          <p:spPr bwMode="auto">
            <a:xfrm>
              <a:off x="4256" y="2405"/>
              <a:ext cx="450" cy="4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Ｂ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5" name="AutoShape 25" descr="大纸屑"/>
            <p:cNvSpPr>
              <a:spLocks noChangeArrowheads="1"/>
            </p:cNvSpPr>
            <p:nvPr/>
          </p:nvSpPr>
          <p:spPr bwMode="auto">
            <a:xfrm>
              <a:off x="4238" y="4364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6" name="AutoShape 26" descr="大纸屑"/>
            <p:cNvSpPr>
              <a:spLocks noChangeArrowheads="1"/>
            </p:cNvSpPr>
            <p:nvPr/>
          </p:nvSpPr>
          <p:spPr bwMode="auto">
            <a:xfrm>
              <a:off x="4223" y="4514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7" name="AutoShape 27" descr="大纸屑"/>
            <p:cNvSpPr>
              <a:spLocks noChangeArrowheads="1"/>
            </p:cNvSpPr>
            <p:nvPr/>
          </p:nvSpPr>
          <p:spPr bwMode="auto">
            <a:xfrm>
              <a:off x="4178" y="4664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8" name="AutoShape 28" descr="大纸屑"/>
            <p:cNvSpPr>
              <a:spLocks noChangeArrowheads="1"/>
            </p:cNvSpPr>
            <p:nvPr/>
          </p:nvSpPr>
          <p:spPr bwMode="auto">
            <a:xfrm>
              <a:off x="4193" y="4814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9" name="AutoShape 29" descr="大纸屑"/>
            <p:cNvSpPr>
              <a:spLocks noChangeArrowheads="1"/>
            </p:cNvSpPr>
            <p:nvPr/>
          </p:nvSpPr>
          <p:spPr bwMode="auto">
            <a:xfrm>
              <a:off x="4223" y="3884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0" name="AutoShape 30" descr="大纸屑"/>
            <p:cNvSpPr>
              <a:spLocks noChangeArrowheads="1"/>
            </p:cNvSpPr>
            <p:nvPr/>
          </p:nvSpPr>
          <p:spPr bwMode="auto">
            <a:xfrm>
              <a:off x="4508" y="3269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1" name="AutoShape 31" descr="大纸屑"/>
            <p:cNvSpPr>
              <a:spLocks noChangeArrowheads="1"/>
            </p:cNvSpPr>
            <p:nvPr/>
          </p:nvSpPr>
          <p:spPr bwMode="auto">
            <a:xfrm>
              <a:off x="4538" y="3569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2" name="AutoShape 32" descr="大纸屑"/>
            <p:cNvSpPr>
              <a:spLocks noChangeArrowheads="1"/>
            </p:cNvSpPr>
            <p:nvPr/>
          </p:nvSpPr>
          <p:spPr bwMode="auto">
            <a:xfrm>
              <a:off x="4523" y="4424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3" name="AutoShape 33" descr="大纸屑"/>
            <p:cNvSpPr>
              <a:spLocks noChangeArrowheads="1"/>
            </p:cNvSpPr>
            <p:nvPr/>
          </p:nvSpPr>
          <p:spPr bwMode="auto">
            <a:xfrm>
              <a:off x="4223" y="4199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4" name="AutoShape 34" descr="大纸屑"/>
            <p:cNvSpPr>
              <a:spLocks noChangeArrowheads="1"/>
            </p:cNvSpPr>
            <p:nvPr/>
          </p:nvSpPr>
          <p:spPr bwMode="auto">
            <a:xfrm>
              <a:off x="4193" y="4071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5" name="AutoShape 35" descr="大纸屑"/>
            <p:cNvSpPr>
              <a:spLocks noChangeArrowheads="1"/>
            </p:cNvSpPr>
            <p:nvPr/>
          </p:nvSpPr>
          <p:spPr bwMode="auto">
            <a:xfrm>
              <a:off x="4519" y="3712"/>
              <a:ext cx="143" cy="143"/>
            </a:xfrm>
            <a:prstGeom prst="cloudCallout">
              <a:avLst>
                <a:gd name="adj1" fmla="val -43750"/>
                <a:gd name="adj2" fmla="val 70000"/>
              </a:avLst>
            </a:prstGeom>
            <a:pattFill prst="lgConfetti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6" name="Line 36"/>
            <p:cNvSpPr>
              <a:spLocks noChangeShapeType="1"/>
            </p:cNvSpPr>
            <p:nvPr/>
          </p:nvSpPr>
          <p:spPr bwMode="auto">
            <a:xfrm>
              <a:off x="4433" y="1718"/>
              <a:ext cx="1" cy="3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17" name="Oval 37"/>
            <p:cNvSpPr>
              <a:spLocks noChangeArrowheads="1"/>
            </p:cNvSpPr>
            <p:nvPr/>
          </p:nvSpPr>
          <p:spPr bwMode="auto">
            <a:xfrm>
              <a:off x="4373" y="4778"/>
              <a:ext cx="113" cy="11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18" name="Rectangle 38"/>
            <p:cNvSpPr>
              <a:spLocks noChangeArrowheads="1"/>
            </p:cNvSpPr>
            <p:nvPr/>
          </p:nvSpPr>
          <p:spPr bwMode="auto">
            <a:xfrm>
              <a:off x="4358" y="1928"/>
              <a:ext cx="143" cy="143"/>
            </a:xfrm>
            <a:prstGeom prst="rect">
              <a:avLst/>
            </a:prstGeom>
            <a:solidFill>
              <a:srgbClr val="938953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19" name="Line 39"/>
            <p:cNvSpPr>
              <a:spLocks noChangeShapeType="1"/>
            </p:cNvSpPr>
            <p:nvPr/>
          </p:nvSpPr>
          <p:spPr bwMode="auto">
            <a:xfrm>
              <a:off x="4418" y="1718"/>
              <a:ext cx="10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20" name="Oval 40"/>
            <p:cNvSpPr>
              <a:spLocks noChangeArrowheads="1"/>
            </p:cNvSpPr>
            <p:nvPr/>
          </p:nvSpPr>
          <p:spPr bwMode="auto">
            <a:xfrm>
              <a:off x="5498" y="3128"/>
              <a:ext cx="113" cy="11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21" name="Oval 41"/>
            <p:cNvSpPr>
              <a:spLocks noChangeArrowheads="1"/>
            </p:cNvSpPr>
            <p:nvPr/>
          </p:nvSpPr>
          <p:spPr bwMode="auto">
            <a:xfrm>
              <a:off x="5468" y="1673"/>
              <a:ext cx="113" cy="11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22" name="Line 42"/>
            <p:cNvSpPr>
              <a:spLocks noChangeShapeType="1"/>
            </p:cNvSpPr>
            <p:nvPr/>
          </p:nvSpPr>
          <p:spPr bwMode="auto">
            <a:xfrm flipH="1">
              <a:off x="4643" y="3173"/>
              <a:ext cx="8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23" name="Freeform 43"/>
            <p:cNvSpPr>
              <a:spLocks/>
            </p:cNvSpPr>
            <p:nvPr/>
          </p:nvSpPr>
          <p:spPr bwMode="auto">
            <a:xfrm>
              <a:off x="3638" y="2018"/>
              <a:ext cx="1635" cy="26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5" y="0"/>
                </a:cxn>
                <a:cxn ang="0">
                  <a:pos x="1035" y="2670"/>
                </a:cxn>
                <a:cxn ang="0">
                  <a:pos x="1635" y="2670"/>
                </a:cxn>
              </a:cxnLst>
              <a:rect l="0" t="0" r="r" b="b"/>
              <a:pathLst>
                <a:path w="1635" h="2670">
                  <a:moveTo>
                    <a:pt x="0" y="0"/>
                  </a:moveTo>
                  <a:lnTo>
                    <a:pt x="1035" y="0"/>
                  </a:lnTo>
                  <a:lnTo>
                    <a:pt x="1035" y="2670"/>
                  </a:lnTo>
                  <a:lnTo>
                    <a:pt x="1635" y="267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24" name="Freeform 44"/>
            <p:cNvSpPr>
              <a:spLocks/>
            </p:cNvSpPr>
            <p:nvPr/>
          </p:nvSpPr>
          <p:spPr bwMode="auto">
            <a:xfrm>
              <a:off x="3623" y="2423"/>
              <a:ext cx="660" cy="3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0" y="0"/>
                </a:cxn>
                <a:cxn ang="0">
                  <a:pos x="570" y="2805"/>
                </a:cxn>
                <a:cxn ang="0">
                  <a:pos x="660" y="3150"/>
                </a:cxn>
              </a:cxnLst>
              <a:rect l="0" t="0" r="r" b="b"/>
              <a:pathLst>
                <a:path w="660" h="3150">
                  <a:moveTo>
                    <a:pt x="0" y="0"/>
                  </a:moveTo>
                  <a:lnTo>
                    <a:pt x="570" y="0"/>
                  </a:lnTo>
                  <a:lnTo>
                    <a:pt x="570" y="2805"/>
                  </a:lnTo>
                  <a:lnTo>
                    <a:pt x="660" y="315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25" name="Freeform 45"/>
            <p:cNvSpPr>
              <a:spLocks/>
            </p:cNvSpPr>
            <p:nvPr/>
          </p:nvSpPr>
          <p:spPr bwMode="auto">
            <a:xfrm>
              <a:off x="4568" y="5138"/>
              <a:ext cx="690" cy="420"/>
            </a:xfrm>
            <a:custGeom>
              <a:avLst/>
              <a:gdLst/>
              <a:ahLst/>
              <a:cxnLst>
                <a:cxn ang="0">
                  <a:pos x="690" y="0"/>
                </a:cxn>
                <a:cxn ang="0">
                  <a:pos x="105" y="0"/>
                </a:cxn>
                <a:cxn ang="0">
                  <a:pos x="0" y="420"/>
                </a:cxn>
              </a:cxnLst>
              <a:rect l="0" t="0" r="r" b="b"/>
              <a:pathLst>
                <a:path w="690" h="420">
                  <a:moveTo>
                    <a:pt x="690" y="0"/>
                  </a:moveTo>
                  <a:lnTo>
                    <a:pt x="105" y="0"/>
                  </a:lnTo>
                  <a:lnTo>
                    <a:pt x="0" y="42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E31D64"/>
                </a:solidFill>
                <a:latin typeface="华文新魏" pitchFamily="2" charset="-122"/>
                <a:ea typeface="华文新魏" pitchFamily="2" charset="-122"/>
              </a:rPr>
              <a:t>课堂练习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5029200"/>
          </a:xfrm>
        </p:spPr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请用学过的电学知识判断下列说法正确的是（　　）</a:t>
            </a:r>
          </a:p>
          <a:p>
            <a:r>
              <a:rPr lang="en-US" altLang="zh-CN" b="1" dirty="0"/>
              <a:t>A. </a:t>
            </a:r>
            <a:r>
              <a:rPr lang="zh-CN" altLang="en-US" b="1" dirty="0"/>
              <a:t>电工穿绝缘衣比穿金属衣安全</a:t>
            </a:r>
          </a:p>
          <a:p>
            <a:r>
              <a:rPr lang="en-US" altLang="zh-CN" b="1" dirty="0"/>
              <a:t>B. </a:t>
            </a:r>
            <a:r>
              <a:rPr lang="zh-CN" altLang="en-US" b="1" dirty="0"/>
              <a:t>制作汽油桶的材料用金属比用塑料好</a:t>
            </a:r>
          </a:p>
          <a:p>
            <a:r>
              <a:rPr lang="en-US" altLang="zh-CN" b="1" dirty="0"/>
              <a:t>C. </a:t>
            </a:r>
            <a:r>
              <a:rPr lang="zh-CN" altLang="en-US" b="1" dirty="0"/>
              <a:t>小鸟停在单根高压输电线上会被电死</a:t>
            </a:r>
          </a:p>
          <a:p>
            <a:r>
              <a:rPr lang="en-US" altLang="zh-CN" b="1" dirty="0"/>
              <a:t>D. </a:t>
            </a:r>
            <a:r>
              <a:rPr lang="zh-CN" altLang="en-US" b="1" dirty="0"/>
              <a:t>打雷时，呆在汽车里比呆在木屋里要危险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259632" y="2132856"/>
            <a:ext cx="4154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671513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E46C0A"/>
                </a:solidFill>
                <a:latin typeface="华文新魏" pitchFamily="2" charset="-122"/>
                <a:ea typeface="华文新魏" pitchFamily="2" charset="-122"/>
              </a:rPr>
              <a:t>课堂练习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630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600" b="1" dirty="0"/>
              <a:t>2</a:t>
            </a:r>
            <a:r>
              <a:rPr lang="zh-CN" altLang="en-US" sz="2600" b="1" dirty="0"/>
              <a:t>．用金属箔做成一个不带电的圆环，放在干燥的绝缘桌面上。小明同学用绝缘材料做的笔套与头发摩擦后，将笔套自上向下慢慢靠近圆环，当距离约为</a:t>
            </a:r>
            <a:r>
              <a:rPr lang="en-US" altLang="zh-CN" sz="2600" b="1" dirty="0"/>
              <a:t>0.5cm</a:t>
            </a:r>
            <a:r>
              <a:rPr lang="zh-CN" altLang="en-US" sz="2600" b="1" dirty="0"/>
              <a:t>时圆环被吸引到笔套上，如图所示。对上述现象的判断与分析，下列说法正确的是</a:t>
            </a:r>
            <a:r>
              <a:rPr lang="en-US" altLang="zh-CN" sz="2600" b="1" dirty="0"/>
              <a:t>(</a:t>
            </a:r>
            <a:r>
              <a:rPr lang="zh-CN" altLang="en-US" sz="2600" b="1" dirty="0"/>
              <a:t>　    　</a:t>
            </a:r>
            <a:r>
              <a:rPr lang="en-US" altLang="zh-CN" sz="2600" b="1" dirty="0"/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CN" sz="2600" b="1" dirty="0"/>
              <a:t>A</a:t>
            </a:r>
            <a:r>
              <a:rPr lang="zh-CN" altLang="en-US" sz="2600" b="1" dirty="0"/>
              <a:t>．摩擦使笔套带电</a:t>
            </a:r>
          </a:p>
          <a:p>
            <a:pPr>
              <a:buFont typeface="Wingdings" pitchFamily="2" charset="2"/>
              <a:buNone/>
            </a:pPr>
            <a:r>
              <a:rPr lang="en-US" altLang="zh-CN" sz="2600" b="1" dirty="0"/>
              <a:t>B</a:t>
            </a:r>
            <a:r>
              <a:rPr lang="zh-CN" altLang="en-US" sz="2600" b="1" dirty="0"/>
              <a:t>．笔套靠近圆环时，圆环上、下部感应出异号电荷</a:t>
            </a:r>
          </a:p>
          <a:p>
            <a:pPr>
              <a:buFont typeface="Wingdings" pitchFamily="2" charset="2"/>
              <a:buNone/>
            </a:pPr>
            <a:r>
              <a:rPr lang="en-US" altLang="zh-CN" sz="2600" b="1" dirty="0"/>
              <a:t>C</a:t>
            </a:r>
            <a:r>
              <a:rPr lang="zh-CN" altLang="en-US" sz="2600" b="1" dirty="0"/>
              <a:t>．圆环被吸引到笔套的过程中，圆环所受静电力的合力大于圆环的重力</a:t>
            </a:r>
          </a:p>
          <a:p>
            <a:pPr>
              <a:buFont typeface="Wingdings" pitchFamily="2" charset="2"/>
              <a:buNone/>
            </a:pPr>
            <a:r>
              <a:rPr lang="en-US" altLang="zh-CN" sz="2600" b="1" dirty="0"/>
              <a:t>D</a:t>
            </a:r>
            <a:r>
              <a:rPr lang="zh-CN" altLang="en-US" sz="2600" b="1" dirty="0"/>
              <a:t>．笔套碰到圆环后，笔套所带的电荷立刻被全部中和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987824" y="2636912"/>
            <a:ext cx="97494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 ABC</a:t>
            </a:r>
          </a:p>
        </p:txBody>
      </p:sp>
      <p:pic>
        <p:nvPicPr>
          <p:cNvPr id="43013" name="Picture 5" descr="23"/>
          <p:cNvPicPr>
            <a:picLocks noChangeAspect="1" noChangeArrowheads="1"/>
          </p:cNvPicPr>
          <p:nvPr/>
        </p:nvPicPr>
        <p:blipFill>
          <a:blip r:embed="rId2" cstate="print">
            <a:lum bright="6000" contrast="-30000"/>
          </a:blip>
          <a:srcRect/>
          <a:stretch>
            <a:fillRect/>
          </a:stretch>
        </p:blipFill>
        <p:spPr bwMode="auto">
          <a:xfrm>
            <a:off x="2032000" y="5581650"/>
            <a:ext cx="4559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8229600" cy="90805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小  结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95536" y="1700808"/>
            <a:ext cx="849694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/>
              <a:t> 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）静电平衡状态：导体内自由电子不再发生定向移动。</a:t>
            </a:r>
          </a:p>
          <a:p>
            <a:r>
              <a:rPr lang="en-US" altLang="zh-CN" sz="2800" b="1" dirty="0"/>
              <a:t> 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）静电平衡条件：导体内部的场强为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，导体表面的场强垂直于表面；或者说，导体是一个等势体，表面是一个等势面。</a:t>
            </a:r>
          </a:p>
          <a:p>
            <a:r>
              <a:rPr lang="en-US" altLang="zh-CN" sz="2800" b="1" dirty="0"/>
              <a:t> 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）静电平衡电荷分布：导体内部没有电荷，电荷只分布在导体外表面。</a:t>
            </a:r>
          </a:p>
          <a:p>
            <a:r>
              <a:rPr lang="en-US" altLang="zh-CN" sz="2800" b="1" dirty="0"/>
              <a:t> 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）尖端放电、静电屏蔽、静电的防止与利用。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9512" y="764704"/>
            <a:ext cx="35283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静电平衡状态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251520" y="3356992"/>
            <a:ext cx="8640960" cy="2376262"/>
            <a:chOff x="1744" y="7690"/>
            <a:chExt cx="7988" cy="1650"/>
          </a:xfrm>
        </p:grpSpPr>
        <p:sp>
          <p:nvSpPr>
            <p:cNvPr id="27668" name="AutoShape 20"/>
            <p:cNvSpPr>
              <a:spLocks noChangeArrowheads="1"/>
            </p:cNvSpPr>
            <p:nvPr/>
          </p:nvSpPr>
          <p:spPr bwMode="auto">
            <a:xfrm>
              <a:off x="7918" y="8056"/>
              <a:ext cx="1211" cy="939"/>
            </a:xfrm>
            <a:prstGeom prst="roundRect">
              <a:avLst>
                <a:gd name="adj" fmla="val 16667"/>
              </a:avLst>
            </a:prstGeom>
            <a:solidFill>
              <a:srgbClr val="C7FAFD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76" name="AutoShape 128"/>
            <p:cNvSpPr>
              <a:spLocks noChangeArrowheads="1"/>
            </p:cNvSpPr>
            <p:nvPr/>
          </p:nvSpPr>
          <p:spPr bwMode="auto">
            <a:xfrm>
              <a:off x="5098" y="8101"/>
              <a:ext cx="1211" cy="939"/>
            </a:xfrm>
            <a:prstGeom prst="roundRect">
              <a:avLst>
                <a:gd name="adj" fmla="val 16667"/>
              </a:avLst>
            </a:prstGeom>
            <a:solidFill>
              <a:srgbClr val="75F5FB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77" name="AutoShape 129"/>
            <p:cNvSpPr>
              <a:spLocks noChangeArrowheads="1"/>
            </p:cNvSpPr>
            <p:nvPr/>
          </p:nvSpPr>
          <p:spPr bwMode="auto">
            <a:xfrm>
              <a:off x="2302" y="8100"/>
              <a:ext cx="1211" cy="939"/>
            </a:xfrm>
            <a:prstGeom prst="roundRect">
              <a:avLst>
                <a:gd name="adj" fmla="val 16667"/>
              </a:avLst>
            </a:prstGeom>
            <a:solidFill>
              <a:srgbClr val="C7FAFD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V="1">
              <a:off x="1770" y="9199"/>
              <a:ext cx="2403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V="1">
              <a:off x="1783" y="7875"/>
              <a:ext cx="2403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V="1">
              <a:off x="1782" y="8352"/>
              <a:ext cx="2403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V="1">
              <a:off x="1744" y="8776"/>
              <a:ext cx="2403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7674" name="Object 26"/>
            <p:cNvGraphicFramePr>
              <a:graphicFrameLocks noChangeAspect="1"/>
            </p:cNvGraphicFramePr>
            <p:nvPr/>
          </p:nvGraphicFramePr>
          <p:xfrm>
            <a:off x="3817" y="8455"/>
            <a:ext cx="24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2" name="Equation" r:id="rId3" imgW="190440" imgH="228600" progId="Equation.DSMT4">
                    <p:embed/>
                  </p:oleObj>
                </mc:Choice>
                <mc:Fallback>
                  <p:oleObj name="Equation" r:id="rId3" imgW="190440" imgH="2286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8455"/>
                          <a:ext cx="24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76" name="Group 28"/>
            <p:cNvGrpSpPr>
              <a:grpSpLocks/>
            </p:cNvGrpSpPr>
            <p:nvPr/>
          </p:nvGrpSpPr>
          <p:grpSpPr bwMode="auto">
            <a:xfrm>
              <a:off x="3142" y="8182"/>
              <a:ext cx="257" cy="793"/>
              <a:chOff x="3647" y="1694"/>
              <a:chExt cx="257" cy="793"/>
            </a:xfrm>
          </p:grpSpPr>
          <p:grpSp>
            <p:nvGrpSpPr>
              <p:cNvPr id="27677" name="Group 29"/>
              <p:cNvGrpSpPr>
                <a:grpSpLocks/>
              </p:cNvGrpSpPr>
              <p:nvPr/>
            </p:nvGrpSpPr>
            <p:grpSpPr bwMode="auto">
              <a:xfrm>
                <a:off x="3647" y="2039"/>
                <a:ext cx="237" cy="100"/>
                <a:chOff x="5083" y="2810"/>
                <a:chExt cx="519" cy="194"/>
              </a:xfrm>
            </p:grpSpPr>
            <p:grpSp>
              <p:nvGrpSpPr>
                <p:cNvPr id="27678" name="Group 30"/>
                <p:cNvGrpSpPr>
                  <a:grpSpLocks/>
                </p:cNvGrpSpPr>
                <p:nvPr/>
              </p:nvGrpSpPr>
              <p:grpSpPr bwMode="auto">
                <a:xfrm>
                  <a:off x="5427" y="2810"/>
                  <a:ext cx="175" cy="194"/>
                  <a:chOff x="5220" y="2175"/>
                  <a:chExt cx="1440" cy="1440"/>
                </a:xfrm>
              </p:grpSpPr>
              <p:sp>
                <p:nvSpPr>
                  <p:cNvPr id="2767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2175"/>
                    <a:ext cx="1440" cy="144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405" y="2895"/>
                    <a:ext cx="10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681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5083" y="2925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 type="stealth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82" name="Group 34"/>
              <p:cNvGrpSpPr>
                <a:grpSpLocks/>
              </p:cNvGrpSpPr>
              <p:nvPr/>
            </p:nvGrpSpPr>
            <p:grpSpPr bwMode="auto">
              <a:xfrm>
                <a:off x="3667" y="2387"/>
                <a:ext cx="237" cy="100"/>
                <a:chOff x="5083" y="2810"/>
                <a:chExt cx="519" cy="194"/>
              </a:xfrm>
            </p:grpSpPr>
            <p:grpSp>
              <p:nvGrpSpPr>
                <p:cNvPr id="27683" name="Group 35"/>
                <p:cNvGrpSpPr>
                  <a:grpSpLocks/>
                </p:cNvGrpSpPr>
                <p:nvPr/>
              </p:nvGrpSpPr>
              <p:grpSpPr bwMode="auto">
                <a:xfrm>
                  <a:off x="5427" y="2810"/>
                  <a:ext cx="175" cy="194"/>
                  <a:chOff x="5220" y="2175"/>
                  <a:chExt cx="1440" cy="1440"/>
                </a:xfrm>
              </p:grpSpPr>
              <p:sp>
                <p:nvSpPr>
                  <p:cNvPr id="27684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2175"/>
                    <a:ext cx="1440" cy="144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5405" y="2895"/>
                    <a:ext cx="10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686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5083" y="2925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 type="stealth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87" name="Group 39"/>
              <p:cNvGrpSpPr>
                <a:grpSpLocks/>
              </p:cNvGrpSpPr>
              <p:nvPr/>
            </p:nvGrpSpPr>
            <p:grpSpPr bwMode="auto">
              <a:xfrm>
                <a:off x="3648" y="1694"/>
                <a:ext cx="237" cy="100"/>
                <a:chOff x="5083" y="2810"/>
                <a:chExt cx="519" cy="194"/>
              </a:xfrm>
            </p:grpSpPr>
            <p:grpSp>
              <p:nvGrpSpPr>
                <p:cNvPr id="27688" name="Group 40"/>
                <p:cNvGrpSpPr>
                  <a:grpSpLocks/>
                </p:cNvGrpSpPr>
                <p:nvPr/>
              </p:nvGrpSpPr>
              <p:grpSpPr bwMode="auto">
                <a:xfrm>
                  <a:off x="5427" y="2810"/>
                  <a:ext cx="175" cy="194"/>
                  <a:chOff x="5220" y="2175"/>
                  <a:chExt cx="1440" cy="1440"/>
                </a:xfrm>
              </p:grpSpPr>
              <p:sp>
                <p:nvSpPr>
                  <p:cNvPr id="2768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2175"/>
                    <a:ext cx="1440" cy="144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5405" y="2895"/>
                    <a:ext cx="10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69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5083" y="2925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 type="stealth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692" name="Group 44"/>
            <p:cNvGrpSpPr>
              <a:grpSpLocks/>
            </p:cNvGrpSpPr>
            <p:nvPr/>
          </p:nvGrpSpPr>
          <p:grpSpPr bwMode="auto">
            <a:xfrm>
              <a:off x="2773" y="8184"/>
              <a:ext cx="257" cy="793"/>
              <a:chOff x="3647" y="1694"/>
              <a:chExt cx="257" cy="793"/>
            </a:xfrm>
          </p:grpSpPr>
          <p:grpSp>
            <p:nvGrpSpPr>
              <p:cNvPr id="27693" name="Group 45"/>
              <p:cNvGrpSpPr>
                <a:grpSpLocks/>
              </p:cNvGrpSpPr>
              <p:nvPr/>
            </p:nvGrpSpPr>
            <p:grpSpPr bwMode="auto">
              <a:xfrm>
                <a:off x="3647" y="2039"/>
                <a:ext cx="237" cy="100"/>
                <a:chOff x="5083" y="2810"/>
                <a:chExt cx="519" cy="194"/>
              </a:xfrm>
            </p:grpSpPr>
            <p:grpSp>
              <p:nvGrpSpPr>
                <p:cNvPr id="27694" name="Group 46"/>
                <p:cNvGrpSpPr>
                  <a:grpSpLocks/>
                </p:cNvGrpSpPr>
                <p:nvPr/>
              </p:nvGrpSpPr>
              <p:grpSpPr bwMode="auto">
                <a:xfrm>
                  <a:off x="5427" y="2810"/>
                  <a:ext cx="175" cy="194"/>
                  <a:chOff x="5220" y="2175"/>
                  <a:chExt cx="1440" cy="1440"/>
                </a:xfrm>
              </p:grpSpPr>
              <p:sp>
                <p:nvSpPr>
                  <p:cNvPr id="2769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2175"/>
                    <a:ext cx="1440" cy="144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9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405" y="2895"/>
                    <a:ext cx="10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69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5083" y="2925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 type="stealth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98" name="Group 50"/>
              <p:cNvGrpSpPr>
                <a:grpSpLocks/>
              </p:cNvGrpSpPr>
              <p:nvPr/>
            </p:nvGrpSpPr>
            <p:grpSpPr bwMode="auto">
              <a:xfrm>
                <a:off x="3667" y="2387"/>
                <a:ext cx="237" cy="100"/>
                <a:chOff x="5083" y="2810"/>
                <a:chExt cx="519" cy="194"/>
              </a:xfrm>
            </p:grpSpPr>
            <p:grpSp>
              <p:nvGrpSpPr>
                <p:cNvPr id="27699" name="Group 51"/>
                <p:cNvGrpSpPr>
                  <a:grpSpLocks/>
                </p:cNvGrpSpPr>
                <p:nvPr/>
              </p:nvGrpSpPr>
              <p:grpSpPr bwMode="auto">
                <a:xfrm>
                  <a:off x="5427" y="2810"/>
                  <a:ext cx="175" cy="194"/>
                  <a:chOff x="5220" y="2175"/>
                  <a:chExt cx="1440" cy="1440"/>
                </a:xfrm>
              </p:grpSpPr>
              <p:sp>
                <p:nvSpPr>
                  <p:cNvPr id="2770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2175"/>
                    <a:ext cx="1440" cy="144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0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405" y="2895"/>
                    <a:ext cx="10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702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5083" y="2925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 type="stealth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03" name="Group 55"/>
              <p:cNvGrpSpPr>
                <a:grpSpLocks/>
              </p:cNvGrpSpPr>
              <p:nvPr/>
            </p:nvGrpSpPr>
            <p:grpSpPr bwMode="auto">
              <a:xfrm>
                <a:off x="3648" y="1694"/>
                <a:ext cx="237" cy="100"/>
                <a:chOff x="5083" y="2810"/>
                <a:chExt cx="519" cy="194"/>
              </a:xfrm>
            </p:grpSpPr>
            <p:grpSp>
              <p:nvGrpSpPr>
                <p:cNvPr id="27704" name="Group 56"/>
                <p:cNvGrpSpPr>
                  <a:grpSpLocks/>
                </p:cNvGrpSpPr>
                <p:nvPr/>
              </p:nvGrpSpPr>
              <p:grpSpPr bwMode="auto">
                <a:xfrm>
                  <a:off x="5427" y="2810"/>
                  <a:ext cx="175" cy="194"/>
                  <a:chOff x="5220" y="2175"/>
                  <a:chExt cx="1440" cy="1440"/>
                </a:xfrm>
              </p:grpSpPr>
              <p:sp>
                <p:nvSpPr>
                  <p:cNvPr id="2770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2175"/>
                    <a:ext cx="1440" cy="144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0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405" y="2895"/>
                    <a:ext cx="10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707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5083" y="2925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 type="stealth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708" name="Group 60"/>
            <p:cNvGrpSpPr>
              <a:grpSpLocks/>
            </p:cNvGrpSpPr>
            <p:nvPr/>
          </p:nvGrpSpPr>
          <p:grpSpPr bwMode="auto">
            <a:xfrm>
              <a:off x="2406" y="8202"/>
              <a:ext cx="257" cy="793"/>
              <a:chOff x="3647" y="1694"/>
              <a:chExt cx="257" cy="793"/>
            </a:xfrm>
          </p:grpSpPr>
          <p:grpSp>
            <p:nvGrpSpPr>
              <p:cNvPr id="27709" name="Group 61"/>
              <p:cNvGrpSpPr>
                <a:grpSpLocks/>
              </p:cNvGrpSpPr>
              <p:nvPr/>
            </p:nvGrpSpPr>
            <p:grpSpPr bwMode="auto">
              <a:xfrm>
                <a:off x="3647" y="2039"/>
                <a:ext cx="237" cy="100"/>
                <a:chOff x="5083" y="2810"/>
                <a:chExt cx="519" cy="194"/>
              </a:xfrm>
            </p:grpSpPr>
            <p:grpSp>
              <p:nvGrpSpPr>
                <p:cNvPr id="27710" name="Group 62"/>
                <p:cNvGrpSpPr>
                  <a:grpSpLocks/>
                </p:cNvGrpSpPr>
                <p:nvPr/>
              </p:nvGrpSpPr>
              <p:grpSpPr bwMode="auto">
                <a:xfrm>
                  <a:off x="5427" y="2810"/>
                  <a:ext cx="175" cy="194"/>
                  <a:chOff x="5220" y="2175"/>
                  <a:chExt cx="1440" cy="1440"/>
                </a:xfrm>
              </p:grpSpPr>
              <p:sp>
                <p:nvSpPr>
                  <p:cNvPr id="27711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2175"/>
                    <a:ext cx="1440" cy="144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1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5405" y="2895"/>
                    <a:ext cx="10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71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5083" y="2925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 type="stealth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14" name="Group 66"/>
              <p:cNvGrpSpPr>
                <a:grpSpLocks/>
              </p:cNvGrpSpPr>
              <p:nvPr/>
            </p:nvGrpSpPr>
            <p:grpSpPr bwMode="auto">
              <a:xfrm>
                <a:off x="3667" y="2387"/>
                <a:ext cx="237" cy="100"/>
                <a:chOff x="5083" y="2810"/>
                <a:chExt cx="519" cy="194"/>
              </a:xfrm>
            </p:grpSpPr>
            <p:grpSp>
              <p:nvGrpSpPr>
                <p:cNvPr id="27715" name="Group 67"/>
                <p:cNvGrpSpPr>
                  <a:grpSpLocks/>
                </p:cNvGrpSpPr>
                <p:nvPr/>
              </p:nvGrpSpPr>
              <p:grpSpPr bwMode="auto">
                <a:xfrm>
                  <a:off x="5427" y="2810"/>
                  <a:ext cx="175" cy="194"/>
                  <a:chOff x="5220" y="2175"/>
                  <a:chExt cx="1440" cy="1440"/>
                </a:xfrm>
              </p:grpSpPr>
              <p:sp>
                <p:nvSpPr>
                  <p:cNvPr id="27716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2175"/>
                    <a:ext cx="1440" cy="144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1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5405" y="2895"/>
                    <a:ext cx="10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718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5083" y="2925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 type="stealth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19" name="Group 71"/>
              <p:cNvGrpSpPr>
                <a:grpSpLocks/>
              </p:cNvGrpSpPr>
              <p:nvPr/>
            </p:nvGrpSpPr>
            <p:grpSpPr bwMode="auto">
              <a:xfrm>
                <a:off x="3648" y="1694"/>
                <a:ext cx="237" cy="100"/>
                <a:chOff x="5083" y="2810"/>
                <a:chExt cx="519" cy="194"/>
              </a:xfrm>
            </p:grpSpPr>
            <p:grpSp>
              <p:nvGrpSpPr>
                <p:cNvPr id="27720" name="Group 72"/>
                <p:cNvGrpSpPr>
                  <a:grpSpLocks/>
                </p:cNvGrpSpPr>
                <p:nvPr/>
              </p:nvGrpSpPr>
              <p:grpSpPr bwMode="auto">
                <a:xfrm>
                  <a:off x="5427" y="2810"/>
                  <a:ext cx="175" cy="194"/>
                  <a:chOff x="5220" y="2175"/>
                  <a:chExt cx="1440" cy="1440"/>
                </a:xfrm>
              </p:grpSpPr>
              <p:sp>
                <p:nvSpPr>
                  <p:cNvPr id="27721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2175"/>
                    <a:ext cx="1440" cy="144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22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5405" y="2895"/>
                    <a:ext cx="10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723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5083" y="2925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 type="stealth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724" name="Line 76"/>
            <p:cNvSpPr>
              <a:spLocks noChangeShapeType="1"/>
            </p:cNvSpPr>
            <p:nvPr/>
          </p:nvSpPr>
          <p:spPr bwMode="auto">
            <a:xfrm flipV="1">
              <a:off x="4554" y="9195"/>
              <a:ext cx="2403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 flipV="1">
              <a:off x="4567" y="7871"/>
              <a:ext cx="2403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26" name="Line 78"/>
            <p:cNvSpPr>
              <a:spLocks noChangeShapeType="1"/>
            </p:cNvSpPr>
            <p:nvPr/>
          </p:nvSpPr>
          <p:spPr bwMode="auto">
            <a:xfrm flipV="1">
              <a:off x="4566" y="8348"/>
              <a:ext cx="2403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 flipV="1">
              <a:off x="4528" y="8772"/>
              <a:ext cx="2403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728" name="Group 80"/>
            <p:cNvGrpSpPr>
              <a:grpSpLocks/>
            </p:cNvGrpSpPr>
            <p:nvPr/>
          </p:nvGrpSpPr>
          <p:grpSpPr bwMode="auto">
            <a:xfrm>
              <a:off x="6128" y="8151"/>
              <a:ext cx="143" cy="818"/>
              <a:chOff x="6781" y="1669"/>
              <a:chExt cx="143" cy="818"/>
            </a:xfrm>
          </p:grpSpPr>
          <p:grpSp>
            <p:nvGrpSpPr>
              <p:cNvPr id="27729" name="Group 81"/>
              <p:cNvGrpSpPr>
                <a:grpSpLocks/>
              </p:cNvGrpSpPr>
              <p:nvPr/>
            </p:nvGrpSpPr>
            <p:grpSpPr bwMode="auto">
              <a:xfrm>
                <a:off x="6788" y="1669"/>
                <a:ext cx="136" cy="143"/>
                <a:chOff x="3885" y="1365"/>
                <a:chExt cx="2693" cy="2715"/>
              </a:xfrm>
            </p:grpSpPr>
            <p:sp>
              <p:nvSpPr>
                <p:cNvPr id="27730" name="Line 82"/>
                <p:cNvSpPr>
                  <a:spLocks noChangeShapeType="1"/>
                </p:cNvSpPr>
                <p:nvPr/>
              </p:nvSpPr>
              <p:spPr bwMode="auto">
                <a:xfrm>
                  <a:off x="3885" y="2740"/>
                  <a:ext cx="269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31" name="Line 83"/>
                <p:cNvSpPr>
                  <a:spLocks noChangeShapeType="1"/>
                </p:cNvSpPr>
                <p:nvPr/>
              </p:nvSpPr>
              <p:spPr bwMode="auto">
                <a:xfrm>
                  <a:off x="5235" y="1365"/>
                  <a:ext cx="0" cy="271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32" name="Group 84"/>
              <p:cNvGrpSpPr>
                <a:grpSpLocks/>
              </p:cNvGrpSpPr>
              <p:nvPr/>
            </p:nvGrpSpPr>
            <p:grpSpPr bwMode="auto">
              <a:xfrm>
                <a:off x="6788" y="2014"/>
                <a:ext cx="136" cy="143"/>
                <a:chOff x="3885" y="1365"/>
                <a:chExt cx="2693" cy="2715"/>
              </a:xfrm>
            </p:grpSpPr>
            <p:sp>
              <p:nvSpPr>
                <p:cNvPr id="27733" name="Line 85"/>
                <p:cNvSpPr>
                  <a:spLocks noChangeShapeType="1"/>
                </p:cNvSpPr>
                <p:nvPr/>
              </p:nvSpPr>
              <p:spPr bwMode="auto">
                <a:xfrm>
                  <a:off x="3885" y="2740"/>
                  <a:ext cx="269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34" name="Line 86"/>
                <p:cNvSpPr>
                  <a:spLocks noChangeShapeType="1"/>
                </p:cNvSpPr>
                <p:nvPr/>
              </p:nvSpPr>
              <p:spPr bwMode="auto">
                <a:xfrm>
                  <a:off x="5235" y="1365"/>
                  <a:ext cx="0" cy="271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35" name="Group 87"/>
              <p:cNvGrpSpPr>
                <a:grpSpLocks/>
              </p:cNvGrpSpPr>
              <p:nvPr/>
            </p:nvGrpSpPr>
            <p:grpSpPr bwMode="auto">
              <a:xfrm>
                <a:off x="6781" y="2344"/>
                <a:ext cx="136" cy="143"/>
                <a:chOff x="3885" y="1365"/>
                <a:chExt cx="2693" cy="2715"/>
              </a:xfrm>
            </p:grpSpPr>
            <p:sp>
              <p:nvSpPr>
                <p:cNvPr id="27736" name="Line 88"/>
                <p:cNvSpPr>
                  <a:spLocks noChangeShapeType="1"/>
                </p:cNvSpPr>
                <p:nvPr/>
              </p:nvSpPr>
              <p:spPr bwMode="auto">
                <a:xfrm>
                  <a:off x="3885" y="2740"/>
                  <a:ext cx="269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37" name="Line 89"/>
                <p:cNvSpPr>
                  <a:spLocks noChangeShapeType="1"/>
                </p:cNvSpPr>
                <p:nvPr/>
              </p:nvSpPr>
              <p:spPr bwMode="auto">
                <a:xfrm>
                  <a:off x="5235" y="1365"/>
                  <a:ext cx="0" cy="271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738" name="Group 90"/>
            <p:cNvGrpSpPr>
              <a:grpSpLocks/>
            </p:cNvGrpSpPr>
            <p:nvPr/>
          </p:nvGrpSpPr>
          <p:grpSpPr bwMode="auto">
            <a:xfrm>
              <a:off x="5131" y="8223"/>
              <a:ext cx="151" cy="675"/>
              <a:chOff x="5784" y="1741"/>
              <a:chExt cx="151" cy="675"/>
            </a:xfrm>
          </p:grpSpPr>
          <p:sp>
            <p:nvSpPr>
              <p:cNvPr id="27739" name="Line 91"/>
              <p:cNvSpPr>
                <a:spLocks noChangeShapeType="1"/>
              </p:cNvSpPr>
              <p:nvPr/>
            </p:nvSpPr>
            <p:spPr bwMode="auto">
              <a:xfrm>
                <a:off x="5812" y="1741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40" name="Line 92"/>
              <p:cNvSpPr>
                <a:spLocks noChangeShapeType="1"/>
              </p:cNvSpPr>
              <p:nvPr/>
            </p:nvSpPr>
            <p:spPr bwMode="auto">
              <a:xfrm>
                <a:off x="5784" y="2086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41" name="Line 93"/>
              <p:cNvSpPr>
                <a:spLocks noChangeShapeType="1"/>
              </p:cNvSpPr>
              <p:nvPr/>
            </p:nvSpPr>
            <p:spPr bwMode="auto">
              <a:xfrm>
                <a:off x="5793" y="2416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7742" name="Object 94"/>
            <p:cNvGraphicFramePr>
              <a:graphicFrameLocks noChangeAspect="1"/>
            </p:cNvGraphicFramePr>
            <p:nvPr/>
          </p:nvGraphicFramePr>
          <p:xfrm>
            <a:off x="6637" y="8469"/>
            <a:ext cx="24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3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7" y="8469"/>
                          <a:ext cx="24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44" name="Line 96"/>
            <p:cNvSpPr>
              <a:spLocks noChangeShapeType="1"/>
            </p:cNvSpPr>
            <p:nvPr/>
          </p:nvSpPr>
          <p:spPr bwMode="auto">
            <a:xfrm flipH="1" flipV="1">
              <a:off x="5369" y="8568"/>
              <a:ext cx="610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45" name="Line 97"/>
            <p:cNvSpPr>
              <a:spLocks noChangeShapeType="1"/>
            </p:cNvSpPr>
            <p:nvPr/>
          </p:nvSpPr>
          <p:spPr bwMode="auto">
            <a:xfrm flipH="1" flipV="1">
              <a:off x="5369" y="8223"/>
              <a:ext cx="610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46" name="Line 98"/>
            <p:cNvSpPr>
              <a:spLocks noChangeShapeType="1"/>
            </p:cNvSpPr>
            <p:nvPr/>
          </p:nvSpPr>
          <p:spPr bwMode="auto">
            <a:xfrm flipH="1" flipV="1">
              <a:off x="5369" y="8914"/>
              <a:ext cx="610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7747" name="Object 99"/>
            <p:cNvGraphicFramePr>
              <a:graphicFrameLocks noChangeAspect="1"/>
            </p:cNvGraphicFramePr>
            <p:nvPr/>
          </p:nvGraphicFramePr>
          <p:xfrm>
            <a:off x="5521" y="8341"/>
            <a:ext cx="24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4" name="Equation" r:id="rId7" imgW="190440" imgH="164880" progId="Equation.DSMT4">
                    <p:embed/>
                  </p:oleObj>
                </mc:Choice>
                <mc:Fallback>
                  <p:oleObj name="Equation" r:id="rId7" imgW="190440" imgH="16488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1" y="8341"/>
                          <a:ext cx="24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48" name="Arc 100"/>
            <p:cNvSpPr>
              <a:spLocks/>
            </p:cNvSpPr>
            <p:nvPr/>
          </p:nvSpPr>
          <p:spPr bwMode="auto">
            <a:xfrm flipV="1">
              <a:off x="7384" y="7690"/>
              <a:ext cx="2339" cy="143"/>
            </a:xfrm>
            <a:custGeom>
              <a:avLst/>
              <a:gdLst>
                <a:gd name="G0" fmla="+- 20764 0 0"/>
                <a:gd name="G1" fmla="+- 21600 0 0"/>
                <a:gd name="G2" fmla="+- 21600 0 0"/>
                <a:gd name="T0" fmla="*/ 0 w 41693"/>
                <a:gd name="T1" fmla="*/ 15650 h 21600"/>
                <a:gd name="T2" fmla="*/ 41693 w 41693"/>
                <a:gd name="T3" fmla="*/ 16257 h 21600"/>
                <a:gd name="T4" fmla="*/ 20764 w 416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93" h="21600" fill="none" extrusionOk="0">
                  <a:moveTo>
                    <a:pt x="-1" y="15649"/>
                  </a:moveTo>
                  <a:cubicBezTo>
                    <a:pt x="2654" y="6385"/>
                    <a:pt x="11126" y="-1"/>
                    <a:pt x="20764" y="0"/>
                  </a:cubicBezTo>
                  <a:cubicBezTo>
                    <a:pt x="30635" y="0"/>
                    <a:pt x="39250" y="6692"/>
                    <a:pt x="41692" y="16257"/>
                  </a:cubicBezTo>
                </a:path>
                <a:path w="41693" h="21600" stroke="0" extrusionOk="0">
                  <a:moveTo>
                    <a:pt x="-1" y="15649"/>
                  </a:moveTo>
                  <a:cubicBezTo>
                    <a:pt x="2654" y="6385"/>
                    <a:pt x="11126" y="-1"/>
                    <a:pt x="20764" y="0"/>
                  </a:cubicBezTo>
                  <a:cubicBezTo>
                    <a:pt x="30635" y="0"/>
                    <a:pt x="39250" y="6692"/>
                    <a:pt x="41692" y="16257"/>
                  </a:cubicBezTo>
                  <a:lnTo>
                    <a:pt x="20764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49" name="Arc 101"/>
            <p:cNvSpPr>
              <a:spLocks/>
            </p:cNvSpPr>
            <p:nvPr/>
          </p:nvSpPr>
          <p:spPr bwMode="auto">
            <a:xfrm rot="10749370" flipV="1">
              <a:off x="7383" y="9197"/>
              <a:ext cx="2340" cy="143"/>
            </a:xfrm>
            <a:custGeom>
              <a:avLst/>
              <a:gdLst>
                <a:gd name="G0" fmla="+- 20765 0 0"/>
                <a:gd name="G1" fmla="+- 21600 0 0"/>
                <a:gd name="G2" fmla="+- 21600 0 0"/>
                <a:gd name="T0" fmla="*/ 0 w 41694"/>
                <a:gd name="T1" fmla="*/ 15653 h 21600"/>
                <a:gd name="T2" fmla="*/ 41694 w 41694"/>
                <a:gd name="T3" fmla="*/ 16257 h 21600"/>
                <a:gd name="T4" fmla="*/ 20765 w 4169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94" h="21600" fill="none" extrusionOk="0">
                  <a:moveTo>
                    <a:pt x="-1" y="15652"/>
                  </a:moveTo>
                  <a:cubicBezTo>
                    <a:pt x="2653" y="6386"/>
                    <a:pt x="11126" y="-1"/>
                    <a:pt x="20765" y="0"/>
                  </a:cubicBezTo>
                  <a:cubicBezTo>
                    <a:pt x="30636" y="0"/>
                    <a:pt x="39251" y="6692"/>
                    <a:pt x="41693" y="16257"/>
                  </a:cubicBezTo>
                </a:path>
                <a:path w="41694" h="21600" stroke="0" extrusionOk="0">
                  <a:moveTo>
                    <a:pt x="-1" y="15652"/>
                  </a:moveTo>
                  <a:cubicBezTo>
                    <a:pt x="2653" y="6386"/>
                    <a:pt x="11126" y="-1"/>
                    <a:pt x="20765" y="0"/>
                  </a:cubicBezTo>
                  <a:cubicBezTo>
                    <a:pt x="30636" y="0"/>
                    <a:pt x="39251" y="6692"/>
                    <a:pt x="41693" y="16257"/>
                  </a:cubicBezTo>
                  <a:lnTo>
                    <a:pt x="20765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50" name="Arc 102"/>
            <p:cNvSpPr>
              <a:spLocks/>
            </p:cNvSpPr>
            <p:nvPr/>
          </p:nvSpPr>
          <p:spPr bwMode="auto">
            <a:xfrm>
              <a:off x="9125" y="8713"/>
              <a:ext cx="598" cy="1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354"/>
                <a:gd name="T1" fmla="*/ 0 h 21600"/>
                <a:gd name="T2" fmla="*/ 15354 w 15354"/>
                <a:gd name="T3" fmla="*/ 6408 h 21600"/>
                <a:gd name="T4" fmla="*/ 0 w 153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54" h="21600" fill="none" extrusionOk="0">
                  <a:moveTo>
                    <a:pt x="-1" y="0"/>
                  </a:moveTo>
                  <a:cubicBezTo>
                    <a:pt x="5768" y="0"/>
                    <a:pt x="11297" y="2307"/>
                    <a:pt x="15354" y="6407"/>
                  </a:cubicBezTo>
                </a:path>
                <a:path w="15354" h="21600" stroke="0" extrusionOk="0">
                  <a:moveTo>
                    <a:pt x="-1" y="0"/>
                  </a:moveTo>
                  <a:cubicBezTo>
                    <a:pt x="5768" y="0"/>
                    <a:pt x="11297" y="2307"/>
                    <a:pt x="15354" y="640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51" name="Arc 103"/>
            <p:cNvSpPr>
              <a:spLocks/>
            </p:cNvSpPr>
            <p:nvPr/>
          </p:nvSpPr>
          <p:spPr bwMode="auto">
            <a:xfrm rot="9969559">
              <a:off x="9125" y="8118"/>
              <a:ext cx="599" cy="14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354"/>
                <a:gd name="T1" fmla="*/ 0 h 21600"/>
                <a:gd name="T2" fmla="*/ 15354 w 15354"/>
                <a:gd name="T3" fmla="*/ 6408 h 21600"/>
                <a:gd name="T4" fmla="*/ 0 w 153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54" h="21600" fill="none" extrusionOk="0">
                  <a:moveTo>
                    <a:pt x="-1" y="0"/>
                  </a:moveTo>
                  <a:cubicBezTo>
                    <a:pt x="5768" y="0"/>
                    <a:pt x="11297" y="2307"/>
                    <a:pt x="15354" y="6407"/>
                  </a:cubicBezTo>
                </a:path>
                <a:path w="15354" h="21600" stroke="0" extrusionOk="0">
                  <a:moveTo>
                    <a:pt x="-1" y="0"/>
                  </a:moveTo>
                  <a:cubicBezTo>
                    <a:pt x="5768" y="0"/>
                    <a:pt x="11297" y="2307"/>
                    <a:pt x="15354" y="640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52" name="Arc 104"/>
            <p:cNvSpPr>
              <a:spLocks/>
            </p:cNvSpPr>
            <p:nvPr/>
          </p:nvSpPr>
          <p:spPr bwMode="auto">
            <a:xfrm rot="-701701">
              <a:off x="7280" y="8714"/>
              <a:ext cx="644" cy="1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354"/>
                <a:gd name="T1" fmla="*/ 0 h 21600"/>
                <a:gd name="T2" fmla="*/ 15354 w 15354"/>
                <a:gd name="T3" fmla="*/ 6408 h 21600"/>
                <a:gd name="T4" fmla="*/ 0 w 153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54" h="21600" fill="none" extrusionOk="0">
                  <a:moveTo>
                    <a:pt x="-1" y="0"/>
                  </a:moveTo>
                  <a:cubicBezTo>
                    <a:pt x="5768" y="0"/>
                    <a:pt x="11297" y="2307"/>
                    <a:pt x="15354" y="6407"/>
                  </a:cubicBezTo>
                </a:path>
                <a:path w="15354" h="21600" stroke="0" extrusionOk="0">
                  <a:moveTo>
                    <a:pt x="-1" y="0"/>
                  </a:moveTo>
                  <a:cubicBezTo>
                    <a:pt x="5768" y="0"/>
                    <a:pt x="11297" y="2307"/>
                    <a:pt x="15354" y="640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53" name="Arc 105"/>
            <p:cNvSpPr>
              <a:spLocks/>
            </p:cNvSpPr>
            <p:nvPr/>
          </p:nvSpPr>
          <p:spPr bwMode="auto">
            <a:xfrm rot="10800000">
              <a:off x="7274" y="8110"/>
              <a:ext cx="644" cy="1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354"/>
                <a:gd name="T1" fmla="*/ 0 h 21600"/>
                <a:gd name="T2" fmla="*/ 15354 w 15354"/>
                <a:gd name="T3" fmla="*/ 6408 h 21600"/>
                <a:gd name="T4" fmla="*/ 0 w 153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54" h="21600" fill="none" extrusionOk="0">
                  <a:moveTo>
                    <a:pt x="-1" y="0"/>
                  </a:moveTo>
                  <a:cubicBezTo>
                    <a:pt x="5768" y="0"/>
                    <a:pt x="11297" y="2307"/>
                    <a:pt x="15354" y="6407"/>
                  </a:cubicBezTo>
                </a:path>
                <a:path w="15354" h="21600" stroke="0" extrusionOk="0">
                  <a:moveTo>
                    <a:pt x="-1" y="0"/>
                  </a:moveTo>
                  <a:cubicBezTo>
                    <a:pt x="5768" y="0"/>
                    <a:pt x="11297" y="2307"/>
                    <a:pt x="15354" y="640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754" name="Group 106"/>
            <p:cNvGrpSpPr>
              <a:grpSpLocks/>
            </p:cNvGrpSpPr>
            <p:nvPr/>
          </p:nvGrpSpPr>
          <p:grpSpPr bwMode="auto">
            <a:xfrm>
              <a:off x="8955" y="8117"/>
              <a:ext cx="143" cy="818"/>
              <a:chOff x="6781" y="1669"/>
              <a:chExt cx="143" cy="818"/>
            </a:xfrm>
          </p:grpSpPr>
          <p:grpSp>
            <p:nvGrpSpPr>
              <p:cNvPr id="27755" name="Group 107"/>
              <p:cNvGrpSpPr>
                <a:grpSpLocks/>
              </p:cNvGrpSpPr>
              <p:nvPr/>
            </p:nvGrpSpPr>
            <p:grpSpPr bwMode="auto">
              <a:xfrm>
                <a:off x="6788" y="1669"/>
                <a:ext cx="136" cy="143"/>
                <a:chOff x="3885" y="1365"/>
                <a:chExt cx="2693" cy="2715"/>
              </a:xfrm>
            </p:grpSpPr>
            <p:sp>
              <p:nvSpPr>
                <p:cNvPr id="27756" name="Line 108"/>
                <p:cNvSpPr>
                  <a:spLocks noChangeShapeType="1"/>
                </p:cNvSpPr>
                <p:nvPr/>
              </p:nvSpPr>
              <p:spPr bwMode="auto">
                <a:xfrm>
                  <a:off x="3885" y="2740"/>
                  <a:ext cx="269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57" name="Line 109"/>
                <p:cNvSpPr>
                  <a:spLocks noChangeShapeType="1"/>
                </p:cNvSpPr>
                <p:nvPr/>
              </p:nvSpPr>
              <p:spPr bwMode="auto">
                <a:xfrm>
                  <a:off x="5235" y="1365"/>
                  <a:ext cx="0" cy="271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58" name="Group 110"/>
              <p:cNvGrpSpPr>
                <a:grpSpLocks/>
              </p:cNvGrpSpPr>
              <p:nvPr/>
            </p:nvGrpSpPr>
            <p:grpSpPr bwMode="auto">
              <a:xfrm>
                <a:off x="6788" y="2014"/>
                <a:ext cx="136" cy="143"/>
                <a:chOff x="3885" y="1365"/>
                <a:chExt cx="2693" cy="2715"/>
              </a:xfrm>
            </p:grpSpPr>
            <p:sp>
              <p:nvSpPr>
                <p:cNvPr id="27759" name="Line 111"/>
                <p:cNvSpPr>
                  <a:spLocks noChangeShapeType="1"/>
                </p:cNvSpPr>
                <p:nvPr/>
              </p:nvSpPr>
              <p:spPr bwMode="auto">
                <a:xfrm>
                  <a:off x="3885" y="2740"/>
                  <a:ext cx="269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60" name="Line 112"/>
                <p:cNvSpPr>
                  <a:spLocks noChangeShapeType="1"/>
                </p:cNvSpPr>
                <p:nvPr/>
              </p:nvSpPr>
              <p:spPr bwMode="auto">
                <a:xfrm>
                  <a:off x="5235" y="1365"/>
                  <a:ext cx="0" cy="271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61" name="Group 113"/>
              <p:cNvGrpSpPr>
                <a:grpSpLocks/>
              </p:cNvGrpSpPr>
              <p:nvPr/>
            </p:nvGrpSpPr>
            <p:grpSpPr bwMode="auto">
              <a:xfrm>
                <a:off x="6781" y="2344"/>
                <a:ext cx="136" cy="143"/>
                <a:chOff x="3885" y="1365"/>
                <a:chExt cx="2693" cy="2715"/>
              </a:xfrm>
            </p:grpSpPr>
            <p:sp>
              <p:nvSpPr>
                <p:cNvPr id="27762" name="Line 114"/>
                <p:cNvSpPr>
                  <a:spLocks noChangeShapeType="1"/>
                </p:cNvSpPr>
                <p:nvPr/>
              </p:nvSpPr>
              <p:spPr bwMode="auto">
                <a:xfrm>
                  <a:off x="3885" y="2740"/>
                  <a:ext cx="269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63" name="Line 115"/>
                <p:cNvSpPr>
                  <a:spLocks noChangeShapeType="1"/>
                </p:cNvSpPr>
                <p:nvPr/>
              </p:nvSpPr>
              <p:spPr bwMode="auto">
                <a:xfrm>
                  <a:off x="5235" y="1365"/>
                  <a:ext cx="0" cy="271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764" name="Group 116"/>
            <p:cNvGrpSpPr>
              <a:grpSpLocks/>
            </p:cNvGrpSpPr>
            <p:nvPr/>
          </p:nvGrpSpPr>
          <p:grpSpPr bwMode="auto">
            <a:xfrm>
              <a:off x="7983" y="8205"/>
              <a:ext cx="151" cy="675"/>
              <a:chOff x="5784" y="1741"/>
              <a:chExt cx="151" cy="675"/>
            </a:xfrm>
          </p:grpSpPr>
          <p:sp>
            <p:nvSpPr>
              <p:cNvPr id="27765" name="Line 117"/>
              <p:cNvSpPr>
                <a:spLocks noChangeShapeType="1"/>
              </p:cNvSpPr>
              <p:nvPr/>
            </p:nvSpPr>
            <p:spPr bwMode="auto">
              <a:xfrm>
                <a:off x="5812" y="1741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66" name="Line 118"/>
              <p:cNvSpPr>
                <a:spLocks noChangeShapeType="1"/>
              </p:cNvSpPr>
              <p:nvPr/>
            </p:nvSpPr>
            <p:spPr bwMode="auto">
              <a:xfrm>
                <a:off x="5784" y="2086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67" name="Line 119"/>
              <p:cNvSpPr>
                <a:spLocks noChangeShapeType="1"/>
              </p:cNvSpPr>
              <p:nvPr/>
            </p:nvSpPr>
            <p:spPr bwMode="auto">
              <a:xfrm>
                <a:off x="5793" y="2416"/>
                <a:ext cx="1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7768" name="Object 120"/>
            <p:cNvGraphicFramePr>
              <a:graphicFrameLocks noChangeAspect="1"/>
            </p:cNvGraphicFramePr>
            <p:nvPr/>
          </p:nvGraphicFramePr>
          <p:xfrm>
            <a:off x="9535" y="8380"/>
            <a:ext cx="19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5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5" y="8380"/>
                          <a:ext cx="19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69" name="Line 121"/>
            <p:cNvSpPr>
              <a:spLocks noChangeShapeType="1"/>
            </p:cNvSpPr>
            <p:nvPr/>
          </p:nvSpPr>
          <p:spPr bwMode="auto">
            <a:xfrm flipV="1">
              <a:off x="7481" y="8729"/>
              <a:ext cx="186" cy="1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70" name="Line 122"/>
            <p:cNvSpPr>
              <a:spLocks noChangeShapeType="1"/>
            </p:cNvSpPr>
            <p:nvPr/>
          </p:nvSpPr>
          <p:spPr bwMode="auto">
            <a:xfrm>
              <a:off x="7481" y="8271"/>
              <a:ext cx="186" cy="16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71" name="Line 123"/>
            <p:cNvSpPr>
              <a:spLocks noChangeShapeType="1"/>
            </p:cNvSpPr>
            <p:nvPr/>
          </p:nvSpPr>
          <p:spPr bwMode="auto">
            <a:xfrm>
              <a:off x="9234" y="8701"/>
              <a:ext cx="209" cy="19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72" name="Line 124"/>
            <p:cNvSpPr>
              <a:spLocks noChangeShapeType="1"/>
            </p:cNvSpPr>
            <p:nvPr/>
          </p:nvSpPr>
          <p:spPr bwMode="auto">
            <a:xfrm flipV="1">
              <a:off x="9230" y="8269"/>
              <a:ext cx="186" cy="1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73" name="Line 125"/>
            <p:cNvSpPr>
              <a:spLocks noChangeShapeType="1"/>
            </p:cNvSpPr>
            <p:nvPr/>
          </p:nvSpPr>
          <p:spPr bwMode="auto">
            <a:xfrm flipV="1">
              <a:off x="8338" y="9195"/>
              <a:ext cx="186" cy="11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74" name="Line 126"/>
            <p:cNvSpPr>
              <a:spLocks noChangeShapeType="1"/>
            </p:cNvSpPr>
            <p:nvPr/>
          </p:nvSpPr>
          <p:spPr bwMode="auto">
            <a:xfrm>
              <a:off x="8271" y="7824"/>
              <a:ext cx="186" cy="16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4" name="Group 231"/>
          <p:cNvGrpSpPr>
            <a:grpSpLocks/>
          </p:cNvGrpSpPr>
          <p:nvPr/>
        </p:nvGrpSpPr>
        <p:grpSpPr bwMode="auto">
          <a:xfrm>
            <a:off x="467544" y="1484784"/>
            <a:ext cx="1944688" cy="1866900"/>
            <a:chOff x="657" y="1570"/>
            <a:chExt cx="1180" cy="1133"/>
          </a:xfrm>
        </p:grpSpPr>
        <p:sp>
          <p:nvSpPr>
            <p:cNvPr id="145" name="Rectangle 232"/>
            <p:cNvSpPr>
              <a:spLocks noChangeArrowheads="1"/>
            </p:cNvSpPr>
            <p:nvPr/>
          </p:nvSpPr>
          <p:spPr bwMode="auto">
            <a:xfrm>
              <a:off x="657" y="1570"/>
              <a:ext cx="1180" cy="11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233"/>
            <p:cNvSpPr>
              <a:spLocks noChangeArrowheads="1"/>
            </p:cNvSpPr>
            <p:nvPr/>
          </p:nvSpPr>
          <p:spPr bwMode="auto">
            <a:xfrm>
              <a:off x="865" y="1656"/>
              <a:ext cx="790" cy="9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7" name="Group 234"/>
            <p:cNvGrpSpPr>
              <a:grpSpLocks/>
            </p:cNvGrpSpPr>
            <p:nvPr/>
          </p:nvGrpSpPr>
          <p:grpSpPr bwMode="auto">
            <a:xfrm>
              <a:off x="1224" y="2003"/>
              <a:ext cx="112" cy="86"/>
              <a:chOff x="755" y="2855"/>
              <a:chExt cx="135" cy="93"/>
            </a:xfrm>
          </p:grpSpPr>
          <p:sp>
            <p:nvSpPr>
              <p:cNvPr id="190" name="Oval 235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" name="Line 236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" name="Group 237"/>
            <p:cNvGrpSpPr>
              <a:grpSpLocks/>
            </p:cNvGrpSpPr>
            <p:nvPr/>
          </p:nvGrpSpPr>
          <p:grpSpPr bwMode="auto">
            <a:xfrm>
              <a:off x="1364" y="2209"/>
              <a:ext cx="114" cy="87"/>
              <a:chOff x="755" y="2855"/>
              <a:chExt cx="135" cy="93"/>
            </a:xfrm>
          </p:grpSpPr>
          <p:sp>
            <p:nvSpPr>
              <p:cNvPr id="188" name="Oval 238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" name="Line 239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9" name="Group 240"/>
            <p:cNvGrpSpPr>
              <a:grpSpLocks/>
            </p:cNvGrpSpPr>
            <p:nvPr/>
          </p:nvGrpSpPr>
          <p:grpSpPr bwMode="auto">
            <a:xfrm>
              <a:off x="966" y="2154"/>
              <a:ext cx="113" cy="86"/>
              <a:chOff x="755" y="2855"/>
              <a:chExt cx="135" cy="93"/>
            </a:xfrm>
          </p:grpSpPr>
          <p:sp>
            <p:nvSpPr>
              <p:cNvPr id="186" name="Oval 241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" name="Line 242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0" name="Group 243"/>
            <p:cNvGrpSpPr>
              <a:grpSpLocks/>
            </p:cNvGrpSpPr>
            <p:nvPr/>
          </p:nvGrpSpPr>
          <p:grpSpPr bwMode="auto">
            <a:xfrm>
              <a:off x="1135" y="2147"/>
              <a:ext cx="112" cy="87"/>
              <a:chOff x="755" y="2855"/>
              <a:chExt cx="135" cy="93"/>
            </a:xfrm>
          </p:grpSpPr>
          <p:sp>
            <p:nvSpPr>
              <p:cNvPr id="184" name="Oval 244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Line 245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1" name="Group 246"/>
            <p:cNvGrpSpPr>
              <a:grpSpLocks/>
            </p:cNvGrpSpPr>
            <p:nvPr/>
          </p:nvGrpSpPr>
          <p:grpSpPr bwMode="auto">
            <a:xfrm>
              <a:off x="1215" y="2354"/>
              <a:ext cx="114" cy="87"/>
              <a:chOff x="755" y="2855"/>
              <a:chExt cx="135" cy="93"/>
            </a:xfrm>
          </p:grpSpPr>
          <p:sp>
            <p:nvSpPr>
              <p:cNvPr id="182" name="Oval 247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" name="Line 248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2" name="Group 249"/>
            <p:cNvGrpSpPr>
              <a:grpSpLocks/>
            </p:cNvGrpSpPr>
            <p:nvPr/>
          </p:nvGrpSpPr>
          <p:grpSpPr bwMode="auto">
            <a:xfrm>
              <a:off x="1424" y="2415"/>
              <a:ext cx="114" cy="87"/>
              <a:chOff x="755" y="2855"/>
              <a:chExt cx="135" cy="93"/>
            </a:xfrm>
          </p:grpSpPr>
          <p:sp>
            <p:nvSpPr>
              <p:cNvPr id="180" name="Oval 250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" name="Line 251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" name="Group 252"/>
            <p:cNvGrpSpPr>
              <a:grpSpLocks/>
            </p:cNvGrpSpPr>
            <p:nvPr/>
          </p:nvGrpSpPr>
          <p:grpSpPr bwMode="auto">
            <a:xfrm>
              <a:off x="1015" y="2398"/>
              <a:ext cx="113" cy="87"/>
              <a:chOff x="755" y="2855"/>
              <a:chExt cx="135" cy="93"/>
            </a:xfrm>
          </p:grpSpPr>
          <p:sp>
            <p:nvSpPr>
              <p:cNvPr id="178" name="Oval 253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" name="Line 254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4" name="Group 255"/>
            <p:cNvGrpSpPr>
              <a:grpSpLocks/>
            </p:cNvGrpSpPr>
            <p:nvPr/>
          </p:nvGrpSpPr>
          <p:grpSpPr bwMode="auto">
            <a:xfrm>
              <a:off x="1058" y="1828"/>
              <a:ext cx="112" cy="86"/>
              <a:chOff x="755" y="2855"/>
              <a:chExt cx="135" cy="93"/>
            </a:xfrm>
          </p:grpSpPr>
          <p:sp>
            <p:nvSpPr>
              <p:cNvPr id="176" name="Oval 256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" name="Line 257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5" name="Group 258"/>
            <p:cNvGrpSpPr>
              <a:grpSpLocks/>
            </p:cNvGrpSpPr>
            <p:nvPr/>
          </p:nvGrpSpPr>
          <p:grpSpPr bwMode="auto">
            <a:xfrm>
              <a:off x="963" y="1975"/>
              <a:ext cx="91" cy="106"/>
              <a:chOff x="755" y="2855"/>
              <a:chExt cx="135" cy="93"/>
            </a:xfrm>
          </p:grpSpPr>
          <p:sp>
            <p:nvSpPr>
              <p:cNvPr id="174" name="Oval 259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Line 260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6" name="Group 261"/>
            <p:cNvGrpSpPr>
              <a:grpSpLocks/>
            </p:cNvGrpSpPr>
            <p:nvPr/>
          </p:nvGrpSpPr>
          <p:grpSpPr bwMode="auto">
            <a:xfrm>
              <a:off x="1357" y="1843"/>
              <a:ext cx="112" cy="86"/>
              <a:chOff x="755" y="2855"/>
              <a:chExt cx="135" cy="93"/>
            </a:xfrm>
          </p:grpSpPr>
          <p:sp>
            <p:nvSpPr>
              <p:cNvPr id="172" name="Oval 262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Line 263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7" name="Group 264"/>
            <p:cNvGrpSpPr>
              <a:grpSpLocks/>
            </p:cNvGrpSpPr>
            <p:nvPr/>
          </p:nvGrpSpPr>
          <p:grpSpPr bwMode="auto">
            <a:xfrm>
              <a:off x="1429" y="2069"/>
              <a:ext cx="114" cy="86"/>
              <a:chOff x="755" y="2855"/>
              <a:chExt cx="135" cy="93"/>
            </a:xfrm>
          </p:grpSpPr>
          <p:sp>
            <p:nvSpPr>
              <p:cNvPr id="170" name="Oval 265"/>
              <p:cNvSpPr>
                <a:spLocks noChangeArrowheads="1"/>
              </p:cNvSpPr>
              <p:nvPr/>
            </p:nvSpPr>
            <p:spPr bwMode="auto">
              <a:xfrm>
                <a:off x="755" y="2855"/>
                <a:ext cx="135" cy="9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Line 266"/>
              <p:cNvSpPr>
                <a:spLocks noChangeShapeType="1"/>
              </p:cNvSpPr>
              <p:nvPr/>
            </p:nvSpPr>
            <p:spPr bwMode="auto">
              <a:xfrm>
                <a:off x="765" y="2896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8" name="Line 267"/>
            <p:cNvSpPr>
              <a:spLocks noChangeShapeType="1"/>
            </p:cNvSpPr>
            <p:nvPr/>
          </p:nvSpPr>
          <p:spPr bwMode="auto">
            <a:xfrm flipH="1">
              <a:off x="1331" y="2484"/>
              <a:ext cx="117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268"/>
            <p:cNvSpPr>
              <a:spLocks noChangeShapeType="1"/>
            </p:cNvSpPr>
            <p:nvPr/>
          </p:nvSpPr>
          <p:spPr bwMode="auto">
            <a:xfrm flipV="1">
              <a:off x="1111" y="2258"/>
              <a:ext cx="78" cy="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269"/>
            <p:cNvSpPr>
              <a:spLocks noChangeShapeType="1"/>
            </p:cNvSpPr>
            <p:nvPr/>
          </p:nvSpPr>
          <p:spPr bwMode="auto">
            <a:xfrm>
              <a:off x="1111" y="1852"/>
              <a:ext cx="15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270"/>
            <p:cNvSpPr>
              <a:spLocks noChangeShapeType="1"/>
            </p:cNvSpPr>
            <p:nvPr/>
          </p:nvSpPr>
          <p:spPr bwMode="auto">
            <a:xfrm flipH="1">
              <a:off x="891" y="2213"/>
              <a:ext cx="117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271"/>
            <p:cNvSpPr>
              <a:spLocks noChangeShapeType="1"/>
            </p:cNvSpPr>
            <p:nvPr/>
          </p:nvSpPr>
          <p:spPr bwMode="auto">
            <a:xfrm flipH="1">
              <a:off x="891" y="2033"/>
              <a:ext cx="15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272"/>
            <p:cNvSpPr>
              <a:spLocks noChangeShapeType="1"/>
            </p:cNvSpPr>
            <p:nvPr/>
          </p:nvSpPr>
          <p:spPr bwMode="auto">
            <a:xfrm flipV="1">
              <a:off x="1551" y="1942"/>
              <a:ext cx="78" cy="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73"/>
            <p:cNvSpPr>
              <a:spLocks noChangeShapeType="1"/>
            </p:cNvSpPr>
            <p:nvPr/>
          </p:nvSpPr>
          <p:spPr bwMode="auto">
            <a:xfrm>
              <a:off x="1463" y="2258"/>
              <a:ext cx="15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274"/>
            <p:cNvSpPr>
              <a:spLocks noChangeShapeType="1"/>
            </p:cNvSpPr>
            <p:nvPr/>
          </p:nvSpPr>
          <p:spPr bwMode="auto">
            <a:xfrm flipH="1">
              <a:off x="1141" y="2425"/>
              <a:ext cx="117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275"/>
            <p:cNvSpPr>
              <a:spLocks noChangeShapeType="1"/>
            </p:cNvSpPr>
            <p:nvPr/>
          </p:nvSpPr>
          <p:spPr bwMode="auto">
            <a:xfrm>
              <a:off x="1287" y="2033"/>
              <a:ext cx="15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276"/>
            <p:cNvSpPr>
              <a:spLocks noChangeShapeType="1"/>
            </p:cNvSpPr>
            <p:nvPr/>
          </p:nvSpPr>
          <p:spPr bwMode="auto">
            <a:xfrm flipH="1">
              <a:off x="1243" y="1897"/>
              <a:ext cx="117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277"/>
            <p:cNvSpPr>
              <a:spLocks noChangeShapeType="1"/>
            </p:cNvSpPr>
            <p:nvPr/>
          </p:nvSpPr>
          <p:spPr bwMode="auto">
            <a:xfrm>
              <a:off x="1199" y="2168"/>
              <a:ext cx="15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278"/>
            <p:cNvSpPr>
              <a:spLocks noChangeShapeType="1"/>
            </p:cNvSpPr>
            <p:nvPr/>
          </p:nvSpPr>
          <p:spPr bwMode="auto">
            <a:xfrm flipH="1">
              <a:off x="1020" y="1842"/>
              <a:ext cx="10" cy="13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2" name="Text Box 25"/>
          <p:cNvSpPr txBox="1">
            <a:spLocks noChangeArrowheads="1"/>
          </p:cNvSpPr>
          <p:nvPr/>
        </p:nvSpPr>
        <p:spPr bwMode="auto">
          <a:xfrm>
            <a:off x="2699792" y="2132856"/>
            <a:ext cx="61206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无外场时，自由电子无规运动，即“电子气”</a:t>
            </a:r>
          </a:p>
        </p:txBody>
      </p:sp>
      <p:sp>
        <p:nvSpPr>
          <p:cNvPr id="193" name="矩形 192"/>
          <p:cNvSpPr/>
          <p:nvPr/>
        </p:nvSpPr>
        <p:spPr>
          <a:xfrm>
            <a:off x="0" y="5903893"/>
            <a:ext cx="5868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在外场   中 ，无规运动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宏观定向运动</a:t>
            </a:r>
          </a:p>
        </p:txBody>
      </p:sp>
      <p:graphicFrame>
        <p:nvGraphicFramePr>
          <p:cNvPr id="27781" name="Object 5"/>
          <p:cNvGraphicFramePr>
            <a:graphicFrameLocks noChangeAspect="1"/>
          </p:cNvGraphicFramePr>
          <p:nvPr/>
        </p:nvGraphicFramePr>
        <p:xfrm>
          <a:off x="1082526" y="5924698"/>
          <a:ext cx="4651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526" y="5924698"/>
                        <a:ext cx="465138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Text Box 140"/>
          <p:cNvSpPr txBox="1">
            <a:spLocks noChangeArrowheads="1"/>
          </p:cNvSpPr>
          <p:nvPr/>
        </p:nvSpPr>
        <p:spPr bwMode="auto">
          <a:xfrm>
            <a:off x="6191250" y="5670550"/>
            <a:ext cx="295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导体内电荷重新分布，出现附加电场 。直至</a:t>
            </a:r>
            <a:r>
              <a:rPr kumimoji="1" lang="zh-CN" altLang="en-US" sz="2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静电平衡</a:t>
            </a:r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" name="Text Box 10"/>
          <p:cNvSpPr txBox="1">
            <a:spLocks noChangeArrowheads="1"/>
          </p:cNvSpPr>
          <p:nvPr/>
        </p:nvSpPr>
        <p:spPr bwMode="auto">
          <a:xfrm>
            <a:off x="323528" y="3356992"/>
            <a:ext cx="8820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静电平衡状态</a:t>
            </a:r>
            <a:r>
              <a:rPr lang="zh-CN" altLang="en-US" sz="3200" b="1" dirty="0"/>
              <a:t>：</a:t>
            </a:r>
            <a:r>
              <a:rPr lang="zh-CN" altLang="zh-CN" sz="3200" b="1" dirty="0"/>
              <a:t>导体内自由电子不发生定向移动</a:t>
            </a:r>
            <a:endParaRPr lang="zh-CN" altLang="en-US" sz="3200" b="1" dirty="0"/>
          </a:p>
        </p:txBody>
      </p:sp>
      <p:sp>
        <p:nvSpPr>
          <p:cNvPr id="140" name="右箭头 139"/>
          <p:cNvSpPr/>
          <p:nvPr/>
        </p:nvSpPr>
        <p:spPr>
          <a:xfrm>
            <a:off x="395536" y="4077072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Text Box 10"/>
          <p:cNvSpPr txBox="1">
            <a:spLocks noChangeArrowheads="1"/>
          </p:cNvSpPr>
          <p:nvPr/>
        </p:nvSpPr>
        <p:spPr bwMode="auto">
          <a:xfrm>
            <a:off x="1331640" y="4005064"/>
            <a:ext cx="27363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静电平衡条件</a:t>
            </a:r>
          </a:p>
        </p:txBody>
      </p:sp>
      <p:pic>
        <p:nvPicPr>
          <p:cNvPr id="115" name="Picture 17" descr="静电平衡"/>
          <p:cNvPicPr>
            <a:picLocks noChangeAspect="1" noChangeArrowheads="1"/>
          </p:cNvPicPr>
          <p:nvPr/>
        </p:nvPicPr>
        <p:blipFill>
          <a:blip r:embed="rId3" cstate="print">
            <a:lum bright="-24000" contrast="24000"/>
          </a:blip>
          <a:srcRect/>
          <a:stretch>
            <a:fillRect/>
          </a:stretch>
        </p:blipFill>
        <p:spPr bwMode="auto">
          <a:xfrm>
            <a:off x="4652963" y="657647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6" name="Group 18"/>
          <p:cNvGrpSpPr>
            <a:grpSpLocks/>
          </p:cNvGrpSpPr>
          <p:nvPr/>
        </p:nvGrpSpPr>
        <p:grpSpPr bwMode="auto">
          <a:xfrm>
            <a:off x="827088" y="476672"/>
            <a:ext cx="3262312" cy="2808288"/>
            <a:chOff x="839" y="1888"/>
            <a:chExt cx="2146" cy="1905"/>
          </a:xfrm>
        </p:grpSpPr>
        <p:sp>
          <p:nvSpPr>
            <p:cNvPr id="117" name="Rectangle 19"/>
            <p:cNvSpPr>
              <a:spLocks noChangeArrowheads="1"/>
            </p:cNvSpPr>
            <p:nvPr/>
          </p:nvSpPr>
          <p:spPr bwMode="auto">
            <a:xfrm>
              <a:off x="839" y="2069"/>
              <a:ext cx="2146" cy="15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Freeform 20"/>
            <p:cNvSpPr>
              <a:spLocks/>
            </p:cNvSpPr>
            <p:nvPr/>
          </p:nvSpPr>
          <p:spPr bwMode="auto">
            <a:xfrm>
              <a:off x="1429" y="2387"/>
              <a:ext cx="937" cy="998"/>
            </a:xfrm>
            <a:custGeom>
              <a:avLst/>
              <a:gdLst>
                <a:gd name="T0" fmla="*/ 9 w 1046"/>
                <a:gd name="T1" fmla="*/ 319 h 1158"/>
                <a:gd name="T2" fmla="*/ 102 w 1046"/>
                <a:gd name="T3" fmla="*/ 101 h 1158"/>
                <a:gd name="T4" fmla="*/ 350 w 1046"/>
                <a:gd name="T5" fmla="*/ 50 h 1158"/>
                <a:gd name="T6" fmla="*/ 702 w 1046"/>
                <a:gd name="T7" fmla="*/ 50 h 1158"/>
                <a:gd name="T8" fmla="*/ 1012 w 1046"/>
                <a:gd name="T9" fmla="*/ 350 h 1158"/>
                <a:gd name="T10" fmla="*/ 909 w 1046"/>
                <a:gd name="T11" fmla="*/ 980 h 1158"/>
                <a:gd name="T12" fmla="*/ 546 w 1046"/>
                <a:gd name="T13" fmla="*/ 1136 h 1158"/>
                <a:gd name="T14" fmla="*/ 143 w 1046"/>
                <a:gd name="T15" fmla="*/ 1094 h 1158"/>
                <a:gd name="T16" fmla="*/ 50 w 1046"/>
                <a:gd name="T17" fmla="*/ 753 h 1158"/>
                <a:gd name="T18" fmla="*/ 9 w 1046"/>
                <a:gd name="T19" fmla="*/ 319 h 1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6"/>
                <a:gd name="T31" fmla="*/ 0 h 1158"/>
                <a:gd name="T32" fmla="*/ 1046 w 1046"/>
                <a:gd name="T33" fmla="*/ 1158 h 1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6" h="1158">
                  <a:moveTo>
                    <a:pt x="9" y="319"/>
                  </a:moveTo>
                  <a:cubicBezTo>
                    <a:pt x="18" y="210"/>
                    <a:pt x="45" y="146"/>
                    <a:pt x="102" y="101"/>
                  </a:cubicBezTo>
                  <a:cubicBezTo>
                    <a:pt x="159" y="56"/>
                    <a:pt x="250" y="59"/>
                    <a:pt x="350" y="50"/>
                  </a:cubicBezTo>
                  <a:cubicBezTo>
                    <a:pt x="450" y="41"/>
                    <a:pt x="592" y="0"/>
                    <a:pt x="702" y="50"/>
                  </a:cubicBezTo>
                  <a:cubicBezTo>
                    <a:pt x="812" y="100"/>
                    <a:pt x="978" y="195"/>
                    <a:pt x="1012" y="350"/>
                  </a:cubicBezTo>
                  <a:cubicBezTo>
                    <a:pt x="1046" y="505"/>
                    <a:pt x="987" y="849"/>
                    <a:pt x="909" y="980"/>
                  </a:cubicBezTo>
                  <a:cubicBezTo>
                    <a:pt x="831" y="1111"/>
                    <a:pt x="674" y="1117"/>
                    <a:pt x="546" y="1136"/>
                  </a:cubicBezTo>
                  <a:cubicBezTo>
                    <a:pt x="418" y="1155"/>
                    <a:pt x="226" y="1158"/>
                    <a:pt x="143" y="1094"/>
                  </a:cubicBezTo>
                  <a:cubicBezTo>
                    <a:pt x="60" y="1030"/>
                    <a:pt x="72" y="884"/>
                    <a:pt x="50" y="753"/>
                  </a:cubicBezTo>
                  <a:cubicBezTo>
                    <a:pt x="28" y="622"/>
                    <a:pt x="0" y="428"/>
                    <a:pt x="9" y="319"/>
                  </a:cubicBezTo>
                  <a:close/>
                </a:path>
              </a:pathLst>
            </a:custGeom>
            <a:solidFill>
              <a:srgbClr val="CCFFFF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9" name="Group 21"/>
            <p:cNvGrpSpPr>
              <a:grpSpLocks/>
            </p:cNvGrpSpPr>
            <p:nvPr/>
          </p:nvGrpSpPr>
          <p:grpSpPr bwMode="auto">
            <a:xfrm rot="12500179" flipH="1">
              <a:off x="930" y="2478"/>
              <a:ext cx="513" cy="136"/>
              <a:chOff x="3648" y="2880"/>
              <a:chExt cx="528" cy="384"/>
            </a:xfrm>
          </p:grpSpPr>
          <p:sp>
            <p:nvSpPr>
              <p:cNvPr id="146" name="Freeform 22"/>
              <p:cNvSpPr>
                <a:spLocks/>
              </p:cNvSpPr>
              <p:nvPr/>
            </p:nvSpPr>
            <p:spPr bwMode="auto">
              <a:xfrm>
                <a:off x="3648" y="2880"/>
                <a:ext cx="528" cy="384"/>
              </a:xfrm>
              <a:custGeom>
                <a:avLst/>
                <a:gdLst>
                  <a:gd name="T0" fmla="*/ 0 w 528"/>
                  <a:gd name="T1" fmla="*/ 0 h 152"/>
                  <a:gd name="T2" fmla="*/ 144 w 528"/>
                  <a:gd name="T3" fmla="*/ 96 h 152"/>
                  <a:gd name="T4" fmla="*/ 336 w 528"/>
                  <a:gd name="T5" fmla="*/ 144 h 152"/>
                  <a:gd name="T6" fmla="*/ 528 w 528"/>
                  <a:gd name="T7" fmla="*/ 144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152"/>
                  <a:gd name="T14" fmla="*/ 528 w 528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152">
                    <a:moveTo>
                      <a:pt x="0" y="0"/>
                    </a:moveTo>
                    <a:cubicBezTo>
                      <a:pt x="44" y="36"/>
                      <a:pt x="88" y="72"/>
                      <a:pt x="144" y="96"/>
                    </a:cubicBezTo>
                    <a:cubicBezTo>
                      <a:pt x="200" y="120"/>
                      <a:pt x="272" y="136"/>
                      <a:pt x="336" y="144"/>
                    </a:cubicBezTo>
                    <a:cubicBezTo>
                      <a:pt x="400" y="152"/>
                      <a:pt x="496" y="144"/>
                      <a:pt x="528" y="14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Line 23"/>
              <p:cNvSpPr>
                <a:spLocks noChangeShapeType="1"/>
              </p:cNvSpPr>
              <p:nvPr/>
            </p:nvSpPr>
            <p:spPr bwMode="auto">
              <a:xfrm>
                <a:off x="3747" y="3072"/>
                <a:ext cx="99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0" name="Group 24"/>
            <p:cNvGrpSpPr>
              <a:grpSpLocks/>
            </p:cNvGrpSpPr>
            <p:nvPr/>
          </p:nvGrpSpPr>
          <p:grpSpPr bwMode="auto">
            <a:xfrm>
              <a:off x="884" y="2795"/>
              <a:ext cx="561" cy="46"/>
              <a:chOff x="3552" y="3289"/>
              <a:chExt cx="560" cy="76"/>
            </a:xfrm>
          </p:grpSpPr>
          <p:sp>
            <p:nvSpPr>
              <p:cNvPr id="144" name="Freeform 25"/>
              <p:cNvSpPr>
                <a:spLocks/>
              </p:cNvSpPr>
              <p:nvPr/>
            </p:nvSpPr>
            <p:spPr bwMode="auto">
              <a:xfrm>
                <a:off x="3552" y="3289"/>
                <a:ext cx="560" cy="76"/>
              </a:xfrm>
              <a:custGeom>
                <a:avLst/>
                <a:gdLst>
                  <a:gd name="T0" fmla="*/ 0 w 528"/>
                  <a:gd name="T1" fmla="*/ 0 h 152"/>
                  <a:gd name="T2" fmla="*/ 144 w 528"/>
                  <a:gd name="T3" fmla="*/ 96 h 152"/>
                  <a:gd name="T4" fmla="*/ 336 w 528"/>
                  <a:gd name="T5" fmla="*/ 144 h 152"/>
                  <a:gd name="T6" fmla="*/ 528 w 528"/>
                  <a:gd name="T7" fmla="*/ 144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152"/>
                  <a:gd name="T14" fmla="*/ 528 w 528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152">
                    <a:moveTo>
                      <a:pt x="0" y="0"/>
                    </a:moveTo>
                    <a:cubicBezTo>
                      <a:pt x="44" y="36"/>
                      <a:pt x="88" y="72"/>
                      <a:pt x="144" y="96"/>
                    </a:cubicBezTo>
                    <a:cubicBezTo>
                      <a:pt x="200" y="120"/>
                      <a:pt x="272" y="136"/>
                      <a:pt x="336" y="144"/>
                    </a:cubicBezTo>
                    <a:cubicBezTo>
                      <a:pt x="400" y="152"/>
                      <a:pt x="496" y="144"/>
                      <a:pt x="528" y="14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Line 26"/>
              <p:cNvSpPr>
                <a:spLocks noChangeShapeType="1"/>
              </p:cNvSpPr>
              <p:nvPr/>
            </p:nvSpPr>
            <p:spPr bwMode="auto">
              <a:xfrm>
                <a:off x="3657" y="3327"/>
                <a:ext cx="105" cy="1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1" name="Group 27"/>
            <p:cNvGrpSpPr>
              <a:grpSpLocks/>
            </p:cNvGrpSpPr>
            <p:nvPr/>
          </p:nvGrpSpPr>
          <p:grpSpPr bwMode="auto">
            <a:xfrm flipV="1">
              <a:off x="930" y="3022"/>
              <a:ext cx="544" cy="45"/>
              <a:chOff x="3599" y="3442"/>
              <a:chExt cx="560" cy="38"/>
            </a:xfrm>
          </p:grpSpPr>
          <p:sp>
            <p:nvSpPr>
              <p:cNvPr id="142" name="Freeform 28"/>
              <p:cNvSpPr>
                <a:spLocks/>
              </p:cNvSpPr>
              <p:nvPr/>
            </p:nvSpPr>
            <p:spPr bwMode="auto">
              <a:xfrm>
                <a:off x="3599" y="3442"/>
                <a:ext cx="560" cy="38"/>
              </a:xfrm>
              <a:custGeom>
                <a:avLst/>
                <a:gdLst>
                  <a:gd name="T0" fmla="*/ 0 w 528"/>
                  <a:gd name="T1" fmla="*/ 0 h 152"/>
                  <a:gd name="T2" fmla="*/ 144 w 528"/>
                  <a:gd name="T3" fmla="*/ 96 h 152"/>
                  <a:gd name="T4" fmla="*/ 336 w 528"/>
                  <a:gd name="T5" fmla="*/ 144 h 152"/>
                  <a:gd name="T6" fmla="*/ 528 w 528"/>
                  <a:gd name="T7" fmla="*/ 144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152"/>
                  <a:gd name="T14" fmla="*/ 528 w 528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152">
                    <a:moveTo>
                      <a:pt x="0" y="0"/>
                    </a:moveTo>
                    <a:cubicBezTo>
                      <a:pt x="44" y="36"/>
                      <a:pt x="88" y="72"/>
                      <a:pt x="144" y="96"/>
                    </a:cubicBezTo>
                    <a:cubicBezTo>
                      <a:pt x="200" y="120"/>
                      <a:pt x="272" y="136"/>
                      <a:pt x="336" y="144"/>
                    </a:cubicBezTo>
                    <a:cubicBezTo>
                      <a:pt x="400" y="152"/>
                      <a:pt x="496" y="144"/>
                      <a:pt x="528" y="14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>
                <a:off x="3704" y="3461"/>
                <a:ext cx="105" cy="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2" name="Group 30"/>
            <p:cNvGrpSpPr>
              <a:grpSpLocks/>
            </p:cNvGrpSpPr>
            <p:nvPr/>
          </p:nvGrpSpPr>
          <p:grpSpPr bwMode="auto">
            <a:xfrm rot="20200728" flipV="1">
              <a:off x="884" y="3294"/>
              <a:ext cx="657" cy="92"/>
              <a:chOff x="3696" y="3744"/>
              <a:chExt cx="480" cy="144"/>
            </a:xfrm>
          </p:grpSpPr>
          <p:sp>
            <p:nvSpPr>
              <p:cNvPr id="137" name="Freeform 31"/>
              <p:cNvSpPr>
                <a:spLocks/>
              </p:cNvSpPr>
              <p:nvPr/>
            </p:nvSpPr>
            <p:spPr bwMode="auto">
              <a:xfrm flipV="1">
                <a:off x="3696" y="3744"/>
                <a:ext cx="480" cy="144"/>
              </a:xfrm>
              <a:custGeom>
                <a:avLst/>
                <a:gdLst>
                  <a:gd name="T0" fmla="*/ 0 w 528"/>
                  <a:gd name="T1" fmla="*/ 0 h 152"/>
                  <a:gd name="T2" fmla="*/ 144 w 528"/>
                  <a:gd name="T3" fmla="*/ 96 h 152"/>
                  <a:gd name="T4" fmla="*/ 336 w 528"/>
                  <a:gd name="T5" fmla="*/ 144 h 152"/>
                  <a:gd name="T6" fmla="*/ 528 w 528"/>
                  <a:gd name="T7" fmla="*/ 144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152"/>
                  <a:gd name="T14" fmla="*/ 528 w 528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152">
                    <a:moveTo>
                      <a:pt x="0" y="0"/>
                    </a:moveTo>
                    <a:cubicBezTo>
                      <a:pt x="44" y="36"/>
                      <a:pt x="88" y="72"/>
                      <a:pt x="144" y="96"/>
                    </a:cubicBezTo>
                    <a:cubicBezTo>
                      <a:pt x="200" y="120"/>
                      <a:pt x="272" y="136"/>
                      <a:pt x="336" y="144"/>
                    </a:cubicBezTo>
                    <a:cubicBezTo>
                      <a:pt x="400" y="152"/>
                      <a:pt x="496" y="144"/>
                      <a:pt x="528" y="14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Line 32"/>
              <p:cNvSpPr>
                <a:spLocks noChangeShapeType="1"/>
              </p:cNvSpPr>
              <p:nvPr/>
            </p:nvSpPr>
            <p:spPr bwMode="auto">
              <a:xfrm flipV="1">
                <a:off x="3786" y="3780"/>
                <a:ext cx="90" cy="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" name="Freeform 33"/>
            <p:cNvSpPr>
              <a:spLocks/>
            </p:cNvSpPr>
            <p:nvPr/>
          </p:nvSpPr>
          <p:spPr bwMode="auto">
            <a:xfrm rot="-1287731">
              <a:off x="1202" y="1888"/>
              <a:ext cx="1407" cy="505"/>
            </a:xfrm>
            <a:custGeom>
              <a:avLst/>
              <a:gdLst>
                <a:gd name="T0" fmla="*/ 0 w 528"/>
                <a:gd name="T1" fmla="*/ 0 h 152"/>
                <a:gd name="T2" fmla="*/ 144 w 528"/>
                <a:gd name="T3" fmla="*/ 96 h 152"/>
                <a:gd name="T4" fmla="*/ 336 w 528"/>
                <a:gd name="T5" fmla="*/ 144 h 152"/>
                <a:gd name="T6" fmla="*/ 528 w 528"/>
                <a:gd name="T7" fmla="*/ 144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52"/>
                <a:gd name="T14" fmla="*/ 528 w 528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52">
                  <a:moveTo>
                    <a:pt x="0" y="0"/>
                  </a:moveTo>
                  <a:cubicBezTo>
                    <a:pt x="44" y="36"/>
                    <a:pt x="88" y="72"/>
                    <a:pt x="144" y="96"/>
                  </a:cubicBezTo>
                  <a:cubicBezTo>
                    <a:pt x="200" y="120"/>
                    <a:pt x="272" y="136"/>
                    <a:pt x="336" y="144"/>
                  </a:cubicBezTo>
                  <a:cubicBezTo>
                    <a:pt x="400" y="152"/>
                    <a:pt x="496" y="144"/>
                    <a:pt x="528" y="14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Freeform 34"/>
            <p:cNvSpPr>
              <a:spLocks/>
            </p:cNvSpPr>
            <p:nvPr/>
          </p:nvSpPr>
          <p:spPr bwMode="auto">
            <a:xfrm rot="1164650" flipV="1">
              <a:off x="1202" y="3385"/>
              <a:ext cx="1386" cy="408"/>
            </a:xfrm>
            <a:custGeom>
              <a:avLst/>
              <a:gdLst>
                <a:gd name="T0" fmla="*/ 0 w 528"/>
                <a:gd name="T1" fmla="*/ 0 h 152"/>
                <a:gd name="T2" fmla="*/ 144 w 528"/>
                <a:gd name="T3" fmla="*/ 96 h 152"/>
                <a:gd name="T4" fmla="*/ 336 w 528"/>
                <a:gd name="T5" fmla="*/ 144 h 152"/>
                <a:gd name="T6" fmla="*/ 528 w 528"/>
                <a:gd name="T7" fmla="*/ 144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52"/>
                <a:gd name="T14" fmla="*/ 528 w 528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52">
                  <a:moveTo>
                    <a:pt x="0" y="0"/>
                  </a:moveTo>
                  <a:cubicBezTo>
                    <a:pt x="44" y="36"/>
                    <a:pt x="88" y="72"/>
                    <a:pt x="144" y="96"/>
                  </a:cubicBezTo>
                  <a:cubicBezTo>
                    <a:pt x="200" y="120"/>
                    <a:pt x="272" y="136"/>
                    <a:pt x="336" y="144"/>
                  </a:cubicBezTo>
                  <a:cubicBezTo>
                    <a:pt x="400" y="152"/>
                    <a:pt x="496" y="144"/>
                    <a:pt x="528" y="14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Freeform 35"/>
            <p:cNvSpPr>
              <a:spLocks/>
            </p:cNvSpPr>
            <p:nvPr/>
          </p:nvSpPr>
          <p:spPr bwMode="auto">
            <a:xfrm rot="21009575" flipV="1">
              <a:off x="2109" y="2296"/>
              <a:ext cx="447" cy="140"/>
            </a:xfrm>
            <a:custGeom>
              <a:avLst/>
              <a:gdLst>
                <a:gd name="T0" fmla="*/ 0 w 528"/>
                <a:gd name="T1" fmla="*/ 0 h 152"/>
                <a:gd name="T2" fmla="*/ 144 w 528"/>
                <a:gd name="T3" fmla="*/ 96 h 152"/>
                <a:gd name="T4" fmla="*/ 336 w 528"/>
                <a:gd name="T5" fmla="*/ 144 h 152"/>
                <a:gd name="T6" fmla="*/ 528 w 528"/>
                <a:gd name="T7" fmla="*/ 144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52"/>
                <a:gd name="T14" fmla="*/ 528 w 528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52">
                  <a:moveTo>
                    <a:pt x="0" y="0"/>
                  </a:moveTo>
                  <a:cubicBezTo>
                    <a:pt x="44" y="36"/>
                    <a:pt x="88" y="72"/>
                    <a:pt x="144" y="96"/>
                  </a:cubicBezTo>
                  <a:cubicBezTo>
                    <a:pt x="200" y="120"/>
                    <a:pt x="272" y="136"/>
                    <a:pt x="336" y="144"/>
                  </a:cubicBezTo>
                  <a:cubicBezTo>
                    <a:pt x="400" y="152"/>
                    <a:pt x="496" y="144"/>
                    <a:pt x="528" y="14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Freeform 36"/>
            <p:cNvSpPr>
              <a:spLocks/>
            </p:cNvSpPr>
            <p:nvPr/>
          </p:nvSpPr>
          <p:spPr bwMode="auto">
            <a:xfrm rot="2994578" flipV="1">
              <a:off x="2198" y="3295"/>
              <a:ext cx="590" cy="134"/>
            </a:xfrm>
            <a:custGeom>
              <a:avLst/>
              <a:gdLst>
                <a:gd name="T0" fmla="*/ 0 w 528"/>
                <a:gd name="T1" fmla="*/ 0 h 152"/>
                <a:gd name="T2" fmla="*/ 144 w 528"/>
                <a:gd name="T3" fmla="*/ 96 h 152"/>
                <a:gd name="T4" fmla="*/ 336 w 528"/>
                <a:gd name="T5" fmla="*/ 144 h 152"/>
                <a:gd name="T6" fmla="*/ 528 w 528"/>
                <a:gd name="T7" fmla="*/ 144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52"/>
                <a:gd name="T14" fmla="*/ 528 w 528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52">
                  <a:moveTo>
                    <a:pt x="0" y="0"/>
                  </a:moveTo>
                  <a:cubicBezTo>
                    <a:pt x="44" y="36"/>
                    <a:pt x="88" y="72"/>
                    <a:pt x="144" y="96"/>
                  </a:cubicBezTo>
                  <a:cubicBezTo>
                    <a:pt x="200" y="120"/>
                    <a:pt x="272" y="136"/>
                    <a:pt x="336" y="144"/>
                  </a:cubicBezTo>
                  <a:cubicBezTo>
                    <a:pt x="400" y="152"/>
                    <a:pt x="496" y="144"/>
                    <a:pt x="528" y="14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Freeform 37"/>
            <p:cNvSpPr>
              <a:spLocks/>
            </p:cNvSpPr>
            <p:nvPr/>
          </p:nvSpPr>
          <p:spPr bwMode="auto">
            <a:xfrm rot="21090284" flipV="1">
              <a:off x="2299" y="2558"/>
              <a:ext cx="586" cy="69"/>
            </a:xfrm>
            <a:custGeom>
              <a:avLst/>
              <a:gdLst>
                <a:gd name="T0" fmla="*/ 0 w 528"/>
                <a:gd name="T1" fmla="*/ 0 h 152"/>
                <a:gd name="T2" fmla="*/ 144 w 528"/>
                <a:gd name="T3" fmla="*/ 96 h 152"/>
                <a:gd name="T4" fmla="*/ 336 w 528"/>
                <a:gd name="T5" fmla="*/ 144 h 152"/>
                <a:gd name="T6" fmla="*/ 528 w 528"/>
                <a:gd name="T7" fmla="*/ 144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52"/>
                <a:gd name="T14" fmla="*/ 528 w 528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52">
                  <a:moveTo>
                    <a:pt x="0" y="0"/>
                  </a:moveTo>
                  <a:cubicBezTo>
                    <a:pt x="44" y="36"/>
                    <a:pt x="88" y="72"/>
                    <a:pt x="144" y="96"/>
                  </a:cubicBezTo>
                  <a:cubicBezTo>
                    <a:pt x="200" y="120"/>
                    <a:pt x="272" y="136"/>
                    <a:pt x="336" y="144"/>
                  </a:cubicBezTo>
                  <a:cubicBezTo>
                    <a:pt x="400" y="152"/>
                    <a:pt x="496" y="144"/>
                    <a:pt x="528" y="14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" name="Object 38"/>
            <p:cNvGraphicFramePr>
              <a:graphicFrameLocks noChangeAspect="1"/>
            </p:cNvGraphicFramePr>
            <p:nvPr/>
          </p:nvGraphicFramePr>
          <p:xfrm>
            <a:off x="2064" y="2478"/>
            <a:ext cx="87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8" name="公式" r:id="rId4" imgW="139680" imgH="139680" progId="Equation.3">
                    <p:embed/>
                  </p:oleObj>
                </mc:Choice>
                <mc:Fallback>
                  <p:oleObj name="公式" r:id="rId4" imgW="139680" imgH="1396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78"/>
                          <a:ext cx="87" cy="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" name="Line 39"/>
            <p:cNvSpPr>
              <a:spLocks noChangeShapeType="1"/>
            </p:cNvSpPr>
            <p:nvPr/>
          </p:nvSpPr>
          <p:spPr bwMode="auto">
            <a:xfrm rot="406848" flipV="1">
              <a:off x="2336" y="2886"/>
              <a:ext cx="538" cy="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0" name="Object 40"/>
            <p:cNvGraphicFramePr>
              <a:graphicFrameLocks noChangeAspect="1"/>
            </p:cNvGraphicFramePr>
            <p:nvPr/>
          </p:nvGraphicFramePr>
          <p:xfrm>
            <a:off x="2200" y="2659"/>
            <a:ext cx="87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9" name="公式" r:id="rId6" imgW="139680" imgH="139680" progId="Equation.3">
                    <p:embed/>
                  </p:oleObj>
                </mc:Choice>
                <mc:Fallback>
                  <p:oleObj name="公式" r:id="rId6" imgW="139680" imgH="1396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659"/>
                          <a:ext cx="87" cy="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Object 41"/>
            <p:cNvGraphicFramePr>
              <a:graphicFrameLocks noChangeAspect="1"/>
            </p:cNvGraphicFramePr>
            <p:nvPr/>
          </p:nvGraphicFramePr>
          <p:xfrm>
            <a:off x="2245" y="2886"/>
            <a:ext cx="87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0" name="公式" r:id="rId8" imgW="139680" imgH="139680" progId="Equation.3">
                    <p:embed/>
                  </p:oleObj>
                </mc:Choice>
                <mc:Fallback>
                  <p:oleObj name="公式" r:id="rId8" imgW="139680" imgH="1396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886"/>
                          <a:ext cx="87" cy="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42"/>
            <p:cNvGraphicFramePr>
              <a:graphicFrameLocks noChangeAspect="1"/>
            </p:cNvGraphicFramePr>
            <p:nvPr/>
          </p:nvGraphicFramePr>
          <p:xfrm>
            <a:off x="2200" y="3113"/>
            <a:ext cx="87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1" name="公式" r:id="rId10" imgW="139680" imgH="139680" progId="Equation.3">
                    <p:embed/>
                  </p:oleObj>
                </mc:Choice>
                <mc:Fallback>
                  <p:oleObj name="公式" r:id="rId10" imgW="139680" imgH="1396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113"/>
                          <a:ext cx="87" cy="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Text Box 43"/>
            <p:cNvSpPr txBox="1">
              <a:spLocks noChangeArrowheads="1"/>
            </p:cNvSpPr>
            <p:nvPr/>
          </p:nvSpPr>
          <p:spPr bwMode="auto">
            <a:xfrm>
              <a:off x="1429" y="2478"/>
              <a:ext cx="18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34" name="Text Box 44"/>
            <p:cNvSpPr txBox="1">
              <a:spLocks noChangeArrowheads="1"/>
            </p:cNvSpPr>
            <p:nvPr/>
          </p:nvSpPr>
          <p:spPr bwMode="auto">
            <a:xfrm>
              <a:off x="1429" y="2659"/>
              <a:ext cx="18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35" name="Text Box 45"/>
            <p:cNvSpPr txBox="1">
              <a:spLocks noChangeArrowheads="1"/>
            </p:cNvSpPr>
            <p:nvPr/>
          </p:nvSpPr>
          <p:spPr bwMode="auto">
            <a:xfrm>
              <a:off x="1474" y="2886"/>
              <a:ext cx="18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1519" y="3067"/>
              <a:ext cx="18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</a:p>
          </p:txBody>
        </p:sp>
      </p:grpSp>
      <p:sp>
        <p:nvSpPr>
          <p:cNvPr id="148" name="Rectangle 5"/>
          <p:cNvSpPr>
            <a:spLocks noChangeArrowheads="1"/>
          </p:cNvSpPr>
          <p:nvPr/>
        </p:nvSpPr>
        <p:spPr bwMode="auto">
          <a:xfrm>
            <a:off x="323528" y="4509120"/>
            <a:ext cx="213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800" b="1" dirty="0">
                <a:latin typeface="宋体" pitchFamily="2" charset="-122"/>
                <a:cs typeface="Times New Roman" pitchFamily="18" charset="0"/>
              </a:rPr>
              <a:t>①</a:t>
            </a: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导体内部 </a:t>
            </a:r>
            <a:endParaRPr kumimoji="1" lang="zh-CN" altLang="en-US" sz="2800" dirty="0">
              <a:latin typeface="宋体" pitchFamily="2" charset="-122"/>
            </a:endParaRPr>
          </a:p>
        </p:txBody>
      </p:sp>
      <p:graphicFrame>
        <p:nvGraphicFramePr>
          <p:cNvPr id="149" name="Object 6"/>
          <p:cNvGraphicFramePr>
            <a:graphicFrameLocks noChangeAspect="1"/>
          </p:cNvGraphicFramePr>
          <p:nvPr/>
        </p:nvGraphicFramePr>
        <p:xfrm>
          <a:off x="2483768" y="4581128"/>
          <a:ext cx="11572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Equation" r:id="rId12" imgW="545760" imgH="228600" progId="Equation.DSMT4">
                  <p:embed/>
                </p:oleObj>
              </mc:Choice>
              <mc:Fallback>
                <p:oleObj name="Equation" r:id="rId12" imgW="545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581128"/>
                        <a:ext cx="11572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9"/>
          <p:cNvGraphicFramePr>
            <a:graphicFrameLocks noChangeAspect="1"/>
          </p:cNvGraphicFramePr>
          <p:nvPr/>
        </p:nvGraphicFramePr>
        <p:xfrm>
          <a:off x="4140200" y="4545013"/>
          <a:ext cx="4032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14" imgW="2108160" imgH="266400" progId="Equation.DSMT4">
                  <p:embed/>
                </p:oleObj>
              </mc:Choice>
              <mc:Fallback>
                <p:oleObj name="Equation" r:id="rId14" imgW="210816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45013"/>
                        <a:ext cx="40322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" name="Group 10"/>
          <p:cNvGrpSpPr>
            <a:grpSpLocks/>
          </p:cNvGrpSpPr>
          <p:nvPr/>
        </p:nvGrpSpPr>
        <p:grpSpPr bwMode="auto">
          <a:xfrm>
            <a:off x="3995936" y="5112172"/>
            <a:ext cx="4408488" cy="623888"/>
            <a:chOff x="1701" y="2903"/>
            <a:chExt cx="2777" cy="393"/>
          </a:xfrm>
        </p:grpSpPr>
        <p:graphicFrame>
          <p:nvGraphicFramePr>
            <p:cNvPr id="152" name="Object 11"/>
            <p:cNvGraphicFramePr>
              <a:graphicFrameLocks noChangeAspect="1"/>
            </p:cNvGraphicFramePr>
            <p:nvPr/>
          </p:nvGraphicFramePr>
          <p:xfrm>
            <a:off x="2562" y="2903"/>
            <a:ext cx="191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4" name="Equation" r:id="rId16" imgW="1434960" imgH="291960" progId="Equation.DSMT4">
                    <p:embed/>
                  </p:oleObj>
                </mc:Choice>
                <mc:Fallback>
                  <p:oleObj name="Equation" r:id="rId16" imgW="1434960" imgH="29196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903"/>
                          <a:ext cx="1916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1701" y="2931"/>
              <a:ext cx="9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b="1">
                  <a:latin typeface="宋体" pitchFamily="2" charset="-122"/>
                  <a:cs typeface="Times New Roman" pitchFamily="18" charset="0"/>
                </a:rPr>
                <a:t>实际上 </a:t>
              </a:r>
              <a:endParaRPr kumimoji="1" lang="zh-CN" altLang="en-US" sz="2800">
                <a:latin typeface="宋体" pitchFamily="2" charset="-122"/>
              </a:endParaRPr>
            </a:p>
          </p:txBody>
        </p:sp>
      </p:grpSp>
      <p:sp>
        <p:nvSpPr>
          <p:cNvPr id="154" name="Rectangle 7"/>
          <p:cNvSpPr>
            <a:spLocks noChangeArrowheads="1"/>
          </p:cNvSpPr>
          <p:nvPr/>
        </p:nvSpPr>
        <p:spPr bwMode="auto">
          <a:xfrm>
            <a:off x="250825" y="5605859"/>
            <a:ext cx="427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800" b="1" dirty="0">
                <a:latin typeface="宋体" pitchFamily="2" charset="-122"/>
                <a:cs typeface="Times New Roman" pitchFamily="18" charset="0"/>
              </a:rPr>
              <a:t>②</a:t>
            </a: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导体表面电场垂直表面</a:t>
            </a:r>
            <a:r>
              <a:rPr kumimoji="1" lang="zh-CN" altLang="en-US" sz="2800" dirty="0">
                <a:latin typeface="宋体" pitchFamily="2" charset="-122"/>
              </a:rPr>
              <a:t> </a:t>
            </a:r>
          </a:p>
        </p:txBody>
      </p:sp>
      <p:graphicFrame>
        <p:nvGraphicFramePr>
          <p:cNvPr id="155" name="Object 13"/>
          <p:cNvGraphicFramePr>
            <a:graphicFrameLocks noChangeAspect="1"/>
          </p:cNvGraphicFramePr>
          <p:nvPr/>
        </p:nvGraphicFramePr>
        <p:xfrm>
          <a:off x="683568" y="6235701"/>
          <a:ext cx="460851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Equation" r:id="rId18" imgW="2349360" imgH="291960" progId="Equation.DSMT4">
                  <p:embed/>
                </p:oleObj>
              </mc:Choice>
              <mc:Fallback>
                <p:oleObj name="Equation" r:id="rId18" imgW="234936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235701"/>
                        <a:ext cx="4608512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" name="Group 14"/>
          <p:cNvGrpSpPr>
            <a:grpSpLocks/>
          </p:cNvGrpSpPr>
          <p:nvPr/>
        </p:nvGrpSpPr>
        <p:grpSpPr bwMode="auto">
          <a:xfrm>
            <a:off x="6097589" y="6093296"/>
            <a:ext cx="2427288" cy="519113"/>
            <a:chOff x="3920" y="3689"/>
            <a:chExt cx="1529" cy="327"/>
          </a:xfrm>
        </p:grpSpPr>
        <p:graphicFrame>
          <p:nvGraphicFramePr>
            <p:cNvPr id="157" name="Object 15"/>
            <p:cNvGraphicFramePr>
              <a:graphicFrameLocks noChangeAspect="1"/>
            </p:cNvGraphicFramePr>
            <p:nvPr/>
          </p:nvGraphicFramePr>
          <p:xfrm>
            <a:off x="3920" y="3725"/>
            <a:ext cx="79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6" name="Equation" r:id="rId20" imgW="596880" imgH="215640" progId="Equation.DSMT4">
                    <p:embed/>
                  </p:oleObj>
                </mc:Choice>
                <mc:Fallback>
                  <p:oleObj name="Equation" r:id="rId20" imgW="596880" imgH="2156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3725"/>
                          <a:ext cx="797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" name="Rectangle 16"/>
            <p:cNvSpPr>
              <a:spLocks noChangeArrowheads="1"/>
            </p:cNvSpPr>
            <p:nvPr/>
          </p:nvSpPr>
          <p:spPr bwMode="auto">
            <a:xfrm>
              <a:off x="4773" y="3689"/>
              <a:ext cx="6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b="1" dirty="0">
                  <a:latin typeface="宋体" pitchFamily="2" charset="-122"/>
                  <a:cs typeface="Times New Roman" pitchFamily="18" charset="0"/>
                </a:rPr>
                <a:t>表面</a:t>
              </a:r>
              <a:r>
                <a:rPr kumimoji="1" lang="zh-CN" altLang="en-US" sz="2800" dirty="0">
                  <a:latin typeface="宋体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 animBg="1"/>
      <p:bldP spid="141" grpId="0"/>
      <p:bldP spid="148" grpId="0"/>
      <p:bldP spid="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19075" y="1352699"/>
            <a:ext cx="630238" cy="4953000"/>
            <a:chOff x="186" y="720"/>
            <a:chExt cx="397" cy="3120"/>
          </a:xfrm>
        </p:grpSpPr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192" y="720"/>
              <a:ext cx="384" cy="7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9050">
              <a:solidFill>
                <a:srgbClr val="CC00CC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2000" name="AutoShape 16"/>
            <p:cNvSpPr>
              <a:spLocks noChangeArrowheads="1"/>
            </p:cNvSpPr>
            <p:nvPr/>
          </p:nvSpPr>
          <p:spPr bwMode="auto">
            <a:xfrm>
              <a:off x="240" y="1536"/>
              <a:ext cx="240" cy="576"/>
            </a:xfrm>
            <a:prstGeom prst="upDownArrow">
              <a:avLst>
                <a:gd name="adj1" fmla="val 54167"/>
                <a:gd name="adj2" fmla="val 58756"/>
              </a:avLst>
            </a:prstGeom>
            <a:gradFill rotWithShape="0">
              <a:gsLst>
                <a:gs pos="0">
                  <a:srgbClr val="0000FF"/>
                </a:gs>
                <a:gs pos="50000">
                  <a:schemeClr val="bg1"/>
                </a:gs>
                <a:gs pos="100000">
                  <a:srgbClr val="0000FF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186" y="2160"/>
              <a:ext cx="397" cy="168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9050">
              <a:solidFill>
                <a:srgbClr val="CC00CC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导体是等势体</a:t>
              </a:r>
            </a:p>
          </p:txBody>
        </p:sp>
      </p:grpSp>
      <p:sp>
        <p:nvSpPr>
          <p:cNvPr id="3086" name="Text Box 23"/>
          <p:cNvSpPr txBox="1">
            <a:spLocks noChangeArrowheads="1"/>
          </p:cNvSpPr>
          <p:nvPr/>
        </p:nvSpPr>
        <p:spPr bwMode="auto">
          <a:xfrm>
            <a:off x="990600" y="752624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静电平衡条件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0" y="1352699"/>
            <a:ext cx="95250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）导体内部任何一点处的电场强度为零；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）导体表面处的电场强度的方向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都与导体表面垂直。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1447800" y="2876699"/>
            <a:ext cx="38862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导体</a:t>
            </a:r>
            <a:r>
              <a:rPr lang="zh-CN" altLang="en-US" sz="2800" b="1" dirty="0">
                <a:latin typeface="Times New Roman" pitchFamily="18" charset="0"/>
              </a:rPr>
              <a:t>内部电势相等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1447800" y="4934099"/>
            <a:ext cx="4038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导体</a:t>
            </a:r>
            <a:r>
              <a:rPr lang="zh-CN" altLang="en-US" sz="2800" b="1" dirty="0">
                <a:latin typeface="宋体" pitchFamily="2" charset="-122"/>
              </a:rPr>
              <a:t>表面是等势面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42025" name="AutoShape 41"/>
          <p:cNvSpPr>
            <a:spLocks/>
          </p:cNvSpPr>
          <p:nvPr/>
        </p:nvSpPr>
        <p:spPr bwMode="auto">
          <a:xfrm>
            <a:off x="990600" y="3029099"/>
            <a:ext cx="304800" cy="3200400"/>
          </a:xfrm>
          <a:prstGeom prst="leftBrace">
            <a:avLst>
              <a:gd name="adj1" fmla="val 87500"/>
              <a:gd name="adj2" fmla="val 48782"/>
            </a:avLst>
          </a:pr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619672" y="3429000"/>
            <a:ext cx="7524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        </a:t>
            </a:r>
            <a:r>
              <a:rPr lang="zh-CN" altLang="en-US" sz="2800" b="1" dirty="0">
                <a:solidFill>
                  <a:srgbClr val="FF0000"/>
                </a:solidFill>
              </a:rPr>
              <a:t>因为导体内</a:t>
            </a:r>
            <a:r>
              <a:rPr lang="zh-CN" altLang="zh-CN" sz="2800" b="1" dirty="0">
                <a:solidFill>
                  <a:srgbClr val="FF0000"/>
                </a:solidFill>
              </a:rPr>
              <a:t>电场强度处处为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zh-CN" altLang="zh-CN" sz="2800" b="1" dirty="0">
                <a:solidFill>
                  <a:srgbClr val="FF0000"/>
                </a:solidFill>
              </a:rPr>
              <a:t>，则任意两点间的电势差为</a:t>
            </a:r>
            <a:r>
              <a:rPr lang="en-US" altLang="zh-CN" sz="2800" b="1" dirty="0">
                <a:solidFill>
                  <a:srgbClr val="FF0000"/>
                </a:solidFill>
              </a:rPr>
              <a:t>0 </a:t>
            </a:r>
            <a:r>
              <a:rPr lang="zh-CN" altLang="zh-CN" sz="2800" b="1" dirty="0">
                <a:solidFill>
                  <a:srgbClr val="FF0000"/>
                </a:solidFill>
              </a:rPr>
              <a:t>，也就是导体上各点的电势都相等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43" name="矩形 42"/>
          <p:cNvSpPr/>
          <p:nvPr/>
        </p:nvSpPr>
        <p:spPr>
          <a:xfrm>
            <a:off x="1691680" y="5473005"/>
            <a:ext cx="7452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        </a:t>
            </a:r>
            <a:r>
              <a:rPr lang="zh-CN" altLang="en-US" sz="2800" b="1" dirty="0">
                <a:solidFill>
                  <a:srgbClr val="FF0000"/>
                </a:solidFill>
              </a:rPr>
              <a:t>因为</a:t>
            </a:r>
            <a:r>
              <a:rPr lang="zh-CN" altLang="zh-CN" sz="2800" b="1" dirty="0">
                <a:solidFill>
                  <a:srgbClr val="FF0000"/>
                </a:solidFill>
              </a:rPr>
              <a:t>导体表面的电荷不做定向移动，所以电场力不做功，</a:t>
            </a:r>
            <a:r>
              <a:rPr lang="zh-CN" altLang="en-US" sz="2800" b="1" dirty="0">
                <a:solidFill>
                  <a:srgbClr val="FF0000"/>
                </a:solidFill>
              </a:rPr>
              <a:t>即</a:t>
            </a:r>
            <a:r>
              <a:rPr lang="zh-CN" altLang="zh-CN" sz="2800" b="1" dirty="0">
                <a:solidFill>
                  <a:srgbClr val="FF0000"/>
                </a:solidFill>
              </a:rPr>
              <a:t>导体表面任何两点之间没有电势差，导体表面每一点的电势都相等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8" grpId="0" autoUpdateAnimBg="0"/>
      <p:bldP spid="42016" grpId="0" autoUpdateAnimBg="0"/>
      <p:bldP spid="42018" grpId="0" autoUpdateAnimBg="0"/>
      <p:bldP spid="42025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9512" y="764704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静电平衡时导体上电荷分布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683568" y="1772816"/>
            <a:ext cx="7992888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/>
              <a:t>导体内部没有电荷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电荷分布在导体的外表面</a:t>
            </a:r>
            <a:endParaRPr lang="en-US" altLang="zh-CN" sz="3200" b="1" dirty="0"/>
          </a:p>
          <a:p>
            <a:endParaRPr lang="zh-CN" altLang="en-US" sz="3200" b="1" dirty="0"/>
          </a:p>
          <a:p>
            <a:pPr>
              <a:buFont typeface="Wingdings" pitchFamily="2" charset="2"/>
              <a:buChar char="l"/>
            </a:pPr>
            <a:r>
              <a:rPr lang="zh-CN" altLang="en-US" sz="3200" b="1" dirty="0"/>
              <a:t>导体表面越尖锐的位置电荷越密集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凹陷的位置几乎没有电荷</a:t>
            </a: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5652120" y="692696"/>
            <a:ext cx="2952328" cy="838200"/>
          </a:xfrm>
          <a:prstGeom prst="wedgeEllipseCallout">
            <a:avLst>
              <a:gd name="adj1" fmla="val -115165"/>
              <a:gd name="adj2" fmla="val 92894"/>
            </a:avLst>
          </a:prstGeom>
          <a:solidFill>
            <a:srgbClr val="FFCCFF"/>
          </a:solidFill>
          <a:ln w="9525" algn="ctr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3200" b="1" dirty="0"/>
              <a:t>为什么</a:t>
            </a:r>
            <a:r>
              <a:rPr lang="en-US" altLang="zh-CN" sz="3200" b="1" dirty="0"/>
              <a:t>?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5004048" y="4365104"/>
            <a:ext cx="2819400" cy="838200"/>
          </a:xfrm>
          <a:prstGeom prst="wedgeEllipseCallout">
            <a:avLst>
              <a:gd name="adj1" fmla="val -95369"/>
              <a:gd name="adj2" fmla="val -123871"/>
            </a:avLst>
          </a:prstGeom>
          <a:solidFill>
            <a:srgbClr val="FFCCFF"/>
          </a:solidFill>
          <a:ln w="9525" algn="ctr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3200" b="1" dirty="0"/>
              <a:t>为什么</a:t>
            </a:r>
            <a:r>
              <a:rPr lang="en-US" altLang="zh-CN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9512" y="764704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尖端放电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7544" y="1340768"/>
            <a:ext cx="7867600" cy="8759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导体尖端的电荷密度很大，附近的电场特别强，它会导致尖端放电。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771775" y="2489547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 type="none" w="sm" len="lg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&lt;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电风实验 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&gt;</a:t>
            </a:r>
          </a:p>
        </p:txBody>
      </p: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539552" y="3356992"/>
            <a:ext cx="7924800" cy="2667000"/>
            <a:chOff x="432" y="1056"/>
            <a:chExt cx="4992" cy="1680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32" y="1056"/>
              <a:ext cx="4992" cy="16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" name="Group 5"/>
            <p:cNvGrpSpPr>
              <a:grpSpLocks/>
            </p:cNvGrpSpPr>
            <p:nvPr/>
          </p:nvGrpSpPr>
          <p:grpSpPr bwMode="auto">
            <a:xfrm>
              <a:off x="768" y="1440"/>
              <a:ext cx="1536" cy="1018"/>
              <a:chOff x="768" y="1440"/>
              <a:chExt cx="1536" cy="1018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780" y="1920"/>
                <a:ext cx="1288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04" y="4"/>
                  </a:cxn>
                  <a:cxn ang="0">
                    <a:pos x="1168" y="40"/>
                  </a:cxn>
                  <a:cxn ang="0">
                    <a:pos x="1224" y="72"/>
                  </a:cxn>
                  <a:cxn ang="0">
                    <a:pos x="1264" y="128"/>
                  </a:cxn>
                  <a:cxn ang="0">
                    <a:pos x="1288" y="232"/>
                  </a:cxn>
                  <a:cxn ang="0">
                    <a:pos x="1252" y="318"/>
                  </a:cxn>
                  <a:cxn ang="0">
                    <a:pos x="1188" y="391"/>
                  </a:cxn>
                  <a:cxn ang="0">
                    <a:pos x="1152" y="416"/>
                  </a:cxn>
                  <a:cxn ang="0">
                    <a:pos x="1084" y="432"/>
                  </a:cxn>
                  <a:cxn ang="0">
                    <a:pos x="0" y="432"/>
                  </a:cxn>
                  <a:cxn ang="0">
                    <a:pos x="0" y="0"/>
                  </a:cxn>
                </a:cxnLst>
                <a:rect l="0" t="0" r="r" b="b"/>
                <a:pathLst>
                  <a:path w="1288" h="432">
                    <a:moveTo>
                      <a:pt x="0" y="0"/>
                    </a:moveTo>
                    <a:lnTo>
                      <a:pt x="1104" y="4"/>
                    </a:lnTo>
                    <a:lnTo>
                      <a:pt x="1168" y="40"/>
                    </a:lnTo>
                    <a:lnTo>
                      <a:pt x="1224" y="72"/>
                    </a:lnTo>
                    <a:lnTo>
                      <a:pt x="1264" y="128"/>
                    </a:lnTo>
                    <a:lnTo>
                      <a:pt x="1288" y="232"/>
                    </a:lnTo>
                    <a:lnTo>
                      <a:pt x="1252" y="318"/>
                    </a:lnTo>
                    <a:lnTo>
                      <a:pt x="1188" y="391"/>
                    </a:lnTo>
                    <a:lnTo>
                      <a:pt x="1152" y="416"/>
                    </a:lnTo>
                    <a:lnTo>
                      <a:pt x="1084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cap="flat" cmpd="sng">
                <a:noFill/>
                <a:prstDash val="solid"/>
                <a:round/>
                <a:headEnd type="none" w="sm" len="lg"/>
                <a:tailEnd type="none" w="sm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Arc 9"/>
              <p:cNvSpPr>
                <a:spLocks/>
              </p:cNvSpPr>
              <p:nvPr/>
            </p:nvSpPr>
            <p:spPr bwMode="auto">
              <a:xfrm>
                <a:off x="1824" y="1920"/>
                <a:ext cx="240" cy="432"/>
              </a:xfrm>
              <a:custGeom>
                <a:avLst/>
                <a:gdLst>
                  <a:gd name="T0" fmla="*/ 0 w 21600"/>
                  <a:gd name="T1" fmla="*/ 0 h 43200"/>
                  <a:gd name="T2" fmla="*/ 1 w 21600"/>
                  <a:gd name="T3" fmla="*/ 432 h 43200"/>
                  <a:gd name="T4" fmla="*/ 0 w 21600"/>
                  <a:gd name="T5" fmla="*/ 216 h 432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200"/>
                  <a:gd name="T11" fmla="*/ 21600 w 216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77"/>
                      <a:pt x="12010" y="43125"/>
                      <a:pt x="133" y="43199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77"/>
                      <a:pt x="12010" y="43125"/>
                      <a:pt x="133" y="4319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 flipV="1">
                <a:off x="1728" y="1440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57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lg"/>
                <a:tailEnd type="diamond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Text Box 12"/>
              <p:cNvSpPr txBox="1">
                <a:spLocks noChangeArrowheads="1"/>
              </p:cNvSpPr>
              <p:nvPr/>
            </p:nvSpPr>
            <p:spPr bwMode="auto">
              <a:xfrm>
                <a:off x="1536" y="1814"/>
                <a:ext cx="528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lg"/>
                <a:tailEnd type="none" w="sm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6000" b="1">
                    <a:solidFill>
                      <a:srgbClr val="FF0000"/>
                    </a:solidFill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1152" y="1824"/>
                <a:ext cx="528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lg"/>
                <a:tailEnd type="none" w="sm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6000" b="1">
                    <a:solidFill>
                      <a:srgbClr val="FF0000"/>
                    </a:solidFill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34" name="Text Box 14"/>
              <p:cNvSpPr txBox="1">
                <a:spLocks noChangeArrowheads="1"/>
              </p:cNvSpPr>
              <p:nvPr/>
            </p:nvSpPr>
            <p:spPr bwMode="auto">
              <a:xfrm>
                <a:off x="768" y="1824"/>
                <a:ext cx="528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lg"/>
                <a:tailEnd type="none" w="sm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6000" b="1">
                    <a:solidFill>
                      <a:srgbClr val="FF0000"/>
                    </a:solidFill>
                    <a:latin typeface="Times New Roman" pitchFamily="18" charset="0"/>
                  </a:rPr>
                  <a:t>+</a:t>
                </a:r>
              </a:p>
            </p:txBody>
          </p:sp>
        </p:grpSp>
      </p:grp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3260725" y="3589684"/>
            <a:ext cx="838200" cy="823913"/>
            <a:chOff x="2112" y="1161"/>
            <a:chExt cx="528" cy="519"/>
          </a:xfrm>
        </p:grpSpPr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2112" y="116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2256" y="116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2256" y="135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2112" y="134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2352" y="125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6878638" y="3803997"/>
            <a:ext cx="1258887" cy="1981200"/>
            <a:chOff x="4391" y="1296"/>
            <a:chExt cx="793" cy="1248"/>
          </a:xfrm>
        </p:grpSpPr>
        <p:sp>
          <p:nvSpPr>
            <p:cNvPr id="45" name="Freeform 22"/>
            <p:cNvSpPr>
              <a:spLocks/>
            </p:cNvSpPr>
            <p:nvPr/>
          </p:nvSpPr>
          <p:spPr bwMode="auto">
            <a:xfrm>
              <a:off x="4416" y="1296"/>
              <a:ext cx="768" cy="432"/>
            </a:xfrm>
            <a:custGeom>
              <a:avLst/>
              <a:gdLst>
                <a:gd name="T0" fmla="*/ 74 w 922"/>
                <a:gd name="T1" fmla="*/ 432 h 442"/>
                <a:gd name="T2" fmla="*/ 126 w 922"/>
                <a:gd name="T3" fmla="*/ 80 h 442"/>
                <a:gd name="T4" fmla="*/ 830 w 922"/>
                <a:gd name="T5" fmla="*/ 4 h 442"/>
                <a:gd name="T6" fmla="*/ 678 w 922"/>
                <a:gd name="T7" fmla="*/ 56 h 442"/>
                <a:gd name="T8" fmla="*/ 266 w 922"/>
                <a:gd name="T9" fmla="*/ 176 h 442"/>
                <a:gd name="T10" fmla="*/ 158 w 922"/>
                <a:gd name="T11" fmla="*/ 372 h 442"/>
                <a:gd name="T12" fmla="*/ 130 w 922"/>
                <a:gd name="T13" fmla="*/ 432 h 442"/>
                <a:gd name="T14" fmla="*/ 74 w 922"/>
                <a:gd name="T15" fmla="*/ 432 h 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22"/>
                <a:gd name="T25" fmla="*/ 0 h 442"/>
                <a:gd name="T26" fmla="*/ 922 w 922"/>
                <a:gd name="T27" fmla="*/ 442 h 4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22" h="442">
                  <a:moveTo>
                    <a:pt x="74" y="432"/>
                  </a:moveTo>
                  <a:cubicBezTo>
                    <a:pt x="73" y="373"/>
                    <a:pt x="0" y="151"/>
                    <a:pt x="126" y="80"/>
                  </a:cubicBezTo>
                  <a:cubicBezTo>
                    <a:pt x="252" y="9"/>
                    <a:pt x="738" y="8"/>
                    <a:pt x="830" y="4"/>
                  </a:cubicBezTo>
                  <a:cubicBezTo>
                    <a:pt x="922" y="0"/>
                    <a:pt x="772" y="27"/>
                    <a:pt x="678" y="56"/>
                  </a:cubicBezTo>
                  <a:cubicBezTo>
                    <a:pt x="584" y="85"/>
                    <a:pt x="353" y="123"/>
                    <a:pt x="266" y="176"/>
                  </a:cubicBezTo>
                  <a:cubicBezTo>
                    <a:pt x="179" y="229"/>
                    <a:pt x="181" y="329"/>
                    <a:pt x="158" y="372"/>
                  </a:cubicBezTo>
                  <a:cubicBezTo>
                    <a:pt x="135" y="415"/>
                    <a:pt x="144" y="422"/>
                    <a:pt x="130" y="432"/>
                  </a:cubicBezTo>
                  <a:cubicBezTo>
                    <a:pt x="116" y="442"/>
                    <a:pt x="86" y="432"/>
                    <a:pt x="74" y="4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CC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solidFill>
                <a:srgbClr val="FF9966"/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4391" y="1680"/>
              <a:ext cx="240" cy="864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47" name="Group 24"/>
          <p:cNvGrpSpPr>
            <a:grpSpLocks/>
          </p:cNvGrpSpPr>
          <p:nvPr/>
        </p:nvGrpSpPr>
        <p:grpSpPr bwMode="auto">
          <a:xfrm>
            <a:off x="4327525" y="3803997"/>
            <a:ext cx="1143000" cy="609600"/>
            <a:chOff x="2784" y="1296"/>
            <a:chExt cx="720" cy="384"/>
          </a:xfrm>
        </p:grpSpPr>
        <p:grpSp>
          <p:nvGrpSpPr>
            <p:cNvPr id="48" name="Group 25"/>
            <p:cNvGrpSpPr>
              <a:grpSpLocks/>
            </p:cNvGrpSpPr>
            <p:nvPr/>
          </p:nvGrpSpPr>
          <p:grpSpPr bwMode="auto">
            <a:xfrm>
              <a:off x="3312" y="1296"/>
              <a:ext cx="192" cy="192"/>
              <a:chOff x="5088" y="2592"/>
              <a:chExt cx="192" cy="192"/>
            </a:xfrm>
          </p:grpSpPr>
          <p:sp>
            <p:nvSpPr>
              <p:cNvPr id="54" name="Oval 26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7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" name="Group 28"/>
            <p:cNvGrpSpPr>
              <a:grpSpLocks/>
            </p:cNvGrpSpPr>
            <p:nvPr/>
          </p:nvGrpSpPr>
          <p:grpSpPr bwMode="auto">
            <a:xfrm>
              <a:off x="3168" y="1488"/>
              <a:ext cx="192" cy="192"/>
              <a:chOff x="5088" y="2592"/>
              <a:chExt cx="192" cy="192"/>
            </a:xfrm>
          </p:grpSpPr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" name="Line 31"/>
            <p:cNvSpPr>
              <a:spLocks noChangeShapeType="1"/>
            </p:cNvSpPr>
            <p:nvPr/>
          </p:nvSpPr>
          <p:spPr bwMode="auto">
            <a:xfrm flipH="1">
              <a:off x="2928" y="1392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32"/>
            <p:cNvSpPr>
              <a:spLocks noChangeShapeType="1"/>
            </p:cNvSpPr>
            <p:nvPr/>
          </p:nvSpPr>
          <p:spPr bwMode="auto">
            <a:xfrm flipH="1">
              <a:off x="2784" y="1584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" name="Group 33"/>
          <p:cNvGrpSpPr>
            <a:grpSpLocks/>
          </p:cNvGrpSpPr>
          <p:nvPr/>
        </p:nvGrpSpPr>
        <p:grpSpPr bwMode="auto">
          <a:xfrm>
            <a:off x="6012160" y="3717032"/>
            <a:ext cx="1143000" cy="838200"/>
            <a:chOff x="3792" y="1152"/>
            <a:chExt cx="720" cy="528"/>
          </a:xfrm>
        </p:grpSpPr>
        <p:grpSp>
          <p:nvGrpSpPr>
            <p:cNvPr id="57" name="Group 34"/>
            <p:cNvGrpSpPr>
              <a:grpSpLocks/>
            </p:cNvGrpSpPr>
            <p:nvPr/>
          </p:nvGrpSpPr>
          <p:grpSpPr bwMode="auto">
            <a:xfrm>
              <a:off x="3903" y="1152"/>
              <a:ext cx="225" cy="288"/>
              <a:chOff x="5295" y="2784"/>
              <a:chExt cx="225" cy="288"/>
            </a:xfrm>
          </p:grpSpPr>
          <p:sp>
            <p:nvSpPr>
              <p:cNvPr id="63" name="Oval 35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Text Box 36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+</a:t>
                </a:r>
              </a:p>
            </p:txBody>
          </p:sp>
        </p:grp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4128" y="129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9" name="Group 38"/>
            <p:cNvGrpSpPr>
              <a:grpSpLocks/>
            </p:cNvGrpSpPr>
            <p:nvPr/>
          </p:nvGrpSpPr>
          <p:grpSpPr bwMode="auto">
            <a:xfrm>
              <a:off x="3792" y="1392"/>
              <a:ext cx="225" cy="288"/>
              <a:chOff x="5295" y="2784"/>
              <a:chExt cx="225" cy="288"/>
            </a:xfrm>
          </p:grpSpPr>
          <p:sp>
            <p:nvSpPr>
              <p:cNvPr id="61" name="Oval 39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40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+</a:t>
                </a:r>
              </a:p>
            </p:txBody>
          </p:sp>
        </p:grpSp>
        <p:sp>
          <p:nvSpPr>
            <p:cNvPr id="60" name="Line 41"/>
            <p:cNvSpPr>
              <a:spLocks noChangeShapeType="1"/>
            </p:cNvSpPr>
            <p:nvPr/>
          </p:nvSpPr>
          <p:spPr bwMode="auto">
            <a:xfrm>
              <a:off x="4017" y="153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2590800" cy="636587"/>
          </a:xfrm>
        </p:spPr>
        <p:txBody>
          <a:bodyPr/>
          <a:lstStyle/>
          <a:p>
            <a:r>
              <a:rPr lang="zh-CN" altLang="en-US" sz="2800" b="1" dirty="0"/>
              <a:t>应用：避雷针</a:t>
            </a:r>
          </a:p>
        </p:txBody>
      </p:sp>
      <p:pic>
        <p:nvPicPr>
          <p:cNvPr id="47111" name="Picture 7" descr="工艺型普通避雷针Ⅲ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581400"/>
            <a:ext cx="2863850" cy="3124200"/>
          </a:xfrm>
          <a:prstGeom prst="rect">
            <a:avLst/>
          </a:prstGeom>
          <a:noFill/>
        </p:spPr>
      </p:pic>
      <p:pic>
        <p:nvPicPr>
          <p:cNvPr id="47114" name="Picture 10" descr="xinsrc_45205041809224531126974">
            <a:hlinkClick r:id="rId3" action="ppaction://hlinkfile" tooltip="避雷针工作原理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685135"/>
            <a:ext cx="4538464" cy="2880390"/>
          </a:xfrm>
          <a:prstGeom prst="rect">
            <a:avLst/>
          </a:prstGeom>
          <a:noFill/>
        </p:spPr>
      </p:pic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916832"/>
            <a:ext cx="21717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21" name="Picture 17" descr="640_112243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44824"/>
            <a:ext cx="2376264" cy="33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6" name="Picture 12" descr="2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44824"/>
            <a:ext cx="2377124" cy="33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9" name="Picture 15" descr="迪拜大楼遭雷击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772816"/>
            <a:ext cx="1728192" cy="335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395536" y="5445224"/>
            <a:ext cx="8028384" cy="954107"/>
          </a:xfrm>
          <a:prstGeom prst="rect">
            <a:avLst/>
          </a:prstGeom>
          <a:solidFill>
            <a:srgbClr val="FF00FF">
              <a:alpha val="32941"/>
            </a:srgb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/>
              <a:t>离地面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至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英里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约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至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公里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的闪电平均可以产生超过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亿伏的电压。 </a:t>
            </a:r>
          </a:p>
        </p:txBody>
      </p: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395536" y="692696"/>
            <a:ext cx="41764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2010</a:t>
            </a:r>
            <a:r>
              <a:rPr lang="zh-CN" altLang="en-US" sz="2800" b="1" dirty="0">
                <a:solidFill>
                  <a:srgbClr val="0000FF"/>
                </a:solidFill>
              </a:rPr>
              <a:t>年迪拜塔遭雷击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20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7772400" cy="685800"/>
          </a:xfrm>
        </p:spPr>
        <p:txBody>
          <a:bodyPr/>
          <a:lstStyle/>
          <a:p>
            <a:r>
              <a:rPr lang="zh-CN" altLang="en-US" sz="3600" b="1" dirty="0">
                <a:latin typeface="Times New Roman" pitchFamily="18" charset="0"/>
                <a:ea typeface="楷体_GB2312" pitchFamily="49" charset="-122"/>
              </a:rPr>
              <a:t>闪电防护</a:t>
            </a:r>
            <a:endParaRPr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568952" cy="475252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雷鸣电闪时在室外的人，为防雷击，须遵从如下原则：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一是人体应尽量降低自己，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以免作为凸出尖端而被闪电直接击中。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二是人体与地面的接触面要尽量缩小以防止因“跨步电压”造成伤害。所谓跨步电压是雷击点附近，两点间电位差，如若人的两脚分得很开，则两脚间便形成较大的电位差，有强电流通过人体使人受伤害。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三是不可到孤立大树下和无避雷装置的高大建筑体附近，不可手持金属体高举头顶。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四是不要进水中，因水体导电好，易遭雷击。</a:t>
            </a: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   总之，应当到较低处，双脚合拢地站立或蹲下，以减少遭遇雷的机会。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723</Words>
  <Application>Microsoft Office PowerPoint</Application>
  <PresentationFormat>全屏显示(4:3)</PresentationFormat>
  <Paragraphs>91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黑体</vt:lpstr>
      <vt:lpstr>华文楷体</vt:lpstr>
      <vt:lpstr>华文新魏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公式</vt:lpstr>
      <vt:lpstr>4.4  静电现象的应用      1.静电平衡状态     2.静电平衡时导体上电荷分布     3.尖端放电       4.静电屏蔽       5.静电现象的其他应用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应用：避雷针</vt:lpstr>
      <vt:lpstr>PowerPoint 演示文稿</vt:lpstr>
      <vt:lpstr>闪电防护</vt:lpstr>
      <vt:lpstr>PowerPoint 演示文稿</vt:lpstr>
      <vt:lpstr>PowerPoint 演示文稿</vt:lpstr>
      <vt:lpstr>PowerPoint 演示文稿</vt:lpstr>
      <vt:lpstr>PowerPoint 演示文稿</vt:lpstr>
      <vt:lpstr>5.静电现象的其他应用</vt:lpstr>
      <vt:lpstr>静电除尘</vt:lpstr>
      <vt:lpstr>课堂练习</vt:lpstr>
      <vt:lpstr>课堂练习</vt:lpstr>
      <vt:lpstr>小  结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76</cp:revision>
  <dcterms:created xsi:type="dcterms:W3CDTF">2017-06-28T03:02:51Z</dcterms:created>
  <dcterms:modified xsi:type="dcterms:W3CDTF">2017-07-31T09:46:06Z</dcterms:modified>
</cp:coreProperties>
</file>