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98" r:id="rId3"/>
    <p:sldId id="299" r:id="rId4"/>
    <p:sldId id="300" r:id="rId5"/>
    <p:sldId id="306" r:id="rId6"/>
    <p:sldId id="307" r:id="rId7"/>
    <p:sldId id="308" r:id="rId8"/>
    <p:sldId id="313" r:id="rId9"/>
    <p:sldId id="309" r:id="rId10"/>
    <p:sldId id="311" r:id="rId11"/>
    <p:sldId id="301" r:id="rId12"/>
    <p:sldId id="302" r:id="rId13"/>
    <p:sldId id="303" r:id="rId14"/>
    <p:sldId id="304" r:id="rId15"/>
    <p:sldId id="305" r:id="rId16"/>
    <p:sldId id="27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85D2-C547-4B67-BC55-1B19F8DD0908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68EF-8DFA-4C8D-8685-3F6542D4F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9FE5D3-DF07-4E60-AE76-3013D75326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4.5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电容器的电容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 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电容器的电容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自然界中两种电荷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3600" dirty="0" smtClean="0">
                <a:solidFill>
                  <a:srgbClr val="333300"/>
                </a:solidFill>
              </a:rPr>
              <a:t>起电方式及带电实质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电荷守恒定律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元电荷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52"/>
          <p:cNvSpPr txBox="1">
            <a:spLocks noChangeArrowheads="1"/>
          </p:cNvSpPr>
          <p:nvPr/>
        </p:nvSpPr>
        <p:spPr bwMode="auto">
          <a:xfrm>
            <a:off x="323528" y="3933056"/>
            <a:ext cx="25202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3200" b="1" dirty="0" smtClean="0">
                <a:solidFill>
                  <a:srgbClr val="FF0000"/>
                </a:solidFill>
              </a:rPr>
              <a:t>测定角度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的电容式传感器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7" name="Picture 27" descr="图13-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2527227" cy="2891300"/>
          </a:xfrm>
          <a:prstGeom prst="rect">
            <a:avLst/>
          </a:prstGeom>
          <a:noFill/>
          <a:ln w="19050">
            <a:noFill/>
          </a:ln>
        </p:spPr>
      </p:pic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2699792" y="1052736"/>
            <a:ext cx="3456384" cy="2736304"/>
            <a:chOff x="2338" y="10140"/>
            <a:chExt cx="3872" cy="2055"/>
          </a:xfrm>
        </p:grpSpPr>
        <p:grpSp>
          <p:nvGrpSpPr>
            <p:cNvPr id="78851" name="Group 3"/>
            <p:cNvGrpSpPr>
              <a:grpSpLocks/>
            </p:cNvGrpSpPr>
            <p:nvPr/>
          </p:nvGrpSpPr>
          <p:grpSpPr bwMode="auto">
            <a:xfrm>
              <a:off x="2983" y="10635"/>
              <a:ext cx="2717" cy="1445"/>
              <a:chOff x="1888" y="10620"/>
              <a:chExt cx="2717" cy="1445"/>
            </a:xfrm>
          </p:grpSpPr>
          <p:sp>
            <p:nvSpPr>
              <p:cNvPr id="78852" name="Rectangle 4"/>
              <p:cNvSpPr>
                <a:spLocks noChangeArrowheads="1"/>
              </p:cNvSpPr>
              <p:nvPr/>
            </p:nvSpPr>
            <p:spPr bwMode="auto">
              <a:xfrm>
                <a:off x="2520" y="10620"/>
                <a:ext cx="2085" cy="14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2520" y="11505"/>
                <a:ext cx="2085" cy="14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54" name="Rectangle 6" descr="浅色上对角线"/>
              <p:cNvSpPr>
                <a:spLocks noChangeArrowheads="1"/>
              </p:cNvSpPr>
              <p:nvPr/>
            </p:nvSpPr>
            <p:spPr bwMode="auto">
              <a:xfrm>
                <a:off x="2265" y="11205"/>
                <a:ext cx="1005" cy="29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55" name="Rectangle 7"/>
              <p:cNvSpPr>
                <a:spLocks noChangeArrowheads="1"/>
              </p:cNvSpPr>
              <p:nvPr/>
            </p:nvSpPr>
            <p:spPr bwMode="auto">
              <a:xfrm>
                <a:off x="1935" y="11205"/>
                <a:ext cx="330" cy="3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8856" name="Group 8"/>
              <p:cNvGrpSpPr>
                <a:grpSpLocks/>
              </p:cNvGrpSpPr>
              <p:nvPr/>
            </p:nvGrpSpPr>
            <p:grpSpPr bwMode="auto">
              <a:xfrm>
                <a:off x="1920" y="11553"/>
                <a:ext cx="341" cy="185"/>
                <a:chOff x="5430" y="1725"/>
                <a:chExt cx="1526" cy="455"/>
              </a:xfrm>
            </p:grpSpPr>
            <p:sp>
              <p:nvSpPr>
                <p:cNvPr id="78857" name="Line 9"/>
                <p:cNvSpPr>
                  <a:spLocks noChangeShapeType="1"/>
                </p:cNvSpPr>
                <p:nvPr/>
              </p:nvSpPr>
              <p:spPr bwMode="auto">
                <a:xfrm>
                  <a:off x="5440" y="1725"/>
                  <a:ext cx="0" cy="4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58" name="Line 10"/>
                <p:cNvSpPr>
                  <a:spLocks noChangeShapeType="1"/>
                </p:cNvSpPr>
                <p:nvPr/>
              </p:nvSpPr>
              <p:spPr bwMode="auto">
                <a:xfrm>
                  <a:off x="6955" y="1728"/>
                  <a:ext cx="0" cy="4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59" name="Line 11"/>
                <p:cNvSpPr>
                  <a:spLocks noChangeShapeType="1"/>
                </p:cNvSpPr>
                <p:nvPr/>
              </p:nvSpPr>
              <p:spPr bwMode="auto">
                <a:xfrm>
                  <a:off x="6470" y="1955"/>
                  <a:ext cx="48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6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430" y="1947"/>
                  <a:ext cx="48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888" y="11585"/>
                <a:ext cx="480" cy="48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x</a:t>
                </a:r>
                <a:endParaRPr kumimoji="0" lang="zh-CN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5340" y="10140"/>
              <a:ext cx="855" cy="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极板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5355" y="11730"/>
              <a:ext cx="855" cy="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极板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2338" y="10665"/>
              <a:ext cx="1112" cy="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电介质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>
              <a:off x="3210" y="10995"/>
              <a:ext cx="405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 flipH="1">
              <a:off x="5280" y="10470"/>
              <a:ext cx="300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 flipH="1" flipV="1">
              <a:off x="5310" y="11610"/>
              <a:ext cx="180" cy="1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3347864" y="3933056"/>
            <a:ext cx="25202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3200" b="1" dirty="0" smtClean="0">
                <a:solidFill>
                  <a:srgbClr val="FF0000"/>
                </a:solidFill>
              </a:rPr>
              <a:t>测定位移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的电容式传感器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78868" name="Group 20"/>
          <p:cNvGrpSpPr>
            <a:grpSpLocks/>
          </p:cNvGrpSpPr>
          <p:nvPr/>
        </p:nvGrpSpPr>
        <p:grpSpPr bwMode="auto">
          <a:xfrm>
            <a:off x="6012160" y="1484784"/>
            <a:ext cx="3384376" cy="1944216"/>
            <a:chOff x="3188" y="6495"/>
            <a:chExt cx="3427" cy="2025"/>
          </a:xfrm>
        </p:grpSpPr>
        <p:grpSp>
          <p:nvGrpSpPr>
            <p:cNvPr id="78869" name="Group 21"/>
            <p:cNvGrpSpPr>
              <a:grpSpLocks/>
            </p:cNvGrpSpPr>
            <p:nvPr/>
          </p:nvGrpSpPr>
          <p:grpSpPr bwMode="auto">
            <a:xfrm>
              <a:off x="3188" y="7132"/>
              <a:ext cx="2325" cy="908"/>
              <a:chOff x="2993" y="6697"/>
              <a:chExt cx="2325" cy="908"/>
            </a:xfrm>
          </p:grpSpPr>
          <p:grpSp>
            <p:nvGrpSpPr>
              <p:cNvPr id="78870" name="Group 22"/>
              <p:cNvGrpSpPr>
                <a:grpSpLocks/>
              </p:cNvGrpSpPr>
              <p:nvPr/>
            </p:nvGrpSpPr>
            <p:grpSpPr bwMode="auto">
              <a:xfrm>
                <a:off x="2993" y="6697"/>
                <a:ext cx="2325" cy="827"/>
                <a:chOff x="2993" y="6697"/>
                <a:chExt cx="2325" cy="827"/>
              </a:xfrm>
            </p:grpSpPr>
            <p:sp>
              <p:nvSpPr>
                <p:cNvPr id="78871" name="Rectangle 23"/>
                <p:cNvSpPr>
                  <a:spLocks noChangeArrowheads="1"/>
                </p:cNvSpPr>
                <p:nvPr/>
              </p:nvSpPr>
              <p:spPr bwMode="auto">
                <a:xfrm>
                  <a:off x="3075" y="6697"/>
                  <a:ext cx="2100" cy="143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8872" name="Group 24"/>
                <p:cNvGrpSpPr>
                  <a:grpSpLocks/>
                </p:cNvGrpSpPr>
                <p:nvPr/>
              </p:nvGrpSpPr>
              <p:grpSpPr bwMode="auto">
                <a:xfrm>
                  <a:off x="5232" y="7165"/>
                  <a:ext cx="86" cy="359"/>
                  <a:chOff x="6792" y="7270"/>
                  <a:chExt cx="86" cy="464"/>
                </a:xfrm>
              </p:grpSpPr>
              <p:sp>
                <p:nvSpPr>
                  <p:cNvPr id="78873" name="Line 25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6575" y="7487"/>
                    <a:ext cx="439" cy="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8874" name="Group 26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6652" y="7507"/>
                    <a:ext cx="382" cy="71"/>
                    <a:chOff x="2460" y="7851"/>
                    <a:chExt cx="540" cy="156"/>
                  </a:xfrm>
                </p:grpSpPr>
                <p:sp>
                  <p:nvSpPr>
                    <p:cNvPr id="78875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60" y="7851"/>
                      <a:ext cx="18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76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0" y="7851"/>
                      <a:ext cx="18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77" name="Line 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20" y="7851"/>
                      <a:ext cx="18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8878" name="Group 30"/>
                <p:cNvGrpSpPr>
                  <a:grpSpLocks/>
                </p:cNvGrpSpPr>
                <p:nvPr/>
              </p:nvGrpSpPr>
              <p:grpSpPr bwMode="auto">
                <a:xfrm flipH="1">
                  <a:off x="2993" y="7150"/>
                  <a:ext cx="71" cy="359"/>
                  <a:chOff x="6792" y="7270"/>
                  <a:chExt cx="86" cy="464"/>
                </a:xfrm>
              </p:grpSpPr>
              <p:sp>
                <p:nvSpPr>
                  <p:cNvPr id="78879" name="Line 3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6575" y="7487"/>
                    <a:ext cx="439" cy="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8880" name="Group 32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6652" y="7507"/>
                    <a:ext cx="382" cy="71"/>
                    <a:chOff x="2460" y="7851"/>
                    <a:chExt cx="540" cy="156"/>
                  </a:xfrm>
                </p:grpSpPr>
                <p:sp>
                  <p:nvSpPr>
                    <p:cNvPr id="78881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60" y="7851"/>
                      <a:ext cx="18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82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40" y="7851"/>
                      <a:ext cx="18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83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20" y="7851"/>
                      <a:ext cx="18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8884" name="Line 36"/>
                <p:cNvSpPr>
                  <a:spLocks noChangeShapeType="1"/>
                </p:cNvSpPr>
                <p:nvPr/>
              </p:nvSpPr>
              <p:spPr bwMode="auto">
                <a:xfrm>
                  <a:off x="3048" y="7380"/>
                  <a:ext cx="219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85" name="Freeform 37"/>
                <p:cNvSpPr>
                  <a:spLocks/>
                </p:cNvSpPr>
                <p:nvPr/>
              </p:nvSpPr>
              <p:spPr bwMode="auto">
                <a:xfrm>
                  <a:off x="3075" y="7123"/>
                  <a:ext cx="2145" cy="257"/>
                </a:xfrm>
                <a:custGeom>
                  <a:avLst/>
                  <a:gdLst/>
                  <a:ahLst/>
                  <a:cxnLst>
                    <a:cxn ang="0">
                      <a:pos x="0" y="317"/>
                    </a:cxn>
                    <a:cxn ang="0">
                      <a:pos x="990" y="2"/>
                    </a:cxn>
                    <a:cxn ang="0">
                      <a:pos x="2145" y="302"/>
                    </a:cxn>
                  </a:cxnLst>
                  <a:rect l="0" t="0" r="r" b="b"/>
                  <a:pathLst>
                    <a:path w="2145" h="317">
                      <a:moveTo>
                        <a:pt x="0" y="317"/>
                      </a:moveTo>
                      <a:cubicBezTo>
                        <a:pt x="316" y="160"/>
                        <a:pt x="633" y="4"/>
                        <a:pt x="990" y="2"/>
                      </a:cubicBezTo>
                      <a:cubicBezTo>
                        <a:pt x="1347" y="0"/>
                        <a:pt x="1746" y="151"/>
                        <a:pt x="2145" y="302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886" name="Line 38"/>
              <p:cNvSpPr>
                <a:spLocks noChangeShapeType="1"/>
              </p:cNvSpPr>
              <p:nvPr/>
            </p:nvSpPr>
            <p:spPr bwMode="auto">
              <a:xfrm flipV="1">
                <a:off x="4095" y="7125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938" y="6495"/>
              <a:ext cx="1437" cy="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固定电极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 flipH="1">
              <a:off x="4770" y="6840"/>
              <a:ext cx="615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89" name="Text Box 41"/>
            <p:cNvSpPr txBox="1">
              <a:spLocks noChangeArrowheads="1"/>
            </p:cNvSpPr>
            <p:nvPr/>
          </p:nvSpPr>
          <p:spPr bwMode="auto">
            <a:xfrm>
              <a:off x="5084" y="7185"/>
              <a:ext cx="1531" cy="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可动电极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 flipH="1">
              <a:off x="5040" y="7455"/>
              <a:ext cx="510" cy="2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91" name="Text Box 43"/>
            <p:cNvSpPr txBox="1">
              <a:spLocks noChangeArrowheads="1"/>
            </p:cNvSpPr>
            <p:nvPr/>
          </p:nvSpPr>
          <p:spPr bwMode="auto">
            <a:xfrm>
              <a:off x="3825" y="7995"/>
              <a:ext cx="1405" cy="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待测压力</a:t>
              </a:r>
              <a:endPara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372200" y="3861048"/>
            <a:ext cx="25202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3200" b="1" dirty="0" smtClean="0">
                <a:solidFill>
                  <a:srgbClr val="FF0000"/>
                </a:solidFill>
              </a:rPr>
              <a:t>测定压力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的电容式传感器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6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4800" y="1580108"/>
            <a:ext cx="8077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01688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3600" b="1" dirty="0">
                <a:solidFill>
                  <a:srgbClr val="000000"/>
                </a:solidFill>
              </a:rPr>
              <a:t>甲同学说</a:t>
            </a:r>
            <a:r>
              <a:rPr lang="en-US" altLang="zh-CN" sz="3600" b="1" dirty="0">
                <a:solidFill>
                  <a:srgbClr val="000000"/>
                </a:solidFill>
              </a:rPr>
              <a:t>: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</a:rPr>
              <a:t>“</a:t>
            </a:r>
            <a:r>
              <a:rPr lang="zh-CN" altLang="en-US" sz="3600" b="1" dirty="0">
                <a:solidFill>
                  <a:srgbClr val="000000"/>
                </a:solidFill>
              </a:rPr>
              <a:t>电容器带电越多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电容越大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不带电时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电容为零</a:t>
            </a:r>
            <a:r>
              <a:rPr lang="zh-CN" altLang="en-US" sz="3600" b="1" dirty="0" smtClean="0">
                <a:solidFill>
                  <a:srgbClr val="000000"/>
                </a:solidFill>
                <a:latin typeface="Arial"/>
              </a:rPr>
              <a:t>”。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此</a:t>
            </a:r>
            <a:r>
              <a:rPr lang="zh-CN" altLang="en-US" sz="3600" b="1" dirty="0">
                <a:solidFill>
                  <a:srgbClr val="000000"/>
                </a:solidFill>
              </a:rPr>
              <a:t>说法对吗</a:t>
            </a:r>
            <a:r>
              <a:rPr lang="en-US" altLang="zh-CN" sz="3600" b="1" dirty="0">
                <a:solidFill>
                  <a:srgbClr val="000000"/>
                </a:solidFill>
              </a:rPr>
              <a:t>?</a:t>
            </a:r>
            <a:r>
              <a:rPr lang="zh-CN" altLang="en-US" sz="3600" b="1" dirty="0">
                <a:solidFill>
                  <a:srgbClr val="000000"/>
                </a:solidFill>
              </a:rPr>
              <a:t>为什么</a:t>
            </a:r>
            <a:r>
              <a:rPr lang="en-US" altLang="zh-CN" sz="36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04800" y="3561308"/>
            <a:ext cx="8077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01688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3600" b="1" dirty="0">
                <a:solidFill>
                  <a:srgbClr val="000000"/>
                </a:solidFill>
              </a:rPr>
              <a:t>乙同学说</a:t>
            </a:r>
            <a:r>
              <a:rPr lang="en-US" altLang="zh-CN" sz="3600" b="1" dirty="0">
                <a:solidFill>
                  <a:srgbClr val="000000"/>
                </a:solidFill>
              </a:rPr>
              <a:t>: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</a:rPr>
              <a:t>“</a:t>
            </a:r>
            <a:r>
              <a:rPr lang="zh-CN" altLang="en-US" sz="3600" b="1" dirty="0">
                <a:solidFill>
                  <a:srgbClr val="000000"/>
                </a:solidFill>
              </a:rPr>
              <a:t>若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电容器带电比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电容器带电量多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则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的电容就比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的电容大</a:t>
            </a:r>
            <a:r>
              <a:rPr lang="zh-CN" altLang="en-US" sz="3600" b="1" dirty="0" smtClean="0">
                <a:solidFill>
                  <a:srgbClr val="000000"/>
                </a:solidFill>
                <a:latin typeface="Arial"/>
              </a:rPr>
              <a:t>”。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此</a:t>
            </a:r>
            <a:r>
              <a:rPr lang="zh-CN" altLang="en-US" sz="3600" b="1" dirty="0">
                <a:solidFill>
                  <a:srgbClr val="000000"/>
                </a:solidFill>
              </a:rPr>
              <a:t>说法对吗</a:t>
            </a:r>
            <a:r>
              <a:rPr lang="en-US" altLang="zh-CN" sz="3600" b="1" dirty="0">
                <a:solidFill>
                  <a:srgbClr val="000000"/>
                </a:solidFill>
              </a:rPr>
              <a:t>?</a:t>
            </a:r>
            <a:r>
              <a:rPr lang="zh-CN" altLang="en-US" sz="3600" b="1" dirty="0">
                <a:solidFill>
                  <a:srgbClr val="000000"/>
                </a:solidFill>
              </a:rPr>
              <a:t>为什么</a:t>
            </a:r>
            <a:r>
              <a:rPr lang="en-US" altLang="zh-CN" sz="36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电容器的</a:t>
            </a:r>
            <a:r>
              <a:rPr lang="en-US" altLang="zh-CN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"/>
              </a:rPr>
              <a:t>—</a:t>
            </a:r>
            <a:r>
              <a:rPr lang="en-US" altLang="zh-CN">
                <a:solidFill>
                  <a:srgbClr val="000000"/>
                </a:solidFill>
              </a:rPr>
              <a:t>U</a:t>
            </a:r>
            <a:r>
              <a:rPr lang="zh-CN" altLang="en-US">
                <a:solidFill>
                  <a:srgbClr val="000000"/>
                </a:solidFill>
              </a:rPr>
              <a:t>图象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1763713" y="5734050"/>
            <a:ext cx="48244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1763713" y="1630363"/>
            <a:ext cx="0" cy="41036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1763713" y="1989138"/>
            <a:ext cx="3240087" cy="37449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 flipV="1">
            <a:off x="1763713" y="3573463"/>
            <a:ext cx="4464050" cy="2160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795963" y="573405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U/V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979613" y="148590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</a:rPr>
              <a:t>Q/C</a:t>
            </a: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3657600" y="3573463"/>
            <a:ext cx="0" cy="216058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>
            <a:off x="1763713" y="3573463"/>
            <a:ext cx="1871662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H="1">
            <a:off x="1763713" y="4797425"/>
            <a:ext cx="1871662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4786313" y="2079625"/>
            <a:ext cx="865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4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5724525" y="3663950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4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6858000" y="3352800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40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</a:rPr>
              <a:t>&gt;C</a:t>
            </a:r>
            <a:r>
              <a:rPr kumimoji="1" lang="en-US" altLang="zh-CN" sz="40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1371600" y="5638800"/>
            <a:ext cx="68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94236" name="Object 28"/>
          <p:cNvGraphicFramePr>
            <a:graphicFrameLocks noChangeAspect="1"/>
          </p:cNvGraphicFramePr>
          <p:nvPr>
            <p:ph idx="1"/>
          </p:nvPr>
        </p:nvGraphicFramePr>
        <p:xfrm>
          <a:off x="6705600" y="1219200"/>
          <a:ext cx="1600200" cy="1417638"/>
        </p:xfrm>
        <a:graphic>
          <a:graphicData uri="http://schemas.openxmlformats.org/presentationml/2006/ole">
            <p:oleObj spid="_x0000_s71682" name="Equation" r:id="rId3" imgW="44424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/>
      <p:bldP spid="94215" grpId="0" animBg="1"/>
      <p:bldP spid="94218" grpId="0" animBg="1"/>
      <p:bldP spid="94219" grpId="0" animBg="1"/>
      <p:bldP spid="94220" grpId="0" animBg="1"/>
      <p:bldP spid="94228" grpId="0"/>
      <p:bldP spid="94229" grpId="0"/>
      <p:bldP spid="942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436712"/>
            <a:ext cx="8229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01688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3600" b="1" dirty="0">
                <a:solidFill>
                  <a:srgbClr val="000000"/>
                </a:solidFill>
              </a:rPr>
              <a:t>丙同学说</a:t>
            </a:r>
            <a:r>
              <a:rPr lang="en-US" altLang="zh-CN" sz="3600" b="1" dirty="0">
                <a:solidFill>
                  <a:srgbClr val="000000"/>
                </a:solidFill>
              </a:rPr>
              <a:t>: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</a:rPr>
              <a:t>“</a:t>
            </a:r>
            <a:r>
              <a:rPr lang="zh-CN" altLang="en-US" sz="3600" b="1" dirty="0">
                <a:solidFill>
                  <a:srgbClr val="000000"/>
                </a:solidFill>
              </a:rPr>
              <a:t>若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电容器比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电容器的电容大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则当它们充电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或放电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</a:rPr>
              <a:t>时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如果两极板间电压都升高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或降低</a:t>
            </a:r>
            <a:r>
              <a:rPr lang="en-US" altLang="zh-CN" sz="3600" b="1" dirty="0">
                <a:solidFill>
                  <a:srgbClr val="000000"/>
                </a:solidFill>
              </a:rPr>
              <a:t>)1V,</a:t>
            </a:r>
            <a:r>
              <a:rPr lang="zh-CN" altLang="en-US" sz="3600" b="1" dirty="0">
                <a:solidFill>
                  <a:srgbClr val="000000"/>
                </a:solidFill>
              </a:rPr>
              <a:t>则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电容器吸收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或放出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</a:rPr>
              <a:t>的电量一定比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的多</a:t>
            </a:r>
            <a:r>
              <a:rPr lang="zh-CN" altLang="en-US" sz="3600" b="1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altLang="zh-CN" sz="3600" b="1" dirty="0">
                <a:solidFill>
                  <a:srgbClr val="000000"/>
                </a:solidFill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</a:rPr>
              <a:t>此说法对吗</a:t>
            </a:r>
            <a:r>
              <a:rPr lang="en-US" altLang="zh-CN" sz="3600" b="1" dirty="0">
                <a:solidFill>
                  <a:srgbClr val="000000"/>
                </a:solidFill>
              </a:rPr>
              <a:t>?</a:t>
            </a:r>
            <a:r>
              <a:rPr lang="zh-CN" altLang="en-US" sz="3600" b="1" dirty="0">
                <a:solidFill>
                  <a:srgbClr val="000000"/>
                </a:solidFill>
              </a:rPr>
              <a:t>为什么</a:t>
            </a:r>
            <a:r>
              <a:rPr lang="en-US" altLang="zh-CN" sz="36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81000" y="4497412"/>
            <a:ext cx="8229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01688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丁同学说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:“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若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电容器比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电容器的电容大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电容器一定比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电容器能够存储更多的电量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.” 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此说法对吗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为什么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?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电容器的</a:t>
            </a:r>
            <a:r>
              <a:rPr lang="en-US" altLang="zh-CN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Arial"/>
              </a:rPr>
              <a:t>—</a:t>
            </a:r>
            <a:r>
              <a:rPr lang="en-US" altLang="zh-CN">
                <a:solidFill>
                  <a:srgbClr val="000000"/>
                </a:solidFill>
              </a:rPr>
              <a:t>U</a:t>
            </a:r>
            <a:r>
              <a:rPr lang="zh-CN" altLang="en-US">
                <a:solidFill>
                  <a:srgbClr val="000000"/>
                </a:solidFill>
              </a:rPr>
              <a:t>图象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524000"/>
            <a:ext cx="7129463" cy="5111750"/>
            <a:chOff x="657" y="618"/>
            <a:chExt cx="4491" cy="3220"/>
          </a:xfrm>
        </p:grpSpPr>
        <p:sp>
          <p:nvSpPr>
            <p:cNvPr id="74756" name="Line 4"/>
            <p:cNvSpPr>
              <a:spLocks noChangeShapeType="1"/>
            </p:cNvSpPr>
            <p:nvPr/>
          </p:nvSpPr>
          <p:spPr bwMode="auto">
            <a:xfrm>
              <a:off x="1610" y="3294"/>
              <a:ext cx="30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7" name="Line 5"/>
            <p:cNvSpPr>
              <a:spLocks noChangeShapeType="1"/>
            </p:cNvSpPr>
            <p:nvPr/>
          </p:nvSpPr>
          <p:spPr bwMode="auto">
            <a:xfrm flipV="1">
              <a:off x="1610" y="709"/>
              <a:ext cx="0" cy="25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 flipV="1">
              <a:off x="1610" y="935"/>
              <a:ext cx="2041" cy="23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 flipV="1">
              <a:off x="1610" y="1933"/>
              <a:ext cx="2812" cy="13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4150" y="3294"/>
              <a:ext cx="9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U/V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746" y="618"/>
              <a:ext cx="9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>
                  <a:solidFill>
                    <a:srgbClr val="000000"/>
                  </a:solidFill>
                  <a:latin typeface="Times New Roman" pitchFamily="18" charset="0"/>
                </a:rPr>
                <a:t>Q/C</a:t>
              </a:r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2803" y="1933"/>
              <a:ext cx="0" cy="13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flipH="1">
              <a:off x="1610" y="1933"/>
              <a:ext cx="11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H="1">
              <a:off x="1610" y="2704"/>
              <a:ext cx="11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>
              <a:off x="3152" y="1525"/>
              <a:ext cx="0" cy="17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flipH="1">
              <a:off x="1610" y="1525"/>
              <a:ext cx="149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flipH="1">
              <a:off x="1610" y="2568"/>
              <a:ext cx="15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AutoShape 16"/>
            <p:cNvSpPr>
              <a:spLocks/>
            </p:cNvSpPr>
            <p:nvPr/>
          </p:nvSpPr>
          <p:spPr bwMode="auto">
            <a:xfrm rot="16200000">
              <a:off x="2915" y="3225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auto">
            <a:xfrm>
              <a:off x="2699" y="3473"/>
              <a:ext cx="59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△U</a:t>
              </a:r>
            </a:p>
          </p:txBody>
        </p:sp>
        <p:sp>
          <p:nvSpPr>
            <p:cNvPr id="74770" name="AutoShape 18"/>
            <p:cNvSpPr>
              <a:spLocks/>
            </p:cNvSpPr>
            <p:nvPr/>
          </p:nvSpPr>
          <p:spPr bwMode="auto">
            <a:xfrm>
              <a:off x="1338" y="1525"/>
              <a:ext cx="182" cy="408"/>
            </a:xfrm>
            <a:prstGeom prst="leftBrace">
              <a:avLst>
                <a:gd name="adj1" fmla="val 18681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5050"/>
                </a:solidFill>
                <a:latin typeface="Times New Roman" pitchFamily="18" charset="0"/>
              </a:endParaRP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657" y="1570"/>
              <a:ext cx="8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△Q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auto">
            <a:xfrm>
              <a:off x="3514" y="992"/>
              <a:ext cx="5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4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4105" y="1990"/>
              <a:ext cx="6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40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774" name="AutoShape 22"/>
            <p:cNvSpPr>
              <a:spLocks/>
            </p:cNvSpPr>
            <p:nvPr/>
          </p:nvSpPr>
          <p:spPr bwMode="auto">
            <a:xfrm>
              <a:off x="1338" y="2568"/>
              <a:ext cx="182" cy="13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5050"/>
                </a:solidFill>
                <a:latin typeface="Times New Roman" pitchFamily="18" charset="0"/>
              </a:endParaRP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703" y="2432"/>
              <a:ext cx="8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△Q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1371600" y="5638800"/>
            <a:ext cx="68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74779" name="Object 27"/>
          <p:cNvGraphicFramePr>
            <a:graphicFrameLocks noChangeAspect="1"/>
          </p:cNvGraphicFramePr>
          <p:nvPr>
            <p:ph idx="1"/>
          </p:nvPr>
        </p:nvGraphicFramePr>
        <p:xfrm>
          <a:off x="6705600" y="1143000"/>
          <a:ext cx="1593850" cy="1028700"/>
        </p:xfrm>
        <a:graphic>
          <a:graphicData uri="http://schemas.openxmlformats.org/presentationml/2006/ole">
            <p:oleObj spid="_x0000_s72706" name="公式" r:id="rId3" imgW="609480" imgH="393480" progId="Equation.3">
              <p:embed/>
            </p:oleObj>
          </a:graphicData>
        </a:graphic>
      </p:graphicFrame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6705600" y="2362200"/>
          <a:ext cx="1693863" cy="1028700"/>
        </p:xfrm>
        <a:graphic>
          <a:graphicData uri="http://schemas.openxmlformats.org/presentationml/2006/ole">
            <p:oleObj spid="_x0000_s72707" name="公式" r:id="rId4" imgW="647640" imgH="393480" progId="Equation.3">
              <p:embed/>
            </p:oleObj>
          </a:graphicData>
        </a:graphic>
      </p:graphicFrame>
      <p:graphicFrame>
        <p:nvGraphicFramePr>
          <p:cNvPr id="74782" name="Object 30"/>
          <p:cNvGraphicFramePr>
            <a:graphicFrameLocks noChangeAspect="1"/>
          </p:cNvGraphicFramePr>
          <p:nvPr/>
        </p:nvGraphicFramePr>
        <p:xfrm>
          <a:off x="6477000" y="4343400"/>
          <a:ext cx="2225675" cy="1028700"/>
        </p:xfrm>
        <a:graphic>
          <a:graphicData uri="http://schemas.openxmlformats.org/presentationml/2006/ole">
            <p:oleObj spid="_x0000_s72708" name="公式" r:id="rId5" imgW="85068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467544" y="1052736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</a:rPr>
              <a:t>讨论：</a:t>
            </a:r>
            <a:r>
              <a:rPr lang="en-US" altLang="zh-CN" sz="3200" b="1" dirty="0">
                <a:solidFill>
                  <a:srgbClr val="000000"/>
                </a:solidFill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</a:rPr>
              <a:t>由</a:t>
            </a:r>
            <a:r>
              <a:rPr lang="en-US" altLang="zh-CN" sz="3200" b="1" dirty="0">
                <a:solidFill>
                  <a:srgbClr val="000000"/>
                </a:solidFill>
              </a:rPr>
              <a:t>Q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</a:rPr>
              <a:t>U</a:t>
            </a:r>
            <a:r>
              <a:rPr lang="zh-CN" altLang="en-US" sz="3200" b="1" dirty="0">
                <a:solidFill>
                  <a:srgbClr val="000000"/>
                </a:solidFill>
              </a:rPr>
              <a:t>决定吗？ </a:t>
            </a:r>
          </a:p>
        </p:txBody>
      </p:sp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2819400" y="1981200"/>
          <a:ext cx="1905000" cy="1117600"/>
        </p:xfrm>
        <a:graphic>
          <a:graphicData uri="http://schemas.openxmlformats.org/presentationml/2006/ole">
            <p:oleObj spid="_x0000_s73730" name="公式" r:id="rId3" imgW="444240" imgH="393480" progId="Equation.3">
              <p:embed/>
            </p:oleObj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4876800" y="2220913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（</a:t>
            </a:r>
            <a:r>
              <a:rPr lang="en-US" altLang="zh-CN" sz="3200" b="1" i="1">
                <a:solidFill>
                  <a:srgbClr val="000000"/>
                </a:solidFill>
              </a:rPr>
              <a:t>C</a:t>
            </a:r>
            <a:r>
              <a:rPr lang="zh-CN" altLang="en-US" sz="3200" b="1">
                <a:solidFill>
                  <a:srgbClr val="000000"/>
                </a:solidFill>
              </a:rPr>
              <a:t>不由</a:t>
            </a:r>
            <a:r>
              <a:rPr lang="en-US" altLang="zh-CN" sz="3200" b="1" i="1">
                <a:solidFill>
                  <a:srgbClr val="000000"/>
                </a:solidFill>
              </a:rPr>
              <a:t>Q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 i="1">
                <a:solidFill>
                  <a:srgbClr val="000000"/>
                </a:solidFill>
              </a:rPr>
              <a:t>U</a:t>
            </a:r>
            <a:r>
              <a:rPr lang="zh-CN" altLang="en-US" sz="3200" b="1">
                <a:solidFill>
                  <a:srgbClr val="000000"/>
                </a:solidFill>
              </a:rPr>
              <a:t>决定 ）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1524000" y="32004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>
                <a:solidFill>
                  <a:srgbClr val="000000"/>
                </a:solidFill>
              </a:rPr>
              <a:t>=</a:t>
            </a:r>
            <a:r>
              <a:rPr lang="en-US" altLang="zh-CN" sz="3200" i="1">
                <a:solidFill>
                  <a:srgbClr val="000000"/>
                </a:solidFill>
              </a:rPr>
              <a:t>CU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4301" name="AutoShape 29"/>
          <p:cNvSpPr>
            <a:spLocks noChangeArrowheads="1"/>
          </p:cNvSpPr>
          <p:nvPr/>
        </p:nvSpPr>
        <p:spPr bwMode="auto">
          <a:xfrm rot="10800000">
            <a:off x="2286000" y="2514600"/>
            <a:ext cx="381000" cy="6858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2" name="AutoShape 30"/>
          <p:cNvSpPr>
            <a:spLocks noChangeArrowheads="1"/>
          </p:cNvSpPr>
          <p:nvPr/>
        </p:nvSpPr>
        <p:spPr bwMode="auto">
          <a:xfrm rot="10800000" flipH="1">
            <a:off x="4800600" y="2514600"/>
            <a:ext cx="381000" cy="6858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4495800" y="2971800"/>
          <a:ext cx="1435100" cy="1203325"/>
        </p:xfrm>
        <a:graphic>
          <a:graphicData uri="http://schemas.openxmlformats.org/presentationml/2006/ole">
            <p:oleObj spid="_x0000_s73731" name="公式" r:id="rId4" imgW="457200" imgH="393480" progId="Equation.3">
              <p:embed/>
            </p:oleObj>
          </a:graphicData>
        </a:graphic>
      </p:graphicFrame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381000" y="41449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>
                <a:solidFill>
                  <a:srgbClr val="000000"/>
                </a:solidFill>
              </a:rPr>
              <a:t>（</a:t>
            </a:r>
            <a:r>
              <a:rPr lang="en-US" altLang="zh-CN" sz="3200" b="1" i="1">
                <a:solidFill>
                  <a:srgbClr val="000000"/>
                </a:solidFill>
              </a:rPr>
              <a:t>Q</a:t>
            </a:r>
            <a:r>
              <a:rPr lang="zh-CN" altLang="en-US" sz="3200" b="1">
                <a:solidFill>
                  <a:srgbClr val="000000"/>
                </a:solidFill>
              </a:rPr>
              <a:t>由</a:t>
            </a:r>
            <a:r>
              <a:rPr lang="en-US" altLang="zh-CN" sz="3200" b="1" i="1">
                <a:solidFill>
                  <a:srgbClr val="000000"/>
                </a:solidFill>
              </a:rPr>
              <a:t>C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 i="1">
                <a:solidFill>
                  <a:srgbClr val="000000"/>
                </a:solidFill>
              </a:rPr>
              <a:t>U</a:t>
            </a:r>
            <a:r>
              <a:rPr lang="zh-CN" altLang="en-US" sz="3200" b="1">
                <a:solidFill>
                  <a:srgbClr val="000000"/>
                </a:solidFill>
              </a:rPr>
              <a:t>决定）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733800" y="41449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>
                <a:solidFill>
                  <a:srgbClr val="000000"/>
                </a:solidFill>
              </a:rPr>
              <a:t>（</a:t>
            </a:r>
            <a:r>
              <a:rPr lang="en-US" altLang="zh-CN" sz="3200" b="1" i="1">
                <a:solidFill>
                  <a:srgbClr val="000000"/>
                </a:solidFill>
              </a:rPr>
              <a:t>U</a:t>
            </a:r>
            <a:r>
              <a:rPr lang="zh-CN" altLang="en-US" sz="3200" b="1">
                <a:solidFill>
                  <a:srgbClr val="000000"/>
                </a:solidFill>
              </a:rPr>
              <a:t>由</a:t>
            </a:r>
            <a:r>
              <a:rPr lang="en-US" altLang="zh-CN" sz="3200" b="1" i="1">
                <a:solidFill>
                  <a:srgbClr val="000000"/>
                </a:solidFill>
              </a:rPr>
              <a:t>Q</a:t>
            </a:r>
            <a:r>
              <a:rPr lang="zh-CN" altLang="en-US" sz="3200" b="1">
                <a:solidFill>
                  <a:srgbClr val="000000"/>
                </a:solidFill>
              </a:rPr>
              <a:t>、</a:t>
            </a:r>
            <a:r>
              <a:rPr lang="en-US" altLang="zh-CN" sz="3200" b="1" i="1">
                <a:solidFill>
                  <a:srgbClr val="000000"/>
                </a:solidFill>
              </a:rPr>
              <a:t>C</a:t>
            </a:r>
            <a:r>
              <a:rPr lang="zh-CN" altLang="en-US" sz="3200" b="1">
                <a:solidFill>
                  <a:srgbClr val="000000"/>
                </a:solidFill>
              </a:rPr>
              <a:t>决定 ）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152400" y="5257800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</a:rPr>
              <a:t>电容器的电容与是否带电或与带电量的多少无关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6" grpId="0"/>
      <p:bldP spid="54298" grpId="0"/>
      <p:bldP spid="54299" grpId="0"/>
      <p:bldP spid="54301" grpId="0" animBg="1"/>
      <p:bldP spid="54302" grpId="0" animBg="1"/>
      <p:bldP spid="54305" grpId="0"/>
      <p:bldP spid="54306" grpId="0"/>
      <p:bldP spid="543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556792"/>
            <a:ext cx="8280920" cy="8640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电容器</a:t>
            </a:r>
            <a:r>
              <a:rPr lang="zh-CN" altLang="zh-CN" sz="2400" dirty="0" smtClean="0"/>
              <a:t>：</a:t>
            </a:r>
            <a:r>
              <a:rPr lang="zh-CN" altLang="en-US" sz="2400" dirty="0" smtClean="0">
                <a:latin typeface="+mn-ea"/>
              </a:rPr>
              <a:t>任何两个彼此绝缘又相隔很近的导体，组成一个电容器</a:t>
            </a:r>
            <a:endParaRPr lang="zh-CN" altLang="en-US" sz="2400" b="1" dirty="0" smtClean="0">
              <a:latin typeface="宋体" charset="-122"/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2267744" y="3789040"/>
          <a:ext cx="1080120" cy="1024729"/>
        </p:xfrm>
        <a:graphic>
          <a:graphicData uri="http://schemas.openxmlformats.org/presentationml/2006/ole">
            <p:oleObj spid="_x0000_s81921" name="Equation" r:id="rId3" imgW="406048" imgH="393359" progId="Equation.DSMT4">
              <p:embed/>
            </p:oleObj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4869160"/>
            <a:ext cx="32403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2400" b="1" dirty="0" smtClean="0"/>
              <a:t>平行板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器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3491880" y="4797152"/>
          <a:ext cx="2343150" cy="974725"/>
        </p:xfrm>
        <a:graphic>
          <a:graphicData uri="http://schemas.openxmlformats.org/presentationml/2006/ole">
            <p:oleObj spid="_x0000_s81923" name="Equation" r:id="rId4" imgW="990360" imgH="39348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536" y="5805264"/>
            <a:ext cx="835292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zh-CN" sz="2400" b="1" dirty="0" smtClean="0"/>
              <a:t>电容器式</a:t>
            </a:r>
            <a:r>
              <a:rPr lang="zh-CN" altLang="zh-CN" sz="2400" b="1" dirty="0" smtClean="0"/>
              <a:t>传感器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测定液面高度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角度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、位移、压力等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342900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）电容：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描述电容器容纳电荷的本领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23488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充电：电源能量        电场能</a:t>
            </a:r>
            <a:endParaRPr lang="zh-CN" altLang="en-US" sz="2400" b="1" dirty="0" smtClean="0">
              <a:latin typeface="Times New Roman" pitchFamily="18" charset="0"/>
            </a:endParaRPr>
          </a:p>
          <a:p>
            <a:pPr algn="just" fontAlgn="base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放电：电场能         其他形式能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56388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275856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51920" y="3933056"/>
            <a:ext cx="5148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电容是电容器本身的一种属性，其大小与电容器的电荷量和电压无关。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620688"/>
            <a:ext cx="259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电容器 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199456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１</a:t>
            </a: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057400" y="1230288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任何两个彼此绝缘又相隔很近的导体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组成一个电容器。 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0" y="2423592"/>
            <a:ext cx="49432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２</a:t>
            </a: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电容器的充、放电 </a:t>
            </a: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609600" y="3059088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充电：</a:t>
            </a:r>
            <a:r>
              <a:rPr lang="zh-CN" altLang="en-US" sz="3200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611560" y="4439816"/>
            <a:ext cx="1797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放电：</a:t>
            </a:r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827584" y="3791744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电源能量→电场能 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899592" y="5087888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电场能→其他形式能 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117725" y="692696"/>
            <a:ext cx="7026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/>
              <a:t>：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一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种重要的电学元件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293096"/>
            <a:ext cx="40195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-14536" y="6017915"/>
            <a:ext cx="411899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）电容器的作用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981400" y="6017915"/>
            <a:ext cx="325489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容纳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储存电荷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204864"/>
            <a:ext cx="39147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/>
      <p:bldP spid="5127" grpId="0"/>
      <p:bldP spid="5132" grpId="0"/>
      <p:bldP spid="5177" grpId="0"/>
      <p:bldP spid="5180" grpId="0"/>
      <p:bldP spid="5181" grpId="0"/>
      <p:bldP spid="5183" grpId="0"/>
      <p:bldP spid="43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295400" y="1138064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4400" b="1">
              <a:latin typeface="Times New Roman" pitchFamily="18" charset="0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39552" y="54868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那电容器储存电荷的本领如何表征呢？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547664" y="3365703"/>
          <a:ext cx="1219200" cy="1076325"/>
        </p:xfrm>
        <a:graphic>
          <a:graphicData uri="http://schemas.openxmlformats.org/presentationml/2006/ole">
            <p:oleObj spid="_x0000_s68610" name="Equation" r:id="rId3" imgW="444240" imgH="393480" progId="Equation.3">
              <p:embed/>
            </p:oleObj>
          </a:graphicData>
        </a:graphic>
      </p:graphicFrame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323528" y="3293695"/>
            <a:ext cx="120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电容</a:t>
            </a:r>
            <a:r>
              <a:rPr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</a:p>
        </p:txBody>
      </p:sp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6084168" y="5445224"/>
          <a:ext cx="1149350" cy="1076325"/>
        </p:xfrm>
        <a:graphic>
          <a:graphicData uri="http://schemas.openxmlformats.org/presentationml/2006/ole">
            <p:oleObj spid="_x0000_s68611" name="公式" r:id="rId4" imgW="419040" imgH="393480" progId="Equation.3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572000" y="5373216"/>
            <a:ext cx="1060202" cy="1320552"/>
            <a:chOff x="4704" y="2256"/>
            <a:chExt cx="940" cy="1104"/>
          </a:xfrm>
        </p:grpSpPr>
        <p:sp>
          <p:nvSpPr>
            <p:cNvPr id="66590" name="Rectangle 30" descr="横虚线"/>
            <p:cNvSpPr>
              <a:spLocks noChangeArrowheads="1"/>
            </p:cNvSpPr>
            <p:nvPr/>
          </p:nvSpPr>
          <p:spPr bwMode="auto">
            <a:xfrm>
              <a:off x="4772" y="2606"/>
              <a:ext cx="786" cy="706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775" y="2544"/>
              <a:ext cx="7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xjhxzj17"/>
            <p:cNvSpPr>
              <a:spLocks/>
            </p:cNvSpPr>
            <p:nvPr/>
          </p:nvSpPr>
          <p:spPr bwMode="auto">
            <a:xfrm>
              <a:off x="4704" y="2256"/>
              <a:ext cx="940" cy="1104"/>
            </a:xfrm>
            <a:custGeom>
              <a:avLst/>
              <a:gdLst/>
              <a:ahLst/>
              <a:cxnLst>
                <a:cxn ang="0">
                  <a:pos x="1200" y="27"/>
                </a:cxn>
                <a:cxn ang="0">
                  <a:pos x="200" y="27"/>
                </a:cxn>
                <a:cxn ang="0">
                  <a:pos x="0" y="67"/>
                </a:cxn>
                <a:cxn ang="0">
                  <a:pos x="200" y="427"/>
                </a:cxn>
                <a:cxn ang="0">
                  <a:pos x="200" y="2027"/>
                </a:cxn>
                <a:cxn ang="0">
                  <a:pos x="200" y="3627"/>
                </a:cxn>
                <a:cxn ang="0">
                  <a:pos x="260" y="3827"/>
                </a:cxn>
                <a:cxn ang="0">
                  <a:pos x="420" y="3987"/>
                </a:cxn>
                <a:cxn ang="0">
                  <a:pos x="600" y="4027"/>
                </a:cxn>
                <a:cxn ang="0">
                  <a:pos x="800" y="4027"/>
                </a:cxn>
                <a:cxn ang="0">
                  <a:pos x="1200" y="4027"/>
                </a:cxn>
                <a:cxn ang="0">
                  <a:pos x="1600" y="4027"/>
                </a:cxn>
                <a:cxn ang="0">
                  <a:pos x="1800" y="4027"/>
                </a:cxn>
                <a:cxn ang="0">
                  <a:pos x="1980" y="3987"/>
                </a:cxn>
                <a:cxn ang="0">
                  <a:pos x="2140" y="3827"/>
                </a:cxn>
                <a:cxn ang="0">
                  <a:pos x="2200" y="3627"/>
                </a:cxn>
                <a:cxn ang="0">
                  <a:pos x="2200" y="2027"/>
                </a:cxn>
                <a:cxn ang="0">
                  <a:pos x="2200" y="427"/>
                </a:cxn>
                <a:cxn ang="0">
                  <a:pos x="2400" y="67"/>
                </a:cxn>
                <a:cxn ang="0">
                  <a:pos x="2200" y="27"/>
                </a:cxn>
                <a:cxn ang="0">
                  <a:pos x="1200" y="27"/>
                </a:cxn>
              </a:cxnLst>
              <a:rect l="0" t="0" r="r" b="b"/>
              <a:pathLst>
                <a:path w="2400" h="4034">
                  <a:moveTo>
                    <a:pt x="1200" y="27"/>
                  </a:moveTo>
                  <a:cubicBezTo>
                    <a:pt x="867" y="27"/>
                    <a:pt x="400" y="20"/>
                    <a:pt x="200" y="27"/>
                  </a:cubicBezTo>
                  <a:cubicBezTo>
                    <a:pt x="0" y="34"/>
                    <a:pt x="0" y="0"/>
                    <a:pt x="0" y="67"/>
                  </a:cubicBezTo>
                  <a:cubicBezTo>
                    <a:pt x="0" y="134"/>
                    <a:pt x="167" y="100"/>
                    <a:pt x="200" y="427"/>
                  </a:cubicBezTo>
                  <a:cubicBezTo>
                    <a:pt x="233" y="754"/>
                    <a:pt x="200" y="1494"/>
                    <a:pt x="200" y="2027"/>
                  </a:cubicBezTo>
                  <a:cubicBezTo>
                    <a:pt x="200" y="2560"/>
                    <a:pt x="190" y="3327"/>
                    <a:pt x="200" y="3627"/>
                  </a:cubicBezTo>
                  <a:cubicBezTo>
                    <a:pt x="210" y="3927"/>
                    <a:pt x="223" y="3767"/>
                    <a:pt x="260" y="3827"/>
                  </a:cubicBezTo>
                  <a:cubicBezTo>
                    <a:pt x="297" y="3887"/>
                    <a:pt x="363" y="3954"/>
                    <a:pt x="420" y="3987"/>
                  </a:cubicBezTo>
                  <a:cubicBezTo>
                    <a:pt x="477" y="4020"/>
                    <a:pt x="537" y="4020"/>
                    <a:pt x="600" y="4027"/>
                  </a:cubicBezTo>
                  <a:cubicBezTo>
                    <a:pt x="663" y="4034"/>
                    <a:pt x="700" y="4027"/>
                    <a:pt x="800" y="4027"/>
                  </a:cubicBezTo>
                  <a:cubicBezTo>
                    <a:pt x="900" y="4027"/>
                    <a:pt x="1067" y="4027"/>
                    <a:pt x="1200" y="4027"/>
                  </a:cubicBezTo>
                  <a:cubicBezTo>
                    <a:pt x="1333" y="4027"/>
                    <a:pt x="1500" y="4027"/>
                    <a:pt x="1600" y="4027"/>
                  </a:cubicBezTo>
                  <a:cubicBezTo>
                    <a:pt x="1700" y="4027"/>
                    <a:pt x="1737" y="4034"/>
                    <a:pt x="1800" y="4027"/>
                  </a:cubicBezTo>
                  <a:cubicBezTo>
                    <a:pt x="1863" y="4020"/>
                    <a:pt x="1923" y="4020"/>
                    <a:pt x="1980" y="3987"/>
                  </a:cubicBezTo>
                  <a:cubicBezTo>
                    <a:pt x="2037" y="3954"/>
                    <a:pt x="2103" y="3887"/>
                    <a:pt x="2140" y="3827"/>
                  </a:cubicBezTo>
                  <a:cubicBezTo>
                    <a:pt x="2177" y="3767"/>
                    <a:pt x="2190" y="3927"/>
                    <a:pt x="2200" y="3627"/>
                  </a:cubicBezTo>
                  <a:cubicBezTo>
                    <a:pt x="2210" y="3327"/>
                    <a:pt x="2200" y="2560"/>
                    <a:pt x="2200" y="2027"/>
                  </a:cubicBezTo>
                  <a:cubicBezTo>
                    <a:pt x="2200" y="1494"/>
                    <a:pt x="2167" y="754"/>
                    <a:pt x="2200" y="427"/>
                  </a:cubicBezTo>
                  <a:cubicBezTo>
                    <a:pt x="2233" y="100"/>
                    <a:pt x="2400" y="134"/>
                    <a:pt x="2400" y="67"/>
                  </a:cubicBezTo>
                  <a:cubicBezTo>
                    <a:pt x="2400" y="0"/>
                    <a:pt x="2400" y="34"/>
                    <a:pt x="2200" y="27"/>
                  </a:cubicBezTo>
                  <a:cubicBezTo>
                    <a:pt x="2000" y="20"/>
                    <a:pt x="1533" y="27"/>
                    <a:pt x="1200" y="27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779912" y="3356992"/>
            <a:ext cx="1676400" cy="838200"/>
            <a:chOff x="144" y="3600"/>
            <a:chExt cx="1056" cy="528"/>
          </a:xfrm>
        </p:grpSpPr>
        <p:sp>
          <p:nvSpPr>
            <p:cNvPr id="66595" name="Rectangle 35"/>
            <p:cNvSpPr>
              <a:spLocks noChangeArrowheads="1"/>
            </p:cNvSpPr>
            <p:nvPr/>
          </p:nvSpPr>
          <p:spPr bwMode="auto">
            <a:xfrm>
              <a:off x="144" y="3600"/>
              <a:ext cx="1056" cy="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</a:rPr>
                <a:t>+ + + + + + + + +</a:t>
              </a:r>
            </a:p>
          </p:txBody>
        </p:sp>
        <p:sp>
          <p:nvSpPr>
            <p:cNvPr id="66596" name="Rectangle 36"/>
            <p:cNvSpPr>
              <a:spLocks noChangeArrowheads="1"/>
            </p:cNvSpPr>
            <p:nvPr/>
          </p:nvSpPr>
          <p:spPr bwMode="auto">
            <a:xfrm>
              <a:off x="144" y="4032"/>
              <a:ext cx="1056" cy="9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</a:rPr>
                <a:t>- - - - - - - - -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5580112" y="3501008"/>
            <a:ext cx="3914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U</a:t>
            </a:r>
            <a:endParaRPr lang="en-US" altLang="zh-CN" sz="3200" i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427984" y="2780928"/>
            <a:ext cx="5982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+Q</a:t>
            </a:r>
            <a:endParaRPr lang="en-US" altLang="zh-CN" sz="3200" i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4427984" y="4301807"/>
            <a:ext cx="5982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-Q</a:t>
            </a:r>
            <a:endParaRPr lang="en-US" altLang="zh-CN" sz="3200" i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28184" y="2861647"/>
            <a:ext cx="27363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 dirty="0" smtClean="0"/>
              <a:t>表示电容在数值上等于使两极板间的电势差为</a:t>
            </a:r>
            <a:r>
              <a:rPr lang="en-US" altLang="zh-CN" sz="2800" b="1" dirty="0" smtClean="0"/>
              <a:t>1V</a:t>
            </a:r>
            <a:r>
              <a:rPr lang="zh-CN" altLang="en-US" sz="2800" b="1" dirty="0" smtClean="0"/>
              <a:t>时电容器需要带的电荷量。</a:t>
            </a:r>
            <a:endParaRPr lang="zh-CN" altLang="en-US" sz="2800" b="1" dirty="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0" y="5093895"/>
            <a:ext cx="3600400" cy="1252736"/>
          </a:xfrm>
          <a:prstGeom prst="wedgeEllipseCallout">
            <a:avLst>
              <a:gd name="adj1" fmla="val 13222"/>
              <a:gd name="adj2" fmla="val -154914"/>
            </a:avLst>
          </a:prstGeom>
          <a:solidFill>
            <a:srgbClr val="FFCC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 dirty="0"/>
              <a:t>一个极板所带电荷量的绝对值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0" y="1124744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00"/>
                </a:solidFill>
              </a:rPr>
              <a:t>2. 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电容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28600" y="1658144"/>
            <a:ext cx="86106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把电容器带电量</a:t>
            </a:r>
            <a:r>
              <a:rPr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与两极板间的电压</a:t>
            </a:r>
            <a:r>
              <a:rPr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U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的比值叫这个电容器的电容，用</a:t>
            </a:r>
            <a:r>
              <a:rPr lang="en-US" altLang="zh-CN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/>
      <p:bldP spid="66588" grpId="0"/>
      <p:bldP spid="34" grpId="0"/>
      <p:bldP spid="35" grpId="0"/>
      <p:bldP spid="36" grpId="0"/>
      <p:bldP spid="37" grpId="0"/>
      <p:bldP spid="38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23528" y="2084655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单位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法拉（简称法）， </a:t>
            </a:r>
            <a:r>
              <a:rPr lang="en-US" altLang="zh-CN" sz="3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1F=1C/V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9552" y="2804735"/>
            <a:ext cx="81003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其它单位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：微法（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μF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）、皮法（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pF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600" b="1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1F </a:t>
            </a:r>
            <a:r>
              <a:rPr lang="en-US" altLang="zh-CN" sz="3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 10</a:t>
            </a:r>
            <a:r>
              <a:rPr lang="en-US" altLang="zh-CN" sz="3600" b="1" baseline="30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3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μF = 10</a:t>
            </a:r>
            <a:r>
              <a:rPr lang="en-US" altLang="zh-CN" sz="3600" b="1" baseline="30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 sz="3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pF</a:t>
            </a:r>
            <a:endParaRPr lang="en-US" altLang="zh-CN" sz="36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>
            <p:ph/>
          </p:nvPr>
        </p:nvGraphicFramePr>
        <p:xfrm>
          <a:off x="3347864" y="764704"/>
          <a:ext cx="1371600" cy="1214437"/>
        </p:xfrm>
        <a:graphic>
          <a:graphicData uri="http://schemas.openxmlformats.org/presentationml/2006/ole">
            <p:oleObj spid="_x0000_s70658" name="Equation" r:id="rId3" imgW="444240" imgH="393480" progId="Equation.3">
              <p:embed/>
            </p:oleObj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81000" y="4346848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物理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意义：</a:t>
            </a:r>
            <a:r>
              <a:rPr lang="zh-CN" altLang="en-US" sz="3200" b="1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838200" y="5032648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描述电容器容纳电荷本领的物理量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20" grpId="0"/>
      <p:bldP spid="686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81000" y="1988840"/>
            <a:ext cx="2894856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说明：</a:t>
            </a:r>
            <a:endParaRPr lang="en-US" altLang="zh-CN" sz="36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>
            <p:ph/>
          </p:nvPr>
        </p:nvGraphicFramePr>
        <p:xfrm>
          <a:off x="539552" y="620688"/>
          <a:ext cx="1371600" cy="1214437"/>
        </p:xfrm>
        <a:graphic>
          <a:graphicData uri="http://schemas.openxmlformats.org/presentationml/2006/ole">
            <p:oleObj spid="_x0000_s74754" name="Equation" r:id="rId3" imgW="444240" imgH="393480" progId="Equation.3">
              <p:embed/>
            </p:oleObj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2699792" y="908720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描述电容器容纳电荷本领的物理量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2636912"/>
            <a:ext cx="828092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）电容是电容器本身的一种属性，其大小与电容器的电荷量和电压无关。</a:t>
            </a:r>
            <a:endParaRPr lang="zh-CN" altLang="en-US" sz="32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88950" y="3717032"/>
            <a:ext cx="3332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）常用电容器</a:t>
            </a:r>
            <a:r>
              <a:rPr kumimoji="1" lang="zh-CN" altLang="en-US" sz="3200" b="1" dirty="0">
                <a:solidFill>
                  <a:srgbClr val="FF5050"/>
                </a:solidFill>
                <a:latin typeface="华文隶书" pitchFamily="2" charset="-122"/>
                <a:ea typeface="华文隶书" pitchFamily="2" charset="-122"/>
              </a:rPr>
              <a:t>：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528" y="5229200"/>
            <a:ext cx="2195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按构造</a:t>
            </a:r>
            <a:r>
              <a:rPr kumimoji="1"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</a:t>
            </a:r>
            <a:r>
              <a:rPr kumimoji="1" lang="en-US" altLang="zh-CN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2525712" y="4458395"/>
            <a:ext cx="215900" cy="2087562"/>
          </a:xfrm>
          <a:prstGeom prst="leftBrace">
            <a:avLst>
              <a:gd name="adj1" fmla="val 80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41700" y="4169470"/>
            <a:ext cx="239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70175" y="4390132"/>
            <a:ext cx="6259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固定电容器：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不可变（符号为   </a:t>
            </a:r>
            <a:r>
              <a:rPr kumimoji="1" lang="zh-CN" altLang="en-US" sz="2800" b="1" dirty="0">
                <a:latin typeface="Times New Roman"/>
                <a:ea typeface="隶书" pitchFamily="49" charset="-122"/>
              </a:rPr>
              <a:t>  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 ）</a:t>
            </a:r>
          </a:p>
        </p:txBody>
      </p:sp>
      <p:pic>
        <p:nvPicPr>
          <p:cNvPr id="14" name="Picture 11" descr="swgjia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0"/>
          </a:blip>
          <a:srcRect/>
          <a:stretch>
            <a:fillRect/>
          </a:stretch>
        </p:blipFill>
        <p:spPr bwMode="auto">
          <a:xfrm>
            <a:off x="7637462" y="4313932"/>
            <a:ext cx="887413" cy="647700"/>
          </a:xfrm>
          <a:prstGeom prst="rect">
            <a:avLst/>
          </a:prstGeom>
          <a:noFill/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609850" y="5179120"/>
            <a:ext cx="653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 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可变电容器：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可改变（符号为   </a:t>
            </a:r>
            <a:r>
              <a:rPr kumimoji="1" lang="zh-CN" altLang="en-US" sz="2800" b="1" dirty="0">
                <a:latin typeface="Times New Roman"/>
                <a:ea typeface="隶书" pitchFamily="49" charset="-122"/>
              </a:rPr>
              <a:t> 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 ）</a:t>
            </a:r>
            <a:endParaRPr kumimoji="1"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720975" y="5969695"/>
            <a:ext cx="621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半可变电容器：</a:t>
            </a:r>
            <a:r>
              <a:rPr kumimoji="1" lang="en-US" altLang="zh-CN" sz="2800" b="1" dirty="0"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只能作微小改变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7781925" y="5250557"/>
            <a:ext cx="431800" cy="431800"/>
            <a:chOff x="943" y="1933"/>
            <a:chExt cx="102" cy="200"/>
          </a:xfrm>
        </p:grpSpPr>
        <p:sp>
          <p:nvSpPr>
            <p:cNvPr id="18" name="Line 15"/>
            <p:cNvSpPr>
              <a:spLocks noChangeAspect="1" noChangeShapeType="1"/>
            </p:cNvSpPr>
            <p:nvPr/>
          </p:nvSpPr>
          <p:spPr bwMode="auto">
            <a:xfrm>
              <a:off x="994" y="1933"/>
              <a:ext cx="0" cy="2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 rot="5400000">
              <a:off x="975" y="1979"/>
              <a:ext cx="38" cy="102"/>
            </a:xfrm>
            <a:prstGeom prst="bracketPair">
              <a:avLst>
                <a:gd name="adj" fmla="val 0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956" y="1956"/>
              <a:ext cx="89" cy="1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21" grpId="0"/>
      <p:bldP spid="8" grpId="0"/>
      <p:bldP spid="9" grpId="0"/>
      <p:bldP spid="10" grpId="0"/>
      <p:bldP spid="11" grpId="0" animBg="1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1923361"/>
            <a:ext cx="22445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按介质</a:t>
            </a:r>
            <a:r>
              <a:rPr kumimoji="1" lang="zh-CN" altLang="en-US" sz="32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分：</a:t>
            </a:r>
          </a:p>
          <a:p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2124075" y="837158"/>
            <a:ext cx="360363" cy="2808288"/>
          </a:xfrm>
          <a:prstGeom prst="leftBrace">
            <a:avLst>
              <a:gd name="adj1" fmla="val 649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339975" y="692696"/>
            <a:ext cx="6692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纸介电容器：容量大，价格低，体积小；    </a:t>
            </a:r>
          </a:p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                        损耗大，有电感。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247900" y="1568996"/>
            <a:ext cx="67167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云母电容器：介质损耗小，绝缘性能好，</a:t>
            </a:r>
          </a:p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                        较稳定。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-36512" y="4547146"/>
            <a:ext cx="8208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3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）电容器的重要指标：电容及额定电压。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284413" y="2359571"/>
            <a:ext cx="657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  <a:ea typeface="隶书" pitchFamily="49" charset="-122"/>
              </a:rPr>
              <a:t>瓷介电容器：耐磨，寿命长；易破碎。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376488" y="2961233"/>
            <a:ext cx="66770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电解电容器：容量大</a:t>
            </a:r>
            <a:r>
              <a:rPr kumimoji="1" lang="zh-CN" altLang="en-US" sz="2400" dirty="0">
                <a:latin typeface="隶书" pitchFamily="49" charset="-122"/>
                <a:ea typeface="隶书" pitchFamily="49" charset="-122"/>
              </a:rPr>
              <a:t>（介质薄且两极近</a:t>
            </a:r>
            <a:r>
              <a:rPr kumimoji="1" lang="en-US" altLang="zh-CN" sz="2400" dirty="0">
                <a:latin typeface="隶书" pitchFamily="49" charset="-122"/>
                <a:ea typeface="隶书" pitchFamily="49" charset="-122"/>
              </a:rPr>
              <a:t>)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</a:p>
          <a:p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            体积小；有极性，易漏电。</a:t>
            </a:r>
          </a:p>
          <a:p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            （符号为：    </a:t>
            </a:r>
            <a:r>
              <a:rPr kumimoji="1" lang="zh-CN" altLang="en-US" sz="280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51520" y="5526708"/>
            <a:ext cx="8402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800" b="1" dirty="0" smtClean="0">
                <a:latin typeface="隶书" pitchFamily="49" charset="-122"/>
                <a:ea typeface="隶书" pitchFamily="49" charset="-122"/>
              </a:rPr>
              <a:t>击穿电压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：加在电容器两极上的极限电压。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51520" y="5109716"/>
            <a:ext cx="8516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2800" b="1" dirty="0" smtClean="0">
                <a:latin typeface="隶书" pitchFamily="49" charset="-122"/>
                <a:ea typeface="隶书" pitchFamily="49" charset="-122"/>
              </a:rPr>
              <a:t>额定电压</a:t>
            </a:r>
            <a:r>
              <a:rPr kumimoji="1" lang="zh-CN" altLang="en-US" sz="2800" b="1" dirty="0">
                <a:latin typeface="隶书" pitchFamily="49" charset="-122"/>
                <a:ea typeface="隶书" pitchFamily="49" charset="-122"/>
              </a:rPr>
              <a:t>：电容器长期工作所能承受的电压。</a:t>
            </a:r>
            <a:endParaRPr kumimoji="1"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99592" y="6093296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  <a:ea typeface="华文行楷" pitchFamily="2" charset="-122"/>
              </a:rPr>
              <a:t>一般情况下，工作电压应低于击穿电压。</a:t>
            </a:r>
          </a:p>
        </p:txBody>
      </p:sp>
      <p:grpSp>
        <p:nvGrpSpPr>
          <p:cNvPr id="33" name="Group 13"/>
          <p:cNvGrpSpPr>
            <a:grpSpLocks/>
          </p:cNvGrpSpPr>
          <p:nvPr/>
        </p:nvGrpSpPr>
        <p:grpSpPr bwMode="auto">
          <a:xfrm>
            <a:off x="6300788" y="3861346"/>
            <a:ext cx="503237" cy="720725"/>
            <a:chOff x="597" y="1797"/>
            <a:chExt cx="287" cy="236"/>
          </a:xfrm>
        </p:grpSpPr>
        <p:sp>
          <p:nvSpPr>
            <p:cNvPr id="34" name="Line 14"/>
            <p:cNvSpPr>
              <a:spLocks noChangeAspect="1" noChangeShapeType="1"/>
            </p:cNvSpPr>
            <p:nvPr/>
          </p:nvSpPr>
          <p:spPr bwMode="auto">
            <a:xfrm>
              <a:off x="741" y="1797"/>
              <a:ext cx="0" cy="2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 rot="5400000">
              <a:off x="719" y="1770"/>
              <a:ext cx="45" cy="284"/>
            </a:xfrm>
            <a:prstGeom prst="bracketPair">
              <a:avLst>
                <a:gd name="adj" fmla="val 0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597" y="1878"/>
              <a:ext cx="284" cy="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17"/>
            <p:cNvGrpSpPr>
              <a:grpSpLocks/>
            </p:cNvGrpSpPr>
            <p:nvPr/>
          </p:nvGrpSpPr>
          <p:grpSpPr bwMode="auto">
            <a:xfrm>
              <a:off x="800" y="1824"/>
              <a:ext cx="61" cy="27"/>
              <a:chOff x="1264" y="6253"/>
              <a:chExt cx="51" cy="57"/>
            </a:xfrm>
          </p:grpSpPr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 flipV="1">
                <a:off x="1286" y="6253"/>
                <a:ext cx="0" cy="5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 flipH="1">
                <a:off x="1264" y="6281"/>
                <a:ext cx="51" cy="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Line 20"/>
            <p:cNvSpPr>
              <a:spLocks noChangeAspect="1" noChangeShapeType="1"/>
            </p:cNvSpPr>
            <p:nvPr/>
          </p:nvSpPr>
          <p:spPr bwMode="auto">
            <a:xfrm flipH="1">
              <a:off x="816" y="1960"/>
              <a:ext cx="6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41" name="Rectangle 73"/>
          <p:cNvSpPr>
            <a:spLocks noChangeArrowheads="1"/>
          </p:cNvSpPr>
          <p:nvPr/>
        </p:nvSpPr>
        <p:spPr bwMode="auto">
          <a:xfrm>
            <a:off x="179512" y="620688"/>
            <a:ext cx="526891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平行板电容器</a:t>
            </a:r>
            <a:endParaRPr lang="zh-CN" altLang="en-US" sz="32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41313" y="1811239"/>
            <a:ext cx="274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成反比 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60363" y="2336701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S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成正比</a:t>
            </a:r>
            <a:r>
              <a:rPr lang="zh-CN" altLang="en-US" sz="32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304800" y="2893914"/>
            <a:ext cx="297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ε</a:t>
            </a: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成正比 </a:t>
            </a:r>
          </a:p>
        </p:txBody>
      </p:sp>
      <p:sp>
        <p:nvSpPr>
          <p:cNvPr id="31" name="AutoShape 23"/>
          <p:cNvSpPr>
            <a:spLocks/>
          </p:cNvSpPr>
          <p:nvPr/>
        </p:nvSpPr>
        <p:spPr bwMode="auto">
          <a:xfrm>
            <a:off x="2717800" y="2062064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0" y="304631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24"/>
          <p:cNvGraphicFramePr>
            <a:graphicFrameLocks noChangeAspect="1"/>
          </p:cNvGraphicFramePr>
          <p:nvPr/>
        </p:nvGraphicFramePr>
        <p:xfrm>
          <a:off x="3733800" y="1887439"/>
          <a:ext cx="2209800" cy="1333500"/>
        </p:xfrm>
        <a:graphic>
          <a:graphicData uri="http://schemas.openxmlformats.org/presentationml/2006/ole">
            <p:oleObj spid="_x0000_s76803" name="公式" r:id="rId3" imgW="647640" imgH="393480" progId="Equation.3">
              <p:embed/>
            </p:oleObj>
          </a:graphicData>
        </a:graphic>
      </p:graphicFrame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5105400" y="1412776"/>
            <a:ext cx="3352800" cy="609600"/>
            <a:chOff x="3072" y="3072"/>
            <a:chExt cx="2112" cy="384"/>
          </a:xfrm>
        </p:grpSpPr>
        <p:grpSp>
          <p:nvGrpSpPr>
            <p:cNvPr id="35" name="Group 29"/>
            <p:cNvGrpSpPr>
              <a:grpSpLocks/>
            </p:cNvGrpSpPr>
            <p:nvPr/>
          </p:nvGrpSpPr>
          <p:grpSpPr bwMode="auto">
            <a:xfrm>
              <a:off x="3072" y="3264"/>
              <a:ext cx="576" cy="192"/>
              <a:chOff x="3072" y="3264"/>
              <a:chExt cx="576" cy="192"/>
            </a:xfrm>
          </p:grpSpPr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 flipV="1">
                <a:off x="3072" y="326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3600" y="3072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相对介电常数</a:t>
              </a:r>
            </a:p>
          </p:txBody>
        </p:sp>
      </p:grp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5562600" y="1887439"/>
            <a:ext cx="2209800" cy="519112"/>
            <a:chOff x="3312" y="3360"/>
            <a:chExt cx="1392" cy="327"/>
          </a:xfrm>
        </p:grpSpPr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3312" y="355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552" y="3360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正对面积</a:t>
              </a: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3276600" y="3089176"/>
            <a:ext cx="2590800" cy="519113"/>
            <a:chOff x="1878" y="4029"/>
            <a:chExt cx="1632" cy="327"/>
          </a:xfrm>
        </p:grpSpPr>
        <p:grpSp>
          <p:nvGrpSpPr>
            <p:cNvPr id="43" name="Group 38"/>
            <p:cNvGrpSpPr>
              <a:grpSpLocks/>
            </p:cNvGrpSpPr>
            <p:nvPr/>
          </p:nvGrpSpPr>
          <p:grpSpPr bwMode="auto">
            <a:xfrm>
              <a:off x="3081" y="4128"/>
              <a:ext cx="144" cy="152"/>
              <a:chOff x="3081" y="4128"/>
              <a:chExt cx="144" cy="152"/>
            </a:xfrm>
          </p:grpSpPr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>
                <a:off x="3216" y="4128"/>
                <a:ext cx="2" cy="1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 flipH="1">
                <a:off x="3081" y="428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878" y="4029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静电力常量</a:t>
              </a:r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5638800" y="3027264"/>
            <a:ext cx="3217863" cy="519112"/>
            <a:chOff x="3360" y="4030"/>
            <a:chExt cx="2027" cy="327"/>
          </a:xfrm>
        </p:grpSpPr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3360" y="4128"/>
              <a:ext cx="5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3369" y="427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611" y="4030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两极板间的距离</a:t>
              </a:r>
            </a:p>
          </p:txBody>
        </p:sp>
      </p:grp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6019800" y="2497039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（平行板电容器）</a:t>
            </a:r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323528" y="4077072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3200" b="1" dirty="0">
                <a:solidFill>
                  <a:srgbClr val="000000"/>
                </a:solidFill>
              </a:rPr>
              <a:t>电容器的电容是电容器本身的结构决定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，决定于两极板的大小和形状、相对位置及板间的电介质，与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是否带电或与带电量的多少无关。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3203848" y="3573016"/>
            <a:ext cx="38861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k=9.0</a:t>
            </a:r>
            <a:r>
              <a:rPr lang="en-US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×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10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·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/C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sz="2800" b="1" dirty="0">
              <a:solidFill>
                <a:srgbClr val="000000"/>
              </a:solidFill>
              <a:ea typeface="华文行楷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75856" y="692696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3200" b="1" dirty="0" smtClean="0">
                <a:solidFill>
                  <a:srgbClr val="000000"/>
                </a:solidFill>
                <a:latin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itchFamily="2" charset="-122"/>
              </a:rPr>
              <a:t>最简单最基本的电容器</a:t>
            </a:r>
            <a:endParaRPr lang="zh-CN" altLang="en-US" sz="32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526088"/>
            <a:ext cx="8153400" cy="1331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 animBg="1"/>
      <p:bldP spid="51" grpId="0"/>
      <p:bldP spid="52" grpId="0"/>
      <p:bldP spid="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0" y="304631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24"/>
          <p:cNvGraphicFramePr>
            <a:graphicFrameLocks noChangeAspect="1"/>
          </p:cNvGraphicFramePr>
          <p:nvPr/>
        </p:nvGraphicFramePr>
        <p:xfrm>
          <a:off x="1691680" y="1052736"/>
          <a:ext cx="2209800" cy="1333500"/>
        </p:xfrm>
        <a:graphic>
          <a:graphicData uri="http://schemas.openxmlformats.org/presentationml/2006/ole">
            <p:oleObj spid="_x0000_s99330" name="Equation" r:id="rId3" imgW="647640" imgH="393480" progId="Equation.DSMT4">
              <p:embed/>
            </p:oleObj>
          </a:graphicData>
        </a:graphic>
      </p:graphicFrame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83998" y="4869160"/>
            <a:ext cx="1770951" cy="1241427"/>
            <a:chOff x="1981" y="4128"/>
            <a:chExt cx="1380" cy="782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3081" y="4128"/>
              <a:ext cx="144" cy="152"/>
              <a:chOff x="3081" y="4128"/>
              <a:chExt cx="144" cy="152"/>
            </a:xfrm>
          </p:grpSpPr>
          <p:sp>
            <p:nvSpPr>
              <p:cNvPr id="45" name="Line 36"/>
              <p:cNvSpPr>
                <a:spLocks noChangeShapeType="1"/>
              </p:cNvSpPr>
              <p:nvPr/>
            </p:nvSpPr>
            <p:spPr bwMode="auto">
              <a:xfrm>
                <a:off x="3216" y="4128"/>
                <a:ext cx="2" cy="1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 flipH="1">
                <a:off x="3081" y="428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981" y="4173"/>
              <a:ext cx="138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介质的</a:t>
              </a:r>
              <a:endParaRPr lang="en-US" altLang="zh-CN" sz="2800" b="1" dirty="0" smtClean="0">
                <a:solidFill>
                  <a:srgbClr val="0000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介电常数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699793" y="4869606"/>
            <a:ext cx="3251201" cy="519112"/>
            <a:chOff x="3360" y="4121"/>
            <a:chExt cx="2048" cy="327"/>
          </a:xfrm>
        </p:grpSpPr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3360" y="4128"/>
              <a:ext cx="5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3369" y="427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632" y="4121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真空的介电常数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4" name="Object 24"/>
          <p:cNvGraphicFramePr>
            <a:graphicFrameLocks noChangeAspect="1"/>
          </p:cNvGraphicFramePr>
          <p:nvPr/>
        </p:nvGraphicFramePr>
        <p:xfrm>
          <a:off x="1835696" y="2636912"/>
          <a:ext cx="1906588" cy="1462087"/>
        </p:xfrm>
        <a:graphic>
          <a:graphicData uri="http://schemas.openxmlformats.org/presentationml/2006/ole">
            <p:oleObj spid="_x0000_s99331" name="Equation" r:id="rId4" imgW="558720" imgH="431640" progId="Equation.DSMT4">
              <p:embed/>
            </p:oleObj>
          </a:graphicData>
        </a:graphic>
      </p:graphicFrame>
      <p:sp>
        <p:nvSpPr>
          <p:cNvPr id="42" name="AutoShape 23"/>
          <p:cNvSpPr>
            <a:spLocks/>
          </p:cNvSpPr>
          <p:nvPr/>
        </p:nvSpPr>
        <p:spPr bwMode="auto">
          <a:xfrm>
            <a:off x="4067944" y="1772816"/>
            <a:ext cx="792088" cy="2808312"/>
          </a:xfrm>
          <a:prstGeom prst="rightBrace">
            <a:avLst>
              <a:gd name="adj1" fmla="val 23611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" name="Object 24"/>
          <p:cNvGraphicFramePr>
            <a:graphicFrameLocks noChangeAspect="1"/>
          </p:cNvGraphicFramePr>
          <p:nvPr/>
        </p:nvGraphicFramePr>
        <p:xfrm>
          <a:off x="1937246" y="4205858"/>
          <a:ext cx="1560513" cy="773113"/>
        </p:xfrm>
        <a:graphic>
          <a:graphicData uri="http://schemas.openxmlformats.org/presentationml/2006/ole">
            <p:oleObj spid="_x0000_s99332" name="Equation" r:id="rId5" imgW="457200" imgH="228600" progId="Equation.DSMT4">
              <p:embed/>
            </p:oleObj>
          </a:graphicData>
        </a:graphic>
      </p:graphicFrame>
      <p:graphicFrame>
        <p:nvGraphicFramePr>
          <p:cNvPr id="47" name="Object 24"/>
          <p:cNvGraphicFramePr>
            <a:graphicFrameLocks noChangeAspect="1"/>
          </p:cNvGraphicFramePr>
          <p:nvPr/>
        </p:nvGraphicFramePr>
        <p:xfrm>
          <a:off x="5457825" y="2492375"/>
          <a:ext cx="1733550" cy="1333500"/>
        </p:xfrm>
        <a:graphic>
          <a:graphicData uri="http://schemas.openxmlformats.org/presentationml/2006/ole">
            <p:oleObj spid="_x0000_s99333" name="Equation" r:id="rId6" imgW="50796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851228"/>
            <a:ext cx="5868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、电容器</a:t>
            </a:r>
            <a:r>
              <a:rPr lang="zh-CN" altLang="zh-CN" sz="32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式传感器</a:t>
            </a:r>
            <a:endParaRPr lang="zh-CN" altLang="en-US" sz="32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79512" y="1427292"/>
            <a:ext cx="85689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传感器</a:t>
            </a:r>
            <a:r>
              <a:rPr lang="zh-CN" altLang="en-US" sz="3200" b="1" dirty="0" smtClean="0">
                <a:solidFill>
                  <a:srgbClr val="000000"/>
                </a:solidFill>
                <a:latin typeface="+mn-ea"/>
              </a:rPr>
              <a:t>：</a:t>
            </a:r>
            <a:r>
              <a:rPr lang="zh-CN" altLang="zh-CN" sz="3200" b="1" dirty="0" smtClean="0">
                <a:solidFill>
                  <a:srgbClr val="000000"/>
                </a:solidFill>
                <a:latin typeface="+mn-ea"/>
              </a:rPr>
              <a:t>把位移、速度、压力、温度、流量、声强和光照等非电学量转换成电压、电流、电荷和电容等电学量的装置</a:t>
            </a:r>
            <a:r>
              <a:rPr lang="zh-CN" altLang="en-US" sz="3200" b="1" dirty="0" smtClean="0">
                <a:solidFill>
                  <a:srgbClr val="000000"/>
                </a:solidFill>
                <a:latin typeface="+mn-ea"/>
              </a:rPr>
              <a:t>。 </a:t>
            </a:r>
          </a:p>
        </p:txBody>
      </p:sp>
      <p:pic>
        <p:nvPicPr>
          <p:cNvPr id="65" name="Picture 28" descr="图13-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24944"/>
            <a:ext cx="3168352" cy="3264238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66" name="Text Box 52"/>
          <p:cNvSpPr txBox="1">
            <a:spLocks noChangeArrowheads="1"/>
          </p:cNvSpPr>
          <p:nvPr/>
        </p:nvSpPr>
        <p:spPr bwMode="auto">
          <a:xfrm>
            <a:off x="755576" y="3933056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3200" b="1" dirty="0" smtClean="0">
                <a:solidFill>
                  <a:srgbClr val="FF0000"/>
                </a:solidFill>
              </a:rPr>
              <a:t>测定液面高度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的电容式传感器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6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863</Words>
  <Application>Microsoft Office PowerPoint</Application>
  <PresentationFormat>全屏显示(4:3)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主题​​</vt:lpstr>
      <vt:lpstr>Equation</vt:lpstr>
      <vt:lpstr>公式</vt:lpstr>
      <vt:lpstr>4.5  电容器的电容      1.自然界中两种电荷     2.起电方式及带电实质     3.电荷守恒定律      4.元电荷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电容器的Q—U图象</vt:lpstr>
      <vt:lpstr>幻灯片 13</vt:lpstr>
      <vt:lpstr>电容器的Q—U图象</vt:lpstr>
      <vt:lpstr>幻灯片 15</vt:lpstr>
      <vt:lpstr>小  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lenovo</cp:lastModifiedBy>
  <cp:revision>90</cp:revision>
  <dcterms:created xsi:type="dcterms:W3CDTF">2017-06-28T03:02:51Z</dcterms:created>
  <dcterms:modified xsi:type="dcterms:W3CDTF">2017-07-26T04:57:01Z</dcterms:modified>
</cp:coreProperties>
</file>