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7" r:id="rId2"/>
    <p:sldId id="258" r:id="rId3"/>
    <p:sldId id="303" r:id="rId4"/>
    <p:sldId id="296" r:id="rId5"/>
    <p:sldId id="297" r:id="rId6"/>
    <p:sldId id="298" r:id="rId7"/>
    <p:sldId id="304" r:id="rId8"/>
    <p:sldId id="305" r:id="rId9"/>
    <p:sldId id="306" r:id="rId10"/>
    <p:sldId id="307" r:id="rId11"/>
    <p:sldId id="308" r:id="rId12"/>
    <p:sldId id="310" r:id="rId13"/>
    <p:sldId id="311" r:id="rId14"/>
    <p:sldId id="294" r:id="rId15"/>
    <p:sldId id="312" r:id="rId16"/>
    <p:sldId id="313"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528" y="-9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11" Type="http://schemas.openxmlformats.org/officeDocument/2006/relationships/image" Target="../media/image18.wmf"/><Relationship Id="rId5" Type="http://schemas.openxmlformats.org/officeDocument/2006/relationships/image" Target="../media/image12.wmf"/><Relationship Id="rId10" Type="http://schemas.openxmlformats.org/officeDocument/2006/relationships/image" Target="../media/image17.wmf"/><Relationship Id="rId4" Type="http://schemas.openxmlformats.org/officeDocument/2006/relationships/image" Target="../media/image11.wmf"/><Relationship Id="rId9"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AF8486-8BDD-4CD1-B974-901E0659C5D2}" type="datetimeFigureOut">
              <a:rPr lang="zh-CN" altLang="en-US" smtClean="0"/>
              <a:pPr/>
              <a:t>2017/7/26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A4A0BD-22BB-49E1-90AF-8FDDC16E3EC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p:spPr>
      </p:sp>
      <p:sp>
        <p:nvSpPr>
          <p:cNvPr id="26627" name="备注占位符 2"/>
          <p:cNvSpPr>
            <a:spLocks noGrp="1"/>
          </p:cNvSpPr>
          <p:nvPr>
            <p:ph type="body" idx="1"/>
          </p:nvPr>
        </p:nvSpPr>
        <p:spPr>
          <a:noFill/>
          <a:ln/>
        </p:spPr>
        <p:txBody>
          <a:bodyPr/>
          <a:lstStyle/>
          <a:p>
            <a:pPr eaLnBrk="1" hangingPunct="1"/>
            <a:endParaRPr lang="zh-CN" altLang="en-US" smtClean="0"/>
          </a:p>
        </p:txBody>
      </p:sp>
      <p:sp>
        <p:nvSpPr>
          <p:cNvPr id="26628" name="灯片编号占位符 3"/>
          <p:cNvSpPr>
            <a:spLocks noGrp="1"/>
          </p:cNvSpPr>
          <p:nvPr>
            <p:ph type="sldNum" sz="quarter" idx="5"/>
          </p:nvPr>
        </p:nvSpPr>
        <p:spPr>
          <a:noFill/>
        </p:spPr>
        <p:txBody>
          <a:bodyPr/>
          <a:lstStyle/>
          <a:p>
            <a:fld id="{DC13FADB-4584-45D3-A0EB-6B11EA556764}" type="slidenum">
              <a:rPr lang="en-US" altLang="zh-CN"/>
              <a:pPr/>
              <a:t>10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23E470D2-7578-4080-8B06-0754C9153D97}" type="datetimeFigureOut">
              <a:rPr lang="zh-CN" altLang="en-US" smtClean="0"/>
              <a:pPr/>
              <a:t>2017/7/26</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E2F5B524-74DD-4674-8A6C-278BC1EDF0C3}" type="slidenum">
              <a:rPr lang="zh-CN" altLang="en-US" smtClean="0"/>
              <a:pPr/>
              <a:t>‹#›</a:t>
            </a:fld>
            <a:endParaRPr lang="zh-CN" altLang="en-US"/>
          </a:p>
        </p:txBody>
      </p:sp>
    </p:spTree>
    <p:extLst>
      <p:ext uri="{BB962C8B-B14F-4D97-AF65-F5344CB8AC3E}">
        <p14:creationId xmlns:p14="http://schemas.microsoft.com/office/powerpoint/2010/main" xmlns="" val="23348581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23E470D2-7578-4080-8B06-0754C9153D97}" type="datetimeFigureOut">
              <a:rPr lang="zh-CN" altLang="en-US" smtClean="0"/>
              <a:pPr/>
              <a:t>2017/7/26</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E2F5B524-74DD-4674-8A6C-278BC1EDF0C3}" type="slidenum">
              <a:rPr lang="zh-CN" altLang="en-US" smtClean="0"/>
              <a:pPr/>
              <a:t>‹#›</a:t>
            </a:fld>
            <a:endParaRPr lang="zh-CN" altLang="en-US"/>
          </a:p>
        </p:txBody>
      </p:sp>
    </p:spTree>
    <p:extLst>
      <p:ext uri="{BB962C8B-B14F-4D97-AF65-F5344CB8AC3E}">
        <p14:creationId xmlns:p14="http://schemas.microsoft.com/office/powerpoint/2010/main" xmlns="" val="239518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23E470D2-7578-4080-8B06-0754C9153D97}" type="datetimeFigureOut">
              <a:rPr lang="zh-CN" altLang="en-US" smtClean="0"/>
              <a:pPr/>
              <a:t>2017/7/26</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E2F5B524-74DD-4674-8A6C-278BC1EDF0C3}" type="slidenum">
              <a:rPr lang="zh-CN" altLang="en-US" smtClean="0"/>
              <a:pPr/>
              <a:t>‹#›</a:t>
            </a:fld>
            <a:endParaRPr lang="zh-CN" altLang="en-US"/>
          </a:p>
        </p:txBody>
      </p:sp>
    </p:spTree>
    <p:extLst>
      <p:ext uri="{BB962C8B-B14F-4D97-AF65-F5344CB8AC3E}">
        <p14:creationId xmlns:p14="http://schemas.microsoft.com/office/powerpoint/2010/main" xmlns="" val="383704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23E470D2-7578-4080-8B06-0754C9153D97}" type="datetimeFigureOut">
              <a:rPr lang="zh-CN" altLang="en-US" smtClean="0"/>
              <a:pPr/>
              <a:t>2017/7/26</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E2F5B524-74DD-4674-8A6C-278BC1EDF0C3}" type="slidenum">
              <a:rPr lang="zh-CN" altLang="en-US" smtClean="0"/>
              <a:pPr/>
              <a:t>‹#›</a:t>
            </a:fld>
            <a:endParaRPr lang="zh-CN" altLang="en-US"/>
          </a:p>
        </p:txBody>
      </p:sp>
    </p:spTree>
    <p:extLst>
      <p:ext uri="{BB962C8B-B14F-4D97-AF65-F5344CB8AC3E}">
        <p14:creationId xmlns:p14="http://schemas.microsoft.com/office/powerpoint/2010/main" xmlns="" val="3593652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23E470D2-7578-4080-8B06-0754C9153D97}" type="datetimeFigureOut">
              <a:rPr lang="zh-CN" altLang="en-US" smtClean="0"/>
              <a:pPr/>
              <a:t>2017/7/26</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E2F5B524-74DD-4674-8A6C-278BC1EDF0C3}" type="slidenum">
              <a:rPr lang="zh-CN" altLang="en-US" smtClean="0"/>
              <a:pPr/>
              <a:t>‹#›</a:t>
            </a:fld>
            <a:endParaRPr lang="zh-CN" altLang="en-US"/>
          </a:p>
        </p:txBody>
      </p:sp>
    </p:spTree>
    <p:extLst>
      <p:ext uri="{BB962C8B-B14F-4D97-AF65-F5344CB8AC3E}">
        <p14:creationId xmlns:p14="http://schemas.microsoft.com/office/powerpoint/2010/main" xmlns="" val="3088505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23E470D2-7578-4080-8B06-0754C9153D97}" type="datetimeFigureOut">
              <a:rPr lang="zh-CN" altLang="en-US" smtClean="0"/>
              <a:pPr/>
              <a:t>2017/7/26</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E2F5B524-74DD-4674-8A6C-278BC1EDF0C3}" type="slidenum">
              <a:rPr lang="zh-CN" altLang="en-US" smtClean="0"/>
              <a:pPr/>
              <a:t>‹#›</a:t>
            </a:fld>
            <a:endParaRPr lang="zh-CN" altLang="en-US"/>
          </a:p>
        </p:txBody>
      </p:sp>
    </p:spTree>
    <p:extLst>
      <p:ext uri="{BB962C8B-B14F-4D97-AF65-F5344CB8AC3E}">
        <p14:creationId xmlns:p14="http://schemas.microsoft.com/office/powerpoint/2010/main" xmlns="" val="3491921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23E470D2-7578-4080-8B06-0754C9153D97}" type="datetimeFigureOut">
              <a:rPr lang="zh-CN" altLang="en-US" smtClean="0"/>
              <a:pPr/>
              <a:t>2017/7/26</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E2F5B524-74DD-4674-8A6C-278BC1EDF0C3}" type="slidenum">
              <a:rPr lang="zh-CN" altLang="en-US" smtClean="0"/>
              <a:pPr/>
              <a:t>‹#›</a:t>
            </a:fld>
            <a:endParaRPr lang="zh-CN" altLang="en-US"/>
          </a:p>
        </p:txBody>
      </p:sp>
    </p:spTree>
    <p:extLst>
      <p:ext uri="{BB962C8B-B14F-4D97-AF65-F5344CB8AC3E}">
        <p14:creationId xmlns:p14="http://schemas.microsoft.com/office/powerpoint/2010/main" xmlns="" val="1785201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23E470D2-7578-4080-8B06-0754C9153D97}" type="datetimeFigureOut">
              <a:rPr lang="zh-CN" altLang="en-US" smtClean="0"/>
              <a:pPr/>
              <a:t>2017/7/26</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E2F5B524-74DD-4674-8A6C-278BC1EDF0C3}" type="slidenum">
              <a:rPr lang="zh-CN" altLang="en-US" smtClean="0"/>
              <a:pPr/>
              <a:t>‹#›</a:t>
            </a:fld>
            <a:endParaRPr lang="zh-CN" altLang="en-US"/>
          </a:p>
        </p:txBody>
      </p:sp>
    </p:spTree>
    <p:extLst>
      <p:ext uri="{BB962C8B-B14F-4D97-AF65-F5344CB8AC3E}">
        <p14:creationId xmlns:p14="http://schemas.microsoft.com/office/powerpoint/2010/main" xmlns="" val="579032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23E470D2-7578-4080-8B06-0754C9153D97}" type="datetimeFigureOut">
              <a:rPr lang="zh-CN" altLang="en-US" smtClean="0"/>
              <a:pPr/>
              <a:t>2017/7/26</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E2F5B524-74DD-4674-8A6C-278BC1EDF0C3}" type="slidenum">
              <a:rPr lang="zh-CN" altLang="en-US" smtClean="0"/>
              <a:pPr/>
              <a:t>‹#›</a:t>
            </a:fld>
            <a:endParaRPr lang="zh-CN" altLang="en-US"/>
          </a:p>
        </p:txBody>
      </p:sp>
    </p:spTree>
    <p:extLst>
      <p:ext uri="{BB962C8B-B14F-4D97-AF65-F5344CB8AC3E}">
        <p14:creationId xmlns:p14="http://schemas.microsoft.com/office/powerpoint/2010/main" xmlns="" val="2277398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23E470D2-7578-4080-8B06-0754C9153D97}" type="datetimeFigureOut">
              <a:rPr lang="zh-CN" altLang="en-US" smtClean="0"/>
              <a:pPr/>
              <a:t>2017/7/26</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E2F5B524-74DD-4674-8A6C-278BC1EDF0C3}" type="slidenum">
              <a:rPr lang="zh-CN" altLang="en-US" smtClean="0"/>
              <a:pPr/>
              <a:t>‹#›</a:t>
            </a:fld>
            <a:endParaRPr lang="zh-CN" altLang="en-US"/>
          </a:p>
        </p:txBody>
      </p:sp>
    </p:spTree>
    <p:extLst>
      <p:ext uri="{BB962C8B-B14F-4D97-AF65-F5344CB8AC3E}">
        <p14:creationId xmlns:p14="http://schemas.microsoft.com/office/powerpoint/2010/main" xmlns="" val="2615041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23E470D2-7578-4080-8B06-0754C9153D97}" type="datetimeFigureOut">
              <a:rPr lang="zh-CN" altLang="en-US" smtClean="0"/>
              <a:pPr/>
              <a:t>2017/7/26</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E2F5B524-74DD-4674-8A6C-278BC1EDF0C3}" type="slidenum">
              <a:rPr lang="zh-CN" altLang="en-US" smtClean="0"/>
              <a:pPr/>
              <a:t>‹#›</a:t>
            </a:fld>
            <a:endParaRPr lang="zh-CN" altLang="en-US"/>
          </a:p>
        </p:txBody>
      </p:sp>
    </p:spTree>
    <p:extLst>
      <p:ext uri="{BB962C8B-B14F-4D97-AF65-F5344CB8AC3E}">
        <p14:creationId xmlns:p14="http://schemas.microsoft.com/office/powerpoint/2010/main" xmlns="" val="3618441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629816"/>
            <a:ext cx="8229600" cy="638944"/>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412777"/>
            <a:ext cx="8229600" cy="504056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7" name="TextBox 6"/>
          <p:cNvSpPr txBox="1"/>
          <p:nvPr userDrawn="1"/>
        </p:nvSpPr>
        <p:spPr>
          <a:xfrm>
            <a:off x="0" y="71626"/>
            <a:ext cx="9144000" cy="492443"/>
          </a:xfrm>
          <a:prstGeom prst="rect">
            <a:avLst/>
          </a:prstGeom>
          <a:noFill/>
          <a:ln>
            <a:noFill/>
          </a:ln>
          <a:effectLst>
            <a:glow rad="127000">
              <a:srgbClr val="00B0F0"/>
            </a:glow>
          </a:effectLst>
        </p:spPr>
        <p:txBody>
          <a:bodyPr wrap="square" rtlCol="0">
            <a:spAutoFit/>
          </a:bodyPr>
          <a:lstStyle/>
          <a:p>
            <a:pPr algn="ctr"/>
            <a:r>
              <a:rPr lang="en-US" altLang="zh-CN" sz="2600" b="1" dirty="0" smtClean="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r>
              <a:rPr lang="zh-CN" altLang="en-US" sz="2600" b="1" dirty="0" smtClean="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大学物理预修</a:t>
            </a:r>
            <a:r>
              <a:rPr lang="en-US" altLang="zh-CN" sz="2600" b="1" dirty="0" smtClean="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r>
              <a:rPr lang="en-US" altLang="zh-CN" sz="2600" b="1" kern="1200" dirty="0" smtClean="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4.6</a:t>
            </a:r>
            <a:r>
              <a:rPr lang="zh-CN" altLang="zh-CN" sz="2600" b="1" kern="1200" dirty="0" smtClean="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带电粒子在电场中的运动</a:t>
            </a:r>
            <a:endParaRPr lang="zh-CN" altLang="en-US" sz="2600" b="1" kern="1200"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endParaRPr>
          </a:p>
        </p:txBody>
      </p:sp>
      <p:cxnSp>
        <p:nvCxnSpPr>
          <p:cNvPr id="9" name="直接连接符 8"/>
          <p:cNvCxnSpPr/>
          <p:nvPr userDrawn="1"/>
        </p:nvCxnSpPr>
        <p:spPr>
          <a:xfrm>
            <a:off x="0" y="620688"/>
            <a:ext cx="914400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738644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3200" b="1" kern="1200">
          <a:solidFill>
            <a:schemeClr val="tx1"/>
          </a:solidFill>
          <a:effectLst/>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b="1" kern="1200">
          <a:solidFill>
            <a:schemeClr val="tx1"/>
          </a:solidFill>
          <a:effectLst/>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1" kern="1200">
          <a:solidFill>
            <a:schemeClr val="tx1"/>
          </a:solidFill>
          <a:effectLst/>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9.bin"/><Relationship Id="rId5" Type="http://schemas.openxmlformats.org/officeDocument/2006/relationships/oleObject" Target="../embeddings/oleObject18.bin"/><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oleObject" Target="../embeddings/oleObject22.bin"/><Relationship Id="rId4" Type="http://schemas.openxmlformats.org/officeDocument/2006/relationships/oleObject" Target="../embeddings/oleObject2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oleObject" Target="../embeddings/oleObject17.bin"/><Relationship Id="rId3" Type="http://schemas.openxmlformats.org/officeDocument/2006/relationships/oleObject" Target="../embeddings/oleObject7.bin"/><Relationship Id="rId7" Type="http://schemas.openxmlformats.org/officeDocument/2006/relationships/oleObject" Target="../embeddings/oleObject11.bin"/><Relationship Id="rId12"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0.bin"/><Relationship Id="rId11" Type="http://schemas.openxmlformats.org/officeDocument/2006/relationships/oleObject" Target="../embeddings/oleObject15.bin"/><Relationship Id="rId5" Type="http://schemas.openxmlformats.org/officeDocument/2006/relationships/oleObject" Target="../embeddings/oleObject9.bin"/><Relationship Id="rId10" Type="http://schemas.openxmlformats.org/officeDocument/2006/relationships/oleObject" Target="../embeddings/oleObject14.bin"/><Relationship Id="rId4" Type="http://schemas.openxmlformats.org/officeDocument/2006/relationships/oleObject" Target="../embeddings/oleObject8.bin"/><Relationship Id="rId9" Type="http://schemas.openxmlformats.org/officeDocument/2006/relationships/oleObject" Target="../embeddings/oleObject1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ctrTitle"/>
          </p:nvPr>
        </p:nvSpPr>
        <p:spPr bwMode="auto">
          <a:xfrm>
            <a:off x="539552" y="908720"/>
            <a:ext cx="8352928" cy="5400600"/>
          </a:xfrm>
          <a:prstGeom prst="rect">
            <a:avLst/>
          </a:prstGeom>
          <a:noFill/>
          <a:ln w="9525">
            <a:noFill/>
            <a:miter lim="800000"/>
            <a:headEnd/>
            <a:tailEnd/>
          </a:ln>
          <a:effectLst/>
        </p:spPr>
        <p:txBody>
          <a:bodyPr lIns="91434" tIns="45717" rIns="91434" bIns="45717" anchor="ctr">
            <a:normAutofit/>
          </a:bodyPr>
          <a:lstStyle/>
          <a:p>
            <a:pPr defTabSz="914784">
              <a:lnSpc>
                <a:spcPct val="150000"/>
              </a:lnSpc>
              <a:defRPr/>
            </a:pPr>
            <a:r>
              <a:rPr kumimoji="1" lang="en-US" altLang="zh-CN" sz="4300" dirty="0" smtClean="0">
                <a:solidFill>
                  <a:srgbClr val="3333FF"/>
                </a:solidFill>
                <a:effectLst>
                  <a:outerShdw blurRad="38100" dist="38100" dir="2700000" algn="tl">
                    <a:srgbClr val="C0C0C0"/>
                  </a:outerShdw>
                </a:effectLst>
              </a:rPr>
              <a:t>4.6  </a:t>
            </a:r>
            <a:r>
              <a:rPr kumimoji="1" lang="zh-CN" altLang="zh-CN" sz="4300" dirty="0" smtClean="0">
                <a:solidFill>
                  <a:srgbClr val="3333FF"/>
                </a:solidFill>
                <a:effectLst>
                  <a:outerShdw blurRad="38100" dist="38100" dir="2700000" algn="tl">
                    <a:srgbClr val="C0C0C0"/>
                  </a:outerShdw>
                </a:effectLst>
              </a:rPr>
              <a:t>带电粒子在电场中的运动</a:t>
            </a:r>
            <a:r>
              <a:rPr kumimoji="1" lang="en-US" altLang="zh-CN" sz="4300" dirty="0" smtClean="0">
                <a:solidFill>
                  <a:srgbClr val="3333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r>
            <a:br>
              <a:rPr kumimoji="1" lang="en-US" altLang="zh-CN" sz="4300" dirty="0" smtClean="0">
                <a:solidFill>
                  <a:srgbClr val="3333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br>
            <a:endParaRPr kumimoji="1" lang="en-US" altLang="zh-CN" sz="1600" dirty="0">
              <a:solidFill>
                <a:srgbClr val="3333FF"/>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marL="1082675" indent="258763" algn="l" defTabSz="914784">
              <a:lnSpc>
                <a:spcPct val="180000"/>
              </a:lnSpc>
              <a:defRPr/>
            </a:pPr>
            <a:r>
              <a:rPr kumimoji="1" lang="en-US" altLang="zh-CN" sz="3300" dirty="0">
                <a:effectLst>
                  <a:outerShdw blurRad="38100" dist="38100" dir="2700000" algn="tl">
                    <a:srgbClr val="C0C0C0"/>
                  </a:outerShdw>
                </a:effectLst>
                <a:latin typeface="宋体" pitchFamily="2" charset="-122"/>
              </a:rPr>
              <a:t>    1</a:t>
            </a:r>
            <a:r>
              <a:rPr kumimoji="1" lang="en-US" altLang="zh-CN" sz="3300" dirty="0" smtClean="0">
                <a:effectLst>
                  <a:outerShdw blurRad="38100" dist="38100" dir="2700000" algn="tl">
                    <a:srgbClr val="C0C0C0"/>
                  </a:outerShdw>
                </a:effectLst>
                <a:latin typeface="宋体" pitchFamily="2" charset="-122"/>
              </a:rPr>
              <a:t>.</a:t>
            </a:r>
            <a:r>
              <a:rPr kumimoji="1" lang="zh-CN" altLang="en-US" sz="3300" dirty="0" smtClean="0">
                <a:effectLst>
                  <a:outerShdw blurRad="38100" dist="38100" dir="2700000" algn="tl">
                    <a:srgbClr val="C0C0C0"/>
                  </a:outerShdw>
                </a:effectLst>
                <a:latin typeface="宋体" pitchFamily="2" charset="-122"/>
              </a:rPr>
              <a:t>带电粒子在电场中的加速</a:t>
            </a:r>
            <a:endParaRPr kumimoji="1" lang="en-US" altLang="zh-CN" sz="3300" dirty="0">
              <a:effectLst>
                <a:outerShdw blurRad="38100" dist="38100" dir="2700000" algn="tl">
                  <a:srgbClr val="C0C0C0"/>
                </a:outerShdw>
              </a:effectLst>
              <a:latin typeface="宋体" pitchFamily="2" charset="-122"/>
            </a:endParaRPr>
          </a:p>
          <a:p>
            <a:pPr marL="1082675" indent="258763" algn="l" defTabSz="914784">
              <a:lnSpc>
                <a:spcPct val="180000"/>
              </a:lnSpc>
              <a:defRPr/>
            </a:pPr>
            <a:r>
              <a:rPr kumimoji="1" lang="en-US" altLang="zh-CN" sz="3300" dirty="0">
                <a:effectLst>
                  <a:outerShdw blurRad="38100" dist="38100" dir="2700000" algn="tl">
                    <a:srgbClr val="C0C0C0"/>
                  </a:outerShdw>
                </a:effectLst>
                <a:latin typeface="宋体" pitchFamily="2" charset="-122"/>
              </a:rPr>
              <a:t>    2</a:t>
            </a:r>
            <a:r>
              <a:rPr kumimoji="1" lang="en-US" altLang="zh-CN" sz="3300" dirty="0" smtClean="0">
                <a:effectLst>
                  <a:outerShdw blurRad="38100" dist="38100" dir="2700000" algn="tl">
                    <a:srgbClr val="C0C0C0"/>
                  </a:outerShdw>
                </a:effectLst>
                <a:latin typeface="宋体" pitchFamily="2" charset="-122"/>
              </a:rPr>
              <a:t>.</a:t>
            </a:r>
            <a:r>
              <a:rPr kumimoji="1" lang="zh-CN" altLang="en-US" sz="3300" dirty="0" smtClean="0">
                <a:effectLst>
                  <a:outerShdw blurRad="38100" dist="38100" dir="2700000" algn="tl">
                    <a:srgbClr val="C0C0C0"/>
                  </a:outerShdw>
                </a:effectLst>
                <a:latin typeface="宋体" pitchFamily="2" charset="-122"/>
              </a:rPr>
              <a:t>带电粒子在电场中的偏转</a:t>
            </a:r>
            <a:endParaRPr kumimoji="1" lang="en-US" altLang="zh-CN" sz="3300" dirty="0">
              <a:effectLst>
                <a:outerShdw blurRad="38100" dist="38100" dir="2700000" algn="tl">
                  <a:srgbClr val="C0C0C0"/>
                </a:outerShdw>
              </a:effectLst>
              <a:latin typeface="宋体" pitchFamily="2" charset="-122"/>
            </a:endParaRPr>
          </a:p>
          <a:p>
            <a:pPr marL="1082675" indent="258763" algn="l" defTabSz="914784">
              <a:lnSpc>
                <a:spcPct val="180000"/>
              </a:lnSpc>
              <a:defRPr/>
            </a:pPr>
            <a:r>
              <a:rPr kumimoji="1" lang="en-US" altLang="zh-CN" sz="3300" dirty="0">
                <a:effectLst>
                  <a:outerShdw blurRad="38100" dist="38100" dir="2700000" algn="tl">
                    <a:srgbClr val="C0C0C0"/>
                  </a:outerShdw>
                </a:effectLst>
                <a:latin typeface="宋体" pitchFamily="2" charset="-122"/>
              </a:rPr>
              <a:t>    </a:t>
            </a:r>
            <a:r>
              <a:rPr kumimoji="1" lang="en-US" altLang="zh-CN" sz="3300" dirty="0" smtClean="0">
                <a:effectLst>
                  <a:outerShdw blurRad="38100" dist="38100" dir="2700000" algn="tl">
                    <a:srgbClr val="C0C0C0"/>
                  </a:outerShdw>
                </a:effectLst>
                <a:latin typeface="宋体" pitchFamily="2" charset="-122"/>
              </a:rPr>
              <a:t>3.</a:t>
            </a:r>
            <a:r>
              <a:rPr kumimoji="1" lang="zh-CN" altLang="en-US" sz="3300" dirty="0" smtClean="0">
                <a:effectLst>
                  <a:outerShdw blurRad="38100" dist="38100" dir="2700000" algn="tl">
                    <a:srgbClr val="C0C0C0"/>
                  </a:outerShdw>
                </a:effectLst>
                <a:latin typeface="宋体" pitchFamily="2" charset="-122"/>
              </a:rPr>
              <a:t>示波管的工作原理</a:t>
            </a:r>
            <a:endParaRPr kumimoji="1" lang="en-US" altLang="zh-CN" sz="3300" dirty="0">
              <a:effectLst>
                <a:outerShdw blurRad="38100" dist="38100" dir="2700000" algn="tl">
                  <a:srgbClr val="C0C0C0"/>
                </a:outerShdw>
              </a:effectLst>
              <a:latin typeface="宋体" pitchFamily="2" charset="-122"/>
            </a:endParaRPr>
          </a:p>
        </p:txBody>
      </p:sp>
    </p:spTree>
    <p:extLst>
      <p:ext uri="{BB962C8B-B14F-4D97-AF65-F5344CB8AC3E}">
        <p14:creationId xmlns:p14="http://schemas.microsoft.com/office/powerpoint/2010/main" xmlns="" val="318946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2"/>
          <p:cNvPicPr>
            <a:picLocks noChangeAspect="1" noChangeArrowheads="1"/>
          </p:cNvPicPr>
          <p:nvPr/>
        </p:nvPicPr>
        <p:blipFill>
          <a:blip r:embed="rId4" cstate="print"/>
          <a:srcRect/>
          <a:stretch>
            <a:fillRect/>
          </a:stretch>
        </p:blipFill>
        <p:spPr bwMode="auto">
          <a:xfrm>
            <a:off x="1043608" y="720551"/>
            <a:ext cx="5976664" cy="2708275"/>
          </a:xfrm>
          <a:prstGeom prst="rect">
            <a:avLst/>
          </a:prstGeom>
          <a:noFill/>
          <a:ln w="9525">
            <a:noFill/>
            <a:miter lim="800000"/>
            <a:headEnd/>
            <a:tailEnd/>
          </a:ln>
        </p:spPr>
      </p:pic>
      <p:graphicFrame>
        <p:nvGraphicFramePr>
          <p:cNvPr id="174083" name="Object 3"/>
          <p:cNvGraphicFramePr>
            <a:graphicFrameLocks noChangeAspect="1"/>
          </p:cNvGraphicFramePr>
          <p:nvPr/>
        </p:nvGraphicFramePr>
        <p:xfrm>
          <a:off x="2725738" y="3429000"/>
          <a:ext cx="4757737" cy="1524000"/>
        </p:xfrm>
        <a:graphic>
          <a:graphicData uri="http://schemas.openxmlformats.org/presentationml/2006/ole">
            <p:oleObj spid="_x0000_s60418" name="Equation" r:id="rId5" imgW="1511280" imgH="507960" progId="Equation.DSMT4">
              <p:embed/>
            </p:oleObj>
          </a:graphicData>
        </a:graphic>
      </p:graphicFrame>
      <p:sp>
        <p:nvSpPr>
          <p:cNvPr id="174084" name="Text Box 4"/>
          <p:cNvSpPr txBox="1">
            <a:spLocks noChangeArrowheads="1"/>
          </p:cNvSpPr>
          <p:nvPr/>
        </p:nvSpPr>
        <p:spPr bwMode="auto">
          <a:xfrm>
            <a:off x="381000" y="3940001"/>
            <a:ext cx="1905000" cy="641350"/>
          </a:xfrm>
          <a:prstGeom prst="rect">
            <a:avLst/>
          </a:prstGeom>
          <a:noFill/>
          <a:ln w="9525">
            <a:noFill/>
            <a:miter lim="800000"/>
            <a:headEnd/>
            <a:tailEnd/>
          </a:ln>
        </p:spPr>
        <p:txBody>
          <a:bodyPr>
            <a:spAutoFit/>
          </a:bodyPr>
          <a:lstStyle/>
          <a:p>
            <a:pPr algn="ctr">
              <a:spcBef>
                <a:spcPct val="50000"/>
              </a:spcBef>
            </a:pPr>
            <a:r>
              <a:rPr kumimoji="1" lang="zh-CN" altLang="en-US" sz="3600" b="1">
                <a:latin typeface="Times New Roman" pitchFamily="18" charset="0"/>
                <a:ea typeface="楷体_GB2312" pitchFamily="49" charset="-122"/>
              </a:rPr>
              <a:t>侧移量</a:t>
            </a:r>
          </a:p>
        </p:txBody>
      </p:sp>
      <p:sp>
        <p:nvSpPr>
          <p:cNvPr id="174085" name="Text Box 5"/>
          <p:cNvSpPr txBox="1">
            <a:spLocks noChangeArrowheads="1"/>
          </p:cNvSpPr>
          <p:nvPr/>
        </p:nvSpPr>
        <p:spPr bwMode="auto">
          <a:xfrm>
            <a:off x="395288" y="5109989"/>
            <a:ext cx="2209800" cy="641350"/>
          </a:xfrm>
          <a:prstGeom prst="rect">
            <a:avLst/>
          </a:prstGeom>
          <a:noFill/>
          <a:ln w="9525">
            <a:noFill/>
            <a:miter lim="800000"/>
            <a:headEnd/>
            <a:tailEnd/>
          </a:ln>
        </p:spPr>
        <p:txBody>
          <a:bodyPr>
            <a:spAutoFit/>
          </a:bodyPr>
          <a:lstStyle/>
          <a:p>
            <a:pPr algn="ctr">
              <a:spcBef>
                <a:spcPct val="50000"/>
              </a:spcBef>
            </a:pPr>
            <a:r>
              <a:rPr kumimoji="1" lang="zh-CN" altLang="en-US" sz="3600" b="1">
                <a:latin typeface="Times New Roman" pitchFamily="18" charset="0"/>
                <a:ea typeface="楷体_GB2312" pitchFamily="49" charset="-122"/>
              </a:rPr>
              <a:t>偏转角度</a:t>
            </a:r>
          </a:p>
        </p:txBody>
      </p:sp>
      <p:graphicFrame>
        <p:nvGraphicFramePr>
          <p:cNvPr id="174086" name="Object 6"/>
          <p:cNvGraphicFramePr>
            <a:graphicFrameLocks noChangeAspect="1"/>
          </p:cNvGraphicFramePr>
          <p:nvPr/>
        </p:nvGraphicFramePr>
        <p:xfrm>
          <a:off x="3273425" y="4805189"/>
          <a:ext cx="3962400" cy="1219200"/>
        </p:xfrm>
        <a:graphic>
          <a:graphicData uri="http://schemas.openxmlformats.org/presentationml/2006/ole">
            <p:oleObj spid="_x0000_s60419" name="Equation" r:id="rId6" imgW="1257120" imgH="457200" progId="Equation.DSMT4">
              <p:embed/>
            </p:oleObj>
          </a:graphicData>
        </a:graphic>
      </p:graphicFrame>
      <p:sp>
        <p:nvSpPr>
          <p:cNvPr id="174087" name="Text Box 7"/>
          <p:cNvSpPr txBox="1">
            <a:spLocks noChangeArrowheads="1"/>
          </p:cNvSpPr>
          <p:nvPr/>
        </p:nvSpPr>
        <p:spPr bwMode="auto">
          <a:xfrm>
            <a:off x="34925" y="6172026"/>
            <a:ext cx="8305800" cy="584775"/>
          </a:xfrm>
          <a:prstGeom prst="rect">
            <a:avLst/>
          </a:prstGeom>
          <a:noFill/>
          <a:ln w="9525">
            <a:noFill/>
            <a:miter lim="800000"/>
            <a:headEnd/>
            <a:tailEnd/>
          </a:ln>
        </p:spPr>
        <p:txBody>
          <a:bodyPr>
            <a:spAutoFit/>
          </a:bodyPr>
          <a:lstStyle/>
          <a:p>
            <a:pPr algn="ctr">
              <a:spcBef>
                <a:spcPct val="50000"/>
              </a:spcBef>
            </a:pPr>
            <a:r>
              <a:rPr kumimoji="1" lang="zh-CN" altLang="en-US" sz="3200" b="1" dirty="0">
                <a:solidFill>
                  <a:srgbClr val="FF0000"/>
                </a:solidFill>
                <a:latin typeface="Times New Roman" pitchFamily="18" charset="0"/>
                <a:ea typeface="楷体_GB2312" pitchFamily="49" charset="-122"/>
              </a:rPr>
              <a:t>粒子好象是从入射线中点直接射出来的</a:t>
            </a:r>
          </a:p>
        </p:txBody>
      </p:sp>
      <p:sp>
        <p:nvSpPr>
          <p:cNvPr id="174088" name="Text Box 8"/>
          <p:cNvSpPr txBox="1">
            <a:spLocks noChangeArrowheads="1"/>
          </p:cNvSpPr>
          <p:nvPr/>
        </p:nvSpPr>
        <p:spPr bwMode="auto">
          <a:xfrm>
            <a:off x="7966075" y="3717751"/>
            <a:ext cx="854075" cy="2846388"/>
          </a:xfrm>
          <a:prstGeom prst="rect">
            <a:avLst/>
          </a:prstGeom>
          <a:noFill/>
          <a:ln w="9525" algn="ctr">
            <a:noFill/>
            <a:miter lim="800000"/>
            <a:headEnd/>
            <a:tailEnd/>
          </a:ln>
        </p:spPr>
        <p:txBody>
          <a:bodyPr vert="eaVert" wrap="none">
            <a:spAutoFit/>
          </a:bodyPr>
          <a:lstStyle/>
          <a:p>
            <a:r>
              <a:rPr kumimoji="1" lang="zh-CN" altLang="en-US" sz="4400" b="1">
                <a:solidFill>
                  <a:srgbClr val="FF0000"/>
                </a:solidFill>
              </a:rPr>
              <a:t>类平抛运动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088"/>
                                        </p:tgtEl>
                                        <p:attrNameLst>
                                          <p:attrName>style.visibility</p:attrName>
                                        </p:attrNameLst>
                                      </p:cBhvr>
                                      <p:to>
                                        <p:strVal val="visible"/>
                                      </p:to>
                                    </p:set>
                                    <p:anim calcmode="lin" valueType="num">
                                      <p:cBhvr additive="base">
                                        <p:cTn id="7" dur="500" fill="hold"/>
                                        <p:tgtEl>
                                          <p:spTgt spid="174088"/>
                                        </p:tgtEl>
                                        <p:attrNameLst>
                                          <p:attrName>ppt_x</p:attrName>
                                        </p:attrNameLst>
                                      </p:cBhvr>
                                      <p:tavLst>
                                        <p:tav tm="0">
                                          <p:val>
                                            <p:strVal val="#ppt_x"/>
                                          </p:val>
                                        </p:tav>
                                        <p:tav tm="100000">
                                          <p:val>
                                            <p:strVal val="#ppt_x"/>
                                          </p:val>
                                        </p:tav>
                                      </p:tavLst>
                                    </p:anim>
                                    <p:anim calcmode="lin" valueType="num">
                                      <p:cBhvr additive="base">
                                        <p:cTn id="8" dur="500" fill="hold"/>
                                        <p:tgtEl>
                                          <p:spTgt spid="17408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084"/>
                                        </p:tgtEl>
                                        <p:attrNameLst>
                                          <p:attrName>style.visibility</p:attrName>
                                        </p:attrNameLst>
                                      </p:cBhvr>
                                      <p:to>
                                        <p:strVal val="visible"/>
                                      </p:to>
                                    </p:set>
                                    <p:anim calcmode="lin" valueType="num">
                                      <p:cBhvr additive="base">
                                        <p:cTn id="13" dur="500" fill="hold"/>
                                        <p:tgtEl>
                                          <p:spTgt spid="174084"/>
                                        </p:tgtEl>
                                        <p:attrNameLst>
                                          <p:attrName>ppt_x</p:attrName>
                                        </p:attrNameLst>
                                      </p:cBhvr>
                                      <p:tavLst>
                                        <p:tav tm="0">
                                          <p:val>
                                            <p:strVal val="#ppt_x"/>
                                          </p:val>
                                        </p:tav>
                                        <p:tav tm="100000">
                                          <p:val>
                                            <p:strVal val="#ppt_x"/>
                                          </p:val>
                                        </p:tav>
                                      </p:tavLst>
                                    </p:anim>
                                    <p:anim calcmode="lin" valueType="num">
                                      <p:cBhvr additive="base">
                                        <p:cTn id="14" dur="500" fill="hold"/>
                                        <p:tgtEl>
                                          <p:spTgt spid="17408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74083"/>
                                        </p:tgtEl>
                                        <p:attrNameLst>
                                          <p:attrName>style.visibility</p:attrName>
                                        </p:attrNameLst>
                                      </p:cBhvr>
                                      <p:to>
                                        <p:strVal val="visible"/>
                                      </p:to>
                                    </p:set>
                                    <p:anim calcmode="lin" valueType="num">
                                      <p:cBhvr additive="base">
                                        <p:cTn id="17" dur="500" fill="hold"/>
                                        <p:tgtEl>
                                          <p:spTgt spid="174083"/>
                                        </p:tgtEl>
                                        <p:attrNameLst>
                                          <p:attrName>ppt_x</p:attrName>
                                        </p:attrNameLst>
                                      </p:cBhvr>
                                      <p:tavLst>
                                        <p:tav tm="0">
                                          <p:val>
                                            <p:strVal val="#ppt_x"/>
                                          </p:val>
                                        </p:tav>
                                        <p:tav tm="100000">
                                          <p:val>
                                            <p:strVal val="#ppt_x"/>
                                          </p:val>
                                        </p:tav>
                                      </p:tavLst>
                                    </p:anim>
                                    <p:anim calcmode="lin" valueType="num">
                                      <p:cBhvr additive="base">
                                        <p:cTn id="18" dur="500" fill="hold"/>
                                        <p:tgtEl>
                                          <p:spTgt spid="17408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74085"/>
                                        </p:tgtEl>
                                        <p:attrNameLst>
                                          <p:attrName>style.visibility</p:attrName>
                                        </p:attrNameLst>
                                      </p:cBhvr>
                                      <p:to>
                                        <p:strVal val="visible"/>
                                      </p:to>
                                    </p:set>
                                    <p:anim calcmode="lin" valueType="num">
                                      <p:cBhvr additive="base">
                                        <p:cTn id="23" dur="500" fill="hold"/>
                                        <p:tgtEl>
                                          <p:spTgt spid="174085"/>
                                        </p:tgtEl>
                                        <p:attrNameLst>
                                          <p:attrName>ppt_x</p:attrName>
                                        </p:attrNameLst>
                                      </p:cBhvr>
                                      <p:tavLst>
                                        <p:tav tm="0">
                                          <p:val>
                                            <p:strVal val="#ppt_x"/>
                                          </p:val>
                                        </p:tav>
                                        <p:tav tm="100000">
                                          <p:val>
                                            <p:strVal val="#ppt_x"/>
                                          </p:val>
                                        </p:tav>
                                      </p:tavLst>
                                    </p:anim>
                                    <p:anim calcmode="lin" valueType="num">
                                      <p:cBhvr additive="base">
                                        <p:cTn id="24" dur="500" fill="hold"/>
                                        <p:tgtEl>
                                          <p:spTgt spid="17408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74086"/>
                                        </p:tgtEl>
                                        <p:attrNameLst>
                                          <p:attrName>style.visibility</p:attrName>
                                        </p:attrNameLst>
                                      </p:cBhvr>
                                      <p:to>
                                        <p:strVal val="visible"/>
                                      </p:to>
                                    </p:set>
                                    <p:anim calcmode="lin" valueType="num">
                                      <p:cBhvr additive="base">
                                        <p:cTn id="27" dur="500" fill="hold"/>
                                        <p:tgtEl>
                                          <p:spTgt spid="174086"/>
                                        </p:tgtEl>
                                        <p:attrNameLst>
                                          <p:attrName>ppt_x</p:attrName>
                                        </p:attrNameLst>
                                      </p:cBhvr>
                                      <p:tavLst>
                                        <p:tav tm="0">
                                          <p:val>
                                            <p:strVal val="#ppt_x"/>
                                          </p:val>
                                        </p:tav>
                                        <p:tav tm="100000">
                                          <p:val>
                                            <p:strVal val="#ppt_x"/>
                                          </p:val>
                                        </p:tav>
                                      </p:tavLst>
                                    </p:anim>
                                    <p:anim calcmode="lin" valueType="num">
                                      <p:cBhvr additive="base">
                                        <p:cTn id="28" dur="500" fill="hold"/>
                                        <p:tgtEl>
                                          <p:spTgt spid="17408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74087"/>
                                        </p:tgtEl>
                                        <p:attrNameLst>
                                          <p:attrName>style.visibility</p:attrName>
                                        </p:attrNameLst>
                                      </p:cBhvr>
                                      <p:to>
                                        <p:strVal val="visible"/>
                                      </p:to>
                                    </p:set>
                                    <p:anim calcmode="lin" valueType="num">
                                      <p:cBhvr additive="base">
                                        <p:cTn id="33" dur="500" fill="hold"/>
                                        <p:tgtEl>
                                          <p:spTgt spid="174087"/>
                                        </p:tgtEl>
                                        <p:attrNameLst>
                                          <p:attrName>ppt_x</p:attrName>
                                        </p:attrNameLst>
                                      </p:cBhvr>
                                      <p:tavLst>
                                        <p:tav tm="0">
                                          <p:val>
                                            <p:strVal val="#ppt_x"/>
                                          </p:val>
                                        </p:tav>
                                        <p:tav tm="100000">
                                          <p:val>
                                            <p:strVal val="#ppt_x"/>
                                          </p:val>
                                        </p:tav>
                                      </p:tavLst>
                                    </p:anim>
                                    <p:anim calcmode="lin" valueType="num">
                                      <p:cBhvr additive="base">
                                        <p:cTn id="34" dur="500" fill="hold"/>
                                        <p:tgtEl>
                                          <p:spTgt spid="1740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4" grpId="0"/>
      <p:bldP spid="174085" grpId="0"/>
      <p:bldP spid="174087" grpId="0"/>
      <p:bldP spid="17408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p:cNvSpPr>
          <p:nvPr/>
        </p:nvSpPr>
        <p:spPr bwMode="auto">
          <a:xfrm>
            <a:off x="251520" y="1052736"/>
            <a:ext cx="8892480" cy="4062651"/>
          </a:xfrm>
          <a:prstGeom prst="rect">
            <a:avLst/>
          </a:prstGeom>
          <a:noFill/>
          <a:ln w="9525">
            <a:noFill/>
            <a:miter lim="800000"/>
            <a:headEnd/>
            <a:tailEnd/>
          </a:ln>
        </p:spPr>
        <p:txBody>
          <a:bodyPr wrap="square">
            <a:spAutoFit/>
          </a:bodyPr>
          <a:lstStyle/>
          <a:p>
            <a:r>
              <a:rPr kumimoji="1" lang="zh-CN" altLang="en-US" sz="3600" b="1" dirty="0">
                <a:latin typeface="黑体" pitchFamily="49" charset="-122"/>
                <a:ea typeface="黑体" pitchFamily="49" charset="-122"/>
              </a:rPr>
              <a:t>结论</a:t>
            </a:r>
            <a:r>
              <a:rPr kumimoji="1" lang="zh-CN" altLang="en-US" sz="3600" b="1" dirty="0" smtClean="0">
                <a:latin typeface="黑体" pitchFamily="49" charset="-122"/>
                <a:ea typeface="黑体" pitchFamily="49" charset="-122"/>
              </a:rPr>
              <a:t>：</a:t>
            </a:r>
            <a:endParaRPr kumimoji="1" lang="en-US" altLang="zh-CN" sz="3600" b="1" dirty="0" smtClean="0">
              <a:latin typeface="黑体" pitchFamily="49" charset="-122"/>
              <a:ea typeface="黑体" pitchFamily="49" charset="-122"/>
            </a:endParaRPr>
          </a:p>
          <a:p>
            <a:pPr>
              <a:lnSpc>
                <a:spcPct val="150000"/>
              </a:lnSpc>
              <a:buFont typeface="Wingdings" pitchFamily="2" charset="2"/>
              <a:buChar char="l"/>
            </a:pPr>
            <a:r>
              <a:rPr kumimoji="1" lang="zh-CN" altLang="en-US" sz="2800" b="1" dirty="0" smtClean="0">
                <a:latin typeface="+mn-ea"/>
              </a:rPr>
              <a:t>带电粒子</a:t>
            </a:r>
            <a:r>
              <a:rPr kumimoji="1" lang="zh-CN" altLang="en-US" sz="2800" b="1" dirty="0">
                <a:latin typeface="+mn-ea"/>
              </a:rPr>
              <a:t>初速度垂直于电场方向飞入匀强电场的问题就是一个</a:t>
            </a:r>
            <a:r>
              <a:rPr kumimoji="1" lang="zh-CN" altLang="en-US" sz="2800" b="1" dirty="0">
                <a:solidFill>
                  <a:srgbClr val="FF0000"/>
                </a:solidFill>
                <a:latin typeface="+mn-ea"/>
              </a:rPr>
              <a:t>类平抛</a:t>
            </a:r>
            <a:r>
              <a:rPr kumimoji="1" lang="zh-CN" altLang="en-US" sz="2800" b="1" dirty="0">
                <a:latin typeface="+mn-ea"/>
              </a:rPr>
              <a:t>的问题。</a:t>
            </a:r>
          </a:p>
          <a:p>
            <a:pPr>
              <a:lnSpc>
                <a:spcPct val="150000"/>
              </a:lnSpc>
              <a:buFont typeface="Wingdings" pitchFamily="2" charset="2"/>
              <a:buChar char="l"/>
            </a:pPr>
            <a:r>
              <a:rPr kumimoji="1" lang="zh-CN" altLang="en-US" sz="2800" b="1" dirty="0" smtClean="0">
                <a:latin typeface="+mn-ea"/>
              </a:rPr>
              <a:t>粒子</a:t>
            </a:r>
            <a:r>
              <a:rPr kumimoji="1" lang="zh-CN" altLang="en-US" sz="2800" b="1" dirty="0">
                <a:latin typeface="+mn-ea"/>
              </a:rPr>
              <a:t>在与电场垂直的方向上做</a:t>
            </a:r>
            <a:r>
              <a:rPr kumimoji="1" lang="zh-CN" altLang="en-US" sz="2800" b="1" dirty="0">
                <a:solidFill>
                  <a:srgbClr val="FF0000"/>
                </a:solidFill>
                <a:latin typeface="+mn-ea"/>
              </a:rPr>
              <a:t>匀速直线运动</a:t>
            </a:r>
          </a:p>
          <a:p>
            <a:pPr>
              <a:lnSpc>
                <a:spcPct val="150000"/>
              </a:lnSpc>
              <a:buFont typeface="Wingdings" pitchFamily="2" charset="2"/>
              <a:buChar char="l"/>
            </a:pPr>
            <a:r>
              <a:rPr kumimoji="1" lang="zh-CN" altLang="en-US" sz="2800" b="1" dirty="0" smtClean="0">
                <a:latin typeface="+mn-ea"/>
              </a:rPr>
              <a:t>粒子</a:t>
            </a:r>
            <a:r>
              <a:rPr kumimoji="1" lang="zh-CN" altLang="en-US" sz="2800" b="1" dirty="0">
                <a:latin typeface="+mn-ea"/>
              </a:rPr>
              <a:t>在与电场平行的方向上做</a:t>
            </a:r>
            <a:r>
              <a:rPr kumimoji="1" lang="zh-CN" altLang="en-US" sz="2800" b="1" dirty="0">
                <a:solidFill>
                  <a:srgbClr val="FF0000"/>
                </a:solidFill>
                <a:latin typeface="+mn-ea"/>
              </a:rPr>
              <a:t>初速为零的匀加速运动</a:t>
            </a:r>
            <a:r>
              <a:rPr kumimoji="1" lang="zh-CN" altLang="en-US" sz="3200" b="1" dirty="0">
                <a:latin typeface="+mn-ea"/>
              </a:rPr>
              <a:t>　</a:t>
            </a:r>
          </a:p>
          <a:p>
            <a:pPr>
              <a:spcBef>
                <a:spcPct val="50000"/>
              </a:spcBef>
            </a:pPr>
            <a:endParaRPr kumimoji="1" lang="en-US" altLang="zh-CN" sz="3200" b="1" dirty="0">
              <a:solidFill>
                <a:schemeClr val="tx2"/>
              </a:solidFill>
              <a:ea typeface="华文新魏"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7762">
                                            <p:txEl>
                                              <p:pRg st="0" end="0"/>
                                            </p:txEl>
                                          </p:spTgt>
                                        </p:tgtEl>
                                        <p:attrNameLst>
                                          <p:attrName>style.visibility</p:attrName>
                                        </p:attrNameLst>
                                      </p:cBhvr>
                                      <p:to>
                                        <p:strVal val="visible"/>
                                      </p:to>
                                    </p:set>
                                    <p:animEffect transition="in" filter="blinds(horizontal)">
                                      <p:cBhvr>
                                        <p:cTn id="7" dur="500"/>
                                        <p:tgtEl>
                                          <p:spTgt spid="1177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7762">
                                            <p:txEl>
                                              <p:pRg st="1" end="1"/>
                                            </p:txEl>
                                          </p:spTgt>
                                        </p:tgtEl>
                                        <p:attrNameLst>
                                          <p:attrName>style.visibility</p:attrName>
                                        </p:attrNameLst>
                                      </p:cBhvr>
                                      <p:to>
                                        <p:strVal val="visible"/>
                                      </p:to>
                                    </p:set>
                                    <p:animEffect transition="in" filter="blinds(horizontal)">
                                      <p:cBhvr>
                                        <p:cTn id="12" dur="500"/>
                                        <p:tgtEl>
                                          <p:spTgt spid="1177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7762">
                                            <p:txEl>
                                              <p:pRg st="2" end="2"/>
                                            </p:txEl>
                                          </p:spTgt>
                                        </p:tgtEl>
                                        <p:attrNameLst>
                                          <p:attrName>style.visibility</p:attrName>
                                        </p:attrNameLst>
                                      </p:cBhvr>
                                      <p:to>
                                        <p:strVal val="visible"/>
                                      </p:to>
                                    </p:set>
                                    <p:animEffect transition="in" filter="blinds(horizontal)">
                                      <p:cBhvr>
                                        <p:cTn id="17" dur="500"/>
                                        <p:tgtEl>
                                          <p:spTgt spid="11776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7762">
                                            <p:txEl>
                                              <p:pRg st="3" end="3"/>
                                            </p:txEl>
                                          </p:spTgt>
                                        </p:tgtEl>
                                        <p:attrNameLst>
                                          <p:attrName>style.visibility</p:attrName>
                                        </p:attrNameLst>
                                      </p:cBhvr>
                                      <p:to>
                                        <p:strVal val="visible"/>
                                      </p:to>
                                    </p:set>
                                    <p:animEffect transition="in" filter="blinds(horizontal)">
                                      <p:cBhvr>
                                        <p:cTn id="22" dur="500"/>
                                        <p:tgtEl>
                                          <p:spTgt spid="1177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23" name="Line 135"/>
          <p:cNvSpPr>
            <a:spLocks noChangeShapeType="1"/>
          </p:cNvSpPr>
          <p:nvPr/>
        </p:nvSpPr>
        <p:spPr bwMode="auto">
          <a:xfrm>
            <a:off x="6629400" y="1814562"/>
            <a:ext cx="1371600" cy="0"/>
          </a:xfrm>
          <a:prstGeom prst="line">
            <a:avLst/>
          </a:prstGeom>
          <a:noFill/>
          <a:ln w="38100">
            <a:solidFill>
              <a:srgbClr val="993366"/>
            </a:solidFill>
            <a:prstDash val="dash"/>
            <a:round/>
            <a:headEnd/>
            <a:tailEnd/>
          </a:ln>
        </p:spPr>
        <p:txBody>
          <a:bodyPr/>
          <a:lstStyle/>
          <a:p>
            <a:endParaRPr lang="zh-CN" altLang="en-US"/>
          </a:p>
        </p:txBody>
      </p:sp>
      <p:grpSp>
        <p:nvGrpSpPr>
          <p:cNvPr id="2" name="Group 136"/>
          <p:cNvGrpSpPr>
            <a:grpSpLocks/>
          </p:cNvGrpSpPr>
          <p:nvPr/>
        </p:nvGrpSpPr>
        <p:grpSpPr bwMode="auto">
          <a:xfrm rot="5400000">
            <a:off x="6324600" y="2195562"/>
            <a:ext cx="1066800" cy="304800"/>
            <a:chOff x="2112" y="3408"/>
            <a:chExt cx="1152" cy="384"/>
          </a:xfrm>
        </p:grpSpPr>
        <p:sp>
          <p:nvSpPr>
            <p:cNvPr id="5200" name="Line 137"/>
            <p:cNvSpPr>
              <a:spLocks noChangeShapeType="1"/>
            </p:cNvSpPr>
            <p:nvPr/>
          </p:nvSpPr>
          <p:spPr bwMode="auto">
            <a:xfrm>
              <a:off x="2112" y="3600"/>
              <a:ext cx="1152" cy="0"/>
            </a:xfrm>
            <a:prstGeom prst="line">
              <a:avLst/>
            </a:prstGeom>
            <a:noFill/>
            <a:ln w="28575">
              <a:solidFill>
                <a:srgbClr val="993366"/>
              </a:solidFill>
              <a:round/>
              <a:headEnd type="triangle" w="med" len="med"/>
              <a:tailEnd type="triangle" w="med" len="med"/>
            </a:ln>
          </p:spPr>
          <p:txBody>
            <a:bodyPr/>
            <a:lstStyle/>
            <a:p>
              <a:endParaRPr lang="zh-CN" altLang="en-US"/>
            </a:p>
          </p:txBody>
        </p:sp>
        <p:sp>
          <p:nvSpPr>
            <p:cNvPr id="5201" name="Line 138"/>
            <p:cNvSpPr>
              <a:spLocks noChangeShapeType="1"/>
            </p:cNvSpPr>
            <p:nvPr/>
          </p:nvSpPr>
          <p:spPr bwMode="auto">
            <a:xfrm>
              <a:off x="2112" y="3504"/>
              <a:ext cx="0" cy="192"/>
            </a:xfrm>
            <a:prstGeom prst="line">
              <a:avLst/>
            </a:prstGeom>
            <a:noFill/>
            <a:ln w="38100">
              <a:solidFill>
                <a:srgbClr val="993366"/>
              </a:solidFill>
              <a:round/>
              <a:headEnd/>
              <a:tailEnd/>
            </a:ln>
          </p:spPr>
          <p:txBody>
            <a:bodyPr/>
            <a:lstStyle/>
            <a:p>
              <a:endParaRPr lang="zh-CN" altLang="en-US"/>
            </a:p>
          </p:txBody>
        </p:sp>
        <p:sp>
          <p:nvSpPr>
            <p:cNvPr id="5202" name="Line 139"/>
            <p:cNvSpPr>
              <a:spLocks noChangeShapeType="1"/>
            </p:cNvSpPr>
            <p:nvPr/>
          </p:nvSpPr>
          <p:spPr bwMode="auto">
            <a:xfrm>
              <a:off x="3264" y="3504"/>
              <a:ext cx="0" cy="192"/>
            </a:xfrm>
            <a:prstGeom prst="line">
              <a:avLst/>
            </a:prstGeom>
            <a:noFill/>
            <a:ln w="38100">
              <a:solidFill>
                <a:srgbClr val="993366"/>
              </a:solidFill>
              <a:round/>
              <a:headEnd/>
              <a:tailEnd/>
            </a:ln>
          </p:spPr>
          <p:txBody>
            <a:bodyPr/>
            <a:lstStyle/>
            <a:p>
              <a:endParaRPr lang="zh-CN" altLang="en-US"/>
            </a:p>
          </p:txBody>
        </p:sp>
        <p:sp>
          <p:nvSpPr>
            <p:cNvPr id="5203" name="Rectangle 140"/>
            <p:cNvSpPr>
              <a:spLocks noChangeArrowheads="1"/>
            </p:cNvSpPr>
            <p:nvPr/>
          </p:nvSpPr>
          <p:spPr bwMode="auto">
            <a:xfrm>
              <a:off x="2496" y="3408"/>
              <a:ext cx="336" cy="384"/>
            </a:xfrm>
            <a:prstGeom prst="rect">
              <a:avLst/>
            </a:prstGeom>
            <a:solidFill>
              <a:srgbClr val="FFFFCC"/>
            </a:solidFill>
            <a:ln w="9525">
              <a:solidFill>
                <a:srgbClr val="993366"/>
              </a:solidFill>
              <a:miter lim="800000"/>
              <a:headEnd/>
              <a:tailEnd/>
            </a:ln>
          </p:spPr>
          <p:txBody>
            <a:bodyPr wrap="none" anchor="ctr"/>
            <a:lstStyle/>
            <a:p>
              <a:endParaRPr lang="zh-CN" altLang="en-US"/>
            </a:p>
          </p:txBody>
        </p:sp>
      </p:grpSp>
      <p:sp>
        <p:nvSpPr>
          <p:cNvPr id="63629" name="Line 141"/>
          <p:cNvSpPr>
            <a:spLocks noChangeShapeType="1"/>
          </p:cNvSpPr>
          <p:nvPr/>
        </p:nvSpPr>
        <p:spPr bwMode="auto">
          <a:xfrm>
            <a:off x="2209800" y="2881362"/>
            <a:ext cx="4419600" cy="0"/>
          </a:xfrm>
          <a:prstGeom prst="line">
            <a:avLst/>
          </a:prstGeom>
          <a:noFill/>
          <a:ln w="38100" cap="rnd">
            <a:solidFill>
              <a:schemeClr val="accent2"/>
            </a:solidFill>
            <a:prstDash val="sysDot"/>
            <a:round/>
            <a:headEnd/>
            <a:tailEnd/>
          </a:ln>
        </p:spPr>
        <p:txBody>
          <a:bodyPr/>
          <a:lstStyle/>
          <a:p>
            <a:endParaRPr lang="zh-CN" altLang="en-US"/>
          </a:p>
        </p:txBody>
      </p:sp>
      <p:grpSp>
        <p:nvGrpSpPr>
          <p:cNvPr id="3" name="Group 151"/>
          <p:cNvGrpSpPr>
            <a:grpSpLocks/>
          </p:cNvGrpSpPr>
          <p:nvPr/>
        </p:nvGrpSpPr>
        <p:grpSpPr bwMode="auto">
          <a:xfrm>
            <a:off x="2247900" y="1585962"/>
            <a:ext cx="4267200" cy="641350"/>
            <a:chOff x="1296" y="960"/>
            <a:chExt cx="2688" cy="404"/>
          </a:xfrm>
        </p:grpSpPr>
        <p:sp>
          <p:nvSpPr>
            <p:cNvPr id="5194" name="Text Box 152"/>
            <p:cNvSpPr txBox="1">
              <a:spLocks noChangeArrowheads="1"/>
            </p:cNvSpPr>
            <p:nvPr/>
          </p:nvSpPr>
          <p:spPr bwMode="auto">
            <a:xfrm>
              <a:off x="1296" y="960"/>
              <a:ext cx="288" cy="404"/>
            </a:xfrm>
            <a:prstGeom prst="rect">
              <a:avLst/>
            </a:prstGeom>
            <a:noFill/>
            <a:ln w="9525">
              <a:noFill/>
              <a:miter lim="800000"/>
              <a:headEnd/>
              <a:tailEnd/>
            </a:ln>
          </p:spPr>
          <p:txBody>
            <a:bodyPr>
              <a:spAutoFit/>
            </a:bodyPr>
            <a:lstStyle/>
            <a:p>
              <a:pPr>
                <a:spcBef>
                  <a:spcPct val="50000"/>
                </a:spcBef>
              </a:pPr>
              <a:r>
                <a:rPr kumimoji="1" lang="en-US" altLang="zh-CN" sz="3600" b="1">
                  <a:solidFill>
                    <a:schemeClr val="accent2"/>
                  </a:solidFill>
                  <a:latin typeface="Times New Roman" pitchFamily="18" charset="0"/>
                </a:rPr>
                <a:t>+</a:t>
              </a:r>
            </a:p>
          </p:txBody>
        </p:sp>
        <p:sp>
          <p:nvSpPr>
            <p:cNvPr id="5195" name="Text Box 153"/>
            <p:cNvSpPr txBox="1">
              <a:spLocks noChangeArrowheads="1"/>
            </p:cNvSpPr>
            <p:nvPr/>
          </p:nvSpPr>
          <p:spPr bwMode="auto">
            <a:xfrm>
              <a:off x="1776" y="960"/>
              <a:ext cx="288" cy="404"/>
            </a:xfrm>
            <a:prstGeom prst="rect">
              <a:avLst/>
            </a:prstGeom>
            <a:noFill/>
            <a:ln w="9525">
              <a:noFill/>
              <a:miter lim="800000"/>
              <a:headEnd/>
              <a:tailEnd/>
            </a:ln>
          </p:spPr>
          <p:txBody>
            <a:bodyPr>
              <a:spAutoFit/>
            </a:bodyPr>
            <a:lstStyle/>
            <a:p>
              <a:pPr>
                <a:spcBef>
                  <a:spcPct val="50000"/>
                </a:spcBef>
              </a:pPr>
              <a:r>
                <a:rPr kumimoji="1" lang="en-US" altLang="zh-CN" sz="3600" b="1">
                  <a:solidFill>
                    <a:schemeClr val="accent2"/>
                  </a:solidFill>
                  <a:latin typeface="Times New Roman" pitchFamily="18" charset="0"/>
                </a:rPr>
                <a:t>+</a:t>
              </a:r>
            </a:p>
          </p:txBody>
        </p:sp>
        <p:sp>
          <p:nvSpPr>
            <p:cNvPr id="5196" name="Text Box 154"/>
            <p:cNvSpPr txBox="1">
              <a:spLocks noChangeArrowheads="1"/>
            </p:cNvSpPr>
            <p:nvPr/>
          </p:nvSpPr>
          <p:spPr bwMode="auto">
            <a:xfrm>
              <a:off x="2256" y="960"/>
              <a:ext cx="288" cy="404"/>
            </a:xfrm>
            <a:prstGeom prst="rect">
              <a:avLst/>
            </a:prstGeom>
            <a:noFill/>
            <a:ln w="9525">
              <a:noFill/>
              <a:miter lim="800000"/>
              <a:headEnd/>
              <a:tailEnd/>
            </a:ln>
          </p:spPr>
          <p:txBody>
            <a:bodyPr>
              <a:spAutoFit/>
            </a:bodyPr>
            <a:lstStyle/>
            <a:p>
              <a:pPr>
                <a:spcBef>
                  <a:spcPct val="50000"/>
                </a:spcBef>
              </a:pPr>
              <a:r>
                <a:rPr kumimoji="1" lang="en-US" altLang="zh-CN" sz="3600" b="1">
                  <a:solidFill>
                    <a:schemeClr val="accent2"/>
                  </a:solidFill>
                  <a:latin typeface="Times New Roman" pitchFamily="18" charset="0"/>
                </a:rPr>
                <a:t>+</a:t>
              </a:r>
            </a:p>
          </p:txBody>
        </p:sp>
        <p:sp>
          <p:nvSpPr>
            <p:cNvPr id="5197" name="Text Box 155"/>
            <p:cNvSpPr txBox="1">
              <a:spLocks noChangeArrowheads="1"/>
            </p:cNvSpPr>
            <p:nvPr/>
          </p:nvSpPr>
          <p:spPr bwMode="auto">
            <a:xfrm>
              <a:off x="2736" y="960"/>
              <a:ext cx="288" cy="404"/>
            </a:xfrm>
            <a:prstGeom prst="rect">
              <a:avLst/>
            </a:prstGeom>
            <a:noFill/>
            <a:ln w="9525">
              <a:noFill/>
              <a:miter lim="800000"/>
              <a:headEnd/>
              <a:tailEnd/>
            </a:ln>
          </p:spPr>
          <p:txBody>
            <a:bodyPr>
              <a:spAutoFit/>
            </a:bodyPr>
            <a:lstStyle/>
            <a:p>
              <a:pPr>
                <a:spcBef>
                  <a:spcPct val="50000"/>
                </a:spcBef>
              </a:pPr>
              <a:r>
                <a:rPr kumimoji="1" lang="en-US" altLang="zh-CN" sz="3600" b="1">
                  <a:solidFill>
                    <a:schemeClr val="accent2"/>
                  </a:solidFill>
                  <a:latin typeface="Times New Roman" pitchFamily="18" charset="0"/>
                </a:rPr>
                <a:t>+</a:t>
              </a:r>
            </a:p>
          </p:txBody>
        </p:sp>
        <p:sp>
          <p:nvSpPr>
            <p:cNvPr id="5198" name="Text Box 156"/>
            <p:cNvSpPr txBox="1">
              <a:spLocks noChangeArrowheads="1"/>
            </p:cNvSpPr>
            <p:nvPr/>
          </p:nvSpPr>
          <p:spPr bwMode="auto">
            <a:xfrm>
              <a:off x="3216" y="960"/>
              <a:ext cx="288" cy="404"/>
            </a:xfrm>
            <a:prstGeom prst="rect">
              <a:avLst/>
            </a:prstGeom>
            <a:noFill/>
            <a:ln w="9525">
              <a:noFill/>
              <a:miter lim="800000"/>
              <a:headEnd/>
              <a:tailEnd/>
            </a:ln>
          </p:spPr>
          <p:txBody>
            <a:bodyPr>
              <a:spAutoFit/>
            </a:bodyPr>
            <a:lstStyle/>
            <a:p>
              <a:pPr>
                <a:spcBef>
                  <a:spcPct val="50000"/>
                </a:spcBef>
              </a:pPr>
              <a:r>
                <a:rPr kumimoji="1" lang="en-US" altLang="zh-CN" sz="3600" b="1">
                  <a:solidFill>
                    <a:schemeClr val="accent2"/>
                  </a:solidFill>
                  <a:latin typeface="Times New Roman" pitchFamily="18" charset="0"/>
                </a:rPr>
                <a:t>+</a:t>
              </a:r>
            </a:p>
          </p:txBody>
        </p:sp>
        <p:sp>
          <p:nvSpPr>
            <p:cNvPr id="5199" name="Text Box 157"/>
            <p:cNvSpPr txBox="1">
              <a:spLocks noChangeArrowheads="1"/>
            </p:cNvSpPr>
            <p:nvPr/>
          </p:nvSpPr>
          <p:spPr bwMode="auto">
            <a:xfrm>
              <a:off x="3696" y="960"/>
              <a:ext cx="288" cy="404"/>
            </a:xfrm>
            <a:prstGeom prst="rect">
              <a:avLst/>
            </a:prstGeom>
            <a:noFill/>
            <a:ln w="9525">
              <a:noFill/>
              <a:miter lim="800000"/>
              <a:headEnd/>
              <a:tailEnd/>
            </a:ln>
          </p:spPr>
          <p:txBody>
            <a:bodyPr>
              <a:spAutoFit/>
            </a:bodyPr>
            <a:lstStyle/>
            <a:p>
              <a:pPr>
                <a:spcBef>
                  <a:spcPct val="50000"/>
                </a:spcBef>
              </a:pPr>
              <a:r>
                <a:rPr kumimoji="1" lang="en-US" altLang="zh-CN" sz="3600" b="1">
                  <a:solidFill>
                    <a:schemeClr val="accent2"/>
                  </a:solidFill>
                  <a:latin typeface="Times New Roman" pitchFamily="18" charset="0"/>
                </a:rPr>
                <a:t>+</a:t>
              </a:r>
            </a:p>
          </p:txBody>
        </p:sp>
      </p:grpSp>
      <p:grpSp>
        <p:nvGrpSpPr>
          <p:cNvPr id="4" name="Group 158"/>
          <p:cNvGrpSpPr>
            <a:grpSpLocks/>
          </p:cNvGrpSpPr>
          <p:nvPr/>
        </p:nvGrpSpPr>
        <p:grpSpPr bwMode="auto">
          <a:xfrm>
            <a:off x="2286000" y="3306812"/>
            <a:ext cx="4291013" cy="825500"/>
            <a:chOff x="1308" y="2879"/>
            <a:chExt cx="2703" cy="520"/>
          </a:xfrm>
        </p:grpSpPr>
        <p:sp>
          <p:nvSpPr>
            <p:cNvPr id="5188" name="Text Box 159"/>
            <p:cNvSpPr txBox="1">
              <a:spLocks noChangeArrowheads="1"/>
            </p:cNvSpPr>
            <p:nvPr/>
          </p:nvSpPr>
          <p:spPr bwMode="auto">
            <a:xfrm>
              <a:off x="1308" y="2879"/>
              <a:ext cx="315" cy="519"/>
            </a:xfrm>
            <a:prstGeom prst="rect">
              <a:avLst/>
            </a:prstGeom>
            <a:noFill/>
            <a:ln w="9525">
              <a:noFill/>
              <a:miter lim="800000"/>
              <a:headEnd/>
              <a:tailEnd/>
            </a:ln>
          </p:spPr>
          <p:txBody>
            <a:bodyPr>
              <a:spAutoFit/>
            </a:bodyPr>
            <a:lstStyle/>
            <a:p>
              <a:pPr>
                <a:spcBef>
                  <a:spcPct val="50000"/>
                </a:spcBef>
              </a:pPr>
              <a:r>
                <a:rPr kumimoji="1" lang="en-US" altLang="zh-CN" sz="4800" b="1">
                  <a:solidFill>
                    <a:schemeClr val="accent2"/>
                  </a:solidFill>
                  <a:latin typeface="Times New Roman" pitchFamily="18" charset="0"/>
                </a:rPr>
                <a:t>-</a:t>
              </a:r>
            </a:p>
          </p:txBody>
        </p:sp>
        <p:sp>
          <p:nvSpPr>
            <p:cNvPr id="5189" name="Text Box 160"/>
            <p:cNvSpPr txBox="1">
              <a:spLocks noChangeArrowheads="1"/>
            </p:cNvSpPr>
            <p:nvPr/>
          </p:nvSpPr>
          <p:spPr bwMode="auto">
            <a:xfrm>
              <a:off x="1776" y="2879"/>
              <a:ext cx="315" cy="519"/>
            </a:xfrm>
            <a:prstGeom prst="rect">
              <a:avLst/>
            </a:prstGeom>
            <a:noFill/>
            <a:ln w="9525">
              <a:noFill/>
              <a:miter lim="800000"/>
              <a:headEnd/>
              <a:tailEnd/>
            </a:ln>
          </p:spPr>
          <p:txBody>
            <a:bodyPr>
              <a:spAutoFit/>
            </a:bodyPr>
            <a:lstStyle/>
            <a:p>
              <a:pPr>
                <a:spcBef>
                  <a:spcPct val="50000"/>
                </a:spcBef>
              </a:pPr>
              <a:r>
                <a:rPr kumimoji="1" lang="en-US" altLang="zh-CN" sz="4800" b="1">
                  <a:solidFill>
                    <a:schemeClr val="accent2"/>
                  </a:solidFill>
                  <a:latin typeface="Times New Roman" pitchFamily="18" charset="0"/>
                </a:rPr>
                <a:t>-</a:t>
              </a:r>
            </a:p>
          </p:txBody>
        </p:sp>
        <p:sp>
          <p:nvSpPr>
            <p:cNvPr id="5190" name="Text Box 161"/>
            <p:cNvSpPr txBox="1">
              <a:spLocks noChangeArrowheads="1"/>
            </p:cNvSpPr>
            <p:nvPr/>
          </p:nvSpPr>
          <p:spPr bwMode="auto">
            <a:xfrm>
              <a:off x="2256" y="2879"/>
              <a:ext cx="315" cy="519"/>
            </a:xfrm>
            <a:prstGeom prst="rect">
              <a:avLst/>
            </a:prstGeom>
            <a:noFill/>
            <a:ln w="9525">
              <a:noFill/>
              <a:miter lim="800000"/>
              <a:headEnd/>
              <a:tailEnd/>
            </a:ln>
          </p:spPr>
          <p:txBody>
            <a:bodyPr>
              <a:spAutoFit/>
            </a:bodyPr>
            <a:lstStyle/>
            <a:p>
              <a:pPr>
                <a:spcBef>
                  <a:spcPct val="50000"/>
                </a:spcBef>
              </a:pPr>
              <a:r>
                <a:rPr kumimoji="1" lang="en-US" altLang="zh-CN" sz="4800" b="1">
                  <a:solidFill>
                    <a:schemeClr val="accent2"/>
                  </a:solidFill>
                  <a:latin typeface="Times New Roman" pitchFamily="18" charset="0"/>
                </a:rPr>
                <a:t>-</a:t>
              </a:r>
            </a:p>
          </p:txBody>
        </p:sp>
        <p:sp>
          <p:nvSpPr>
            <p:cNvPr id="5191" name="Text Box 162"/>
            <p:cNvSpPr txBox="1">
              <a:spLocks noChangeArrowheads="1"/>
            </p:cNvSpPr>
            <p:nvPr/>
          </p:nvSpPr>
          <p:spPr bwMode="auto">
            <a:xfrm>
              <a:off x="2736" y="2879"/>
              <a:ext cx="315" cy="519"/>
            </a:xfrm>
            <a:prstGeom prst="rect">
              <a:avLst/>
            </a:prstGeom>
            <a:noFill/>
            <a:ln w="9525">
              <a:noFill/>
              <a:miter lim="800000"/>
              <a:headEnd/>
              <a:tailEnd/>
            </a:ln>
          </p:spPr>
          <p:txBody>
            <a:bodyPr>
              <a:spAutoFit/>
            </a:bodyPr>
            <a:lstStyle/>
            <a:p>
              <a:pPr>
                <a:spcBef>
                  <a:spcPct val="50000"/>
                </a:spcBef>
              </a:pPr>
              <a:r>
                <a:rPr kumimoji="1" lang="en-US" altLang="zh-CN" sz="4800" b="1">
                  <a:solidFill>
                    <a:schemeClr val="accent2"/>
                  </a:solidFill>
                  <a:latin typeface="Times New Roman" pitchFamily="18" charset="0"/>
                </a:rPr>
                <a:t>-</a:t>
              </a:r>
            </a:p>
          </p:txBody>
        </p:sp>
        <p:sp>
          <p:nvSpPr>
            <p:cNvPr id="5192" name="Text Box 163"/>
            <p:cNvSpPr txBox="1">
              <a:spLocks noChangeArrowheads="1"/>
            </p:cNvSpPr>
            <p:nvPr/>
          </p:nvSpPr>
          <p:spPr bwMode="auto">
            <a:xfrm>
              <a:off x="3216" y="2879"/>
              <a:ext cx="315" cy="519"/>
            </a:xfrm>
            <a:prstGeom prst="rect">
              <a:avLst/>
            </a:prstGeom>
            <a:noFill/>
            <a:ln w="9525">
              <a:noFill/>
              <a:miter lim="800000"/>
              <a:headEnd/>
              <a:tailEnd/>
            </a:ln>
          </p:spPr>
          <p:txBody>
            <a:bodyPr>
              <a:spAutoFit/>
            </a:bodyPr>
            <a:lstStyle/>
            <a:p>
              <a:pPr>
                <a:spcBef>
                  <a:spcPct val="50000"/>
                </a:spcBef>
              </a:pPr>
              <a:r>
                <a:rPr kumimoji="1" lang="en-US" altLang="zh-CN" sz="4800" b="1">
                  <a:solidFill>
                    <a:schemeClr val="accent2"/>
                  </a:solidFill>
                  <a:latin typeface="Times New Roman" pitchFamily="18" charset="0"/>
                </a:rPr>
                <a:t>-</a:t>
              </a:r>
            </a:p>
          </p:txBody>
        </p:sp>
        <p:sp>
          <p:nvSpPr>
            <p:cNvPr id="5193" name="Text Box 164"/>
            <p:cNvSpPr txBox="1">
              <a:spLocks noChangeArrowheads="1"/>
            </p:cNvSpPr>
            <p:nvPr/>
          </p:nvSpPr>
          <p:spPr bwMode="auto">
            <a:xfrm>
              <a:off x="3696" y="2880"/>
              <a:ext cx="315" cy="519"/>
            </a:xfrm>
            <a:prstGeom prst="rect">
              <a:avLst/>
            </a:prstGeom>
            <a:noFill/>
            <a:ln w="9525">
              <a:noFill/>
              <a:miter lim="800000"/>
              <a:headEnd/>
              <a:tailEnd/>
            </a:ln>
          </p:spPr>
          <p:txBody>
            <a:bodyPr>
              <a:spAutoFit/>
            </a:bodyPr>
            <a:lstStyle/>
            <a:p>
              <a:pPr>
                <a:spcBef>
                  <a:spcPct val="50000"/>
                </a:spcBef>
              </a:pPr>
              <a:r>
                <a:rPr kumimoji="1" lang="en-US" altLang="zh-CN" sz="4800" b="1">
                  <a:solidFill>
                    <a:schemeClr val="accent2"/>
                  </a:solidFill>
                  <a:latin typeface="Times New Roman" pitchFamily="18" charset="0"/>
                </a:rPr>
                <a:t>-</a:t>
              </a:r>
            </a:p>
          </p:txBody>
        </p:sp>
      </p:grpSp>
      <p:sp>
        <p:nvSpPr>
          <p:cNvPr id="63655" name="Line 167"/>
          <p:cNvSpPr>
            <a:spLocks noChangeShapeType="1"/>
          </p:cNvSpPr>
          <p:nvPr/>
        </p:nvSpPr>
        <p:spPr bwMode="auto">
          <a:xfrm>
            <a:off x="6705600" y="1814562"/>
            <a:ext cx="1295400" cy="0"/>
          </a:xfrm>
          <a:prstGeom prst="line">
            <a:avLst/>
          </a:prstGeom>
          <a:noFill/>
          <a:ln w="38100">
            <a:solidFill>
              <a:srgbClr val="993366"/>
            </a:solidFill>
            <a:round/>
            <a:headEnd/>
            <a:tailEnd type="stealth" w="med" len="med"/>
          </a:ln>
        </p:spPr>
        <p:txBody>
          <a:bodyPr/>
          <a:lstStyle/>
          <a:p>
            <a:endParaRPr lang="zh-CN" altLang="en-US"/>
          </a:p>
        </p:txBody>
      </p:sp>
      <p:sp>
        <p:nvSpPr>
          <p:cNvPr id="63656" name="Line 168"/>
          <p:cNvSpPr>
            <a:spLocks noChangeShapeType="1"/>
          </p:cNvSpPr>
          <p:nvPr/>
        </p:nvSpPr>
        <p:spPr bwMode="auto">
          <a:xfrm flipV="1">
            <a:off x="6629400" y="1084312"/>
            <a:ext cx="0" cy="739775"/>
          </a:xfrm>
          <a:prstGeom prst="line">
            <a:avLst/>
          </a:prstGeom>
          <a:noFill/>
          <a:ln w="38100">
            <a:solidFill>
              <a:srgbClr val="993366"/>
            </a:solidFill>
            <a:round/>
            <a:headEnd/>
            <a:tailEnd type="stealth" w="med" len="med"/>
          </a:ln>
        </p:spPr>
        <p:txBody>
          <a:bodyPr/>
          <a:lstStyle/>
          <a:p>
            <a:endParaRPr lang="zh-CN" altLang="en-US"/>
          </a:p>
        </p:txBody>
      </p:sp>
      <p:grpSp>
        <p:nvGrpSpPr>
          <p:cNvPr id="5" name="Group 169"/>
          <p:cNvGrpSpPr>
            <a:grpSpLocks/>
          </p:cNvGrpSpPr>
          <p:nvPr/>
        </p:nvGrpSpPr>
        <p:grpSpPr bwMode="auto">
          <a:xfrm>
            <a:off x="6629400" y="1128762"/>
            <a:ext cx="1371600" cy="720725"/>
            <a:chOff x="4128" y="1104"/>
            <a:chExt cx="864" cy="432"/>
          </a:xfrm>
        </p:grpSpPr>
        <p:sp>
          <p:nvSpPr>
            <p:cNvPr id="5186" name="Line 170"/>
            <p:cNvSpPr>
              <a:spLocks noChangeShapeType="1"/>
            </p:cNvSpPr>
            <p:nvPr/>
          </p:nvSpPr>
          <p:spPr bwMode="auto">
            <a:xfrm>
              <a:off x="4992" y="1128"/>
              <a:ext cx="0" cy="408"/>
            </a:xfrm>
            <a:prstGeom prst="line">
              <a:avLst/>
            </a:prstGeom>
            <a:noFill/>
            <a:ln w="28575" cap="rnd">
              <a:solidFill>
                <a:srgbClr val="993366"/>
              </a:solidFill>
              <a:prstDash val="sysDot"/>
              <a:round/>
              <a:headEnd/>
              <a:tailEnd/>
            </a:ln>
          </p:spPr>
          <p:txBody>
            <a:bodyPr/>
            <a:lstStyle/>
            <a:p>
              <a:endParaRPr lang="zh-CN" altLang="en-US"/>
            </a:p>
          </p:txBody>
        </p:sp>
        <p:sp>
          <p:nvSpPr>
            <p:cNvPr id="5187" name="Line 171"/>
            <p:cNvSpPr>
              <a:spLocks noChangeShapeType="1"/>
            </p:cNvSpPr>
            <p:nvPr/>
          </p:nvSpPr>
          <p:spPr bwMode="auto">
            <a:xfrm>
              <a:off x="4128" y="1104"/>
              <a:ext cx="816" cy="0"/>
            </a:xfrm>
            <a:prstGeom prst="line">
              <a:avLst/>
            </a:prstGeom>
            <a:noFill/>
            <a:ln w="28575" cap="rnd">
              <a:solidFill>
                <a:srgbClr val="993366"/>
              </a:solidFill>
              <a:prstDash val="sysDot"/>
              <a:round/>
              <a:headEnd/>
              <a:tailEnd/>
            </a:ln>
          </p:spPr>
          <p:txBody>
            <a:bodyPr/>
            <a:lstStyle/>
            <a:p>
              <a:endParaRPr lang="zh-CN" altLang="en-US"/>
            </a:p>
          </p:txBody>
        </p:sp>
      </p:grpSp>
      <p:sp>
        <p:nvSpPr>
          <p:cNvPr id="63661" name="Text Box 173"/>
          <p:cNvSpPr txBox="1">
            <a:spLocks noChangeArrowheads="1"/>
          </p:cNvSpPr>
          <p:nvPr/>
        </p:nvSpPr>
        <p:spPr bwMode="auto">
          <a:xfrm>
            <a:off x="6858000" y="1414512"/>
            <a:ext cx="457200" cy="457200"/>
          </a:xfrm>
          <a:prstGeom prst="rect">
            <a:avLst/>
          </a:prstGeom>
          <a:noFill/>
          <a:ln w="9525">
            <a:noFill/>
            <a:miter lim="800000"/>
            <a:headEnd/>
            <a:tailEnd/>
          </a:ln>
        </p:spPr>
        <p:txBody>
          <a:bodyPr>
            <a:spAutoFit/>
          </a:bodyPr>
          <a:lstStyle/>
          <a:p>
            <a:pPr>
              <a:spcBef>
                <a:spcPct val="50000"/>
              </a:spcBef>
            </a:pPr>
            <a:r>
              <a:rPr kumimoji="1" lang="en-US" altLang="zh-CN" sz="2400" b="1" i="1">
                <a:solidFill>
                  <a:srgbClr val="993366"/>
                </a:solidFill>
                <a:latin typeface="Times New Roman" pitchFamily="18" charset="0"/>
              </a:rPr>
              <a:t>φ</a:t>
            </a:r>
            <a:endParaRPr kumimoji="1" lang="en-US" altLang="zh-CN" sz="2800" b="1" i="1">
              <a:solidFill>
                <a:srgbClr val="993366"/>
              </a:solidFill>
              <a:latin typeface="Times New Roman" pitchFamily="18" charset="0"/>
            </a:endParaRPr>
          </a:p>
        </p:txBody>
      </p:sp>
      <p:grpSp>
        <p:nvGrpSpPr>
          <p:cNvPr id="6" name="Group 232"/>
          <p:cNvGrpSpPr>
            <a:grpSpLocks/>
          </p:cNvGrpSpPr>
          <p:nvPr/>
        </p:nvGrpSpPr>
        <p:grpSpPr bwMode="auto">
          <a:xfrm>
            <a:off x="6629400" y="614412"/>
            <a:ext cx="2038350" cy="1155700"/>
            <a:chOff x="4176" y="136"/>
            <a:chExt cx="1284" cy="728"/>
          </a:xfrm>
        </p:grpSpPr>
        <p:sp>
          <p:nvSpPr>
            <p:cNvPr id="5184" name="Line 166"/>
            <p:cNvSpPr>
              <a:spLocks noChangeShapeType="1"/>
            </p:cNvSpPr>
            <p:nvPr/>
          </p:nvSpPr>
          <p:spPr bwMode="auto">
            <a:xfrm flipV="1">
              <a:off x="4176" y="432"/>
              <a:ext cx="864" cy="432"/>
            </a:xfrm>
            <a:prstGeom prst="line">
              <a:avLst/>
            </a:prstGeom>
            <a:noFill/>
            <a:ln w="38100">
              <a:solidFill>
                <a:srgbClr val="FF0000"/>
              </a:solidFill>
              <a:round/>
              <a:headEnd/>
              <a:tailEnd type="stealth" w="med" len="med"/>
            </a:ln>
          </p:spPr>
          <p:txBody>
            <a:bodyPr/>
            <a:lstStyle/>
            <a:p>
              <a:endParaRPr lang="zh-CN" altLang="en-US"/>
            </a:p>
          </p:txBody>
        </p:sp>
        <p:sp>
          <p:nvSpPr>
            <p:cNvPr id="5185" name="Text Box 174"/>
            <p:cNvSpPr txBox="1">
              <a:spLocks noChangeArrowheads="1"/>
            </p:cNvSpPr>
            <p:nvPr/>
          </p:nvSpPr>
          <p:spPr bwMode="auto">
            <a:xfrm>
              <a:off x="5028" y="136"/>
              <a:ext cx="432" cy="365"/>
            </a:xfrm>
            <a:prstGeom prst="rect">
              <a:avLst/>
            </a:prstGeom>
            <a:noFill/>
            <a:ln w="9525">
              <a:noFill/>
              <a:miter lim="800000"/>
              <a:headEnd/>
              <a:tailEnd/>
            </a:ln>
          </p:spPr>
          <p:txBody>
            <a:bodyPr>
              <a:spAutoFit/>
            </a:bodyPr>
            <a:lstStyle/>
            <a:p>
              <a:pPr>
                <a:spcBef>
                  <a:spcPct val="50000"/>
                </a:spcBef>
              </a:pPr>
              <a:r>
                <a:rPr kumimoji="1" lang="en-US" altLang="zh-CN" sz="3200" b="1" i="1">
                  <a:solidFill>
                    <a:srgbClr val="FF0000"/>
                  </a:solidFill>
                  <a:latin typeface="Century Schoolbook" pitchFamily="18" charset="0"/>
                </a:rPr>
                <a:t>v</a:t>
              </a:r>
              <a:endParaRPr kumimoji="1" lang="en-US" altLang="zh-CN" sz="1400" b="1">
                <a:solidFill>
                  <a:srgbClr val="FF0000"/>
                </a:solidFill>
                <a:latin typeface="Century Schoolbook" pitchFamily="18" charset="0"/>
              </a:endParaRPr>
            </a:p>
          </p:txBody>
        </p:sp>
      </p:grpSp>
      <p:sp>
        <p:nvSpPr>
          <p:cNvPr id="63663" name="Text Box 175"/>
          <p:cNvSpPr txBox="1">
            <a:spLocks noChangeArrowheads="1"/>
          </p:cNvSpPr>
          <p:nvPr/>
        </p:nvSpPr>
        <p:spPr bwMode="auto">
          <a:xfrm>
            <a:off x="8001000" y="1460550"/>
            <a:ext cx="685800" cy="579437"/>
          </a:xfrm>
          <a:prstGeom prst="rect">
            <a:avLst/>
          </a:prstGeom>
          <a:noFill/>
          <a:ln w="9525">
            <a:noFill/>
            <a:miter lim="800000"/>
            <a:headEnd/>
            <a:tailEnd/>
          </a:ln>
        </p:spPr>
        <p:txBody>
          <a:bodyPr>
            <a:spAutoFit/>
          </a:bodyPr>
          <a:lstStyle/>
          <a:p>
            <a:pPr>
              <a:spcBef>
                <a:spcPct val="50000"/>
              </a:spcBef>
            </a:pPr>
            <a:r>
              <a:rPr kumimoji="1" lang="en-US" altLang="zh-CN" sz="3200" b="1" i="1">
                <a:solidFill>
                  <a:srgbClr val="993366"/>
                </a:solidFill>
                <a:latin typeface="Century Schoolbook" pitchFamily="18" charset="0"/>
              </a:rPr>
              <a:t>v</a:t>
            </a:r>
            <a:r>
              <a:rPr kumimoji="1" lang="en-US" altLang="zh-CN" sz="1400" b="1">
                <a:solidFill>
                  <a:srgbClr val="993366"/>
                </a:solidFill>
                <a:latin typeface="Century Schoolbook" pitchFamily="18" charset="0"/>
              </a:rPr>
              <a:t>0</a:t>
            </a:r>
          </a:p>
        </p:txBody>
      </p:sp>
      <p:sp>
        <p:nvSpPr>
          <p:cNvPr id="63664" name="Text Box 176"/>
          <p:cNvSpPr txBox="1">
            <a:spLocks noChangeArrowheads="1"/>
          </p:cNvSpPr>
          <p:nvPr/>
        </p:nvSpPr>
        <p:spPr bwMode="auto">
          <a:xfrm>
            <a:off x="5940152" y="836712"/>
            <a:ext cx="685800" cy="584775"/>
          </a:xfrm>
          <a:prstGeom prst="rect">
            <a:avLst/>
          </a:prstGeom>
          <a:noFill/>
          <a:ln w="9525">
            <a:noFill/>
            <a:miter lim="800000"/>
            <a:headEnd/>
            <a:tailEnd/>
          </a:ln>
        </p:spPr>
        <p:txBody>
          <a:bodyPr wrap="square">
            <a:spAutoFit/>
          </a:bodyPr>
          <a:lstStyle/>
          <a:p>
            <a:pPr>
              <a:spcBef>
                <a:spcPct val="50000"/>
              </a:spcBef>
            </a:pPr>
            <a:r>
              <a:rPr kumimoji="1" lang="en-US" altLang="zh-CN" sz="3200" b="1" i="1" dirty="0" err="1">
                <a:solidFill>
                  <a:srgbClr val="993366"/>
                </a:solidFill>
                <a:latin typeface="Century Schoolbook" pitchFamily="18" charset="0"/>
              </a:rPr>
              <a:t>v</a:t>
            </a:r>
            <a:r>
              <a:rPr kumimoji="1" lang="en-US" altLang="zh-CN" sz="1400" b="1" dirty="0" err="1">
                <a:solidFill>
                  <a:srgbClr val="993366"/>
                </a:solidFill>
                <a:latin typeface="Century Schoolbook" pitchFamily="18" charset="0"/>
              </a:rPr>
              <a:t>y</a:t>
            </a:r>
            <a:endParaRPr kumimoji="1" lang="en-US" altLang="zh-CN" sz="1400" b="1" dirty="0">
              <a:solidFill>
                <a:srgbClr val="993366"/>
              </a:solidFill>
              <a:latin typeface="Century Schoolbook" pitchFamily="18" charset="0"/>
            </a:endParaRPr>
          </a:p>
        </p:txBody>
      </p:sp>
      <p:sp>
        <p:nvSpPr>
          <p:cNvPr id="5137" name="Rectangle 178"/>
          <p:cNvSpPr>
            <a:spLocks noChangeArrowheads="1"/>
          </p:cNvSpPr>
          <p:nvPr/>
        </p:nvSpPr>
        <p:spPr bwMode="auto">
          <a:xfrm>
            <a:off x="6705600" y="2138412"/>
            <a:ext cx="304800" cy="361950"/>
          </a:xfrm>
          <a:prstGeom prst="rect">
            <a:avLst/>
          </a:prstGeom>
          <a:solidFill>
            <a:srgbClr val="FFFFCC"/>
          </a:solidFill>
          <a:ln w="9525">
            <a:solidFill>
              <a:srgbClr val="FFFFCC"/>
            </a:solidFill>
            <a:miter lim="800000"/>
            <a:headEnd/>
            <a:tailEnd/>
          </a:ln>
        </p:spPr>
        <p:txBody>
          <a:bodyPr wrap="none" anchor="ctr"/>
          <a:lstStyle/>
          <a:p>
            <a:endParaRPr lang="zh-CN" altLang="en-US"/>
          </a:p>
        </p:txBody>
      </p:sp>
      <p:sp>
        <p:nvSpPr>
          <p:cNvPr id="63667" name="Text Box 179"/>
          <p:cNvSpPr txBox="1">
            <a:spLocks noChangeArrowheads="1"/>
          </p:cNvSpPr>
          <p:nvPr/>
        </p:nvSpPr>
        <p:spPr bwMode="auto">
          <a:xfrm>
            <a:off x="6781800" y="2119362"/>
            <a:ext cx="381000" cy="457200"/>
          </a:xfrm>
          <a:prstGeom prst="rect">
            <a:avLst/>
          </a:prstGeom>
          <a:solidFill>
            <a:srgbClr val="FFFFCC"/>
          </a:solidFill>
          <a:ln w="9525">
            <a:noFill/>
            <a:miter lim="800000"/>
            <a:headEnd/>
            <a:tailEnd/>
          </a:ln>
        </p:spPr>
        <p:txBody>
          <a:bodyPr>
            <a:spAutoFit/>
          </a:bodyPr>
          <a:lstStyle/>
          <a:p>
            <a:pPr>
              <a:spcBef>
                <a:spcPct val="50000"/>
              </a:spcBef>
            </a:pPr>
            <a:r>
              <a:rPr kumimoji="1" lang="en-US" altLang="zh-CN" sz="2400" b="1" i="1" dirty="0">
                <a:solidFill>
                  <a:srgbClr val="993366"/>
                </a:solidFill>
                <a:latin typeface="Times New Roman" pitchFamily="18" charset="0"/>
              </a:rPr>
              <a:t>y</a:t>
            </a:r>
          </a:p>
        </p:txBody>
      </p:sp>
      <p:sp>
        <p:nvSpPr>
          <p:cNvPr id="5139" name="Line 180"/>
          <p:cNvSpPr>
            <a:spLocks noChangeShapeType="1"/>
          </p:cNvSpPr>
          <p:nvPr/>
        </p:nvSpPr>
        <p:spPr bwMode="auto">
          <a:xfrm>
            <a:off x="914400" y="1738362"/>
            <a:ext cx="0" cy="990600"/>
          </a:xfrm>
          <a:prstGeom prst="line">
            <a:avLst/>
          </a:prstGeom>
          <a:noFill/>
          <a:ln w="57150">
            <a:solidFill>
              <a:schemeClr val="accent2"/>
            </a:solidFill>
            <a:round/>
            <a:headEnd/>
            <a:tailEnd/>
          </a:ln>
        </p:spPr>
        <p:txBody>
          <a:bodyPr>
            <a:spAutoFit/>
          </a:bodyPr>
          <a:lstStyle/>
          <a:p>
            <a:endParaRPr lang="zh-CN" altLang="en-US"/>
          </a:p>
        </p:txBody>
      </p:sp>
      <p:sp>
        <p:nvSpPr>
          <p:cNvPr id="5140" name="Line 181"/>
          <p:cNvSpPr>
            <a:spLocks noChangeShapeType="1"/>
          </p:cNvSpPr>
          <p:nvPr/>
        </p:nvSpPr>
        <p:spPr bwMode="auto">
          <a:xfrm>
            <a:off x="1676400" y="1738362"/>
            <a:ext cx="0" cy="990600"/>
          </a:xfrm>
          <a:prstGeom prst="line">
            <a:avLst/>
          </a:prstGeom>
          <a:noFill/>
          <a:ln w="57150">
            <a:solidFill>
              <a:schemeClr val="accent2"/>
            </a:solidFill>
            <a:round/>
            <a:headEnd/>
            <a:tailEnd/>
          </a:ln>
        </p:spPr>
        <p:txBody>
          <a:bodyPr>
            <a:spAutoFit/>
          </a:bodyPr>
          <a:lstStyle/>
          <a:p>
            <a:endParaRPr lang="zh-CN" altLang="en-US"/>
          </a:p>
        </p:txBody>
      </p:sp>
      <p:sp>
        <p:nvSpPr>
          <p:cNvPr id="5141" name="Line 182"/>
          <p:cNvSpPr>
            <a:spLocks noChangeShapeType="1"/>
          </p:cNvSpPr>
          <p:nvPr/>
        </p:nvSpPr>
        <p:spPr bwMode="auto">
          <a:xfrm>
            <a:off x="914400" y="2957562"/>
            <a:ext cx="0" cy="990600"/>
          </a:xfrm>
          <a:prstGeom prst="line">
            <a:avLst/>
          </a:prstGeom>
          <a:noFill/>
          <a:ln w="57150">
            <a:solidFill>
              <a:schemeClr val="accent2"/>
            </a:solidFill>
            <a:round/>
            <a:headEnd/>
            <a:tailEnd/>
          </a:ln>
        </p:spPr>
        <p:txBody>
          <a:bodyPr>
            <a:spAutoFit/>
          </a:bodyPr>
          <a:lstStyle/>
          <a:p>
            <a:endParaRPr lang="zh-CN" altLang="en-US"/>
          </a:p>
        </p:txBody>
      </p:sp>
      <p:sp>
        <p:nvSpPr>
          <p:cNvPr id="5142" name="Line 183"/>
          <p:cNvSpPr>
            <a:spLocks noChangeShapeType="1"/>
          </p:cNvSpPr>
          <p:nvPr/>
        </p:nvSpPr>
        <p:spPr bwMode="auto">
          <a:xfrm>
            <a:off x="1676400" y="2957562"/>
            <a:ext cx="0" cy="990600"/>
          </a:xfrm>
          <a:prstGeom prst="line">
            <a:avLst/>
          </a:prstGeom>
          <a:noFill/>
          <a:ln w="57150">
            <a:solidFill>
              <a:schemeClr val="accent2"/>
            </a:solidFill>
            <a:round/>
            <a:headEnd/>
            <a:tailEnd/>
          </a:ln>
        </p:spPr>
        <p:txBody>
          <a:bodyPr>
            <a:spAutoFit/>
          </a:bodyPr>
          <a:lstStyle/>
          <a:p>
            <a:endParaRPr lang="zh-CN" altLang="en-US"/>
          </a:p>
        </p:txBody>
      </p:sp>
      <p:sp>
        <p:nvSpPr>
          <p:cNvPr id="5143" name="Text Box 197"/>
          <p:cNvSpPr txBox="1">
            <a:spLocks noChangeArrowheads="1"/>
          </p:cNvSpPr>
          <p:nvPr/>
        </p:nvSpPr>
        <p:spPr bwMode="auto">
          <a:xfrm>
            <a:off x="1447800" y="1204962"/>
            <a:ext cx="457200" cy="641350"/>
          </a:xfrm>
          <a:prstGeom prst="rect">
            <a:avLst/>
          </a:prstGeom>
          <a:noFill/>
          <a:ln w="9525">
            <a:noFill/>
            <a:miter lim="800000"/>
            <a:headEnd/>
            <a:tailEnd/>
          </a:ln>
        </p:spPr>
        <p:txBody>
          <a:bodyPr>
            <a:spAutoFit/>
          </a:bodyPr>
          <a:lstStyle/>
          <a:p>
            <a:pPr>
              <a:spcBef>
                <a:spcPct val="50000"/>
              </a:spcBef>
            </a:pPr>
            <a:r>
              <a:rPr kumimoji="1" lang="en-US" altLang="zh-CN" sz="3600" b="1" i="1">
                <a:solidFill>
                  <a:schemeClr val="accent2"/>
                </a:solidFill>
                <a:latin typeface="Times New Roman" pitchFamily="18" charset="0"/>
              </a:rPr>
              <a:t>+</a:t>
            </a:r>
          </a:p>
        </p:txBody>
      </p:sp>
      <p:sp>
        <p:nvSpPr>
          <p:cNvPr id="5144" name="Text Box 198"/>
          <p:cNvSpPr txBox="1">
            <a:spLocks noChangeArrowheads="1"/>
          </p:cNvSpPr>
          <p:nvPr/>
        </p:nvSpPr>
        <p:spPr bwMode="auto">
          <a:xfrm>
            <a:off x="762000" y="976362"/>
            <a:ext cx="533400" cy="641350"/>
          </a:xfrm>
          <a:prstGeom prst="rect">
            <a:avLst/>
          </a:prstGeom>
          <a:noFill/>
          <a:ln w="9525">
            <a:noFill/>
            <a:miter lim="800000"/>
            <a:headEnd/>
            <a:tailEnd/>
          </a:ln>
        </p:spPr>
        <p:txBody>
          <a:bodyPr>
            <a:spAutoFit/>
          </a:bodyPr>
          <a:lstStyle/>
          <a:p>
            <a:pPr>
              <a:spcBef>
                <a:spcPct val="50000"/>
              </a:spcBef>
            </a:pPr>
            <a:r>
              <a:rPr kumimoji="1" lang="en-US" altLang="zh-CN" sz="3600" b="1" i="1">
                <a:solidFill>
                  <a:schemeClr val="accent2"/>
                </a:solidFill>
                <a:latin typeface="Times New Roman" pitchFamily="18" charset="0"/>
              </a:rPr>
              <a:t>_</a:t>
            </a:r>
          </a:p>
        </p:txBody>
      </p:sp>
      <p:sp>
        <p:nvSpPr>
          <p:cNvPr id="63687" name="Arc 199"/>
          <p:cNvSpPr>
            <a:spLocks/>
          </p:cNvSpPr>
          <p:nvPr/>
        </p:nvSpPr>
        <p:spPr bwMode="auto">
          <a:xfrm flipV="1">
            <a:off x="2041525" y="-363488"/>
            <a:ext cx="4587875" cy="3200400"/>
          </a:xfrm>
          <a:custGeom>
            <a:avLst/>
            <a:gdLst>
              <a:gd name="T0" fmla="*/ 153062 w 16126"/>
              <a:gd name="T1" fmla="*/ 0 h 21593"/>
              <a:gd name="T2" fmla="*/ 4587875 w 16126"/>
              <a:gd name="T3" fmla="*/ 1070555 h 21593"/>
              <a:gd name="T4" fmla="*/ 0 w 16126"/>
              <a:gd name="T5" fmla="*/ 3200400 h 21593"/>
              <a:gd name="T6" fmla="*/ 0 60000 65536"/>
              <a:gd name="T7" fmla="*/ 0 60000 65536"/>
              <a:gd name="T8" fmla="*/ 0 60000 65536"/>
              <a:gd name="T9" fmla="*/ 0 w 16126"/>
              <a:gd name="T10" fmla="*/ 0 h 21593"/>
              <a:gd name="T11" fmla="*/ 16126 w 16126"/>
              <a:gd name="T12" fmla="*/ 21593 h 21593"/>
            </a:gdLst>
            <a:ahLst/>
            <a:cxnLst>
              <a:cxn ang="T6">
                <a:pos x="T0" y="T1"/>
              </a:cxn>
              <a:cxn ang="T7">
                <a:pos x="T2" y="T3"/>
              </a:cxn>
              <a:cxn ang="T8">
                <a:pos x="T4" y="T5"/>
              </a:cxn>
            </a:cxnLst>
            <a:rect l="T9" t="T10" r="T11" b="T12"/>
            <a:pathLst>
              <a:path w="16126" h="21593" fill="none" extrusionOk="0">
                <a:moveTo>
                  <a:pt x="538" y="-1"/>
                </a:moveTo>
                <a:cubicBezTo>
                  <a:pt x="6509" y="148"/>
                  <a:pt x="12152" y="2763"/>
                  <a:pt x="16126" y="7222"/>
                </a:cubicBezTo>
              </a:path>
              <a:path w="16126" h="21593" stroke="0" extrusionOk="0">
                <a:moveTo>
                  <a:pt x="538" y="-1"/>
                </a:moveTo>
                <a:cubicBezTo>
                  <a:pt x="6509" y="148"/>
                  <a:pt x="12152" y="2763"/>
                  <a:pt x="16126" y="7222"/>
                </a:cubicBezTo>
                <a:lnTo>
                  <a:pt x="0" y="21593"/>
                </a:lnTo>
                <a:close/>
              </a:path>
            </a:pathLst>
          </a:custGeom>
          <a:noFill/>
          <a:ln w="38100">
            <a:solidFill>
              <a:srgbClr val="FF0000"/>
            </a:solidFill>
            <a:round/>
            <a:headEnd/>
            <a:tailEnd/>
          </a:ln>
        </p:spPr>
        <p:txBody>
          <a:bodyPr wrap="none" anchor="ctr"/>
          <a:lstStyle/>
          <a:p>
            <a:endParaRPr lang="zh-CN" altLang="en-US"/>
          </a:p>
        </p:txBody>
      </p:sp>
      <p:grpSp>
        <p:nvGrpSpPr>
          <p:cNvPr id="7" name="Group 204"/>
          <p:cNvGrpSpPr>
            <a:grpSpLocks/>
          </p:cNvGrpSpPr>
          <p:nvPr/>
        </p:nvGrpSpPr>
        <p:grpSpPr bwMode="auto">
          <a:xfrm>
            <a:off x="914400" y="3643362"/>
            <a:ext cx="762000" cy="366713"/>
            <a:chOff x="384" y="2044"/>
            <a:chExt cx="480" cy="231"/>
          </a:xfrm>
        </p:grpSpPr>
        <p:sp>
          <p:nvSpPr>
            <p:cNvPr id="5181" name="Text Box 191"/>
            <p:cNvSpPr txBox="1">
              <a:spLocks noChangeArrowheads="1"/>
            </p:cNvSpPr>
            <p:nvPr/>
          </p:nvSpPr>
          <p:spPr bwMode="auto">
            <a:xfrm>
              <a:off x="480" y="2044"/>
              <a:ext cx="384" cy="231"/>
            </a:xfrm>
            <a:prstGeom prst="rect">
              <a:avLst/>
            </a:prstGeom>
            <a:noFill/>
            <a:ln w="9525">
              <a:noFill/>
              <a:miter lim="800000"/>
              <a:headEnd/>
              <a:tailEnd/>
            </a:ln>
          </p:spPr>
          <p:txBody>
            <a:bodyPr>
              <a:spAutoFit/>
            </a:bodyPr>
            <a:lstStyle/>
            <a:p>
              <a:pPr>
                <a:spcBef>
                  <a:spcPct val="50000"/>
                </a:spcBef>
              </a:pPr>
              <a:r>
                <a:rPr kumimoji="1" lang="en-US" altLang="zh-CN" b="1" i="1">
                  <a:solidFill>
                    <a:schemeClr val="accent2"/>
                  </a:solidFill>
                  <a:latin typeface="Times New Roman" pitchFamily="18" charset="0"/>
                </a:rPr>
                <a:t>U</a:t>
              </a:r>
              <a:r>
                <a:rPr kumimoji="1" lang="en-US" altLang="zh-CN" b="1" i="1" baseline="-25000">
                  <a:solidFill>
                    <a:schemeClr val="accent2"/>
                  </a:solidFill>
                  <a:latin typeface="Times New Roman" pitchFamily="18" charset="0"/>
                </a:rPr>
                <a:t>1</a:t>
              </a:r>
              <a:endParaRPr kumimoji="1" lang="en-US" altLang="zh-CN" b="1" i="1">
                <a:solidFill>
                  <a:schemeClr val="accent2"/>
                </a:solidFill>
                <a:latin typeface="Times New Roman" pitchFamily="18" charset="0"/>
              </a:endParaRPr>
            </a:p>
          </p:txBody>
        </p:sp>
        <p:sp>
          <p:nvSpPr>
            <p:cNvPr id="5182" name="Line 202"/>
            <p:cNvSpPr>
              <a:spLocks noChangeShapeType="1"/>
            </p:cNvSpPr>
            <p:nvPr/>
          </p:nvSpPr>
          <p:spPr bwMode="auto">
            <a:xfrm>
              <a:off x="720" y="2160"/>
              <a:ext cx="144" cy="0"/>
            </a:xfrm>
            <a:prstGeom prst="line">
              <a:avLst/>
            </a:prstGeom>
            <a:noFill/>
            <a:ln w="9525">
              <a:solidFill>
                <a:schemeClr val="accent2"/>
              </a:solidFill>
              <a:round/>
              <a:headEnd/>
              <a:tailEnd type="triangle" w="med" len="med"/>
            </a:ln>
          </p:spPr>
          <p:txBody>
            <a:bodyPr>
              <a:spAutoFit/>
            </a:bodyPr>
            <a:lstStyle/>
            <a:p>
              <a:endParaRPr lang="zh-CN" altLang="en-US"/>
            </a:p>
          </p:txBody>
        </p:sp>
        <p:sp>
          <p:nvSpPr>
            <p:cNvPr id="5183" name="Line 203"/>
            <p:cNvSpPr>
              <a:spLocks noChangeShapeType="1"/>
            </p:cNvSpPr>
            <p:nvPr/>
          </p:nvSpPr>
          <p:spPr bwMode="auto">
            <a:xfrm>
              <a:off x="384" y="2160"/>
              <a:ext cx="144" cy="0"/>
            </a:xfrm>
            <a:prstGeom prst="line">
              <a:avLst/>
            </a:prstGeom>
            <a:noFill/>
            <a:ln w="9525">
              <a:solidFill>
                <a:schemeClr val="accent2"/>
              </a:solidFill>
              <a:round/>
              <a:headEnd type="triangle" w="med" len="med"/>
              <a:tailEnd/>
            </a:ln>
          </p:spPr>
          <p:txBody>
            <a:bodyPr>
              <a:spAutoFit/>
            </a:bodyPr>
            <a:lstStyle/>
            <a:p>
              <a:endParaRPr lang="zh-CN" altLang="en-US"/>
            </a:p>
          </p:txBody>
        </p:sp>
      </p:grpSp>
      <p:grpSp>
        <p:nvGrpSpPr>
          <p:cNvPr id="8" name="Group 209"/>
          <p:cNvGrpSpPr>
            <a:grpSpLocks/>
          </p:cNvGrpSpPr>
          <p:nvPr/>
        </p:nvGrpSpPr>
        <p:grpSpPr bwMode="auto">
          <a:xfrm>
            <a:off x="1701800" y="1668512"/>
            <a:ext cx="533400" cy="2209800"/>
            <a:chOff x="880" y="800"/>
            <a:chExt cx="336" cy="1392"/>
          </a:xfrm>
        </p:grpSpPr>
        <p:sp>
          <p:nvSpPr>
            <p:cNvPr id="5176" name="Text Box 196"/>
            <p:cNvSpPr txBox="1">
              <a:spLocks noChangeArrowheads="1"/>
            </p:cNvSpPr>
            <p:nvPr/>
          </p:nvSpPr>
          <p:spPr bwMode="auto">
            <a:xfrm>
              <a:off x="880" y="1400"/>
              <a:ext cx="336" cy="250"/>
            </a:xfrm>
            <a:prstGeom prst="rect">
              <a:avLst/>
            </a:prstGeom>
            <a:noFill/>
            <a:ln w="9525">
              <a:noFill/>
              <a:miter lim="800000"/>
              <a:headEnd/>
              <a:tailEnd/>
            </a:ln>
          </p:spPr>
          <p:txBody>
            <a:bodyPr>
              <a:spAutoFit/>
            </a:bodyPr>
            <a:lstStyle/>
            <a:p>
              <a:pPr>
                <a:spcBef>
                  <a:spcPct val="50000"/>
                </a:spcBef>
              </a:pPr>
              <a:r>
                <a:rPr kumimoji="1" lang="en-US" altLang="zh-CN" sz="2000" b="1" i="1">
                  <a:solidFill>
                    <a:schemeClr val="accent2"/>
                  </a:solidFill>
                  <a:latin typeface="Times New Roman" pitchFamily="18" charset="0"/>
                </a:rPr>
                <a:t>U</a:t>
              </a:r>
              <a:r>
                <a:rPr kumimoji="1" lang="en-US" altLang="zh-CN" sz="2000" b="1" i="1" baseline="-25000">
                  <a:solidFill>
                    <a:schemeClr val="accent2"/>
                  </a:solidFill>
                  <a:latin typeface="Times New Roman" pitchFamily="18" charset="0"/>
                </a:rPr>
                <a:t>2</a:t>
              </a:r>
              <a:endParaRPr kumimoji="1" lang="en-US" altLang="zh-CN" sz="2000" b="1" i="1">
                <a:solidFill>
                  <a:schemeClr val="accent2"/>
                </a:solidFill>
                <a:latin typeface="Times New Roman" pitchFamily="18" charset="0"/>
              </a:endParaRPr>
            </a:p>
          </p:txBody>
        </p:sp>
        <p:sp>
          <p:nvSpPr>
            <p:cNvPr id="5177" name="Line 205"/>
            <p:cNvSpPr>
              <a:spLocks noChangeShapeType="1"/>
            </p:cNvSpPr>
            <p:nvPr/>
          </p:nvSpPr>
          <p:spPr bwMode="auto">
            <a:xfrm>
              <a:off x="1008" y="864"/>
              <a:ext cx="0" cy="480"/>
            </a:xfrm>
            <a:prstGeom prst="line">
              <a:avLst/>
            </a:prstGeom>
            <a:noFill/>
            <a:ln w="19050">
              <a:solidFill>
                <a:schemeClr val="accent2"/>
              </a:solidFill>
              <a:round/>
              <a:headEnd type="triangle" w="med" len="med"/>
              <a:tailEnd/>
            </a:ln>
          </p:spPr>
          <p:txBody>
            <a:bodyPr>
              <a:spAutoFit/>
            </a:bodyPr>
            <a:lstStyle/>
            <a:p>
              <a:endParaRPr lang="zh-CN" altLang="en-US"/>
            </a:p>
          </p:txBody>
        </p:sp>
        <p:sp>
          <p:nvSpPr>
            <p:cNvPr id="5178" name="Line 206"/>
            <p:cNvSpPr>
              <a:spLocks noChangeShapeType="1"/>
            </p:cNvSpPr>
            <p:nvPr/>
          </p:nvSpPr>
          <p:spPr bwMode="auto">
            <a:xfrm>
              <a:off x="1008" y="1680"/>
              <a:ext cx="0" cy="432"/>
            </a:xfrm>
            <a:prstGeom prst="line">
              <a:avLst/>
            </a:prstGeom>
            <a:noFill/>
            <a:ln w="19050">
              <a:solidFill>
                <a:schemeClr val="accent2"/>
              </a:solidFill>
              <a:round/>
              <a:headEnd/>
              <a:tailEnd type="triangle" w="med" len="med"/>
            </a:ln>
          </p:spPr>
          <p:txBody>
            <a:bodyPr>
              <a:spAutoFit/>
            </a:bodyPr>
            <a:lstStyle/>
            <a:p>
              <a:endParaRPr lang="zh-CN" altLang="en-US"/>
            </a:p>
          </p:txBody>
        </p:sp>
        <p:sp>
          <p:nvSpPr>
            <p:cNvPr id="5179" name="Line 207"/>
            <p:cNvSpPr>
              <a:spLocks noChangeShapeType="1"/>
            </p:cNvSpPr>
            <p:nvPr/>
          </p:nvSpPr>
          <p:spPr bwMode="auto">
            <a:xfrm>
              <a:off x="936" y="800"/>
              <a:ext cx="144" cy="0"/>
            </a:xfrm>
            <a:prstGeom prst="line">
              <a:avLst/>
            </a:prstGeom>
            <a:noFill/>
            <a:ln w="28575">
              <a:solidFill>
                <a:schemeClr val="accent2"/>
              </a:solidFill>
              <a:round/>
              <a:headEnd/>
              <a:tailEnd/>
            </a:ln>
          </p:spPr>
          <p:txBody>
            <a:bodyPr>
              <a:spAutoFit/>
            </a:bodyPr>
            <a:lstStyle/>
            <a:p>
              <a:endParaRPr lang="zh-CN" altLang="en-US"/>
            </a:p>
          </p:txBody>
        </p:sp>
        <p:sp>
          <p:nvSpPr>
            <p:cNvPr id="5180" name="Line 208"/>
            <p:cNvSpPr>
              <a:spLocks noChangeShapeType="1"/>
            </p:cNvSpPr>
            <p:nvPr/>
          </p:nvSpPr>
          <p:spPr bwMode="auto">
            <a:xfrm>
              <a:off x="936" y="2192"/>
              <a:ext cx="144" cy="0"/>
            </a:xfrm>
            <a:prstGeom prst="line">
              <a:avLst/>
            </a:prstGeom>
            <a:noFill/>
            <a:ln w="28575">
              <a:solidFill>
                <a:schemeClr val="accent2"/>
              </a:solidFill>
              <a:round/>
              <a:headEnd/>
              <a:tailEnd/>
            </a:ln>
          </p:spPr>
          <p:txBody>
            <a:bodyPr>
              <a:spAutoFit/>
            </a:bodyPr>
            <a:lstStyle/>
            <a:p>
              <a:endParaRPr lang="zh-CN" altLang="en-US"/>
            </a:p>
          </p:txBody>
        </p:sp>
      </p:grpSp>
      <p:grpSp>
        <p:nvGrpSpPr>
          <p:cNvPr id="9" name="Group 211"/>
          <p:cNvGrpSpPr>
            <a:grpSpLocks/>
          </p:cNvGrpSpPr>
          <p:nvPr/>
        </p:nvGrpSpPr>
        <p:grpSpPr bwMode="auto">
          <a:xfrm>
            <a:off x="2133600" y="2532112"/>
            <a:ext cx="1600200" cy="782638"/>
            <a:chOff x="1152" y="2723"/>
            <a:chExt cx="1008" cy="493"/>
          </a:xfrm>
        </p:grpSpPr>
        <p:grpSp>
          <p:nvGrpSpPr>
            <p:cNvPr id="10" name="Group 147"/>
            <p:cNvGrpSpPr>
              <a:grpSpLocks/>
            </p:cNvGrpSpPr>
            <p:nvPr/>
          </p:nvGrpSpPr>
          <p:grpSpPr bwMode="auto">
            <a:xfrm>
              <a:off x="1214" y="2723"/>
              <a:ext cx="946" cy="216"/>
              <a:chOff x="3264" y="1987"/>
              <a:chExt cx="576" cy="222"/>
            </a:xfrm>
          </p:grpSpPr>
          <p:sp>
            <p:nvSpPr>
              <p:cNvPr id="5174" name="Line 148"/>
              <p:cNvSpPr>
                <a:spLocks noChangeShapeType="1"/>
              </p:cNvSpPr>
              <p:nvPr/>
            </p:nvSpPr>
            <p:spPr bwMode="auto">
              <a:xfrm>
                <a:off x="3264" y="2208"/>
                <a:ext cx="240" cy="1"/>
              </a:xfrm>
              <a:prstGeom prst="line">
                <a:avLst/>
              </a:prstGeom>
              <a:noFill/>
              <a:ln w="19050">
                <a:solidFill>
                  <a:srgbClr val="FF0000"/>
                </a:solidFill>
                <a:round/>
                <a:headEnd/>
                <a:tailEnd type="triangle" w="med" len="med"/>
              </a:ln>
            </p:spPr>
            <p:txBody>
              <a:bodyPr/>
              <a:lstStyle/>
              <a:p>
                <a:endParaRPr lang="zh-CN" altLang="en-US"/>
              </a:p>
            </p:txBody>
          </p:sp>
          <p:sp>
            <p:nvSpPr>
              <p:cNvPr id="5175" name="Text Box 149"/>
              <p:cNvSpPr txBox="1">
                <a:spLocks noChangeArrowheads="1"/>
              </p:cNvSpPr>
              <p:nvPr/>
            </p:nvSpPr>
            <p:spPr bwMode="auto">
              <a:xfrm>
                <a:off x="3504" y="1987"/>
                <a:ext cx="336" cy="197"/>
              </a:xfrm>
              <a:prstGeom prst="rect">
                <a:avLst/>
              </a:prstGeom>
              <a:noFill/>
              <a:ln w="19050">
                <a:noFill/>
                <a:miter lim="800000"/>
                <a:headEnd/>
                <a:tailEnd/>
              </a:ln>
            </p:spPr>
            <p:txBody>
              <a:bodyPr>
                <a:spAutoFit/>
              </a:bodyPr>
              <a:lstStyle/>
              <a:p>
                <a:pPr>
                  <a:spcBef>
                    <a:spcPct val="50000"/>
                  </a:spcBef>
                </a:pPr>
                <a:endParaRPr kumimoji="1" lang="zh-CN" altLang="zh-CN" sz="1400" b="1">
                  <a:solidFill>
                    <a:srgbClr val="FF0000"/>
                  </a:solidFill>
                  <a:latin typeface="Century Schoolbook" pitchFamily="18" charset="0"/>
                </a:endParaRPr>
              </a:p>
            </p:txBody>
          </p:sp>
        </p:grpSp>
        <p:sp>
          <p:nvSpPr>
            <p:cNvPr id="5172" name="Text Box 150"/>
            <p:cNvSpPr txBox="1">
              <a:spLocks noChangeArrowheads="1"/>
            </p:cNvSpPr>
            <p:nvPr/>
          </p:nvSpPr>
          <p:spPr bwMode="auto">
            <a:xfrm>
              <a:off x="1545" y="2851"/>
              <a:ext cx="568" cy="365"/>
            </a:xfrm>
            <a:prstGeom prst="rect">
              <a:avLst/>
            </a:prstGeom>
            <a:noFill/>
            <a:ln w="19050">
              <a:noFill/>
              <a:miter lim="800000"/>
              <a:headEnd/>
              <a:tailEnd/>
            </a:ln>
          </p:spPr>
          <p:txBody>
            <a:bodyPr>
              <a:spAutoFit/>
            </a:bodyPr>
            <a:lstStyle/>
            <a:p>
              <a:pPr>
                <a:spcBef>
                  <a:spcPct val="50000"/>
                </a:spcBef>
              </a:pPr>
              <a:r>
                <a:rPr kumimoji="1" lang="en-US" altLang="zh-CN" sz="3200" b="1" i="1">
                  <a:solidFill>
                    <a:srgbClr val="FF3300"/>
                  </a:solidFill>
                  <a:latin typeface="Century Schoolbook" pitchFamily="18" charset="0"/>
                </a:rPr>
                <a:t>v</a:t>
              </a:r>
              <a:r>
                <a:rPr kumimoji="1" lang="en-US" altLang="zh-CN" sz="1400" b="1">
                  <a:solidFill>
                    <a:srgbClr val="FF3300"/>
                  </a:solidFill>
                  <a:latin typeface="Century Schoolbook" pitchFamily="18" charset="0"/>
                </a:rPr>
                <a:t>0</a:t>
              </a:r>
            </a:p>
          </p:txBody>
        </p:sp>
        <p:sp>
          <p:nvSpPr>
            <p:cNvPr id="5173" name="Oval 210"/>
            <p:cNvSpPr>
              <a:spLocks noChangeArrowheads="1"/>
            </p:cNvSpPr>
            <p:nvPr/>
          </p:nvSpPr>
          <p:spPr bwMode="auto">
            <a:xfrm>
              <a:off x="1152" y="2896"/>
              <a:ext cx="96" cy="96"/>
            </a:xfrm>
            <a:prstGeom prst="ellipse">
              <a:avLst/>
            </a:prstGeom>
            <a:solidFill>
              <a:srgbClr val="FF0000"/>
            </a:solidFill>
            <a:ln w="9525">
              <a:noFill/>
              <a:round/>
              <a:headEnd/>
              <a:tailEnd/>
            </a:ln>
          </p:spPr>
          <p:txBody>
            <a:bodyPr wrap="none" anchor="ctr">
              <a:spAutoFit/>
            </a:bodyPr>
            <a:lstStyle/>
            <a:p>
              <a:endParaRPr lang="zh-CN" altLang="en-US"/>
            </a:p>
          </p:txBody>
        </p:sp>
      </p:grpSp>
      <p:grpSp>
        <p:nvGrpSpPr>
          <p:cNvPr id="11" name="Group 217"/>
          <p:cNvGrpSpPr>
            <a:grpSpLocks/>
          </p:cNvGrpSpPr>
          <p:nvPr/>
        </p:nvGrpSpPr>
        <p:grpSpPr bwMode="auto">
          <a:xfrm>
            <a:off x="2133600" y="1738362"/>
            <a:ext cx="4419600" cy="2698750"/>
            <a:chOff x="1152" y="796"/>
            <a:chExt cx="2784" cy="1700"/>
          </a:xfrm>
        </p:grpSpPr>
        <p:grpSp>
          <p:nvGrpSpPr>
            <p:cNvPr id="12" name="Group 142"/>
            <p:cNvGrpSpPr>
              <a:grpSpLocks/>
            </p:cNvGrpSpPr>
            <p:nvPr/>
          </p:nvGrpSpPr>
          <p:grpSpPr bwMode="auto">
            <a:xfrm>
              <a:off x="1152" y="796"/>
              <a:ext cx="2784" cy="1392"/>
              <a:chOff x="1200" y="1296"/>
              <a:chExt cx="2880" cy="1824"/>
            </a:xfrm>
          </p:grpSpPr>
          <p:sp>
            <p:nvSpPr>
              <p:cNvPr id="5169" name="Line 143"/>
              <p:cNvSpPr>
                <a:spLocks noChangeShapeType="1"/>
              </p:cNvSpPr>
              <p:nvPr/>
            </p:nvSpPr>
            <p:spPr bwMode="auto">
              <a:xfrm>
                <a:off x="1200" y="1296"/>
                <a:ext cx="2880" cy="0"/>
              </a:xfrm>
              <a:prstGeom prst="line">
                <a:avLst/>
              </a:prstGeom>
              <a:noFill/>
              <a:ln w="57150">
                <a:solidFill>
                  <a:schemeClr val="accent2"/>
                </a:solidFill>
                <a:round/>
                <a:headEnd/>
                <a:tailEnd/>
              </a:ln>
            </p:spPr>
            <p:txBody>
              <a:bodyPr/>
              <a:lstStyle/>
              <a:p>
                <a:endParaRPr lang="zh-CN" altLang="en-US"/>
              </a:p>
            </p:txBody>
          </p:sp>
          <p:sp>
            <p:nvSpPr>
              <p:cNvPr id="5170" name="Line 144"/>
              <p:cNvSpPr>
                <a:spLocks noChangeShapeType="1"/>
              </p:cNvSpPr>
              <p:nvPr/>
            </p:nvSpPr>
            <p:spPr bwMode="auto">
              <a:xfrm>
                <a:off x="1200" y="3120"/>
                <a:ext cx="2880" cy="0"/>
              </a:xfrm>
              <a:prstGeom prst="line">
                <a:avLst/>
              </a:prstGeom>
              <a:noFill/>
              <a:ln w="57150">
                <a:solidFill>
                  <a:schemeClr val="accent2"/>
                </a:solidFill>
                <a:round/>
                <a:headEnd/>
                <a:tailEnd/>
              </a:ln>
            </p:spPr>
            <p:txBody>
              <a:bodyPr/>
              <a:lstStyle/>
              <a:p>
                <a:endParaRPr lang="zh-CN" altLang="en-US"/>
              </a:p>
            </p:txBody>
          </p:sp>
        </p:grpSp>
        <p:sp>
          <p:nvSpPr>
            <p:cNvPr id="5164" name="Line 212"/>
            <p:cNvSpPr>
              <a:spLocks noChangeShapeType="1"/>
            </p:cNvSpPr>
            <p:nvPr/>
          </p:nvSpPr>
          <p:spPr bwMode="auto">
            <a:xfrm>
              <a:off x="1152" y="2304"/>
              <a:ext cx="0" cy="144"/>
            </a:xfrm>
            <a:prstGeom prst="line">
              <a:avLst/>
            </a:prstGeom>
            <a:noFill/>
            <a:ln w="9525">
              <a:solidFill>
                <a:schemeClr val="accent2"/>
              </a:solidFill>
              <a:round/>
              <a:headEnd/>
              <a:tailEnd/>
            </a:ln>
          </p:spPr>
          <p:txBody>
            <a:bodyPr>
              <a:spAutoFit/>
            </a:bodyPr>
            <a:lstStyle/>
            <a:p>
              <a:endParaRPr lang="zh-CN" altLang="en-US"/>
            </a:p>
          </p:txBody>
        </p:sp>
        <p:sp>
          <p:nvSpPr>
            <p:cNvPr id="5165" name="Line 213"/>
            <p:cNvSpPr>
              <a:spLocks noChangeShapeType="1"/>
            </p:cNvSpPr>
            <p:nvPr/>
          </p:nvSpPr>
          <p:spPr bwMode="auto">
            <a:xfrm>
              <a:off x="3936" y="2272"/>
              <a:ext cx="0" cy="144"/>
            </a:xfrm>
            <a:prstGeom prst="line">
              <a:avLst/>
            </a:prstGeom>
            <a:noFill/>
            <a:ln w="9525">
              <a:solidFill>
                <a:schemeClr val="accent2"/>
              </a:solidFill>
              <a:round/>
              <a:headEnd/>
              <a:tailEnd/>
            </a:ln>
          </p:spPr>
          <p:txBody>
            <a:bodyPr>
              <a:spAutoFit/>
            </a:bodyPr>
            <a:lstStyle/>
            <a:p>
              <a:endParaRPr lang="zh-CN" altLang="en-US"/>
            </a:p>
          </p:txBody>
        </p:sp>
        <p:sp>
          <p:nvSpPr>
            <p:cNvPr id="5166" name="Text Box 214"/>
            <p:cNvSpPr txBox="1">
              <a:spLocks noChangeArrowheads="1"/>
            </p:cNvSpPr>
            <p:nvPr/>
          </p:nvSpPr>
          <p:spPr bwMode="auto">
            <a:xfrm>
              <a:off x="2256" y="2208"/>
              <a:ext cx="480" cy="288"/>
            </a:xfrm>
            <a:prstGeom prst="rect">
              <a:avLst/>
            </a:prstGeom>
            <a:noFill/>
            <a:ln w="9525">
              <a:noFill/>
              <a:miter lim="800000"/>
              <a:headEnd/>
              <a:tailEnd/>
            </a:ln>
          </p:spPr>
          <p:txBody>
            <a:bodyPr>
              <a:spAutoFit/>
            </a:bodyPr>
            <a:lstStyle/>
            <a:p>
              <a:pPr>
                <a:spcBef>
                  <a:spcPct val="50000"/>
                </a:spcBef>
              </a:pPr>
              <a:r>
                <a:rPr kumimoji="1" lang="en-US" altLang="zh-CN" sz="2400" b="1" dirty="0">
                  <a:solidFill>
                    <a:schemeClr val="accent2"/>
                  </a:solidFill>
                  <a:latin typeface="楷体_GB2312" pitchFamily="49" charset="-122"/>
                  <a:ea typeface="楷体_GB2312" pitchFamily="49" charset="-122"/>
                </a:rPr>
                <a:t>  </a:t>
              </a:r>
              <a:r>
                <a:rPr kumimoji="1" lang="en-US" altLang="zh-CN" sz="2400" b="1" i="1" dirty="0">
                  <a:solidFill>
                    <a:schemeClr val="accent2"/>
                  </a:solidFill>
                  <a:latin typeface="楷体_GB2312" pitchFamily="49" charset="-122"/>
                  <a:ea typeface="楷体_GB2312" pitchFamily="49" charset="-122"/>
                </a:rPr>
                <a:t>L</a:t>
              </a:r>
            </a:p>
          </p:txBody>
        </p:sp>
        <p:sp>
          <p:nvSpPr>
            <p:cNvPr id="5167" name="Line 215"/>
            <p:cNvSpPr>
              <a:spLocks noChangeShapeType="1"/>
            </p:cNvSpPr>
            <p:nvPr/>
          </p:nvSpPr>
          <p:spPr bwMode="auto">
            <a:xfrm>
              <a:off x="2688" y="2352"/>
              <a:ext cx="1200" cy="0"/>
            </a:xfrm>
            <a:prstGeom prst="line">
              <a:avLst/>
            </a:prstGeom>
            <a:noFill/>
            <a:ln w="9525">
              <a:solidFill>
                <a:schemeClr val="accent2"/>
              </a:solidFill>
              <a:round/>
              <a:headEnd/>
              <a:tailEnd type="triangle" w="med" len="med"/>
            </a:ln>
          </p:spPr>
          <p:txBody>
            <a:bodyPr>
              <a:spAutoFit/>
            </a:bodyPr>
            <a:lstStyle/>
            <a:p>
              <a:endParaRPr lang="zh-CN" altLang="en-US"/>
            </a:p>
          </p:txBody>
        </p:sp>
        <p:sp>
          <p:nvSpPr>
            <p:cNvPr id="5168" name="Line 216"/>
            <p:cNvSpPr>
              <a:spLocks noChangeShapeType="1"/>
            </p:cNvSpPr>
            <p:nvPr/>
          </p:nvSpPr>
          <p:spPr bwMode="auto">
            <a:xfrm>
              <a:off x="1200" y="2352"/>
              <a:ext cx="1200" cy="0"/>
            </a:xfrm>
            <a:prstGeom prst="line">
              <a:avLst/>
            </a:prstGeom>
            <a:noFill/>
            <a:ln w="9525">
              <a:solidFill>
                <a:schemeClr val="accent2"/>
              </a:solidFill>
              <a:round/>
              <a:headEnd type="triangle" w="med" len="med"/>
              <a:tailEnd/>
            </a:ln>
          </p:spPr>
          <p:txBody>
            <a:bodyPr>
              <a:spAutoFit/>
            </a:bodyPr>
            <a:lstStyle/>
            <a:p>
              <a:endParaRPr lang="zh-CN" altLang="en-US"/>
            </a:p>
          </p:txBody>
        </p:sp>
      </p:grpSp>
      <p:graphicFrame>
        <p:nvGraphicFramePr>
          <p:cNvPr id="63708" name="Object 220"/>
          <p:cNvGraphicFramePr>
            <a:graphicFrameLocks noChangeAspect="1"/>
          </p:cNvGraphicFramePr>
          <p:nvPr/>
        </p:nvGraphicFramePr>
        <p:xfrm>
          <a:off x="1187624" y="4509120"/>
          <a:ext cx="2155825" cy="1112837"/>
        </p:xfrm>
        <a:graphic>
          <a:graphicData uri="http://schemas.openxmlformats.org/presentationml/2006/ole">
            <p:oleObj spid="_x0000_s62466" name="Equation" r:id="rId3" imgW="1282680" imgH="660240" progId="Equation.3">
              <p:embed/>
            </p:oleObj>
          </a:graphicData>
        </a:graphic>
      </p:graphicFrame>
      <p:graphicFrame>
        <p:nvGraphicFramePr>
          <p:cNvPr id="63710" name="Object 222"/>
          <p:cNvGraphicFramePr>
            <a:graphicFrameLocks noChangeAspect="1"/>
          </p:cNvGraphicFramePr>
          <p:nvPr/>
        </p:nvGraphicFramePr>
        <p:xfrm>
          <a:off x="4211960" y="4437112"/>
          <a:ext cx="3352800" cy="1233488"/>
        </p:xfrm>
        <a:graphic>
          <a:graphicData uri="http://schemas.openxmlformats.org/presentationml/2006/ole">
            <p:oleObj spid="_x0000_s62467" name="Equation" r:id="rId4" imgW="2070000" imgH="761760" progId="Equation.3">
              <p:embed/>
            </p:oleObj>
          </a:graphicData>
        </a:graphic>
      </p:graphicFrame>
      <p:graphicFrame>
        <p:nvGraphicFramePr>
          <p:cNvPr id="63711" name="Object 223"/>
          <p:cNvGraphicFramePr>
            <a:graphicFrameLocks noChangeAspect="1"/>
          </p:cNvGraphicFramePr>
          <p:nvPr/>
        </p:nvGraphicFramePr>
        <p:xfrm>
          <a:off x="4283968" y="5699125"/>
          <a:ext cx="3581400" cy="1158875"/>
        </p:xfrm>
        <a:graphic>
          <a:graphicData uri="http://schemas.openxmlformats.org/presentationml/2006/ole">
            <p:oleObj spid="_x0000_s62468" name="Equation" r:id="rId5" imgW="2158920" imgH="698400" progId="Equation.3">
              <p:embed/>
            </p:oleObj>
          </a:graphicData>
        </a:graphic>
      </p:graphicFrame>
      <p:grpSp>
        <p:nvGrpSpPr>
          <p:cNvPr id="13" name="Group 231"/>
          <p:cNvGrpSpPr>
            <a:grpSpLocks/>
          </p:cNvGrpSpPr>
          <p:nvPr/>
        </p:nvGrpSpPr>
        <p:grpSpPr bwMode="auto">
          <a:xfrm>
            <a:off x="2438400" y="2074912"/>
            <a:ext cx="3810000" cy="1447800"/>
            <a:chOff x="1536" y="1008"/>
            <a:chExt cx="2400" cy="912"/>
          </a:xfrm>
        </p:grpSpPr>
        <p:sp>
          <p:nvSpPr>
            <p:cNvPr id="5157" name="Line 225"/>
            <p:cNvSpPr>
              <a:spLocks noChangeShapeType="1"/>
            </p:cNvSpPr>
            <p:nvPr/>
          </p:nvSpPr>
          <p:spPr bwMode="auto">
            <a:xfrm>
              <a:off x="1536" y="1008"/>
              <a:ext cx="0" cy="912"/>
            </a:xfrm>
            <a:prstGeom prst="line">
              <a:avLst/>
            </a:prstGeom>
            <a:noFill/>
            <a:ln w="9525">
              <a:solidFill>
                <a:schemeClr val="accent2"/>
              </a:solidFill>
              <a:prstDash val="sysDot"/>
              <a:round/>
              <a:headEnd/>
              <a:tailEnd type="arrow" w="med" len="med"/>
            </a:ln>
          </p:spPr>
          <p:txBody>
            <a:bodyPr>
              <a:spAutoFit/>
            </a:bodyPr>
            <a:lstStyle/>
            <a:p>
              <a:endParaRPr lang="zh-CN" altLang="en-US"/>
            </a:p>
          </p:txBody>
        </p:sp>
        <p:sp>
          <p:nvSpPr>
            <p:cNvPr id="5158" name="Line 226"/>
            <p:cNvSpPr>
              <a:spLocks noChangeShapeType="1"/>
            </p:cNvSpPr>
            <p:nvPr/>
          </p:nvSpPr>
          <p:spPr bwMode="auto">
            <a:xfrm>
              <a:off x="2016" y="1008"/>
              <a:ext cx="0" cy="912"/>
            </a:xfrm>
            <a:prstGeom prst="line">
              <a:avLst/>
            </a:prstGeom>
            <a:noFill/>
            <a:ln w="9525">
              <a:solidFill>
                <a:schemeClr val="accent2"/>
              </a:solidFill>
              <a:prstDash val="sysDot"/>
              <a:round/>
              <a:headEnd/>
              <a:tailEnd type="arrow" w="med" len="med"/>
            </a:ln>
          </p:spPr>
          <p:txBody>
            <a:bodyPr>
              <a:spAutoFit/>
            </a:bodyPr>
            <a:lstStyle/>
            <a:p>
              <a:endParaRPr lang="zh-CN" altLang="en-US"/>
            </a:p>
          </p:txBody>
        </p:sp>
        <p:sp>
          <p:nvSpPr>
            <p:cNvPr id="5159" name="Line 227"/>
            <p:cNvSpPr>
              <a:spLocks noChangeShapeType="1"/>
            </p:cNvSpPr>
            <p:nvPr/>
          </p:nvSpPr>
          <p:spPr bwMode="auto">
            <a:xfrm>
              <a:off x="2496" y="1008"/>
              <a:ext cx="0" cy="912"/>
            </a:xfrm>
            <a:prstGeom prst="line">
              <a:avLst/>
            </a:prstGeom>
            <a:noFill/>
            <a:ln w="9525">
              <a:solidFill>
                <a:schemeClr val="accent2"/>
              </a:solidFill>
              <a:prstDash val="sysDot"/>
              <a:round/>
              <a:headEnd/>
              <a:tailEnd type="arrow" w="med" len="med"/>
            </a:ln>
          </p:spPr>
          <p:txBody>
            <a:bodyPr>
              <a:spAutoFit/>
            </a:bodyPr>
            <a:lstStyle/>
            <a:p>
              <a:endParaRPr lang="zh-CN" altLang="en-US"/>
            </a:p>
          </p:txBody>
        </p:sp>
        <p:sp>
          <p:nvSpPr>
            <p:cNvPr id="5160" name="Line 228"/>
            <p:cNvSpPr>
              <a:spLocks noChangeShapeType="1"/>
            </p:cNvSpPr>
            <p:nvPr/>
          </p:nvSpPr>
          <p:spPr bwMode="auto">
            <a:xfrm>
              <a:off x="2976" y="1008"/>
              <a:ext cx="0" cy="912"/>
            </a:xfrm>
            <a:prstGeom prst="line">
              <a:avLst/>
            </a:prstGeom>
            <a:noFill/>
            <a:ln w="9525">
              <a:solidFill>
                <a:schemeClr val="accent2"/>
              </a:solidFill>
              <a:prstDash val="sysDot"/>
              <a:round/>
              <a:headEnd/>
              <a:tailEnd type="arrow" w="med" len="med"/>
            </a:ln>
          </p:spPr>
          <p:txBody>
            <a:bodyPr>
              <a:spAutoFit/>
            </a:bodyPr>
            <a:lstStyle/>
            <a:p>
              <a:endParaRPr lang="zh-CN" altLang="en-US"/>
            </a:p>
          </p:txBody>
        </p:sp>
        <p:sp>
          <p:nvSpPr>
            <p:cNvPr id="5161" name="Line 229"/>
            <p:cNvSpPr>
              <a:spLocks noChangeShapeType="1"/>
            </p:cNvSpPr>
            <p:nvPr/>
          </p:nvSpPr>
          <p:spPr bwMode="auto">
            <a:xfrm>
              <a:off x="3456" y="1008"/>
              <a:ext cx="0" cy="912"/>
            </a:xfrm>
            <a:prstGeom prst="line">
              <a:avLst/>
            </a:prstGeom>
            <a:noFill/>
            <a:ln w="9525">
              <a:solidFill>
                <a:schemeClr val="accent2"/>
              </a:solidFill>
              <a:prstDash val="sysDot"/>
              <a:round/>
              <a:headEnd/>
              <a:tailEnd type="arrow" w="med" len="med"/>
            </a:ln>
          </p:spPr>
          <p:txBody>
            <a:bodyPr>
              <a:spAutoFit/>
            </a:bodyPr>
            <a:lstStyle/>
            <a:p>
              <a:endParaRPr lang="zh-CN" altLang="en-US"/>
            </a:p>
          </p:txBody>
        </p:sp>
        <p:sp>
          <p:nvSpPr>
            <p:cNvPr id="5162" name="Line 230"/>
            <p:cNvSpPr>
              <a:spLocks noChangeShapeType="1"/>
            </p:cNvSpPr>
            <p:nvPr/>
          </p:nvSpPr>
          <p:spPr bwMode="auto">
            <a:xfrm>
              <a:off x="3936" y="1008"/>
              <a:ext cx="0" cy="912"/>
            </a:xfrm>
            <a:prstGeom prst="line">
              <a:avLst/>
            </a:prstGeom>
            <a:noFill/>
            <a:ln w="9525">
              <a:solidFill>
                <a:schemeClr val="accent2"/>
              </a:solidFill>
              <a:prstDash val="sysDot"/>
              <a:round/>
              <a:headEnd/>
              <a:tailEnd type="arrow" w="med" len="med"/>
            </a:ln>
          </p:spPr>
          <p:txBody>
            <a:bodyPr>
              <a:spAutoFit/>
            </a:bodyPr>
            <a:lstStyle/>
            <a:p>
              <a:endParaRPr lang="zh-CN" altLang="en-US"/>
            </a:p>
          </p:txBody>
        </p:sp>
      </p:grpSp>
      <p:grpSp>
        <p:nvGrpSpPr>
          <p:cNvPr id="14" name="Group 234"/>
          <p:cNvGrpSpPr>
            <a:grpSpLocks/>
          </p:cNvGrpSpPr>
          <p:nvPr/>
        </p:nvGrpSpPr>
        <p:grpSpPr bwMode="auto">
          <a:xfrm>
            <a:off x="152400" y="2227312"/>
            <a:ext cx="838200" cy="1174750"/>
            <a:chOff x="96" y="1152"/>
            <a:chExt cx="528" cy="740"/>
          </a:xfrm>
        </p:grpSpPr>
        <p:grpSp>
          <p:nvGrpSpPr>
            <p:cNvPr id="15" name="Group 200"/>
            <p:cNvGrpSpPr>
              <a:grpSpLocks/>
            </p:cNvGrpSpPr>
            <p:nvPr/>
          </p:nvGrpSpPr>
          <p:grpSpPr bwMode="auto">
            <a:xfrm>
              <a:off x="96" y="1152"/>
              <a:ext cx="432" cy="740"/>
              <a:chOff x="0" y="1132"/>
              <a:chExt cx="432" cy="740"/>
            </a:xfrm>
          </p:grpSpPr>
          <p:sp>
            <p:nvSpPr>
              <p:cNvPr id="5155" name="Text Box 165"/>
              <p:cNvSpPr txBox="1">
                <a:spLocks noChangeArrowheads="1"/>
              </p:cNvSpPr>
              <p:nvPr/>
            </p:nvSpPr>
            <p:spPr bwMode="auto">
              <a:xfrm>
                <a:off x="0" y="1132"/>
                <a:ext cx="432" cy="404"/>
              </a:xfrm>
              <a:prstGeom prst="rect">
                <a:avLst/>
              </a:prstGeom>
              <a:noFill/>
              <a:ln w="9525">
                <a:noFill/>
                <a:miter lim="800000"/>
                <a:headEnd/>
                <a:tailEnd/>
              </a:ln>
            </p:spPr>
            <p:txBody>
              <a:bodyPr>
                <a:spAutoFit/>
              </a:bodyPr>
              <a:lstStyle/>
              <a:p>
                <a:pPr>
                  <a:spcBef>
                    <a:spcPct val="50000"/>
                  </a:spcBef>
                </a:pPr>
                <a:r>
                  <a:rPr kumimoji="1" lang="en-US" altLang="zh-CN" sz="3600" b="1">
                    <a:solidFill>
                      <a:schemeClr val="accent2"/>
                    </a:solidFill>
                    <a:latin typeface="Times New Roman" pitchFamily="18" charset="0"/>
                  </a:rPr>
                  <a:t>-</a:t>
                </a:r>
                <a:r>
                  <a:rPr kumimoji="1" lang="en-US" altLang="zh-CN" sz="3200" b="1" i="1">
                    <a:solidFill>
                      <a:schemeClr val="accent2"/>
                    </a:solidFill>
                    <a:latin typeface="Times New Roman" pitchFamily="18" charset="0"/>
                  </a:rPr>
                  <a:t>q</a:t>
                </a:r>
                <a:endParaRPr kumimoji="1" lang="en-US" altLang="zh-CN" sz="3200" b="1">
                  <a:solidFill>
                    <a:schemeClr val="accent2"/>
                  </a:solidFill>
                  <a:latin typeface="Times New Roman" pitchFamily="18" charset="0"/>
                </a:endParaRPr>
              </a:p>
            </p:txBody>
          </p:sp>
          <p:sp>
            <p:nvSpPr>
              <p:cNvPr id="5156" name="Text Box 195"/>
              <p:cNvSpPr txBox="1">
                <a:spLocks noChangeArrowheads="1"/>
              </p:cNvSpPr>
              <p:nvPr/>
            </p:nvSpPr>
            <p:spPr bwMode="auto">
              <a:xfrm>
                <a:off x="0" y="1468"/>
                <a:ext cx="336" cy="404"/>
              </a:xfrm>
              <a:prstGeom prst="rect">
                <a:avLst/>
              </a:prstGeom>
              <a:noFill/>
              <a:ln w="9525">
                <a:noFill/>
                <a:miter lim="800000"/>
                <a:headEnd/>
                <a:tailEnd/>
              </a:ln>
            </p:spPr>
            <p:txBody>
              <a:bodyPr>
                <a:spAutoFit/>
              </a:bodyPr>
              <a:lstStyle/>
              <a:p>
                <a:pPr>
                  <a:spcBef>
                    <a:spcPct val="50000"/>
                  </a:spcBef>
                </a:pPr>
                <a:r>
                  <a:rPr kumimoji="1" lang="en-US" altLang="zh-CN" sz="3600" b="1" i="1">
                    <a:solidFill>
                      <a:schemeClr val="accent2"/>
                    </a:solidFill>
                    <a:latin typeface="Times New Roman" pitchFamily="18" charset="0"/>
                  </a:rPr>
                  <a:t>m</a:t>
                </a:r>
              </a:p>
            </p:txBody>
          </p:sp>
        </p:grpSp>
        <p:sp>
          <p:nvSpPr>
            <p:cNvPr id="5154" name="Oval 233"/>
            <p:cNvSpPr>
              <a:spLocks noChangeArrowheads="1"/>
            </p:cNvSpPr>
            <p:nvPr/>
          </p:nvSpPr>
          <p:spPr bwMode="auto">
            <a:xfrm>
              <a:off x="528" y="1488"/>
              <a:ext cx="96" cy="96"/>
            </a:xfrm>
            <a:prstGeom prst="ellipse">
              <a:avLst/>
            </a:prstGeom>
            <a:solidFill>
              <a:srgbClr val="FF0000"/>
            </a:solidFill>
            <a:ln w="9525">
              <a:noFill/>
              <a:round/>
              <a:headEnd/>
              <a:tailEnd/>
            </a:ln>
          </p:spPr>
          <p:txBody>
            <a:bodyPr wrap="none" anchor="ctr">
              <a:spAutoFit/>
            </a:bodyPr>
            <a:lstStyle/>
            <a:p>
              <a:endParaRPr lang="zh-CN" altLang="en-US"/>
            </a:p>
          </p:txBody>
        </p:sp>
      </p:grpSp>
      <p:sp>
        <p:nvSpPr>
          <p:cNvPr id="5152" name="Rectangle 236"/>
          <p:cNvSpPr>
            <a:spLocks noChangeArrowheads="1"/>
          </p:cNvSpPr>
          <p:nvPr/>
        </p:nvSpPr>
        <p:spPr bwMode="auto">
          <a:xfrm>
            <a:off x="251520" y="759367"/>
            <a:ext cx="3374642" cy="584775"/>
          </a:xfrm>
          <a:prstGeom prst="rect">
            <a:avLst/>
          </a:prstGeom>
          <a:noFill/>
          <a:ln w="9525">
            <a:noFill/>
            <a:miter lim="800000"/>
            <a:headEnd/>
            <a:tailEnd/>
          </a:ln>
        </p:spPr>
        <p:txBody>
          <a:bodyPr wrap="none" anchor="b">
            <a:spAutoFit/>
          </a:bodyPr>
          <a:lstStyle/>
          <a:p>
            <a:pPr>
              <a:buFont typeface="Wingdings" pitchFamily="2" charset="2"/>
              <a:buChar char="l"/>
            </a:pPr>
            <a:r>
              <a:rPr lang="zh-CN" altLang="en-US" sz="3200" b="1" dirty="0" smtClean="0">
                <a:latin typeface="黑体" pitchFamily="49" charset="-122"/>
                <a:ea typeface="黑体" pitchFamily="49" charset="-122"/>
              </a:rPr>
              <a:t>加速</a:t>
            </a:r>
            <a:r>
              <a:rPr lang="zh-CN" altLang="en-US" sz="3200" b="1" dirty="0">
                <a:latin typeface="黑体" pitchFamily="49" charset="-122"/>
                <a:ea typeface="黑体" pitchFamily="49" charset="-122"/>
              </a:rPr>
              <a:t>和偏转一体</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42"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barn(outHorizontal)">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3" fill="hold" grpId="0" nodeType="clickEffect">
                                  <p:stCondLst>
                                    <p:cond delay="0"/>
                                  </p:stCondLst>
                                  <p:childTnLst>
                                    <p:set>
                                      <p:cBhvr>
                                        <p:cTn id="45" dur="1" fill="hold">
                                          <p:stCondLst>
                                            <p:cond delay="0"/>
                                          </p:stCondLst>
                                        </p:cTn>
                                        <p:tgtEl>
                                          <p:spTgt spid="63687"/>
                                        </p:tgtEl>
                                        <p:attrNameLst>
                                          <p:attrName>style.visibility</p:attrName>
                                        </p:attrNameLst>
                                      </p:cBhvr>
                                      <p:to>
                                        <p:strVal val="visible"/>
                                      </p:to>
                                    </p:set>
                                    <p:animEffect transition="in" filter="strips(upRight)">
                                      <p:cBhvr>
                                        <p:cTn id="46" dur="500"/>
                                        <p:tgtEl>
                                          <p:spTgt spid="6368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17" presetClass="entr" presetSubtype="8" fill="hold" grpId="0" nodeType="clickEffect">
                                  <p:stCondLst>
                                    <p:cond delay="0"/>
                                  </p:stCondLst>
                                  <p:childTnLst>
                                    <p:set>
                                      <p:cBhvr>
                                        <p:cTn id="55" dur="1" fill="hold">
                                          <p:stCondLst>
                                            <p:cond delay="0"/>
                                          </p:stCondLst>
                                        </p:cTn>
                                        <p:tgtEl>
                                          <p:spTgt spid="63629"/>
                                        </p:tgtEl>
                                        <p:attrNameLst>
                                          <p:attrName>style.visibility</p:attrName>
                                        </p:attrNameLst>
                                      </p:cBhvr>
                                      <p:to>
                                        <p:strVal val="visible"/>
                                      </p:to>
                                    </p:set>
                                    <p:anim calcmode="lin" valueType="num">
                                      <p:cBhvr>
                                        <p:cTn id="56" dur="500" fill="hold"/>
                                        <p:tgtEl>
                                          <p:spTgt spid="63629"/>
                                        </p:tgtEl>
                                        <p:attrNameLst>
                                          <p:attrName>ppt_x</p:attrName>
                                        </p:attrNameLst>
                                      </p:cBhvr>
                                      <p:tavLst>
                                        <p:tav tm="0">
                                          <p:val>
                                            <p:strVal val="#ppt_x-#ppt_w/2"/>
                                          </p:val>
                                        </p:tav>
                                        <p:tav tm="100000">
                                          <p:val>
                                            <p:strVal val="#ppt_x"/>
                                          </p:val>
                                        </p:tav>
                                      </p:tavLst>
                                    </p:anim>
                                    <p:anim calcmode="lin" valueType="num">
                                      <p:cBhvr>
                                        <p:cTn id="57" dur="500" fill="hold"/>
                                        <p:tgtEl>
                                          <p:spTgt spid="63629"/>
                                        </p:tgtEl>
                                        <p:attrNameLst>
                                          <p:attrName>ppt_y</p:attrName>
                                        </p:attrNameLst>
                                      </p:cBhvr>
                                      <p:tavLst>
                                        <p:tav tm="0">
                                          <p:val>
                                            <p:strVal val="#ppt_y"/>
                                          </p:val>
                                        </p:tav>
                                        <p:tav tm="100000">
                                          <p:val>
                                            <p:strVal val="#ppt_y"/>
                                          </p:val>
                                        </p:tav>
                                      </p:tavLst>
                                    </p:anim>
                                    <p:anim calcmode="lin" valueType="num">
                                      <p:cBhvr>
                                        <p:cTn id="58" dur="500" fill="hold"/>
                                        <p:tgtEl>
                                          <p:spTgt spid="63629"/>
                                        </p:tgtEl>
                                        <p:attrNameLst>
                                          <p:attrName>ppt_w</p:attrName>
                                        </p:attrNameLst>
                                      </p:cBhvr>
                                      <p:tavLst>
                                        <p:tav tm="0">
                                          <p:val>
                                            <p:fltVal val="0"/>
                                          </p:val>
                                        </p:tav>
                                        <p:tav tm="100000">
                                          <p:val>
                                            <p:strVal val="#ppt_w"/>
                                          </p:val>
                                        </p:tav>
                                      </p:tavLst>
                                    </p:anim>
                                    <p:anim calcmode="lin" valueType="num">
                                      <p:cBhvr>
                                        <p:cTn id="59" dur="500" fill="hold"/>
                                        <p:tgtEl>
                                          <p:spTgt spid="63629"/>
                                        </p:tgtEl>
                                        <p:attrNameLst>
                                          <p:attrName>ppt_h</p:attrName>
                                        </p:attrNameLst>
                                      </p:cBhvr>
                                      <p:tavLst>
                                        <p:tav tm="0">
                                          <p:val>
                                            <p:strVal val="#ppt_h"/>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16" presetClass="entr" presetSubtype="42" fill="hold" nodeType="click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barn(outHorizontal)">
                                      <p:cBhvr>
                                        <p:cTn id="64" dur="500"/>
                                        <p:tgtEl>
                                          <p:spTgt spid="2"/>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6366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7" presetClass="entr" presetSubtype="8" fill="hold" grpId="0" nodeType="clickEffect">
                                  <p:stCondLst>
                                    <p:cond delay="0"/>
                                  </p:stCondLst>
                                  <p:childTnLst>
                                    <p:set>
                                      <p:cBhvr>
                                        <p:cTn id="72" dur="1" fill="hold">
                                          <p:stCondLst>
                                            <p:cond delay="0"/>
                                          </p:stCondLst>
                                        </p:cTn>
                                        <p:tgtEl>
                                          <p:spTgt spid="63623"/>
                                        </p:tgtEl>
                                        <p:attrNameLst>
                                          <p:attrName>style.visibility</p:attrName>
                                        </p:attrNameLst>
                                      </p:cBhvr>
                                      <p:to>
                                        <p:strVal val="visible"/>
                                      </p:to>
                                    </p:set>
                                    <p:anim calcmode="lin" valueType="num">
                                      <p:cBhvr>
                                        <p:cTn id="73" dur="500" fill="hold"/>
                                        <p:tgtEl>
                                          <p:spTgt spid="63623"/>
                                        </p:tgtEl>
                                        <p:attrNameLst>
                                          <p:attrName>ppt_x</p:attrName>
                                        </p:attrNameLst>
                                      </p:cBhvr>
                                      <p:tavLst>
                                        <p:tav tm="0">
                                          <p:val>
                                            <p:strVal val="#ppt_x-#ppt_w/2"/>
                                          </p:val>
                                        </p:tav>
                                        <p:tav tm="100000">
                                          <p:val>
                                            <p:strVal val="#ppt_x"/>
                                          </p:val>
                                        </p:tav>
                                      </p:tavLst>
                                    </p:anim>
                                    <p:anim calcmode="lin" valueType="num">
                                      <p:cBhvr>
                                        <p:cTn id="74" dur="500" fill="hold"/>
                                        <p:tgtEl>
                                          <p:spTgt spid="63623"/>
                                        </p:tgtEl>
                                        <p:attrNameLst>
                                          <p:attrName>ppt_y</p:attrName>
                                        </p:attrNameLst>
                                      </p:cBhvr>
                                      <p:tavLst>
                                        <p:tav tm="0">
                                          <p:val>
                                            <p:strVal val="#ppt_y"/>
                                          </p:val>
                                        </p:tav>
                                        <p:tav tm="100000">
                                          <p:val>
                                            <p:strVal val="#ppt_y"/>
                                          </p:val>
                                        </p:tav>
                                      </p:tavLst>
                                    </p:anim>
                                    <p:anim calcmode="lin" valueType="num">
                                      <p:cBhvr>
                                        <p:cTn id="75" dur="500" fill="hold"/>
                                        <p:tgtEl>
                                          <p:spTgt spid="63623"/>
                                        </p:tgtEl>
                                        <p:attrNameLst>
                                          <p:attrName>ppt_w</p:attrName>
                                        </p:attrNameLst>
                                      </p:cBhvr>
                                      <p:tavLst>
                                        <p:tav tm="0">
                                          <p:val>
                                            <p:fltVal val="0"/>
                                          </p:val>
                                        </p:tav>
                                        <p:tav tm="100000">
                                          <p:val>
                                            <p:strVal val="#ppt_w"/>
                                          </p:val>
                                        </p:tav>
                                      </p:tavLst>
                                    </p:anim>
                                    <p:anim calcmode="lin" valueType="num">
                                      <p:cBhvr>
                                        <p:cTn id="76" dur="500" fill="hold"/>
                                        <p:tgtEl>
                                          <p:spTgt spid="63623"/>
                                        </p:tgtEl>
                                        <p:attrNameLst>
                                          <p:attrName>ppt_h</p:attrName>
                                        </p:attrNameLst>
                                      </p:cBhvr>
                                      <p:tavLst>
                                        <p:tav tm="0">
                                          <p:val>
                                            <p:strVal val="#ppt_h"/>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499"/>
                                          </p:stCondLst>
                                        </p:cTn>
                                        <p:tgtEl>
                                          <p:spTgt spid="6366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7" presetClass="entr" presetSubtype="8" fill="hold" grpId="0" nodeType="clickEffect">
                                  <p:stCondLst>
                                    <p:cond delay="0"/>
                                  </p:stCondLst>
                                  <p:childTnLst>
                                    <p:set>
                                      <p:cBhvr>
                                        <p:cTn id="84" dur="1" fill="hold">
                                          <p:stCondLst>
                                            <p:cond delay="0"/>
                                          </p:stCondLst>
                                        </p:cTn>
                                        <p:tgtEl>
                                          <p:spTgt spid="63655"/>
                                        </p:tgtEl>
                                        <p:attrNameLst>
                                          <p:attrName>style.visibility</p:attrName>
                                        </p:attrNameLst>
                                      </p:cBhvr>
                                      <p:to>
                                        <p:strVal val="visible"/>
                                      </p:to>
                                    </p:set>
                                    <p:anim calcmode="lin" valueType="num">
                                      <p:cBhvr>
                                        <p:cTn id="85" dur="500" fill="hold"/>
                                        <p:tgtEl>
                                          <p:spTgt spid="63655"/>
                                        </p:tgtEl>
                                        <p:attrNameLst>
                                          <p:attrName>ppt_x</p:attrName>
                                        </p:attrNameLst>
                                      </p:cBhvr>
                                      <p:tavLst>
                                        <p:tav tm="0">
                                          <p:val>
                                            <p:strVal val="#ppt_x-#ppt_w/2"/>
                                          </p:val>
                                        </p:tav>
                                        <p:tav tm="100000">
                                          <p:val>
                                            <p:strVal val="#ppt_x"/>
                                          </p:val>
                                        </p:tav>
                                      </p:tavLst>
                                    </p:anim>
                                    <p:anim calcmode="lin" valueType="num">
                                      <p:cBhvr>
                                        <p:cTn id="86" dur="500" fill="hold"/>
                                        <p:tgtEl>
                                          <p:spTgt spid="63655"/>
                                        </p:tgtEl>
                                        <p:attrNameLst>
                                          <p:attrName>ppt_y</p:attrName>
                                        </p:attrNameLst>
                                      </p:cBhvr>
                                      <p:tavLst>
                                        <p:tav tm="0">
                                          <p:val>
                                            <p:strVal val="#ppt_y"/>
                                          </p:val>
                                        </p:tav>
                                        <p:tav tm="100000">
                                          <p:val>
                                            <p:strVal val="#ppt_y"/>
                                          </p:val>
                                        </p:tav>
                                      </p:tavLst>
                                    </p:anim>
                                    <p:anim calcmode="lin" valueType="num">
                                      <p:cBhvr>
                                        <p:cTn id="87" dur="500" fill="hold"/>
                                        <p:tgtEl>
                                          <p:spTgt spid="63655"/>
                                        </p:tgtEl>
                                        <p:attrNameLst>
                                          <p:attrName>ppt_w</p:attrName>
                                        </p:attrNameLst>
                                      </p:cBhvr>
                                      <p:tavLst>
                                        <p:tav tm="0">
                                          <p:val>
                                            <p:fltVal val="0"/>
                                          </p:val>
                                        </p:tav>
                                        <p:tav tm="100000">
                                          <p:val>
                                            <p:strVal val="#ppt_w"/>
                                          </p:val>
                                        </p:tav>
                                      </p:tavLst>
                                    </p:anim>
                                    <p:anim calcmode="lin" valueType="num">
                                      <p:cBhvr>
                                        <p:cTn id="88" dur="500" fill="hold"/>
                                        <p:tgtEl>
                                          <p:spTgt spid="63655"/>
                                        </p:tgtEl>
                                        <p:attrNameLst>
                                          <p:attrName>ppt_h</p:attrName>
                                        </p:attrNameLst>
                                      </p:cBhvr>
                                      <p:tavLst>
                                        <p:tav tm="0">
                                          <p:val>
                                            <p:strVal val="#ppt_h"/>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17" presetClass="entr" presetSubtype="4" fill="hold" grpId="0" nodeType="clickEffect">
                                  <p:stCondLst>
                                    <p:cond delay="0"/>
                                  </p:stCondLst>
                                  <p:childTnLst>
                                    <p:set>
                                      <p:cBhvr>
                                        <p:cTn id="92" dur="1" fill="hold">
                                          <p:stCondLst>
                                            <p:cond delay="0"/>
                                          </p:stCondLst>
                                        </p:cTn>
                                        <p:tgtEl>
                                          <p:spTgt spid="63656"/>
                                        </p:tgtEl>
                                        <p:attrNameLst>
                                          <p:attrName>style.visibility</p:attrName>
                                        </p:attrNameLst>
                                      </p:cBhvr>
                                      <p:to>
                                        <p:strVal val="visible"/>
                                      </p:to>
                                    </p:set>
                                    <p:anim calcmode="lin" valueType="num">
                                      <p:cBhvr>
                                        <p:cTn id="93" dur="500" fill="hold"/>
                                        <p:tgtEl>
                                          <p:spTgt spid="63656"/>
                                        </p:tgtEl>
                                        <p:attrNameLst>
                                          <p:attrName>ppt_x</p:attrName>
                                        </p:attrNameLst>
                                      </p:cBhvr>
                                      <p:tavLst>
                                        <p:tav tm="0">
                                          <p:val>
                                            <p:strVal val="#ppt_x"/>
                                          </p:val>
                                        </p:tav>
                                        <p:tav tm="100000">
                                          <p:val>
                                            <p:strVal val="#ppt_x"/>
                                          </p:val>
                                        </p:tav>
                                      </p:tavLst>
                                    </p:anim>
                                    <p:anim calcmode="lin" valueType="num">
                                      <p:cBhvr>
                                        <p:cTn id="94" dur="500" fill="hold"/>
                                        <p:tgtEl>
                                          <p:spTgt spid="63656"/>
                                        </p:tgtEl>
                                        <p:attrNameLst>
                                          <p:attrName>ppt_y</p:attrName>
                                        </p:attrNameLst>
                                      </p:cBhvr>
                                      <p:tavLst>
                                        <p:tav tm="0">
                                          <p:val>
                                            <p:strVal val="#ppt_y+#ppt_h/2"/>
                                          </p:val>
                                        </p:tav>
                                        <p:tav tm="100000">
                                          <p:val>
                                            <p:strVal val="#ppt_y"/>
                                          </p:val>
                                        </p:tav>
                                      </p:tavLst>
                                    </p:anim>
                                    <p:anim calcmode="lin" valueType="num">
                                      <p:cBhvr>
                                        <p:cTn id="95" dur="500" fill="hold"/>
                                        <p:tgtEl>
                                          <p:spTgt spid="63656"/>
                                        </p:tgtEl>
                                        <p:attrNameLst>
                                          <p:attrName>ppt_w</p:attrName>
                                        </p:attrNameLst>
                                      </p:cBhvr>
                                      <p:tavLst>
                                        <p:tav tm="0">
                                          <p:val>
                                            <p:strVal val="#ppt_w"/>
                                          </p:val>
                                        </p:tav>
                                        <p:tav tm="100000">
                                          <p:val>
                                            <p:strVal val="#ppt_w"/>
                                          </p:val>
                                        </p:tav>
                                      </p:tavLst>
                                    </p:anim>
                                    <p:anim calcmode="lin" valueType="num">
                                      <p:cBhvr>
                                        <p:cTn id="96" dur="500" fill="hold"/>
                                        <p:tgtEl>
                                          <p:spTgt spid="63656"/>
                                        </p:tgtEl>
                                        <p:attrNameLst>
                                          <p:attrName>ppt_h</p:attrName>
                                        </p:attrNameLst>
                                      </p:cBhvr>
                                      <p:tavLst>
                                        <p:tav tm="0">
                                          <p:val>
                                            <p:fltVal val="0"/>
                                          </p:val>
                                        </p:tav>
                                        <p:tav tm="100000">
                                          <p:val>
                                            <p:strVal val="#ppt_h"/>
                                          </p:val>
                                        </p:tav>
                                      </p:tavLst>
                                    </p:anim>
                                  </p:childTnLst>
                                </p:cTn>
                              </p:par>
                            </p:childTnLst>
                          </p:cTn>
                        </p:par>
                      </p:childTnLst>
                    </p:cTn>
                  </p:par>
                  <p:par>
                    <p:cTn id="97" fill="hold">
                      <p:stCondLst>
                        <p:cond delay="indefinite"/>
                      </p:stCondLst>
                      <p:childTnLst>
                        <p:par>
                          <p:cTn id="98" fill="hold">
                            <p:stCondLst>
                              <p:cond delay="0"/>
                            </p:stCondLst>
                            <p:childTnLst>
                              <p:par>
                                <p:cTn id="99" presetID="18" presetClass="entr" presetSubtype="12" fill="hold" nodeType="clickEffect">
                                  <p:stCondLst>
                                    <p:cond delay="0"/>
                                  </p:stCondLst>
                                  <p:childTnLst>
                                    <p:set>
                                      <p:cBhvr>
                                        <p:cTn id="100" dur="1" fill="hold">
                                          <p:stCondLst>
                                            <p:cond delay="0"/>
                                          </p:stCondLst>
                                        </p:cTn>
                                        <p:tgtEl>
                                          <p:spTgt spid="5"/>
                                        </p:tgtEl>
                                        <p:attrNameLst>
                                          <p:attrName>style.visibility</p:attrName>
                                        </p:attrNameLst>
                                      </p:cBhvr>
                                      <p:to>
                                        <p:strVal val="visible"/>
                                      </p:to>
                                    </p:set>
                                    <p:animEffect transition="in" filter="strips(downLeft)">
                                      <p:cBhvr>
                                        <p:cTn id="101" dur="500"/>
                                        <p:tgtEl>
                                          <p:spTgt spid="5"/>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499"/>
                                          </p:stCondLst>
                                        </p:cTn>
                                        <p:tgtEl>
                                          <p:spTgt spid="63663"/>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499"/>
                                          </p:stCondLst>
                                        </p:cTn>
                                        <p:tgtEl>
                                          <p:spTgt spid="63664"/>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nodeType="clickEffect">
                                  <p:stCondLst>
                                    <p:cond delay="0"/>
                                  </p:stCondLst>
                                  <p:childTnLst>
                                    <p:set>
                                      <p:cBhvr>
                                        <p:cTn id="113" dur="1" fill="hold">
                                          <p:stCondLst>
                                            <p:cond delay="0"/>
                                          </p:stCondLst>
                                        </p:cTn>
                                        <p:tgtEl>
                                          <p:spTgt spid="63708"/>
                                        </p:tgtEl>
                                        <p:attrNameLst>
                                          <p:attrName>style.visibility</p:attrName>
                                        </p:attrNameLst>
                                      </p:cBhvr>
                                      <p:to>
                                        <p:strVal val="visible"/>
                                      </p:to>
                                    </p:set>
                                    <p:animEffect transition="in" filter="wipe(left)">
                                      <p:cBhvr>
                                        <p:cTn id="114" dur="500"/>
                                        <p:tgtEl>
                                          <p:spTgt spid="63708"/>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63710"/>
                                        </p:tgtEl>
                                        <p:attrNameLst>
                                          <p:attrName>style.visibility</p:attrName>
                                        </p:attrNameLst>
                                      </p:cBhvr>
                                      <p:to>
                                        <p:strVal val="visible"/>
                                      </p:to>
                                    </p:set>
                                    <p:animEffect transition="in" filter="wipe(left)">
                                      <p:cBhvr>
                                        <p:cTn id="119" dur="500"/>
                                        <p:tgtEl>
                                          <p:spTgt spid="63710"/>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nodeType="clickEffect">
                                  <p:stCondLst>
                                    <p:cond delay="0"/>
                                  </p:stCondLst>
                                  <p:childTnLst>
                                    <p:set>
                                      <p:cBhvr>
                                        <p:cTn id="123" dur="1" fill="hold">
                                          <p:stCondLst>
                                            <p:cond delay="0"/>
                                          </p:stCondLst>
                                        </p:cTn>
                                        <p:tgtEl>
                                          <p:spTgt spid="63711"/>
                                        </p:tgtEl>
                                        <p:attrNameLst>
                                          <p:attrName>style.visibility</p:attrName>
                                        </p:attrNameLst>
                                      </p:cBhvr>
                                      <p:to>
                                        <p:strVal val="visible"/>
                                      </p:to>
                                    </p:set>
                                    <p:animEffect transition="in" filter="wipe(left)">
                                      <p:cBhvr>
                                        <p:cTn id="124" dur="500"/>
                                        <p:tgtEl>
                                          <p:spTgt spid="63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23" grpId="0" animBg="1"/>
      <p:bldP spid="63629" grpId="0" animBg="1"/>
      <p:bldP spid="63655" grpId="0" animBg="1"/>
      <p:bldP spid="63656" grpId="0" animBg="1"/>
      <p:bldP spid="63661" grpId="0" autoUpdateAnimBg="0"/>
      <p:bldP spid="63663" grpId="0" autoUpdateAnimBg="0"/>
      <p:bldP spid="63664" grpId="0" autoUpdateAnimBg="0"/>
      <p:bldP spid="63667" grpId="0" animBg="1" autoUpdateAnimBg="0"/>
      <p:bldP spid="6368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20650" y="836712"/>
            <a:ext cx="9023350" cy="2501900"/>
          </a:xfrm>
          <a:prstGeom prst="rect">
            <a:avLst/>
          </a:prstGeom>
          <a:noFill/>
          <a:ln w="9525">
            <a:noFill/>
            <a:miter lim="800000"/>
            <a:headEnd/>
            <a:tailEnd/>
          </a:ln>
        </p:spPr>
        <p:txBody>
          <a:bodyPr>
            <a:spAutoFit/>
          </a:bodyPr>
          <a:lstStyle/>
          <a:p>
            <a:pPr algn="ctr">
              <a:spcBef>
                <a:spcPct val="50000"/>
              </a:spcBef>
            </a:pPr>
            <a:r>
              <a:rPr kumimoji="1" lang="zh-CN" altLang="en-US" sz="3200" b="1" dirty="0" smtClean="0">
                <a:solidFill>
                  <a:srgbClr val="FF0000"/>
                </a:solidFill>
                <a:latin typeface="华文新魏" pitchFamily="2" charset="-122"/>
                <a:ea typeface="华文新魏" pitchFamily="2" charset="-122"/>
              </a:rPr>
              <a:t>课堂训练</a:t>
            </a:r>
          </a:p>
          <a:p>
            <a:pPr>
              <a:spcBef>
                <a:spcPct val="50000"/>
              </a:spcBef>
            </a:pPr>
            <a:r>
              <a:rPr kumimoji="1" lang="zh-CN" altLang="en-US" sz="2800" b="1" dirty="0" smtClean="0">
                <a:solidFill>
                  <a:schemeClr val="tx2"/>
                </a:solidFill>
                <a:latin typeface="华文新魏" pitchFamily="2" charset="-122"/>
                <a:ea typeface="华文新魏" pitchFamily="2" charset="-122"/>
              </a:rPr>
              <a:t>        </a:t>
            </a:r>
            <a:r>
              <a:rPr kumimoji="1" lang="zh-CN" altLang="en-US" sz="2800" b="1" dirty="0" smtClean="0">
                <a:latin typeface="华文新魏" pitchFamily="2" charset="-122"/>
                <a:ea typeface="华文新魏" pitchFamily="2" charset="-122"/>
              </a:rPr>
              <a:t>让</a:t>
            </a:r>
            <a:r>
              <a:rPr kumimoji="1" lang="zh-CN" altLang="en-US" sz="2800" b="1" dirty="0">
                <a:latin typeface="华文新魏" pitchFamily="2" charset="-122"/>
                <a:ea typeface="华文新魏" pitchFamily="2" charset="-122"/>
              </a:rPr>
              <a:t>一价氢离子、一价氦离子和二价氦离子的混合物经过同一加速电场由静止开始加速，然后在同一偏转电场里偏转，在通过加速电场时获得的动能是否相同？通过偏转电场时，它们是否会分为三股？请说明理由。</a:t>
            </a:r>
          </a:p>
        </p:txBody>
      </p:sp>
      <p:sp>
        <p:nvSpPr>
          <p:cNvPr id="118787" name="Rectangle 3"/>
          <p:cNvSpPr>
            <a:spLocks noChangeArrowheads="1"/>
          </p:cNvSpPr>
          <p:nvPr/>
        </p:nvSpPr>
        <p:spPr bwMode="auto">
          <a:xfrm>
            <a:off x="467544" y="3501008"/>
            <a:ext cx="8352928" cy="3019425"/>
          </a:xfrm>
          <a:prstGeom prst="rect">
            <a:avLst/>
          </a:prstGeom>
          <a:noFill/>
          <a:ln w="9525">
            <a:noFill/>
            <a:miter lim="800000"/>
            <a:headEnd/>
            <a:tailEnd/>
          </a:ln>
        </p:spPr>
        <p:txBody>
          <a:bodyPr wrap="square">
            <a:spAutoFit/>
          </a:bodyPr>
          <a:lstStyle/>
          <a:p>
            <a:r>
              <a:rPr kumimoji="1" lang="zh-CN" altLang="en-US" sz="2800" b="1" dirty="0">
                <a:solidFill>
                  <a:srgbClr val="FF0000"/>
                </a:solidFill>
                <a:latin typeface="华文新魏" pitchFamily="2" charset="-122"/>
                <a:ea typeface="华文新魏" pitchFamily="2" charset="-122"/>
              </a:rPr>
              <a:t>答案：</a:t>
            </a:r>
            <a:r>
              <a:rPr kumimoji="1" lang="zh-CN" altLang="en-US" sz="2800" b="1" dirty="0">
                <a:latin typeface="华文新魏" pitchFamily="2" charset="-122"/>
                <a:ea typeface="华文新魏" pitchFamily="2" charset="-122"/>
              </a:rPr>
              <a:t>通过加速电场时获得的动能</a:t>
            </a:r>
            <a:r>
              <a:rPr kumimoji="1" lang="en-US" altLang="zh-CN" sz="2800" b="1" i="1" dirty="0" err="1">
                <a:latin typeface="华文新魏" pitchFamily="2" charset="-122"/>
                <a:ea typeface="华文新魏" pitchFamily="2" charset="-122"/>
              </a:rPr>
              <a:t>E</a:t>
            </a:r>
            <a:r>
              <a:rPr kumimoji="1" lang="en-US" altLang="zh-CN" sz="2800" b="1" baseline="-25000" dirty="0" err="1">
                <a:latin typeface="华文新魏" pitchFamily="2" charset="-122"/>
                <a:ea typeface="华文新魏" pitchFamily="2" charset="-122"/>
              </a:rPr>
              <a:t>k</a:t>
            </a:r>
            <a:r>
              <a:rPr kumimoji="1" lang="en-US" altLang="zh-CN" sz="2800" b="1" dirty="0">
                <a:latin typeface="华文新魏" pitchFamily="2" charset="-122"/>
                <a:ea typeface="华文新魏" pitchFamily="2" charset="-122"/>
              </a:rPr>
              <a:t>=</a:t>
            </a:r>
            <a:r>
              <a:rPr kumimoji="1" lang="en-US" altLang="zh-CN" sz="2800" b="1" i="1" dirty="0" err="1">
                <a:latin typeface="华文新魏" pitchFamily="2" charset="-122"/>
                <a:ea typeface="华文新魏" pitchFamily="2" charset="-122"/>
              </a:rPr>
              <a:t>qU</a:t>
            </a:r>
            <a:r>
              <a:rPr kumimoji="1" lang="en-US" altLang="zh-CN" sz="2800" b="1" dirty="0">
                <a:latin typeface="华文新魏" pitchFamily="2" charset="-122"/>
                <a:ea typeface="华文新魏" pitchFamily="2" charset="-122"/>
              </a:rPr>
              <a:t>,</a:t>
            </a:r>
            <a:r>
              <a:rPr kumimoji="1" lang="zh-CN" altLang="en-US" sz="2800" b="1" dirty="0">
                <a:latin typeface="华文新魏" pitchFamily="2" charset="-122"/>
                <a:ea typeface="华文新魏" pitchFamily="2" charset="-122"/>
              </a:rPr>
              <a:t>加速电压相同，二价氦离子电荷量最大，所以二价氦离子获得动能最大。</a:t>
            </a:r>
          </a:p>
          <a:p>
            <a:r>
              <a:rPr kumimoji="1" lang="zh-CN" altLang="en-US" sz="2800" b="1" dirty="0">
                <a:latin typeface="华文新魏" pitchFamily="2" charset="-122"/>
                <a:ea typeface="华文新魏" pitchFamily="2" charset="-122"/>
              </a:rPr>
              <a:t>         </a:t>
            </a:r>
            <a:r>
              <a:rPr kumimoji="1" lang="zh-CN" altLang="en-US" sz="2800" b="1" dirty="0" smtClean="0">
                <a:latin typeface="华文新魏" pitchFamily="2" charset="-122"/>
                <a:ea typeface="华文新魏" pitchFamily="2" charset="-122"/>
              </a:rPr>
              <a:t>粒子</a:t>
            </a:r>
            <a:r>
              <a:rPr kumimoji="1" lang="zh-CN" altLang="en-US" sz="2800" b="1" dirty="0">
                <a:latin typeface="华文新魏" pitchFamily="2" charset="-122"/>
                <a:ea typeface="华文新魏" pitchFamily="2" charset="-122"/>
              </a:rPr>
              <a:t>的偏转量和偏转角由加速电场和偏转电场决定，所以三种粒子不可能分开为三股。</a:t>
            </a:r>
          </a:p>
          <a:p>
            <a:endParaRPr kumimoji="1" lang="zh-CN" altLang="en-US" sz="2800" b="1" dirty="0">
              <a:latin typeface="华文新魏" pitchFamily="2" charset="-122"/>
              <a:ea typeface="华文新魏" pitchFamily="2" charset="-122"/>
            </a:endParaRPr>
          </a:p>
          <a:p>
            <a:endParaRPr kumimoji="1" lang="en-US" altLang="zh-CN" sz="24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 calcmode="lin" valueType="num">
                                      <p:cBhvr additive="base">
                                        <p:cTn id="7" dur="500" fill="hold"/>
                                        <p:tgtEl>
                                          <p:spTgt spid="1187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87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8787">
                                            <p:txEl>
                                              <p:pRg st="1" end="1"/>
                                            </p:txEl>
                                          </p:spTgt>
                                        </p:tgtEl>
                                        <p:attrNameLst>
                                          <p:attrName>style.visibility</p:attrName>
                                        </p:attrNameLst>
                                      </p:cBhvr>
                                      <p:to>
                                        <p:strVal val="visible"/>
                                      </p:to>
                                    </p:set>
                                    <p:anim calcmode="lin" valueType="num">
                                      <p:cBhvr additive="base">
                                        <p:cTn id="13" dur="500" fill="hold"/>
                                        <p:tgtEl>
                                          <p:spTgt spid="1187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878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z-2"/>
          <p:cNvPicPr>
            <a:picLocks noChangeAspect="1" noChangeArrowheads="1"/>
          </p:cNvPicPr>
          <p:nvPr/>
        </p:nvPicPr>
        <p:blipFill>
          <a:blip r:embed="rId2" cstate="print"/>
          <a:srcRect/>
          <a:stretch>
            <a:fillRect/>
          </a:stretch>
        </p:blipFill>
        <p:spPr bwMode="auto">
          <a:xfrm>
            <a:off x="0" y="3090862"/>
            <a:ext cx="8937625" cy="3767138"/>
          </a:xfrm>
          <a:prstGeom prst="rect">
            <a:avLst/>
          </a:prstGeom>
          <a:noFill/>
        </p:spPr>
      </p:pic>
      <p:sp>
        <p:nvSpPr>
          <p:cNvPr id="3" name="Text Box 9"/>
          <p:cNvSpPr txBox="1">
            <a:spLocks noChangeArrowheads="1"/>
          </p:cNvSpPr>
          <p:nvPr/>
        </p:nvSpPr>
        <p:spPr bwMode="auto">
          <a:xfrm>
            <a:off x="179512" y="620688"/>
            <a:ext cx="6048672" cy="584775"/>
          </a:xfrm>
          <a:prstGeom prst="rect">
            <a:avLst/>
          </a:prstGeom>
          <a:noFill/>
          <a:ln w="9525">
            <a:noFill/>
            <a:miter lim="800000"/>
            <a:headEnd/>
            <a:tailEnd/>
          </a:ln>
        </p:spPr>
        <p:txBody>
          <a:bodyPr wrap="square">
            <a:spAutoFit/>
          </a:bodyPr>
          <a:lstStyle/>
          <a:p>
            <a:pPr>
              <a:spcBef>
                <a:spcPct val="50000"/>
              </a:spcBef>
            </a:pPr>
            <a:r>
              <a:rPr kumimoji="1" lang="en-US" altLang="zh-CN" sz="3200" b="1" dirty="0" smtClean="0">
                <a:latin typeface="微软雅黑" panose="020B0503020204020204" pitchFamily="34" charset="-122"/>
                <a:ea typeface="微软雅黑" panose="020B0503020204020204" pitchFamily="34" charset="-122"/>
              </a:rPr>
              <a:t>3.  </a:t>
            </a:r>
            <a:r>
              <a:rPr kumimoji="1" lang="zh-CN" altLang="en-US" sz="3200" b="1" dirty="0" smtClean="0">
                <a:latin typeface="微软雅黑" panose="020B0503020204020204" pitchFamily="34" charset="-122"/>
                <a:ea typeface="微软雅黑" panose="020B0503020204020204" pitchFamily="34" charset="-122"/>
              </a:rPr>
              <a:t>示波管的工作原理</a:t>
            </a:r>
            <a:endParaRPr lang="zh-CN" altLang="en-US" sz="3200" b="1" dirty="0">
              <a:latin typeface="+mn-ea"/>
            </a:endParaRPr>
          </a:p>
        </p:txBody>
      </p:sp>
      <p:sp>
        <p:nvSpPr>
          <p:cNvPr id="5" name="Text Box 5"/>
          <p:cNvSpPr txBox="1">
            <a:spLocks noChangeArrowheads="1"/>
          </p:cNvSpPr>
          <p:nvPr/>
        </p:nvSpPr>
        <p:spPr bwMode="auto">
          <a:xfrm>
            <a:off x="539552" y="1052736"/>
            <a:ext cx="8604448" cy="830997"/>
          </a:xfrm>
          <a:prstGeom prst="rect">
            <a:avLst/>
          </a:prstGeom>
          <a:noFill/>
          <a:ln w="9525">
            <a:noFill/>
            <a:miter lim="800000"/>
            <a:headEnd/>
            <a:tailEnd/>
          </a:ln>
        </p:spPr>
        <p:txBody>
          <a:bodyPr wrap="square">
            <a:spAutoFit/>
          </a:bodyPr>
          <a:lstStyle/>
          <a:p>
            <a:pPr>
              <a:spcBef>
                <a:spcPct val="50000"/>
              </a:spcBef>
              <a:buFont typeface="Wingdings" pitchFamily="2" charset="2"/>
              <a:buChar char="l"/>
            </a:pPr>
            <a:r>
              <a:rPr kumimoji="1" lang="zh-CN" altLang="en-US" sz="2400" b="1" dirty="0" smtClean="0">
                <a:latin typeface="+mn-ea"/>
              </a:rPr>
              <a:t>示波器</a:t>
            </a:r>
            <a:r>
              <a:rPr kumimoji="1" lang="zh-CN" altLang="en-US" sz="2400" b="1" dirty="0" smtClean="0">
                <a:solidFill>
                  <a:srgbClr val="FF0000"/>
                </a:solidFill>
                <a:latin typeface="+mn-ea"/>
              </a:rPr>
              <a:t>作用</a:t>
            </a:r>
            <a:r>
              <a:rPr kumimoji="1" lang="zh-CN" altLang="en-US" sz="2400" b="1" dirty="0">
                <a:latin typeface="+mn-ea"/>
              </a:rPr>
              <a:t>：</a:t>
            </a:r>
            <a:r>
              <a:rPr kumimoji="1" lang="zh-CN" altLang="en-US" sz="2400" b="1" dirty="0" smtClean="0">
                <a:latin typeface="+mn-ea"/>
              </a:rPr>
              <a:t>观察电信号随时间变化的情况，</a:t>
            </a:r>
            <a:r>
              <a:rPr lang="zh-CN" altLang="en-US" sz="2400" b="1" dirty="0" smtClean="0">
                <a:latin typeface="宋体" pitchFamily="2" charset="-122"/>
              </a:rPr>
              <a:t>其核心部分是示波管。</a:t>
            </a:r>
            <a:endParaRPr kumimoji="1" lang="zh-CN" altLang="en-US" sz="2400" b="1" dirty="0" smtClean="0">
              <a:latin typeface="+mn-ea"/>
            </a:endParaRPr>
          </a:p>
        </p:txBody>
      </p:sp>
      <p:sp>
        <p:nvSpPr>
          <p:cNvPr id="6" name="Text Box 6"/>
          <p:cNvSpPr txBox="1">
            <a:spLocks noChangeArrowheads="1"/>
          </p:cNvSpPr>
          <p:nvPr/>
        </p:nvSpPr>
        <p:spPr bwMode="auto">
          <a:xfrm>
            <a:off x="467544" y="1844824"/>
            <a:ext cx="8424936" cy="830997"/>
          </a:xfrm>
          <a:prstGeom prst="rect">
            <a:avLst/>
          </a:prstGeom>
          <a:noFill/>
          <a:ln w="9525">
            <a:noFill/>
            <a:miter lim="800000"/>
            <a:headEnd/>
            <a:tailEnd/>
          </a:ln>
        </p:spPr>
        <p:txBody>
          <a:bodyPr wrap="square">
            <a:spAutoFit/>
          </a:bodyPr>
          <a:lstStyle/>
          <a:p>
            <a:pPr>
              <a:spcBef>
                <a:spcPct val="50000"/>
              </a:spcBef>
              <a:buFont typeface="Wingdings" pitchFamily="2" charset="2"/>
              <a:buChar char="l"/>
            </a:pPr>
            <a:r>
              <a:rPr kumimoji="1" lang="zh-CN" altLang="en-US" sz="2400" b="1" dirty="0" smtClean="0">
                <a:latin typeface="+mn-ea"/>
              </a:rPr>
              <a:t>示波管（内部是真空的）</a:t>
            </a:r>
            <a:r>
              <a:rPr kumimoji="1" lang="zh-CN" altLang="en-US" sz="2400" b="1" dirty="0" smtClean="0">
                <a:solidFill>
                  <a:srgbClr val="FF0000"/>
                </a:solidFill>
                <a:latin typeface="+mn-ea"/>
              </a:rPr>
              <a:t>构成</a:t>
            </a:r>
            <a:r>
              <a:rPr kumimoji="1" lang="zh-CN" altLang="en-US" sz="2400" b="1" dirty="0" smtClean="0">
                <a:latin typeface="+mn-ea"/>
              </a:rPr>
              <a:t>：电子枪、偏转电极和荧光屏组成。</a:t>
            </a:r>
          </a:p>
        </p:txBody>
      </p:sp>
      <p:sp>
        <p:nvSpPr>
          <p:cNvPr id="7" name="Text Box 6"/>
          <p:cNvSpPr txBox="1">
            <a:spLocks noChangeArrowheads="1"/>
          </p:cNvSpPr>
          <p:nvPr/>
        </p:nvSpPr>
        <p:spPr bwMode="auto">
          <a:xfrm>
            <a:off x="395536" y="2636912"/>
            <a:ext cx="8496944" cy="830997"/>
          </a:xfrm>
          <a:prstGeom prst="rect">
            <a:avLst/>
          </a:prstGeom>
          <a:noFill/>
          <a:ln w="9525">
            <a:noFill/>
            <a:miter lim="800000"/>
            <a:headEnd/>
            <a:tailEnd/>
          </a:ln>
        </p:spPr>
        <p:txBody>
          <a:bodyPr wrap="square">
            <a:spAutoFit/>
          </a:bodyPr>
          <a:lstStyle/>
          <a:p>
            <a:pPr>
              <a:buFont typeface="Wingdings" pitchFamily="2" charset="2"/>
              <a:buChar char="l"/>
            </a:pPr>
            <a:r>
              <a:rPr kumimoji="1" lang="zh-CN" altLang="en-US" sz="2400" b="1" dirty="0" smtClean="0">
                <a:latin typeface="+mn-ea"/>
              </a:rPr>
              <a:t>示波管</a:t>
            </a:r>
            <a:r>
              <a:rPr lang="zh-CN" altLang="en-US" sz="2400" b="1" dirty="0" smtClean="0">
                <a:latin typeface="宋体" pitchFamily="2" charset="-122"/>
              </a:rPr>
              <a:t>原理：利用了电子的惯性小，荧光物质的荧光特性和人的视觉暂留等，灵敏、直观地显示出电信号随间变化的图线。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9698"/>
                                        </p:tgtEl>
                                        <p:attrNameLst>
                                          <p:attrName>style.visibility</p:attrName>
                                        </p:attrNameLst>
                                      </p:cBhvr>
                                      <p:to>
                                        <p:strVal val="visible"/>
                                      </p:to>
                                    </p:set>
                                    <p:anim calcmode="lin" valueType="num">
                                      <p:cBhvr additive="base">
                                        <p:cTn id="12" dur="500" fill="hold"/>
                                        <p:tgtEl>
                                          <p:spTgt spid="29698"/>
                                        </p:tgtEl>
                                        <p:attrNameLst>
                                          <p:attrName>ppt_x</p:attrName>
                                        </p:attrNameLst>
                                      </p:cBhvr>
                                      <p:tavLst>
                                        <p:tav tm="0">
                                          <p:val>
                                            <p:strVal val="#ppt_x"/>
                                          </p:val>
                                        </p:tav>
                                        <p:tav tm="100000">
                                          <p:val>
                                            <p:strVal val="#ppt_x"/>
                                          </p:val>
                                        </p:tav>
                                      </p:tavLst>
                                    </p:anim>
                                    <p:anim calcmode="lin" valueType="num">
                                      <p:cBhvr additive="base">
                                        <p:cTn id="13" dur="500" fill="hold"/>
                                        <p:tgtEl>
                                          <p:spTgt spid="2969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0-#ppt_w/2"/>
                                          </p:val>
                                        </p:tav>
                                        <p:tav tm="100000">
                                          <p:val>
                                            <p:strVal val="#ppt_x"/>
                                          </p:val>
                                        </p:tav>
                                      </p:tavLst>
                                    </p:anim>
                                    <p:anim calcmode="lin" valueType="num">
                                      <p:cBhvr additive="base">
                                        <p:cTn id="25"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0-#ppt_w/2"/>
                                          </p:val>
                                        </p:tav>
                                        <p:tav tm="100000">
                                          <p:val>
                                            <p:strVal val="#ppt_x"/>
                                          </p:val>
                                        </p:tav>
                                      </p:tavLst>
                                    </p:anim>
                                    <p:anim calcmode="lin" valueType="num">
                                      <p:cBhvr additive="base">
                                        <p:cTn id="31"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z-2"/>
          <p:cNvPicPr>
            <a:picLocks noChangeAspect="1" noChangeArrowheads="1"/>
          </p:cNvPicPr>
          <p:nvPr/>
        </p:nvPicPr>
        <p:blipFill>
          <a:blip r:embed="rId2" cstate="print"/>
          <a:srcRect/>
          <a:stretch>
            <a:fillRect/>
          </a:stretch>
        </p:blipFill>
        <p:spPr bwMode="auto">
          <a:xfrm>
            <a:off x="0" y="669974"/>
            <a:ext cx="8937625" cy="3767138"/>
          </a:xfrm>
          <a:prstGeom prst="rect">
            <a:avLst/>
          </a:prstGeom>
          <a:noFill/>
        </p:spPr>
      </p:pic>
      <p:sp>
        <p:nvSpPr>
          <p:cNvPr id="8" name="Text Box 9"/>
          <p:cNvSpPr txBox="1">
            <a:spLocks noChangeArrowheads="1"/>
          </p:cNvSpPr>
          <p:nvPr/>
        </p:nvSpPr>
        <p:spPr bwMode="auto">
          <a:xfrm>
            <a:off x="611560" y="4221088"/>
            <a:ext cx="8136904" cy="830997"/>
          </a:xfrm>
          <a:prstGeom prst="rect">
            <a:avLst/>
          </a:prstGeom>
          <a:noFill/>
          <a:ln w="9525">
            <a:noFill/>
            <a:miter lim="800000"/>
            <a:headEnd/>
            <a:tailEnd/>
          </a:ln>
        </p:spPr>
        <p:txBody>
          <a:bodyPr wrap="square">
            <a:spAutoFit/>
          </a:bodyPr>
          <a:lstStyle/>
          <a:p>
            <a:pPr>
              <a:spcBef>
                <a:spcPct val="50000"/>
              </a:spcBef>
              <a:buFont typeface="Wingdings" pitchFamily="2" charset="2"/>
              <a:buChar char="l"/>
            </a:pPr>
            <a:r>
              <a:rPr kumimoji="1" lang="zh-CN" altLang="en-US" sz="2400" b="1" dirty="0" smtClean="0">
                <a:latin typeface="+mn-ea"/>
              </a:rPr>
              <a:t>（</a:t>
            </a:r>
            <a:r>
              <a:rPr kumimoji="1" lang="en-US" altLang="zh-CN" sz="2400" b="1" dirty="0" smtClean="0">
                <a:latin typeface="+mn-ea"/>
              </a:rPr>
              <a:t>1</a:t>
            </a:r>
            <a:r>
              <a:rPr kumimoji="1" lang="zh-CN" altLang="en-US" sz="2400" b="1" dirty="0" smtClean="0">
                <a:latin typeface="+mn-ea"/>
              </a:rPr>
              <a:t>）偏转电极</a:t>
            </a:r>
            <a:r>
              <a:rPr kumimoji="1" lang="zh-CN" altLang="en-US" sz="2400" b="1" dirty="0">
                <a:latin typeface="+mn-ea"/>
              </a:rPr>
              <a:t>不加电压：从电子枪射出的电子将沿直线运动，射到荧光屏的中心点形成一个亮斑。</a:t>
            </a:r>
          </a:p>
        </p:txBody>
      </p:sp>
      <p:sp>
        <p:nvSpPr>
          <p:cNvPr id="9" name="Text Box 10"/>
          <p:cNvSpPr txBox="1">
            <a:spLocks noChangeArrowheads="1"/>
          </p:cNvSpPr>
          <p:nvPr/>
        </p:nvSpPr>
        <p:spPr bwMode="auto">
          <a:xfrm>
            <a:off x="639242" y="4989339"/>
            <a:ext cx="7965206" cy="1200329"/>
          </a:xfrm>
          <a:prstGeom prst="rect">
            <a:avLst/>
          </a:prstGeom>
          <a:noFill/>
          <a:ln w="9525">
            <a:noFill/>
            <a:miter lim="800000"/>
            <a:headEnd/>
            <a:tailEnd/>
          </a:ln>
        </p:spPr>
        <p:txBody>
          <a:bodyPr wrap="square">
            <a:spAutoFit/>
          </a:bodyPr>
          <a:lstStyle/>
          <a:p>
            <a:pPr>
              <a:spcBef>
                <a:spcPct val="50000"/>
              </a:spcBef>
              <a:buFont typeface="Wingdings" pitchFamily="2" charset="2"/>
              <a:buChar char="l"/>
            </a:pPr>
            <a:r>
              <a:rPr kumimoji="1" lang="zh-CN" altLang="en-US" sz="2400" b="1" dirty="0">
                <a:latin typeface="+mn-ea"/>
              </a:rPr>
              <a:t>（</a:t>
            </a:r>
            <a:r>
              <a:rPr kumimoji="1" lang="en-US" altLang="zh-CN" sz="2400" b="1" dirty="0">
                <a:latin typeface="+mn-ea"/>
              </a:rPr>
              <a:t>2</a:t>
            </a:r>
            <a:r>
              <a:rPr kumimoji="1" lang="zh-CN" altLang="en-US" sz="2400" b="1" dirty="0" smtClean="0">
                <a:latin typeface="+mn-ea"/>
              </a:rPr>
              <a:t>）仅</a:t>
            </a:r>
            <a:r>
              <a:rPr kumimoji="1" lang="zh-CN" altLang="en-US" sz="2400" b="1" dirty="0">
                <a:latin typeface="+mn-ea"/>
              </a:rPr>
              <a:t>在</a:t>
            </a:r>
            <a:r>
              <a:rPr kumimoji="1" lang="en-US" altLang="zh-CN" sz="2400" b="1" dirty="0">
                <a:latin typeface="+mn-ea"/>
              </a:rPr>
              <a:t>XX</a:t>
            </a:r>
            <a:r>
              <a:rPr kumimoji="1" lang="en-US" altLang="zh-CN" sz="2400" b="1" baseline="30000" dirty="0">
                <a:latin typeface="+mn-ea"/>
              </a:rPr>
              <a:t>1</a:t>
            </a:r>
            <a:r>
              <a:rPr kumimoji="1" lang="zh-CN" altLang="en-US" sz="2400" b="1" dirty="0">
                <a:latin typeface="+mn-ea"/>
              </a:rPr>
              <a:t>（或</a:t>
            </a:r>
            <a:r>
              <a:rPr kumimoji="1" lang="en-US" altLang="zh-CN" sz="2400" b="1" dirty="0">
                <a:latin typeface="+mn-ea"/>
              </a:rPr>
              <a:t>YY</a:t>
            </a:r>
            <a:r>
              <a:rPr kumimoji="1" lang="en-US" altLang="zh-CN" sz="2400" b="1" baseline="30000" dirty="0">
                <a:latin typeface="+mn-ea"/>
              </a:rPr>
              <a:t>1</a:t>
            </a:r>
            <a:r>
              <a:rPr kumimoji="1" lang="zh-CN" altLang="en-US" sz="2400" b="1" dirty="0">
                <a:latin typeface="+mn-ea"/>
              </a:rPr>
              <a:t>）加</a:t>
            </a:r>
            <a:r>
              <a:rPr kumimoji="1" lang="zh-CN" altLang="en-US" sz="2400" b="1" dirty="0" smtClean="0">
                <a:latin typeface="+mn-ea"/>
              </a:rPr>
              <a:t>电压。若</a:t>
            </a:r>
            <a:r>
              <a:rPr kumimoji="1" lang="zh-CN" altLang="en-US" sz="2400" b="1" dirty="0">
                <a:latin typeface="+mn-ea"/>
              </a:rPr>
              <a:t>所加电压</a:t>
            </a:r>
            <a:r>
              <a:rPr kumimoji="1" lang="zh-CN" altLang="en-US" sz="2400" b="1" dirty="0" smtClean="0">
                <a:latin typeface="+mn-ea"/>
              </a:rPr>
              <a:t>稳定</a:t>
            </a:r>
            <a:r>
              <a:rPr kumimoji="1" lang="zh-CN" altLang="en-US" sz="2400" b="1" dirty="0">
                <a:latin typeface="+mn-ea"/>
              </a:rPr>
              <a:t>，则电子流被加速、偏转后射到</a:t>
            </a:r>
            <a:r>
              <a:rPr kumimoji="1" lang="en-US" altLang="zh-CN" sz="2400" b="1" dirty="0">
                <a:latin typeface="+mn-ea"/>
              </a:rPr>
              <a:t>XX</a:t>
            </a:r>
            <a:r>
              <a:rPr kumimoji="1" lang="en-US" altLang="zh-CN" sz="2400" b="1" baseline="30000" dirty="0">
                <a:latin typeface="+mn-ea"/>
              </a:rPr>
              <a:t>1</a:t>
            </a:r>
            <a:r>
              <a:rPr kumimoji="1" lang="zh-CN" altLang="en-US" sz="2400" b="1" dirty="0">
                <a:latin typeface="+mn-ea"/>
              </a:rPr>
              <a:t>（或</a:t>
            </a:r>
            <a:r>
              <a:rPr kumimoji="1" lang="en-US" altLang="zh-CN" sz="2400" b="1" dirty="0">
                <a:latin typeface="+mn-ea"/>
              </a:rPr>
              <a:t>YY</a:t>
            </a:r>
            <a:r>
              <a:rPr kumimoji="1" lang="en-US" altLang="zh-CN" sz="2400" b="1" baseline="30000" dirty="0">
                <a:latin typeface="+mn-ea"/>
              </a:rPr>
              <a:t>1</a:t>
            </a:r>
            <a:r>
              <a:rPr kumimoji="1" lang="zh-CN" altLang="en-US" sz="2400" b="1" dirty="0">
                <a:latin typeface="+mn-ea"/>
              </a:rPr>
              <a:t>）所在直线上某一点，形成一个亮斑（不在中心）。</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p:cNvSpPr txBox="1">
            <a:spLocks noChangeArrowheads="1"/>
          </p:cNvSpPr>
          <p:nvPr/>
        </p:nvSpPr>
        <p:spPr bwMode="auto">
          <a:xfrm>
            <a:off x="3779912" y="764704"/>
            <a:ext cx="1224136" cy="579438"/>
          </a:xfrm>
          <a:prstGeom prst="rect">
            <a:avLst/>
          </a:prstGeom>
          <a:noFill/>
          <a:ln w="9525">
            <a:noFill/>
            <a:miter lim="800000"/>
            <a:headEnd/>
            <a:tailEnd/>
          </a:ln>
        </p:spPr>
        <p:txBody>
          <a:bodyPr wrap="square">
            <a:spAutoFit/>
          </a:bodyPr>
          <a:lstStyle/>
          <a:p>
            <a:pPr>
              <a:spcBef>
                <a:spcPct val="50000"/>
              </a:spcBef>
            </a:pPr>
            <a:r>
              <a:rPr kumimoji="1" lang="zh-CN" altLang="en-US" sz="3200" b="1" dirty="0" smtClean="0">
                <a:solidFill>
                  <a:srgbClr val="FF0000"/>
                </a:solidFill>
                <a:latin typeface="Times New Roman" pitchFamily="18" charset="0"/>
                <a:ea typeface="华文新魏" pitchFamily="2" charset="-122"/>
              </a:rPr>
              <a:t>小结</a:t>
            </a:r>
            <a:endParaRPr kumimoji="1" lang="zh-CN" altLang="en-US" sz="3200" b="1" dirty="0">
              <a:solidFill>
                <a:srgbClr val="FF0000"/>
              </a:solidFill>
              <a:latin typeface="Times New Roman" pitchFamily="18" charset="0"/>
              <a:ea typeface="华文新魏" pitchFamily="2" charset="-122"/>
            </a:endParaRPr>
          </a:p>
        </p:txBody>
      </p:sp>
      <p:sp>
        <p:nvSpPr>
          <p:cNvPr id="119811" name="Text Box 3"/>
          <p:cNvSpPr txBox="1">
            <a:spLocks noChangeArrowheads="1"/>
          </p:cNvSpPr>
          <p:nvPr/>
        </p:nvSpPr>
        <p:spPr bwMode="auto">
          <a:xfrm>
            <a:off x="251520" y="1815107"/>
            <a:ext cx="4608512" cy="457200"/>
          </a:xfrm>
          <a:prstGeom prst="rect">
            <a:avLst/>
          </a:prstGeom>
          <a:noFill/>
          <a:ln w="9525">
            <a:noFill/>
            <a:miter lim="800000"/>
            <a:headEnd/>
            <a:tailEnd/>
          </a:ln>
        </p:spPr>
        <p:txBody>
          <a:bodyPr wrap="square">
            <a:spAutoFit/>
          </a:bodyPr>
          <a:lstStyle/>
          <a:p>
            <a:pPr>
              <a:spcBef>
                <a:spcPct val="50000"/>
              </a:spcBef>
            </a:pPr>
            <a:r>
              <a:rPr kumimoji="1" lang="en-US" altLang="zh-CN" sz="2400" b="1" dirty="0" smtClean="0">
                <a:latin typeface="+mn-ea"/>
              </a:rPr>
              <a:t>1.</a:t>
            </a:r>
            <a:r>
              <a:rPr kumimoji="1" lang="zh-CN" altLang="en-US" sz="2400" b="1" dirty="0" smtClean="0">
                <a:latin typeface="+mn-ea"/>
              </a:rPr>
              <a:t>利用</a:t>
            </a:r>
            <a:r>
              <a:rPr kumimoji="1" lang="zh-CN" altLang="en-US" sz="2400" b="1" dirty="0">
                <a:latin typeface="+mn-ea"/>
              </a:rPr>
              <a:t>电场使带电粒子加速</a:t>
            </a:r>
          </a:p>
        </p:txBody>
      </p:sp>
      <p:sp>
        <p:nvSpPr>
          <p:cNvPr id="119812" name="Text Box 4"/>
          <p:cNvSpPr txBox="1">
            <a:spLocks noChangeArrowheads="1"/>
          </p:cNvSpPr>
          <p:nvPr/>
        </p:nvSpPr>
        <p:spPr bwMode="auto">
          <a:xfrm>
            <a:off x="251520" y="3140968"/>
            <a:ext cx="4464050" cy="457200"/>
          </a:xfrm>
          <a:prstGeom prst="rect">
            <a:avLst/>
          </a:prstGeom>
          <a:noFill/>
          <a:ln w="9525">
            <a:noFill/>
            <a:miter lim="800000"/>
            <a:headEnd/>
            <a:tailEnd/>
          </a:ln>
        </p:spPr>
        <p:txBody>
          <a:bodyPr>
            <a:spAutoFit/>
          </a:bodyPr>
          <a:lstStyle/>
          <a:p>
            <a:r>
              <a:rPr kumimoji="1" lang="en-US" altLang="zh-CN" sz="2400" b="1" dirty="0" smtClean="0">
                <a:latin typeface="+mn-ea"/>
              </a:rPr>
              <a:t>2. </a:t>
            </a:r>
            <a:r>
              <a:rPr kumimoji="1" lang="zh-CN" altLang="en-US" sz="2400" b="1" dirty="0" smtClean="0">
                <a:latin typeface="+mn-ea"/>
              </a:rPr>
              <a:t>利用</a:t>
            </a:r>
            <a:r>
              <a:rPr kumimoji="1" lang="zh-CN" altLang="en-US" sz="2400" b="1" dirty="0">
                <a:latin typeface="+mn-ea"/>
              </a:rPr>
              <a:t>电场使带电粒子偏转</a:t>
            </a:r>
          </a:p>
        </p:txBody>
      </p:sp>
      <p:sp>
        <p:nvSpPr>
          <p:cNvPr id="119813" name="AutoShape 5"/>
          <p:cNvSpPr>
            <a:spLocks/>
          </p:cNvSpPr>
          <p:nvPr/>
        </p:nvSpPr>
        <p:spPr bwMode="auto">
          <a:xfrm>
            <a:off x="4139952" y="1556792"/>
            <a:ext cx="360040" cy="1274639"/>
          </a:xfrm>
          <a:prstGeom prst="leftBrace">
            <a:avLst>
              <a:gd name="adj1" fmla="val 28768"/>
              <a:gd name="adj2" fmla="val 50000"/>
            </a:avLst>
          </a:prstGeom>
          <a:solidFill>
            <a:schemeClr val="bg1"/>
          </a:solidFill>
          <a:ln w="28575">
            <a:solidFill>
              <a:schemeClr val="tx1"/>
            </a:solidFill>
            <a:round/>
            <a:headEnd/>
            <a:tailEnd/>
          </a:ln>
        </p:spPr>
        <p:txBody>
          <a:bodyPr wrap="none" anchor="ctr"/>
          <a:lstStyle/>
          <a:p>
            <a:endParaRPr lang="zh-CN" altLang="en-US"/>
          </a:p>
        </p:txBody>
      </p:sp>
      <p:sp>
        <p:nvSpPr>
          <p:cNvPr id="119814" name="Text Box 6"/>
          <p:cNvSpPr txBox="1">
            <a:spLocks noChangeArrowheads="1"/>
          </p:cNvSpPr>
          <p:nvPr/>
        </p:nvSpPr>
        <p:spPr bwMode="auto">
          <a:xfrm>
            <a:off x="4572000" y="1484784"/>
            <a:ext cx="4356100" cy="457200"/>
          </a:xfrm>
          <a:prstGeom prst="rect">
            <a:avLst/>
          </a:prstGeom>
          <a:noFill/>
          <a:ln w="9525">
            <a:noFill/>
            <a:miter lim="800000"/>
            <a:headEnd/>
            <a:tailEnd/>
          </a:ln>
        </p:spPr>
        <p:txBody>
          <a:bodyPr>
            <a:spAutoFit/>
          </a:bodyPr>
          <a:lstStyle/>
          <a:p>
            <a:r>
              <a:rPr kumimoji="1" lang="zh-CN" altLang="en-US" sz="2400" b="1" dirty="0">
                <a:latin typeface="+mn-ea"/>
              </a:rPr>
              <a:t>从动力学和运动学角度分析</a:t>
            </a:r>
          </a:p>
        </p:txBody>
      </p:sp>
      <p:sp>
        <p:nvSpPr>
          <p:cNvPr id="119815" name="Text Box 7"/>
          <p:cNvSpPr txBox="1">
            <a:spLocks noChangeArrowheads="1"/>
          </p:cNvSpPr>
          <p:nvPr/>
        </p:nvSpPr>
        <p:spPr bwMode="auto">
          <a:xfrm>
            <a:off x="4572000" y="2420888"/>
            <a:ext cx="3587842" cy="461665"/>
          </a:xfrm>
          <a:prstGeom prst="rect">
            <a:avLst/>
          </a:prstGeom>
          <a:noFill/>
          <a:ln w="9525">
            <a:noFill/>
            <a:miter lim="800000"/>
            <a:headEnd/>
            <a:tailEnd/>
          </a:ln>
        </p:spPr>
        <p:txBody>
          <a:bodyPr wrap="none">
            <a:spAutoFit/>
          </a:bodyPr>
          <a:lstStyle/>
          <a:p>
            <a:r>
              <a:rPr kumimoji="1" lang="zh-CN" altLang="en-US" sz="2400" b="1" dirty="0">
                <a:latin typeface="+mn-ea"/>
              </a:rPr>
              <a:t>从做功和能量的角度分析</a:t>
            </a:r>
          </a:p>
        </p:txBody>
      </p:sp>
      <p:sp>
        <p:nvSpPr>
          <p:cNvPr id="119816" name="Text Box 8"/>
          <p:cNvSpPr txBox="1">
            <a:spLocks noChangeArrowheads="1"/>
          </p:cNvSpPr>
          <p:nvPr/>
        </p:nvSpPr>
        <p:spPr bwMode="auto">
          <a:xfrm>
            <a:off x="467544" y="4293096"/>
            <a:ext cx="2232248" cy="830997"/>
          </a:xfrm>
          <a:prstGeom prst="rect">
            <a:avLst/>
          </a:prstGeom>
          <a:noFill/>
          <a:ln w="9525">
            <a:noFill/>
            <a:miter lim="800000"/>
            <a:headEnd/>
            <a:tailEnd/>
          </a:ln>
        </p:spPr>
        <p:txBody>
          <a:bodyPr wrap="square">
            <a:spAutoFit/>
          </a:bodyPr>
          <a:lstStyle/>
          <a:p>
            <a:pPr>
              <a:spcBef>
                <a:spcPct val="50000"/>
              </a:spcBef>
            </a:pPr>
            <a:r>
              <a:rPr kumimoji="1" lang="zh-CN" altLang="en-US" sz="2400" b="1" dirty="0">
                <a:solidFill>
                  <a:srgbClr val="CC0000"/>
                </a:solidFill>
                <a:latin typeface="+mn-ea"/>
              </a:rPr>
              <a:t>类似平抛运动</a:t>
            </a:r>
            <a:r>
              <a:rPr kumimoji="1" lang="zh-CN" altLang="en-US" sz="2400" b="1" dirty="0">
                <a:latin typeface="+mn-ea"/>
              </a:rPr>
              <a:t>的分析</a:t>
            </a:r>
            <a:r>
              <a:rPr kumimoji="1" lang="zh-CN" altLang="en-US" sz="2400" b="1" dirty="0" smtClean="0">
                <a:latin typeface="+mn-ea"/>
              </a:rPr>
              <a:t>方法</a:t>
            </a:r>
            <a:endParaRPr kumimoji="1" lang="en-US" altLang="zh-CN" sz="2200" b="1" dirty="0">
              <a:latin typeface="Times New Roman" pitchFamily="18" charset="0"/>
            </a:endParaRPr>
          </a:p>
        </p:txBody>
      </p:sp>
      <p:sp>
        <p:nvSpPr>
          <p:cNvPr id="119818" name="Text Box 10"/>
          <p:cNvSpPr txBox="1">
            <a:spLocks noChangeArrowheads="1"/>
          </p:cNvSpPr>
          <p:nvPr/>
        </p:nvSpPr>
        <p:spPr bwMode="auto">
          <a:xfrm>
            <a:off x="3059832" y="3789040"/>
            <a:ext cx="5832648" cy="430887"/>
          </a:xfrm>
          <a:prstGeom prst="rect">
            <a:avLst/>
          </a:prstGeom>
          <a:noFill/>
          <a:ln w="9525">
            <a:noFill/>
            <a:miter lim="800000"/>
            <a:headEnd/>
            <a:tailEnd/>
          </a:ln>
        </p:spPr>
        <p:txBody>
          <a:bodyPr wrap="square">
            <a:spAutoFit/>
          </a:bodyPr>
          <a:lstStyle/>
          <a:p>
            <a:pPr>
              <a:spcBef>
                <a:spcPct val="50000"/>
              </a:spcBef>
            </a:pPr>
            <a:r>
              <a:rPr kumimoji="1" lang="zh-CN" altLang="en-US" sz="2200" b="1" dirty="0">
                <a:latin typeface="+mn-ea"/>
              </a:rPr>
              <a:t>粒子在与电场垂直的方向上</a:t>
            </a:r>
            <a:r>
              <a:rPr kumimoji="1" lang="zh-CN" altLang="en-US" sz="2200" b="1" dirty="0" smtClean="0">
                <a:latin typeface="+mn-ea"/>
              </a:rPr>
              <a:t>做</a:t>
            </a:r>
            <a:r>
              <a:rPr kumimoji="1" lang="zh-CN" altLang="en-US" sz="2200" b="1" dirty="0" smtClean="0">
                <a:solidFill>
                  <a:srgbClr val="CC0000"/>
                </a:solidFill>
                <a:latin typeface="+mn-ea"/>
              </a:rPr>
              <a:t>匀速直线运动</a:t>
            </a:r>
            <a:endParaRPr kumimoji="1" lang="zh-CN" altLang="en-US" sz="2200" b="1" dirty="0">
              <a:solidFill>
                <a:srgbClr val="CC0000"/>
              </a:solidFill>
              <a:latin typeface="+mn-ea"/>
            </a:endParaRPr>
          </a:p>
        </p:txBody>
      </p:sp>
      <p:sp>
        <p:nvSpPr>
          <p:cNvPr id="119819" name="Text Box 11"/>
          <p:cNvSpPr txBox="1">
            <a:spLocks noChangeArrowheads="1"/>
          </p:cNvSpPr>
          <p:nvPr/>
        </p:nvSpPr>
        <p:spPr bwMode="auto">
          <a:xfrm>
            <a:off x="2987824" y="4869160"/>
            <a:ext cx="5760640" cy="830997"/>
          </a:xfrm>
          <a:prstGeom prst="rect">
            <a:avLst/>
          </a:prstGeom>
          <a:noFill/>
          <a:ln w="9525">
            <a:noFill/>
            <a:miter lim="800000"/>
            <a:headEnd/>
            <a:tailEnd/>
          </a:ln>
        </p:spPr>
        <p:txBody>
          <a:bodyPr wrap="square">
            <a:spAutoFit/>
          </a:bodyPr>
          <a:lstStyle/>
          <a:p>
            <a:pPr>
              <a:spcBef>
                <a:spcPct val="50000"/>
              </a:spcBef>
            </a:pPr>
            <a:r>
              <a:rPr kumimoji="1" lang="zh-CN" altLang="en-US" sz="2400" b="1" dirty="0">
                <a:latin typeface="+mn-ea"/>
              </a:rPr>
              <a:t>粒子在与电场平行的方向上</a:t>
            </a:r>
            <a:r>
              <a:rPr kumimoji="1" lang="zh-CN" altLang="en-US" sz="2400" b="1" dirty="0" smtClean="0">
                <a:latin typeface="+mn-ea"/>
              </a:rPr>
              <a:t>做</a:t>
            </a:r>
            <a:r>
              <a:rPr kumimoji="1" lang="zh-CN" altLang="en-US" sz="2400" b="1" dirty="0" smtClean="0">
                <a:solidFill>
                  <a:srgbClr val="CC0000"/>
                </a:solidFill>
                <a:latin typeface="+mn-ea"/>
              </a:rPr>
              <a:t>初速度</a:t>
            </a:r>
            <a:r>
              <a:rPr kumimoji="1" lang="zh-CN" altLang="en-US" sz="2400" b="1" dirty="0">
                <a:solidFill>
                  <a:srgbClr val="CC0000"/>
                </a:solidFill>
                <a:latin typeface="+mn-ea"/>
              </a:rPr>
              <a:t>为零的匀加速运动</a:t>
            </a:r>
            <a:r>
              <a:rPr kumimoji="1" lang="zh-CN" altLang="en-US" sz="2400" dirty="0">
                <a:solidFill>
                  <a:srgbClr val="CC0000"/>
                </a:solidFill>
                <a:latin typeface="+mn-ea"/>
              </a:rPr>
              <a:t>　</a:t>
            </a:r>
          </a:p>
        </p:txBody>
      </p:sp>
      <p:sp>
        <p:nvSpPr>
          <p:cNvPr id="119821" name="AutoShape 13"/>
          <p:cNvSpPr>
            <a:spLocks/>
          </p:cNvSpPr>
          <p:nvPr/>
        </p:nvSpPr>
        <p:spPr bwMode="auto">
          <a:xfrm>
            <a:off x="2555776" y="3861048"/>
            <a:ext cx="360040" cy="1656085"/>
          </a:xfrm>
          <a:prstGeom prst="leftBrace">
            <a:avLst>
              <a:gd name="adj1" fmla="val 38693"/>
              <a:gd name="adj2" fmla="val 50000"/>
            </a:avLst>
          </a:prstGeom>
          <a:noFill/>
          <a:ln w="28575">
            <a:solidFill>
              <a:schemeClr val="tx1"/>
            </a:solidFill>
            <a:round/>
            <a:headEnd/>
            <a:tailEnd/>
          </a:ln>
        </p:spPr>
        <p:txBody>
          <a:bodyPr wrap="none" anchor="ctr"/>
          <a:lstStyle/>
          <a:p>
            <a:endParaRPr lang="zh-CN" altLang="en-US"/>
          </a:p>
        </p:txBody>
      </p:sp>
      <p:sp>
        <p:nvSpPr>
          <p:cNvPr id="12" name="Text Box 4"/>
          <p:cNvSpPr txBox="1">
            <a:spLocks noChangeArrowheads="1"/>
          </p:cNvSpPr>
          <p:nvPr/>
        </p:nvSpPr>
        <p:spPr bwMode="auto">
          <a:xfrm>
            <a:off x="179512" y="5805264"/>
            <a:ext cx="4464050" cy="461665"/>
          </a:xfrm>
          <a:prstGeom prst="rect">
            <a:avLst/>
          </a:prstGeom>
          <a:noFill/>
          <a:ln w="9525">
            <a:noFill/>
            <a:miter lim="800000"/>
            <a:headEnd/>
            <a:tailEnd/>
          </a:ln>
        </p:spPr>
        <p:txBody>
          <a:bodyPr>
            <a:spAutoFit/>
          </a:bodyPr>
          <a:lstStyle/>
          <a:p>
            <a:r>
              <a:rPr kumimoji="1" lang="en-US" altLang="zh-CN" sz="2400" b="1" dirty="0" smtClean="0">
                <a:latin typeface="+mn-ea"/>
              </a:rPr>
              <a:t>3.</a:t>
            </a:r>
            <a:r>
              <a:rPr kumimoji="1" lang="zh-CN" altLang="en-US" sz="2400" b="1" dirty="0" smtClean="0">
                <a:latin typeface="+mn-ea"/>
              </a:rPr>
              <a:t>示波管的工作原理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19810"/>
                                        </p:tgtEl>
                                        <p:attrNameLst>
                                          <p:attrName>style.visibility</p:attrName>
                                        </p:attrNameLst>
                                      </p:cBhvr>
                                      <p:to>
                                        <p:strVal val="visible"/>
                                      </p:to>
                                    </p:set>
                                    <p:animEffect transition="in" filter="blinds(horizontal)">
                                      <p:cBhvr>
                                        <p:cTn id="7" dur="500"/>
                                        <p:tgtEl>
                                          <p:spTgt spid="1198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9811"/>
                                        </p:tgtEl>
                                        <p:attrNameLst>
                                          <p:attrName>style.visibility</p:attrName>
                                        </p:attrNameLst>
                                      </p:cBhvr>
                                      <p:to>
                                        <p:strVal val="visible"/>
                                      </p:to>
                                    </p:set>
                                    <p:animEffect transition="in" filter="blinds(horizontal)">
                                      <p:cBhvr>
                                        <p:cTn id="12" dur="500"/>
                                        <p:tgtEl>
                                          <p:spTgt spid="1198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9813"/>
                                        </p:tgtEl>
                                        <p:attrNameLst>
                                          <p:attrName>style.visibility</p:attrName>
                                        </p:attrNameLst>
                                      </p:cBhvr>
                                      <p:to>
                                        <p:strVal val="visible"/>
                                      </p:to>
                                    </p:set>
                                    <p:animEffect transition="in" filter="blinds(horizontal)">
                                      <p:cBhvr>
                                        <p:cTn id="17" dur="500"/>
                                        <p:tgtEl>
                                          <p:spTgt spid="119813"/>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119814"/>
                                        </p:tgtEl>
                                        <p:attrNameLst>
                                          <p:attrName>style.visibility</p:attrName>
                                        </p:attrNameLst>
                                      </p:cBhvr>
                                      <p:to>
                                        <p:strVal val="visible"/>
                                      </p:to>
                                    </p:set>
                                    <p:animEffect transition="in" filter="blinds(horizontal)">
                                      <p:cBhvr>
                                        <p:cTn id="21" dur="500"/>
                                        <p:tgtEl>
                                          <p:spTgt spid="11981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19815"/>
                                        </p:tgtEl>
                                        <p:attrNameLst>
                                          <p:attrName>style.visibility</p:attrName>
                                        </p:attrNameLst>
                                      </p:cBhvr>
                                      <p:to>
                                        <p:strVal val="visible"/>
                                      </p:to>
                                    </p:set>
                                    <p:animEffect transition="in" filter="blinds(horizontal)">
                                      <p:cBhvr>
                                        <p:cTn id="26" dur="500"/>
                                        <p:tgtEl>
                                          <p:spTgt spid="11981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19812"/>
                                        </p:tgtEl>
                                        <p:attrNameLst>
                                          <p:attrName>style.visibility</p:attrName>
                                        </p:attrNameLst>
                                      </p:cBhvr>
                                      <p:to>
                                        <p:strVal val="visible"/>
                                      </p:to>
                                    </p:set>
                                    <p:animEffect transition="in" filter="blinds(horizontal)">
                                      <p:cBhvr>
                                        <p:cTn id="31" dur="500"/>
                                        <p:tgtEl>
                                          <p:spTgt spid="119812"/>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19816"/>
                                        </p:tgtEl>
                                        <p:attrNameLst>
                                          <p:attrName>style.visibility</p:attrName>
                                        </p:attrNameLst>
                                      </p:cBhvr>
                                      <p:to>
                                        <p:strVal val="visible"/>
                                      </p:to>
                                    </p:set>
                                    <p:animEffect transition="in" filter="blinds(horizontal)">
                                      <p:cBhvr>
                                        <p:cTn id="36" dur="500"/>
                                        <p:tgtEl>
                                          <p:spTgt spid="119816"/>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19821"/>
                                        </p:tgtEl>
                                        <p:attrNameLst>
                                          <p:attrName>style.visibility</p:attrName>
                                        </p:attrNameLst>
                                      </p:cBhvr>
                                      <p:to>
                                        <p:strVal val="visible"/>
                                      </p:to>
                                    </p:set>
                                    <p:animEffect transition="in" filter="blinds(horizontal)">
                                      <p:cBhvr>
                                        <p:cTn id="41" dur="500"/>
                                        <p:tgtEl>
                                          <p:spTgt spid="119821"/>
                                        </p:tgtEl>
                                      </p:cBhvr>
                                    </p:animEffect>
                                  </p:childTnLst>
                                </p:cTn>
                              </p:par>
                            </p:childTnLst>
                          </p:cTn>
                        </p:par>
                        <p:par>
                          <p:cTn id="42" fill="hold">
                            <p:stCondLst>
                              <p:cond delay="500"/>
                            </p:stCondLst>
                            <p:childTnLst>
                              <p:par>
                                <p:cTn id="43" presetID="3" presetClass="entr" presetSubtype="10" fill="hold" grpId="0" nodeType="afterEffect">
                                  <p:stCondLst>
                                    <p:cond delay="0"/>
                                  </p:stCondLst>
                                  <p:childTnLst>
                                    <p:set>
                                      <p:cBhvr>
                                        <p:cTn id="44" dur="1" fill="hold">
                                          <p:stCondLst>
                                            <p:cond delay="0"/>
                                          </p:stCondLst>
                                        </p:cTn>
                                        <p:tgtEl>
                                          <p:spTgt spid="119818"/>
                                        </p:tgtEl>
                                        <p:attrNameLst>
                                          <p:attrName>style.visibility</p:attrName>
                                        </p:attrNameLst>
                                      </p:cBhvr>
                                      <p:to>
                                        <p:strVal val="visible"/>
                                      </p:to>
                                    </p:set>
                                    <p:animEffect transition="in" filter="blinds(horizontal)">
                                      <p:cBhvr>
                                        <p:cTn id="45" dur="500"/>
                                        <p:tgtEl>
                                          <p:spTgt spid="119818"/>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19819"/>
                                        </p:tgtEl>
                                        <p:attrNameLst>
                                          <p:attrName>style.visibility</p:attrName>
                                        </p:attrNameLst>
                                      </p:cBhvr>
                                      <p:to>
                                        <p:strVal val="visible"/>
                                      </p:to>
                                    </p:set>
                                    <p:animEffect transition="in" filter="blinds(horizontal)">
                                      <p:cBhvr>
                                        <p:cTn id="50" dur="500"/>
                                        <p:tgtEl>
                                          <p:spTgt spid="119819"/>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blinds(horizontal)">
                                      <p:cBhvr>
                                        <p:cTn id="5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p:bldP spid="119811" grpId="0"/>
      <p:bldP spid="119812" grpId="0"/>
      <p:bldP spid="119813" grpId="0" animBg="1"/>
      <p:bldP spid="119814" grpId="0"/>
      <p:bldP spid="119815" grpId="0"/>
      <p:bldP spid="119816" grpId="0"/>
      <p:bldP spid="119818" grpId="0"/>
      <p:bldP spid="119819" grpId="0"/>
      <p:bldP spid="119821" grpId="0" animBg="1"/>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9"/>
          <p:cNvSpPr txBox="1">
            <a:spLocks noChangeArrowheads="1"/>
          </p:cNvSpPr>
          <p:nvPr/>
        </p:nvSpPr>
        <p:spPr bwMode="auto">
          <a:xfrm>
            <a:off x="323528" y="908720"/>
            <a:ext cx="6048672" cy="584775"/>
          </a:xfrm>
          <a:prstGeom prst="rect">
            <a:avLst/>
          </a:prstGeom>
          <a:noFill/>
          <a:ln w="9525">
            <a:noFill/>
            <a:miter lim="800000"/>
            <a:headEnd/>
            <a:tailEnd/>
          </a:ln>
        </p:spPr>
        <p:txBody>
          <a:bodyPr wrap="square">
            <a:spAutoFit/>
          </a:bodyPr>
          <a:lstStyle/>
          <a:p>
            <a:pPr>
              <a:spcBef>
                <a:spcPct val="50000"/>
              </a:spcBef>
            </a:pPr>
            <a:r>
              <a:rPr kumimoji="1" lang="en-US" altLang="zh-CN" sz="3200" b="1" dirty="0" smtClean="0">
                <a:latin typeface="微软雅黑" panose="020B0503020204020204" pitchFamily="34" charset="-122"/>
                <a:ea typeface="微软雅黑" panose="020B0503020204020204" pitchFamily="34" charset="-122"/>
              </a:rPr>
              <a:t>1.  </a:t>
            </a:r>
            <a:r>
              <a:rPr kumimoji="1" lang="zh-CN" altLang="en-US" sz="3200" b="1" dirty="0" smtClean="0">
                <a:latin typeface="微软雅黑" panose="020B0503020204020204" pitchFamily="34" charset="-122"/>
                <a:ea typeface="微软雅黑" panose="020B0503020204020204" pitchFamily="34" charset="-122"/>
              </a:rPr>
              <a:t>带电粒子在电场中的加速</a:t>
            </a:r>
            <a:endParaRPr lang="zh-CN" altLang="en-US" sz="3200" b="1" dirty="0">
              <a:latin typeface="+mn-ea"/>
            </a:endParaRPr>
          </a:p>
        </p:txBody>
      </p:sp>
      <p:sp>
        <p:nvSpPr>
          <p:cNvPr id="4" name="Text Box 2"/>
          <p:cNvSpPr txBox="1">
            <a:spLocks noChangeArrowheads="1"/>
          </p:cNvSpPr>
          <p:nvPr/>
        </p:nvSpPr>
        <p:spPr bwMode="auto">
          <a:xfrm>
            <a:off x="0" y="2852936"/>
            <a:ext cx="2225675" cy="579438"/>
          </a:xfrm>
          <a:prstGeom prst="rect">
            <a:avLst/>
          </a:prstGeom>
          <a:noFill/>
          <a:ln w="9525">
            <a:noFill/>
            <a:miter lim="800000"/>
            <a:headEnd/>
            <a:tailEnd/>
          </a:ln>
          <a:effectLst/>
        </p:spPr>
        <p:txBody>
          <a:bodyPr>
            <a:spAutoFit/>
          </a:bodyPr>
          <a:lstStyle/>
          <a:p>
            <a:r>
              <a:rPr lang="zh-CN" altLang="en-US" sz="3200" b="1" dirty="0">
                <a:latin typeface="黑体" pitchFamily="49" charset="-122"/>
                <a:ea typeface="黑体" pitchFamily="49" charset="-122"/>
              </a:rPr>
              <a:t>带电体</a:t>
            </a:r>
          </a:p>
        </p:txBody>
      </p:sp>
      <p:sp>
        <p:nvSpPr>
          <p:cNvPr id="5" name="AutoShape 3"/>
          <p:cNvSpPr>
            <a:spLocks/>
          </p:cNvSpPr>
          <p:nvPr/>
        </p:nvSpPr>
        <p:spPr bwMode="auto">
          <a:xfrm>
            <a:off x="1403648" y="2028056"/>
            <a:ext cx="425152" cy="2265040"/>
          </a:xfrm>
          <a:prstGeom prst="leftBrace">
            <a:avLst>
              <a:gd name="adj1" fmla="val 175000"/>
              <a:gd name="adj2" fmla="val 50000"/>
            </a:avLst>
          </a:prstGeom>
          <a:noFill/>
          <a:ln w="28575">
            <a:solidFill>
              <a:schemeClr val="tx1"/>
            </a:solidFill>
            <a:round/>
            <a:headEnd/>
            <a:tailEnd/>
          </a:ln>
          <a:effectLst/>
        </p:spPr>
        <p:txBody>
          <a:bodyPr wrap="none" anchor="ctr"/>
          <a:lstStyle/>
          <a:p>
            <a:endParaRPr lang="zh-CN" altLang="en-US"/>
          </a:p>
        </p:txBody>
      </p:sp>
      <p:sp>
        <p:nvSpPr>
          <p:cNvPr id="6" name="Text Box 4"/>
          <p:cNvSpPr txBox="1">
            <a:spLocks noChangeArrowheads="1"/>
          </p:cNvSpPr>
          <p:nvPr/>
        </p:nvSpPr>
        <p:spPr bwMode="auto">
          <a:xfrm>
            <a:off x="1828800" y="1799456"/>
            <a:ext cx="6797675" cy="579438"/>
          </a:xfrm>
          <a:prstGeom prst="rect">
            <a:avLst/>
          </a:prstGeom>
          <a:noFill/>
          <a:ln w="9525" algn="ctr">
            <a:noFill/>
            <a:miter lim="800000"/>
            <a:headEnd/>
            <a:tailEnd/>
          </a:ln>
          <a:effectLst/>
        </p:spPr>
        <p:txBody>
          <a:bodyPr>
            <a:spAutoFit/>
          </a:bodyPr>
          <a:lstStyle/>
          <a:p>
            <a:r>
              <a:rPr lang="zh-CN" altLang="en-US" sz="3200" b="1" dirty="0">
                <a:latin typeface="+mn-ea"/>
              </a:rPr>
              <a:t>带电微粒：小球、尘埃、液滴</a:t>
            </a:r>
            <a:r>
              <a:rPr lang="en-US" altLang="zh-CN" sz="3200" b="1" dirty="0">
                <a:latin typeface="+mn-ea"/>
              </a:rPr>
              <a:t>……</a:t>
            </a:r>
          </a:p>
        </p:txBody>
      </p:sp>
      <p:sp>
        <p:nvSpPr>
          <p:cNvPr id="7" name="Text Box 5"/>
          <p:cNvSpPr txBox="1">
            <a:spLocks noChangeArrowheads="1"/>
          </p:cNvSpPr>
          <p:nvPr/>
        </p:nvSpPr>
        <p:spPr bwMode="auto">
          <a:xfrm>
            <a:off x="1835696" y="3933056"/>
            <a:ext cx="6934200" cy="1066800"/>
          </a:xfrm>
          <a:prstGeom prst="rect">
            <a:avLst/>
          </a:prstGeom>
          <a:noFill/>
          <a:ln w="9525" algn="ctr">
            <a:noFill/>
            <a:miter lim="800000"/>
            <a:headEnd/>
            <a:tailEnd/>
          </a:ln>
          <a:effectLst/>
        </p:spPr>
        <p:txBody>
          <a:bodyPr>
            <a:spAutoFit/>
          </a:bodyPr>
          <a:lstStyle/>
          <a:p>
            <a:r>
              <a:rPr lang="zh-CN" altLang="en-US" sz="3200" b="1" dirty="0">
                <a:latin typeface="+mn-ea"/>
              </a:rPr>
              <a:t>带电粒子：质子、电子、正负离子、</a:t>
            </a:r>
          </a:p>
          <a:p>
            <a:r>
              <a:rPr lang="zh-CN" altLang="en-US" sz="3200" b="1" dirty="0">
                <a:latin typeface="+mn-ea"/>
              </a:rPr>
              <a:t>　　　　　</a:t>
            </a:r>
            <a:r>
              <a:rPr lang="el-GR" altLang="zh-CN" sz="3200" b="1" dirty="0">
                <a:latin typeface="+mn-ea"/>
              </a:rPr>
              <a:t>α</a:t>
            </a:r>
            <a:r>
              <a:rPr lang="zh-CN" altLang="en-US" sz="3200" b="1" dirty="0">
                <a:latin typeface="+mn-ea"/>
              </a:rPr>
              <a:t>粒子</a:t>
            </a:r>
            <a:r>
              <a:rPr lang="el-GR" altLang="zh-CN" sz="3200" b="1" dirty="0">
                <a:latin typeface="+mn-ea"/>
              </a:rPr>
              <a:t>……</a:t>
            </a:r>
            <a:endParaRPr lang="zh-CN" altLang="el-GR" sz="3200" b="1" dirty="0">
              <a:latin typeface="+mn-ea"/>
            </a:endParaRPr>
          </a:p>
        </p:txBody>
      </p:sp>
      <p:sp>
        <p:nvSpPr>
          <p:cNvPr id="10" name="右箭头 9"/>
          <p:cNvSpPr/>
          <p:nvPr/>
        </p:nvSpPr>
        <p:spPr>
          <a:xfrm>
            <a:off x="3131840" y="2924944"/>
            <a:ext cx="57606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851920" y="2780928"/>
            <a:ext cx="4896544" cy="954107"/>
          </a:xfrm>
          <a:prstGeom prst="rect">
            <a:avLst/>
          </a:prstGeom>
        </p:spPr>
        <p:txBody>
          <a:bodyPr wrap="square">
            <a:spAutoFit/>
          </a:bodyPr>
          <a:lstStyle/>
          <a:p>
            <a:r>
              <a:rPr lang="zh-CN" altLang="en-US" sz="2800" b="1" dirty="0" smtClean="0">
                <a:latin typeface="Times New Roman" pitchFamily="18" charset="0"/>
                <a:cs typeface="Times New Roman" pitchFamily="18" charset="0"/>
              </a:rPr>
              <a:t>若无特殊说明，一般不考虑重力（</a:t>
            </a:r>
            <a:r>
              <a:rPr lang="zh-CN" altLang="en-US" sz="2800" b="1" dirty="0" smtClean="0">
                <a:solidFill>
                  <a:srgbClr val="FF0000"/>
                </a:solidFill>
                <a:latin typeface="Times New Roman" pitchFamily="18" charset="0"/>
                <a:cs typeface="Times New Roman" pitchFamily="18" charset="0"/>
              </a:rPr>
              <a:t>但不能忽略质量）</a:t>
            </a:r>
            <a:endParaRPr lang="zh-CN" altLang="en-US" sz="2800" dirty="0"/>
          </a:p>
        </p:txBody>
      </p:sp>
      <p:sp>
        <p:nvSpPr>
          <p:cNvPr id="13" name="右箭头 12"/>
          <p:cNvSpPr/>
          <p:nvPr/>
        </p:nvSpPr>
        <p:spPr>
          <a:xfrm>
            <a:off x="3203848" y="5157192"/>
            <a:ext cx="57606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851920" y="5013176"/>
            <a:ext cx="4896544" cy="954107"/>
          </a:xfrm>
          <a:prstGeom prst="rect">
            <a:avLst/>
          </a:prstGeom>
        </p:spPr>
        <p:txBody>
          <a:bodyPr wrap="square">
            <a:spAutoFit/>
          </a:bodyPr>
          <a:lstStyle/>
          <a:p>
            <a:r>
              <a:rPr lang="zh-CN" altLang="en-US" sz="2800" b="1" dirty="0" smtClean="0">
                <a:latin typeface="Times New Roman" pitchFamily="18" charset="0"/>
                <a:cs typeface="Times New Roman" pitchFamily="18" charset="0"/>
              </a:rPr>
              <a:t>若无特殊说明，一般都应考虑重力</a:t>
            </a:r>
            <a:endParaRPr lang="zh-CN" altLang="en-US" sz="2800" dirty="0"/>
          </a:p>
        </p:txBody>
      </p:sp>
    </p:spTree>
    <p:extLst>
      <p:ext uri="{BB962C8B-B14F-4D97-AF65-F5344CB8AC3E}">
        <p14:creationId xmlns:p14="http://schemas.microsoft.com/office/powerpoint/2010/main" xmlns="" val="145879190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ox(i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6"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arn(inHorizont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additive="base">
                                        <p:cTn id="42" dur="500" fill="hold"/>
                                        <p:tgtEl>
                                          <p:spTgt spid="13"/>
                                        </p:tgtEl>
                                        <p:attrNameLst>
                                          <p:attrName>ppt_x</p:attrName>
                                        </p:attrNameLst>
                                      </p:cBhvr>
                                      <p:tavLst>
                                        <p:tav tm="0">
                                          <p:val>
                                            <p:strVal val="#ppt_x"/>
                                          </p:val>
                                        </p:tav>
                                        <p:tav tm="100000">
                                          <p:val>
                                            <p:strVal val="#ppt_x"/>
                                          </p:val>
                                        </p:tav>
                                      </p:tavLst>
                                    </p:anim>
                                    <p:anim calcmode="lin" valueType="num">
                                      <p:cBhvr additive="base">
                                        <p:cTn id="43" dur="500" fill="hold"/>
                                        <p:tgtEl>
                                          <p:spTgt spid="13"/>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ppt_x"/>
                                          </p:val>
                                        </p:tav>
                                        <p:tav tm="100000">
                                          <p:val>
                                            <p:strVal val="#ppt_x"/>
                                          </p:val>
                                        </p:tav>
                                      </p:tavLst>
                                    </p:anim>
                                    <p:anim calcmode="lin" valueType="num">
                                      <p:cBhvr additive="base">
                                        <p:cTn id="4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p:bldP spid="10" grpId="0" animBg="1"/>
      <p:bldP spid="11" grpId="0"/>
      <p:bldP spid="13" grpId="0" animBg="1"/>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2" descr="179"/>
          <p:cNvPicPr>
            <a:picLocks noChangeAspect="1" noChangeArrowheads="1"/>
          </p:cNvPicPr>
          <p:nvPr/>
        </p:nvPicPr>
        <p:blipFill>
          <a:blip r:embed="rId3" cstate="print"/>
          <a:srcRect/>
          <a:stretch>
            <a:fillRect/>
          </a:stretch>
        </p:blipFill>
        <p:spPr bwMode="auto">
          <a:xfrm>
            <a:off x="5686103" y="2469131"/>
            <a:ext cx="3457897" cy="4388869"/>
          </a:xfrm>
          <a:prstGeom prst="rect">
            <a:avLst/>
          </a:prstGeom>
          <a:noFill/>
          <a:ln w="9525">
            <a:noFill/>
            <a:miter lim="800000"/>
            <a:headEnd/>
            <a:tailEnd/>
          </a:ln>
        </p:spPr>
      </p:pic>
      <p:sp>
        <p:nvSpPr>
          <p:cNvPr id="2054" name="Text Box 3"/>
          <p:cNvSpPr txBox="1">
            <a:spLocks noChangeArrowheads="1"/>
          </p:cNvSpPr>
          <p:nvPr/>
        </p:nvSpPr>
        <p:spPr bwMode="auto">
          <a:xfrm>
            <a:off x="179512" y="620688"/>
            <a:ext cx="8748712" cy="2308324"/>
          </a:xfrm>
          <a:prstGeom prst="rect">
            <a:avLst/>
          </a:prstGeom>
          <a:noFill/>
          <a:ln w="9525">
            <a:noFill/>
            <a:miter lim="800000"/>
            <a:headEnd/>
            <a:tailEnd/>
          </a:ln>
        </p:spPr>
        <p:txBody>
          <a:bodyPr>
            <a:spAutoFit/>
          </a:bodyPr>
          <a:lstStyle/>
          <a:p>
            <a:pPr>
              <a:spcBef>
                <a:spcPct val="50000"/>
              </a:spcBef>
            </a:pPr>
            <a:r>
              <a:rPr kumimoji="1" lang="en-US" altLang="zh-CN" sz="3200" b="1" dirty="0">
                <a:solidFill>
                  <a:srgbClr val="0000FF"/>
                </a:solidFill>
                <a:latin typeface="Times New Roman" pitchFamily="18" charset="0"/>
              </a:rPr>
              <a:t>  </a:t>
            </a:r>
            <a:r>
              <a:rPr kumimoji="1" lang="en-US" altLang="zh-CN" sz="3200" b="1" dirty="0" smtClean="0">
                <a:solidFill>
                  <a:srgbClr val="0000FF"/>
                </a:solidFill>
                <a:latin typeface="Times New Roman" pitchFamily="18" charset="0"/>
              </a:rPr>
              <a:t>     </a:t>
            </a:r>
            <a:r>
              <a:rPr kumimoji="1" lang="zh-CN" altLang="en-US" sz="2800" b="1" dirty="0" smtClean="0">
                <a:latin typeface="Times New Roman" pitchFamily="18" charset="0"/>
              </a:rPr>
              <a:t>例题：</a:t>
            </a:r>
            <a:r>
              <a:rPr kumimoji="1" lang="zh-CN" altLang="en-US" sz="2800" b="1" dirty="0">
                <a:latin typeface="Times New Roman" pitchFamily="18" charset="0"/>
              </a:rPr>
              <a:t>实验表明，炽热的金属丝可以发射电子。在炽热金属丝和金属板间加以电压</a:t>
            </a:r>
            <a:r>
              <a:rPr kumimoji="1" lang="en-US" altLang="zh-CN" sz="2800" b="1" dirty="0">
                <a:latin typeface="Times New Roman" pitchFamily="18" charset="0"/>
              </a:rPr>
              <a:t>U=2500V</a:t>
            </a:r>
            <a:r>
              <a:rPr kumimoji="1" lang="zh-CN" altLang="en-US" sz="2800" b="1" dirty="0">
                <a:latin typeface="Times New Roman" pitchFamily="18" charset="0"/>
              </a:rPr>
              <a:t>，从炽热金属丝发射出的电子在真空中被加速后，从金属板的小孔穿出。电子射出后的速度有多大？设电子刚从金属丝射出时的速度为</a:t>
            </a:r>
            <a:r>
              <a:rPr kumimoji="1" lang="zh-CN" altLang="en-US" sz="2800" b="1" dirty="0" smtClean="0">
                <a:latin typeface="Times New Roman" pitchFamily="18" charset="0"/>
              </a:rPr>
              <a:t>零，两板的距离为</a:t>
            </a:r>
            <a:r>
              <a:rPr kumimoji="1" lang="en-US" altLang="zh-CN" sz="2800" b="1" dirty="0" smtClean="0">
                <a:latin typeface="Times New Roman" pitchFamily="18" charset="0"/>
              </a:rPr>
              <a:t>20cm</a:t>
            </a:r>
            <a:r>
              <a:rPr kumimoji="1" lang="zh-CN" altLang="en-US" sz="2800" b="1" dirty="0" smtClean="0">
                <a:latin typeface="Times New Roman" pitchFamily="18" charset="0"/>
              </a:rPr>
              <a:t>。</a:t>
            </a:r>
            <a:endParaRPr kumimoji="1" lang="zh-CN" altLang="en-US" sz="2800" b="1" dirty="0">
              <a:latin typeface="Times New Roman" pitchFamily="18" charset="0"/>
            </a:endParaRPr>
          </a:p>
        </p:txBody>
      </p:sp>
      <p:graphicFrame>
        <p:nvGraphicFramePr>
          <p:cNvPr id="5" name="Object 5"/>
          <p:cNvGraphicFramePr>
            <a:graphicFrameLocks noChangeAspect="1"/>
          </p:cNvGraphicFramePr>
          <p:nvPr/>
        </p:nvGraphicFramePr>
        <p:xfrm>
          <a:off x="467544" y="3068960"/>
          <a:ext cx="5486400" cy="579437"/>
        </p:xfrm>
        <a:graphic>
          <a:graphicData uri="http://schemas.openxmlformats.org/presentationml/2006/ole">
            <p:oleObj spid="_x0000_s58370" name="Equation" r:id="rId4" imgW="2286000" imgH="228600" progId="Equation.DSMT4">
              <p:embed/>
            </p:oleObj>
          </a:graphicData>
        </a:graphic>
      </p:graphicFrame>
      <p:graphicFrame>
        <p:nvGraphicFramePr>
          <p:cNvPr id="6" name="Object 6"/>
          <p:cNvGraphicFramePr>
            <a:graphicFrameLocks noChangeAspect="1"/>
          </p:cNvGraphicFramePr>
          <p:nvPr/>
        </p:nvGraphicFramePr>
        <p:xfrm>
          <a:off x="396106" y="3645222"/>
          <a:ext cx="5410200" cy="1014413"/>
        </p:xfrm>
        <a:graphic>
          <a:graphicData uri="http://schemas.openxmlformats.org/presentationml/2006/ole">
            <p:oleObj spid="_x0000_s58371" name="Equation" r:id="rId5" imgW="2450880" imgH="393480" progId="Equation.DSMT4">
              <p:embed/>
            </p:oleObj>
          </a:graphicData>
        </a:graphic>
      </p:graphicFrame>
      <p:grpSp>
        <p:nvGrpSpPr>
          <p:cNvPr id="2" name="Group 7"/>
          <p:cNvGrpSpPr>
            <a:grpSpLocks/>
          </p:cNvGrpSpPr>
          <p:nvPr/>
        </p:nvGrpSpPr>
        <p:grpSpPr bwMode="auto">
          <a:xfrm>
            <a:off x="251644" y="4724722"/>
            <a:ext cx="5834062" cy="1384300"/>
            <a:chOff x="113" y="3158"/>
            <a:chExt cx="3675" cy="872"/>
          </a:xfrm>
        </p:grpSpPr>
        <p:sp>
          <p:nvSpPr>
            <p:cNvPr id="8" name="Text Box 8"/>
            <p:cNvSpPr txBox="1">
              <a:spLocks noChangeArrowheads="1"/>
            </p:cNvSpPr>
            <p:nvPr/>
          </p:nvSpPr>
          <p:spPr bwMode="auto">
            <a:xfrm>
              <a:off x="113" y="3158"/>
              <a:ext cx="3675" cy="872"/>
            </a:xfrm>
            <a:prstGeom prst="rect">
              <a:avLst/>
            </a:prstGeom>
            <a:noFill/>
            <a:ln w="9525">
              <a:noFill/>
              <a:miter lim="800000"/>
              <a:headEnd/>
              <a:tailEnd/>
            </a:ln>
          </p:spPr>
          <p:txBody>
            <a:bodyPr>
              <a:spAutoFit/>
            </a:bodyPr>
            <a:lstStyle/>
            <a:p>
              <a:pPr>
                <a:spcBef>
                  <a:spcPct val="50000"/>
                </a:spcBef>
                <a:buFont typeface="Wingdings" pitchFamily="2" charset="2"/>
                <a:buChar char="l"/>
              </a:pPr>
              <a:r>
                <a:rPr kumimoji="1" lang="zh-CN" altLang="en-US" sz="2800" b="1" dirty="0">
                  <a:latin typeface="Times New Roman" pitchFamily="18" charset="0"/>
                  <a:ea typeface="楷体_GB2312" pitchFamily="49" charset="-122"/>
                </a:rPr>
                <a:t>带电粒子：</a:t>
              </a:r>
              <a:r>
                <a:rPr kumimoji="1" lang="zh-CN" altLang="en-US" sz="2800" b="1" dirty="0" smtClean="0">
                  <a:latin typeface="Times New Roman" pitchFamily="18" charset="0"/>
                  <a:ea typeface="楷体_GB2312" pitchFamily="49" charset="-122"/>
                </a:rPr>
                <a:t>质子、电子、   </a:t>
              </a:r>
              <a:r>
                <a:rPr kumimoji="1" lang="zh-CN" altLang="en-US" sz="2800" b="1" dirty="0">
                  <a:latin typeface="Times New Roman" pitchFamily="18" charset="0"/>
                  <a:ea typeface="楷体_GB2312" pitchFamily="49" charset="-122"/>
                </a:rPr>
                <a:t>粒子等无特殊说明都不计重力，但不能忽略质量。</a:t>
              </a:r>
            </a:p>
          </p:txBody>
        </p:sp>
        <p:graphicFrame>
          <p:nvGraphicFramePr>
            <p:cNvPr id="9" name="Object 9"/>
            <p:cNvGraphicFramePr>
              <a:graphicFrameLocks noChangeAspect="1"/>
            </p:cNvGraphicFramePr>
            <p:nvPr/>
          </p:nvGraphicFramePr>
          <p:xfrm>
            <a:off x="2744" y="3204"/>
            <a:ext cx="256" cy="235"/>
          </p:xfrm>
          <a:graphic>
            <a:graphicData uri="http://schemas.openxmlformats.org/presentationml/2006/ole">
              <p:oleObj spid="_x0000_s58372" name="Equation" r:id="rId6" imgW="152280" imgH="139680" progId="Equation.DSMT4">
                <p:embed/>
              </p:oleObj>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checkerboard(across)">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Text Box 28"/>
          <p:cNvSpPr txBox="1">
            <a:spLocks noChangeArrowheads="1"/>
          </p:cNvSpPr>
          <p:nvPr/>
        </p:nvSpPr>
        <p:spPr bwMode="auto">
          <a:xfrm>
            <a:off x="3419475" y="1412875"/>
            <a:ext cx="5410200" cy="3990975"/>
          </a:xfrm>
          <a:prstGeom prst="rect">
            <a:avLst/>
          </a:prstGeom>
          <a:noFill/>
          <a:ln w="9525">
            <a:noFill/>
            <a:miter lim="800000"/>
            <a:headEnd/>
            <a:tailEnd/>
          </a:ln>
        </p:spPr>
        <p:txBody>
          <a:bodyPr>
            <a:spAutoFit/>
          </a:bodyPr>
          <a:lstStyle/>
          <a:p>
            <a:pPr algn="just">
              <a:spcBef>
                <a:spcPct val="50000"/>
              </a:spcBef>
            </a:pPr>
            <a:r>
              <a:rPr kumimoji="1" lang="zh-CN" altLang="en-US" sz="3200" b="1" dirty="0">
                <a:latin typeface="华文新魏" pitchFamily="2" charset="-122"/>
                <a:ea typeface="华文新魏" pitchFamily="2" charset="-122"/>
              </a:rPr>
              <a:t>如图所示，在真空中有一对平行金属板，两板间加以电压</a:t>
            </a:r>
            <a:r>
              <a:rPr kumimoji="1" lang="en-US" altLang="zh-CN" sz="3200" b="1" dirty="0">
                <a:latin typeface="华文新魏" pitchFamily="2" charset="-122"/>
                <a:ea typeface="华文新魏" pitchFamily="2" charset="-122"/>
              </a:rPr>
              <a:t>U</a:t>
            </a:r>
            <a:r>
              <a:rPr kumimoji="1" lang="zh-CN" altLang="en-US" sz="3200" b="1" dirty="0">
                <a:latin typeface="华文新魏" pitchFamily="2" charset="-122"/>
                <a:ea typeface="华文新魏" pitchFamily="2" charset="-122"/>
              </a:rPr>
              <a:t>。两板间有一带正电荷</a:t>
            </a:r>
            <a:r>
              <a:rPr kumimoji="1" lang="en-US" altLang="zh-CN" sz="3200" b="1" dirty="0">
                <a:latin typeface="华文新魏" pitchFamily="2" charset="-122"/>
                <a:ea typeface="华文新魏" pitchFamily="2" charset="-122"/>
              </a:rPr>
              <a:t>q</a:t>
            </a:r>
            <a:r>
              <a:rPr kumimoji="1" lang="zh-CN" altLang="en-US" sz="3200" b="1" dirty="0">
                <a:latin typeface="华文新魏" pitchFamily="2" charset="-122"/>
                <a:ea typeface="华文新魏" pitchFamily="2" charset="-122"/>
              </a:rPr>
              <a:t>的带电粒子。它在电场力的作用下，由</a:t>
            </a:r>
            <a:r>
              <a:rPr kumimoji="1" lang="zh-CN" altLang="en-US" sz="3200" b="1" dirty="0">
                <a:solidFill>
                  <a:srgbClr val="FF0000"/>
                </a:solidFill>
                <a:latin typeface="华文新魏" pitchFamily="2" charset="-122"/>
                <a:ea typeface="华文新魏" pitchFamily="2" charset="-122"/>
              </a:rPr>
              <a:t>静止</a:t>
            </a:r>
            <a:r>
              <a:rPr kumimoji="1" lang="zh-CN" altLang="en-US" sz="3200" b="1" dirty="0">
                <a:latin typeface="华文新魏" pitchFamily="2" charset="-122"/>
                <a:ea typeface="华文新魏" pitchFamily="2" charset="-122"/>
              </a:rPr>
              <a:t>开始从正极板向负极板运动，到达负板时的速度有多大？</a:t>
            </a:r>
            <a:r>
              <a:rPr kumimoji="1" lang="en-US" altLang="zh-CN" sz="3200" b="1" dirty="0">
                <a:latin typeface="华文新魏" pitchFamily="2" charset="-122"/>
                <a:ea typeface="华文新魏" pitchFamily="2" charset="-122"/>
              </a:rPr>
              <a:t>(</a:t>
            </a:r>
            <a:r>
              <a:rPr kumimoji="1" lang="zh-CN" altLang="en-US" sz="3200" b="1" dirty="0">
                <a:solidFill>
                  <a:srgbClr val="FF0000"/>
                </a:solidFill>
                <a:latin typeface="华文新魏" pitchFamily="2" charset="-122"/>
                <a:ea typeface="华文新魏" pitchFamily="2" charset="-122"/>
              </a:rPr>
              <a:t>不考虑粒子的重力</a:t>
            </a:r>
            <a:r>
              <a:rPr kumimoji="1" lang="zh-CN" altLang="en-US" sz="3200" b="1" dirty="0">
                <a:latin typeface="华文新魏" pitchFamily="2" charset="-122"/>
                <a:ea typeface="华文新魏" pitchFamily="2" charset="-122"/>
              </a:rPr>
              <a:t>）</a:t>
            </a:r>
          </a:p>
        </p:txBody>
      </p:sp>
      <p:grpSp>
        <p:nvGrpSpPr>
          <p:cNvPr id="2" name="Group 33"/>
          <p:cNvGrpSpPr>
            <a:grpSpLocks/>
          </p:cNvGrpSpPr>
          <p:nvPr/>
        </p:nvGrpSpPr>
        <p:grpSpPr bwMode="auto">
          <a:xfrm>
            <a:off x="114300" y="1600200"/>
            <a:ext cx="3390900" cy="3260725"/>
            <a:chOff x="-24" y="1008"/>
            <a:chExt cx="2136" cy="2054"/>
          </a:xfrm>
        </p:grpSpPr>
        <p:grpSp>
          <p:nvGrpSpPr>
            <p:cNvPr id="3" name="Group 26"/>
            <p:cNvGrpSpPr>
              <a:grpSpLocks/>
            </p:cNvGrpSpPr>
            <p:nvPr/>
          </p:nvGrpSpPr>
          <p:grpSpPr bwMode="auto">
            <a:xfrm>
              <a:off x="-24" y="1008"/>
              <a:ext cx="2136" cy="1728"/>
              <a:chOff x="-48" y="1008"/>
              <a:chExt cx="2136" cy="1728"/>
            </a:xfrm>
          </p:grpSpPr>
          <p:sp>
            <p:nvSpPr>
              <p:cNvPr id="10249" name="Text Box 4"/>
              <p:cNvSpPr txBox="1">
                <a:spLocks noChangeArrowheads="1"/>
              </p:cNvSpPr>
              <p:nvPr/>
            </p:nvSpPr>
            <p:spPr bwMode="auto">
              <a:xfrm>
                <a:off x="624" y="1708"/>
                <a:ext cx="144" cy="212"/>
              </a:xfrm>
              <a:prstGeom prst="rect">
                <a:avLst/>
              </a:prstGeom>
              <a:noFill/>
              <a:ln w="9525">
                <a:noFill/>
                <a:miter lim="800000"/>
                <a:headEnd/>
                <a:tailEnd/>
              </a:ln>
            </p:spPr>
            <p:txBody>
              <a:bodyPr>
                <a:spAutoFit/>
              </a:bodyPr>
              <a:lstStyle/>
              <a:p>
                <a:pPr>
                  <a:spcBef>
                    <a:spcPct val="50000"/>
                  </a:spcBef>
                </a:pPr>
                <a:r>
                  <a:rPr kumimoji="1" lang="en-US" altLang="zh-CN" sz="1600" b="1" i="1">
                    <a:solidFill>
                      <a:schemeClr val="accent2"/>
                    </a:solidFill>
                    <a:latin typeface="Times New Roman" pitchFamily="18" charset="0"/>
                  </a:rPr>
                  <a:t>q</a:t>
                </a:r>
                <a:endParaRPr kumimoji="1" lang="en-US" altLang="zh-CN" sz="1600" b="1">
                  <a:solidFill>
                    <a:schemeClr val="accent2"/>
                  </a:solidFill>
                  <a:latin typeface="Times New Roman" pitchFamily="18" charset="0"/>
                </a:endParaRPr>
              </a:p>
            </p:txBody>
          </p:sp>
          <p:sp>
            <p:nvSpPr>
              <p:cNvPr id="10250" name="Line 5"/>
              <p:cNvSpPr>
                <a:spLocks noChangeShapeType="1"/>
              </p:cNvSpPr>
              <p:nvPr/>
            </p:nvSpPr>
            <p:spPr bwMode="auto">
              <a:xfrm>
                <a:off x="624" y="1353"/>
                <a:ext cx="0" cy="1383"/>
              </a:xfrm>
              <a:prstGeom prst="line">
                <a:avLst/>
              </a:prstGeom>
              <a:noFill/>
              <a:ln w="57150">
                <a:solidFill>
                  <a:schemeClr val="tx1"/>
                </a:solidFill>
                <a:round/>
                <a:headEnd/>
                <a:tailEnd/>
              </a:ln>
            </p:spPr>
            <p:txBody>
              <a:bodyPr>
                <a:spAutoFit/>
              </a:bodyPr>
              <a:lstStyle/>
              <a:p>
                <a:endParaRPr lang="zh-CN" altLang="en-US"/>
              </a:p>
            </p:txBody>
          </p:sp>
          <p:sp>
            <p:nvSpPr>
              <p:cNvPr id="10251" name="Line 6"/>
              <p:cNvSpPr>
                <a:spLocks noChangeShapeType="1"/>
              </p:cNvSpPr>
              <p:nvPr/>
            </p:nvSpPr>
            <p:spPr bwMode="auto">
              <a:xfrm>
                <a:off x="1440" y="1353"/>
                <a:ext cx="0" cy="1383"/>
              </a:xfrm>
              <a:prstGeom prst="line">
                <a:avLst/>
              </a:prstGeom>
              <a:noFill/>
              <a:ln w="57150">
                <a:solidFill>
                  <a:schemeClr val="tx1"/>
                </a:solidFill>
                <a:round/>
                <a:headEnd/>
                <a:tailEnd/>
              </a:ln>
            </p:spPr>
            <p:txBody>
              <a:bodyPr>
                <a:spAutoFit/>
              </a:bodyPr>
              <a:lstStyle/>
              <a:p>
                <a:endParaRPr lang="zh-CN" altLang="en-US"/>
              </a:p>
            </p:txBody>
          </p:sp>
          <p:sp>
            <p:nvSpPr>
              <p:cNvPr id="10252" name="Text Box 9"/>
              <p:cNvSpPr txBox="1">
                <a:spLocks noChangeArrowheads="1"/>
              </p:cNvSpPr>
              <p:nvPr/>
            </p:nvSpPr>
            <p:spPr bwMode="auto">
              <a:xfrm>
                <a:off x="912" y="1008"/>
                <a:ext cx="192" cy="231"/>
              </a:xfrm>
              <a:prstGeom prst="rect">
                <a:avLst/>
              </a:prstGeom>
              <a:noFill/>
              <a:ln w="9525">
                <a:noFill/>
                <a:miter lim="800000"/>
                <a:headEnd/>
                <a:tailEnd/>
              </a:ln>
            </p:spPr>
            <p:txBody>
              <a:bodyPr>
                <a:spAutoFit/>
              </a:bodyPr>
              <a:lstStyle/>
              <a:p>
                <a:pPr>
                  <a:spcBef>
                    <a:spcPct val="50000"/>
                  </a:spcBef>
                </a:pPr>
                <a:r>
                  <a:rPr kumimoji="1" lang="en-US" altLang="zh-CN" b="1" i="1">
                    <a:solidFill>
                      <a:schemeClr val="accent2"/>
                    </a:solidFill>
                    <a:latin typeface="Times New Roman" pitchFamily="18" charset="0"/>
                  </a:rPr>
                  <a:t>U</a:t>
                </a:r>
              </a:p>
            </p:txBody>
          </p:sp>
          <p:sp>
            <p:nvSpPr>
              <p:cNvPr id="10253" name="Text Box 13"/>
              <p:cNvSpPr txBox="1">
                <a:spLocks noChangeArrowheads="1"/>
              </p:cNvSpPr>
              <p:nvPr/>
            </p:nvSpPr>
            <p:spPr bwMode="auto">
              <a:xfrm>
                <a:off x="592" y="2024"/>
                <a:ext cx="192" cy="212"/>
              </a:xfrm>
              <a:prstGeom prst="rect">
                <a:avLst/>
              </a:prstGeom>
              <a:noFill/>
              <a:ln w="9525">
                <a:noFill/>
                <a:miter lim="800000"/>
                <a:headEnd/>
                <a:tailEnd/>
              </a:ln>
            </p:spPr>
            <p:txBody>
              <a:bodyPr>
                <a:spAutoFit/>
              </a:bodyPr>
              <a:lstStyle/>
              <a:p>
                <a:pPr>
                  <a:spcBef>
                    <a:spcPct val="50000"/>
                  </a:spcBef>
                </a:pPr>
                <a:r>
                  <a:rPr kumimoji="1" lang="en-US" altLang="zh-CN" sz="1600" b="1" i="1">
                    <a:solidFill>
                      <a:schemeClr val="accent2"/>
                    </a:solidFill>
                    <a:latin typeface="Times New Roman" pitchFamily="18" charset="0"/>
                  </a:rPr>
                  <a:t>m</a:t>
                </a:r>
              </a:p>
            </p:txBody>
          </p:sp>
          <p:sp>
            <p:nvSpPr>
              <p:cNvPr id="10254" name="Text Box 14"/>
              <p:cNvSpPr txBox="1">
                <a:spLocks noChangeArrowheads="1"/>
              </p:cNvSpPr>
              <p:nvPr/>
            </p:nvSpPr>
            <p:spPr bwMode="auto">
              <a:xfrm>
                <a:off x="-48" y="1728"/>
                <a:ext cx="192" cy="212"/>
              </a:xfrm>
              <a:prstGeom prst="rect">
                <a:avLst/>
              </a:prstGeom>
              <a:noFill/>
              <a:ln w="9525">
                <a:noFill/>
                <a:miter lim="800000"/>
                <a:headEnd/>
                <a:tailEnd/>
              </a:ln>
            </p:spPr>
            <p:txBody>
              <a:bodyPr>
                <a:spAutoFit/>
              </a:bodyPr>
              <a:lstStyle/>
              <a:p>
                <a:pPr>
                  <a:spcBef>
                    <a:spcPct val="50000"/>
                  </a:spcBef>
                </a:pPr>
                <a:r>
                  <a:rPr kumimoji="1" lang="en-US" altLang="zh-CN" sz="1600" b="1" i="1">
                    <a:latin typeface="Times New Roman" pitchFamily="18" charset="0"/>
                  </a:rPr>
                  <a:t>+</a:t>
                </a:r>
              </a:p>
            </p:txBody>
          </p:sp>
          <p:sp>
            <p:nvSpPr>
              <p:cNvPr id="10255" name="Text Box 15"/>
              <p:cNvSpPr txBox="1">
                <a:spLocks noChangeArrowheads="1"/>
              </p:cNvSpPr>
              <p:nvPr/>
            </p:nvSpPr>
            <p:spPr bwMode="auto">
              <a:xfrm>
                <a:off x="1944" y="1672"/>
                <a:ext cx="144" cy="212"/>
              </a:xfrm>
              <a:prstGeom prst="rect">
                <a:avLst/>
              </a:prstGeom>
              <a:noFill/>
              <a:ln w="9525">
                <a:noFill/>
                <a:miter lim="800000"/>
                <a:headEnd/>
                <a:tailEnd/>
              </a:ln>
            </p:spPr>
            <p:txBody>
              <a:bodyPr>
                <a:spAutoFit/>
              </a:bodyPr>
              <a:lstStyle/>
              <a:p>
                <a:pPr>
                  <a:spcBef>
                    <a:spcPct val="50000"/>
                  </a:spcBef>
                </a:pPr>
                <a:r>
                  <a:rPr kumimoji="1" lang="en-US" altLang="zh-CN" sz="1600" b="1" i="1">
                    <a:latin typeface="Times New Roman" pitchFamily="18" charset="0"/>
                  </a:rPr>
                  <a:t>_</a:t>
                </a:r>
              </a:p>
            </p:txBody>
          </p:sp>
          <p:sp>
            <p:nvSpPr>
              <p:cNvPr id="10256" name="Line 17"/>
              <p:cNvSpPr>
                <a:spLocks noChangeShapeType="1"/>
              </p:cNvSpPr>
              <p:nvPr/>
            </p:nvSpPr>
            <p:spPr bwMode="auto">
              <a:xfrm>
                <a:off x="96" y="1968"/>
                <a:ext cx="528" cy="0"/>
              </a:xfrm>
              <a:prstGeom prst="line">
                <a:avLst/>
              </a:prstGeom>
              <a:noFill/>
              <a:ln w="28575">
                <a:solidFill>
                  <a:schemeClr val="tx1"/>
                </a:solidFill>
                <a:round/>
                <a:headEnd/>
                <a:tailEnd/>
              </a:ln>
            </p:spPr>
            <p:txBody>
              <a:bodyPr>
                <a:spAutoFit/>
              </a:bodyPr>
              <a:lstStyle/>
              <a:p>
                <a:endParaRPr lang="zh-CN" altLang="en-US"/>
              </a:p>
            </p:txBody>
          </p:sp>
          <p:sp>
            <p:nvSpPr>
              <p:cNvPr id="10257" name="Line 18"/>
              <p:cNvSpPr>
                <a:spLocks noChangeShapeType="1"/>
              </p:cNvSpPr>
              <p:nvPr/>
            </p:nvSpPr>
            <p:spPr bwMode="auto">
              <a:xfrm>
                <a:off x="1440" y="1968"/>
                <a:ext cx="528" cy="0"/>
              </a:xfrm>
              <a:prstGeom prst="line">
                <a:avLst/>
              </a:prstGeom>
              <a:noFill/>
              <a:ln w="28575">
                <a:solidFill>
                  <a:schemeClr val="tx1"/>
                </a:solidFill>
                <a:round/>
                <a:headEnd/>
                <a:tailEnd/>
              </a:ln>
            </p:spPr>
            <p:txBody>
              <a:bodyPr>
                <a:spAutoFit/>
              </a:bodyPr>
              <a:lstStyle/>
              <a:p>
                <a:endParaRPr lang="zh-CN" altLang="en-US"/>
              </a:p>
            </p:txBody>
          </p:sp>
          <p:sp>
            <p:nvSpPr>
              <p:cNvPr id="10258" name="Oval 19"/>
              <p:cNvSpPr>
                <a:spLocks noChangeArrowheads="1"/>
              </p:cNvSpPr>
              <p:nvPr/>
            </p:nvSpPr>
            <p:spPr bwMode="auto">
              <a:xfrm>
                <a:off x="0" y="1912"/>
                <a:ext cx="96" cy="96"/>
              </a:xfrm>
              <a:prstGeom prst="ellipse">
                <a:avLst/>
              </a:prstGeom>
              <a:noFill/>
              <a:ln w="9525">
                <a:solidFill>
                  <a:schemeClr val="tx1"/>
                </a:solidFill>
                <a:round/>
                <a:headEnd/>
                <a:tailEnd/>
              </a:ln>
            </p:spPr>
            <p:txBody>
              <a:bodyPr wrap="none" anchor="ctr">
                <a:spAutoFit/>
              </a:bodyPr>
              <a:lstStyle/>
              <a:p>
                <a:endParaRPr lang="zh-CN" altLang="en-US"/>
              </a:p>
            </p:txBody>
          </p:sp>
          <p:sp>
            <p:nvSpPr>
              <p:cNvPr id="10259" name="Oval 20"/>
              <p:cNvSpPr>
                <a:spLocks noChangeArrowheads="1"/>
              </p:cNvSpPr>
              <p:nvPr/>
            </p:nvSpPr>
            <p:spPr bwMode="auto">
              <a:xfrm>
                <a:off x="1968" y="1912"/>
                <a:ext cx="96" cy="96"/>
              </a:xfrm>
              <a:prstGeom prst="ellipse">
                <a:avLst/>
              </a:prstGeom>
              <a:noFill/>
              <a:ln w="9525">
                <a:solidFill>
                  <a:schemeClr val="tx1"/>
                </a:solidFill>
                <a:round/>
                <a:headEnd/>
                <a:tailEnd/>
              </a:ln>
            </p:spPr>
            <p:txBody>
              <a:bodyPr wrap="none" anchor="ctr">
                <a:spAutoFit/>
              </a:bodyPr>
              <a:lstStyle/>
              <a:p>
                <a:endParaRPr lang="zh-CN" altLang="en-US"/>
              </a:p>
            </p:txBody>
          </p:sp>
          <p:sp>
            <p:nvSpPr>
              <p:cNvPr id="10260" name="Line 21"/>
              <p:cNvSpPr>
                <a:spLocks noChangeShapeType="1"/>
              </p:cNvSpPr>
              <p:nvPr/>
            </p:nvSpPr>
            <p:spPr bwMode="auto">
              <a:xfrm>
                <a:off x="624" y="1104"/>
                <a:ext cx="0" cy="192"/>
              </a:xfrm>
              <a:prstGeom prst="line">
                <a:avLst/>
              </a:prstGeom>
              <a:noFill/>
              <a:ln w="9525">
                <a:solidFill>
                  <a:schemeClr val="tx1"/>
                </a:solidFill>
                <a:round/>
                <a:headEnd/>
                <a:tailEnd/>
              </a:ln>
            </p:spPr>
            <p:txBody>
              <a:bodyPr>
                <a:spAutoFit/>
              </a:bodyPr>
              <a:lstStyle/>
              <a:p>
                <a:endParaRPr lang="zh-CN" altLang="en-US"/>
              </a:p>
            </p:txBody>
          </p:sp>
          <p:sp>
            <p:nvSpPr>
              <p:cNvPr id="10261" name="Line 22"/>
              <p:cNvSpPr>
                <a:spLocks noChangeShapeType="1"/>
              </p:cNvSpPr>
              <p:nvPr/>
            </p:nvSpPr>
            <p:spPr bwMode="auto">
              <a:xfrm>
                <a:off x="1432" y="1088"/>
                <a:ext cx="0" cy="192"/>
              </a:xfrm>
              <a:prstGeom prst="line">
                <a:avLst/>
              </a:prstGeom>
              <a:noFill/>
              <a:ln w="9525">
                <a:solidFill>
                  <a:schemeClr val="tx1"/>
                </a:solidFill>
                <a:round/>
                <a:headEnd/>
                <a:tailEnd/>
              </a:ln>
            </p:spPr>
            <p:txBody>
              <a:bodyPr>
                <a:spAutoFit/>
              </a:bodyPr>
              <a:lstStyle/>
              <a:p>
                <a:endParaRPr lang="zh-CN" altLang="en-US"/>
              </a:p>
            </p:txBody>
          </p:sp>
          <p:sp>
            <p:nvSpPr>
              <p:cNvPr id="10262" name="Line 23"/>
              <p:cNvSpPr>
                <a:spLocks noChangeShapeType="1"/>
              </p:cNvSpPr>
              <p:nvPr/>
            </p:nvSpPr>
            <p:spPr bwMode="auto">
              <a:xfrm>
                <a:off x="624" y="1216"/>
                <a:ext cx="816" cy="0"/>
              </a:xfrm>
              <a:prstGeom prst="line">
                <a:avLst/>
              </a:prstGeom>
              <a:noFill/>
              <a:ln w="9525">
                <a:solidFill>
                  <a:schemeClr val="tx1"/>
                </a:solidFill>
                <a:round/>
                <a:headEnd type="triangle" w="med" len="med"/>
                <a:tailEnd type="triangle" w="med" len="med"/>
              </a:ln>
            </p:spPr>
            <p:txBody>
              <a:bodyPr>
                <a:spAutoFit/>
              </a:bodyPr>
              <a:lstStyle/>
              <a:p>
                <a:endParaRPr lang="zh-CN" altLang="en-US"/>
              </a:p>
            </p:txBody>
          </p:sp>
          <p:sp>
            <p:nvSpPr>
              <p:cNvPr id="10263" name="Oval 24"/>
              <p:cNvSpPr>
                <a:spLocks noChangeArrowheads="1"/>
              </p:cNvSpPr>
              <p:nvPr/>
            </p:nvSpPr>
            <p:spPr bwMode="auto">
              <a:xfrm>
                <a:off x="672" y="1936"/>
                <a:ext cx="48" cy="48"/>
              </a:xfrm>
              <a:prstGeom prst="ellipse">
                <a:avLst/>
              </a:prstGeom>
              <a:solidFill>
                <a:srgbClr val="CC0000"/>
              </a:solidFill>
              <a:ln w="9525">
                <a:solidFill>
                  <a:srgbClr val="CC0000"/>
                </a:solidFill>
                <a:round/>
                <a:headEnd/>
                <a:tailEnd/>
              </a:ln>
            </p:spPr>
            <p:txBody>
              <a:bodyPr anchor="ctr">
                <a:spAutoFit/>
              </a:bodyPr>
              <a:lstStyle/>
              <a:p>
                <a:endParaRPr lang="zh-CN" altLang="en-US"/>
              </a:p>
            </p:txBody>
          </p:sp>
        </p:grpSp>
        <p:sp>
          <p:nvSpPr>
            <p:cNvPr id="10246" name="Text Box 27"/>
            <p:cNvSpPr txBox="1">
              <a:spLocks noChangeArrowheads="1"/>
            </p:cNvSpPr>
            <p:nvPr/>
          </p:nvSpPr>
          <p:spPr bwMode="auto">
            <a:xfrm>
              <a:off x="384" y="2812"/>
              <a:ext cx="1248" cy="250"/>
            </a:xfrm>
            <a:prstGeom prst="rect">
              <a:avLst/>
            </a:prstGeom>
            <a:noFill/>
            <a:ln w="9525">
              <a:noFill/>
              <a:miter lim="800000"/>
              <a:headEnd/>
              <a:tailEnd/>
            </a:ln>
          </p:spPr>
          <p:txBody>
            <a:bodyPr>
              <a:spAutoFit/>
            </a:bodyPr>
            <a:lstStyle/>
            <a:p>
              <a:pPr algn="just">
                <a:spcBef>
                  <a:spcPct val="50000"/>
                </a:spcBef>
              </a:pPr>
              <a:r>
                <a:rPr kumimoji="1" lang="zh-CN" altLang="en-US" sz="2000" b="1">
                  <a:solidFill>
                    <a:schemeClr val="accent2"/>
                  </a:solidFill>
                  <a:latin typeface="Times New Roman" pitchFamily="18" charset="0"/>
                  <a:ea typeface="华文新魏" pitchFamily="2" charset="-122"/>
                </a:rPr>
                <a:t>带电粒子的加速</a:t>
              </a:r>
            </a:p>
          </p:txBody>
        </p:sp>
        <p:sp>
          <p:nvSpPr>
            <p:cNvPr id="10247" name="Line 29"/>
            <p:cNvSpPr>
              <a:spLocks noChangeShapeType="1"/>
            </p:cNvSpPr>
            <p:nvPr/>
          </p:nvSpPr>
          <p:spPr bwMode="auto">
            <a:xfrm>
              <a:off x="688" y="2736"/>
              <a:ext cx="720" cy="0"/>
            </a:xfrm>
            <a:prstGeom prst="line">
              <a:avLst/>
            </a:prstGeom>
            <a:noFill/>
            <a:ln w="9525">
              <a:solidFill>
                <a:schemeClr val="tx1"/>
              </a:solidFill>
              <a:round/>
              <a:headEnd type="triangle" w="med" len="med"/>
              <a:tailEnd type="triangle" w="med" len="med"/>
            </a:ln>
          </p:spPr>
          <p:txBody>
            <a:bodyPr>
              <a:spAutoFit/>
            </a:bodyPr>
            <a:lstStyle/>
            <a:p>
              <a:endParaRPr lang="zh-CN" altLang="en-US"/>
            </a:p>
          </p:txBody>
        </p:sp>
        <p:sp>
          <p:nvSpPr>
            <p:cNvPr id="10248" name="Text Box 32"/>
            <p:cNvSpPr txBox="1">
              <a:spLocks noChangeArrowheads="1"/>
            </p:cNvSpPr>
            <p:nvPr/>
          </p:nvSpPr>
          <p:spPr bwMode="auto">
            <a:xfrm>
              <a:off x="800" y="2496"/>
              <a:ext cx="288" cy="212"/>
            </a:xfrm>
            <a:prstGeom prst="rect">
              <a:avLst/>
            </a:prstGeom>
            <a:noFill/>
            <a:ln w="9525">
              <a:noFill/>
              <a:miter lim="800000"/>
              <a:headEnd/>
              <a:tailEnd/>
            </a:ln>
          </p:spPr>
          <p:txBody>
            <a:bodyPr>
              <a:spAutoFit/>
            </a:bodyPr>
            <a:lstStyle/>
            <a:p>
              <a:pPr>
                <a:spcBef>
                  <a:spcPct val="50000"/>
                </a:spcBef>
              </a:pPr>
              <a:r>
                <a:rPr kumimoji="1" lang="en-US" altLang="zh-CN" sz="1600" b="1">
                  <a:solidFill>
                    <a:schemeClr val="accent2"/>
                  </a:solidFill>
                  <a:latin typeface="楷体_GB2312" pitchFamily="49" charset="-122"/>
                  <a:ea typeface="楷体_GB2312" pitchFamily="49" charset="-122"/>
                </a:rPr>
                <a:t> d</a:t>
              </a:r>
            </a:p>
          </p:txBody>
        </p:sp>
      </p:gr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0"/>
          <p:cNvGrpSpPr>
            <a:grpSpLocks/>
          </p:cNvGrpSpPr>
          <p:nvPr/>
        </p:nvGrpSpPr>
        <p:grpSpPr bwMode="auto">
          <a:xfrm>
            <a:off x="38100" y="764704"/>
            <a:ext cx="3390900" cy="3263900"/>
            <a:chOff x="-24" y="1008"/>
            <a:chExt cx="2136" cy="2056"/>
          </a:xfrm>
        </p:grpSpPr>
        <p:grpSp>
          <p:nvGrpSpPr>
            <p:cNvPr id="3" name="Group 31"/>
            <p:cNvGrpSpPr>
              <a:grpSpLocks/>
            </p:cNvGrpSpPr>
            <p:nvPr/>
          </p:nvGrpSpPr>
          <p:grpSpPr bwMode="auto">
            <a:xfrm>
              <a:off x="-24" y="1008"/>
              <a:ext cx="2136" cy="1728"/>
              <a:chOff x="-48" y="1008"/>
              <a:chExt cx="2136" cy="1728"/>
            </a:xfrm>
          </p:grpSpPr>
          <p:sp>
            <p:nvSpPr>
              <p:cNvPr id="1043" name="Text Box 32"/>
              <p:cNvSpPr txBox="1">
                <a:spLocks noChangeArrowheads="1"/>
              </p:cNvSpPr>
              <p:nvPr/>
            </p:nvSpPr>
            <p:spPr bwMode="auto">
              <a:xfrm>
                <a:off x="624" y="1708"/>
                <a:ext cx="144" cy="212"/>
              </a:xfrm>
              <a:prstGeom prst="rect">
                <a:avLst/>
              </a:prstGeom>
              <a:noFill/>
              <a:ln w="9525">
                <a:noFill/>
                <a:miter lim="800000"/>
                <a:headEnd/>
                <a:tailEnd/>
              </a:ln>
            </p:spPr>
            <p:txBody>
              <a:bodyPr>
                <a:spAutoFit/>
              </a:bodyPr>
              <a:lstStyle/>
              <a:p>
                <a:pPr>
                  <a:spcBef>
                    <a:spcPct val="50000"/>
                  </a:spcBef>
                </a:pPr>
                <a:r>
                  <a:rPr kumimoji="1" lang="en-US" altLang="zh-CN" sz="1600" b="1" i="1">
                    <a:solidFill>
                      <a:schemeClr val="accent2"/>
                    </a:solidFill>
                    <a:latin typeface="Times New Roman" pitchFamily="18" charset="0"/>
                  </a:rPr>
                  <a:t>q</a:t>
                </a:r>
                <a:endParaRPr kumimoji="1" lang="en-US" altLang="zh-CN" sz="1600" b="1">
                  <a:solidFill>
                    <a:schemeClr val="accent2"/>
                  </a:solidFill>
                  <a:latin typeface="Times New Roman" pitchFamily="18" charset="0"/>
                </a:endParaRPr>
              </a:p>
            </p:txBody>
          </p:sp>
          <p:sp>
            <p:nvSpPr>
              <p:cNvPr id="1044" name="Line 33"/>
              <p:cNvSpPr>
                <a:spLocks noChangeShapeType="1"/>
              </p:cNvSpPr>
              <p:nvPr/>
            </p:nvSpPr>
            <p:spPr bwMode="auto">
              <a:xfrm>
                <a:off x="624" y="1353"/>
                <a:ext cx="0" cy="1383"/>
              </a:xfrm>
              <a:prstGeom prst="line">
                <a:avLst/>
              </a:prstGeom>
              <a:noFill/>
              <a:ln w="57150">
                <a:solidFill>
                  <a:schemeClr val="tx1"/>
                </a:solidFill>
                <a:round/>
                <a:headEnd/>
                <a:tailEnd/>
              </a:ln>
            </p:spPr>
            <p:txBody>
              <a:bodyPr>
                <a:spAutoFit/>
              </a:bodyPr>
              <a:lstStyle/>
              <a:p>
                <a:endParaRPr lang="zh-CN" altLang="en-US"/>
              </a:p>
            </p:txBody>
          </p:sp>
          <p:sp>
            <p:nvSpPr>
              <p:cNvPr id="1045" name="Line 34"/>
              <p:cNvSpPr>
                <a:spLocks noChangeShapeType="1"/>
              </p:cNvSpPr>
              <p:nvPr/>
            </p:nvSpPr>
            <p:spPr bwMode="auto">
              <a:xfrm>
                <a:off x="1440" y="1353"/>
                <a:ext cx="0" cy="1383"/>
              </a:xfrm>
              <a:prstGeom prst="line">
                <a:avLst/>
              </a:prstGeom>
              <a:noFill/>
              <a:ln w="57150">
                <a:solidFill>
                  <a:schemeClr val="tx1"/>
                </a:solidFill>
                <a:round/>
                <a:headEnd/>
                <a:tailEnd/>
              </a:ln>
            </p:spPr>
            <p:txBody>
              <a:bodyPr>
                <a:spAutoFit/>
              </a:bodyPr>
              <a:lstStyle/>
              <a:p>
                <a:endParaRPr lang="zh-CN" altLang="en-US"/>
              </a:p>
            </p:txBody>
          </p:sp>
          <p:sp>
            <p:nvSpPr>
              <p:cNvPr id="1046" name="Text Box 35"/>
              <p:cNvSpPr txBox="1">
                <a:spLocks noChangeArrowheads="1"/>
              </p:cNvSpPr>
              <p:nvPr/>
            </p:nvSpPr>
            <p:spPr bwMode="auto">
              <a:xfrm>
                <a:off x="912" y="1008"/>
                <a:ext cx="192" cy="231"/>
              </a:xfrm>
              <a:prstGeom prst="rect">
                <a:avLst/>
              </a:prstGeom>
              <a:noFill/>
              <a:ln w="9525">
                <a:noFill/>
                <a:miter lim="800000"/>
                <a:headEnd/>
                <a:tailEnd/>
              </a:ln>
            </p:spPr>
            <p:txBody>
              <a:bodyPr>
                <a:spAutoFit/>
              </a:bodyPr>
              <a:lstStyle/>
              <a:p>
                <a:pPr>
                  <a:spcBef>
                    <a:spcPct val="50000"/>
                  </a:spcBef>
                </a:pPr>
                <a:r>
                  <a:rPr kumimoji="1" lang="en-US" altLang="zh-CN" b="1" i="1">
                    <a:solidFill>
                      <a:schemeClr val="accent2"/>
                    </a:solidFill>
                    <a:latin typeface="Times New Roman" pitchFamily="18" charset="0"/>
                  </a:rPr>
                  <a:t>U</a:t>
                </a:r>
              </a:p>
            </p:txBody>
          </p:sp>
          <p:sp>
            <p:nvSpPr>
              <p:cNvPr id="1047" name="Text Box 36"/>
              <p:cNvSpPr txBox="1">
                <a:spLocks noChangeArrowheads="1"/>
              </p:cNvSpPr>
              <p:nvPr/>
            </p:nvSpPr>
            <p:spPr bwMode="auto">
              <a:xfrm>
                <a:off x="592" y="2024"/>
                <a:ext cx="192" cy="212"/>
              </a:xfrm>
              <a:prstGeom prst="rect">
                <a:avLst/>
              </a:prstGeom>
              <a:noFill/>
              <a:ln w="9525">
                <a:noFill/>
                <a:miter lim="800000"/>
                <a:headEnd/>
                <a:tailEnd/>
              </a:ln>
            </p:spPr>
            <p:txBody>
              <a:bodyPr>
                <a:spAutoFit/>
              </a:bodyPr>
              <a:lstStyle/>
              <a:p>
                <a:pPr>
                  <a:spcBef>
                    <a:spcPct val="50000"/>
                  </a:spcBef>
                </a:pPr>
                <a:r>
                  <a:rPr kumimoji="1" lang="en-US" altLang="zh-CN" sz="1600" b="1" i="1">
                    <a:solidFill>
                      <a:schemeClr val="accent2"/>
                    </a:solidFill>
                    <a:latin typeface="Times New Roman" pitchFamily="18" charset="0"/>
                  </a:rPr>
                  <a:t>m</a:t>
                </a:r>
              </a:p>
            </p:txBody>
          </p:sp>
          <p:sp>
            <p:nvSpPr>
              <p:cNvPr id="1048" name="Text Box 37"/>
              <p:cNvSpPr txBox="1">
                <a:spLocks noChangeArrowheads="1"/>
              </p:cNvSpPr>
              <p:nvPr/>
            </p:nvSpPr>
            <p:spPr bwMode="auto">
              <a:xfrm>
                <a:off x="-48" y="1728"/>
                <a:ext cx="192" cy="212"/>
              </a:xfrm>
              <a:prstGeom prst="rect">
                <a:avLst/>
              </a:prstGeom>
              <a:noFill/>
              <a:ln w="9525">
                <a:noFill/>
                <a:miter lim="800000"/>
                <a:headEnd/>
                <a:tailEnd/>
              </a:ln>
            </p:spPr>
            <p:txBody>
              <a:bodyPr>
                <a:spAutoFit/>
              </a:bodyPr>
              <a:lstStyle/>
              <a:p>
                <a:pPr>
                  <a:spcBef>
                    <a:spcPct val="50000"/>
                  </a:spcBef>
                </a:pPr>
                <a:r>
                  <a:rPr kumimoji="1" lang="en-US" altLang="zh-CN" sz="1600" b="1" i="1">
                    <a:latin typeface="Times New Roman" pitchFamily="18" charset="0"/>
                  </a:rPr>
                  <a:t>+</a:t>
                </a:r>
              </a:p>
            </p:txBody>
          </p:sp>
          <p:sp>
            <p:nvSpPr>
              <p:cNvPr id="1049" name="Text Box 38"/>
              <p:cNvSpPr txBox="1">
                <a:spLocks noChangeArrowheads="1"/>
              </p:cNvSpPr>
              <p:nvPr/>
            </p:nvSpPr>
            <p:spPr bwMode="auto">
              <a:xfrm>
                <a:off x="1944" y="1672"/>
                <a:ext cx="144" cy="212"/>
              </a:xfrm>
              <a:prstGeom prst="rect">
                <a:avLst/>
              </a:prstGeom>
              <a:noFill/>
              <a:ln w="9525">
                <a:noFill/>
                <a:miter lim="800000"/>
                <a:headEnd/>
                <a:tailEnd/>
              </a:ln>
            </p:spPr>
            <p:txBody>
              <a:bodyPr>
                <a:spAutoFit/>
              </a:bodyPr>
              <a:lstStyle/>
              <a:p>
                <a:pPr>
                  <a:spcBef>
                    <a:spcPct val="50000"/>
                  </a:spcBef>
                </a:pPr>
                <a:r>
                  <a:rPr kumimoji="1" lang="en-US" altLang="zh-CN" sz="1600" b="1" i="1">
                    <a:latin typeface="Times New Roman" pitchFamily="18" charset="0"/>
                  </a:rPr>
                  <a:t>_</a:t>
                </a:r>
              </a:p>
            </p:txBody>
          </p:sp>
          <p:sp>
            <p:nvSpPr>
              <p:cNvPr id="1050" name="Line 39"/>
              <p:cNvSpPr>
                <a:spLocks noChangeShapeType="1"/>
              </p:cNvSpPr>
              <p:nvPr/>
            </p:nvSpPr>
            <p:spPr bwMode="auto">
              <a:xfrm>
                <a:off x="96" y="1968"/>
                <a:ext cx="528" cy="0"/>
              </a:xfrm>
              <a:prstGeom prst="line">
                <a:avLst/>
              </a:prstGeom>
              <a:noFill/>
              <a:ln w="28575">
                <a:solidFill>
                  <a:schemeClr val="tx1"/>
                </a:solidFill>
                <a:round/>
                <a:headEnd/>
                <a:tailEnd/>
              </a:ln>
            </p:spPr>
            <p:txBody>
              <a:bodyPr>
                <a:spAutoFit/>
              </a:bodyPr>
              <a:lstStyle/>
              <a:p>
                <a:endParaRPr lang="zh-CN" altLang="en-US"/>
              </a:p>
            </p:txBody>
          </p:sp>
          <p:sp>
            <p:nvSpPr>
              <p:cNvPr id="1051" name="Line 40"/>
              <p:cNvSpPr>
                <a:spLocks noChangeShapeType="1"/>
              </p:cNvSpPr>
              <p:nvPr/>
            </p:nvSpPr>
            <p:spPr bwMode="auto">
              <a:xfrm>
                <a:off x="1440" y="1968"/>
                <a:ext cx="528" cy="0"/>
              </a:xfrm>
              <a:prstGeom prst="line">
                <a:avLst/>
              </a:prstGeom>
              <a:noFill/>
              <a:ln w="28575">
                <a:solidFill>
                  <a:schemeClr val="tx1"/>
                </a:solidFill>
                <a:round/>
                <a:headEnd/>
                <a:tailEnd/>
              </a:ln>
            </p:spPr>
            <p:txBody>
              <a:bodyPr>
                <a:spAutoFit/>
              </a:bodyPr>
              <a:lstStyle/>
              <a:p>
                <a:endParaRPr lang="zh-CN" altLang="en-US"/>
              </a:p>
            </p:txBody>
          </p:sp>
          <p:sp>
            <p:nvSpPr>
              <p:cNvPr id="1052" name="Oval 41"/>
              <p:cNvSpPr>
                <a:spLocks noChangeArrowheads="1"/>
              </p:cNvSpPr>
              <p:nvPr/>
            </p:nvSpPr>
            <p:spPr bwMode="auto">
              <a:xfrm>
                <a:off x="0" y="1912"/>
                <a:ext cx="96" cy="96"/>
              </a:xfrm>
              <a:prstGeom prst="ellipse">
                <a:avLst/>
              </a:prstGeom>
              <a:noFill/>
              <a:ln w="9525">
                <a:solidFill>
                  <a:schemeClr val="tx1"/>
                </a:solidFill>
                <a:round/>
                <a:headEnd/>
                <a:tailEnd/>
              </a:ln>
            </p:spPr>
            <p:txBody>
              <a:bodyPr wrap="none" anchor="ctr">
                <a:spAutoFit/>
              </a:bodyPr>
              <a:lstStyle/>
              <a:p>
                <a:endParaRPr lang="zh-CN" altLang="en-US"/>
              </a:p>
            </p:txBody>
          </p:sp>
          <p:sp>
            <p:nvSpPr>
              <p:cNvPr id="1053" name="Oval 42"/>
              <p:cNvSpPr>
                <a:spLocks noChangeArrowheads="1"/>
              </p:cNvSpPr>
              <p:nvPr/>
            </p:nvSpPr>
            <p:spPr bwMode="auto">
              <a:xfrm>
                <a:off x="1968" y="1912"/>
                <a:ext cx="96" cy="96"/>
              </a:xfrm>
              <a:prstGeom prst="ellipse">
                <a:avLst/>
              </a:prstGeom>
              <a:noFill/>
              <a:ln w="9525">
                <a:solidFill>
                  <a:schemeClr val="tx1"/>
                </a:solidFill>
                <a:round/>
                <a:headEnd/>
                <a:tailEnd/>
              </a:ln>
            </p:spPr>
            <p:txBody>
              <a:bodyPr wrap="none" anchor="ctr">
                <a:spAutoFit/>
              </a:bodyPr>
              <a:lstStyle/>
              <a:p>
                <a:endParaRPr lang="zh-CN" altLang="en-US"/>
              </a:p>
            </p:txBody>
          </p:sp>
          <p:sp>
            <p:nvSpPr>
              <p:cNvPr id="1054" name="Line 43"/>
              <p:cNvSpPr>
                <a:spLocks noChangeShapeType="1"/>
              </p:cNvSpPr>
              <p:nvPr/>
            </p:nvSpPr>
            <p:spPr bwMode="auto">
              <a:xfrm>
                <a:off x="624" y="1104"/>
                <a:ext cx="0" cy="192"/>
              </a:xfrm>
              <a:prstGeom prst="line">
                <a:avLst/>
              </a:prstGeom>
              <a:noFill/>
              <a:ln w="9525">
                <a:solidFill>
                  <a:schemeClr val="tx1"/>
                </a:solidFill>
                <a:round/>
                <a:headEnd/>
                <a:tailEnd/>
              </a:ln>
            </p:spPr>
            <p:txBody>
              <a:bodyPr>
                <a:spAutoFit/>
              </a:bodyPr>
              <a:lstStyle/>
              <a:p>
                <a:endParaRPr lang="zh-CN" altLang="en-US"/>
              </a:p>
            </p:txBody>
          </p:sp>
          <p:sp>
            <p:nvSpPr>
              <p:cNvPr id="1055" name="Line 44"/>
              <p:cNvSpPr>
                <a:spLocks noChangeShapeType="1"/>
              </p:cNvSpPr>
              <p:nvPr/>
            </p:nvSpPr>
            <p:spPr bwMode="auto">
              <a:xfrm>
                <a:off x="1432" y="1088"/>
                <a:ext cx="0" cy="192"/>
              </a:xfrm>
              <a:prstGeom prst="line">
                <a:avLst/>
              </a:prstGeom>
              <a:noFill/>
              <a:ln w="9525">
                <a:solidFill>
                  <a:schemeClr val="tx1"/>
                </a:solidFill>
                <a:round/>
                <a:headEnd/>
                <a:tailEnd/>
              </a:ln>
            </p:spPr>
            <p:txBody>
              <a:bodyPr>
                <a:spAutoFit/>
              </a:bodyPr>
              <a:lstStyle/>
              <a:p>
                <a:endParaRPr lang="zh-CN" altLang="en-US"/>
              </a:p>
            </p:txBody>
          </p:sp>
          <p:sp>
            <p:nvSpPr>
              <p:cNvPr id="1056" name="Line 45"/>
              <p:cNvSpPr>
                <a:spLocks noChangeShapeType="1"/>
              </p:cNvSpPr>
              <p:nvPr/>
            </p:nvSpPr>
            <p:spPr bwMode="auto">
              <a:xfrm>
                <a:off x="624" y="1216"/>
                <a:ext cx="816" cy="0"/>
              </a:xfrm>
              <a:prstGeom prst="line">
                <a:avLst/>
              </a:prstGeom>
              <a:noFill/>
              <a:ln w="9525">
                <a:solidFill>
                  <a:schemeClr val="tx1"/>
                </a:solidFill>
                <a:round/>
                <a:headEnd type="triangle" w="med" len="med"/>
                <a:tailEnd type="triangle" w="med" len="med"/>
              </a:ln>
            </p:spPr>
            <p:txBody>
              <a:bodyPr>
                <a:spAutoFit/>
              </a:bodyPr>
              <a:lstStyle/>
              <a:p>
                <a:endParaRPr lang="zh-CN" altLang="en-US"/>
              </a:p>
            </p:txBody>
          </p:sp>
          <p:sp>
            <p:nvSpPr>
              <p:cNvPr id="1057" name="Oval 46"/>
              <p:cNvSpPr>
                <a:spLocks noChangeArrowheads="1"/>
              </p:cNvSpPr>
              <p:nvPr/>
            </p:nvSpPr>
            <p:spPr bwMode="auto">
              <a:xfrm>
                <a:off x="672" y="1936"/>
                <a:ext cx="48" cy="48"/>
              </a:xfrm>
              <a:prstGeom prst="ellipse">
                <a:avLst/>
              </a:prstGeom>
              <a:solidFill>
                <a:srgbClr val="CC0000"/>
              </a:solidFill>
              <a:ln w="9525">
                <a:solidFill>
                  <a:srgbClr val="CC0000"/>
                </a:solidFill>
                <a:round/>
                <a:headEnd/>
                <a:tailEnd/>
              </a:ln>
            </p:spPr>
            <p:txBody>
              <a:bodyPr anchor="ctr">
                <a:spAutoFit/>
              </a:bodyPr>
              <a:lstStyle/>
              <a:p>
                <a:endParaRPr lang="zh-CN" altLang="en-US"/>
              </a:p>
            </p:txBody>
          </p:sp>
        </p:grpSp>
        <p:sp>
          <p:nvSpPr>
            <p:cNvPr id="1040" name="Text Box 47"/>
            <p:cNvSpPr txBox="1">
              <a:spLocks noChangeArrowheads="1"/>
            </p:cNvSpPr>
            <p:nvPr/>
          </p:nvSpPr>
          <p:spPr bwMode="auto">
            <a:xfrm>
              <a:off x="384" y="2812"/>
              <a:ext cx="1248" cy="252"/>
            </a:xfrm>
            <a:prstGeom prst="rect">
              <a:avLst/>
            </a:prstGeom>
            <a:noFill/>
            <a:ln w="9525">
              <a:noFill/>
              <a:miter lim="800000"/>
              <a:headEnd/>
              <a:tailEnd/>
            </a:ln>
          </p:spPr>
          <p:txBody>
            <a:bodyPr>
              <a:spAutoFit/>
            </a:bodyPr>
            <a:lstStyle/>
            <a:p>
              <a:pPr algn="just">
                <a:spcBef>
                  <a:spcPct val="50000"/>
                </a:spcBef>
              </a:pPr>
              <a:r>
                <a:rPr kumimoji="1" lang="zh-CN" altLang="en-US" sz="2000" b="1" dirty="0">
                  <a:solidFill>
                    <a:srgbClr val="FF0000"/>
                  </a:solidFill>
                  <a:latin typeface="Times New Roman" pitchFamily="18" charset="0"/>
                  <a:ea typeface="楷体_GB2312" pitchFamily="49" charset="-122"/>
                </a:rPr>
                <a:t>带电粒子的加速</a:t>
              </a:r>
            </a:p>
          </p:txBody>
        </p:sp>
        <p:sp>
          <p:nvSpPr>
            <p:cNvPr id="1041" name="Line 48"/>
            <p:cNvSpPr>
              <a:spLocks noChangeShapeType="1"/>
            </p:cNvSpPr>
            <p:nvPr/>
          </p:nvSpPr>
          <p:spPr bwMode="auto">
            <a:xfrm>
              <a:off x="688" y="2736"/>
              <a:ext cx="720" cy="0"/>
            </a:xfrm>
            <a:prstGeom prst="line">
              <a:avLst/>
            </a:prstGeom>
            <a:noFill/>
            <a:ln w="9525">
              <a:solidFill>
                <a:schemeClr val="tx1"/>
              </a:solidFill>
              <a:round/>
              <a:headEnd type="triangle" w="med" len="med"/>
              <a:tailEnd type="triangle" w="med" len="med"/>
            </a:ln>
          </p:spPr>
          <p:txBody>
            <a:bodyPr>
              <a:spAutoFit/>
            </a:bodyPr>
            <a:lstStyle/>
            <a:p>
              <a:endParaRPr lang="zh-CN" altLang="en-US"/>
            </a:p>
          </p:txBody>
        </p:sp>
        <p:sp>
          <p:nvSpPr>
            <p:cNvPr id="1042" name="Text Box 49"/>
            <p:cNvSpPr txBox="1">
              <a:spLocks noChangeArrowheads="1"/>
            </p:cNvSpPr>
            <p:nvPr/>
          </p:nvSpPr>
          <p:spPr bwMode="auto">
            <a:xfrm>
              <a:off x="800" y="2496"/>
              <a:ext cx="288" cy="212"/>
            </a:xfrm>
            <a:prstGeom prst="rect">
              <a:avLst/>
            </a:prstGeom>
            <a:noFill/>
            <a:ln w="9525">
              <a:noFill/>
              <a:miter lim="800000"/>
              <a:headEnd/>
              <a:tailEnd/>
            </a:ln>
          </p:spPr>
          <p:txBody>
            <a:bodyPr>
              <a:spAutoFit/>
            </a:bodyPr>
            <a:lstStyle/>
            <a:p>
              <a:pPr>
                <a:spcBef>
                  <a:spcPct val="50000"/>
                </a:spcBef>
              </a:pPr>
              <a:r>
                <a:rPr kumimoji="1" lang="en-US" altLang="zh-CN" sz="1600" b="1" dirty="0">
                  <a:solidFill>
                    <a:schemeClr val="accent2"/>
                  </a:solidFill>
                  <a:latin typeface="楷体_GB2312" pitchFamily="49" charset="-122"/>
                  <a:ea typeface="楷体_GB2312" pitchFamily="49" charset="-122"/>
                </a:rPr>
                <a:t> </a:t>
              </a:r>
              <a:r>
                <a:rPr kumimoji="1" lang="en-US" altLang="zh-CN" sz="1600" b="1" i="1" dirty="0">
                  <a:solidFill>
                    <a:schemeClr val="accent2"/>
                  </a:solidFill>
                  <a:latin typeface="楷体_GB2312" pitchFamily="49" charset="-122"/>
                  <a:ea typeface="楷体_GB2312" pitchFamily="49" charset="-122"/>
                </a:rPr>
                <a:t>d</a:t>
              </a:r>
            </a:p>
          </p:txBody>
        </p:sp>
      </p:grpSp>
      <p:sp>
        <p:nvSpPr>
          <p:cNvPr id="55346" name="Text Box 50"/>
          <p:cNvSpPr txBox="1">
            <a:spLocks noChangeArrowheads="1"/>
          </p:cNvSpPr>
          <p:nvPr/>
        </p:nvSpPr>
        <p:spPr bwMode="auto">
          <a:xfrm>
            <a:off x="3635896" y="764704"/>
            <a:ext cx="2232248" cy="523220"/>
          </a:xfrm>
          <a:prstGeom prst="rect">
            <a:avLst/>
          </a:prstGeom>
          <a:noFill/>
          <a:ln w="9525">
            <a:noFill/>
            <a:miter lim="800000"/>
            <a:headEnd/>
            <a:tailEnd/>
          </a:ln>
        </p:spPr>
        <p:txBody>
          <a:bodyPr wrap="square">
            <a:spAutoFit/>
          </a:bodyPr>
          <a:lstStyle/>
          <a:p>
            <a:pPr algn="just">
              <a:spcBef>
                <a:spcPct val="50000"/>
              </a:spcBef>
            </a:pPr>
            <a:r>
              <a:rPr kumimoji="1" lang="en-US" altLang="zh-CN" sz="2800" b="1" dirty="0">
                <a:latin typeface="华文新魏" pitchFamily="2" charset="-122"/>
                <a:ea typeface="华文新魏" pitchFamily="2" charset="-122"/>
              </a:rPr>
              <a:t>1</a:t>
            </a:r>
            <a:r>
              <a:rPr kumimoji="1" lang="zh-CN" altLang="en-US" sz="2800" b="1" dirty="0">
                <a:latin typeface="华文新魏" pitchFamily="2" charset="-122"/>
                <a:ea typeface="华文新魏" pitchFamily="2" charset="-122"/>
              </a:rPr>
              <a:t>、受力分析</a:t>
            </a:r>
            <a:r>
              <a:rPr kumimoji="1" lang="en-US" altLang="zh-CN" sz="2800" b="1" dirty="0">
                <a:latin typeface="华文新魏" pitchFamily="2" charset="-122"/>
                <a:ea typeface="华文新魏" pitchFamily="2" charset="-122"/>
              </a:rPr>
              <a:t>:</a:t>
            </a:r>
          </a:p>
        </p:txBody>
      </p:sp>
      <p:sp>
        <p:nvSpPr>
          <p:cNvPr id="55347" name="Text Box 51"/>
          <p:cNvSpPr txBox="1">
            <a:spLocks noChangeArrowheads="1"/>
          </p:cNvSpPr>
          <p:nvPr/>
        </p:nvSpPr>
        <p:spPr bwMode="auto">
          <a:xfrm>
            <a:off x="4788024" y="1268760"/>
            <a:ext cx="3213100" cy="1004888"/>
          </a:xfrm>
          <a:prstGeom prst="rect">
            <a:avLst/>
          </a:prstGeom>
          <a:noFill/>
          <a:ln w="9525">
            <a:noFill/>
            <a:miter lim="800000"/>
            <a:headEnd/>
            <a:tailEnd/>
          </a:ln>
        </p:spPr>
        <p:txBody>
          <a:bodyPr>
            <a:spAutoFit/>
          </a:bodyPr>
          <a:lstStyle/>
          <a:p>
            <a:pPr algn="just">
              <a:spcBef>
                <a:spcPct val="50000"/>
              </a:spcBef>
            </a:pPr>
            <a:r>
              <a:rPr kumimoji="1" lang="en-US" altLang="zh-CN" sz="2400" b="1" dirty="0">
                <a:latin typeface="楷体_GB2312" pitchFamily="49" charset="-122"/>
                <a:ea typeface="楷体_GB2312" pitchFamily="49" charset="-122"/>
              </a:rPr>
              <a:t> </a:t>
            </a:r>
            <a:r>
              <a:rPr kumimoji="1" lang="zh-CN" altLang="en-US" sz="2400" b="1" dirty="0">
                <a:latin typeface="华文新魏" pitchFamily="2" charset="-122"/>
                <a:ea typeface="华文新魏" pitchFamily="2" charset="-122"/>
              </a:rPr>
              <a:t>水平向右的电场力</a:t>
            </a:r>
          </a:p>
          <a:p>
            <a:pPr algn="just">
              <a:spcBef>
                <a:spcPct val="50000"/>
              </a:spcBef>
            </a:pPr>
            <a:r>
              <a:rPr kumimoji="1" lang="zh-CN" altLang="en-US" sz="2400" b="1" dirty="0">
                <a:latin typeface="楷体_GB2312" pitchFamily="49" charset="-122"/>
                <a:ea typeface="楷体_GB2312" pitchFamily="49" charset="-122"/>
              </a:rPr>
              <a:t>  </a:t>
            </a:r>
            <a:r>
              <a:rPr kumimoji="1" lang="en-US" altLang="zh-CN" sz="2400" b="1" dirty="0">
                <a:latin typeface="楷体_GB2312" pitchFamily="49" charset="-122"/>
                <a:ea typeface="楷体_GB2312" pitchFamily="49" charset="-122"/>
              </a:rPr>
              <a:t>F</a:t>
            </a:r>
            <a:r>
              <a:rPr kumimoji="1" lang="zh-CN" altLang="en-US" sz="2400" b="1" dirty="0">
                <a:latin typeface="楷体_GB2312" pitchFamily="49" charset="-122"/>
                <a:ea typeface="楷体_GB2312" pitchFamily="49" charset="-122"/>
              </a:rPr>
              <a:t>＝</a:t>
            </a:r>
            <a:r>
              <a:rPr kumimoji="1" lang="en-US" altLang="zh-CN" sz="2400" b="1" dirty="0" err="1">
                <a:latin typeface="楷体_GB2312" pitchFamily="49" charset="-122"/>
                <a:ea typeface="楷体_GB2312" pitchFamily="49" charset="-122"/>
              </a:rPr>
              <a:t>Eq</a:t>
            </a:r>
            <a:r>
              <a:rPr kumimoji="1" lang="en-US" altLang="zh-CN" sz="2400" b="1" dirty="0">
                <a:latin typeface="楷体_GB2312" pitchFamily="49" charset="-122"/>
                <a:ea typeface="楷体_GB2312" pitchFamily="49" charset="-122"/>
              </a:rPr>
              <a:t>=</a:t>
            </a:r>
            <a:r>
              <a:rPr kumimoji="1" lang="en-US" altLang="zh-CN" sz="2400" b="1" dirty="0" err="1">
                <a:latin typeface="楷体_GB2312" pitchFamily="49" charset="-122"/>
                <a:ea typeface="楷体_GB2312" pitchFamily="49" charset="-122"/>
              </a:rPr>
              <a:t>qU</a:t>
            </a:r>
            <a:r>
              <a:rPr kumimoji="1" lang="en-US" altLang="zh-CN" sz="2400" b="1" dirty="0">
                <a:latin typeface="楷体_GB2312" pitchFamily="49" charset="-122"/>
                <a:ea typeface="楷体_GB2312" pitchFamily="49" charset="-122"/>
              </a:rPr>
              <a:t>/d</a:t>
            </a:r>
          </a:p>
        </p:txBody>
      </p:sp>
      <p:grpSp>
        <p:nvGrpSpPr>
          <p:cNvPr id="4" name="Group 58"/>
          <p:cNvGrpSpPr>
            <a:grpSpLocks/>
          </p:cNvGrpSpPr>
          <p:nvPr/>
        </p:nvGrpSpPr>
        <p:grpSpPr bwMode="auto">
          <a:xfrm>
            <a:off x="1257300" y="1952154"/>
            <a:ext cx="762000" cy="336550"/>
            <a:chOff x="768" y="1756"/>
            <a:chExt cx="480" cy="212"/>
          </a:xfrm>
        </p:grpSpPr>
        <p:sp>
          <p:nvSpPr>
            <p:cNvPr id="1037" name="Line 55"/>
            <p:cNvSpPr>
              <a:spLocks noChangeShapeType="1"/>
            </p:cNvSpPr>
            <p:nvPr/>
          </p:nvSpPr>
          <p:spPr bwMode="auto">
            <a:xfrm>
              <a:off x="768" y="1960"/>
              <a:ext cx="384" cy="0"/>
            </a:xfrm>
            <a:prstGeom prst="line">
              <a:avLst/>
            </a:prstGeom>
            <a:noFill/>
            <a:ln w="9525">
              <a:solidFill>
                <a:srgbClr val="CC0000"/>
              </a:solidFill>
              <a:round/>
              <a:headEnd/>
              <a:tailEnd type="triangle" w="med" len="med"/>
            </a:ln>
          </p:spPr>
          <p:txBody>
            <a:bodyPr>
              <a:spAutoFit/>
            </a:bodyPr>
            <a:lstStyle/>
            <a:p>
              <a:endParaRPr lang="zh-CN" altLang="en-US"/>
            </a:p>
          </p:txBody>
        </p:sp>
        <p:sp>
          <p:nvSpPr>
            <p:cNvPr id="1038" name="Text Box 57"/>
            <p:cNvSpPr txBox="1">
              <a:spLocks noChangeArrowheads="1"/>
            </p:cNvSpPr>
            <p:nvPr/>
          </p:nvSpPr>
          <p:spPr bwMode="auto">
            <a:xfrm>
              <a:off x="912" y="1756"/>
              <a:ext cx="336" cy="212"/>
            </a:xfrm>
            <a:prstGeom prst="rect">
              <a:avLst/>
            </a:prstGeom>
            <a:noFill/>
            <a:ln w="9525">
              <a:noFill/>
              <a:miter lim="800000"/>
              <a:headEnd/>
              <a:tailEnd/>
            </a:ln>
          </p:spPr>
          <p:txBody>
            <a:bodyPr>
              <a:spAutoFit/>
            </a:bodyPr>
            <a:lstStyle/>
            <a:p>
              <a:pPr algn="just">
                <a:spcBef>
                  <a:spcPct val="50000"/>
                </a:spcBef>
              </a:pPr>
              <a:r>
                <a:rPr kumimoji="1" lang="en-US" altLang="zh-CN" sz="1600" b="1" i="1" dirty="0">
                  <a:solidFill>
                    <a:srgbClr val="CC3300"/>
                  </a:solidFill>
                  <a:latin typeface="楷体_GB2312" pitchFamily="49" charset="-122"/>
                  <a:ea typeface="楷体_GB2312" pitchFamily="49" charset="-122"/>
                </a:rPr>
                <a:t>F</a:t>
              </a:r>
            </a:p>
          </p:txBody>
        </p:sp>
      </p:grpSp>
      <p:sp>
        <p:nvSpPr>
          <p:cNvPr id="55355" name="Text Box 59"/>
          <p:cNvSpPr txBox="1">
            <a:spLocks noChangeArrowheads="1"/>
          </p:cNvSpPr>
          <p:nvPr/>
        </p:nvSpPr>
        <p:spPr bwMode="auto">
          <a:xfrm>
            <a:off x="3635896" y="2348880"/>
            <a:ext cx="2286000" cy="523220"/>
          </a:xfrm>
          <a:prstGeom prst="rect">
            <a:avLst/>
          </a:prstGeom>
          <a:noFill/>
          <a:ln w="9525">
            <a:noFill/>
            <a:miter lim="800000"/>
            <a:headEnd/>
            <a:tailEnd/>
          </a:ln>
        </p:spPr>
        <p:txBody>
          <a:bodyPr>
            <a:spAutoFit/>
          </a:bodyPr>
          <a:lstStyle/>
          <a:p>
            <a:pPr algn="just">
              <a:spcBef>
                <a:spcPct val="50000"/>
              </a:spcBef>
            </a:pPr>
            <a:r>
              <a:rPr kumimoji="1" lang="en-US" altLang="zh-CN" sz="2800" b="1" dirty="0">
                <a:latin typeface="华文新魏" pitchFamily="2" charset="-122"/>
                <a:ea typeface="华文新魏" pitchFamily="2" charset="-122"/>
              </a:rPr>
              <a:t>2</a:t>
            </a:r>
            <a:r>
              <a:rPr kumimoji="1" lang="zh-CN" altLang="en-US" sz="2800" b="1" dirty="0">
                <a:latin typeface="华文新魏" pitchFamily="2" charset="-122"/>
                <a:ea typeface="华文新魏" pitchFamily="2" charset="-122"/>
              </a:rPr>
              <a:t>、运动分析</a:t>
            </a:r>
            <a:r>
              <a:rPr kumimoji="1" lang="en-US" altLang="zh-CN" sz="2800" b="1" dirty="0">
                <a:latin typeface="华文新魏" pitchFamily="2" charset="-122"/>
                <a:ea typeface="华文新魏" pitchFamily="2" charset="-122"/>
              </a:rPr>
              <a:t>:</a:t>
            </a:r>
          </a:p>
        </p:txBody>
      </p:sp>
      <p:sp>
        <p:nvSpPr>
          <p:cNvPr id="55356" name="Text Box 60"/>
          <p:cNvSpPr txBox="1">
            <a:spLocks noChangeArrowheads="1"/>
          </p:cNvSpPr>
          <p:nvPr/>
        </p:nvSpPr>
        <p:spPr bwMode="auto">
          <a:xfrm>
            <a:off x="4788024" y="2852936"/>
            <a:ext cx="3528392" cy="1200329"/>
          </a:xfrm>
          <a:prstGeom prst="rect">
            <a:avLst/>
          </a:prstGeom>
          <a:noFill/>
          <a:ln w="9525">
            <a:noFill/>
            <a:miter lim="800000"/>
            <a:headEnd/>
            <a:tailEnd/>
          </a:ln>
        </p:spPr>
        <p:txBody>
          <a:bodyPr wrap="square">
            <a:spAutoFit/>
          </a:bodyPr>
          <a:lstStyle/>
          <a:p>
            <a:pPr algn="just">
              <a:spcBef>
                <a:spcPct val="50000"/>
              </a:spcBef>
            </a:pPr>
            <a:r>
              <a:rPr kumimoji="1" lang="zh-CN" altLang="en-US" sz="2400" b="1" dirty="0">
                <a:latin typeface="华文新魏" pitchFamily="2" charset="-122"/>
                <a:ea typeface="华文新魏" pitchFamily="2" charset="-122"/>
              </a:rPr>
              <a:t>初速度为零，加速度为</a:t>
            </a:r>
            <a:r>
              <a:rPr kumimoji="1" lang="en-US" altLang="zh-CN" sz="2400" b="1" dirty="0">
                <a:latin typeface="华文新魏" pitchFamily="2" charset="-122"/>
                <a:ea typeface="华文新魏" pitchFamily="2" charset="-122"/>
              </a:rPr>
              <a:t>a=</a:t>
            </a:r>
            <a:r>
              <a:rPr kumimoji="1" lang="en-US" altLang="zh-CN" sz="2400" b="1" dirty="0" err="1">
                <a:latin typeface="华文新魏" pitchFamily="2" charset="-122"/>
                <a:ea typeface="华文新魏" pitchFamily="2" charset="-122"/>
              </a:rPr>
              <a:t>qU</a:t>
            </a:r>
            <a:r>
              <a:rPr kumimoji="1" lang="en-US" altLang="zh-CN" sz="2400" b="1" dirty="0">
                <a:latin typeface="华文新魏" pitchFamily="2" charset="-122"/>
                <a:ea typeface="华文新魏" pitchFamily="2" charset="-122"/>
              </a:rPr>
              <a:t>/</a:t>
            </a:r>
            <a:r>
              <a:rPr kumimoji="1" lang="en-US" altLang="zh-CN" sz="2400" b="1" dirty="0" err="1">
                <a:latin typeface="华文新魏" pitchFamily="2" charset="-122"/>
                <a:ea typeface="华文新魏" pitchFamily="2" charset="-122"/>
              </a:rPr>
              <a:t>md</a:t>
            </a:r>
            <a:r>
              <a:rPr kumimoji="1" lang="zh-CN" altLang="en-US" sz="2400" b="1" dirty="0">
                <a:latin typeface="华文新魏" pitchFamily="2" charset="-122"/>
                <a:ea typeface="华文新魏" pitchFamily="2" charset="-122"/>
              </a:rPr>
              <a:t>的向右</a:t>
            </a:r>
            <a:r>
              <a:rPr kumimoji="1" lang="zh-CN" altLang="en-US" sz="2400" b="1" dirty="0">
                <a:solidFill>
                  <a:srgbClr val="CC0000"/>
                </a:solidFill>
                <a:latin typeface="华文新魏" pitchFamily="2" charset="-122"/>
                <a:ea typeface="华文新魏" pitchFamily="2" charset="-122"/>
              </a:rPr>
              <a:t>匀加速直线运动</a:t>
            </a:r>
            <a:r>
              <a:rPr kumimoji="1" lang="zh-CN" altLang="en-US" sz="2400" b="1" dirty="0">
                <a:latin typeface="华文新魏" pitchFamily="2" charset="-122"/>
                <a:ea typeface="华文新魏" pitchFamily="2" charset="-122"/>
              </a:rPr>
              <a:t>。</a:t>
            </a:r>
          </a:p>
        </p:txBody>
      </p:sp>
      <p:sp>
        <p:nvSpPr>
          <p:cNvPr id="55358" name="Text Box 62"/>
          <p:cNvSpPr txBox="1">
            <a:spLocks noChangeArrowheads="1"/>
          </p:cNvSpPr>
          <p:nvPr/>
        </p:nvSpPr>
        <p:spPr bwMode="auto">
          <a:xfrm>
            <a:off x="0" y="4041304"/>
            <a:ext cx="4343400" cy="457200"/>
          </a:xfrm>
          <a:prstGeom prst="rect">
            <a:avLst/>
          </a:prstGeom>
          <a:noFill/>
          <a:ln w="9525">
            <a:noFill/>
            <a:miter lim="800000"/>
            <a:headEnd/>
            <a:tailEnd/>
          </a:ln>
        </p:spPr>
        <p:txBody>
          <a:bodyPr>
            <a:spAutoFit/>
          </a:bodyPr>
          <a:lstStyle/>
          <a:p>
            <a:pPr algn="just">
              <a:spcBef>
                <a:spcPct val="50000"/>
              </a:spcBef>
            </a:pPr>
            <a:r>
              <a:rPr kumimoji="1" lang="zh-CN" altLang="en-US" sz="2400" b="1">
                <a:latin typeface="华文新魏" pitchFamily="2" charset="-122"/>
                <a:ea typeface="华文新魏" pitchFamily="2" charset="-122"/>
              </a:rPr>
              <a:t>解法一　运用运动学知识求解</a:t>
            </a:r>
          </a:p>
        </p:txBody>
      </p:sp>
      <p:graphicFrame>
        <p:nvGraphicFramePr>
          <p:cNvPr id="55364" name="Object 68"/>
          <p:cNvGraphicFramePr>
            <a:graphicFrameLocks noChangeAspect="1"/>
          </p:cNvGraphicFramePr>
          <p:nvPr/>
        </p:nvGraphicFramePr>
        <p:xfrm>
          <a:off x="381000" y="4650904"/>
          <a:ext cx="3200400" cy="915988"/>
        </p:xfrm>
        <a:graphic>
          <a:graphicData uri="http://schemas.openxmlformats.org/presentationml/2006/ole">
            <p:oleObj spid="_x0000_s54274" r:id="rId3" imgW="1625600" imgH="393700" progId="Equation.3">
              <p:embed/>
            </p:oleObj>
          </a:graphicData>
        </a:graphic>
      </p:graphicFrame>
      <p:graphicFrame>
        <p:nvGraphicFramePr>
          <p:cNvPr id="55366" name="Object 70"/>
          <p:cNvGraphicFramePr>
            <a:graphicFrameLocks noChangeAspect="1"/>
          </p:cNvGraphicFramePr>
          <p:nvPr/>
        </p:nvGraphicFramePr>
        <p:xfrm>
          <a:off x="914400" y="5641504"/>
          <a:ext cx="1981200" cy="1001713"/>
        </p:xfrm>
        <a:graphic>
          <a:graphicData uri="http://schemas.openxmlformats.org/presentationml/2006/ole">
            <p:oleObj spid="_x0000_s54275" r:id="rId4" imgW="698197" imgH="444307" progId="Equation.3">
              <p:embed/>
            </p:oleObj>
          </a:graphicData>
        </a:graphic>
      </p:graphicFrame>
      <p:sp>
        <p:nvSpPr>
          <p:cNvPr id="55368" name="Text Box 72"/>
          <p:cNvSpPr txBox="1">
            <a:spLocks noChangeArrowheads="1"/>
          </p:cNvSpPr>
          <p:nvPr/>
        </p:nvSpPr>
        <p:spPr bwMode="auto">
          <a:xfrm>
            <a:off x="4427538" y="4049242"/>
            <a:ext cx="4267200" cy="457200"/>
          </a:xfrm>
          <a:prstGeom prst="rect">
            <a:avLst/>
          </a:prstGeom>
          <a:noFill/>
          <a:ln w="9525">
            <a:noFill/>
            <a:miter lim="800000"/>
            <a:headEnd/>
            <a:tailEnd/>
          </a:ln>
        </p:spPr>
        <p:txBody>
          <a:bodyPr>
            <a:spAutoFit/>
          </a:bodyPr>
          <a:lstStyle/>
          <a:p>
            <a:pPr algn="just">
              <a:spcBef>
                <a:spcPct val="50000"/>
              </a:spcBef>
            </a:pPr>
            <a:r>
              <a:rPr kumimoji="1" lang="zh-CN" altLang="en-US" sz="2400" b="1" dirty="0">
                <a:latin typeface="华文新魏" pitchFamily="2" charset="-122"/>
                <a:ea typeface="华文新魏" pitchFamily="2" charset="-122"/>
              </a:rPr>
              <a:t>解法二　运用能量知识求解</a:t>
            </a:r>
          </a:p>
        </p:txBody>
      </p:sp>
      <p:graphicFrame>
        <p:nvGraphicFramePr>
          <p:cNvPr id="55369" name="Object 73"/>
          <p:cNvGraphicFramePr>
            <a:graphicFrameLocks noChangeAspect="1"/>
          </p:cNvGraphicFramePr>
          <p:nvPr/>
        </p:nvGraphicFramePr>
        <p:xfrm>
          <a:off x="5316538" y="4049242"/>
          <a:ext cx="2976562" cy="2665412"/>
        </p:xfrm>
        <a:graphic>
          <a:graphicData uri="http://schemas.openxmlformats.org/presentationml/2006/ole">
            <p:oleObj spid="_x0000_s54276" name="Equation" r:id="rId5" imgW="774360" imgH="107928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346"/>
                                        </p:tgtEl>
                                        <p:attrNameLst>
                                          <p:attrName>style.visibility</p:attrName>
                                        </p:attrNameLst>
                                      </p:cBhvr>
                                      <p:to>
                                        <p:strVal val="visible"/>
                                      </p:to>
                                    </p:set>
                                    <p:animEffect transition="in" filter="blinds(horizontal)">
                                      <p:cBhvr>
                                        <p:cTn id="7" dur="500"/>
                                        <p:tgtEl>
                                          <p:spTgt spid="553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347"/>
                                        </p:tgtEl>
                                        <p:attrNameLst>
                                          <p:attrName>style.visibility</p:attrName>
                                        </p:attrNameLst>
                                      </p:cBhvr>
                                      <p:to>
                                        <p:strVal val="visible"/>
                                      </p:to>
                                    </p:set>
                                    <p:animEffect transition="in" filter="blinds(horizontal)">
                                      <p:cBhvr>
                                        <p:cTn id="12" dur="500"/>
                                        <p:tgtEl>
                                          <p:spTgt spid="5534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355"/>
                                        </p:tgtEl>
                                        <p:attrNameLst>
                                          <p:attrName>style.visibility</p:attrName>
                                        </p:attrNameLst>
                                      </p:cBhvr>
                                      <p:to>
                                        <p:strVal val="visible"/>
                                      </p:to>
                                    </p:set>
                                    <p:animEffect transition="in" filter="blinds(horizontal)">
                                      <p:cBhvr>
                                        <p:cTn id="22" dur="500"/>
                                        <p:tgtEl>
                                          <p:spTgt spid="5535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5356"/>
                                        </p:tgtEl>
                                        <p:attrNameLst>
                                          <p:attrName>style.visibility</p:attrName>
                                        </p:attrNameLst>
                                      </p:cBhvr>
                                      <p:to>
                                        <p:strVal val="visible"/>
                                      </p:to>
                                    </p:set>
                                    <p:animEffect transition="in" filter="blinds(horizontal)">
                                      <p:cBhvr>
                                        <p:cTn id="27" dur="500"/>
                                        <p:tgtEl>
                                          <p:spTgt spid="5535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5358"/>
                                        </p:tgtEl>
                                        <p:attrNameLst>
                                          <p:attrName>style.visibility</p:attrName>
                                        </p:attrNameLst>
                                      </p:cBhvr>
                                      <p:to>
                                        <p:strVal val="visible"/>
                                      </p:to>
                                    </p:set>
                                    <p:animEffect transition="in" filter="blinds(horizontal)">
                                      <p:cBhvr>
                                        <p:cTn id="32" dur="500"/>
                                        <p:tgtEl>
                                          <p:spTgt spid="5535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5364"/>
                                        </p:tgtEl>
                                        <p:attrNameLst>
                                          <p:attrName>style.visibility</p:attrName>
                                        </p:attrNameLst>
                                      </p:cBhvr>
                                      <p:to>
                                        <p:strVal val="visible"/>
                                      </p:to>
                                    </p:set>
                                    <p:animEffect transition="in" filter="blinds(horizontal)">
                                      <p:cBhvr>
                                        <p:cTn id="37" dur="500"/>
                                        <p:tgtEl>
                                          <p:spTgt spid="5536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5366"/>
                                        </p:tgtEl>
                                        <p:attrNameLst>
                                          <p:attrName>style.visibility</p:attrName>
                                        </p:attrNameLst>
                                      </p:cBhvr>
                                      <p:to>
                                        <p:strVal val="visible"/>
                                      </p:to>
                                    </p:set>
                                    <p:animEffect transition="in" filter="blinds(horizontal)">
                                      <p:cBhvr>
                                        <p:cTn id="42" dur="500"/>
                                        <p:tgtEl>
                                          <p:spTgt spid="5536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5368"/>
                                        </p:tgtEl>
                                        <p:attrNameLst>
                                          <p:attrName>style.visibility</p:attrName>
                                        </p:attrNameLst>
                                      </p:cBhvr>
                                      <p:to>
                                        <p:strVal val="visible"/>
                                      </p:to>
                                    </p:set>
                                    <p:animEffect transition="in" filter="blinds(horizontal)">
                                      <p:cBhvr>
                                        <p:cTn id="47" dur="500"/>
                                        <p:tgtEl>
                                          <p:spTgt spid="5536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5369"/>
                                        </p:tgtEl>
                                        <p:attrNameLst>
                                          <p:attrName>style.visibility</p:attrName>
                                        </p:attrNameLst>
                                      </p:cBhvr>
                                      <p:to>
                                        <p:strVal val="visible"/>
                                      </p:to>
                                    </p:set>
                                    <p:animEffect transition="in" filter="blinds(horizontal)">
                                      <p:cBhvr>
                                        <p:cTn id="52" dur="500"/>
                                        <p:tgtEl>
                                          <p:spTgt spid="55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46" grpId="0" autoUpdateAnimBg="0"/>
      <p:bldP spid="55347" grpId="0" autoUpdateAnimBg="0"/>
      <p:bldP spid="55355" grpId="0" autoUpdateAnimBg="0"/>
      <p:bldP spid="55356" grpId="0" autoUpdateAnimBg="0"/>
      <p:bldP spid="55358" grpId="0" autoUpdateAnimBg="0"/>
      <p:bldP spid="55368"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088"/>
          <p:cNvSpPr>
            <a:spLocks noGrp="1" noChangeArrowheads="1"/>
          </p:cNvSpPr>
          <p:nvPr>
            <p:ph type="title" idx="4294967295"/>
          </p:nvPr>
        </p:nvSpPr>
        <p:spPr>
          <a:xfrm>
            <a:off x="539552" y="692696"/>
            <a:ext cx="7756525" cy="993775"/>
          </a:xfrm>
        </p:spPr>
        <p:txBody>
          <a:bodyPr/>
          <a:lstStyle/>
          <a:p>
            <a:pPr eaLnBrk="1" hangingPunct="1"/>
            <a:r>
              <a:rPr lang="zh-CN" altLang="en-US" sz="4800" b="1" dirty="0" smtClean="0">
                <a:solidFill>
                  <a:srgbClr val="FF6600"/>
                </a:solidFill>
                <a:ea typeface="华文新魏" pitchFamily="2" charset="-122"/>
              </a:rPr>
              <a:t>课堂思考</a:t>
            </a:r>
          </a:p>
        </p:txBody>
      </p:sp>
      <p:sp>
        <p:nvSpPr>
          <p:cNvPr id="12291" name="Text Box 2090"/>
          <p:cNvSpPr txBox="1">
            <a:spLocks noChangeArrowheads="1"/>
          </p:cNvSpPr>
          <p:nvPr/>
        </p:nvSpPr>
        <p:spPr bwMode="auto">
          <a:xfrm>
            <a:off x="971600" y="1772816"/>
            <a:ext cx="6911975" cy="1200329"/>
          </a:xfrm>
          <a:prstGeom prst="rect">
            <a:avLst/>
          </a:prstGeom>
          <a:noFill/>
          <a:ln w="9525">
            <a:noFill/>
            <a:miter lim="800000"/>
            <a:headEnd/>
            <a:tailEnd/>
          </a:ln>
        </p:spPr>
        <p:txBody>
          <a:bodyPr>
            <a:spAutoFit/>
          </a:bodyPr>
          <a:lstStyle/>
          <a:p>
            <a:pPr algn="just">
              <a:spcBef>
                <a:spcPct val="50000"/>
              </a:spcBef>
            </a:pPr>
            <a:r>
              <a:rPr kumimoji="1" lang="en-US" altLang="zh-CN" sz="4000" b="1" dirty="0">
                <a:latin typeface="华文新魏" pitchFamily="2" charset="-122"/>
                <a:ea typeface="华文新魏" pitchFamily="2" charset="-122"/>
              </a:rPr>
              <a:t>    </a:t>
            </a:r>
            <a:r>
              <a:rPr kumimoji="1" lang="zh-CN" altLang="en-US" sz="3200" b="1" dirty="0">
                <a:latin typeface="华文新魏" pitchFamily="2" charset="-122"/>
                <a:ea typeface="华文新魏" pitchFamily="2" charset="-122"/>
              </a:rPr>
              <a:t>如两极板间不是匀强电场该用何种方法求解？为什么？</a:t>
            </a:r>
            <a:endParaRPr kumimoji="1" lang="zh-CN" altLang="en-US" sz="3200" b="1" dirty="0">
              <a:solidFill>
                <a:srgbClr val="CC3300"/>
              </a:solidFill>
              <a:latin typeface="华文新魏" pitchFamily="2" charset="-122"/>
              <a:ea typeface="华文新魏" pitchFamily="2" charset="-122"/>
            </a:endParaRPr>
          </a:p>
        </p:txBody>
      </p:sp>
      <p:sp>
        <p:nvSpPr>
          <p:cNvPr id="57388" name="Text Box 2092"/>
          <p:cNvSpPr txBox="1">
            <a:spLocks noChangeArrowheads="1"/>
          </p:cNvSpPr>
          <p:nvPr/>
        </p:nvSpPr>
        <p:spPr bwMode="auto">
          <a:xfrm>
            <a:off x="1115616" y="3140968"/>
            <a:ext cx="6840363" cy="1692771"/>
          </a:xfrm>
          <a:prstGeom prst="rect">
            <a:avLst/>
          </a:prstGeom>
          <a:noFill/>
          <a:ln w="9525">
            <a:noFill/>
            <a:miter lim="800000"/>
            <a:headEnd/>
            <a:tailEnd/>
          </a:ln>
        </p:spPr>
        <p:txBody>
          <a:bodyPr wrap="square">
            <a:spAutoFit/>
          </a:bodyPr>
          <a:lstStyle/>
          <a:p>
            <a:pPr>
              <a:spcBef>
                <a:spcPct val="50000"/>
              </a:spcBef>
            </a:pPr>
            <a:r>
              <a:rPr kumimoji="1" lang="en-US" altLang="zh-CN" sz="4000" b="1" dirty="0">
                <a:ea typeface="华文新魏" pitchFamily="2" charset="-122"/>
              </a:rPr>
              <a:t>    </a:t>
            </a:r>
            <a:r>
              <a:rPr kumimoji="1" lang="zh-CN" altLang="en-US" sz="3200" b="1" dirty="0">
                <a:solidFill>
                  <a:srgbClr val="FF0000"/>
                </a:solidFill>
                <a:ea typeface="华文新魏" pitchFamily="2" charset="-122"/>
              </a:rPr>
              <a:t>由于电场力做功与场强是否匀强无关，与运动路径也无关，第二种方法</a:t>
            </a:r>
            <a:r>
              <a:rPr lang="zh-CN" altLang="en-US" sz="3200" b="1" dirty="0">
                <a:solidFill>
                  <a:srgbClr val="FF0000"/>
                </a:solidFill>
                <a:ea typeface="华文新魏" pitchFamily="2" charset="-122"/>
              </a:rPr>
              <a:t>仍</a:t>
            </a:r>
            <a:r>
              <a:rPr kumimoji="1" lang="zh-CN" altLang="en-US" sz="3200" b="1" dirty="0">
                <a:solidFill>
                  <a:srgbClr val="FF0000"/>
                </a:solidFill>
                <a:ea typeface="华文新魏" pitchFamily="2" charset="-122"/>
              </a:rPr>
              <a:t>适用！</a:t>
            </a:r>
          </a:p>
        </p:txBody>
      </p:sp>
      <p:sp>
        <p:nvSpPr>
          <p:cNvPr id="5" name="Text Box 4"/>
          <p:cNvSpPr txBox="1">
            <a:spLocks noChangeArrowheads="1"/>
          </p:cNvSpPr>
          <p:nvPr/>
        </p:nvSpPr>
        <p:spPr bwMode="auto">
          <a:xfrm>
            <a:off x="1619672" y="5157192"/>
            <a:ext cx="5976664" cy="584775"/>
          </a:xfrm>
          <a:prstGeom prst="rect">
            <a:avLst/>
          </a:prstGeom>
          <a:noFill/>
          <a:ln w="9525">
            <a:noFill/>
            <a:miter lim="800000"/>
            <a:headEnd/>
            <a:tailEnd/>
          </a:ln>
          <a:effectLst/>
        </p:spPr>
        <p:txBody>
          <a:bodyPr wrap="square">
            <a:spAutoFit/>
          </a:bodyPr>
          <a:lstStyle/>
          <a:p>
            <a:pPr indent="260350" algn="just"/>
            <a:r>
              <a:rPr kumimoji="1" lang="zh-CN" altLang="en-US" sz="3200" b="1" dirty="0">
                <a:solidFill>
                  <a:srgbClr val="0000FF"/>
                </a:solidFill>
                <a:latin typeface="楷体_GB2312" pitchFamily="49" charset="-122"/>
                <a:ea typeface="楷体_GB2312" pitchFamily="49" charset="-122"/>
              </a:rPr>
              <a:t>一般用</a:t>
            </a:r>
            <a:r>
              <a:rPr kumimoji="1" lang="zh-CN" altLang="en-US" sz="3200" b="1" dirty="0">
                <a:solidFill>
                  <a:srgbClr val="0000FF"/>
                </a:solidFill>
                <a:latin typeface="Times New Roman"/>
                <a:ea typeface="楷体_GB2312" pitchFamily="49" charset="-122"/>
              </a:rPr>
              <a:t>“</a:t>
            </a:r>
            <a:r>
              <a:rPr kumimoji="1" lang="zh-CN" altLang="en-US" sz="3200" b="1" dirty="0">
                <a:solidFill>
                  <a:srgbClr val="0000FF"/>
                </a:solidFill>
                <a:latin typeface="楷体_GB2312" pitchFamily="49" charset="-122"/>
                <a:ea typeface="楷体_GB2312" pitchFamily="49" charset="-122"/>
              </a:rPr>
              <a:t>动能定理</a:t>
            </a:r>
            <a:r>
              <a:rPr kumimoji="1" lang="zh-CN" altLang="en-US" sz="3200" b="1" dirty="0">
                <a:solidFill>
                  <a:srgbClr val="0000FF"/>
                </a:solidFill>
                <a:latin typeface="Times New Roman"/>
                <a:ea typeface="楷体_GB2312" pitchFamily="49" charset="-122"/>
              </a:rPr>
              <a:t>”</a:t>
            </a:r>
            <a:r>
              <a:rPr kumimoji="1" lang="zh-CN" altLang="en-US" sz="3200" b="1" dirty="0">
                <a:solidFill>
                  <a:srgbClr val="0000FF"/>
                </a:solidFill>
                <a:latin typeface="楷体_GB2312" pitchFamily="49" charset="-122"/>
                <a:ea typeface="楷体_GB2312" pitchFamily="49" charset="-122"/>
              </a:rPr>
              <a:t>求解</a:t>
            </a:r>
          </a:p>
        </p:txBody>
      </p:sp>
      <p:sp>
        <p:nvSpPr>
          <p:cNvPr id="6" name="右箭头 5"/>
          <p:cNvSpPr/>
          <p:nvPr/>
        </p:nvSpPr>
        <p:spPr>
          <a:xfrm>
            <a:off x="683568" y="5373216"/>
            <a:ext cx="86409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388"/>
                                        </p:tgtEl>
                                        <p:attrNameLst>
                                          <p:attrName>style.visibility</p:attrName>
                                        </p:attrNameLst>
                                      </p:cBhvr>
                                      <p:to>
                                        <p:strVal val="visible"/>
                                      </p:to>
                                    </p:set>
                                    <p:animEffect transition="in" filter="blinds(horizontal)">
                                      <p:cBhvr>
                                        <p:cTn id="7" dur="500"/>
                                        <p:tgtEl>
                                          <p:spTgt spid="5738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7" presetClass="entr" presetSubtype="0" fill="hold" grpId="0" nodeType="clickEffect">
                                  <p:stCondLst>
                                    <p:cond delay="0"/>
                                  </p:stCondLst>
                                  <p:iterate type="lt">
                                    <p:tmPct val="50000"/>
                                  </p:iterate>
                                  <p:childTnLst>
                                    <p:set>
                                      <p:cBhvr>
                                        <p:cTn id="17" dur="1" fill="hold">
                                          <p:stCondLst>
                                            <p:cond delay="0"/>
                                          </p:stCondLst>
                                        </p:cTn>
                                        <p:tgtEl>
                                          <p:spTgt spid="5"/>
                                        </p:tgtEl>
                                        <p:attrNameLst>
                                          <p:attrName>style.visibility</p:attrName>
                                        </p:attrNameLst>
                                      </p:cBhvr>
                                      <p:to>
                                        <p:strVal val="visible"/>
                                      </p:to>
                                    </p:set>
                                    <p:anim calcmode="discrete" valueType="clr">
                                      <p:cBhvr override="childStyle">
                                        <p:cTn id="18"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5"/>
                                        </p:tgtEl>
                                        <p:attrNameLst>
                                          <p:attrName>fillcolor</p:attrName>
                                        </p:attrNameLst>
                                      </p:cBhvr>
                                      <p:tavLst>
                                        <p:tav tm="0">
                                          <p:val>
                                            <p:clrVal>
                                              <a:schemeClr val="accent2"/>
                                            </p:clrVal>
                                          </p:val>
                                        </p:tav>
                                        <p:tav tm="50000">
                                          <p:val>
                                            <p:clrVal>
                                              <a:schemeClr val="hlink"/>
                                            </p:clrVal>
                                          </p:val>
                                        </p:tav>
                                      </p:tavLst>
                                    </p:anim>
                                    <p:set>
                                      <p:cBhvr>
                                        <p:cTn id="20" dur="80"/>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88" grpId="0"/>
      <p:bldP spid="5"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88"/>
          <p:cNvGrpSpPr>
            <a:grpSpLocks/>
          </p:cNvGrpSpPr>
          <p:nvPr/>
        </p:nvGrpSpPr>
        <p:grpSpPr bwMode="auto">
          <a:xfrm>
            <a:off x="0" y="1271984"/>
            <a:ext cx="8940800" cy="5216525"/>
            <a:chOff x="0" y="576"/>
            <a:chExt cx="5632" cy="3286"/>
          </a:xfrm>
        </p:grpSpPr>
        <p:grpSp>
          <p:nvGrpSpPr>
            <p:cNvPr id="3" name="Group 59"/>
            <p:cNvGrpSpPr>
              <a:grpSpLocks/>
            </p:cNvGrpSpPr>
            <p:nvPr/>
          </p:nvGrpSpPr>
          <p:grpSpPr bwMode="auto">
            <a:xfrm>
              <a:off x="3120" y="1008"/>
              <a:ext cx="192" cy="1384"/>
              <a:chOff x="3120" y="1152"/>
              <a:chExt cx="192" cy="1384"/>
            </a:xfrm>
          </p:grpSpPr>
          <p:grpSp>
            <p:nvGrpSpPr>
              <p:cNvPr id="4" name="Group 53"/>
              <p:cNvGrpSpPr>
                <a:grpSpLocks/>
              </p:cNvGrpSpPr>
              <p:nvPr/>
            </p:nvGrpSpPr>
            <p:grpSpPr bwMode="auto">
              <a:xfrm>
                <a:off x="3168" y="1152"/>
                <a:ext cx="96" cy="1384"/>
                <a:chOff x="0" y="1152"/>
                <a:chExt cx="96" cy="1384"/>
              </a:xfrm>
            </p:grpSpPr>
            <p:sp>
              <p:nvSpPr>
                <p:cNvPr id="15416" name="Line 54"/>
                <p:cNvSpPr>
                  <a:spLocks noChangeShapeType="1"/>
                </p:cNvSpPr>
                <p:nvPr/>
              </p:nvSpPr>
              <p:spPr bwMode="auto">
                <a:xfrm>
                  <a:off x="0" y="1152"/>
                  <a:ext cx="96" cy="0"/>
                </a:xfrm>
                <a:prstGeom prst="line">
                  <a:avLst/>
                </a:prstGeom>
                <a:noFill/>
                <a:ln w="9525">
                  <a:solidFill>
                    <a:schemeClr val="accent2"/>
                  </a:solidFill>
                  <a:round/>
                  <a:headEnd/>
                  <a:tailEnd/>
                </a:ln>
              </p:spPr>
              <p:txBody>
                <a:bodyPr>
                  <a:spAutoFit/>
                </a:bodyPr>
                <a:lstStyle/>
                <a:p>
                  <a:endParaRPr lang="zh-CN" altLang="en-US"/>
                </a:p>
              </p:txBody>
            </p:sp>
            <p:sp>
              <p:nvSpPr>
                <p:cNvPr id="15417" name="Line 55"/>
                <p:cNvSpPr>
                  <a:spLocks noChangeShapeType="1"/>
                </p:cNvSpPr>
                <p:nvPr/>
              </p:nvSpPr>
              <p:spPr bwMode="auto">
                <a:xfrm>
                  <a:off x="0" y="2536"/>
                  <a:ext cx="96" cy="0"/>
                </a:xfrm>
                <a:prstGeom prst="line">
                  <a:avLst/>
                </a:prstGeom>
                <a:noFill/>
                <a:ln w="9525">
                  <a:solidFill>
                    <a:schemeClr val="accent2"/>
                  </a:solidFill>
                  <a:round/>
                  <a:headEnd/>
                  <a:tailEnd/>
                </a:ln>
              </p:spPr>
              <p:txBody>
                <a:bodyPr>
                  <a:spAutoFit/>
                </a:bodyPr>
                <a:lstStyle/>
                <a:p>
                  <a:endParaRPr lang="zh-CN" altLang="en-US"/>
                </a:p>
              </p:txBody>
            </p:sp>
            <p:sp>
              <p:nvSpPr>
                <p:cNvPr id="15418" name="Line 56"/>
                <p:cNvSpPr>
                  <a:spLocks noChangeShapeType="1"/>
                </p:cNvSpPr>
                <p:nvPr/>
              </p:nvSpPr>
              <p:spPr bwMode="auto">
                <a:xfrm>
                  <a:off x="48" y="1168"/>
                  <a:ext cx="0" cy="528"/>
                </a:xfrm>
                <a:prstGeom prst="line">
                  <a:avLst/>
                </a:prstGeom>
                <a:noFill/>
                <a:ln w="9525">
                  <a:solidFill>
                    <a:schemeClr val="accent2"/>
                  </a:solidFill>
                  <a:round/>
                  <a:headEnd type="triangle" w="med" len="med"/>
                  <a:tailEnd/>
                </a:ln>
              </p:spPr>
              <p:txBody>
                <a:bodyPr>
                  <a:spAutoFit/>
                </a:bodyPr>
                <a:lstStyle/>
                <a:p>
                  <a:endParaRPr lang="zh-CN" altLang="en-US"/>
                </a:p>
              </p:txBody>
            </p:sp>
            <p:sp>
              <p:nvSpPr>
                <p:cNvPr id="15419" name="Line 57"/>
                <p:cNvSpPr>
                  <a:spLocks noChangeShapeType="1"/>
                </p:cNvSpPr>
                <p:nvPr/>
              </p:nvSpPr>
              <p:spPr bwMode="auto">
                <a:xfrm>
                  <a:off x="48" y="1984"/>
                  <a:ext cx="0" cy="528"/>
                </a:xfrm>
                <a:prstGeom prst="line">
                  <a:avLst/>
                </a:prstGeom>
                <a:noFill/>
                <a:ln w="9525">
                  <a:solidFill>
                    <a:schemeClr val="accent2"/>
                  </a:solidFill>
                  <a:round/>
                  <a:headEnd/>
                  <a:tailEnd type="triangle" w="med" len="med"/>
                </a:ln>
              </p:spPr>
              <p:txBody>
                <a:bodyPr>
                  <a:spAutoFit/>
                </a:bodyPr>
                <a:lstStyle/>
                <a:p>
                  <a:endParaRPr lang="zh-CN" altLang="en-US"/>
                </a:p>
              </p:txBody>
            </p:sp>
          </p:grpSp>
          <p:sp>
            <p:nvSpPr>
              <p:cNvPr id="15415" name="Rectangle 58"/>
              <p:cNvSpPr>
                <a:spLocks noChangeArrowheads="1"/>
              </p:cNvSpPr>
              <p:nvPr/>
            </p:nvSpPr>
            <p:spPr bwMode="auto">
              <a:xfrm>
                <a:off x="3120" y="1728"/>
                <a:ext cx="192" cy="212"/>
              </a:xfrm>
              <a:prstGeom prst="rect">
                <a:avLst/>
              </a:prstGeom>
              <a:noFill/>
              <a:ln w="9525">
                <a:noFill/>
                <a:miter lim="800000"/>
                <a:headEnd/>
                <a:tailEnd/>
              </a:ln>
            </p:spPr>
            <p:txBody>
              <a:bodyPr>
                <a:spAutoFit/>
              </a:bodyPr>
              <a:lstStyle/>
              <a:p>
                <a:r>
                  <a:rPr kumimoji="1" lang="en-US" altLang="zh-CN" sz="1600">
                    <a:solidFill>
                      <a:schemeClr val="accent2"/>
                    </a:solidFill>
                    <a:latin typeface="Times New Roman" pitchFamily="18" charset="0"/>
                  </a:rPr>
                  <a:t>U</a:t>
                </a:r>
                <a:endParaRPr kumimoji="1" lang="en-US" altLang="zh-CN" sz="1600">
                  <a:latin typeface="Times New Roman" pitchFamily="18" charset="0"/>
                </a:endParaRPr>
              </a:p>
            </p:txBody>
          </p:sp>
        </p:grpSp>
        <p:grpSp>
          <p:nvGrpSpPr>
            <p:cNvPr id="5" name="Group 87"/>
            <p:cNvGrpSpPr>
              <a:grpSpLocks/>
            </p:cNvGrpSpPr>
            <p:nvPr/>
          </p:nvGrpSpPr>
          <p:grpSpPr bwMode="auto">
            <a:xfrm>
              <a:off x="0" y="576"/>
              <a:ext cx="5632" cy="3286"/>
              <a:chOff x="0" y="576"/>
              <a:chExt cx="5632" cy="3286"/>
            </a:xfrm>
          </p:grpSpPr>
          <p:sp>
            <p:nvSpPr>
              <p:cNvPr id="15366" name="Text Box 71"/>
              <p:cNvSpPr txBox="1">
                <a:spLocks noChangeArrowheads="1"/>
              </p:cNvSpPr>
              <p:nvPr/>
            </p:nvSpPr>
            <p:spPr bwMode="auto">
              <a:xfrm>
                <a:off x="1296" y="2833"/>
                <a:ext cx="384" cy="231"/>
              </a:xfrm>
              <a:prstGeom prst="rect">
                <a:avLst/>
              </a:prstGeom>
              <a:noFill/>
              <a:ln w="9525">
                <a:noFill/>
                <a:miter lim="800000"/>
                <a:headEnd/>
                <a:tailEnd/>
              </a:ln>
            </p:spPr>
            <p:txBody>
              <a:bodyPr>
                <a:spAutoFit/>
              </a:bodyPr>
              <a:lstStyle/>
              <a:p>
                <a:pPr algn="just">
                  <a:spcBef>
                    <a:spcPct val="50000"/>
                  </a:spcBef>
                </a:pPr>
                <a:r>
                  <a:rPr kumimoji="1" lang="en-US" altLang="zh-CN" b="1">
                    <a:solidFill>
                      <a:schemeClr val="accent2"/>
                    </a:solidFill>
                    <a:latin typeface="楷体_GB2312" pitchFamily="49" charset="-122"/>
                    <a:ea typeface="楷体_GB2312" pitchFamily="49" charset="-122"/>
                  </a:rPr>
                  <a:t>L</a:t>
                </a:r>
              </a:p>
            </p:txBody>
          </p:sp>
          <p:grpSp>
            <p:nvGrpSpPr>
              <p:cNvPr id="6" name="Group 9"/>
              <p:cNvGrpSpPr>
                <a:grpSpLocks/>
              </p:cNvGrpSpPr>
              <p:nvPr/>
            </p:nvGrpSpPr>
            <p:grpSpPr bwMode="auto">
              <a:xfrm>
                <a:off x="228" y="1008"/>
                <a:ext cx="2784" cy="1392"/>
                <a:chOff x="1200" y="1296"/>
                <a:chExt cx="2880" cy="1824"/>
              </a:xfrm>
            </p:grpSpPr>
            <p:sp>
              <p:nvSpPr>
                <p:cNvPr id="15412" name="Line 10"/>
                <p:cNvSpPr>
                  <a:spLocks noChangeShapeType="1"/>
                </p:cNvSpPr>
                <p:nvPr/>
              </p:nvSpPr>
              <p:spPr bwMode="auto">
                <a:xfrm>
                  <a:off x="1200" y="1296"/>
                  <a:ext cx="2880" cy="0"/>
                </a:xfrm>
                <a:prstGeom prst="line">
                  <a:avLst/>
                </a:prstGeom>
                <a:noFill/>
                <a:ln w="57150">
                  <a:solidFill>
                    <a:schemeClr val="accent2"/>
                  </a:solidFill>
                  <a:round/>
                  <a:headEnd/>
                  <a:tailEnd/>
                </a:ln>
              </p:spPr>
              <p:txBody>
                <a:bodyPr/>
                <a:lstStyle/>
                <a:p>
                  <a:endParaRPr lang="zh-CN" altLang="en-US"/>
                </a:p>
              </p:txBody>
            </p:sp>
            <p:sp>
              <p:nvSpPr>
                <p:cNvPr id="15413" name="Line 11"/>
                <p:cNvSpPr>
                  <a:spLocks noChangeShapeType="1"/>
                </p:cNvSpPr>
                <p:nvPr/>
              </p:nvSpPr>
              <p:spPr bwMode="auto">
                <a:xfrm>
                  <a:off x="1200" y="3120"/>
                  <a:ext cx="2880" cy="0"/>
                </a:xfrm>
                <a:prstGeom prst="line">
                  <a:avLst/>
                </a:prstGeom>
                <a:noFill/>
                <a:ln w="57150">
                  <a:solidFill>
                    <a:schemeClr val="accent2"/>
                  </a:solidFill>
                  <a:round/>
                  <a:headEnd/>
                  <a:tailEnd/>
                </a:ln>
              </p:spPr>
              <p:txBody>
                <a:bodyPr/>
                <a:lstStyle/>
                <a:p>
                  <a:endParaRPr lang="zh-CN" altLang="en-US"/>
                </a:p>
              </p:txBody>
            </p:sp>
          </p:grpSp>
          <p:grpSp>
            <p:nvGrpSpPr>
              <p:cNvPr id="7" name="Group 18"/>
              <p:cNvGrpSpPr>
                <a:grpSpLocks/>
              </p:cNvGrpSpPr>
              <p:nvPr/>
            </p:nvGrpSpPr>
            <p:grpSpPr bwMode="auto">
              <a:xfrm>
                <a:off x="276" y="576"/>
                <a:ext cx="2688" cy="404"/>
                <a:chOff x="1296" y="960"/>
                <a:chExt cx="2688" cy="404"/>
              </a:xfrm>
            </p:grpSpPr>
            <p:sp>
              <p:nvSpPr>
                <p:cNvPr id="15406" name="Text Box 19"/>
                <p:cNvSpPr txBox="1">
                  <a:spLocks noChangeArrowheads="1"/>
                </p:cNvSpPr>
                <p:nvPr/>
              </p:nvSpPr>
              <p:spPr bwMode="auto">
                <a:xfrm>
                  <a:off x="1296" y="960"/>
                  <a:ext cx="288" cy="404"/>
                </a:xfrm>
                <a:prstGeom prst="rect">
                  <a:avLst/>
                </a:prstGeom>
                <a:noFill/>
                <a:ln w="9525">
                  <a:noFill/>
                  <a:miter lim="800000"/>
                  <a:headEnd/>
                  <a:tailEnd/>
                </a:ln>
              </p:spPr>
              <p:txBody>
                <a:bodyPr>
                  <a:spAutoFit/>
                </a:bodyPr>
                <a:lstStyle/>
                <a:p>
                  <a:pPr>
                    <a:spcBef>
                      <a:spcPct val="50000"/>
                    </a:spcBef>
                  </a:pPr>
                  <a:r>
                    <a:rPr kumimoji="1" lang="en-US" altLang="zh-CN" sz="3600" b="1">
                      <a:solidFill>
                        <a:schemeClr val="accent2"/>
                      </a:solidFill>
                      <a:latin typeface="Times New Roman" pitchFamily="18" charset="0"/>
                    </a:rPr>
                    <a:t>+</a:t>
                  </a:r>
                </a:p>
              </p:txBody>
            </p:sp>
            <p:sp>
              <p:nvSpPr>
                <p:cNvPr id="15407" name="Text Box 20"/>
                <p:cNvSpPr txBox="1">
                  <a:spLocks noChangeArrowheads="1"/>
                </p:cNvSpPr>
                <p:nvPr/>
              </p:nvSpPr>
              <p:spPr bwMode="auto">
                <a:xfrm>
                  <a:off x="1776" y="960"/>
                  <a:ext cx="288" cy="404"/>
                </a:xfrm>
                <a:prstGeom prst="rect">
                  <a:avLst/>
                </a:prstGeom>
                <a:noFill/>
                <a:ln w="9525">
                  <a:noFill/>
                  <a:miter lim="800000"/>
                  <a:headEnd/>
                  <a:tailEnd/>
                </a:ln>
              </p:spPr>
              <p:txBody>
                <a:bodyPr>
                  <a:spAutoFit/>
                </a:bodyPr>
                <a:lstStyle/>
                <a:p>
                  <a:pPr>
                    <a:spcBef>
                      <a:spcPct val="50000"/>
                    </a:spcBef>
                  </a:pPr>
                  <a:r>
                    <a:rPr kumimoji="1" lang="en-US" altLang="zh-CN" sz="3600" b="1">
                      <a:solidFill>
                        <a:schemeClr val="accent2"/>
                      </a:solidFill>
                      <a:latin typeface="Times New Roman" pitchFamily="18" charset="0"/>
                    </a:rPr>
                    <a:t>+</a:t>
                  </a:r>
                </a:p>
              </p:txBody>
            </p:sp>
            <p:sp>
              <p:nvSpPr>
                <p:cNvPr id="15408" name="Text Box 21"/>
                <p:cNvSpPr txBox="1">
                  <a:spLocks noChangeArrowheads="1"/>
                </p:cNvSpPr>
                <p:nvPr/>
              </p:nvSpPr>
              <p:spPr bwMode="auto">
                <a:xfrm>
                  <a:off x="2256" y="960"/>
                  <a:ext cx="288" cy="404"/>
                </a:xfrm>
                <a:prstGeom prst="rect">
                  <a:avLst/>
                </a:prstGeom>
                <a:noFill/>
                <a:ln w="9525">
                  <a:noFill/>
                  <a:miter lim="800000"/>
                  <a:headEnd/>
                  <a:tailEnd/>
                </a:ln>
              </p:spPr>
              <p:txBody>
                <a:bodyPr>
                  <a:spAutoFit/>
                </a:bodyPr>
                <a:lstStyle/>
                <a:p>
                  <a:pPr>
                    <a:spcBef>
                      <a:spcPct val="50000"/>
                    </a:spcBef>
                  </a:pPr>
                  <a:r>
                    <a:rPr kumimoji="1" lang="en-US" altLang="zh-CN" sz="3600" b="1">
                      <a:solidFill>
                        <a:schemeClr val="accent2"/>
                      </a:solidFill>
                      <a:latin typeface="Times New Roman" pitchFamily="18" charset="0"/>
                    </a:rPr>
                    <a:t>+</a:t>
                  </a:r>
                </a:p>
              </p:txBody>
            </p:sp>
            <p:sp>
              <p:nvSpPr>
                <p:cNvPr id="15409" name="Text Box 22"/>
                <p:cNvSpPr txBox="1">
                  <a:spLocks noChangeArrowheads="1"/>
                </p:cNvSpPr>
                <p:nvPr/>
              </p:nvSpPr>
              <p:spPr bwMode="auto">
                <a:xfrm>
                  <a:off x="2736" y="960"/>
                  <a:ext cx="288" cy="404"/>
                </a:xfrm>
                <a:prstGeom prst="rect">
                  <a:avLst/>
                </a:prstGeom>
                <a:noFill/>
                <a:ln w="9525">
                  <a:noFill/>
                  <a:miter lim="800000"/>
                  <a:headEnd/>
                  <a:tailEnd/>
                </a:ln>
              </p:spPr>
              <p:txBody>
                <a:bodyPr>
                  <a:spAutoFit/>
                </a:bodyPr>
                <a:lstStyle/>
                <a:p>
                  <a:pPr>
                    <a:spcBef>
                      <a:spcPct val="50000"/>
                    </a:spcBef>
                  </a:pPr>
                  <a:r>
                    <a:rPr kumimoji="1" lang="en-US" altLang="zh-CN" sz="3600" b="1">
                      <a:solidFill>
                        <a:schemeClr val="accent2"/>
                      </a:solidFill>
                      <a:latin typeface="Times New Roman" pitchFamily="18" charset="0"/>
                    </a:rPr>
                    <a:t>+</a:t>
                  </a:r>
                </a:p>
              </p:txBody>
            </p:sp>
            <p:sp>
              <p:nvSpPr>
                <p:cNvPr id="15410" name="Text Box 23"/>
                <p:cNvSpPr txBox="1">
                  <a:spLocks noChangeArrowheads="1"/>
                </p:cNvSpPr>
                <p:nvPr/>
              </p:nvSpPr>
              <p:spPr bwMode="auto">
                <a:xfrm>
                  <a:off x="3216" y="960"/>
                  <a:ext cx="288" cy="404"/>
                </a:xfrm>
                <a:prstGeom prst="rect">
                  <a:avLst/>
                </a:prstGeom>
                <a:noFill/>
                <a:ln w="9525">
                  <a:noFill/>
                  <a:miter lim="800000"/>
                  <a:headEnd/>
                  <a:tailEnd/>
                </a:ln>
              </p:spPr>
              <p:txBody>
                <a:bodyPr>
                  <a:spAutoFit/>
                </a:bodyPr>
                <a:lstStyle/>
                <a:p>
                  <a:pPr>
                    <a:spcBef>
                      <a:spcPct val="50000"/>
                    </a:spcBef>
                  </a:pPr>
                  <a:r>
                    <a:rPr kumimoji="1" lang="en-US" altLang="zh-CN" sz="3600" b="1">
                      <a:solidFill>
                        <a:schemeClr val="accent2"/>
                      </a:solidFill>
                      <a:latin typeface="Times New Roman" pitchFamily="18" charset="0"/>
                    </a:rPr>
                    <a:t>+</a:t>
                  </a:r>
                </a:p>
              </p:txBody>
            </p:sp>
            <p:sp>
              <p:nvSpPr>
                <p:cNvPr id="15411" name="Text Box 24"/>
                <p:cNvSpPr txBox="1">
                  <a:spLocks noChangeArrowheads="1"/>
                </p:cNvSpPr>
                <p:nvPr/>
              </p:nvSpPr>
              <p:spPr bwMode="auto">
                <a:xfrm>
                  <a:off x="3696" y="960"/>
                  <a:ext cx="288" cy="404"/>
                </a:xfrm>
                <a:prstGeom prst="rect">
                  <a:avLst/>
                </a:prstGeom>
                <a:noFill/>
                <a:ln w="9525">
                  <a:noFill/>
                  <a:miter lim="800000"/>
                  <a:headEnd/>
                  <a:tailEnd/>
                </a:ln>
              </p:spPr>
              <p:txBody>
                <a:bodyPr>
                  <a:spAutoFit/>
                </a:bodyPr>
                <a:lstStyle/>
                <a:p>
                  <a:pPr>
                    <a:spcBef>
                      <a:spcPct val="50000"/>
                    </a:spcBef>
                  </a:pPr>
                  <a:r>
                    <a:rPr kumimoji="1" lang="en-US" altLang="zh-CN" sz="3600" b="1">
                      <a:solidFill>
                        <a:schemeClr val="accent2"/>
                      </a:solidFill>
                      <a:latin typeface="Times New Roman" pitchFamily="18" charset="0"/>
                    </a:rPr>
                    <a:t>+</a:t>
                  </a:r>
                </a:p>
              </p:txBody>
            </p:sp>
          </p:grpSp>
          <p:grpSp>
            <p:nvGrpSpPr>
              <p:cNvPr id="8" name="Group 25"/>
              <p:cNvGrpSpPr>
                <a:grpSpLocks/>
              </p:cNvGrpSpPr>
              <p:nvPr/>
            </p:nvGrpSpPr>
            <p:grpSpPr bwMode="auto">
              <a:xfrm>
                <a:off x="316" y="2400"/>
                <a:ext cx="2703" cy="520"/>
                <a:chOff x="1308" y="2879"/>
                <a:chExt cx="2703" cy="520"/>
              </a:xfrm>
            </p:grpSpPr>
            <p:sp>
              <p:nvSpPr>
                <p:cNvPr id="15400" name="Text Box 26"/>
                <p:cNvSpPr txBox="1">
                  <a:spLocks noChangeArrowheads="1"/>
                </p:cNvSpPr>
                <p:nvPr/>
              </p:nvSpPr>
              <p:spPr bwMode="auto">
                <a:xfrm>
                  <a:off x="1308" y="2879"/>
                  <a:ext cx="315" cy="519"/>
                </a:xfrm>
                <a:prstGeom prst="rect">
                  <a:avLst/>
                </a:prstGeom>
                <a:noFill/>
                <a:ln w="9525">
                  <a:noFill/>
                  <a:miter lim="800000"/>
                  <a:headEnd/>
                  <a:tailEnd/>
                </a:ln>
              </p:spPr>
              <p:txBody>
                <a:bodyPr>
                  <a:spAutoFit/>
                </a:bodyPr>
                <a:lstStyle/>
                <a:p>
                  <a:pPr>
                    <a:spcBef>
                      <a:spcPct val="50000"/>
                    </a:spcBef>
                  </a:pPr>
                  <a:r>
                    <a:rPr kumimoji="1" lang="en-US" altLang="zh-CN" sz="4800" b="1">
                      <a:solidFill>
                        <a:schemeClr val="accent2"/>
                      </a:solidFill>
                      <a:latin typeface="Times New Roman" pitchFamily="18" charset="0"/>
                    </a:rPr>
                    <a:t>-</a:t>
                  </a:r>
                </a:p>
              </p:txBody>
            </p:sp>
            <p:sp>
              <p:nvSpPr>
                <p:cNvPr id="15401" name="Text Box 27"/>
                <p:cNvSpPr txBox="1">
                  <a:spLocks noChangeArrowheads="1"/>
                </p:cNvSpPr>
                <p:nvPr/>
              </p:nvSpPr>
              <p:spPr bwMode="auto">
                <a:xfrm>
                  <a:off x="1776" y="2879"/>
                  <a:ext cx="315" cy="519"/>
                </a:xfrm>
                <a:prstGeom prst="rect">
                  <a:avLst/>
                </a:prstGeom>
                <a:noFill/>
                <a:ln w="9525">
                  <a:noFill/>
                  <a:miter lim="800000"/>
                  <a:headEnd/>
                  <a:tailEnd/>
                </a:ln>
              </p:spPr>
              <p:txBody>
                <a:bodyPr>
                  <a:spAutoFit/>
                </a:bodyPr>
                <a:lstStyle/>
                <a:p>
                  <a:pPr>
                    <a:spcBef>
                      <a:spcPct val="50000"/>
                    </a:spcBef>
                  </a:pPr>
                  <a:r>
                    <a:rPr kumimoji="1" lang="en-US" altLang="zh-CN" sz="4800" b="1">
                      <a:solidFill>
                        <a:schemeClr val="accent2"/>
                      </a:solidFill>
                      <a:latin typeface="Times New Roman" pitchFamily="18" charset="0"/>
                    </a:rPr>
                    <a:t>-</a:t>
                  </a:r>
                </a:p>
              </p:txBody>
            </p:sp>
            <p:sp>
              <p:nvSpPr>
                <p:cNvPr id="15402" name="Text Box 28"/>
                <p:cNvSpPr txBox="1">
                  <a:spLocks noChangeArrowheads="1"/>
                </p:cNvSpPr>
                <p:nvPr/>
              </p:nvSpPr>
              <p:spPr bwMode="auto">
                <a:xfrm>
                  <a:off x="2256" y="2879"/>
                  <a:ext cx="315" cy="519"/>
                </a:xfrm>
                <a:prstGeom prst="rect">
                  <a:avLst/>
                </a:prstGeom>
                <a:noFill/>
                <a:ln w="9525">
                  <a:noFill/>
                  <a:miter lim="800000"/>
                  <a:headEnd/>
                  <a:tailEnd/>
                </a:ln>
              </p:spPr>
              <p:txBody>
                <a:bodyPr>
                  <a:spAutoFit/>
                </a:bodyPr>
                <a:lstStyle/>
                <a:p>
                  <a:pPr>
                    <a:spcBef>
                      <a:spcPct val="50000"/>
                    </a:spcBef>
                  </a:pPr>
                  <a:r>
                    <a:rPr kumimoji="1" lang="en-US" altLang="zh-CN" sz="4800" b="1">
                      <a:solidFill>
                        <a:schemeClr val="accent2"/>
                      </a:solidFill>
                      <a:latin typeface="Times New Roman" pitchFamily="18" charset="0"/>
                    </a:rPr>
                    <a:t>-</a:t>
                  </a:r>
                </a:p>
              </p:txBody>
            </p:sp>
            <p:sp>
              <p:nvSpPr>
                <p:cNvPr id="15403" name="Text Box 29"/>
                <p:cNvSpPr txBox="1">
                  <a:spLocks noChangeArrowheads="1"/>
                </p:cNvSpPr>
                <p:nvPr/>
              </p:nvSpPr>
              <p:spPr bwMode="auto">
                <a:xfrm>
                  <a:off x="2736" y="2879"/>
                  <a:ext cx="315" cy="519"/>
                </a:xfrm>
                <a:prstGeom prst="rect">
                  <a:avLst/>
                </a:prstGeom>
                <a:noFill/>
                <a:ln w="9525">
                  <a:noFill/>
                  <a:miter lim="800000"/>
                  <a:headEnd/>
                  <a:tailEnd/>
                </a:ln>
              </p:spPr>
              <p:txBody>
                <a:bodyPr>
                  <a:spAutoFit/>
                </a:bodyPr>
                <a:lstStyle/>
                <a:p>
                  <a:pPr>
                    <a:spcBef>
                      <a:spcPct val="50000"/>
                    </a:spcBef>
                  </a:pPr>
                  <a:r>
                    <a:rPr kumimoji="1" lang="en-US" altLang="zh-CN" sz="4800" b="1">
                      <a:solidFill>
                        <a:schemeClr val="accent2"/>
                      </a:solidFill>
                      <a:latin typeface="Times New Roman" pitchFamily="18" charset="0"/>
                    </a:rPr>
                    <a:t>-</a:t>
                  </a:r>
                </a:p>
              </p:txBody>
            </p:sp>
            <p:sp>
              <p:nvSpPr>
                <p:cNvPr id="15404" name="Text Box 30"/>
                <p:cNvSpPr txBox="1">
                  <a:spLocks noChangeArrowheads="1"/>
                </p:cNvSpPr>
                <p:nvPr/>
              </p:nvSpPr>
              <p:spPr bwMode="auto">
                <a:xfrm>
                  <a:off x="3216" y="2879"/>
                  <a:ext cx="315" cy="519"/>
                </a:xfrm>
                <a:prstGeom prst="rect">
                  <a:avLst/>
                </a:prstGeom>
                <a:noFill/>
                <a:ln w="9525">
                  <a:noFill/>
                  <a:miter lim="800000"/>
                  <a:headEnd/>
                  <a:tailEnd/>
                </a:ln>
              </p:spPr>
              <p:txBody>
                <a:bodyPr>
                  <a:spAutoFit/>
                </a:bodyPr>
                <a:lstStyle/>
                <a:p>
                  <a:pPr>
                    <a:spcBef>
                      <a:spcPct val="50000"/>
                    </a:spcBef>
                  </a:pPr>
                  <a:r>
                    <a:rPr kumimoji="1" lang="en-US" altLang="zh-CN" sz="4800" b="1">
                      <a:solidFill>
                        <a:schemeClr val="accent2"/>
                      </a:solidFill>
                      <a:latin typeface="Times New Roman" pitchFamily="18" charset="0"/>
                    </a:rPr>
                    <a:t>-</a:t>
                  </a:r>
                </a:p>
              </p:txBody>
            </p:sp>
            <p:sp>
              <p:nvSpPr>
                <p:cNvPr id="15405" name="Text Box 31"/>
                <p:cNvSpPr txBox="1">
                  <a:spLocks noChangeArrowheads="1"/>
                </p:cNvSpPr>
                <p:nvPr/>
              </p:nvSpPr>
              <p:spPr bwMode="auto">
                <a:xfrm>
                  <a:off x="3696" y="2880"/>
                  <a:ext cx="315" cy="519"/>
                </a:xfrm>
                <a:prstGeom prst="rect">
                  <a:avLst/>
                </a:prstGeom>
                <a:noFill/>
                <a:ln w="9525">
                  <a:noFill/>
                  <a:miter lim="800000"/>
                  <a:headEnd/>
                  <a:tailEnd/>
                </a:ln>
              </p:spPr>
              <p:txBody>
                <a:bodyPr>
                  <a:spAutoFit/>
                </a:bodyPr>
                <a:lstStyle/>
                <a:p>
                  <a:pPr>
                    <a:spcBef>
                      <a:spcPct val="50000"/>
                    </a:spcBef>
                  </a:pPr>
                  <a:r>
                    <a:rPr kumimoji="1" lang="en-US" altLang="zh-CN" sz="4800" b="1">
                      <a:solidFill>
                        <a:schemeClr val="accent2"/>
                      </a:solidFill>
                      <a:latin typeface="Times New Roman" pitchFamily="18" charset="0"/>
                    </a:rPr>
                    <a:t>-</a:t>
                  </a:r>
                </a:p>
              </p:txBody>
            </p:sp>
          </p:grpSp>
          <p:sp>
            <p:nvSpPr>
              <p:cNvPr id="15370" name="Rectangle 41"/>
              <p:cNvSpPr>
                <a:spLocks noChangeArrowheads="1"/>
              </p:cNvSpPr>
              <p:nvPr/>
            </p:nvSpPr>
            <p:spPr bwMode="auto">
              <a:xfrm>
                <a:off x="192" y="816"/>
                <a:ext cx="192" cy="231"/>
              </a:xfrm>
              <a:prstGeom prst="rect">
                <a:avLst/>
              </a:prstGeom>
              <a:noFill/>
              <a:ln w="9525">
                <a:noFill/>
                <a:miter lim="800000"/>
                <a:headEnd/>
                <a:tailEnd/>
              </a:ln>
            </p:spPr>
            <p:txBody>
              <a:bodyPr>
                <a:spAutoFit/>
              </a:bodyPr>
              <a:lstStyle/>
              <a:p>
                <a:r>
                  <a:rPr kumimoji="1" lang="en-US" altLang="zh-CN">
                    <a:solidFill>
                      <a:schemeClr val="accent2"/>
                    </a:solidFill>
                    <a:latin typeface="宋体" pitchFamily="2" charset="-122"/>
                  </a:rPr>
                  <a:t>Y</a:t>
                </a:r>
                <a:r>
                  <a:rPr kumimoji="1" lang="en-US" altLang="zh-CN" sz="1100">
                    <a:latin typeface="楷体_GB2312" pitchFamily="49" charset="-122"/>
                    <a:ea typeface="楷体_GB2312" pitchFamily="49" charset="-122"/>
                  </a:rPr>
                  <a:t> </a:t>
                </a:r>
                <a:endParaRPr kumimoji="1" lang="en-US" altLang="zh-CN" sz="2400">
                  <a:latin typeface="Times New Roman" pitchFamily="18" charset="0"/>
                </a:endParaRPr>
              </a:p>
            </p:txBody>
          </p:sp>
          <p:grpSp>
            <p:nvGrpSpPr>
              <p:cNvPr id="9" name="Group 60"/>
              <p:cNvGrpSpPr>
                <a:grpSpLocks/>
              </p:cNvGrpSpPr>
              <p:nvPr/>
            </p:nvGrpSpPr>
            <p:grpSpPr bwMode="auto">
              <a:xfrm>
                <a:off x="48" y="1008"/>
                <a:ext cx="240" cy="1384"/>
                <a:chOff x="-48" y="1152"/>
                <a:chExt cx="240" cy="1384"/>
              </a:xfrm>
            </p:grpSpPr>
            <p:sp>
              <p:nvSpPr>
                <p:cNvPr id="15394" name="Rectangle 50"/>
                <p:cNvSpPr>
                  <a:spLocks noChangeArrowheads="1"/>
                </p:cNvSpPr>
                <p:nvPr/>
              </p:nvSpPr>
              <p:spPr bwMode="auto">
                <a:xfrm>
                  <a:off x="-48" y="1746"/>
                  <a:ext cx="240" cy="366"/>
                </a:xfrm>
                <a:prstGeom prst="rect">
                  <a:avLst/>
                </a:prstGeom>
                <a:noFill/>
                <a:ln w="9525">
                  <a:noFill/>
                  <a:miter lim="800000"/>
                  <a:headEnd/>
                  <a:tailEnd/>
                </a:ln>
              </p:spPr>
              <p:txBody>
                <a:bodyPr>
                  <a:spAutoFit/>
                </a:bodyPr>
                <a:lstStyle/>
                <a:p>
                  <a:pPr algn="just"/>
                  <a:r>
                    <a:rPr kumimoji="1" lang="en-US" altLang="zh-CN" sz="1600">
                      <a:solidFill>
                        <a:schemeClr val="accent2"/>
                      </a:solidFill>
                      <a:latin typeface="Times New Roman" pitchFamily="18" charset="0"/>
                    </a:rPr>
                    <a:t>d</a:t>
                  </a:r>
                </a:p>
                <a:p>
                  <a:pPr eaLnBrk="0" hangingPunct="0"/>
                  <a:endParaRPr kumimoji="1" lang="en-US" altLang="zh-CN" sz="1600">
                    <a:latin typeface="Times New Roman" pitchFamily="18" charset="0"/>
                  </a:endParaRPr>
                </a:p>
              </p:txBody>
            </p:sp>
            <p:grpSp>
              <p:nvGrpSpPr>
                <p:cNvPr id="10" name="Group 52"/>
                <p:cNvGrpSpPr>
                  <a:grpSpLocks/>
                </p:cNvGrpSpPr>
                <p:nvPr/>
              </p:nvGrpSpPr>
              <p:grpSpPr bwMode="auto">
                <a:xfrm>
                  <a:off x="0" y="1152"/>
                  <a:ext cx="96" cy="1384"/>
                  <a:chOff x="0" y="1152"/>
                  <a:chExt cx="96" cy="1384"/>
                </a:xfrm>
              </p:grpSpPr>
              <p:sp>
                <p:nvSpPr>
                  <p:cNvPr id="15396" name="Line 46"/>
                  <p:cNvSpPr>
                    <a:spLocks noChangeShapeType="1"/>
                  </p:cNvSpPr>
                  <p:nvPr/>
                </p:nvSpPr>
                <p:spPr bwMode="auto">
                  <a:xfrm>
                    <a:off x="0" y="1152"/>
                    <a:ext cx="96" cy="0"/>
                  </a:xfrm>
                  <a:prstGeom prst="line">
                    <a:avLst/>
                  </a:prstGeom>
                  <a:noFill/>
                  <a:ln w="9525">
                    <a:solidFill>
                      <a:schemeClr val="accent2"/>
                    </a:solidFill>
                    <a:round/>
                    <a:headEnd/>
                    <a:tailEnd/>
                  </a:ln>
                </p:spPr>
                <p:txBody>
                  <a:bodyPr>
                    <a:spAutoFit/>
                  </a:bodyPr>
                  <a:lstStyle/>
                  <a:p>
                    <a:endParaRPr lang="zh-CN" altLang="en-US"/>
                  </a:p>
                </p:txBody>
              </p:sp>
              <p:sp>
                <p:nvSpPr>
                  <p:cNvPr id="15397" name="Line 47"/>
                  <p:cNvSpPr>
                    <a:spLocks noChangeShapeType="1"/>
                  </p:cNvSpPr>
                  <p:nvPr/>
                </p:nvSpPr>
                <p:spPr bwMode="auto">
                  <a:xfrm>
                    <a:off x="0" y="2536"/>
                    <a:ext cx="96" cy="0"/>
                  </a:xfrm>
                  <a:prstGeom prst="line">
                    <a:avLst/>
                  </a:prstGeom>
                  <a:noFill/>
                  <a:ln w="9525">
                    <a:solidFill>
                      <a:schemeClr val="accent2"/>
                    </a:solidFill>
                    <a:round/>
                    <a:headEnd/>
                    <a:tailEnd/>
                  </a:ln>
                </p:spPr>
                <p:txBody>
                  <a:bodyPr>
                    <a:spAutoFit/>
                  </a:bodyPr>
                  <a:lstStyle/>
                  <a:p>
                    <a:endParaRPr lang="zh-CN" altLang="en-US"/>
                  </a:p>
                </p:txBody>
              </p:sp>
              <p:sp>
                <p:nvSpPr>
                  <p:cNvPr id="15398" name="Line 48"/>
                  <p:cNvSpPr>
                    <a:spLocks noChangeShapeType="1"/>
                  </p:cNvSpPr>
                  <p:nvPr/>
                </p:nvSpPr>
                <p:spPr bwMode="auto">
                  <a:xfrm>
                    <a:off x="48" y="1168"/>
                    <a:ext cx="0" cy="528"/>
                  </a:xfrm>
                  <a:prstGeom prst="line">
                    <a:avLst/>
                  </a:prstGeom>
                  <a:noFill/>
                  <a:ln w="9525">
                    <a:solidFill>
                      <a:schemeClr val="accent2"/>
                    </a:solidFill>
                    <a:round/>
                    <a:headEnd type="triangle" w="med" len="med"/>
                    <a:tailEnd/>
                  </a:ln>
                </p:spPr>
                <p:txBody>
                  <a:bodyPr>
                    <a:spAutoFit/>
                  </a:bodyPr>
                  <a:lstStyle/>
                  <a:p>
                    <a:endParaRPr lang="zh-CN" altLang="en-US"/>
                  </a:p>
                </p:txBody>
              </p:sp>
              <p:sp>
                <p:nvSpPr>
                  <p:cNvPr id="15399" name="Line 51"/>
                  <p:cNvSpPr>
                    <a:spLocks noChangeShapeType="1"/>
                  </p:cNvSpPr>
                  <p:nvPr/>
                </p:nvSpPr>
                <p:spPr bwMode="auto">
                  <a:xfrm>
                    <a:off x="48" y="1984"/>
                    <a:ext cx="0" cy="528"/>
                  </a:xfrm>
                  <a:prstGeom prst="line">
                    <a:avLst/>
                  </a:prstGeom>
                  <a:noFill/>
                  <a:ln w="9525">
                    <a:solidFill>
                      <a:schemeClr val="accent2"/>
                    </a:solidFill>
                    <a:round/>
                    <a:headEnd/>
                    <a:tailEnd type="triangle" w="med" len="med"/>
                  </a:ln>
                </p:spPr>
                <p:txBody>
                  <a:bodyPr>
                    <a:spAutoFit/>
                  </a:bodyPr>
                  <a:lstStyle/>
                  <a:p>
                    <a:endParaRPr lang="zh-CN" altLang="en-US"/>
                  </a:p>
                </p:txBody>
              </p:sp>
            </p:grpSp>
          </p:grpSp>
          <p:sp>
            <p:nvSpPr>
              <p:cNvPr id="15372" name="Rectangle 61"/>
              <p:cNvSpPr>
                <a:spLocks noChangeArrowheads="1"/>
              </p:cNvSpPr>
              <p:nvPr/>
            </p:nvSpPr>
            <p:spPr bwMode="auto">
              <a:xfrm>
                <a:off x="240" y="2385"/>
                <a:ext cx="384" cy="231"/>
              </a:xfrm>
              <a:prstGeom prst="rect">
                <a:avLst/>
              </a:prstGeom>
              <a:noFill/>
              <a:ln w="9525">
                <a:noFill/>
                <a:miter lim="800000"/>
                <a:headEnd/>
                <a:tailEnd/>
              </a:ln>
            </p:spPr>
            <p:txBody>
              <a:bodyPr>
                <a:spAutoFit/>
              </a:bodyPr>
              <a:lstStyle/>
              <a:p>
                <a:r>
                  <a:rPr kumimoji="1" lang="en-US" altLang="zh-CN" b="1">
                    <a:solidFill>
                      <a:schemeClr val="accent2"/>
                    </a:solidFill>
                    <a:latin typeface="楷体_GB2312" pitchFamily="49" charset="-122"/>
                    <a:ea typeface="楷体_GB2312" pitchFamily="49" charset="-122"/>
                  </a:rPr>
                  <a:t>Y</a:t>
                </a:r>
                <a:r>
                  <a:rPr kumimoji="1" lang="en-US" altLang="zh-CN" b="1" baseline="30000">
                    <a:solidFill>
                      <a:schemeClr val="accent2"/>
                    </a:solidFill>
                    <a:latin typeface="楷体_GB2312" pitchFamily="49" charset="-122"/>
                    <a:ea typeface="楷体_GB2312" pitchFamily="49" charset="-122"/>
                  </a:rPr>
                  <a:t>′</a:t>
                </a:r>
                <a:r>
                  <a:rPr kumimoji="1" lang="en-US" altLang="zh-CN" sz="1100">
                    <a:latin typeface="楷体_GB2312" pitchFamily="49" charset="-122"/>
                    <a:ea typeface="楷体_GB2312" pitchFamily="49" charset="-122"/>
                  </a:rPr>
                  <a:t> </a:t>
                </a:r>
                <a:endParaRPr kumimoji="1" lang="en-US" altLang="zh-CN" sz="2400">
                  <a:latin typeface="Times New Roman" pitchFamily="18" charset="0"/>
                </a:endParaRPr>
              </a:p>
            </p:txBody>
          </p:sp>
          <p:sp>
            <p:nvSpPr>
              <p:cNvPr id="15373" name="Text Box 63"/>
              <p:cNvSpPr txBox="1">
                <a:spLocks noChangeArrowheads="1"/>
              </p:cNvSpPr>
              <p:nvPr/>
            </p:nvSpPr>
            <p:spPr bwMode="auto">
              <a:xfrm>
                <a:off x="3424" y="710"/>
                <a:ext cx="2208" cy="3152"/>
              </a:xfrm>
              <a:prstGeom prst="rect">
                <a:avLst/>
              </a:prstGeom>
              <a:noFill/>
              <a:ln w="9525">
                <a:noFill/>
                <a:miter lim="800000"/>
                <a:headEnd/>
                <a:tailEnd/>
              </a:ln>
            </p:spPr>
            <p:txBody>
              <a:bodyPr>
                <a:spAutoFit/>
              </a:bodyPr>
              <a:lstStyle/>
              <a:p>
                <a:pPr algn="just">
                  <a:spcBef>
                    <a:spcPct val="50000"/>
                  </a:spcBef>
                </a:pPr>
                <a:r>
                  <a:rPr kumimoji="1" lang="zh-CN" altLang="en-US" sz="2800" b="1" dirty="0">
                    <a:latin typeface="华文新魏" pitchFamily="2" charset="-122"/>
                    <a:ea typeface="华文新魏" pitchFamily="2" charset="-122"/>
                  </a:rPr>
                  <a:t>如图所示，在真空中水平放置一对金属板</a:t>
                </a:r>
                <a:r>
                  <a:rPr kumimoji="1" lang="en-US" altLang="zh-CN" sz="2800" b="1" dirty="0">
                    <a:latin typeface="华文新魏" pitchFamily="2" charset="-122"/>
                    <a:ea typeface="华文新魏" pitchFamily="2" charset="-122"/>
                  </a:rPr>
                  <a:t>Y</a:t>
                </a:r>
                <a:r>
                  <a:rPr kumimoji="1" lang="zh-CN" altLang="en-US" sz="2800" b="1" dirty="0">
                    <a:latin typeface="华文新魏" pitchFamily="2" charset="-122"/>
                    <a:ea typeface="华文新魏" pitchFamily="2" charset="-122"/>
                  </a:rPr>
                  <a:t>和</a:t>
                </a:r>
                <a:r>
                  <a:rPr kumimoji="1" lang="en-US" altLang="zh-CN" sz="2800" b="1" dirty="0">
                    <a:latin typeface="华文新魏" pitchFamily="2" charset="-122"/>
                    <a:ea typeface="华文新魏" pitchFamily="2" charset="-122"/>
                  </a:rPr>
                  <a:t>Y</a:t>
                </a:r>
                <a:r>
                  <a:rPr kumimoji="1" lang="en-US" altLang="zh-CN" sz="2800" b="1" baseline="30000" dirty="0">
                    <a:latin typeface="Times New Roman" pitchFamily="18" charset="0"/>
                    <a:ea typeface="华文新魏" pitchFamily="2" charset="-122"/>
                  </a:rPr>
                  <a:t>’</a:t>
                </a:r>
                <a:r>
                  <a:rPr kumimoji="1" lang="zh-CN" altLang="en-US" sz="2800" b="1" dirty="0">
                    <a:latin typeface="华文新魏" pitchFamily="2" charset="-122"/>
                    <a:ea typeface="华文新魏" pitchFamily="2" charset="-122"/>
                  </a:rPr>
                  <a:t>，板间距离为</a:t>
                </a:r>
                <a:r>
                  <a:rPr kumimoji="1" lang="en-US" altLang="zh-CN" sz="2800" b="1" dirty="0">
                    <a:latin typeface="华文新魏" pitchFamily="2" charset="-122"/>
                    <a:ea typeface="华文新魏" pitchFamily="2" charset="-122"/>
                  </a:rPr>
                  <a:t>d</a:t>
                </a:r>
                <a:r>
                  <a:rPr kumimoji="1" lang="zh-CN" altLang="en-US" sz="2800" b="1" dirty="0">
                    <a:latin typeface="华文新魏" pitchFamily="2" charset="-122"/>
                    <a:ea typeface="华文新魏" pitchFamily="2" charset="-122"/>
                  </a:rPr>
                  <a:t>。在两板间加以电压</a:t>
                </a:r>
                <a:r>
                  <a:rPr kumimoji="1" lang="en-US" altLang="zh-CN" sz="2800" b="1" dirty="0">
                    <a:latin typeface="华文新魏" pitchFamily="2" charset="-122"/>
                    <a:ea typeface="华文新魏" pitchFamily="2" charset="-122"/>
                  </a:rPr>
                  <a:t>U</a:t>
                </a:r>
                <a:r>
                  <a:rPr kumimoji="1" lang="zh-CN" altLang="en-US" sz="2800" b="1" dirty="0">
                    <a:latin typeface="华文新魏" pitchFamily="2" charset="-122"/>
                    <a:ea typeface="华文新魏" pitchFamily="2" charset="-122"/>
                  </a:rPr>
                  <a:t>，一电荷量为</a:t>
                </a:r>
                <a:r>
                  <a:rPr kumimoji="1" lang="en-US" altLang="zh-CN" sz="2800" b="1" dirty="0">
                    <a:latin typeface="华文新魏" pitchFamily="2" charset="-122"/>
                    <a:ea typeface="华文新魏" pitchFamily="2" charset="-122"/>
                  </a:rPr>
                  <a:t>q</a:t>
                </a:r>
                <a:r>
                  <a:rPr kumimoji="1" lang="zh-CN" altLang="en-US" sz="2800" b="1" dirty="0">
                    <a:latin typeface="华文新魏" pitchFamily="2" charset="-122"/>
                    <a:ea typeface="华文新魏" pitchFamily="2" charset="-122"/>
                  </a:rPr>
                  <a:t>质量为</a:t>
                </a:r>
                <a:r>
                  <a:rPr kumimoji="1" lang="en-US" altLang="zh-CN" sz="2800" b="1" dirty="0">
                    <a:latin typeface="华文新魏" pitchFamily="2" charset="-122"/>
                    <a:ea typeface="华文新魏" pitchFamily="2" charset="-122"/>
                  </a:rPr>
                  <a:t>m</a:t>
                </a:r>
                <a:r>
                  <a:rPr kumimoji="1" lang="zh-CN" altLang="en-US" sz="2800" b="1" dirty="0">
                    <a:latin typeface="华文新魏" pitchFamily="2" charset="-122"/>
                    <a:ea typeface="华文新魏" pitchFamily="2" charset="-122"/>
                  </a:rPr>
                  <a:t>的带电粒子从极板中央以水平速度</a:t>
                </a:r>
                <a:r>
                  <a:rPr kumimoji="1" lang="en-US" altLang="zh-CN" sz="2800" b="1" dirty="0">
                    <a:latin typeface="华文新魏" pitchFamily="2" charset="-122"/>
                    <a:ea typeface="华文新魏" pitchFamily="2" charset="-122"/>
                  </a:rPr>
                  <a:t>v</a:t>
                </a:r>
                <a:r>
                  <a:rPr kumimoji="1" lang="en-US" altLang="zh-CN" sz="2800" b="1" baseline="-25000" dirty="0">
                    <a:latin typeface="华文新魏" pitchFamily="2" charset="-122"/>
                    <a:ea typeface="华文新魏" pitchFamily="2" charset="-122"/>
                  </a:rPr>
                  <a:t>0</a:t>
                </a:r>
                <a:r>
                  <a:rPr kumimoji="1" lang="zh-CN" altLang="en-US" sz="2800" b="1" dirty="0">
                    <a:latin typeface="华文新魏" pitchFamily="2" charset="-122"/>
                    <a:ea typeface="华文新魏" pitchFamily="2" charset="-122"/>
                  </a:rPr>
                  <a:t>射入电场。试分析带电粒子在电场中的运动情况。</a:t>
                </a:r>
              </a:p>
              <a:p>
                <a:pPr algn="just">
                  <a:spcBef>
                    <a:spcPct val="50000"/>
                  </a:spcBef>
                </a:pPr>
                <a:r>
                  <a:rPr kumimoji="1" lang="en-US" altLang="zh-CN" sz="2800" b="1" dirty="0">
                    <a:latin typeface="华文新魏" pitchFamily="2" charset="-122"/>
                    <a:ea typeface="华文新魏" pitchFamily="2" charset="-122"/>
                  </a:rPr>
                  <a:t>(</a:t>
                </a:r>
                <a:r>
                  <a:rPr kumimoji="1" lang="zh-CN" altLang="en-US" sz="2800" b="1" dirty="0">
                    <a:latin typeface="华文新魏" pitchFamily="2" charset="-122"/>
                    <a:ea typeface="华文新魏" pitchFamily="2" charset="-122"/>
                  </a:rPr>
                  <a:t>不计粒子的重力</a:t>
                </a:r>
                <a:r>
                  <a:rPr kumimoji="1" lang="en-US" altLang="zh-CN" sz="2800" b="1" dirty="0">
                    <a:latin typeface="华文新魏" pitchFamily="2" charset="-122"/>
                    <a:ea typeface="华文新魏" pitchFamily="2" charset="-122"/>
                  </a:rPr>
                  <a:t>)</a:t>
                </a:r>
              </a:p>
            </p:txBody>
          </p:sp>
          <p:grpSp>
            <p:nvGrpSpPr>
              <p:cNvPr id="11" name="Group 68"/>
              <p:cNvGrpSpPr>
                <a:grpSpLocks/>
              </p:cNvGrpSpPr>
              <p:nvPr/>
            </p:nvGrpSpPr>
            <p:grpSpPr bwMode="auto">
              <a:xfrm>
                <a:off x="0" y="1432"/>
                <a:ext cx="3060" cy="413"/>
                <a:chOff x="0" y="2160"/>
                <a:chExt cx="3060" cy="413"/>
              </a:xfrm>
            </p:grpSpPr>
            <p:sp>
              <p:nvSpPr>
                <p:cNvPr id="15386" name="Line 8"/>
                <p:cNvSpPr>
                  <a:spLocks noChangeShapeType="1"/>
                </p:cNvSpPr>
                <p:nvPr/>
              </p:nvSpPr>
              <p:spPr bwMode="auto">
                <a:xfrm>
                  <a:off x="276" y="2408"/>
                  <a:ext cx="2784" cy="0"/>
                </a:xfrm>
                <a:prstGeom prst="line">
                  <a:avLst/>
                </a:prstGeom>
                <a:noFill/>
                <a:ln w="38100" cap="rnd">
                  <a:solidFill>
                    <a:schemeClr val="accent2"/>
                  </a:solidFill>
                  <a:prstDash val="sysDot"/>
                  <a:round/>
                  <a:headEnd/>
                  <a:tailEnd/>
                </a:ln>
              </p:spPr>
              <p:txBody>
                <a:bodyPr/>
                <a:lstStyle/>
                <a:p>
                  <a:endParaRPr lang="zh-CN" altLang="en-US"/>
                </a:p>
              </p:txBody>
            </p:sp>
            <p:grpSp>
              <p:nvGrpSpPr>
                <p:cNvPr id="12" name="Group 66"/>
                <p:cNvGrpSpPr>
                  <a:grpSpLocks/>
                </p:cNvGrpSpPr>
                <p:nvPr/>
              </p:nvGrpSpPr>
              <p:grpSpPr bwMode="auto">
                <a:xfrm>
                  <a:off x="0" y="2160"/>
                  <a:ext cx="1336" cy="413"/>
                  <a:chOff x="0" y="2160"/>
                  <a:chExt cx="1336" cy="413"/>
                </a:xfrm>
              </p:grpSpPr>
              <p:grpSp>
                <p:nvGrpSpPr>
                  <p:cNvPr id="13" name="Group 39"/>
                  <p:cNvGrpSpPr>
                    <a:grpSpLocks/>
                  </p:cNvGrpSpPr>
                  <p:nvPr/>
                </p:nvGrpSpPr>
                <p:grpSpPr bwMode="auto">
                  <a:xfrm>
                    <a:off x="240" y="2208"/>
                    <a:ext cx="1096" cy="365"/>
                    <a:chOff x="816" y="3611"/>
                    <a:chExt cx="1096" cy="365"/>
                  </a:xfrm>
                </p:grpSpPr>
                <p:sp>
                  <p:nvSpPr>
                    <p:cNvPr id="15390" name="Text Box 17"/>
                    <p:cNvSpPr txBox="1">
                      <a:spLocks noChangeArrowheads="1"/>
                    </p:cNvSpPr>
                    <p:nvPr/>
                  </p:nvSpPr>
                  <p:spPr bwMode="auto">
                    <a:xfrm>
                      <a:off x="1344" y="3611"/>
                      <a:ext cx="568" cy="365"/>
                    </a:xfrm>
                    <a:prstGeom prst="rect">
                      <a:avLst/>
                    </a:prstGeom>
                    <a:noFill/>
                    <a:ln w="19050">
                      <a:noFill/>
                      <a:miter lim="800000"/>
                      <a:headEnd/>
                      <a:tailEnd/>
                    </a:ln>
                  </p:spPr>
                  <p:txBody>
                    <a:bodyPr>
                      <a:spAutoFit/>
                    </a:bodyPr>
                    <a:lstStyle/>
                    <a:p>
                      <a:pPr>
                        <a:spcBef>
                          <a:spcPct val="50000"/>
                        </a:spcBef>
                      </a:pPr>
                      <a:r>
                        <a:rPr kumimoji="1" lang="en-US" altLang="zh-CN" sz="3200" b="1" i="1">
                          <a:solidFill>
                            <a:srgbClr val="FF3300"/>
                          </a:solidFill>
                          <a:latin typeface="Century Schoolbook" pitchFamily="18" charset="0"/>
                        </a:rPr>
                        <a:t>v</a:t>
                      </a:r>
                      <a:r>
                        <a:rPr kumimoji="1" lang="en-US" altLang="zh-CN" sz="1400" b="1">
                          <a:solidFill>
                            <a:srgbClr val="FF3300"/>
                          </a:solidFill>
                          <a:latin typeface="Century Schoolbook" pitchFamily="18" charset="0"/>
                        </a:rPr>
                        <a:t>0</a:t>
                      </a:r>
                    </a:p>
                  </p:txBody>
                </p:sp>
                <p:sp>
                  <p:nvSpPr>
                    <p:cNvPr id="15391" name="Oval 36"/>
                    <p:cNvSpPr>
                      <a:spLocks noChangeArrowheads="1"/>
                    </p:cNvSpPr>
                    <p:nvPr/>
                  </p:nvSpPr>
                  <p:spPr bwMode="auto">
                    <a:xfrm flipH="1" flipV="1">
                      <a:off x="1248" y="3648"/>
                      <a:ext cx="48" cy="48"/>
                    </a:xfrm>
                    <a:prstGeom prst="ellipse">
                      <a:avLst/>
                    </a:prstGeom>
                    <a:noFill/>
                    <a:ln w="9525">
                      <a:noFill/>
                      <a:round/>
                      <a:headEnd/>
                      <a:tailEnd/>
                    </a:ln>
                  </p:spPr>
                  <p:txBody>
                    <a:bodyPr anchor="ctr">
                      <a:spAutoFit/>
                    </a:bodyPr>
                    <a:lstStyle/>
                    <a:p>
                      <a:endParaRPr lang="zh-CN" altLang="en-US"/>
                    </a:p>
                  </p:txBody>
                </p:sp>
                <p:sp>
                  <p:nvSpPr>
                    <p:cNvPr id="15392" name="Oval 37"/>
                    <p:cNvSpPr>
                      <a:spLocks noChangeArrowheads="1"/>
                    </p:cNvSpPr>
                    <p:nvPr/>
                  </p:nvSpPr>
                  <p:spPr bwMode="auto">
                    <a:xfrm>
                      <a:off x="816" y="3792"/>
                      <a:ext cx="48" cy="48"/>
                    </a:xfrm>
                    <a:prstGeom prst="ellipse">
                      <a:avLst/>
                    </a:prstGeom>
                    <a:solidFill>
                      <a:srgbClr val="CC0000"/>
                    </a:solidFill>
                    <a:ln w="9525">
                      <a:solidFill>
                        <a:srgbClr val="FF0000"/>
                      </a:solidFill>
                      <a:round/>
                      <a:headEnd/>
                      <a:tailEnd/>
                    </a:ln>
                  </p:spPr>
                  <p:txBody>
                    <a:bodyPr wrap="none" anchor="ctr">
                      <a:spAutoFit/>
                    </a:bodyPr>
                    <a:lstStyle/>
                    <a:p>
                      <a:endParaRPr lang="zh-CN" altLang="en-US"/>
                    </a:p>
                  </p:txBody>
                </p:sp>
                <p:sp>
                  <p:nvSpPr>
                    <p:cNvPr id="15393" name="Line 38"/>
                    <p:cNvSpPr>
                      <a:spLocks noChangeShapeType="1"/>
                    </p:cNvSpPr>
                    <p:nvPr/>
                  </p:nvSpPr>
                  <p:spPr bwMode="auto">
                    <a:xfrm>
                      <a:off x="864" y="3816"/>
                      <a:ext cx="480" cy="0"/>
                    </a:xfrm>
                    <a:prstGeom prst="line">
                      <a:avLst/>
                    </a:prstGeom>
                    <a:noFill/>
                    <a:ln w="9525">
                      <a:solidFill>
                        <a:srgbClr val="FF0000"/>
                      </a:solidFill>
                      <a:round/>
                      <a:headEnd/>
                      <a:tailEnd type="triangle" w="med" len="med"/>
                    </a:ln>
                  </p:spPr>
                  <p:txBody>
                    <a:bodyPr>
                      <a:spAutoFit/>
                    </a:bodyPr>
                    <a:lstStyle/>
                    <a:p>
                      <a:endParaRPr lang="zh-CN" altLang="en-US"/>
                    </a:p>
                  </p:txBody>
                </p:sp>
              </p:grpSp>
              <p:sp>
                <p:nvSpPr>
                  <p:cNvPr id="15389" name="Text Box 65"/>
                  <p:cNvSpPr txBox="1">
                    <a:spLocks noChangeArrowheads="1"/>
                  </p:cNvSpPr>
                  <p:nvPr/>
                </p:nvSpPr>
                <p:spPr bwMode="auto">
                  <a:xfrm>
                    <a:off x="0" y="2160"/>
                    <a:ext cx="432" cy="231"/>
                  </a:xfrm>
                  <a:prstGeom prst="rect">
                    <a:avLst/>
                  </a:prstGeom>
                  <a:noFill/>
                  <a:ln w="9525">
                    <a:noFill/>
                    <a:miter lim="800000"/>
                    <a:headEnd/>
                    <a:tailEnd/>
                  </a:ln>
                </p:spPr>
                <p:txBody>
                  <a:bodyPr>
                    <a:spAutoFit/>
                  </a:bodyPr>
                  <a:lstStyle/>
                  <a:p>
                    <a:pPr algn="just">
                      <a:spcBef>
                        <a:spcPct val="50000"/>
                      </a:spcBef>
                    </a:pPr>
                    <a:r>
                      <a:rPr kumimoji="1" lang="en-US" altLang="zh-CN" b="1">
                        <a:solidFill>
                          <a:srgbClr val="FF0000"/>
                        </a:solidFill>
                        <a:latin typeface="楷体_GB2312" pitchFamily="49" charset="-122"/>
                        <a:ea typeface="楷体_GB2312" pitchFamily="49" charset="-122"/>
                      </a:rPr>
                      <a:t>   q</a:t>
                    </a:r>
                  </a:p>
                </p:txBody>
              </p:sp>
            </p:grpSp>
          </p:grpSp>
          <p:sp>
            <p:nvSpPr>
              <p:cNvPr id="15375" name="Line 69"/>
              <p:cNvSpPr>
                <a:spLocks noChangeShapeType="1"/>
              </p:cNvSpPr>
              <p:nvPr/>
            </p:nvSpPr>
            <p:spPr bwMode="auto">
              <a:xfrm>
                <a:off x="192" y="2824"/>
                <a:ext cx="0" cy="192"/>
              </a:xfrm>
              <a:prstGeom prst="line">
                <a:avLst/>
              </a:prstGeom>
              <a:noFill/>
              <a:ln w="9525">
                <a:solidFill>
                  <a:schemeClr val="accent2"/>
                </a:solidFill>
                <a:round/>
                <a:headEnd/>
                <a:tailEnd/>
              </a:ln>
            </p:spPr>
            <p:txBody>
              <a:bodyPr>
                <a:spAutoFit/>
              </a:bodyPr>
              <a:lstStyle/>
              <a:p>
                <a:endParaRPr lang="zh-CN" altLang="en-US"/>
              </a:p>
            </p:txBody>
          </p:sp>
          <p:sp>
            <p:nvSpPr>
              <p:cNvPr id="15376" name="Line 70"/>
              <p:cNvSpPr>
                <a:spLocks noChangeShapeType="1"/>
              </p:cNvSpPr>
              <p:nvPr/>
            </p:nvSpPr>
            <p:spPr bwMode="auto">
              <a:xfrm>
                <a:off x="2976" y="2824"/>
                <a:ext cx="0" cy="192"/>
              </a:xfrm>
              <a:prstGeom prst="line">
                <a:avLst/>
              </a:prstGeom>
              <a:noFill/>
              <a:ln w="9525">
                <a:solidFill>
                  <a:schemeClr val="accent2"/>
                </a:solidFill>
                <a:round/>
                <a:headEnd/>
                <a:tailEnd/>
              </a:ln>
            </p:spPr>
            <p:txBody>
              <a:bodyPr>
                <a:spAutoFit/>
              </a:bodyPr>
              <a:lstStyle/>
              <a:p>
                <a:endParaRPr lang="zh-CN" altLang="en-US"/>
              </a:p>
            </p:txBody>
          </p:sp>
          <p:sp>
            <p:nvSpPr>
              <p:cNvPr id="15377" name="Line 72"/>
              <p:cNvSpPr>
                <a:spLocks noChangeShapeType="1"/>
              </p:cNvSpPr>
              <p:nvPr/>
            </p:nvSpPr>
            <p:spPr bwMode="auto">
              <a:xfrm>
                <a:off x="1728" y="2920"/>
                <a:ext cx="1200" cy="0"/>
              </a:xfrm>
              <a:prstGeom prst="line">
                <a:avLst/>
              </a:prstGeom>
              <a:noFill/>
              <a:ln w="9525">
                <a:solidFill>
                  <a:schemeClr val="accent2"/>
                </a:solidFill>
                <a:round/>
                <a:headEnd/>
                <a:tailEnd type="triangle" w="med" len="med"/>
              </a:ln>
            </p:spPr>
            <p:txBody>
              <a:bodyPr>
                <a:spAutoFit/>
              </a:bodyPr>
              <a:lstStyle/>
              <a:p>
                <a:endParaRPr lang="zh-CN" altLang="en-US"/>
              </a:p>
            </p:txBody>
          </p:sp>
          <p:sp>
            <p:nvSpPr>
              <p:cNvPr id="15378" name="Line 74"/>
              <p:cNvSpPr>
                <a:spLocks noChangeShapeType="1"/>
              </p:cNvSpPr>
              <p:nvPr/>
            </p:nvSpPr>
            <p:spPr bwMode="auto">
              <a:xfrm>
                <a:off x="192" y="2936"/>
                <a:ext cx="1104" cy="0"/>
              </a:xfrm>
              <a:prstGeom prst="line">
                <a:avLst/>
              </a:prstGeom>
              <a:noFill/>
              <a:ln w="9525">
                <a:solidFill>
                  <a:schemeClr val="accent2"/>
                </a:solidFill>
                <a:round/>
                <a:headEnd type="triangle" w="med" len="med"/>
                <a:tailEnd/>
              </a:ln>
            </p:spPr>
            <p:txBody>
              <a:bodyPr>
                <a:spAutoFit/>
              </a:bodyPr>
              <a:lstStyle/>
              <a:p>
                <a:endParaRPr lang="zh-CN" altLang="en-US"/>
              </a:p>
            </p:txBody>
          </p:sp>
          <p:grpSp>
            <p:nvGrpSpPr>
              <p:cNvPr id="14" name="Group 81"/>
              <p:cNvGrpSpPr>
                <a:grpSpLocks/>
              </p:cNvGrpSpPr>
              <p:nvPr/>
            </p:nvGrpSpPr>
            <p:grpSpPr bwMode="auto">
              <a:xfrm>
                <a:off x="384" y="1096"/>
                <a:ext cx="2448" cy="1200"/>
                <a:chOff x="384" y="1824"/>
                <a:chExt cx="2448" cy="1200"/>
              </a:xfrm>
            </p:grpSpPr>
            <p:sp>
              <p:nvSpPr>
                <p:cNvPr id="15380" name="Line 75"/>
                <p:cNvSpPr>
                  <a:spLocks noChangeShapeType="1"/>
                </p:cNvSpPr>
                <p:nvPr/>
              </p:nvSpPr>
              <p:spPr bwMode="auto">
                <a:xfrm>
                  <a:off x="384" y="1824"/>
                  <a:ext cx="0" cy="1200"/>
                </a:xfrm>
                <a:prstGeom prst="line">
                  <a:avLst/>
                </a:prstGeom>
                <a:noFill/>
                <a:ln w="9525">
                  <a:solidFill>
                    <a:schemeClr val="accent2"/>
                  </a:solidFill>
                  <a:prstDash val="sysDot"/>
                  <a:round/>
                  <a:headEnd/>
                  <a:tailEnd type="arrow" w="med" len="med"/>
                </a:ln>
              </p:spPr>
              <p:txBody>
                <a:bodyPr>
                  <a:spAutoFit/>
                </a:bodyPr>
                <a:lstStyle/>
                <a:p>
                  <a:endParaRPr lang="zh-CN" altLang="en-US"/>
                </a:p>
              </p:txBody>
            </p:sp>
            <p:sp>
              <p:nvSpPr>
                <p:cNvPr id="15381" name="Line 76"/>
                <p:cNvSpPr>
                  <a:spLocks noChangeShapeType="1"/>
                </p:cNvSpPr>
                <p:nvPr/>
              </p:nvSpPr>
              <p:spPr bwMode="auto">
                <a:xfrm>
                  <a:off x="864" y="1824"/>
                  <a:ext cx="0" cy="1200"/>
                </a:xfrm>
                <a:prstGeom prst="line">
                  <a:avLst/>
                </a:prstGeom>
                <a:noFill/>
                <a:ln w="9525">
                  <a:solidFill>
                    <a:schemeClr val="accent2"/>
                  </a:solidFill>
                  <a:prstDash val="sysDot"/>
                  <a:round/>
                  <a:headEnd/>
                  <a:tailEnd type="arrow" w="med" len="med"/>
                </a:ln>
              </p:spPr>
              <p:txBody>
                <a:bodyPr>
                  <a:spAutoFit/>
                </a:bodyPr>
                <a:lstStyle/>
                <a:p>
                  <a:endParaRPr lang="zh-CN" altLang="en-US"/>
                </a:p>
              </p:txBody>
            </p:sp>
            <p:sp>
              <p:nvSpPr>
                <p:cNvPr id="15382" name="Line 77"/>
                <p:cNvSpPr>
                  <a:spLocks noChangeShapeType="1"/>
                </p:cNvSpPr>
                <p:nvPr/>
              </p:nvSpPr>
              <p:spPr bwMode="auto">
                <a:xfrm>
                  <a:off x="1344" y="1824"/>
                  <a:ext cx="0" cy="1200"/>
                </a:xfrm>
                <a:prstGeom prst="line">
                  <a:avLst/>
                </a:prstGeom>
                <a:noFill/>
                <a:ln w="9525">
                  <a:solidFill>
                    <a:schemeClr val="accent2"/>
                  </a:solidFill>
                  <a:prstDash val="sysDot"/>
                  <a:round/>
                  <a:headEnd/>
                  <a:tailEnd type="arrow" w="med" len="med"/>
                </a:ln>
              </p:spPr>
              <p:txBody>
                <a:bodyPr>
                  <a:spAutoFit/>
                </a:bodyPr>
                <a:lstStyle/>
                <a:p>
                  <a:endParaRPr lang="zh-CN" altLang="en-US"/>
                </a:p>
              </p:txBody>
            </p:sp>
            <p:sp>
              <p:nvSpPr>
                <p:cNvPr id="15383" name="Line 78"/>
                <p:cNvSpPr>
                  <a:spLocks noChangeShapeType="1"/>
                </p:cNvSpPr>
                <p:nvPr/>
              </p:nvSpPr>
              <p:spPr bwMode="auto">
                <a:xfrm>
                  <a:off x="1872" y="1824"/>
                  <a:ext cx="0" cy="1200"/>
                </a:xfrm>
                <a:prstGeom prst="line">
                  <a:avLst/>
                </a:prstGeom>
                <a:noFill/>
                <a:ln w="9525">
                  <a:solidFill>
                    <a:schemeClr val="accent2"/>
                  </a:solidFill>
                  <a:prstDash val="sysDot"/>
                  <a:round/>
                  <a:headEnd/>
                  <a:tailEnd type="arrow" w="med" len="med"/>
                </a:ln>
              </p:spPr>
              <p:txBody>
                <a:bodyPr>
                  <a:spAutoFit/>
                </a:bodyPr>
                <a:lstStyle/>
                <a:p>
                  <a:endParaRPr lang="zh-CN" altLang="en-US"/>
                </a:p>
              </p:txBody>
            </p:sp>
            <p:sp>
              <p:nvSpPr>
                <p:cNvPr id="15384" name="Line 79"/>
                <p:cNvSpPr>
                  <a:spLocks noChangeShapeType="1"/>
                </p:cNvSpPr>
                <p:nvPr/>
              </p:nvSpPr>
              <p:spPr bwMode="auto">
                <a:xfrm>
                  <a:off x="2352" y="1824"/>
                  <a:ext cx="0" cy="1200"/>
                </a:xfrm>
                <a:prstGeom prst="line">
                  <a:avLst/>
                </a:prstGeom>
                <a:noFill/>
                <a:ln w="9525">
                  <a:solidFill>
                    <a:schemeClr val="accent2"/>
                  </a:solidFill>
                  <a:prstDash val="sysDot"/>
                  <a:round/>
                  <a:headEnd/>
                  <a:tailEnd type="arrow" w="med" len="med"/>
                </a:ln>
              </p:spPr>
              <p:txBody>
                <a:bodyPr>
                  <a:spAutoFit/>
                </a:bodyPr>
                <a:lstStyle/>
                <a:p>
                  <a:endParaRPr lang="zh-CN" altLang="en-US"/>
                </a:p>
              </p:txBody>
            </p:sp>
            <p:sp>
              <p:nvSpPr>
                <p:cNvPr id="15385" name="Line 80"/>
                <p:cNvSpPr>
                  <a:spLocks noChangeShapeType="1"/>
                </p:cNvSpPr>
                <p:nvPr/>
              </p:nvSpPr>
              <p:spPr bwMode="auto">
                <a:xfrm>
                  <a:off x="2832" y="1824"/>
                  <a:ext cx="0" cy="1200"/>
                </a:xfrm>
                <a:prstGeom prst="line">
                  <a:avLst/>
                </a:prstGeom>
                <a:noFill/>
                <a:ln w="9525">
                  <a:solidFill>
                    <a:schemeClr val="accent2"/>
                  </a:solidFill>
                  <a:prstDash val="sysDot"/>
                  <a:round/>
                  <a:headEnd/>
                  <a:tailEnd type="arrow" w="med" len="med"/>
                </a:ln>
              </p:spPr>
              <p:txBody>
                <a:bodyPr>
                  <a:spAutoFit/>
                </a:bodyPr>
                <a:lstStyle/>
                <a:p>
                  <a:endParaRPr lang="zh-CN" altLang="en-US"/>
                </a:p>
              </p:txBody>
            </p:sp>
          </p:grpSp>
        </p:grpSp>
      </p:grpSp>
      <p:sp>
        <p:nvSpPr>
          <p:cNvPr id="60" name="Text Box 9"/>
          <p:cNvSpPr txBox="1">
            <a:spLocks noChangeArrowheads="1"/>
          </p:cNvSpPr>
          <p:nvPr/>
        </p:nvSpPr>
        <p:spPr bwMode="auto">
          <a:xfrm>
            <a:off x="251520" y="764704"/>
            <a:ext cx="6048672" cy="584775"/>
          </a:xfrm>
          <a:prstGeom prst="rect">
            <a:avLst/>
          </a:prstGeom>
          <a:noFill/>
          <a:ln w="9525">
            <a:noFill/>
            <a:miter lim="800000"/>
            <a:headEnd/>
            <a:tailEnd/>
          </a:ln>
        </p:spPr>
        <p:txBody>
          <a:bodyPr wrap="square">
            <a:spAutoFit/>
          </a:bodyPr>
          <a:lstStyle/>
          <a:p>
            <a:pPr>
              <a:spcBef>
                <a:spcPct val="50000"/>
              </a:spcBef>
            </a:pPr>
            <a:r>
              <a:rPr kumimoji="1" lang="en-US" altLang="zh-CN" sz="3200" b="1" dirty="0" smtClean="0">
                <a:latin typeface="微软雅黑" panose="020B0503020204020204" pitchFamily="34" charset="-122"/>
                <a:ea typeface="微软雅黑" panose="020B0503020204020204" pitchFamily="34" charset="-122"/>
              </a:rPr>
              <a:t>2.  </a:t>
            </a:r>
            <a:r>
              <a:rPr kumimoji="1" lang="zh-CN" altLang="en-US" sz="3200" b="1" dirty="0" smtClean="0">
                <a:latin typeface="微软雅黑" panose="020B0503020204020204" pitchFamily="34" charset="-122"/>
                <a:ea typeface="微软雅黑" panose="020B0503020204020204" pitchFamily="34" charset="-122"/>
              </a:rPr>
              <a:t>带电粒子在电场中的偏转</a:t>
            </a:r>
            <a:endParaRPr lang="zh-CN" altLang="en-US" sz="3200" b="1" dirty="0">
              <a:latin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
                                            <p:txEl>
                                              <p:pRg st="0" end="0"/>
                                            </p:txEl>
                                          </p:spTgt>
                                        </p:tgtEl>
                                        <p:attrNameLst>
                                          <p:attrName>style.visibility</p:attrName>
                                        </p:attrNameLst>
                                      </p:cBhvr>
                                      <p:to>
                                        <p:strVal val="visible"/>
                                      </p:to>
                                    </p:set>
                                    <p:animEffect transition="in" filter="blinds(horizontal)">
                                      <p:cBhvr>
                                        <p:cTn id="7" dur="500"/>
                                        <p:tgtEl>
                                          <p:spTgt spid="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9552" y="1052513"/>
            <a:ext cx="7704856" cy="4760912"/>
            <a:chOff x="96" y="672"/>
            <a:chExt cx="5664" cy="2999"/>
          </a:xfrm>
        </p:grpSpPr>
        <p:sp>
          <p:nvSpPr>
            <p:cNvPr id="16442" name="Text Box 3"/>
            <p:cNvSpPr txBox="1">
              <a:spLocks noChangeArrowheads="1"/>
            </p:cNvSpPr>
            <p:nvPr/>
          </p:nvSpPr>
          <p:spPr bwMode="auto">
            <a:xfrm>
              <a:off x="96" y="672"/>
              <a:ext cx="5664" cy="2999"/>
            </a:xfrm>
            <a:prstGeom prst="rect">
              <a:avLst/>
            </a:prstGeom>
            <a:solidFill>
              <a:srgbClr val="FFFFCC"/>
            </a:solidFill>
            <a:ln w="9525">
              <a:noFill/>
              <a:miter lim="800000"/>
              <a:headEnd/>
              <a:tailEnd/>
            </a:ln>
          </p:spPr>
          <p:txBody>
            <a:bodyPr>
              <a:spAutoFit/>
            </a:bodyPr>
            <a:lstStyle/>
            <a:p>
              <a:pPr>
                <a:spcBef>
                  <a:spcPct val="50000"/>
                </a:spcBef>
              </a:pPr>
              <a:endParaRPr kumimoji="1" lang="en-US" altLang="zh-CN" sz="3600" b="1" i="1">
                <a:solidFill>
                  <a:schemeClr val="accent2"/>
                </a:solidFill>
                <a:latin typeface="Times New Roman" pitchFamily="18" charset="0"/>
              </a:endParaRPr>
            </a:p>
            <a:p>
              <a:pPr>
                <a:spcBef>
                  <a:spcPct val="50000"/>
                </a:spcBef>
              </a:pPr>
              <a:endParaRPr kumimoji="1" lang="en-US" altLang="zh-CN" sz="3600" b="1" i="1">
                <a:solidFill>
                  <a:schemeClr val="accent2"/>
                </a:solidFill>
                <a:latin typeface="Times New Roman" pitchFamily="18" charset="0"/>
              </a:endParaRPr>
            </a:p>
            <a:p>
              <a:pPr>
                <a:spcBef>
                  <a:spcPct val="50000"/>
                </a:spcBef>
              </a:pPr>
              <a:r>
                <a:rPr kumimoji="1" lang="en-US" altLang="zh-CN" sz="3600" b="1" i="1">
                  <a:solidFill>
                    <a:srgbClr val="0000FF"/>
                  </a:solidFill>
                  <a:latin typeface="Times New Roman" pitchFamily="18" charset="0"/>
                </a:rPr>
                <a:t>       d</a:t>
              </a:r>
            </a:p>
            <a:p>
              <a:pPr>
                <a:spcBef>
                  <a:spcPct val="50000"/>
                </a:spcBef>
              </a:pPr>
              <a:endParaRPr kumimoji="1" lang="en-US" altLang="zh-CN" sz="3600" b="1" i="1">
                <a:solidFill>
                  <a:schemeClr val="accent2"/>
                </a:solidFill>
                <a:latin typeface="Times New Roman" pitchFamily="18" charset="0"/>
              </a:endParaRPr>
            </a:p>
            <a:p>
              <a:pPr>
                <a:spcBef>
                  <a:spcPct val="50000"/>
                </a:spcBef>
              </a:pPr>
              <a:endParaRPr kumimoji="1" lang="en-US" altLang="zh-CN" sz="3600" b="1" i="1">
                <a:solidFill>
                  <a:schemeClr val="accent2"/>
                </a:solidFill>
                <a:latin typeface="Times New Roman" pitchFamily="18" charset="0"/>
              </a:endParaRPr>
            </a:p>
            <a:p>
              <a:pPr>
                <a:spcBef>
                  <a:spcPct val="50000"/>
                </a:spcBef>
              </a:pPr>
              <a:endParaRPr kumimoji="1" lang="en-US" altLang="zh-CN" sz="3600" b="1" i="1">
                <a:solidFill>
                  <a:schemeClr val="accent2"/>
                </a:solidFill>
                <a:latin typeface="Times New Roman" pitchFamily="18" charset="0"/>
              </a:endParaRPr>
            </a:p>
          </p:txBody>
        </p:sp>
        <p:grpSp>
          <p:nvGrpSpPr>
            <p:cNvPr id="3" name="Group 4"/>
            <p:cNvGrpSpPr>
              <a:grpSpLocks/>
            </p:cNvGrpSpPr>
            <p:nvPr/>
          </p:nvGrpSpPr>
          <p:grpSpPr bwMode="auto">
            <a:xfrm>
              <a:off x="1176" y="1127"/>
              <a:ext cx="2880" cy="1824"/>
              <a:chOff x="1200" y="1296"/>
              <a:chExt cx="2880" cy="1824"/>
            </a:xfrm>
          </p:grpSpPr>
          <p:sp>
            <p:nvSpPr>
              <p:cNvPr id="16465" name="Line 5"/>
              <p:cNvSpPr>
                <a:spLocks noChangeShapeType="1"/>
              </p:cNvSpPr>
              <p:nvPr/>
            </p:nvSpPr>
            <p:spPr bwMode="auto">
              <a:xfrm>
                <a:off x="1200" y="1296"/>
                <a:ext cx="2880" cy="0"/>
              </a:xfrm>
              <a:prstGeom prst="line">
                <a:avLst/>
              </a:prstGeom>
              <a:noFill/>
              <a:ln w="57150">
                <a:solidFill>
                  <a:srgbClr val="0000FF"/>
                </a:solidFill>
                <a:round/>
                <a:headEnd/>
                <a:tailEnd/>
              </a:ln>
            </p:spPr>
            <p:txBody>
              <a:bodyPr/>
              <a:lstStyle/>
              <a:p>
                <a:endParaRPr lang="zh-CN" altLang="en-US"/>
              </a:p>
            </p:txBody>
          </p:sp>
          <p:sp>
            <p:nvSpPr>
              <p:cNvPr id="16466" name="Line 6"/>
              <p:cNvSpPr>
                <a:spLocks noChangeShapeType="1"/>
              </p:cNvSpPr>
              <p:nvPr/>
            </p:nvSpPr>
            <p:spPr bwMode="auto">
              <a:xfrm>
                <a:off x="1200" y="3120"/>
                <a:ext cx="2880" cy="0"/>
              </a:xfrm>
              <a:prstGeom prst="line">
                <a:avLst/>
              </a:prstGeom>
              <a:noFill/>
              <a:ln w="57150">
                <a:solidFill>
                  <a:srgbClr val="0000FF"/>
                </a:solidFill>
                <a:round/>
                <a:headEnd/>
                <a:tailEnd/>
              </a:ln>
            </p:spPr>
            <p:txBody>
              <a:bodyPr/>
              <a:lstStyle/>
              <a:p>
                <a:endParaRPr lang="zh-CN" altLang="en-US"/>
              </a:p>
            </p:txBody>
          </p:sp>
        </p:grpSp>
        <p:grpSp>
          <p:nvGrpSpPr>
            <p:cNvPr id="4" name="Group 7"/>
            <p:cNvGrpSpPr>
              <a:grpSpLocks/>
            </p:cNvGrpSpPr>
            <p:nvPr/>
          </p:nvGrpSpPr>
          <p:grpSpPr bwMode="auto">
            <a:xfrm rot="5400000">
              <a:off x="-135" y="1832"/>
              <a:ext cx="1829" cy="414"/>
              <a:chOff x="2094" y="3386"/>
              <a:chExt cx="1200" cy="414"/>
            </a:xfrm>
          </p:grpSpPr>
          <p:grpSp>
            <p:nvGrpSpPr>
              <p:cNvPr id="5" name="Group 8"/>
              <p:cNvGrpSpPr>
                <a:grpSpLocks/>
              </p:cNvGrpSpPr>
              <p:nvPr/>
            </p:nvGrpSpPr>
            <p:grpSpPr bwMode="auto">
              <a:xfrm>
                <a:off x="2094" y="3386"/>
                <a:ext cx="1200" cy="400"/>
                <a:chOff x="2112" y="3408"/>
                <a:chExt cx="1152" cy="384"/>
              </a:xfrm>
            </p:grpSpPr>
            <p:sp>
              <p:nvSpPr>
                <p:cNvPr id="16461" name="Line 9"/>
                <p:cNvSpPr>
                  <a:spLocks noChangeShapeType="1"/>
                </p:cNvSpPr>
                <p:nvPr/>
              </p:nvSpPr>
              <p:spPr bwMode="auto">
                <a:xfrm>
                  <a:off x="2112" y="3600"/>
                  <a:ext cx="1152" cy="0"/>
                </a:xfrm>
                <a:prstGeom prst="line">
                  <a:avLst/>
                </a:prstGeom>
                <a:noFill/>
                <a:ln w="28575">
                  <a:solidFill>
                    <a:schemeClr val="accent2"/>
                  </a:solidFill>
                  <a:round/>
                  <a:headEnd type="triangle" w="med" len="med"/>
                  <a:tailEnd type="triangle" w="med" len="med"/>
                </a:ln>
              </p:spPr>
              <p:txBody>
                <a:bodyPr/>
                <a:lstStyle/>
                <a:p>
                  <a:endParaRPr lang="zh-CN" altLang="en-US"/>
                </a:p>
              </p:txBody>
            </p:sp>
            <p:sp>
              <p:nvSpPr>
                <p:cNvPr id="16462" name="Line 10"/>
                <p:cNvSpPr>
                  <a:spLocks noChangeShapeType="1"/>
                </p:cNvSpPr>
                <p:nvPr/>
              </p:nvSpPr>
              <p:spPr bwMode="auto">
                <a:xfrm>
                  <a:off x="2112" y="3504"/>
                  <a:ext cx="0" cy="192"/>
                </a:xfrm>
                <a:prstGeom prst="line">
                  <a:avLst/>
                </a:prstGeom>
                <a:noFill/>
                <a:ln w="38100">
                  <a:solidFill>
                    <a:schemeClr val="accent2"/>
                  </a:solidFill>
                  <a:round/>
                  <a:headEnd/>
                  <a:tailEnd/>
                </a:ln>
              </p:spPr>
              <p:txBody>
                <a:bodyPr/>
                <a:lstStyle/>
                <a:p>
                  <a:endParaRPr lang="zh-CN" altLang="en-US"/>
                </a:p>
              </p:txBody>
            </p:sp>
            <p:sp>
              <p:nvSpPr>
                <p:cNvPr id="16463" name="Line 11"/>
                <p:cNvSpPr>
                  <a:spLocks noChangeShapeType="1"/>
                </p:cNvSpPr>
                <p:nvPr/>
              </p:nvSpPr>
              <p:spPr bwMode="auto">
                <a:xfrm>
                  <a:off x="3264" y="3504"/>
                  <a:ext cx="0" cy="192"/>
                </a:xfrm>
                <a:prstGeom prst="line">
                  <a:avLst/>
                </a:prstGeom>
                <a:noFill/>
                <a:ln w="38100">
                  <a:solidFill>
                    <a:schemeClr val="accent2"/>
                  </a:solidFill>
                  <a:round/>
                  <a:headEnd/>
                  <a:tailEnd/>
                </a:ln>
              </p:spPr>
              <p:txBody>
                <a:bodyPr/>
                <a:lstStyle/>
                <a:p>
                  <a:endParaRPr lang="zh-CN" altLang="en-US"/>
                </a:p>
              </p:txBody>
            </p:sp>
            <p:sp>
              <p:nvSpPr>
                <p:cNvPr id="16464" name="Rectangle 12"/>
                <p:cNvSpPr>
                  <a:spLocks noChangeArrowheads="1"/>
                </p:cNvSpPr>
                <p:nvPr/>
              </p:nvSpPr>
              <p:spPr bwMode="auto">
                <a:xfrm>
                  <a:off x="2496" y="3408"/>
                  <a:ext cx="336" cy="384"/>
                </a:xfrm>
                <a:prstGeom prst="rect">
                  <a:avLst/>
                </a:prstGeom>
                <a:solidFill>
                  <a:srgbClr val="FFFFCC"/>
                </a:solidFill>
                <a:ln w="9525">
                  <a:solidFill>
                    <a:srgbClr val="FFFFCC"/>
                  </a:solidFill>
                  <a:miter lim="800000"/>
                  <a:headEnd/>
                  <a:tailEnd/>
                </a:ln>
              </p:spPr>
              <p:txBody>
                <a:bodyPr wrap="none" anchor="ctr"/>
                <a:lstStyle/>
                <a:p>
                  <a:endParaRPr lang="zh-CN" altLang="en-US"/>
                </a:p>
              </p:txBody>
            </p:sp>
          </p:grpSp>
          <p:sp>
            <p:nvSpPr>
              <p:cNvPr id="16460" name="Text Box 13"/>
              <p:cNvSpPr txBox="1">
                <a:spLocks noChangeArrowheads="1"/>
              </p:cNvSpPr>
              <p:nvPr/>
            </p:nvSpPr>
            <p:spPr bwMode="auto">
              <a:xfrm>
                <a:off x="2460" y="3398"/>
                <a:ext cx="303" cy="402"/>
              </a:xfrm>
              <a:prstGeom prst="rect">
                <a:avLst/>
              </a:prstGeom>
              <a:noFill/>
              <a:ln w="9525">
                <a:noFill/>
                <a:miter lim="800000"/>
                <a:headEnd/>
                <a:tailEnd/>
              </a:ln>
            </p:spPr>
            <p:txBody>
              <a:bodyPr rot="10800000" vert="eaVert">
                <a:spAutoFit/>
              </a:bodyPr>
              <a:lstStyle/>
              <a:p>
                <a:pPr>
                  <a:spcBef>
                    <a:spcPct val="50000"/>
                  </a:spcBef>
                </a:pPr>
                <a:endParaRPr kumimoji="1" lang="zh-CN" altLang="zh-CN" sz="3600" b="1" i="1">
                  <a:solidFill>
                    <a:schemeClr val="accent2"/>
                  </a:solidFill>
                  <a:latin typeface="Times New Roman" pitchFamily="18" charset="0"/>
                </a:endParaRPr>
              </a:p>
            </p:txBody>
          </p:sp>
        </p:grpSp>
        <p:grpSp>
          <p:nvGrpSpPr>
            <p:cNvPr id="6" name="Group 14"/>
            <p:cNvGrpSpPr>
              <a:grpSpLocks/>
            </p:cNvGrpSpPr>
            <p:nvPr/>
          </p:nvGrpSpPr>
          <p:grpSpPr bwMode="auto">
            <a:xfrm>
              <a:off x="1272" y="791"/>
              <a:ext cx="2688" cy="404"/>
              <a:chOff x="1296" y="960"/>
              <a:chExt cx="2688" cy="404"/>
            </a:xfrm>
          </p:grpSpPr>
          <p:sp>
            <p:nvSpPr>
              <p:cNvPr id="16453" name="Text Box 15"/>
              <p:cNvSpPr txBox="1">
                <a:spLocks noChangeArrowheads="1"/>
              </p:cNvSpPr>
              <p:nvPr/>
            </p:nvSpPr>
            <p:spPr bwMode="auto">
              <a:xfrm>
                <a:off x="1296" y="960"/>
                <a:ext cx="288" cy="404"/>
              </a:xfrm>
              <a:prstGeom prst="rect">
                <a:avLst/>
              </a:prstGeom>
              <a:noFill/>
              <a:ln w="9525">
                <a:noFill/>
                <a:miter lim="800000"/>
                <a:headEnd/>
                <a:tailEnd/>
              </a:ln>
            </p:spPr>
            <p:txBody>
              <a:bodyPr>
                <a:spAutoFit/>
              </a:bodyPr>
              <a:lstStyle/>
              <a:p>
                <a:pPr>
                  <a:spcBef>
                    <a:spcPct val="50000"/>
                  </a:spcBef>
                </a:pPr>
                <a:r>
                  <a:rPr kumimoji="1" lang="en-US" altLang="zh-CN" sz="3600" b="1">
                    <a:solidFill>
                      <a:schemeClr val="accent2"/>
                    </a:solidFill>
                    <a:latin typeface="Times New Roman" pitchFamily="18" charset="0"/>
                  </a:rPr>
                  <a:t>+</a:t>
                </a:r>
              </a:p>
            </p:txBody>
          </p:sp>
          <p:sp>
            <p:nvSpPr>
              <p:cNvPr id="16454" name="Text Box 16"/>
              <p:cNvSpPr txBox="1">
                <a:spLocks noChangeArrowheads="1"/>
              </p:cNvSpPr>
              <p:nvPr/>
            </p:nvSpPr>
            <p:spPr bwMode="auto">
              <a:xfrm>
                <a:off x="1776" y="960"/>
                <a:ext cx="288" cy="404"/>
              </a:xfrm>
              <a:prstGeom prst="rect">
                <a:avLst/>
              </a:prstGeom>
              <a:noFill/>
              <a:ln w="9525">
                <a:noFill/>
                <a:miter lim="800000"/>
                <a:headEnd/>
                <a:tailEnd/>
              </a:ln>
            </p:spPr>
            <p:txBody>
              <a:bodyPr>
                <a:spAutoFit/>
              </a:bodyPr>
              <a:lstStyle/>
              <a:p>
                <a:pPr>
                  <a:spcBef>
                    <a:spcPct val="50000"/>
                  </a:spcBef>
                </a:pPr>
                <a:r>
                  <a:rPr kumimoji="1" lang="en-US" altLang="zh-CN" sz="3600" b="1">
                    <a:solidFill>
                      <a:schemeClr val="accent2"/>
                    </a:solidFill>
                    <a:latin typeface="Times New Roman" pitchFamily="18" charset="0"/>
                  </a:rPr>
                  <a:t>+</a:t>
                </a:r>
              </a:p>
            </p:txBody>
          </p:sp>
          <p:sp>
            <p:nvSpPr>
              <p:cNvPr id="16455" name="Text Box 17"/>
              <p:cNvSpPr txBox="1">
                <a:spLocks noChangeArrowheads="1"/>
              </p:cNvSpPr>
              <p:nvPr/>
            </p:nvSpPr>
            <p:spPr bwMode="auto">
              <a:xfrm>
                <a:off x="2256" y="960"/>
                <a:ext cx="288" cy="404"/>
              </a:xfrm>
              <a:prstGeom prst="rect">
                <a:avLst/>
              </a:prstGeom>
              <a:noFill/>
              <a:ln w="9525">
                <a:noFill/>
                <a:miter lim="800000"/>
                <a:headEnd/>
                <a:tailEnd/>
              </a:ln>
            </p:spPr>
            <p:txBody>
              <a:bodyPr>
                <a:spAutoFit/>
              </a:bodyPr>
              <a:lstStyle/>
              <a:p>
                <a:pPr>
                  <a:spcBef>
                    <a:spcPct val="50000"/>
                  </a:spcBef>
                </a:pPr>
                <a:r>
                  <a:rPr kumimoji="1" lang="en-US" altLang="zh-CN" sz="3600" b="1">
                    <a:solidFill>
                      <a:schemeClr val="accent2"/>
                    </a:solidFill>
                    <a:latin typeface="Times New Roman" pitchFamily="18" charset="0"/>
                  </a:rPr>
                  <a:t>+</a:t>
                </a:r>
              </a:p>
            </p:txBody>
          </p:sp>
          <p:sp>
            <p:nvSpPr>
              <p:cNvPr id="16456" name="Text Box 18"/>
              <p:cNvSpPr txBox="1">
                <a:spLocks noChangeArrowheads="1"/>
              </p:cNvSpPr>
              <p:nvPr/>
            </p:nvSpPr>
            <p:spPr bwMode="auto">
              <a:xfrm>
                <a:off x="2736" y="960"/>
                <a:ext cx="288" cy="404"/>
              </a:xfrm>
              <a:prstGeom prst="rect">
                <a:avLst/>
              </a:prstGeom>
              <a:noFill/>
              <a:ln w="9525">
                <a:noFill/>
                <a:miter lim="800000"/>
                <a:headEnd/>
                <a:tailEnd/>
              </a:ln>
            </p:spPr>
            <p:txBody>
              <a:bodyPr>
                <a:spAutoFit/>
              </a:bodyPr>
              <a:lstStyle/>
              <a:p>
                <a:pPr>
                  <a:spcBef>
                    <a:spcPct val="50000"/>
                  </a:spcBef>
                </a:pPr>
                <a:r>
                  <a:rPr kumimoji="1" lang="en-US" altLang="zh-CN" sz="3600" b="1">
                    <a:solidFill>
                      <a:schemeClr val="accent2"/>
                    </a:solidFill>
                    <a:latin typeface="Times New Roman" pitchFamily="18" charset="0"/>
                  </a:rPr>
                  <a:t>+</a:t>
                </a:r>
              </a:p>
            </p:txBody>
          </p:sp>
          <p:sp>
            <p:nvSpPr>
              <p:cNvPr id="16457" name="Text Box 19"/>
              <p:cNvSpPr txBox="1">
                <a:spLocks noChangeArrowheads="1"/>
              </p:cNvSpPr>
              <p:nvPr/>
            </p:nvSpPr>
            <p:spPr bwMode="auto">
              <a:xfrm>
                <a:off x="3216" y="960"/>
                <a:ext cx="288" cy="404"/>
              </a:xfrm>
              <a:prstGeom prst="rect">
                <a:avLst/>
              </a:prstGeom>
              <a:noFill/>
              <a:ln w="9525">
                <a:noFill/>
                <a:miter lim="800000"/>
                <a:headEnd/>
                <a:tailEnd/>
              </a:ln>
            </p:spPr>
            <p:txBody>
              <a:bodyPr>
                <a:spAutoFit/>
              </a:bodyPr>
              <a:lstStyle/>
              <a:p>
                <a:pPr>
                  <a:spcBef>
                    <a:spcPct val="50000"/>
                  </a:spcBef>
                </a:pPr>
                <a:r>
                  <a:rPr kumimoji="1" lang="en-US" altLang="zh-CN" sz="3600" b="1">
                    <a:solidFill>
                      <a:schemeClr val="accent2"/>
                    </a:solidFill>
                    <a:latin typeface="Times New Roman" pitchFamily="18" charset="0"/>
                  </a:rPr>
                  <a:t>+</a:t>
                </a:r>
              </a:p>
            </p:txBody>
          </p:sp>
          <p:sp>
            <p:nvSpPr>
              <p:cNvPr id="16458" name="Text Box 20"/>
              <p:cNvSpPr txBox="1">
                <a:spLocks noChangeArrowheads="1"/>
              </p:cNvSpPr>
              <p:nvPr/>
            </p:nvSpPr>
            <p:spPr bwMode="auto">
              <a:xfrm>
                <a:off x="3696" y="960"/>
                <a:ext cx="288" cy="404"/>
              </a:xfrm>
              <a:prstGeom prst="rect">
                <a:avLst/>
              </a:prstGeom>
              <a:noFill/>
              <a:ln w="9525">
                <a:noFill/>
                <a:miter lim="800000"/>
                <a:headEnd/>
                <a:tailEnd/>
              </a:ln>
            </p:spPr>
            <p:txBody>
              <a:bodyPr>
                <a:spAutoFit/>
              </a:bodyPr>
              <a:lstStyle/>
              <a:p>
                <a:pPr>
                  <a:spcBef>
                    <a:spcPct val="50000"/>
                  </a:spcBef>
                </a:pPr>
                <a:r>
                  <a:rPr kumimoji="1" lang="en-US" altLang="zh-CN" sz="3600" b="1">
                    <a:solidFill>
                      <a:schemeClr val="accent2"/>
                    </a:solidFill>
                    <a:latin typeface="Times New Roman" pitchFamily="18" charset="0"/>
                  </a:rPr>
                  <a:t>+</a:t>
                </a:r>
              </a:p>
            </p:txBody>
          </p:sp>
        </p:grpSp>
        <p:grpSp>
          <p:nvGrpSpPr>
            <p:cNvPr id="7" name="Group 21"/>
            <p:cNvGrpSpPr>
              <a:grpSpLocks/>
            </p:cNvGrpSpPr>
            <p:nvPr/>
          </p:nvGrpSpPr>
          <p:grpSpPr bwMode="auto">
            <a:xfrm>
              <a:off x="1296" y="2784"/>
              <a:ext cx="2703" cy="520"/>
              <a:chOff x="1308" y="2879"/>
              <a:chExt cx="2703" cy="520"/>
            </a:xfrm>
          </p:grpSpPr>
          <p:sp>
            <p:nvSpPr>
              <p:cNvPr id="16447" name="Text Box 22"/>
              <p:cNvSpPr txBox="1">
                <a:spLocks noChangeArrowheads="1"/>
              </p:cNvSpPr>
              <p:nvPr/>
            </p:nvSpPr>
            <p:spPr bwMode="auto">
              <a:xfrm>
                <a:off x="1308" y="2879"/>
                <a:ext cx="315" cy="519"/>
              </a:xfrm>
              <a:prstGeom prst="rect">
                <a:avLst/>
              </a:prstGeom>
              <a:noFill/>
              <a:ln w="9525">
                <a:noFill/>
                <a:miter lim="800000"/>
                <a:headEnd/>
                <a:tailEnd/>
              </a:ln>
            </p:spPr>
            <p:txBody>
              <a:bodyPr>
                <a:spAutoFit/>
              </a:bodyPr>
              <a:lstStyle/>
              <a:p>
                <a:pPr>
                  <a:spcBef>
                    <a:spcPct val="50000"/>
                  </a:spcBef>
                </a:pPr>
                <a:r>
                  <a:rPr kumimoji="1" lang="en-US" altLang="zh-CN" sz="4800" b="1">
                    <a:solidFill>
                      <a:schemeClr val="accent2"/>
                    </a:solidFill>
                    <a:latin typeface="Times New Roman" pitchFamily="18" charset="0"/>
                  </a:rPr>
                  <a:t>-</a:t>
                </a:r>
              </a:p>
            </p:txBody>
          </p:sp>
          <p:sp>
            <p:nvSpPr>
              <p:cNvPr id="16448" name="Text Box 23"/>
              <p:cNvSpPr txBox="1">
                <a:spLocks noChangeArrowheads="1"/>
              </p:cNvSpPr>
              <p:nvPr/>
            </p:nvSpPr>
            <p:spPr bwMode="auto">
              <a:xfrm>
                <a:off x="1776" y="2879"/>
                <a:ext cx="315" cy="519"/>
              </a:xfrm>
              <a:prstGeom prst="rect">
                <a:avLst/>
              </a:prstGeom>
              <a:noFill/>
              <a:ln w="9525">
                <a:noFill/>
                <a:miter lim="800000"/>
                <a:headEnd/>
                <a:tailEnd/>
              </a:ln>
            </p:spPr>
            <p:txBody>
              <a:bodyPr>
                <a:spAutoFit/>
              </a:bodyPr>
              <a:lstStyle/>
              <a:p>
                <a:pPr>
                  <a:spcBef>
                    <a:spcPct val="50000"/>
                  </a:spcBef>
                </a:pPr>
                <a:r>
                  <a:rPr kumimoji="1" lang="en-US" altLang="zh-CN" sz="4800" b="1">
                    <a:solidFill>
                      <a:schemeClr val="accent2"/>
                    </a:solidFill>
                    <a:latin typeface="Times New Roman" pitchFamily="18" charset="0"/>
                  </a:rPr>
                  <a:t>-</a:t>
                </a:r>
              </a:p>
            </p:txBody>
          </p:sp>
          <p:sp>
            <p:nvSpPr>
              <p:cNvPr id="16449" name="Text Box 24"/>
              <p:cNvSpPr txBox="1">
                <a:spLocks noChangeArrowheads="1"/>
              </p:cNvSpPr>
              <p:nvPr/>
            </p:nvSpPr>
            <p:spPr bwMode="auto">
              <a:xfrm>
                <a:off x="2256" y="2879"/>
                <a:ext cx="315" cy="519"/>
              </a:xfrm>
              <a:prstGeom prst="rect">
                <a:avLst/>
              </a:prstGeom>
              <a:noFill/>
              <a:ln w="9525">
                <a:noFill/>
                <a:miter lim="800000"/>
                <a:headEnd/>
                <a:tailEnd/>
              </a:ln>
            </p:spPr>
            <p:txBody>
              <a:bodyPr>
                <a:spAutoFit/>
              </a:bodyPr>
              <a:lstStyle/>
              <a:p>
                <a:pPr>
                  <a:spcBef>
                    <a:spcPct val="50000"/>
                  </a:spcBef>
                </a:pPr>
                <a:r>
                  <a:rPr kumimoji="1" lang="en-US" altLang="zh-CN" sz="4800" b="1">
                    <a:solidFill>
                      <a:schemeClr val="accent2"/>
                    </a:solidFill>
                    <a:latin typeface="Times New Roman" pitchFamily="18" charset="0"/>
                  </a:rPr>
                  <a:t>-</a:t>
                </a:r>
              </a:p>
            </p:txBody>
          </p:sp>
          <p:sp>
            <p:nvSpPr>
              <p:cNvPr id="16450" name="Text Box 25"/>
              <p:cNvSpPr txBox="1">
                <a:spLocks noChangeArrowheads="1"/>
              </p:cNvSpPr>
              <p:nvPr/>
            </p:nvSpPr>
            <p:spPr bwMode="auto">
              <a:xfrm>
                <a:off x="2736" y="2879"/>
                <a:ext cx="315" cy="519"/>
              </a:xfrm>
              <a:prstGeom prst="rect">
                <a:avLst/>
              </a:prstGeom>
              <a:noFill/>
              <a:ln w="9525">
                <a:noFill/>
                <a:miter lim="800000"/>
                <a:headEnd/>
                <a:tailEnd/>
              </a:ln>
            </p:spPr>
            <p:txBody>
              <a:bodyPr>
                <a:spAutoFit/>
              </a:bodyPr>
              <a:lstStyle/>
              <a:p>
                <a:pPr>
                  <a:spcBef>
                    <a:spcPct val="50000"/>
                  </a:spcBef>
                </a:pPr>
                <a:r>
                  <a:rPr kumimoji="1" lang="en-US" altLang="zh-CN" sz="4800" b="1">
                    <a:solidFill>
                      <a:schemeClr val="accent2"/>
                    </a:solidFill>
                    <a:latin typeface="Times New Roman" pitchFamily="18" charset="0"/>
                  </a:rPr>
                  <a:t>-</a:t>
                </a:r>
              </a:p>
            </p:txBody>
          </p:sp>
          <p:sp>
            <p:nvSpPr>
              <p:cNvPr id="16451" name="Text Box 26"/>
              <p:cNvSpPr txBox="1">
                <a:spLocks noChangeArrowheads="1"/>
              </p:cNvSpPr>
              <p:nvPr/>
            </p:nvSpPr>
            <p:spPr bwMode="auto">
              <a:xfrm>
                <a:off x="3216" y="2879"/>
                <a:ext cx="315" cy="519"/>
              </a:xfrm>
              <a:prstGeom prst="rect">
                <a:avLst/>
              </a:prstGeom>
              <a:noFill/>
              <a:ln w="9525">
                <a:noFill/>
                <a:miter lim="800000"/>
                <a:headEnd/>
                <a:tailEnd/>
              </a:ln>
            </p:spPr>
            <p:txBody>
              <a:bodyPr>
                <a:spAutoFit/>
              </a:bodyPr>
              <a:lstStyle/>
              <a:p>
                <a:pPr>
                  <a:spcBef>
                    <a:spcPct val="50000"/>
                  </a:spcBef>
                </a:pPr>
                <a:r>
                  <a:rPr kumimoji="1" lang="en-US" altLang="zh-CN" sz="4800" b="1">
                    <a:solidFill>
                      <a:schemeClr val="accent2"/>
                    </a:solidFill>
                    <a:latin typeface="Times New Roman" pitchFamily="18" charset="0"/>
                  </a:rPr>
                  <a:t>-</a:t>
                </a:r>
              </a:p>
            </p:txBody>
          </p:sp>
          <p:sp>
            <p:nvSpPr>
              <p:cNvPr id="16452" name="Text Box 27"/>
              <p:cNvSpPr txBox="1">
                <a:spLocks noChangeArrowheads="1"/>
              </p:cNvSpPr>
              <p:nvPr/>
            </p:nvSpPr>
            <p:spPr bwMode="auto">
              <a:xfrm>
                <a:off x="3696" y="2880"/>
                <a:ext cx="315" cy="519"/>
              </a:xfrm>
              <a:prstGeom prst="rect">
                <a:avLst/>
              </a:prstGeom>
              <a:noFill/>
              <a:ln w="9525">
                <a:noFill/>
                <a:miter lim="800000"/>
                <a:headEnd/>
                <a:tailEnd/>
              </a:ln>
            </p:spPr>
            <p:txBody>
              <a:bodyPr>
                <a:spAutoFit/>
              </a:bodyPr>
              <a:lstStyle/>
              <a:p>
                <a:pPr>
                  <a:spcBef>
                    <a:spcPct val="50000"/>
                  </a:spcBef>
                </a:pPr>
                <a:r>
                  <a:rPr kumimoji="1" lang="en-US" altLang="zh-CN" sz="4800" b="1">
                    <a:solidFill>
                      <a:schemeClr val="accent2"/>
                    </a:solidFill>
                    <a:latin typeface="Times New Roman" pitchFamily="18" charset="0"/>
                  </a:rPr>
                  <a:t>-</a:t>
                </a:r>
              </a:p>
            </p:txBody>
          </p:sp>
        </p:grpSp>
      </p:grpSp>
      <p:grpSp>
        <p:nvGrpSpPr>
          <p:cNvPr id="8" name="Group 29"/>
          <p:cNvGrpSpPr>
            <a:grpSpLocks/>
          </p:cNvGrpSpPr>
          <p:nvPr/>
        </p:nvGrpSpPr>
        <p:grpSpPr bwMode="auto">
          <a:xfrm>
            <a:off x="1828800" y="4724400"/>
            <a:ext cx="4572000" cy="666750"/>
            <a:chOff x="2112" y="3388"/>
            <a:chExt cx="1200" cy="420"/>
          </a:xfrm>
        </p:grpSpPr>
        <p:grpSp>
          <p:nvGrpSpPr>
            <p:cNvPr id="9" name="Group 30"/>
            <p:cNvGrpSpPr>
              <a:grpSpLocks/>
            </p:cNvGrpSpPr>
            <p:nvPr/>
          </p:nvGrpSpPr>
          <p:grpSpPr bwMode="auto">
            <a:xfrm>
              <a:off x="2112" y="3408"/>
              <a:ext cx="1200" cy="400"/>
              <a:chOff x="2112" y="3408"/>
              <a:chExt cx="1152" cy="384"/>
            </a:xfrm>
          </p:grpSpPr>
          <p:sp>
            <p:nvSpPr>
              <p:cNvPr id="16438" name="Line 31"/>
              <p:cNvSpPr>
                <a:spLocks noChangeShapeType="1"/>
              </p:cNvSpPr>
              <p:nvPr/>
            </p:nvSpPr>
            <p:spPr bwMode="auto">
              <a:xfrm>
                <a:off x="2112" y="3600"/>
                <a:ext cx="1152" cy="0"/>
              </a:xfrm>
              <a:prstGeom prst="line">
                <a:avLst/>
              </a:prstGeom>
              <a:noFill/>
              <a:ln w="38100">
                <a:solidFill>
                  <a:schemeClr val="accent2"/>
                </a:solidFill>
                <a:round/>
                <a:headEnd type="triangle" w="med" len="med"/>
                <a:tailEnd type="triangle" w="med" len="med"/>
              </a:ln>
            </p:spPr>
            <p:txBody>
              <a:bodyPr/>
              <a:lstStyle/>
              <a:p>
                <a:endParaRPr lang="zh-CN" altLang="en-US"/>
              </a:p>
            </p:txBody>
          </p:sp>
          <p:sp>
            <p:nvSpPr>
              <p:cNvPr id="16439" name="Line 32"/>
              <p:cNvSpPr>
                <a:spLocks noChangeShapeType="1"/>
              </p:cNvSpPr>
              <p:nvPr/>
            </p:nvSpPr>
            <p:spPr bwMode="auto">
              <a:xfrm>
                <a:off x="2112" y="3504"/>
                <a:ext cx="0" cy="192"/>
              </a:xfrm>
              <a:prstGeom prst="line">
                <a:avLst/>
              </a:prstGeom>
              <a:noFill/>
              <a:ln w="38100">
                <a:solidFill>
                  <a:schemeClr val="accent2"/>
                </a:solidFill>
                <a:round/>
                <a:headEnd/>
                <a:tailEnd/>
              </a:ln>
            </p:spPr>
            <p:txBody>
              <a:bodyPr/>
              <a:lstStyle/>
              <a:p>
                <a:endParaRPr lang="zh-CN" altLang="en-US"/>
              </a:p>
            </p:txBody>
          </p:sp>
          <p:sp>
            <p:nvSpPr>
              <p:cNvPr id="16440" name="Line 33"/>
              <p:cNvSpPr>
                <a:spLocks noChangeShapeType="1"/>
              </p:cNvSpPr>
              <p:nvPr/>
            </p:nvSpPr>
            <p:spPr bwMode="auto">
              <a:xfrm>
                <a:off x="3264" y="3504"/>
                <a:ext cx="0" cy="192"/>
              </a:xfrm>
              <a:prstGeom prst="line">
                <a:avLst/>
              </a:prstGeom>
              <a:noFill/>
              <a:ln w="38100">
                <a:solidFill>
                  <a:schemeClr val="accent2"/>
                </a:solidFill>
                <a:round/>
                <a:headEnd/>
                <a:tailEnd/>
              </a:ln>
            </p:spPr>
            <p:txBody>
              <a:bodyPr/>
              <a:lstStyle/>
              <a:p>
                <a:endParaRPr lang="zh-CN" altLang="en-US"/>
              </a:p>
            </p:txBody>
          </p:sp>
          <p:sp>
            <p:nvSpPr>
              <p:cNvPr id="16441" name="Rectangle 34"/>
              <p:cNvSpPr>
                <a:spLocks noChangeArrowheads="1"/>
              </p:cNvSpPr>
              <p:nvPr/>
            </p:nvSpPr>
            <p:spPr bwMode="auto">
              <a:xfrm>
                <a:off x="2496" y="3408"/>
                <a:ext cx="336" cy="384"/>
              </a:xfrm>
              <a:prstGeom prst="rect">
                <a:avLst/>
              </a:prstGeom>
              <a:solidFill>
                <a:srgbClr val="FFFFCC"/>
              </a:solidFill>
              <a:ln w="38100">
                <a:solidFill>
                  <a:srgbClr val="FFFFCC"/>
                </a:solidFill>
                <a:miter lim="800000"/>
                <a:headEnd/>
                <a:tailEnd/>
              </a:ln>
            </p:spPr>
            <p:txBody>
              <a:bodyPr wrap="none" anchor="ctr"/>
              <a:lstStyle/>
              <a:p>
                <a:endParaRPr lang="zh-CN" altLang="en-US"/>
              </a:p>
            </p:txBody>
          </p:sp>
        </p:grpSp>
        <p:sp>
          <p:nvSpPr>
            <p:cNvPr id="16437" name="Text Box 35"/>
            <p:cNvSpPr txBox="1">
              <a:spLocks noChangeArrowheads="1"/>
            </p:cNvSpPr>
            <p:nvPr/>
          </p:nvSpPr>
          <p:spPr bwMode="auto">
            <a:xfrm>
              <a:off x="2496" y="3388"/>
              <a:ext cx="350" cy="404"/>
            </a:xfrm>
            <a:prstGeom prst="rect">
              <a:avLst/>
            </a:prstGeom>
            <a:noFill/>
            <a:ln w="38100">
              <a:noFill/>
              <a:miter lim="800000"/>
              <a:headEnd/>
              <a:tailEnd/>
            </a:ln>
          </p:spPr>
          <p:txBody>
            <a:bodyPr>
              <a:spAutoFit/>
            </a:bodyPr>
            <a:lstStyle/>
            <a:p>
              <a:pPr>
                <a:spcBef>
                  <a:spcPct val="50000"/>
                </a:spcBef>
              </a:pPr>
              <a:r>
                <a:rPr kumimoji="1" lang="en-US" altLang="zh-CN" sz="3600" b="1" i="1">
                  <a:solidFill>
                    <a:schemeClr val="accent2"/>
                  </a:solidFill>
                  <a:latin typeface="Times New Roman" pitchFamily="18" charset="0"/>
                </a:rPr>
                <a:t>     </a:t>
              </a:r>
              <a:r>
                <a:rPr kumimoji="1" lang="en-US" altLang="zh-CN" sz="3600" b="1" i="1">
                  <a:solidFill>
                    <a:srgbClr val="0000FF"/>
                  </a:solidFill>
                  <a:latin typeface="Times New Roman" pitchFamily="18" charset="0"/>
                </a:rPr>
                <a:t>l</a:t>
              </a:r>
            </a:p>
          </p:txBody>
        </p:sp>
      </p:grpSp>
      <p:sp>
        <p:nvSpPr>
          <p:cNvPr id="16388" name="Line 36"/>
          <p:cNvSpPr>
            <a:spLocks noChangeShapeType="1"/>
          </p:cNvSpPr>
          <p:nvPr/>
        </p:nvSpPr>
        <p:spPr bwMode="auto">
          <a:xfrm>
            <a:off x="1752600" y="3276600"/>
            <a:ext cx="4724400" cy="0"/>
          </a:xfrm>
          <a:prstGeom prst="line">
            <a:avLst/>
          </a:prstGeom>
          <a:noFill/>
          <a:ln w="38100" cap="rnd">
            <a:solidFill>
              <a:schemeClr val="accent2"/>
            </a:solidFill>
            <a:prstDash val="sysDot"/>
            <a:round/>
            <a:headEnd/>
            <a:tailEnd/>
          </a:ln>
        </p:spPr>
        <p:txBody>
          <a:bodyPr/>
          <a:lstStyle/>
          <a:p>
            <a:endParaRPr lang="zh-CN" altLang="en-US"/>
          </a:p>
        </p:txBody>
      </p:sp>
      <p:grpSp>
        <p:nvGrpSpPr>
          <p:cNvPr id="10" name="Group 37"/>
          <p:cNvGrpSpPr>
            <a:grpSpLocks/>
          </p:cNvGrpSpPr>
          <p:nvPr/>
        </p:nvGrpSpPr>
        <p:grpSpPr bwMode="auto">
          <a:xfrm>
            <a:off x="1714500" y="2874963"/>
            <a:ext cx="1276350" cy="788987"/>
            <a:chOff x="1104" y="1980"/>
            <a:chExt cx="804" cy="497"/>
          </a:xfrm>
        </p:grpSpPr>
        <p:sp>
          <p:nvSpPr>
            <p:cNvPr id="16431" name="Oval 38"/>
            <p:cNvSpPr>
              <a:spLocks noChangeArrowheads="1"/>
            </p:cNvSpPr>
            <p:nvPr/>
          </p:nvSpPr>
          <p:spPr bwMode="auto">
            <a:xfrm>
              <a:off x="1104" y="2160"/>
              <a:ext cx="96" cy="96"/>
            </a:xfrm>
            <a:prstGeom prst="ellipse">
              <a:avLst/>
            </a:prstGeom>
            <a:solidFill>
              <a:srgbClr val="FF0000"/>
            </a:solidFill>
            <a:ln w="9525">
              <a:solidFill>
                <a:schemeClr val="tx1"/>
              </a:solidFill>
              <a:round/>
              <a:headEnd/>
              <a:tailEnd/>
            </a:ln>
          </p:spPr>
          <p:txBody>
            <a:bodyPr wrap="none" anchor="ctr"/>
            <a:lstStyle/>
            <a:p>
              <a:endParaRPr lang="zh-CN" altLang="en-US"/>
            </a:p>
          </p:txBody>
        </p:sp>
        <p:grpSp>
          <p:nvGrpSpPr>
            <p:cNvPr id="11" name="Group 39"/>
            <p:cNvGrpSpPr>
              <a:grpSpLocks/>
            </p:cNvGrpSpPr>
            <p:nvPr/>
          </p:nvGrpSpPr>
          <p:grpSpPr bwMode="auto">
            <a:xfrm>
              <a:off x="1188" y="1980"/>
              <a:ext cx="720" cy="222"/>
              <a:chOff x="3264" y="1987"/>
              <a:chExt cx="576" cy="222"/>
            </a:xfrm>
          </p:grpSpPr>
          <p:sp>
            <p:nvSpPr>
              <p:cNvPr id="16434" name="Line 40"/>
              <p:cNvSpPr>
                <a:spLocks noChangeShapeType="1"/>
              </p:cNvSpPr>
              <p:nvPr/>
            </p:nvSpPr>
            <p:spPr bwMode="auto">
              <a:xfrm>
                <a:off x="3264" y="2208"/>
                <a:ext cx="240" cy="1"/>
              </a:xfrm>
              <a:prstGeom prst="line">
                <a:avLst/>
              </a:prstGeom>
              <a:noFill/>
              <a:ln w="38100">
                <a:solidFill>
                  <a:srgbClr val="FF0000"/>
                </a:solidFill>
                <a:round/>
                <a:headEnd/>
                <a:tailEnd type="triangle" w="med" len="med"/>
              </a:ln>
            </p:spPr>
            <p:txBody>
              <a:bodyPr/>
              <a:lstStyle/>
              <a:p>
                <a:endParaRPr lang="zh-CN" altLang="en-US"/>
              </a:p>
            </p:txBody>
          </p:sp>
          <p:sp>
            <p:nvSpPr>
              <p:cNvPr id="16435" name="Text Box 41"/>
              <p:cNvSpPr txBox="1">
                <a:spLocks noChangeArrowheads="1"/>
              </p:cNvSpPr>
              <p:nvPr/>
            </p:nvSpPr>
            <p:spPr bwMode="auto">
              <a:xfrm>
                <a:off x="3504" y="1987"/>
                <a:ext cx="336" cy="192"/>
              </a:xfrm>
              <a:prstGeom prst="rect">
                <a:avLst/>
              </a:prstGeom>
              <a:noFill/>
              <a:ln w="9525">
                <a:noFill/>
                <a:miter lim="800000"/>
                <a:headEnd/>
                <a:tailEnd/>
              </a:ln>
            </p:spPr>
            <p:txBody>
              <a:bodyPr>
                <a:spAutoFit/>
              </a:bodyPr>
              <a:lstStyle/>
              <a:p>
                <a:pPr>
                  <a:spcBef>
                    <a:spcPct val="50000"/>
                  </a:spcBef>
                </a:pPr>
                <a:endParaRPr kumimoji="1" lang="zh-CN" altLang="zh-CN" sz="1400" b="1">
                  <a:solidFill>
                    <a:srgbClr val="FF0000"/>
                  </a:solidFill>
                  <a:latin typeface="Century Schoolbook" pitchFamily="18" charset="0"/>
                </a:endParaRPr>
              </a:p>
            </p:txBody>
          </p:sp>
        </p:grpSp>
        <p:sp>
          <p:nvSpPr>
            <p:cNvPr id="16433" name="Text Box 42"/>
            <p:cNvSpPr txBox="1">
              <a:spLocks noChangeArrowheads="1"/>
            </p:cNvSpPr>
            <p:nvPr/>
          </p:nvSpPr>
          <p:spPr bwMode="auto">
            <a:xfrm>
              <a:off x="1440" y="2112"/>
              <a:ext cx="432" cy="365"/>
            </a:xfrm>
            <a:prstGeom prst="rect">
              <a:avLst/>
            </a:prstGeom>
            <a:noFill/>
            <a:ln w="9525">
              <a:noFill/>
              <a:miter lim="800000"/>
              <a:headEnd/>
              <a:tailEnd/>
            </a:ln>
          </p:spPr>
          <p:txBody>
            <a:bodyPr>
              <a:spAutoFit/>
            </a:bodyPr>
            <a:lstStyle/>
            <a:p>
              <a:pPr>
                <a:spcBef>
                  <a:spcPct val="50000"/>
                </a:spcBef>
              </a:pPr>
              <a:r>
                <a:rPr kumimoji="1" lang="en-US" altLang="zh-CN" sz="3200" b="1" i="1">
                  <a:solidFill>
                    <a:schemeClr val="accent2"/>
                  </a:solidFill>
                  <a:latin typeface="Century Schoolbook" pitchFamily="18" charset="0"/>
                </a:rPr>
                <a:t>v</a:t>
              </a:r>
              <a:r>
                <a:rPr kumimoji="1" lang="en-US" altLang="zh-CN" sz="1400" b="1">
                  <a:solidFill>
                    <a:schemeClr val="accent2"/>
                  </a:solidFill>
                  <a:latin typeface="Century Schoolbook" pitchFamily="18" charset="0"/>
                </a:rPr>
                <a:t>0</a:t>
              </a:r>
            </a:p>
          </p:txBody>
        </p:sp>
      </p:grpSp>
      <p:sp>
        <p:nvSpPr>
          <p:cNvPr id="16390" name="Text Box 43"/>
          <p:cNvSpPr txBox="1">
            <a:spLocks noChangeArrowheads="1"/>
          </p:cNvSpPr>
          <p:nvPr/>
        </p:nvSpPr>
        <p:spPr bwMode="auto">
          <a:xfrm>
            <a:off x="1028700" y="2779713"/>
            <a:ext cx="533400" cy="641350"/>
          </a:xfrm>
          <a:prstGeom prst="rect">
            <a:avLst/>
          </a:prstGeom>
          <a:noFill/>
          <a:ln w="9525">
            <a:noFill/>
            <a:miter lim="800000"/>
            <a:headEnd/>
            <a:tailEnd/>
          </a:ln>
        </p:spPr>
        <p:txBody>
          <a:bodyPr>
            <a:spAutoFit/>
          </a:bodyPr>
          <a:lstStyle/>
          <a:p>
            <a:pPr>
              <a:spcBef>
                <a:spcPct val="50000"/>
              </a:spcBef>
            </a:pPr>
            <a:r>
              <a:rPr kumimoji="1" lang="en-US" altLang="zh-CN" sz="3600" b="1" i="1">
                <a:solidFill>
                  <a:schemeClr val="accent2"/>
                </a:solidFill>
                <a:latin typeface="Times New Roman" pitchFamily="18" charset="0"/>
              </a:rPr>
              <a:t>d</a:t>
            </a:r>
          </a:p>
        </p:txBody>
      </p:sp>
      <p:sp>
        <p:nvSpPr>
          <p:cNvPr id="173100" name="Text Box 44"/>
          <p:cNvSpPr txBox="1">
            <a:spLocks noChangeArrowheads="1"/>
          </p:cNvSpPr>
          <p:nvPr/>
        </p:nvSpPr>
        <p:spPr bwMode="auto">
          <a:xfrm>
            <a:off x="1562100" y="2398713"/>
            <a:ext cx="1524000" cy="641350"/>
          </a:xfrm>
          <a:prstGeom prst="rect">
            <a:avLst/>
          </a:prstGeom>
          <a:noFill/>
          <a:ln w="9525">
            <a:noFill/>
            <a:miter lim="800000"/>
            <a:headEnd/>
            <a:tailEnd/>
          </a:ln>
        </p:spPr>
        <p:txBody>
          <a:bodyPr>
            <a:spAutoFit/>
          </a:bodyPr>
          <a:lstStyle/>
          <a:p>
            <a:pPr>
              <a:spcBef>
                <a:spcPct val="50000"/>
              </a:spcBef>
            </a:pPr>
            <a:r>
              <a:rPr kumimoji="1" lang="en-US" altLang="zh-CN" sz="3600" b="1">
                <a:solidFill>
                  <a:schemeClr val="accent2"/>
                </a:solidFill>
                <a:latin typeface="Times New Roman" pitchFamily="18" charset="0"/>
              </a:rPr>
              <a:t>-</a:t>
            </a:r>
            <a:r>
              <a:rPr kumimoji="1" lang="en-US" altLang="zh-CN" sz="3200" b="1" i="1">
                <a:solidFill>
                  <a:schemeClr val="accent2"/>
                </a:solidFill>
                <a:latin typeface="Times New Roman" pitchFamily="18" charset="0"/>
              </a:rPr>
              <a:t>q</a:t>
            </a:r>
            <a:endParaRPr kumimoji="1" lang="en-US" altLang="zh-CN" sz="3200" b="1">
              <a:solidFill>
                <a:schemeClr val="accent2"/>
              </a:solidFill>
              <a:latin typeface="Times New Roman" pitchFamily="18" charset="0"/>
            </a:endParaRPr>
          </a:p>
        </p:txBody>
      </p:sp>
      <p:grpSp>
        <p:nvGrpSpPr>
          <p:cNvPr id="12" name="Group 45"/>
          <p:cNvGrpSpPr>
            <a:grpSpLocks/>
          </p:cNvGrpSpPr>
          <p:nvPr/>
        </p:nvGrpSpPr>
        <p:grpSpPr bwMode="auto">
          <a:xfrm>
            <a:off x="6172200" y="914400"/>
            <a:ext cx="2362200" cy="1474788"/>
            <a:chOff x="3912" y="624"/>
            <a:chExt cx="1488" cy="929"/>
          </a:xfrm>
        </p:grpSpPr>
        <p:grpSp>
          <p:nvGrpSpPr>
            <p:cNvPr id="13" name="Group 46"/>
            <p:cNvGrpSpPr>
              <a:grpSpLocks/>
            </p:cNvGrpSpPr>
            <p:nvPr/>
          </p:nvGrpSpPr>
          <p:grpSpPr bwMode="auto">
            <a:xfrm>
              <a:off x="4104" y="655"/>
              <a:ext cx="1296" cy="898"/>
              <a:chOff x="4104" y="611"/>
              <a:chExt cx="1296" cy="898"/>
            </a:xfrm>
          </p:grpSpPr>
          <p:sp>
            <p:nvSpPr>
              <p:cNvPr id="16425" name="Line 47"/>
              <p:cNvSpPr>
                <a:spLocks noChangeShapeType="1"/>
              </p:cNvSpPr>
              <p:nvPr/>
            </p:nvSpPr>
            <p:spPr bwMode="auto">
              <a:xfrm flipV="1">
                <a:off x="4104" y="923"/>
                <a:ext cx="864" cy="432"/>
              </a:xfrm>
              <a:prstGeom prst="line">
                <a:avLst/>
              </a:prstGeom>
              <a:noFill/>
              <a:ln w="38100">
                <a:solidFill>
                  <a:srgbClr val="993366"/>
                </a:solidFill>
                <a:round/>
                <a:headEnd/>
                <a:tailEnd type="stealth" w="med" len="med"/>
              </a:ln>
            </p:spPr>
            <p:txBody>
              <a:bodyPr/>
              <a:lstStyle/>
              <a:p>
                <a:endParaRPr lang="zh-CN" altLang="en-US"/>
              </a:p>
            </p:txBody>
          </p:sp>
          <p:sp>
            <p:nvSpPr>
              <p:cNvPr id="16426" name="Line 48"/>
              <p:cNvSpPr>
                <a:spLocks noChangeShapeType="1"/>
              </p:cNvSpPr>
              <p:nvPr/>
            </p:nvSpPr>
            <p:spPr bwMode="auto">
              <a:xfrm>
                <a:off x="4152" y="1367"/>
                <a:ext cx="816" cy="0"/>
              </a:xfrm>
              <a:prstGeom prst="line">
                <a:avLst/>
              </a:prstGeom>
              <a:noFill/>
              <a:ln w="38100">
                <a:solidFill>
                  <a:srgbClr val="993366"/>
                </a:solidFill>
                <a:round/>
                <a:headEnd/>
                <a:tailEnd type="stealth" w="med" len="med"/>
              </a:ln>
            </p:spPr>
            <p:txBody>
              <a:bodyPr/>
              <a:lstStyle/>
              <a:p>
                <a:endParaRPr lang="zh-CN" altLang="en-US"/>
              </a:p>
            </p:txBody>
          </p:sp>
          <p:sp>
            <p:nvSpPr>
              <p:cNvPr id="16427" name="Line 49"/>
              <p:cNvSpPr>
                <a:spLocks noChangeShapeType="1"/>
              </p:cNvSpPr>
              <p:nvPr/>
            </p:nvSpPr>
            <p:spPr bwMode="auto">
              <a:xfrm flipV="1">
                <a:off x="4104" y="913"/>
                <a:ext cx="1" cy="454"/>
              </a:xfrm>
              <a:prstGeom prst="line">
                <a:avLst/>
              </a:prstGeom>
              <a:noFill/>
              <a:ln w="38100">
                <a:solidFill>
                  <a:srgbClr val="993366"/>
                </a:solidFill>
                <a:round/>
                <a:headEnd/>
                <a:tailEnd type="stealth" w="med" len="med"/>
              </a:ln>
            </p:spPr>
            <p:txBody>
              <a:bodyPr/>
              <a:lstStyle/>
              <a:p>
                <a:endParaRPr lang="zh-CN" altLang="en-US"/>
              </a:p>
            </p:txBody>
          </p:sp>
          <p:sp>
            <p:nvSpPr>
              <p:cNvPr id="16428" name="Text Box 50"/>
              <p:cNvSpPr txBox="1">
                <a:spLocks noChangeArrowheads="1"/>
              </p:cNvSpPr>
              <p:nvPr/>
            </p:nvSpPr>
            <p:spPr bwMode="auto">
              <a:xfrm>
                <a:off x="4248" y="1115"/>
                <a:ext cx="288" cy="288"/>
              </a:xfrm>
              <a:prstGeom prst="rect">
                <a:avLst/>
              </a:prstGeom>
              <a:noFill/>
              <a:ln w="9525">
                <a:noFill/>
                <a:miter lim="800000"/>
                <a:headEnd/>
                <a:tailEnd/>
              </a:ln>
            </p:spPr>
            <p:txBody>
              <a:bodyPr>
                <a:spAutoFit/>
              </a:bodyPr>
              <a:lstStyle/>
              <a:p>
                <a:pPr>
                  <a:spcBef>
                    <a:spcPct val="50000"/>
                  </a:spcBef>
                </a:pPr>
                <a:r>
                  <a:rPr kumimoji="1" lang="el-GR" altLang="zh-CN" sz="2400" b="1" i="1">
                    <a:solidFill>
                      <a:srgbClr val="993366"/>
                    </a:solidFill>
                    <a:latin typeface="Times New Roman" pitchFamily="18" charset="0"/>
                    <a:cs typeface="Times New Roman" pitchFamily="18" charset="0"/>
                  </a:rPr>
                  <a:t>θ</a:t>
                </a:r>
                <a:endParaRPr kumimoji="1" lang="el-GR" altLang="zh-CN" sz="2800" b="1" i="1">
                  <a:solidFill>
                    <a:srgbClr val="993366"/>
                  </a:solidFill>
                  <a:latin typeface="Times New Roman" pitchFamily="18" charset="0"/>
                  <a:cs typeface="Times New Roman" pitchFamily="18" charset="0"/>
                </a:endParaRPr>
              </a:p>
            </p:txBody>
          </p:sp>
          <p:sp>
            <p:nvSpPr>
              <p:cNvPr id="16429" name="Text Box 51"/>
              <p:cNvSpPr txBox="1">
                <a:spLocks noChangeArrowheads="1"/>
              </p:cNvSpPr>
              <p:nvPr/>
            </p:nvSpPr>
            <p:spPr bwMode="auto">
              <a:xfrm>
                <a:off x="4956" y="611"/>
                <a:ext cx="432" cy="365"/>
              </a:xfrm>
              <a:prstGeom prst="rect">
                <a:avLst/>
              </a:prstGeom>
              <a:noFill/>
              <a:ln w="9525">
                <a:noFill/>
                <a:miter lim="800000"/>
                <a:headEnd/>
                <a:tailEnd/>
              </a:ln>
            </p:spPr>
            <p:txBody>
              <a:bodyPr>
                <a:spAutoFit/>
              </a:bodyPr>
              <a:lstStyle/>
              <a:p>
                <a:pPr>
                  <a:spcBef>
                    <a:spcPct val="50000"/>
                  </a:spcBef>
                </a:pPr>
                <a:r>
                  <a:rPr kumimoji="1" lang="en-US" altLang="zh-CN" sz="3200" b="1" i="1">
                    <a:solidFill>
                      <a:srgbClr val="993366"/>
                    </a:solidFill>
                    <a:latin typeface="Century Schoolbook" pitchFamily="18" charset="0"/>
                  </a:rPr>
                  <a:t>v</a:t>
                </a:r>
                <a:endParaRPr kumimoji="1" lang="en-US" altLang="zh-CN" sz="1400" b="1">
                  <a:solidFill>
                    <a:srgbClr val="993366"/>
                  </a:solidFill>
                  <a:latin typeface="Century Schoolbook" pitchFamily="18" charset="0"/>
                </a:endParaRPr>
              </a:p>
            </p:txBody>
          </p:sp>
          <p:sp>
            <p:nvSpPr>
              <p:cNvPr id="16430" name="Text Box 52"/>
              <p:cNvSpPr txBox="1">
                <a:spLocks noChangeArrowheads="1"/>
              </p:cNvSpPr>
              <p:nvPr/>
            </p:nvSpPr>
            <p:spPr bwMode="auto">
              <a:xfrm>
                <a:off x="4968" y="1144"/>
                <a:ext cx="432" cy="365"/>
              </a:xfrm>
              <a:prstGeom prst="rect">
                <a:avLst/>
              </a:prstGeom>
              <a:noFill/>
              <a:ln w="9525">
                <a:noFill/>
                <a:miter lim="800000"/>
                <a:headEnd/>
                <a:tailEnd/>
              </a:ln>
            </p:spPr>
            <p:txBody>
              <a:bodyPr>
                <a:spAutoFit/>
              </a:bodyPr>
              <a:lstStyle/>
              <a:p>
                <a:pPr>
                  <a:spcBef>
                    <a:spcPct val="50000"/>
                  </a:spcBef>
                </a:pPr>
                <a:r>
                  <a:rPr kumimoji="1" lang="en-US" altLang="zh-CN" sz="3200" b="1" i="1">
                    <a:solidFill>
                      <a:srgbClr val="993366"/>
                    </a:solidFill>
                    <a:latin typeface="Century Schoolbook" pitchFamily="18" charset="0"/>
                  </a:rPr>
                  <a:t>v</a:t>
                </a:r>
                <a:r>
                  <a:rPr kumimoji="1" lang="en-US" altLang="zh-CN" sz="1400" b="1">
                    <a:solidFill>
                      <a:srgbClr val="993366"/>
                    </a:solidFill>
                    <a:latin typeface="Century Schoolbook" pitchFamily="18" charset="0"/>
                  </a:rPr>
                  <a:t>0</a:t>
                </a:r>
              </a:p>
            </p:txBody>
          </p:sp>
        </p:grpSp>
        <p:sp>
          <p:nvSpPr>
            <p:cNvPr id="16421" name="Text Box 53"/>
            <p:cNvSpPr txBox="1">
              <a:spLocks noChangeArrowheads="1"/>
            </p:cNvSpPr>
            <p:nvPr/>
          </p:nvSpPr>
          <p:spPr bwMode="auto">
            <a:xfrm>
              <a:off x="3912" y="624"/>
              <a:ext cx="432" cy="365"/>
            </a:xfrm>
            <a:prstGeom prst="rect">
              <a:avLst/>
            </a:prstGeom>
            <a:noFill/>
            <a:ln w="9525">
              <a:noFill/>
              <a:miter lim="800000"/>
              <a:headEnd/>
              <a:tailEnd/>
            </a:ln>
          </p:spPr>
          <p:txBody>
            <a:bodyPr>
              <a:spAutoFit/>
            </a:bodyPr>
            <a:lstStyle/>
            <a:p>
              <a:pPr>
                <a:spcBef>
                  <a:spcPct val="50000"/>
                </a:spcBef>
              </a:pPr>
              <a:r>
                <a:rPr kumimoji="1" lang="en-US" altLang="zh-CN" sz="3200" b="1" i="1">
                  <a:solidFill>
                    <a:srgbClr val="993366"/>
                  </a:solidFill>
                  <a:latin typeface="Century Schoolbook" pitchFamily="18" charset="0"/>
                </a:rPr>
                <a:t>v</a:t>
              </a:r>
              <a:r>
                <a:rPr kumimoji="1" lang="en-US" altLang="zh-CN" sz="1400" b="1">
                  <a:solidFill>
                    <a:srgbClr val="993366"/>
                  </a:solidFill>
                  <a:latin typeface="Century Schoolbook" pitchFamily="18" charset="0"/>
                  <a:ea typeface="PMingLiU" pitchFamily="18" charset="-120"/>
                </a:rPr>
                <a:t>⊥</a:t>
              </a:r>
              <a:endParaRPr kumimoji="1" lang="en-US" altLang="zh-CN" sz="1400" b="1">
                <a:solidFill>
                  <a:srgbClr val="993366"/>
                </a:solidFill>
                <a:latin typeface="Century Schoolbook" pitchFamily="18" charset="0"/>
              </a:endParaRPr>
            </a:p>
          </p:txBody>
        </p:sp>
        <p:grpSp>
          <p:nvGrpSpPr>
            <p:cNvPr id="14" name="Group 54"/>
            <p:cNvGrpSpPr>
              <a:grpSpLocks/>
            </p:cNvGrpSpPr>
            <p:nvPr/>
          </p:nvGrpSpPr>
          <p:grpSpPr bwMode="auto">
            <a:xfrm>
              <a:off x="4080" y="912"/>
              <a:ext cx="864" cy="454"/>
              <a:chOff x="4128" y="1104"/>
              <a:chExt cx="864" cy="432"/>
            </a:xfrm>
          </p:grpSpPr>
          <p:sp>
            <p:nvSpPr>
              <p:cNvPr id="16423" name="Line 55"/>
              <p:cNvSpPr>
                <a:spLocks noChangeShapeType="1"/>
              </p:cNvSpPr>
              <p:nvPr/>
            </p:nvSpPr>
            <p:spPr bwMode="auto">
              <a:xfrm>
                <a:off x="4992" y="1128"/>
                <a:ext cx="0" cy="408"/>
              </a:xfrm>
              <a:prstGeom prst="line">
                <a:avLst/>
              </a:prstGeom>
              <a:noFill/>
              <a:ln w="28575" cap="rnd">
                <a:solidFill>
                  <a:srgbClr val="993366"/>
                </a:solidFill>
                <a:prstDash val="sysDot"/>
                <a:round/>
                <a:headEnd/>
                <a:tailEnd/>
              </a:ln>
            </p:spPr>
            <p:txBody>
              <a:bodyPr/>
              <a:lstStyle/>
              <a:p>
                <a:endParaRPr lang="zh-CN" altLang="en-US"/>
              </a:p>
            </p:txBody>
          </p:sp>
          <p:sp>
            <p:nvSpPr>
              <p:cNvPr id="16424" name="Line 56"/>
              <p:cNvSpPr>
                <a:spLocks noChangeShapeType="1"/>
              </p:cNvSpPr>
              <p:nvPr/>
            </p:nvSpPr>
            <p:spPr bwMode="auto">
              <a:xfrm>
                <a:off x="4128" y="1104"/>
                <a:ext cx="816" cy="0"/>
              </a:xfrm>
              <a:prstGeom prst="line">
                <a:avLst/>
              </a:prstGeom>
              <a:noFill/>
              <a:ln w="28575" cap="rnd">
                <a:solidFill>
                  <a:srgbClr val="993366"/>
                </a:solidFill>
                <a:prstDash val="sysDot"/>
                <a:round/>
                <a:headEnd/>
                <a:tailEnd/>
              </a:ln>
            </p:spPr>
            <p:txBody>
              <a:bodyPr/>
              <a:lstStyle/>
              <a:p>
                <a:endParaRPr lang="zh-CN" altLang="en-US"/>
              </a:p>
            </p:txBody>
          </p:sp>
        </p:grpSp>
      </p:grpSp>
      <p:sp>
        <p:nvSpPr>
          <p:cNvPr id="173113" name="Oval 57"/>
          <p:cNvSpPr>
            <a:spLocks noChangeArrowheads="1"/>
          </p:cNvSpPr>
          <p:nvPr/>
        </p:nvSpPr>
        <p:spPr bwMode="auto">
          <a:xfrm>
            <a:off x="6438900" y="2074863"/>
            <a:ext cx="152400" cy="152400"/>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173114" name="Line 58"/>
          <p:cNvSpPr>
            <a:spLocks noChangeShapeType="1"/>
          </p:cNvSpPr>
          <p:nvPr/>
        </p:nvSpPr>
        <p:spPr bwMode="auto">
          <a:xfrm flipV="1">
            <a:off x="4114800" y="2133600"/>
            <a:ext cx="2438400" cy="1122363"/>
          </a:xfrm>
          <a:prstGeom prst="line">
            <a:avLst/>
          </a:prstGeom>
          <a:noFill/>
          <a:ln w="38100">
            <a:solidFill>
              <a:srgbClr val="993366"/>
            </a:solidFill>
            <a:prstDash val="dash"/>
            <a:round/>
            <a:headEnd/>
            <a:tailEnd/>
          </a:ln>
        </p:spPr>
        <p:txBody>
          <a:bodyPr/>
          <a:lstStyle/>
          <a:p>
            <a:endParaRPr lang="zh-CN" altLang="en-US"/>
          </a:p>
        </p:txBody>
      </p:sp>
      <p:sp>
        <p:nvSpPr>
          <p:cNvPr id="173115" name="Text Box 59"/>
          <p:cNvSpPr txBox="1">
            <a:spLocks noChangeArrowheads="1"/>
          </p:cNvSpPr>
          <p:nvPr/>
        </p:nvSpPr>
        <p:spPr bwMode="auto">
          <a:xfrm>
            <a:off x="4495800" y="2817813"/>
            <a:ext cx="457200" cy="457200"/>
          </a:xfrm>
          <a:prstGeom prst="rect">
            <a:avLst/>
          </a:prstGeom>
          <a:noFill/>
          <a:ln w="9525">
            <a:noFill/>
            <a:miter lim="800000"/>
            <a:headEnd/>
            <a:tailEnd/>
          </a:ln>
        </p:spPr>
        <p:txBody>
          <a:bodyPr>
            <a:spAutoFit/>
          </a:bodyPr>
          <a:lstStyle/>
          <a:p>
            <a:pPr>
              <a:spcBef>
                <a:spcPct val="50000"/>
              </a:spcBef>
            </a:pPr>
            <a:r>
              <a:rPr kumimoji="1" lang="el-GR" altLang="zh-CN" sz="2400" b="1" i="1">
                <a:solidFill>
                  <a:srgbClr val="993366"/>
                </a:solidFill>
                <a:latin typeface="Times New Roman" pitchFamily="18" charset="0"/>
                <a:cs typeface="Times New Roman" pitchFamily="18" charset="0"/>
              </a:rPr>
              <a:t>θ</a:t>
            </a:r>
            <a:endParaRPr kumimoji="1" lang="el-GR" altLang="zh-CN" sz="2800" b="1" i="1">
              <a:solidFill>
                <a:srgbClr val="993366"/>
              </a:solidFill>
              <a:latin typeface="Times New Roman" pitchFamily="18" charset="0"/>
              <a:cs typeface="Times New Roman" pitchFamily="18" charset="0"/>
            </a:endParaRPr>
          </a:p>
        </p:txBody>
      </p:sp>
      <p:sp>
        <p:nvSpPr>
          <p:cNvPr id="173116" name="Line 60"/>
          <p:cNvSpPr>
            <a:spLocks noChangeShapeType="1"/>
          </p:cNvSpPr>
          <p:nvPr/>
        </p:nvSpPr>
        <p:spPr bwMode="auto">
          <a:xfrm>
            <a:off x="6534150" y="2170113"/>
            <a:ext cx="0" cy="1066800"/>
          </a:xfrm>
          <a:prstGeom prst="line">
            <a:avLst/>
          </a:prstGeom>
          <a:noFill/>
          <a:ln w="38100">
            <a:solidFill>
              <a:srgbClr val="993366"/>
            </a:solidFill>
            <a:round/>
            <a:headEnd/>
            <a:tailEnd/>
          </a:ln>
        </p:spPr>
        <p:txBody>
          <a:bodyPr/>
          <a:lstStyle/>
          <a:p>
            <a:endParaRPr lang="zh-CN" altLang="en-US"/>
          </a:p>
        </p:txBody>
      </p:sp>
      <p:sp>
        <p:nvSpPr>
          <p:cNvPr id="16397" name="Rectangle 61"/>
          <p:cNvSpPr>
            <a:spLocks noChangeArrowheads="1"/>
          </p:cNvSpPr>
          <p:nvPr/>
        </p:nvSpPr>
        <p:spPr bwMode="auto">
          <a:xfrm>
            <a:off x="6591300" y="2493963"/>
            <a:ext cx="304800" cy="361950"/>
          </a:xfrm>
          <a:prstGeom prst="rect">
            <a:avLst/>
          </a:prstGeom>
          <a:solidFill>
            <a:srgbClr val="FFFFCC"/>
          </a:solidFill>
          <a:ln w="9525">
            <a:solidFill>
              <a:srgbClr val="FFFFCC"/>
            </a:solidFill>
            <a:miter lim="800000"/>
            <a:headEnd/>
            <a:tailEnd/>
          </a:ln>
        </p:spPr>
        <p:txBody>
          <a:bodyPr wrap="none" anchor="ctr"/>
          <a:lstStyle/>
          <a:p>
            <a:endParaRPr lang="zh-CN" altLang="en-US"/>
          </a:p>
        </p:txBody>
      </p:sp>
      <p:grpSp>
        <p:nvGrpSpPr>
          <p:cNvPr id="15" name="Group 62"/>
          <p:cNvGrpSpPr>
            <a:grpSpLocks/>
          </p:cNvGrpSpPr>
          <p:nvPr/>
        </p:nvGrpSpPr>
        <p:grpSpPr bwMode="auto">
          <a:xfrm>
            <a:off x="6591300" y="2170113"/>
            <a:ext cx="457200" cy="1066800"/>
            <a:chOff x="4152" y="1367"/>
            <a:chExt cx="288" cy="672"/>
          </a:xfrm>
        </p:grpSpPr>
        <p:grpSp>
          <p:nvGrpSpPr>
            <p:cNvPr id="16" name="Group 63"/>
            <p:cNvGrpSpPr>
              <a:grpSpLocks/>
            </p:cNvGrpSpPr>
            <p:nvPr/>
          </p:nvGrpSpPr>
          <p:grpSpPr bwMode="auto">
            <a:xfrm rot="5400000">
              <a:off x="3912" y="1607"/>
              <a:ext cx="672" cy="192"/>
              <a:chOff x="2112" y="3408"/>
              <a:chExt cx="1152" cy="384"/>
            </a:xfrm>
          </p:grpSpPr>
          <p:sp>
            <p:nvSpPr>
              <p:cNvPr id="16416" name="Line 64"/>
              <p:cNvSpPr>
                <a:spLocks noChangeShapeType="1"/>
              </p:cNvSpPr>
              <p:nvPr/>
            </p:nvSpPr>
            <p:spPr bwMode="auto">
              <a:xfrm>
                <a:off x="2112" y="3600"/>
                <a:ext cx="1152" cy="0"/>
              </a:xfrm>
              <a:prstGeom prst="line">
                <a:avLst/>
              </a:prstGeom>
              <a:noFill/>
              <a:ln w="28575">
                <a:solidFill>
                  <a:srgbClr val="993366"/>
                </a:solidFill>
                <a:round/>
                <a:headEnd type="triangle" w="med" len="med"/>
                <a:tailEnd type="triangle" w="med" len="med"/>
              </a:ln>
            </p:spPr>
            <p:txBody>
              <a:bodyPr/>
              <a:lstStyle/>
              <a:p>
                <a:endParaRPr lang="zh-CN" altLang="en-US"/>
              </a:p>
            </p:txBody>
          </p:sp>
          <p:sp>
            <p:nvSpPr>
              <p:cNvPr id="16417" name="Line 65"/>
              <p:cNvSpPr>
                <a:spLocks noChangeShapeType="1"/>
              </p:cNvSpPr>
              <p:nvPr/>
            </p:nvSpPr>
            <p:spPr bwMode="auto">
              <a:xfrm>
                <a:off x="2112" y="3504"/>
                <a:ext cx="0" cy="192"/>
              </a:xfrm>
              <a:prstGeom prst="line">
                <a:avLst/>
              </a:prstGeom>
              <a:noFill/>
              <a:ln w="38100">
                <a:solidFill>
                  <a:srgbClr val="993366"/>
                </a:solidFill>
                <a:round/>
                <a:headEnd/>
                <a:tailEnd/>
              </a:ln>
            </p:spPr>
            <p:txBody>
              <a:bodyPr/>
              <a:lstStyle/>
              <a:p>
                <a:endParaRPr lang="zh-CN" altLang="en-US"/>
              </a:p>
            </p:txBody>
          </p:sp>
          <p:sp>
            <p:nvSpPr>
              <p:cNvPr id="16418" name="Line 66"/>
              <p:cNvSpPr>
                <a:spLocks noChangeShapeType="1"/>
              </p:cNvSpPr>
              <p:nvPr/>
            </p:nvSpPr>
            <p:spPr bwMode="auto">
              <a:xfrm>
                <a:off x="3264" y="3504"/>
                <a:ext cx="0" cy="192"/>
              </a:xfrm>
              <a:prstGeom prst="line">
                <a:avLst/>
              </a:prstGeom>
              <a:noFill/>
              <a:ln w="38100">
                <a:solidFill>
                  <a:srgbClr val="993366"/>
                </a:solidFill>
                <a:round/>
                <a:headEnd/>
                <a:tailEnd/>
              </a:ln>
            </p:spPr>
            <p:txBody>
              <a:bodyPr/>
              <a:lstStyle/>
              <a:p>
                <a:endParaRPr lang="zh-CN" altLang="en-US"/>
              </a:p>
            </p:txBody>
          </p:sp>
          <p:sp>
            <p:nvSpPr>
              <p:cNvPr id="16419" name="Rectangle 67"/>
              <p:cNvSpPr>
                <a:spLocks noChangeArrowheads="1"/>
              </p:cNvSpPr>
              <p:nvPr/>
            </p:nvSpPr>
            <p:spPr bwMode="auto">
              <a:xfrm>
                <a:off x="2496" y="3408"/>
                <a:ext cx="336" cy="384"/>
              </a:xfrm>
              <a:prstGeom prst="rect">
                <a:avLst/>
              </a:prstGeom>
              <a:solidFill>
                <a:srgbClr val="FFFFCC"/>
              </a:solidFill>
              <a:ln w="9525">
                <a:solidFill>
                  <a:srgbClr val="993366"/>
                </a:solidFill>
                <a:miter lim="800000"/>
                <a:headEnd/>
                <a:tailEnd/>
              </a:ln>
            </p:spPr>
            <p:txBody>
              <a:bodyPr wrap="none" anchor="ctr"/>
              <a:lstStyle/>
              <a:p>
                <a:endParaRPr lang="zh-CN" altLang="en-US"/>
              </a:p>
            </p:txBody>
          </p:sp>
        </p:grpSp>
        <p:sp>
          <p:nvSpPr>
            <p:cNvPr id="16415" name="Text Box 68"/>
            <p:cNvSpPr txBox="1">
              <a:spLocks noChangeArrowheads="1"/>
            </p:cNvSpPr>
            <p:nvPr/>
          </p:nvSpPr>
          <p:spPr bwMode="auto">
            <a:xfrm>
              <a:off x="4152" y="1487"/>
              <a:ext cx="288" cy="327"/>
            </a:xfrm>
            <a:prstGeom prst="rect">
              <a:avLst/>
            </a:prstGeom>
            <a:noFill/>
            <a:ln w="9525">
              <a:noFill/>
              <a:miter lim="800000"/>
              <a:headEnd/>
              <a:tailEnd/>
            </a:ln>
          </p:spPr>
          <p:txBody>
            <a:bodyPr>
              <a:spAutoFit/>
            </a:bodyPr>
            <a:lstStyle/>
            <a:p>
              <a:pPr>
                <a:spcBef>
                  <a:spcPct val="50000"/>
                </a:spcBef>
              </a:pPr>
              <a:r>
                <a:rPr kumimoji="1" lang="en-US" altLang="zh-CN" sz="2800" b="1" i="1">
                  <a:solidFill>
                    <a:srgbClr val="993366"/>
                  </a:solidFill>
                  <a:latin typeface="Times New Roman" pitchFamily="18" charset="0"/>
                </a:rPr>
                <a:t>y</a:t>
              </a:r>
            </a:p>
          </p:txBody>
        </p:sp>
      </p:grpSp>
      <p:grpSp>
        <p:nvGrpSpPr>
          <p:cNvPr id="17" name="Group 69"/>
          <p:cNvGrpSpPr>
            <a:grpSpLocks/>
          </p:cNvGrpSpPr>
          <p:nvPr/>
        </p:nvGrpSpPr>
        <p:grpSpPr bwMode="auto">
          <a:xfrm>
            <a:off x="4133850" y="3225800"/>
            <a:ext cx="2381250" cy="652463"/>
            <a:chOff x="2640" y="2201"/>
            <a:chExt cx="1489" cy="411"/>
          </a:xfrm>
        </p:grpSpPr>
        <p:sp>
          <p:nvSpPr>
            <p:cNvPr id="16409" name="Line 70"/>
            <p:cNvSpPr>
              <a:spLocks noChangeShapeType="1"/>
            </p:cNvSpPr>
            <p:nvPr/>
          </p:nvSpPr>
          <p:spPr bwMode="auto">
            <a:xfrm>
              <a:off x="2640" y="2304"/>
              <a:ext cx="1" cy="205"/>
            </a:xfrm>
            <a:prstGeom prst="line">
              <a:avLst/>
            </a:prstGeom>
            <a:noFill/>
            <a:ln w="38100">
              <a:solidFill>
                <a:srgbClr val="993366"/>
              </a:solidFill>
              <a:round/>
              <a:headEnd/>
              <a:tailEnd/>
            </a:ln>
          </p:spPr>
          <p:txBody>
            <a:bodyPr/>
            <a:lstStyle/>
            <a:p>
              <a:endParaRPr lang="zh-CN" altLang="en-US"/>
            </a:p>
          </p:txBody>
        </p:sp>
        <p:sp>
          <p:nvSpPr>
            <p:cNvPr id="16410" name="Line 71"/>
            <p:cNvSpPr>
              <a:spLocks noChangeShapeType="1"/>
            </p:cNvSpPr>
            <p:nvPr/>
          </p:nvSpPr>
          <p:spPr bwMode="auto">
            <a:xfrm>
              <a:off x="4128" y="2304"/>
              <a:ext cx="1" cy="205"/>
            </a:xfrm>
            <a:prstGeom prst="line">
              <a:avLst/>
            </a:prstGeom>
            <a:noFill/>
            <a:ln w="38100">
              <a:solidFill>
                <a:srgbClr val="993366"/>
              </a:solidFill>
              <a:round/>
              <a:headEnd/>
              <a:tailEnd/>
            </a:ln>
          </p:spPr>
          <p:txBody>
            <a:bodyPr/>
            <a:lstStyle/>
            <a:p>
              <a:endParaRPr lang="zh-CN" altLang="en-US"/>
            </a:p>
          </p:txBody>
        </p:sp>
        <p:grpSp>
          <p:nvGrpSpPr>
            <p:cNvPr id="18" name="Group 72"/>
            <p:cNvGrpSpPr>
              <a:grpSpLocks/>
            </p:cNvGrpSpPr>
            <p:nvPr/>
          </p:nvGrpSpPr>
          <p:grpSpPr bwMode="auto">
            <a:xfrm>
              <a:off x="2640" y="2201"/>
              <a:ext cx="1488" cy="411"/>
              <a:chOff x="2640" y="2181"/>
              <a:chExt cx="1488" cy="411"/>
            </a:xfrm>
          </p:grpSpPr>
          <p:sp>
            <p:nvSpPr>
              <p:cNvPr id="16412" name="Line 73"/>
              <p:cNvSpPr>
                <a:spLocks noChangeShapeType="1"/>
              </p:cNvSpPr>
              <p:nvPr/>
            </p:nvSpPr>
            <p:spPr bwMode="auto">
              <a:xfrm>
                <a:off x="2640" y="2387"/>
                <a:ext cx="1488" cy="0"/>
              </a:xfrm>
              <a:prstGeom prst="line">
                <a:avLst/>
              </a:prstGeom>
              <a:noFill/>
              <a:ln w="28575">
                <a:solidFill>
                  <a:srgbClr val="993366"/>
                </a:solidFill>
                <a:round/>
                <a:headEnd type="triangle" w="med" len="med"/>
                <a:tailEnd type="triangle" w="med" len="med"/>
              </a:ln>
            </p:spPr>
            <p:txBody>
              <a:bodyPr/>
              <a:lstStyle/>
              <a:p>
                <a:endParaRPr lang="zh-CN" altLang="en-US"/>
              </a:p>
            </p:txBody>
          </p:sp>
          <p:sp>
            <p:nvSpPr>
              <p:cNvPr id="16413" name="Rectangle 74"/>
              <p:cNvSpPr>
                <a:spLocks noChangeArrowheads="1"/>
              </p:cNvSpPr>
              <p:nvPr/>
            </p:nvSpPr>
            <p:spPr bwMode="auto">
              <a:xfrm>
                <a:off x="3136" y="2181"/>
                <a:ext cx="434" cy="411"/>
              </a:xfrm>
              <a:prstGeom prst="rect">
                <a:avLst/>
              </a:prstGeom>
              <a:solidFill>
                <a:srgbClr val="FFFFCC"/>
              </a:solidFill>
              <a:ln w="9525">
                <a:solidFill>
                  <a:srgbClr val="FFFFCC"/>
                </a:solidFill>
                <a:miter lim="800000"/>
                <a:headEnd/>
                <a:tailEnd/>
              </a:ln>
            </p:spPr>
            <p:txBody>
              <a:bodyPr wrap="none" anchor="ctr"/>
              <a:lstStyle/>
              <a:p>
                <a:endParaRPr lang="zh-CN" altLang="en-US"/>
              </a:p>
            </p:txBody>
          </p:sp>
        </p:grpSp>
      </p:grpSp>
      <p:sp>
        <p:nvSpPr>
          <p:cNvPr id="173131" name="Text Box 75"/>
          <p:cNvSpPr txBox="1">
            <a:spLocks noChangeArrowheads="1"/>
          </p:cNvSpPr>
          <p:nvPr/>
        </p:nvSpPr>
        <p:spPr bwMode="auto">
          <a:xfrm>
            <a:off x="5178425" y="3284538"/>
            <a:ext cx="688975" cy="528637"/>
          </a:xfrm>
          <a:prstGeom prst="rect">
            <a:avLst/>
          </a:prstGeom>
          <a:solidFill>
            <a:srgbClr val="FFFFCC"/>
          </a:solidFill>
          <a:ln w="9525">
            <a:solidFill>
              <a:srgbClr val="FFFFCC"/>
            </a:solidFill>
            <a:miter lim="800000"/>
            <a:headEnd/>
            <a:tailEnd/>
          </a:ln>
        </p:spPr>
        <p:txBody>
          <a:bodyPr>
            <a:spAutoFit/>
          </a:bodyPr>
          <a:lstStyle/>
          <a:p>
            <a:pPr>
              <a:spcBef>
                <a:spcPct val="50000"/>
              </a:spcBef>
            </a:pPr>
            <a:r>
              <a:rPr kumimoji="1" lang="en-US" altLang="zh-CN" sz="2800" b="1" i="1">
                <a:solidFill>
                  <a:srgbClr val="993366"/>
                </a:solidFill>
                <a:latin typeface="Century Schoolbook" pitchFamily="18" charset="0"/>
              </a:rPr>
              <a:t>S</a:t>
            </a:r>
            <a:endParaRPr kumimoji="1" lang="en-US" altLang="zh-CN" sz="2400" b="1">
              <a:solidFill>
                <a:srgbClr val="993366"/>
              </a:solidFill>
              <a:latin typeface="Century Schoolbook" pitchFamily="18" charset="0"/>
            </a:endParaRPr>
          </a:p>
        </p:txBody>
      </p:sp>
      <p:sp>
        <p:nvSpPr>
          <p:cNvPr id="173132" name="Line 76"/>
          <p:cNvSpPr>
            <a:spLocks noChangeShapeType="1"/>
          </p:cNvSpPr>
          <p:nvPr/>
        </p:nvSpPr>
        <p:spPr bwMode="auto">
          <a:xfrm flipV="1">
            <a:off x="1676400" y="3276600"/>
            <a:ext cx="4876800" cy="0"/>
          </a:xfrm>
          <a:prstGeom prst="line">
            <a:avLst/>
          </a:prstGeom>
          <a:noFill/>
          <a:ln w="38100">
            <a:solidFill>
              <a:srgbClr val="993366"/>
            </a:solidFill>
            <a:round/>
            <a:headEnd/>
            <a:tailEnd/>
          </a:ln>
        </p:spPr>
        <p:txBody>
          <a:bodyPr/>
          <a:lstStyle/>
          <a:p>
            <a:endParaRPr lang="zh-CN" altLang="en-US"/>
          </a:p>
        </p:txBody>
      </p:sp>
      <p:sp>
        <p:nvSpPr>
          <p:cNvPr id="173133" name="Oval 77"/>
          <p:cNvSpPr>
            <a:spLocks noChangeArrowheads="1"/>
          </p:cNvSpPr>
          <p:nvPr/>
        </p:nvSpPr>
        <p:spPr bwMode="auto">
          <a:xfrm>
            <a:off x="4038600" y="3200400"/>
            <a:ext cx="152400" cy="152400"/>
          </a:xfrm>
          <a:prstGeom prst="ellipse">
            <a:avLst/>
          </a:prstGeom>
          <a:solidFill>
            <a:srgbClr val="FF0000"/>
          </a:solidFill>
          <a:ln w="9525">
            <a:solidFill>
              <a:srgbClr val="FFFFCC"/>
            </a:solidFill>
            <a:round/>
            <a:headEnd/>
            <a:tailEnd/>
          </a:ln>
        </p:spPr>
        <p:txBody>
          <a:bodyPr wrap="none" anchor="ctr"/>
          <a:lstStyle/>
          <a:p>
            <a:endParaRPr lang="zh-CN" altLang="en-US"/>
          </a:p>
        </p:txBody>
      </p:sp>
      <p:sp>
        <p:nvSpPr>
          <p:cNvPr id="173134" name="Arc 78"/>
          <p:cNvSpPr>
            <a:spLocks/>
          </p:cNvSpPr>
          <p:nvPr/>
        </p:nvSpPr>
        <p:spPr bwMode="auto">
          <a:xfrm flipV="1">
            <a:off x="1905000" y="0"/>
            <a:ext cx="4587875" cy="3200400"/>
          </a:xfrm>
          <a:custGeom>
            <a:avLst/>
            <a:gdLst>
              <a:gd name="T0" fmla="*/ 0 w 16126"/>
              <a:gd name="T1" fmla="*/ 0 h 21600"/>
              <a:gd name="T2" fmla="*/ 4587875 w 16126"/>
              <a:gd name="T3" fmla="*/ 1071245 h 21600"/>
              <a:gd name="T4" fmla="*/ 0 w 16126"/>
              <a:gd name="T5" fmla="*/ 3200400 h 21600"/>
              <a:gd name="T6" fmla="*/ 0 60000 65536"/>
              <a:gd name="T7" fmla="*/ 0 60000 65536"/>
              <a:gd name="T8" fmla="*/ 0 60000 65536"/>
              <a:gd name="T9" fmla="*/ 0 w 16126"/>
              <a:gd name="T10" fmla="*/ 0 h 21600"/>
              <a:gd name="T11" fmla="*/ 16126 w 16126"/>
              <a:gd name="T12" fmla="*/ 21600 h 21600"/>
            </a:gdLst>
            <a:ahLst/>
            <a:cxnLst>
              <a:cxn ang="T6">
                <a:pos x="T0" y="T1"/>
              </a:cxn>
              <a:cxn ang="T7">
                <a:pos x="T2" y="T3"/>
              </a:cxn>
              <a:cxn ang="T8">
                <a:pos x="T4" y="T5"/>
              </a:cxn>
            </a:cxnLst>
            <a:rect l="T9" t="T10" r="T11" b="T12"/>
            <a:pathLst>
              <a:path w="16126" h="21600" fill="none" extrusionOk="0">
                <a:moveTo>
                  <a:pt x="-1" y="0"/>
                </a:moveTo>
                <a:cubicBezTo>
                  <a:pt x="6160" y="0"/>
                  <a:pt x="12027" y="2630"/>
                  <a:pt x="16126" y="7229"/>
                </a:cubicBezTo>
              </a:path>
              <a:path w="16126" h="21600" stroke="0" extrusionOk="0">
                <a:moveTo>
                  <a:pt x="-1" y="0"/>
                </a:moveTo>
                <a:cubicBezTo>
                  <a:pt x="6160" y="0"/>
                  <a:pt x="12027" y="2630"/>
                  <a:pt x="16126" y="7229"/>
                </a:cubicBezTo>
                <a:lnTo>
                  <a:pt x="0" y="21600"/>
                </a:lnTo>
                <a:close/>
              </a:path>
            </a:pathLst>
          </a:custGeom>
          <a:noFill/>
          <a:ln w="38100">
            <a:solidFill>
              <a:srgbClr val="FF0000"/>
            </a:solidFill>
            <a:round/>
            <a:headEnd/>
            <a:tailEnd/>
          </a:ln>
        </p:spPr>
        <p:txBody>
          <a:bodyPr wrap="none" anchor="ctr"/>
          <a:lstStyle/>
          <a:p>
            <a:endParaRPr lang="zh-CN" altLang="en-US"/>
          </a:p>
        </p:txBody>
      </p:sp>
      <p:sp>
        <p:nvSpPr>
          <p:cNvPr id="83" name="Rectangle 85">
            <a:hlinkClick r:id="rId2" action="ppaction://hlinksldjump"/>
          </p:cNvPr>
          <p:cNvSpPr>
            <a:spLocks noChangeArrowheads="1"/>
          </p:cNvSpPr>
          <p:nvPr/>
        </p:nvSpPr>
        <p:spPr bwMode="auto">
          <a:xfrm>
            <a:off x="611560" y="5877272"/>
            <a:ext cx="6477000" cy="762000"/>
          </a:xfrm>
          <a:prstGeom prst="rect">
            <a:avLst/>
          </a:prstGeom>
          <a:noFill/>
          <a:ln w="9525">
            <a:noFill/>
            <a:miter lim="800000"/>
            <a:headEnd/>
            <a:tailEnd/>
          </a:ln>
          <a:effectLst/>
        </p:spPr>
        <p:txBody>
          <a:bodyPr/>
          <a:lstStyle/>
          <a:p>
            <a:pPr marL="342900" indent="-342900">
              <a:lnSpc>
                <a:spcPct val="90000"/>
              </a:lnSpc>
              <a:spcBef>
                <a:spcPct val="20000"/>
              </a:spcBef>
            </a:pPr>
            <a:r>
              <a:rPr lang="zh-CN" altLang="en-US" sz="3200" b="1" dirty="0">
                <a:latin typeface="楷体_GB2312" pitchFamily="49" charset="-122"/>
                <a:ea typeface="楷体_GB2312" pitchFamily="49" charset="-122"/>
              </a:rPr>
              <a:t>带电粒子在电场中作什么运动？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ppt_x-#ppt_w/2"/>
                                          </p:val>
                                        </p:tav>
                                        <p:tav tm="100000">
                                          <p:val>
                                            <p:strVal val="#ppt_x"/>
                                          </p:val>
                                        </p:tav>
                                      </p:tavLst>
                                    </p:anim>
                                    <p:anim calcmode="lin" valueType="num">
                                      <p:cBhvr>
                                        <p:cTn id="8" dur="500" fill="hold"/>
                                        <p:tgtEl>
                                          <p:spTgt spid="10"/>
                                        </p:tgtEl>
                                        <p:attrNameLst>
                                          <p:attrName>ppt_y</p:attrName>
                                        </p:attrNameLst>
                                      </p:cBhvr>
                                      <p:tavLst>
                                        <p:tav tm="0">
                                          <p:val>
                                            <p:strVal val="#ppt_y"/>
                                          </p:val>
                                        </p:tav>
                                        <p:tav tm="100000">
                                          <p:val>
                                            <p:strVal val="#ppt_y"/>
                                          </p:val>
                                        </p:tav>
                                      </p:tavLst>
                                    </p:anim>
                                    <p:anim calcmode="lin" valueType="num">
                                      <p:cBhvr>
                                        <p:cTn id="9" dur="500" fill="hold"/>
                                        <p:tgtEl>
                                          <p:spTgt spid="10"/>
                                        </p:tgtEl>
                                        <p:attrNameLst>
                                          <p:attrName>ppt_w</p:attrName>
                                        </p:attrNameLst>
                                      </p:cBhvr>
                                      <p:tavLst>
                                        <p:tav tm="0">
                                          <p:val>
                                            <p:fltVal val="0"/>
                                          </p:val>
                                        </p:tav>
                                        <p:tav tm="100000">
                                          <p:val>
                                            <p:strVal val="#ppt_w"/>
                                          </p:val>
                                        </p:tav>
                                      </p:tavLst>
                                    </p:anim>
                                    <p:anim calcmode="lin" valueType="num">
                                      <p:cBhvr>
                                        <p:cTn id="10"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73100"/>
                                        </p:tgtEl>
                                        <p:attrNameLst>
                                          <p:attrName>style.visibility</p:attrName>
                                        </p:attrNameLst>
                                      </p:cBhvr>
                                      <p:to>
                                        <p:strVal val="visible"/>
                                      </p:to>
                                    </p:set>
                                    <p:anim calcmode="lin" valueType="num">
                                      <p:cBhvr additive="base">
                                        <p:cTn id="15" dur="500" fill="hold"/>
                                        <p:tgtEl>
                                          <p:spTgt spid="173100"/>
                                        </p:tgtEl>
                                        <p:attrNameLst>
                                          <p:attrName>ppt_x</p:attrName>
                                        </p:attrNameLst>
                                      </p:cBhvr>
                                      <p:tavLst>
                                        <p:tav tm="0">
                                          <p:val>
                                            <p:strVal val="0-#ppt_w/2"/>
                                          </p:val>
                                        </p:tav>
                                        <p:tav tm="100000">
                                          <p:val>
                                            <p:strVal val="#ppt_x"/>
                                          </p:val>
                                        </p:tav>
                                      </p:tavLst>
                                    </p:anim>
                                    <p:anim calcmode="lin" valueType="num">
                                      <p:cBhvr additive="base">
                                        <p:cTn id="16" dur="500" fill="hold"/>
                                        <p:tgtEl>
                                          <p:spTgt spid="173100"/>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8" presetClass="entr" presetSubtype="3" fill="hold" grpId="0" nodeType="clickEffect">
                                  <p:stCondLst>
                                    <p:cond delay="0"/>
                                  </p:stCondLst>
                                  <p:childTnLst>
                                    <p:set>
                                      <p:cBhvr>
                                        <p:cTn id="20" dur="1" fill="hold">
                                          <p:stCondLst>
                                            <p:cond delay="0"/>
                                          </p:stCondLst>
                                        </p:cTn>
                                        <p:tgtEl>
                                          <p:spTgt spid="173134"/>
                                        </p:tgtEl>
                                        <p:attrNameLst>
                                          <p:attrName>style.visibility</p:attrName>
                                        </p:attrNameLst>
                                      </p:cBhvr>
                                      <p:to>
                                        <p:strVal val="visible"/>
                                      </p:to>
                                    </p:set>
                                    <p:animEffect transition="in" filter="strips(upRight)">
                                      <p:cBhvr>
                                        <p:cTn id="21" dur="500"/>
                                        <p:tgtEl>
                                          <p:spTgt spid="17313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7311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8" presetClass="entr" presetSubtype="3"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strips(upRight)">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7" presetClass="entr" presetSubtype="1" fill="hold" grpId="0" nodeType="clickEffect">
                                  <p:stCondLst>
                                    <p:cond delay="0"/>
                                  </p:stCondLst>
                                  <p:childTnLst>
                                    <p:set>
                                      <p:cBhvr>
                                        <p:cTn id="34" dur="1" fill="hold">
                                          <p:stCondLst>
                                            <p:cond delay="0"/>
                                          </p:stCondLst>
                                        </p:cTn>
                                        <p:tgtEl>
                                          <p:spTgt spid="173116"/>
                                        </p:tgtEl>
                                        <p:attrNameLst>
                                          <p:attrName>style.visibility</p:attrName>
                                        </p:attrNameLst>
                                      </p:cBhvr>
                                      <p:to>
                                        <p:strVal val="visible"/>
                                      </p:to>
                                    </p:set>
                                    <p:anim calcmode="lin" valueType="num">
                                      <p:cBhvr>
                                        <p:cTn id="35" dur="500" fill="hold"/>
                                        <p:tgtEl>
                                          <p:spTgt spid="173116"/>
                                        </p:tgtEl>
                                        <p:attrNameLst>
                                          <p:attrName>ppt_x</p:attrName>
                                        </p:attrNameLst>
                                      </p:cBhvr>
                                      <p:tavLst>
                                        <p:tav tm="0">
                                          <p:val>
                                            <p:strVal val="#ppt_x"/>
                                          </p:val>
                                        </p:tav>
                                        <p:tav tm="100000">
                                          <p:val>
                                            <p:strVal val="#ppt_x"/>
                                          </p:val>
                                        </p:tav>
                                      </p:tavLst>
                                    </p:anim>
                                    <p:anim calcmode="lin" valueType="num">
                                      <p:cBhvr>
                                        <p:cTn id="36" dur="500" fill="hold"/>
                                        <p:tgtEl>
                                          <p:spTgt spid="173116"/>
                                        </p:tgtEl>
                                        <p:attrNameLst>
                                          <p:attrName>ppt_y</p:attrName>
                                        </p:attrNameLst>
                                      </p:cBhvr>
                                      <p:tavLst>
                                        <p:tav tm="0">
                                          <p:val>
                                            <p:strVal val="#ppt_y-#ppt_h/2"/>
                                          </p:val>
                                        </p:tav>
                                        <p:tav tm="100000">
                                          <p:val>
                                            <p:strVal val="#ppt_y"/>
                                          </p:val>
                                        </p:tav>
                                      </p:tavLst>
                                    </p:anim>
                                    <p:anim calcmode="lin" valueType="num">
                                      <p:cBhvr>
                                        <p:cTn id="37" dur="500" fill="hold"/>
                                        <p:tgtEl>
                                          <p:spTgt spid="173116"/>
                                        </p:tgtEl>
                                        <p:attrNameLst>
                                          <p:attrName>ppt_w</p:attrName>
                                        </p:attrNameLst>
                                      </p:cBhvr>
                                      <p:tavLst>
                                        <p:tav tm="0">
                                          <p:val>
                                            <p:strVal val="#ppt_w"/>
                                          </p:val>
                                        </p:tav>
                                        <p:tav tm="100000">
                                          <p:val>
                                            <p:strVal val="#ppt_w"/>
                                          </p:val>
                                        </p:tav>
                                      </p:tavLst>
                                    </p:anim>
                                    <p:anim calcmode="lin" valueType="num">
                                      <p:cBhvr>
                                        <p:cTn id="38" dur="500" fill="hold"/>
                                        <p:tgtEl>
                                          <p:spTgt spid="173116"/>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strips(downLeft)">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12" fill="hold" grpId="0" nodeType="clickEffect">
                                  <p:stCondLst>
                                    <p:cond delay="0"/>
                                  </p:stCondLst>
                                  <p:childTnLst>
                                    <p:set>
                                      <p:cBhvr>
                                        <p:cTn id="47" dur="1" fill="hold">
                                          <p:stCondLst>
                                            <p:cond delay="0"/>
                                          </p:stCondLst>
                                        </p:cTn>
                                        <p:tgtEl>
                                          <p:spTgt spid="173114"/>
                                        </p:tgtEl>
                                        <p:attrNameLst>
                                          <p:attrName>style.visibility</p:attrName>
                                        </p:attrNameLst>
                                      </p:cBhvr>
                                      <p:to>
                                        <p:strVal val="visible"/>
                                      </p:to>
                                    </p:set>
                                    <p:animEffect transition="in" filter="strips(downLeft)">
                                      <p:cBhvr>
                                        <p:cTn id="48" dur="500"/>
                                        <p:tgtEl>
                                          <p:spTgt spid="173114"/>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1731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7" presetClass="entr" presetSubtype="8" fill="hold" grpId="0" nodeType="clickEffect">
                                  <p:stCondLst>
                                    <p:cond delay="0"/>
                                  </p:stCondLst>
                                  <p:childTnLst>
                                    <p:set>
                                      <p:cBhvr>
                                        <p:cTn id="56" dur="1" fill="hold">
                                          <p:stCondLst>
                                            <p:cond delay="0"/>
                                          </p:stCondLst>
                                        </p:cTn>
                                        <p:tgtEl>
                                          <p:spTgt spid="173132"/>
                                        </p:tgtEl>
                                        <p:attrNameLst>
                                          <p:attrName>style.visibility</p:attrName>
                                        </p:attrNameLst>
                                      </p:cBhvr>
                                      <p:to>
                                        <p:strVal val="visible"/>
                                      </p:to>
                                    </p:set>
                                    <p:anim calcmode="lin" valueType="num">
                                      <p:cBhvr>
                                        <p:cTn id="57" dur="500" fill="hold"/>
                                        <p:tgtEl>
                                          <p:spTgt spid="173132"/>
                                        </p:tgtEl>
                                        <p:attrNameLst>
                                          <p:attrName>ppt_x</p:attrName>
                                        </p:attrNameLst>
                                      </p:cBhvr>
                                      <p:tavLst>
                                        <p:tav tm="0">
                                          <p:val>
                                            <p:strVal val="#ppt_x-#ppt_w/2"/>
                                          </p:val>
                                        </p:tav>
                                        <p:tav tm="100000">
                                          <p:val>
                                            <p:strVal val="#ppt_x"/>
                                          </p:val>
                                        </p:tav>
                                      </p:tavLst>
                                    </p:anim>
                                    <p:anim calcmode="lin" valueType="num">
                                      <p:cBhvr>
                                        <p:cTn id="58" dur="500" fill="hold"/>
                                        <p:tgtEl>
                                          <p:spTgt spid="173132"/>
                                        </p:tgtEl>
                                        <p:attrNameLst>
                                          <p:attrName>ppt_y</p:attrName>
                                        </p:attrNameLst>
                                      </p:cBhvr>
                                      <p:tavLst>
                                        <p:tav tm="0">
                                          <p:val>
                                            <p:strVal val="#ppt_y"/>
                                          </p:val>
                                        </p:tav>
                                        <p:tav tm="100000">
                                          <p:val>
                                            <p:strVal val="#ppt_y"/>
                                          </p:val>
                                        </p:tav>
                                      </p:tavLst>
                                    </p:anim>
                                    <p:anim calcmode="lin" valueType="num">
                                      <p:cBhvr>
                                        <p:cTn id="59" dur="500" fill="hold"/>
                                        <p:tgtEl>
                                          <p:spTgt spid="173132"/>
                                        </p:tgtEl>
                                        <p:attrNameLst>
                                          <p:attrName>ppt_w</p:attrName>
                                        </p:attrNameLst>
                                      </p:cBhvr>
                                      <p:tavLst>
                                        <p:tav tm="0">
                                          <p:val>
                                            <p:fltVal val="0"/>
                                          </p:val>
                                        </p:tav>
                                        <p:tav tm="100000">
                                          <p:val>
                                            <p:strVal val="#ppt_w"/>
                                          </p:val>
                                        </p:tav>
                                      </p:tavLst>
                                    </p:anim>
                                    <p:anim calcmode="lin" valueType="num">
                                      <p:cBhvr>
                                        <p:cTn id="60" dur="500" fill="hold"/>
                                        <p:tgtEl>
                                          <p:spTgt spid="173132"/>
                                        </p:tgtEl>
                                        <p:attrNameLst>
                                          <p:attrName>ppt_h</p:attrName>
                                        </p:attrNameLst>
                                      </p:cBhvr>
                                      <p:tavLst>
                                        <p:tav tm="0">
                                          <p:val>
                                            <p:strVal val="#ppt_h"/>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16" presetClass="entr" presetSubtype="37" fill="hold"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barn(outVertical)">
                                      <p:cBhvr>
                                        <p:cTn id="65" dur="500"/>
                                        <p:tgtEl>
                                          <p:spTgt spid="17"/>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499"/>
                                          </p:stCondLst>
                                        </p:cTn>
                                        <p:tgtEl>
                                          <p:spTgt spid="173131"/>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1" presetClass="entr" presetSubtype="0" fill="hold" grpId="0" nodeType="clickEffect">
                                  <p:stCondLst>
                                    <p:cond delay="0"/>
                                  </p:stCondLst>
                                  <p:childTnLst>
                                    <p:set>
                                      <p:cBhvr>
                                        <p:cTn id="73" dur="500">
                                          <p:stCondLst>
                                            <p:cond delay="0"/>
                                          </p:stCondLst>
                                        </p:cTn>
                                        <p:tgtEl>
                                          <p:spTgt spid="17313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8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100" grpId="0" autoUpdateAnimBg="0"/>
      <p:bldP spid="173113" grpId="0" animBg="1"/>
      <p:bldP spid="173114" grpId="0" animBg="1"/>
      <p:bldP spid="173115" grpId="0" autoUpdateAnimBg="0"/>
      <p:bldP spid="173116" grpId="0" animBg="1"/>
      <p:bldP spid="173131" grpId="0" animBg="1" autoUpdateAnimBg="0"/>
      <p:bldP spid="173132" grpId="0" animBg="1"/>
      <p:bldP spid="173133" grpId="0" animBg="1"/>
      <p:bldP spid="17313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3" name="Text Box 53"/>
          <p:cNvSpPr txBox="1">
            <a:spLocks noChangeArrowheads="1"/>
          </p:cNvSpPr>
          <p:nvPr/>
        </p:nvSpPr>
        <p:spPr bwMode="auto">
          <a:xfrm>
            <a:off x="3886200" y="830659"/>
            <a:ext cx="4862264" cy="701675"/>
          </a:xfrm>
          <a:prstGeom prst="rect">
            <a:avLst/>
          </a:prstGeom>
          <a:noFill/>
          <a:ln w="9525">
            <a:noFill/>
            <a:miter lim="800000"/>
            <a:headEnd/>
            <a:tailEnd/>
          </a:ln>
        </p:spPr>
        <p:txBody>
          <a:bodyPr wrap="square">
            <a:spAutoFit/>
          </a:bodyPr>
          <a:lstStyle/>
          <a:p>
            <a:pPr algn="just">
              <a:spcBef>
                <a:spcPct val="50000"/>
              </a:spcBef>
            </a:pPr>
            <a:r>
              <a:rPr kumimoji="1" lang="en-US" altLang="zh-CN" sz="2000" b="1" dirty="0">
                <a:latin typeface="华文新魏" pitchFamily="2" charset="-122"/>
                <a:ea typeface="华文新魏" pitchFamily="2" charset="-122"/>
              </a:rPr>
              <a:t>1</a:t>
            </a:r>
            <a:r>
              <a:rPr kumimoji="1" lang="zh-CN" altLang="en-US" sz="2000" b="1" dirty="0">
                <a:latin typeface="华文新魏" pitchFamily="2" charset="-122"/>
                <a:ea typeface="华文新魏" pitchFamily="2" charset="-122"/>
              </a:rPr>
              <a:t>、受力分析：粒子受到竖直向下的电场力</a:t>
            </a:r>
            <a:r>
              <a:rPr kumimoji="1" lang="en-US" altLang="zh-CN" sz="2000" b="1" dirty="0">
                <a:latin typeface="华文新魏" pitchFamily="2" charset="-122"/>
                <a:ea typeface="华文新魏" pitchFamily="2" charset="-122"/>
              </a:rPr>
              <a:t>F</a:t>
            </a:r>
            <a:r>
              <a:rPr kumimoji="1" lang="zh-CN" altLang="en-US" sz="2000" b="1" dirty="0">
                <a:latin typeface="华文新魏" pitchFamily="2" charset="-122"/>
                <a:ea typeface="华文新魏" pitchFamily="2" charset="-122"/>
              </a:rPr>
              <a:t>＝</a:t>
            </a:r>
            <a:r>
              <a:rPr kumimoji="1" lang="en-US" altLang="zh-CN" sz="2000" b="1" dirty="0" err="1">
                <a:latin typeface="华文新魏" pitchFamily="2" charset="-122"/>
                <a:ea typeface="华文新魏" pitchFamily="2" charset="-122"/>
              </a:rPr>
              <a:t>Eq</a:t>
            </a:r>
            <a:r>
              <a:rPr kumimoji="1" lang="en-US" altLang="zh-CN" sz="2000" b="1" dirty="0">
                <a:latin typeface="华文新魏" pitchFamily="2" charset="-122"/>
                <a:ea typeface="华文新魏" pitchFamily="2" charset="-122"/>
              </a:rPr>
              <a:t>=</a:t>
            </a:r>
            <a:r>
              <a:rPr kumimoji="1" lang="en-US" altLang="zh-CN" sz="2000" b="1" dirty="0" err="1">
                <a:latin typeface="华文新魏" pitchFamily="2" charset="-122"/>
                <a:ea typeface="华文新魏" pitchFamily="2" charset="-122"/>
              </a:rPr>
              <a:t>qU</a:t>
            </a:r>
            <a:r>
              <a:rPr kumimoji="1" lang="en-US" altLang="zh-CN" sz="2000" b="1" dirty="0">
                <a:latin typeface="华文新魏" pitchFamily="2" charset="-122"/>
                <a:ea typeface="华文新魏" pitchFamily="2" charset="-122"/>
              </a:rPr>
              <a:t>/d</a:t>
            </a:r>
            <a:r>
              <a:rPr kumimoji="1" lang="zh-CN" altLang="en-US" sz="2000" b="1" dirty="0">
                <a:latin typeface="华文新魏" pitchFamily="2" charset="-122"/>
                <a:ea typeface="华文新魏" pitchFamily="2" charset="-122"/>
              </a:rPr>
              <a:t>。</a:t>
            </a:r>
          </a:p>
        </p:txBody>
      </p:sp>
      <p:sp>
        <p:nvSpPr>
          <p:cNvPr id="61494" name="Text Box 54"/>
          <p:cNvSpPr txBox="1">
            <a:spLocks noChangeArrowheads="1"/>
          </p:cNvSpPr>
          <p:nvPr/>
        </p:nvSpPr>
        <p:spPr bwMode="auto">
          <a:xfrm>
            <a:off x="3886200" y="1668859"/>
            <a:ext cx="5257800" cy="396875"/>
          </a:xfrm>
          <a:prstGeom prst="rect">
            <a:avLst/>
          </a:prstGeom>
          <a:noFill/>
          <a:ln w="9525">
            <a:noFill/>
            <a:miter lim="800000"/>
            <a:headEnd/>
            <a:tailEnd/>
          </a:ln>
        </p:spPr>
        <p:txBody>
          <a:bodyPr>
            <a:spAutoFit/>
          </a:bodyPr>
          <a:lstStyle/>
          <a:p>
            <a:pPr algn="just">
              <a:spcBef>
                <a:spcPct val="50000"/>
              </a:spcBef>
            </a:pPr>
            <a:r>
              <a:rPr kumimoji="1" lang="en-US" altLang="zh-CN" sz="2000" b="1" dirty="0">
                <a:latin typeface="华文新魏" pitchFamily="2" charset="-122"/>
                <a:ea typeface="华文新魏" pitchFamily="2" charset="-122"/>
              </a:rPr>
              <a:t>2</a:t>
            </a:r>
            <a:r>
              <a:rPr kumimoji="1" lang="zh-CN" altLang="en-US" sz="2000" b="1" dirty="0">
                <a:latin typeface="华文新魏" pitchFamily="2" charset="-122"/>
                <a:ea typeface="华文新魏" pitchFamily="2" charset="-122"/>
              </a:rPr>
              <a:t>、运动规律分析</a:t>
            </a:r>
            <a:r>
              <a:rPr kumimoji="1" lang="en-US" altLang="zh-CN" sz="2000" b="1" dirty="0">
                <a:latin typeface="华文新魏" pitchFamily="2" charset="-122"/>
                <a:ea typeface="华文新魏" pitchFamily="2" charset="-122"/>
              </a:rPr>
              <a:t>:</a:t>
            </a:r>
            <a:r>
              <a:rPr kumimoji="1" lang="zh-CN" altLang="en-US" sz="2000" b="1" dirty="0">
                <a:latin typeface="华文新魏" pitchFamily="2" charset="-122"/>
                <a:ea typeface="华文新魏" pitchFamily="2" charset="-122"/>
              </a:rPr>
              <a:t>粒子作</a:t>
            </a:r>
            <a:r>
              <a:rPr kumimoji="1" lang="zh-CN" altLang="en-US" sz="2000" b="1" dirty="0">
                <a:solidFill>
                  <a:srgbClr val="CC0000"/>
                </a:solidFill>
                <a:latin typeface="华文新魏" pitchFamily="2" charset="-122"/>
                <a:ea typeface="华文新魏" pitchFamily="2" charset="-122"/>
              </a:rPr>
              <a:t>类平抛</a:t>
            </a:r>
            <a:r>
              <a:rPr kumimoji="1" lang="zh-CN" altLang="en-US" sz="2000" b="1" dirty="0">
                <a:latin typeface="华文新魏" pitchFamily="2" charset="-122"/>
                <a:ea typeface="华文新魏" pitchFamily="2" charset="-122"/>
              </a:rPr>
              <a:t>运动</a:t>
            </a:r>
            <a:r>
              <a:rPr kumimoji="1" lang="zh-CN" altLang="en-US" sz="2000" b="1" dirty="0">
                <a:latin typeface="楷体_GB2312" pitchFamily="49" charset="-122"/>
                <a:ea typeface="楷体_GB2312" pitchFamily="49" charset="-122"/>
              </a:rPr>
              <a:t>。</a:t>
            </a:r>
          </a:p>
        </p:txBody>
      </p:sp>
      <p:grpSp>
        <p:nvGrpSpPr>
          <p:cNvPr id="2" name="Group 66"/>
          <p:cNvGrpSpPr>
            <a:grpSpLocks/>
          </p:cNvGrpSpPr>
          <p:nvPr/>
        </p:nvGrpSpPr>
        <p:grpSpPr bwMode="auto">
          <a:xfrm>
            <a:off x="457200" y="1850008"/>
            <a:ext cx="3898900" cy="1651000"/>
            <a:chOff x="288" y="888"/>
            <a:chExt cx="2456" cy="1040"/>
          </a:xfrm>
        </p:grpSpPr>
        <p:sp>
          <p:nvSpPr>
            <p:cNvPr id="3173" name="Freeform 57"/>
            <p:cNvSpPr>
              <a:spLocks/>
            </p:cNvSpPr>
            <p:nvPr/>
          </p:nvSpPr>
          <p:spPr bwMode="auto">
            <a:xfrm>
              <a:off x="288" y="888"/>
              <a:ext cx="1776" cy="480"/>
            </a:xfrm>
            <a:custGeom>
              <a:avLst/>
              <a:gdLst>
                <a:gd name="T0" fmla="*/ 0 w 1776"/>
                <a:gd name="T1" fmla="*/ 0 h 480"/>
                <a:gd name="T2" fmla="*/ 1152 w 1776"/>
                <a:gd name="T3" fmla="*/ 144 h 480"/>
                <a:gd name="T4" fmla="*/ 1776 w 1776"/>
                <a:gd name="T5" fmla="*/ 480 h 480"/>
                <a:gd name="T6" fmla="*/ 0 60000 65536"/>
                <a:gd name="T7" fmla="*/ 0 60000 65536"/>
                <a:gd name="T8" fmla="*/ 0 60000 65536"/>
                <a:gd name="T9" fmla="*/ 0 w 1776"/>
                <a:gd name="T10" fmla="*/ 0 h 480"/>
                <a:gd name="T11" fmla="*/ 1776 w 1776"/>
                <a:gd name="T12" fmla="*/ 480 h 480"/>
              </a:gdLst>
              <a:ahLst/>
              <a:cxnLst>
                <a:cxn ang="T6">
                  <a:pos x="T0" y="T1"/>
                </a:cxn>
                <a:cxn ang="T7">
                  <a:pos x="T2" y="T3"/>
                </a:cxn>
                <a:cxn ang="T8">
                  <a:pos x="T4" y="T5"/>
                </a:cxn>
              </a:cxnLst>
              <a:rect l="T9" t="T10" r="T11" b="T12"/>
              <a:pathLst>
                <a:path w="1776" h="480">
                  <a:moveTo>
                    <a:pt x="0" y="0"/>
                  </a:moveTo>
                  <a:cubicBezTo>
                    <a:pt x="428" y="32"/>
                    <a:pt x="856" y="64"/>
                    <a:pt x="1152" y="144"/>
                  </a:cubicBezTo>
                  <a:cubicBezTo>
                    <a:pt x="1448" y="224"/>
                    <a:pt x="1612" y="352"/>
                    <a:pt x="1776" y="480"/>
                  </a:cubicBezTo>
                </a:path>
              </a:pathLst>
            </a:custGeom>
            <a:noFill/>
            <a:ln w="38100">
              <a:solidFill>
                <a:srgbClr val="FF0000"/>
              </a:solidFill>
              <a:round/>
              <a:headEnd/>
              <a:tailEnd/>
            </a:ln>
          </p:spPr>
          <p:txBody>
            <a:bodyPr>
              <a:spAutoFit/>
            </a:bodyPr>
            <a:lstStyle/>
            <a:p>
              <a:endParaRPr lang="zh-CN" altLang="en-US"/>
            </a:p>
          </p:txBody>
        </p:sp>
        <p:grpSp>
          <p:nvGrpSpPr>
            <p:cNvPr id="3" name="Group 65"/>
            <p:cNvGrpSpPr>
              <a:grpSpLocks/>
            </p:cNvGrpSpPr>
            <p:nvPr/>
          </p:nvGrpSpPr>
          <p:grpSpPr bwMode="auto">
            <a:xfrm>
              <a:off x="2024" y="1336"/>
              <a:ext cx="720" cy="592"/>
              <a:chOff x="2064" y="1376"/>
              <a:chExt cx="720" cy="592"/>
            </a:xfrm>
          </p:grpSpPr>
          <p:sp>
            <p:nvSpPr>
              <p:cNvPr id="3175" name="Line 62"/>
              <p:cNvSpPr>
                <a:spLocks noChangeShapeType="1"/>
              </p:cNvSpPr>
              <p:nvPr/>
            </p:nvSpPr>
            <p:spPr bwMode="auto">
              <a:xfrm>
                <a:off x="2064" y="1376"/>
                <a:ext cx="480" cy="384"/>
              </a:xfrm>
              <a:prstGeom prst="line">
                <a:avLst/>
              </a:prstGeom>
              <a:noFill/>
              <a:ln w="38100">
                <a:solidFill>
                  <a:srgbClr val="FF0000"/>
                </a:solidFill>
                <a:round/>
                <a:headEnd/>
                <a:tailEnd type="triangle" w="med" len="med"/>
              </a:ln>
            </p:spPr>
            <p:txBody>
              <a:bodyPr>
                <a:spAutoFit/>
              </a:bodyPr>
              <a:lstStyle/>
              <a:p>
                <a:endParaRPr lang="zh-CN" altLang="en-US"/>
              </a:p>
            </p:txBody>
          </p:sp>
          <p:sp>
            <p:nvSpPr>
              <p:cNvPr id="3176" name="Text Box 63"/>
              <p:cNvSpPr txBox="1">
                <a:spLocks noChangeArrowheads="1"/>
              </p:cNvSpPr>
              <p:nvPr/>
            </p:nvSpPr>
            <p:spPr bwMode="auto">
              <a:xfrm>
                <a:off x="2304" y="1680"/>
                <a:ext cx="480" cy="288"/>
              </a:xfrm>
              <a:prstGeom prst="rect">
                <a:avLst/>
              </a:prstGeom>
              <a:noFill/>
              <a:ln w="9525">
                <a:noFill/>
                <a:miter lim="800000"/>
                <a:headEnd/>
                <a:tailEnd/>
              </a:ln>
            </p:spPr>
            <p:txBody>
              <a:bodyPr>
                <a:spAutoFit/>
              </a:bodyPr>
              <a:lstStyle/>
              <a:p>
                <a:pPr algn="just">
                  <a:spcBef>
                    <a:spcPct val="50000"/>
                  </a:spcBef>
                </a:pPr>
                <a:r>
                  <a:rPr kumimoji="1" lang="en-US" altLang="zh-CN" sz="2400" b="1">
                    <a:solidFill>
                      <a:srgbClr val="FF0000"/>
                    </a:solidFill>
                    <a:latin typeface="楷体_GB2312" pitchFamily="49" charset="-122"/>
                    <a:ea typeface="楷体_GB2312" pitchFamily="49" charset="-122"/>
                  </a:rPr>
                  <a:t>v</a:t>
                </a:r>
              </a:p>
            </p:txBody>
          </p:sp>
        </p:grpSp>
      </p:grpSp>
      <p:grpSp>
        <p:nvGrpSpPr>
          <p:cNvPr id="4" name="Group 75"/>
          <p:cNvGrpSpPr>
            <a:grpSpLocks/>
          </p:cNvGrpSpPr>
          <p:nvPr/>
        </p:nvGrpSpPr>
        <p:grpSpPr bwMode="auto">
          <a:xfrm>
            <a:off x="0" y="440308"/>
            <a:ext cx="3619500" cy="2743200"/>
            <a:chOff x="24" y="96"/>
            <a:chExt cx="2280" cy="1728"/>
          </a:xfrm>
        </p:grpSpPr>
        <p:grpSp>
          <p:nvGrpSpPr>
            <p:cNvPr id="5" name="Group 52"/>
            <p:cNvGrpSpPr>
              <a:grpSpLocks/>
            </p:cNvGrpSpPr>
            <p:nvPr/>
          </p:nvGrpSpPr>
          <p:grpSpPr bwMode="auto">
            <a:xfrm>
              <a:off x="24" y="96"/>
              <a:ext cx="2280" cy="1680"/>
              <a:chOff x="24" y="96"/>
              <a:chExt cx="2280" cy="1680"/>
            </a:xfrm>
          </p:grpSpPr>
          <p:grpSp>
            <p:nvGrpSpPr>
              <p:cNvPr id="6" name="Group 49"/>
              <p:cNvGrpSpPr>
                <a:grpSpLocks/>
              </p:cNvGrpSpPr>
              <p:nvPr/>
            </p:nvGrpSpPr>
            <p:grpSpPr bwMode="auto">
              <a:xfrm>
                <a:off x="56" y="96"/>
                <a:ext cx="2248" cy="1680"/>
                <a:chOff x="56" y="96"/>
                <a:chExt cx="2248" cy="1680"/>
              </a:xfrm>
            </p:grpSpPr>
            <p:sp>
              <p:nvSpPr>
                <p:cNvPr id="3134" name="Line 7"/>
                <p:cNvSpPr>
                  <a:spLocks noChangeShapeType="1"/>
                </p:cNvSpPr>
                <p:nvPr/>
              </p:nvSpPr>
              <p:spPr bwMode="auto">
                <a:xfrm>
                  <a:off x="300" y="883"/>
                  <a:ext cx="1750" cy="1"/>
                </a:xfrm>
                <a:prstGeom prst="line">
                  <a:avLst/>
                </a:prstGeom>
                <a:noFill/>
                <a:ln w="38100" cap="rnd">
                  <a:solidFill>
                    <a:schemeClr val="accent2"/>
                  </a:solidFill>
                  <a:prstDash val="sysDot"/>
                  <a:round/>
                  <a:headEnd/>
                  <a:tailEnd/>
                </a:ln>
              </p:spPr>
              <p:txBody>
                <a:bodyPr/>
                <a:lstStyle/>
                <a:p>
                  <a:endParaRPr lang="zh-CN" altLang="en-US"/>
                </a:p>
              </p:txBody>
            </p:sp>
            <p:grpSp>
              <p:nvGrpSpPr>
                <p:cNvPr id="7" name="Group 8"/>
                <p:cNvGrpSpPr>
                  <a:grpSpLocks/>
                </p:cNvGrpSpPr>
                <p:nvPr/>
              </p:nvGrpSpPr>
              <p:grpSpPr bwMode="auto">
                <a:xfrm>
                  <a:off x="269" y="404"/>
                  <a:ext cx="1750" cy="993"/>
                  <a:chOff x="1200" y="1296"/>
                  <a:chExt cx="2880" cy="1824"/>
                </a:xfrm>
              </p:grpSpPr>
              <p:sp>
                <p:nvSpPr>
                  <p:cNvPr id="3171" name="Line 9"/>
                  <p:cNvSpPr>
                    <a:spLocks noChangeShapeType="1"/>
                  </p:cNvSpPr>
                  <p:nvPr/>
                </p:nvSpPr>
                <p:spPr bwMode="auto">
                  <a:xfrm>
                    <a:off x="1200" y="1296"/>
                    <a:ext cx="2880" cy="0"/>
                  </a:xfrm>
                  <a:prstGeom prst="line">
                    <a:avLst/>
                  </a:prstGeom>
                  <a:noFill/>
                  <a:ln w="57150">
                    <a:solidFill>
                      <a:schemeClr val="accent2"/>
                    </a:solidFill>
                    <a:round/>
                    <a:headEnd/>
                    <a:tailEnd/>
                  </a:ln>
                </p:spPr>
                <p:txBody>
                  <a:bodyPr/>
                  <a:lstStyle/>
                  <a:p>
                    <a:endParaRPr lang="zh-CN" altLang="en-US"/>
                  </a:p>
                </p:txBody>
              </p:sp>
              <p:sp>
                <p:nvSpPr>
                  <p:cNvPr id="3172" name="Line 10"/>
                  <p:cNvSpPr>
                    <a:spLocks noChangeShapeType="1"/>
                  </p:cNvSpPr>
                  <p:nvPr/>
                </p:nvSpPr>
                <p:spPr bwMode="auto">
                  <a:xfrm>
                    <a:off x="1200" y="3120"/>
                    <a:ext cx="2880" cy="0"/>
                  </a:xfrm>
                  <a:prstGeom prst="line">
                    <a:avLst/>
                  </a:prstGeom>
                  <a:noFill/>
                  <a:ln w="57150">
                    <a:solidFill>
                      <a:schemeClr val="accent2"/>
                    </a:solidFill>
                    <a:round/>
                    <a:headEnd/>
                    <a:tailEnd/>
                  </a:ln>
                </p:spPr>
                <p:txBody>
                  <a:bodyPr/>
                  <a:lstStyle/>
                  <a:p>
                    <a:endParaRPr lang="zh-CN" altLang="en-US"/>
                  </a:p>
                </p:txBody>
              </p:sp>
            </p:grpSp>
            <p:grpSp>
              <p:nvGrpSpPr>
                <p:cNvPr id="8" name="Group 11"/>
                <p:cNvGrpSpPr>
                  <a:grpSpLocks/>
                </p:cNvGrpSpPr>
                <p:nvPr/>
              </p:nvGrpSpPr>
              <p:grpSpPr bwMode="auto">
                <a:xfrm>
                  <a:off x="300" y="96"/>
                  <a:ext cx="1689" cy="404"/>
                  <a:chOff x="1296" y="960"/>
                  <a:chExt cx="2688" cy="566"/>
                </a:xfrm>
              </p:grpSpPr>
              <p:sp>
                <p:nvSpPr>
                  <p:cNvPr id="3165" name="Text Box 12"/>
                  <p:cNvSpPr txBox="1">
                    <a:spLocks noChangeArrowheads="1"/>
                  </p:cNvSpPr>
                  <p:nvPr/>
                </p:nvSpPr>
                <p:spPr bwMode="auto">
                  <a:xfrm>
                    <a:off x="1296" y="960"/>
                    <a:ext cx="288" cy="566"/>
                  </a:xfrm>
                  <a:prstGeom prst="rect">
                    <a:avLst/>
                  </a:prstGeom>
                  <a:noFill/>
                  <a:ln w="9525">
                    <a:noFill/>
                    <a:miter lim="800000"/>
                    <a:headEnd/>
                    <a:tailEnd/>
                  </a:ln>
                </p:spPr>
                <p:txBody>
                  <a:bodyPr>
                    <a:spAutoFit/>
                  </a:bodyPr>
                  <a:lstStyle/>
                  <a:p>
                    <a:pPr>
                      <a:spcBef>
                        <a:spcPct val="50000"/>
                      </a:spcBef>
                    </a:pPr>
                    <a:r>
                      <a:rPr kumimoji="1" lang="en-US" altLang="zh-CN" sz="3600" b="1">
                        <a:solidFill>
                          <a:schemeClr val="accent2"/>
                        </a:solidFill>
                        <a:latin typeface="Times New Roman" pitchFamily="18" charset="0"/>
                      </a:rPr>
                      <a:t>+</a:t>
                    </a:r>
                  </a:p>
                </p:txBody>
              </p:sp>
              <p:sp>
                <p:nvSpPr>
                  <p:cNvPr id="3166" name="Text Box 13"/>
                  <p:cNvSpPr txBox="1">
                    <a:spLocks noChangeArrowheads="1"/>
                  </p:cNvSpPr>
                  <p:nvPr/>
                </p:nvSpPr>
                <p:spPr bwMode="auto">
                  <a:xfrm>
                    <a:off x="1776" y="960"/>
                    <a:ext cx="288" cy="566"/>
                  </a:xfrm>
                  <a:prstGeom prst="rect">
                    <a:avLst/>
                  </a:prstGeom>
                  <a:noFill/>
                  <a:ln w="9525">
                    <a:noFill/>
                    <a:miter lim="800000"/>
                    <a:headEnd/>
                    <a:tailEnd/>
                  </a:ln>
                </p:spPr>
                <p:txBody>
                  <a:bodyPr>
                    <a:spAutoFit/>
                  </a:bodyPr>
                  <a:lstStyle/>
                  <a:p>
                    <a:pPr>
                      <a:spcBef>
                        <a:spcPct val="50000"/>
                      </a:spcBef>
                    </a:pPr>
                    <a:r>
                      <a:rPr kumimoji="1" lang="en-US" altLang="zh-CN" sz="3600" b="1">
                        <a:solidFill>
                          <a:schemeClr val="accent2"/>
                        </a:solidFill>
                        <a:latin typeface="Times New Roman" pitchFamily="18" charset="0"/>
                      </a:rPr>
                      <a:t>+</a:t>
                    </a:r>
                  </a:p>
                </p:txBody>
              </p:sp>
              <p:sp>
                <p:nvSpPr>
                  <p:cNvPr id="3167" name="Text Box 14"/>
                  <p:cNvSpPr txBox="1">
                    <a:spLocks noChangeArrowheads="1"/>
                  </p:cNvSpPr>
                  <p:nvPr/>
                </p:nvSpPr>
                <p:spPr bwMode="auto">
                  <a:xfrm>
                    <a:off x="2256" y="960"/>
                    <a:ext cx="288" cy="566"/>
                  </a:xfrm>
                  <a:prstGeom prst="rect">
                    <a:avLst/>
                  </a:prstGeom>
                  <a:noFill/>
                  <a:ln w="9525">
                    <a:noFill/>
                    <a:miter lim="800000"/>
                    <a:headEnd/>
                    <a:tailEnd/>
                  </a:ln>
                </p:spPr>
                <p:txBody>
                  <a:bodyPr>
                    <a:spAutoFit/>
                  </a:bodyPr>
                  <a:lstStyle/>
                  <a:p>
                    <a:pPr>
                      <a:spcBef>
                        <a:spcPct val="50000"/>
                      </a:spcBef>
                    </a:pPr>
                    <a:r>
                      <a:rPr kumimoji="1" lang="en-US" altLang="zh-CN" sz="3600" b="1">
                        <a:solidFill>
                          <a:schemeClr val="accent2"/>
                        </a:solidFill>
                        <a:latin typeface="Times New Roman" pitchFamily="18" charset="0"/>
                      </a:rPr>
                      <a:t>+</a:t>
                    </a:r>
                  </a:p>
                </p:txBody>
              </p:sp>
              <p:sp>
                <p:nvSpPr>
                  <p:cNvPr id="3168" name="Text Box 15"/>
                  <p:cNvSpPr txBox="1">
                    <a:spLocks noChangeArrowheads="1"/>
                  </p:cNvSpPr>
                  <p:nvPr/>
                </p:nvSpPr>
                <p:spPr bwMode="auto">
                  <a:xfrm>
                    <a:off x="2736" y="960"/>
                    <a:ext cx="288" cy="566"/>
                  </a:xfrm>
                  <a:prstGeom prst="rect">
                    <a:avLst/>
                  </a:prstGeom>
                  <a:noFill/>
                  <a:ln w="9525">
                    <a:noFill/>
                    <a:miter lim="800000"/>
                    <a:headEnd/>
                    <a:tailEnd/>
                  </a:ln>
                </p:spPr>
                <p:txBody>
                  <a:bodyPr>
                    <a:spAutoFit/>
                  </a:bodyPr>
                  <a:lstStyle/>
                  <a:p>
                    <a:pPr>
                      <a:spcBef>
                        <a:spcPct val="50000"/>
                      </a:spcBef>
                    </a:pPr>
                    <a:r>
                      <a:rPr kumimoji="1" lang="en-US" altLang="zh-CN" sz="3600" b="1">
                        <a:solidFill>
                          <a:schemeClr val="accent2"/>
                        </a:solidFill>
                        <a:latin typeface="Times New Roman" pitchFamily="18" charset="0"/>
                      </a:rPr>
                      <a:t>+</a:t>
                    </a:r>
                  </a:p>
                </p:txBody>
              </p:sp>
              <p:sp>
                <p:nvSpPr>
                  <p:cNvPr id="3169" name="Text Box 16"/>
                  <p:cNvSpPr txBox="1">
                    <a:spLocks noChangeArrowheads="1"/>
                  </p:cNvSpPr>
                  <p:nvPr/>
                </p:nvSpPr>
                <p:spPr bwMode="auto">
                  <a:xfrm>
                    <a:off x="3216" y="960"/>
                    <a:ext cx="288" cy="566"/>
                  </a:xfrm>
                  <a:prstGeom prst="rect">
                    <a:avLst/>
                  </a:prstGeom>
                  <a:noFill/>
                  <a:ln w="9525">
                    <a:noFill/>
                    <a:miter lim="800000"/>
                    <a:headEnd/>
                    <a:tailEnd/>
                  </a:ln>
                </p:spPr>
                <p:txBody>
                  <a:bodyPr>
                    <a:spAutoFit/>
                  </a:bodyPr>
                  <a:lstStyle/>
                  <a:p>
                    <a:pPr>
                      <a:spcBef>
                        <a:spcPct val="50000"/>
                      </a:spcBef>
                    </a:pPr>
                    <a:r>
                      <a:rPr kumimoji="1" lang="en-US" altLang="zh-CN" sz="3600" b="1">
                        <a:solidFill>
                          <a:schemeClr val="accent2"/>
                        </a:solidFill>
                        <a:latin typeface="Times New Roman" pitchFamily="18" charset="0"/>
                      </a:rPr>
                      <a:t>+</a:t>
                    </a:r>
                  </a:p>
                </p:txBody>
              </p:sp>
              <p:sp>
                <p:nvSpPr>
                  <p:cNvPr id="3170" name="Text Box 17"/>
                  <p:cNvSpPr txBox="1">
                    <a:spLocks noChangeArrowheads="1"/>
                  </p:cNvSpPr>
                  <p:nvPr/>
                </p:nvSpPr>
                <p:spPr bwMode="auto">
                  <a:xfrm>
                    <a:off x="3696" y="960"/>
                    <a:ext cx="288" cy="566"/>
                  </a:xfrm>
                  <a:prstGeom prst="rect">
                    <a:avLst/>
                  </a:prstGeom>
                  <a:noFill/>
                  <a:ln w="9525">
                    <a:noFill/>
                    <a:miter lim="800000"/>
                    <a:headEnd/>
                    <a:tailEnd/>
                  </a:ln>
                </p:spPr>
                <p:txBody>
                  <a:bodyPr>
                    <a:spAutoFit/>
                  </a:bodyPr>
                  <a:lstStyle/>
                  <a:p>
                    <a:pPr>
                      <a:spcBef>
                        <a:spcPct val="50000"/>
                      </a:spcBef>
                    </a:pPr>
                    <a:r>
                      <a:rPr kumimoji="1" lang="en-US" altLang="zh-CN" sz="3600" b="1">
                        <a:solidFill>
                          <a:schemeClr val="accent2"/>
                        </a:solidFill>
                        <a:latin typeface="Times New Roman" pitchFamily="18" charset="0"/>
                      </a:rPr>
                      <a:t>+</a:t>
                    </a:r>
                  </a:p>
                </p:txBody>
              </p:sp>
            </p:grpSp>
            <p:grpSp>
              <p:nvGrpSpPr>
                <p:cNvPr id="9" name="Group 18"/>
                <p:cNvGrpSpPr>
                  <a:grpSpLocks/>
                </p:cNvGrpSpPr>
                <p:nvPr/>
              </p:nvGrpSpPr>
              <p:grpSpPr bwMode="auto">
                <a:xfrm>
                  <a:off x="325" y="1256"/>
                  <a:ext cx="1699" cy="520"/>
                  <a:chOff x="1308" y="2879"/>
                  <a:chExt cx="2703" cy="729"/>
                </a:xfrm>
              </p:grpSpPr>
              <p:sp>
                <p:nvSpPr>
                  <p:cNvPr id="3159" name="Text Box 19"/>
                  <p:cNvSpPr txBox="1">
                    <a:spLocks noChangeArrowheads="1"/>
                  </p:cNvSpPr>
                  <p:nvPr/>
                </p:nvSpPr>
                <p:spPr bwMode="auto">
                  <a:xfrm>
                    <a:off x="1308" y="2879"/>
                    <a:ext cx="315" cy="728"/>
                  </a:xfrm>
                  <a:prstGeom prst="rect">
                    <a:avLst/>
                  </a:prstGeom>
                  <a:noFill/>
                  <a:ln w="9525">
                    <a:noFill/>
                    <a:miter lim="800000"/>
                    <a:headEnd/>
                    <a:tailEnd/>
                  </a:ln>
                </p:spPr>
                <p:txBody>
                  <a:bodyPr>
                    <a:spAutoFit/>
                  </a:bodyPr>
                  <a:lstStyle/>
                  <a:p>
                    <a:pPr>
                      <a:spcBef>
                        <a:spcPct val="50000"/>
                      </a:spcBef>
                    </a:pPr>
                    <a:r>
                      <a:rPr kumimoji="1" lang="en-US" altLang="zh-CN" sz="4800" b="1">
                        <a:solidFill>
                          <a:schemeClr val="accent2"/>
                        </a:solidFill>
                        <a:latin typeface="Times New Roman" pitchFamily="18" charset="0"/>
                      </a:rPr>
                      <a:t>-</a:t>
                    </a:r>
                  </a:p>
                </p:txBody>
              </p:sp>
              <p:sp>
                <p:nvSpPr>
                  <p:cNvPr id="3160" name="Text Box 20"/>
                  <p:cNvSpPr txBox="1">
                    <a:spLocks noChangeArrowheads="1"/>
                  </p:cNvSpPr>
                  <p:nvPr/>
                </p:nvSpPr>
                <p:spPr bwMode="auto">
                  <a:xfrm>
                    <a:off x="1776" y="2879"/>
                    <a:ext cx="315" cy="728"/>
                  </a:xfrm>
                  <a:prstGeom prst="rect">
                    <a:avLst/>
                  </a:prstGeom>
                  <a:noFill/>
                  <a:ln w="9525">
                    <a:noFill/>
                    <a:miter lim="800000"/>
                    <a:headEnd/>
                    <a:tailEnd/>
                  </a:ln>
                </p:spPr>
                <p:txBody>
                  <a:bodyPr>
                    <a:spAutoFit/>
                  </a:bodyPr>
                  <a:lstStyle/>
                  <a:p>
                    <a:pPr>
                      <a:spcBef>
                        <a:spcPct val="50000"/>
                      </a:spcBef>
                    </a:pPr>
                    <a:r>
                      <a:rPr kumimoji="1" lang="en-US" altLang="zh-CN" sz="4800" b="1">
                        <a:solidFill>
                          <a:schemeClr val="accent2"/>
                        </a:solidFill>
                        <a:latin typeface="Times New Roman" pitchFamily="18" charset="0"/>
                      </a:rPr>
                      <a:t>-</a:t>
                    </a:r>
                  </a:p>
                </p:txBody>
              </p:sp>
              <p:sp>
                <p:nvSpPr>
                  <p:cNvPr id="3161" name="Text Box 21"/>
                  <p:cNvSpPr txBox="1">
                    <a:spLocks noChangeArrowheads="1"/>
                  </p:cNvSpPr>
                  <p:nvPr/>
                </p:nvSpPr>
                <p:spPr bwMode="auto">
                  <a:xfrm>
                    <a:off x="2256" y="2879"/>
                    <a:ext cx="315" cy="728"/>
                  </a:xfrm>
                  <a:prstGeom prst="rect">
                    <a:avLst/>
                  </a:prstGeom>
                  <a:noFill/>
                  <a:ln w="9525">
                    <a:noFill/>
                    <a:miter lim="800000"/>
                    <a:headEnd/>
                    <a:tailEnd/>
                  </a:ln>
                </p:spPr>
                <p:txBody>
                  <a:bodyPr>
                    <a:spAutoFit/>
                  </a:bodyPr>
                  <a:lstStyle/>
                  <a:p>
                    <a:pPr>
                      <a:spcBef>
                        <a:spcPct val="50000"/>
                      </a:spcBef>
                    </a:pPr>
                    <a:r>
                      <a:rPr kumimoji="1" lang="en-US" altLang="zh-CN" sz="4800" b="1">
                        <a:solidFill>
                          <a:schemeClr val="accent2"/>
                        </a:solidFill>
                        <a:latin typeface="Times New Roman" pitchFamily="18" charset="0"/>
                      </a:rPr>
                      <a:t>-</a:t>
                    </a:r>
                  </a:p>
                </p:txBody>
              </p:sp>
              <p:sp>
                <p:nvSpPr>
                  <p:cNvPr id="3162" name="Text Box 22"/>
                  <p:cNvSpPr txBox="1">
                    <a:spLocks noChangeArrowheads="1"/>
                  </p:cNvSpPr>
                  <p:nvPr/>
                </p:nvSpPr>
                <p:spPr bwMode="auto">
                  <a:xfrm>
                    <a:off x="2736" y="2879"/>
                    <a:ext cx="315" cy="728"/>
                  </a:xfrm>
                  <a:prstGeom prst="rect">
                    <a:avLst/>
                  </a:prstGeom>
                  <a:noFill/>
                  <a:ln w="9525">
                    <a:noFill/>
                    <a:miter lim="800000"/>
                    <a:headEnd/>
                    <a:tailEnd/>
                  </a:ln>
                </p:spPr>
                <p:txBody>
                  <a:bodyPr>
                    <a:spAutoFit/>
                  </a:bodyPr>
                  <a:lstStyle/>
                  <a:p>
                    <a:pPr>
                      <a:spcBef>
                        <a:spcPct val="50000"/>
                      </a:spcBef>
                    </a:pPr>
                    <a:r>
                      <a:rPr kumimoji="1" lang="en-US" altLang="zh-CN" sz="4800" b="1">
                        <a:solidFill>
                          <a:schemeClr val="accent2"/>
                        </a:solidFill>
                        <a:latin typeface="Times New Roman" pitchFamily="18" charset="0"/>
                      </a:rPr>
                      <a:t>-</a:t>
                    </a:r>
                  </a:p>
                </p:txBody>
              </p:sp>
              <p:sp>
                <p:nvSpPr>
                  <p:cNvPr id="3163" name="Text Box 23"/>
                  <p:cNvSpPr txBox="1">
                    <a:spLocks noChangeArrowheads="1"/>
                  </p:cNvSpPr>
                  <p:nvPr/>
                </p:nvSpPr>
                <p:spPr bwMode="auto">
                  <a:xfrm>
                    <a:off x="3216" y="2879"/>
                    <a:ext cx="315" cy="728"/>
                  </a:xfrm>
                  <a:prstGeom prst="rect">
                    <a:avLst/>
                  </a:prstGeom>
                  <a:noFill/>
                  <a:ln w="9525">
                    <a:noFill/>
                    <a:miter lim="800000"/>
                    <a:headEnd/>
                    <a:tailEnd/>
                  </a:ln>
                </p:spPr>
                <p:txBody>
                  <a:bodyPr>
                    <a:spAutoFit/>
                  </a:bodyPr>
                  <a:lstStyle/>
                  <a:p>
                    <a:pPr>
                      <a:spcBef>
                        <a:spcPct val="50000"/>
                      </a:spcBef>
                    </a:pPr>
                    <a:r>
                      <a:rPr kumimoji="1" lang="en-US" altLang="zh-CN" sz="4800" b="1">
                        <a:solidFill>
                          <a:schemeClr val="accent2"/>
                        </a:solidFill>
                        <a:latin typeface="Times New Roman" pitchFamily="18" charset="0"/>
                      </a:rPr>
                      <a:t>-</a:t>
                    </a:r>
                  </a:p>
                </p:txBody>
              </p:sp>
              <p:sp>
                <p:nvSpPr>
                  <p:cNvPr id="3164" name="Text Box 24"/>
                  <p:cNvSpPr txBox="1">
                    <a:spLocks noChangeArrowheads="1"/>
                  </p:cNvSpPr>
                  <p:nvPr/>
                </p:nvSpPr>
                <p:spPr bwMode="auto">
                  <a:xfrm>
                    <a:off x="3696" y="2880"/>
                    <a:ext cx="315" cy="728"/>
                  </a:xfrm>
                  <a:prstGeom prst="rect">
                    <a:avLst/>
                  </a:prstGeom>
                  <a:noFill/>
                  <a:ln w="9525">
                    <a:noFill/>
                    <a:miter lim="800000"/>
                    <a:headEnd/>
                    <a:tailEnd/>
                  </a:ln>
                </p:spPr>
                <p:txBody>
                  <a:bodyPr>
                    <a:spAutoFit/>
                  </a:bodyPr>
                  <a:lstStyle/>
                  <a:p>
                    <a:pPr>
                      <a:spcBef>
                        <a:spcPct val="50000"/>
                      </a:spcBef>
                    </a:pPr>
                    <a:r>
                      <a:rPr kumimoji="1" lang="en-US" altLang="zh-CN" sz="4800" b="1">
                        <a:solidFill>
                          <a:schemeClr val="accent2"/>
                        </a:solidFill>
                        <a:latin typeface="Times New Roman" pitchFamily="18" charset="0"/>
                      </a:rPr>
                      <a:t>-</a:t>
                    </a:r>
                  </a:p>
                </p:txBody>
              </p:sp>
            </p:grpSp>
            <p:grpSp>
              <p:nvGrpSpPr>
                <p:cNvPr id="10" name="Group 25"/>
                <p:cNvGrpSpPr>
                  <a:grpSpLocks/>
                </p:cNvGrpSpPr>
                <p:nvPr/>
              </p:nvGrpSpPr>
              <p:grpSpPr bwMode="auto">
                <a:xfrm>
                  <a:off x="277" y="741"/>
                  <a:ext cx="875" cy="365"/>
                  <a:chOff x="816" y="3611"/>
                  <a:chExt cx="1096" cy="512"/>
                </a:xfrm>
              </p:grpSpPr>
              <p:sp>
                <p:nvSpPr>
                  <p:cNvPr id="3155" name="Text Box 26"/>
                  <p:cNvSpPr txBox="1">
                    <a:spLocks noChangeArrowheads="1"/>
                  </p:cNvSpPr>
                  <p:nvPr/>
                </p:nvSpPr>
                <p:spPr bwMode="auto">
                  <a:xfrm>
                    <a:off x="1344" y="3611"/>
                    <a:ext cx="568" cy="512"/>
                  </a:xfrm>
                  <a:prstGeom prst="rect">
                    <a:avLst/>
                  </a:prstGeom>
                  <a:noFill/>
                  <a:ln w="19050">
                    <a:noFill/>
                    <a:miter lim="800000"/>
                    <a:headEnd/>
                    <a:tailEnd/>
                  </a:ln>
                </p:spPr>
                <p:txBody>
                  <a:bodyPr>
                    <a:spAutoFit/>
                  </a:bodyPr>
                  <a:lstStyle/>
                  <a:p>
                    <a:pPr>
                      <a:spcBef>
                        <a:spcPct val="50000"/>
                      </a:spcBef>
                    </a:pPr>
                    <a:r>
                      <a:rPr kumimoji="1" lang="en-US" altLang="zh-CN" sz="3200" b="1" i="1">
                        <a:solidFill>
                          <a:srgbClr val="FF3300"/>
                        </a:solidFill>
                        <a:latin typeface="Century Schoolbook" pitchFamily="18" charset="0"/>
                      </a:rPr>
                      <a:t>v</a:t>
                    </a:r>
                    <a:r>
                      <a:rPr kumimoji="1" lang="en-US" altLang="zh-CN" sz="1400" b="1">
                        <a:solidFill>
                          <a:srgbClr val="FF3300"/>
                        </a:solidFill>
                        <a:latin typeface="Century Schoolbook" pitchFamily="18" charset="0"/>
                      </a:rPr>
                      <a:t>0</a:t>
                    </a:r>
                  </a:p>
                </p:txBody>
              </p:sp>
              <p:sp>
                <p:nvSpPr>
                  <p:cNvPr id="3156" name="Oval 27"/>
                  <p:cNvSpPr>
                    <a:spLocks noChangeArrowheads="1"/>
                  </p:cNvSpPr>
                  <p:nvPr/>
                </p:nvSpPr>
                <p:spPr bwMode="auto">
                  <a:xfrm flipH="1" flipV="1">
                    <a:off x="1248" y="3648"/>
                    <a:ext cx="48" cy="48"/>
                  </a:xfrm>
                  <a:prstGeom prst="ellipse">
                    <a:avLst/>
                  </a:prstGeom>
                  <a:noFill/>
                  <a:ln w="9525">
                    <a:noFill/>
                    <a:round/>
                    <a:headEnd/>
                    <a:tailEnd/>
                  </a:ln>
                </p:spPr>
                <p:txBody>
                  <a:bodyPr anchor="ctr">
                    <a:spAutoFit/>
                  </a:bodyPr>
                  <a:lstStyle/>
                  <a:p>
                    <a:endParaRPr lang="zh-CN" altLang="en-US"/>
                  </a:p>
                </p:txBody>
              </p:sp>
              <p:sp>
                <p:nvSpPr>
                  <p:cNvPr id="3157" name="Oval 28"/>
                  <p:cNvSpPr>
                    <a:spLocks noChangeArrowheads="1"/>
                  </p:cNvSpPr>
                  <p:nvPr/>
                </p:nvSpPr>
                <p:spPr bwMode="auto">
                  <a:xfrm>
                    <a:off x="816" y="3792"/>
                    <a:ext cx="48" cy="48"/>
                  </a:xfrm>
                  <a:prstGeom prst="ellipse">
                    <a:avLst/>
                  </a:prstGeom>
                  <a:solidFill>
                    <a:srgbClr val="CC0000"/>
                  </a:solidFill>
                  <a:ln w="9525">
                    <a:solidFill>
                      <a:srgbClr val="FF0000"/>
                    </a:solidFill>
                    <a:round/>
                    <a:headEnd/>
                    <a:tailEnd/>
                  </a:ln>
                </p:spPr>
                <p:txBody>
                  <a:bodyPr wrap="none" anchor="ctr">
                    <a:spAutoFit/>
                  </a:bodyPr>
                  <a:lstStyle/>
                  <a:p>
                    <a:endParaRPr lang="zh-CN" altLang="en-US"/>
                  </a:p>
                </p:txBody>
              </p:sp>
              <p:sp>
                <p:nvSpPr>
                  <p:cNvPr id="3158" name="Line 29"/>
                  <p:cNvSpPr>
                    <a:spLocks noChangeShapeType="1"/>
                  </p:cNvSpPr>
                  <p:nvPr/>
                </p:nvSpPr>
                <p:spPr bwMode="auto">
                  <a:xfrm>
                    <a:off x="864" y="3816"/>
                    <a:ext cx="480" cy="0"/>
                  </a:xfrm>
                  <a:prstGeom prst="line">
                    <a:avLst/>
                  </a:prstGeom>
                  <a:noFill/>
                  <a:ln w="9525">
                    <a:solidFill>
                      <a:srgbClr val="FF0000"/>
                    </a:solidFill>
                    <a:round/>
                    <a:headEnd/>
                    <a:tailEnd type="triangle" w="med" len="med"/>
                  </a:ln>
                </p:spPr>
                <p:txBody>
                  <a:bodyPr>
                    <a:spAutoFit/>
                  </a:bodyPr>
                  <a:lstStyle/>
                  <a:p>
                    <a:endParaRPr lang="zh-CN" altLang="en-US"/>
                  </a:p>
                </p:txBody>
              </p:sp>
            </p:grpSp>
            <p:sp>
              <p:nvSpPr>
                <p:cNvPr id="3139" name="Rectangle 30"/>
                <p:cNvSpPr>
                  <a:spLocks noChangeArrowheads="1"/>
                </p:cNvSpPr>
                <p:nvPr/>
              </p:nvSpPr>
              <p:spPr bwMode="auto">
                <a:xfrm>
                  <a:off x="192" y="192"/>
                  <a:ext cx="139" cy="337"/>
                </a:xfrm>
                <a:prstGeom prst="rect">
                  <a:avLst/>
                </a:prstGeom>
                <a:noFill/>
                <a:ln w="9525">
                  <a:noFill/>
                  <a:miter lim="800000"/>
                  <a:headEnd/>
                  <a:tailEnd/>
                </a:ln>
              </p:spPr>
              <p:txBody>
                <a:bodyPr>
                  <a:spAutoFit/>
                </a:bodyPr>
                <a:lstStyle/>
                <a:p>
                  <a:r>
                    <a:rPr kumimoji="1" lang="en-US" altLang="zh-CN">
                      <a:solidFill>
                        <a:schemeClr val="accent2"/>
                      </a:solidFill>
                      <a:latin typeface="宋体" pitchFamily="2" charset="-122"/>
                    </a:rPr>
                    <a:t>Y</a:t>
                  </a:r>
                  <a:r>
                    <a:rPr kumimoji="1" lang="en-US" altLang="zh-CN" sz="1100">
                      <a:latin typeface="楷体_GB2312" pitchFamily="49" charset="-122"/>
                      <a:ea typeface="楷体_GB2312" pitchFamily="49" charset="-122"/>
                    </a:rPr>
                    <a:t> </a:t>
                  </a:r>
                  <a:endParaRPr kumimoji="1" lang="en-US" altLang="zh-CN" sz="2400">
                    <a:latin typeface="Times New Roman" pitchFamily="18" charset="0"/>
                  </a:endParaRPr>
                </a:p>
              </p:txBody>
            </p:sp>
            <p:grpSp>
              <p:nvGrpSpPr>
                <p:cNvPr id="11" name="Group 48"/>
                <p:cNvGrpSpPr>
                  <a:grpSpLocks/>
                </p:cNvGrpSpPr>
                <p:nvPr/>
              </p:nvGrpSpPr>
              <p:grpSpPr bwMode="auto">
                <a:xfrm>
                  <a:off x="56" y="384"/>
                  <a:ext cx="151" cy="987"/>
                  <a:chOff x="56" y="384"/>
                  <a:chExt cx="151" cy="987"/>
                </a:xfrm>
              </p:grpSpPr>
              <p:sp>
                <p:nvSpPr>
                  <p:cNvPr id="3149" name="Rectangle 32"/>
                  <p:cNvSpPr>
                    <a:spLocks noChangeArrowheads="1"/>
                  </p:cNvSpPr>
                  <p:nvPr/>
                </p:nvSpPr>
                <p:spPr bwMode="auto">
                  <a:xfrm>
                    <a:off x="56" y="800"/>
                    <a:ext cx="151" cy="365"/>
                  </a:xfrm>
                  <a:prstGeom prst="rect">
                    <a:avLst/>
                  </a:prstGeom>
                  <a:noFill/>
                  <a:ln w="9525">
                    <a:noFill/>
                    <a:miter lim="800000"/>
                    <a:headEnd/>
                    <a:tailEnd/>
                  </a:ln>
                </p:spPr>
                <p:txBody>
                  <a:bodyPr>
                    <a:spAutoFit/>
                  </a:bodyPr>
                  <a:lstStyle/>
                  <a:p>
                    <a:pPr algn="just"/>
                    <a:r>
                      <a:rPr kumimoji="1" lang="en-US" altLang="zh-CN" sz="1600">
                        <a:solidFill>
                          <a:schemeClr val="accent2"/>
                        </a:solidFill>
                        <a:latin typeface="Times New Roman" pitchFamily="18" charset="0"/>
                      </a:rPr>
                      <a:t>d</a:t>
                    </a:r>
                  </a:p>
                  <a:p>
                    <a:pPr eaLnBrk="0" hangingPunct="0"/>
                    <a:endParaRPr kumimoji="1" lang="en-US" altLang="zh-CN" sz="1600">
                      <a:latin typeface="Times New Roman" pitchFamily="18" charset="0"/>
                    </a:endParaRPr>
                  </a:p>
                </p:txBody>
              </p:sp>
              <p:grpSp>
                <p:nvGrpSpPr>
                  <p:cNvPr id="12" name="Group 33"/>
                  <p:cNvGrpSpPr>
                    <a:grpSpLocks/>
                  </p:cNvGrpSpPr>
                  <p:nvPr/>
                </p:nvGrpSpPr>
                <p:grpSpPr bwMode="auto">
                  <a:xfrm>
                    <a:off x="126" y="384"/>
                    <a:ext cx="61" cy="987"/>
                    <a:chOff x="0" y="1152"/>
                    <a:chExt cx="96" cy="1384"/>
                  </a:xfrm>
                </p:grpSpPr>
                <p:sp>
                  <p:nvSpPr>
                    <p:cNvPr id="3151" name="Line 34"/>
                    <p:cNvSpPr>
                      <a:spLocks noChangeShapeType="1"/>
                    </p:cNvSpPr>
                    <p:nvPr/>
                  </p:nvSpPr>
                  <p:spPr bwMode="auto">
                    <a:xfrm>
                      <a:off x="0" y="1152"/>
                      <a:ext cx="96" cy="0"/>
                    </a:xfrm>
                    <a:prstGeom prst="line">
                      <a:avLst/>
                    </a:prstGeom>
                    <a:noFill/>
                    <a:ln w="9525">
                      <a:solidFill>
                        <a:schemeClr val="accent2"/>
                      </a:solidFill>
                      <a:round/>
                      <a:headEnd/>
                      <a:tailEnd/>
                    </a:ln>
                  </p:spPr>
                  <p:txBody>
                    <a:bodyPr>
                      <a:spAutoFit/>
                    </a:bodyPr>
                    <a:lstStyle/>
                    <a:p>
                      <a:endParaRPr lang="zh-CN" altLang="en-US"/>
                    </a:p>
                  </p:txBody>
                </p:sp>
                <p:sp>
                  <p:nvSpPr>
                    <p:cNvPr id="3152" name="Line 35"/>
                    <p:cNvSpPr>
                      <a:spLocks noChangeShapeType="1"/>
                    </p:cNvSpPr>
                    <p:nvPr/>
                  </p:nvSpPr>
                  <p:spPr bwMode="auto">
                    <a:xfrm>
                      <a:off x="0" y="2536"/>
                      <a:ext cx="96" cy="0"/>
                    </a:xfrm>
                    <a:prstGeom prst="line">
                      <a:avLst/>
                    </a:prstGeom>
                    <a:noFill/>
                    <a:ln w="9525">
                      <a:solidFill>
                        <a:schemeClr val="accent2"/>
                      </a:solidFill>
                      <a:round/>
                      <a:headEnd/>
                      <a:tailEnd/>
                    </a:ln>
                  </p:spPr>
                  <p:txBody>
                    <a:bodyPr>
                      <a:spAutoFit/>
                    </a:bodyPr>
                    <a:lstStyle/>
                    <a:p>
                      <a:endParaRPr lang="zh-CN" altLang="en-US"/>
                    </a:p>
                  </p:txBody>
                </p:sp>
                <p:sp>
                  <p:nvSpPr>
                    <p:cNvPr id="3153" name="Line 36"/>
                    <p:cNvSpPr>
                      <a:spLocks noChangeShapeType="1"/>
                    </p:cNvSpPr>
                    <p:nvPr/>
                  </p:nvSpPr>
                  <p:spPr bwMode="auto">
                    <a:xfrm>
                      <a:off x="48" y="1168"/>
                      <a:ext cx="0" cy="528"/>
                    </a:xfrm>
                    <a:prstGeom prst="line">
                      <a:avLst/>
                    </a:prstGeom>
                    <a:noFill/>
                    <a:ln w="9525">
                      <a:solidFill>
                        <a:schemeClr val="accent2"/>
                      </a:solidFill>
                      <a:round/>
                      <a:headEnd type="triangle" w="med" len="med"/>
                      <a:tailEnd/>
                    </a:ln>
                  </p:spPr>
                  <p:txBody>
                    <a:bodyPr>
                      <a:spAutoFit/>
                    </a:bodyPr>
                    <a:lstStyle/>
                    <a:p>
                      <a:endParaRPr lang="zh-CN" altLang="en-US"/>
                    </a:p>
                  </p:txBody>
                </p:sp>
                <p:sp>
                  <p:nvSpPr>
                    <p:cNvPr id="3154" name="Line 37"/>
                    <p:cNvSpPr>
                      <a:spLocks noChangeShapeType="1"/>
                    </p:cNvSpPr>
                    <p:nvPr/>
                  </p:nvSpPr>
                  <p:spPr bwMode="auto">
                    <a:xfrm>
                      <a:off x="48" y="1984"/>
                      <a:ext cx="0" cy="528"/>
                    </a:xfrm>
                    <a:prstGeom prst="line">
                      <a:avLst/>
                    </a:prstGeom>
                    <a:noFill/>
                    <a:ln w="9525">
                      <a:solidFill>
                        <a:schemeClr val="accent2"/>
                      </a:solidFill>
                      <a:round/>
                      <a:headEnd/>
                      <a:tailEnd type="triangle" w="med" len="med"/>
                    </a:ln>
                  </p:spPr>
                  <p:txBody>
                    <a:bodyPr>
                      <a:spAutoFit/>
                    </a:bodyPr>
                    <a:lstStyle/>
                    <a:p>
                      <a:endParaRPr lang="zh-CN" altLang="en-US"/>
                    </a:p>
                  </p:txBody>
                </p:sp>
              </p:grpSp>
            </p:grpSp>
            <p:grpSp>
              <p:nvGrpSpPr>
                <p:cNvPr id="13" name="Group 47"/>
                <p:cNvGrpSpPr>
                  <a:grpSpLocks/>
                </p:cNvGrpSpPr>
                <p:nvPr/>
              </p:nvGrpSpPr>
              <p:grpSpPr bwMode="auto">
                <a:xfrm>
                  <a:off x="2064" y="405"/>
                  <a:ext cx="240" cy="987"/>
                  <a:chOff x="2424" y="404"/>
                  <a:chExt cx="240" cy="987"/>
                </a:xfrm>
              </p:grpSpPr>
              <p:grpSp>
                <p:nvGrpSpPr>
                  <p:cNvPr id="14" name="Group 39"/>
                  <p:cNvGrpSpPr>
                    <a:grpSpLocks/>
                  </p:cNvGrpSpPr>
                  <p:nvPr/>
                </p:nvGrpSpPr>
                <p:grpSpPr bwMode="auto">
                  <a:xfrm>
                    <a:off x="2501" y="404"/>
                    <a:ext cx="61" cy="987"/>
                    <a:chOff x="0" y="1152"/>
                    <a:chExt cx="96" cy="1384"/>
                  </a:xfrm>
                </p:grpSpPr>
                <p:sp>
                  <p:nvSpPr>
                    <p:cNvPr id="3145" name="Line 40"/>
                    <p:cNvSpPr>
                      <a:spLocks noChangeShapeType="1"/>
                    </p:cNvSpPr>
                    <p:nvPr/>
                  </p:nvSpPr>
                  <p:spPr bwMode="auto">
                    <a:xfrm>
                      <a:off x="0" y="1152"/>
                      <a:ext cx="96" cy="0"/>
                    </a:xfrm>
                    <a:prstGeom prst="line">
                      <a:avLst/>
                    </a:prstGeom>
                    <a:noFill/>
                    <a:ln w="9525">
                      <a:solidFill>
                        <a:schemeClr val="accent2"/>
                      </a:solidFill>
                      <a:round/>
                      <a:headEnd/>
                      <a:tailEnd/>
                    </a:ln>
                  </p:spPr>
                  <p:txBody>
                    <a:bodyPr>
                      <a:spAutoFit/>
                    </a:bodyPr>
                    <a:lstStyle/>
                    <a:p>
                      <a:endParaRPr lang="zh-CN" altLang="en-US"/>
                    </a:p>
                  </p:txBody>
                </p:sp>
                <p:sp>
                  <p:nvSpPr>
                    <p:cNvPr id="3146" name="Line 41"/>
                    <p:cNvSpPr>
                      <a:spLocks noChangeShapeType="1"/>
                    </p:cNvSpPr>
                    <p:nvPr/>
                  </p:nvSpPr>
                  <p:spPr bwMode="auto">
                    <a:xfrm>
                      <a:off x="0" y="2536"/>
                      <a:ext cx="96" cy="0"/>
                    </a:xfrm>
                    <a:prstGeom prst="line">
                      <a:avLst/>
                    </a:prstGeom>
                    <a:noFill/>
                    <a:ln w="9525">
                      <a:solidFill>
                        <a:schemeClr val="accent2"/>
                      </a:solidFill>
                      <a:round/>
                      <a:headEnd/>
                      <a:tailEnd/>
                    </a:ln>
                  </p:spPr>
                  <p:txBody>
                    <a:bodyPr>
                      <a:spAutoFit/>
                    </a:bodyPr>
                    <a:lstStyle/>
                    <a:p>
                      <a:endParaRPr lang="zh-CN" altLang="en-US"/>
                    </a:p>
                  </p:txBody>
                </p:sp>
                <p:sp>
                  <p:nvSpPr>
                    <p:cNvPr id="3147" name="Line 42"/>
                    <p:cNvSpPr>
                      <a:spLocks noChangeShapeType="1"/>
                    </p:cNvSpPr>
                    <p:nvPr/>
                  </p:nvSpPr>
                  <p:spPr bwMode="auto">
                    <a:xfrm>
                      <a:off x="48" y="1168"/>
                      <a:ext cx="0" cy="528"/>
                    </a:xfrm>
                    <a:prstGeom prst="line">
                      <a:avLst/>
                    </a:prstGeom>
                    <a:noFill/>
                    <a:ln w="9525">
                      <a:solidFill>
                        <a:schemeClr val="accent2"/>
                      </a:solidFill>
                      <a:round/>
                      <a:headEnd type="triangle" w="med" len="med"/>
                      <a:tailEnd/>
                    </a:ln>
                  </p:spPr>
                  <p:txBody>
                    <a:bodyPr>
                      <a:spAutoFit/>
                    </a:bodyPr>
                    <a:lstStyle/>
                    <a:p>
                      <a:endParaRPr lang="zh-CN" altLang="en-US"/>
                    </a:p>
                  </p:txBody>
                </p:sp>
                <p:sp>
                  <p:nvSpPr>
                    <p:cNvPr id="3148" name="Line 43"/>
                    <p:cNvSpPr>
                      <a:spLocks noChangeShapeType="1"/>
                    </p:cNvSpPr>
                    <p:nvPr/>
                  </p:nvSpPr>
                  <p:spPr bwMode="auto">
                    <a:xfrm>
                      <a:off x="48" y="1984"/>
                      <a:ext cx="0" cy="528"/>
                    </a:xfrm>
                    <a:prstGeom prst="line">
                      <a:avLst/>
                    </a:prstGeom>
                    <a:noFill/>
                    <a:ln w="9525">
                      <a:solidFill>
                        <a:schemeClr val="accent2"/>
                      </a:solidFill>
                      <a:round/>
                      <a:headEnd/>
                      <a:tailEnd type="triangle" w="med" len="med"/>
                    </a:ln>
                  </p:spPr>
                  <p:txBody>
                    <a:bodyPr>
                      <a:spAutoFit/>
                    </a:bodyPr>
                    <a:lstStyle/>
                    <a:p>
                      <a:endParaRPr lang="zh-CN" altLang="en-US"/>
                    </a:p>
                  </p:txBody>
                </p:sp>
              </p:grpSp>
              <p:sp>
                <p:nvSpPr>
                  <p:cNvPr id="3144" name="Rectangle 44"/>
                  <p:cNvSpPr>
                    <a:spLocks noChangeArrowheads="1"/>
                  </p:cNvSpPr>
                  <p:nvPr/>
                </p:nvSpPr>
                <p:spPr bwMode="auto">
                  <a:xfrm>
                    <a:off x="2424" y="808"/>
                    <a:ext cx="240" cy="212"/>
                  </a:xfrm>
                  <a:prstGeom prst="rect">
                    <a:avLst/>
                  </a:prstGeom>
                  <a:noFill/>
                  <a:ln w="9525">
                    <a:noFill/>
                    <a:miter lim="800000"/>
                    <a:headEnd/>
                    <a:tailEnd/>
                  </a:ln>
                </p:spPr>
                <p:txBody>
                  <a:bodyPr>
                    <a:spAutoFit/>
                  </a:bodyPr>
                  <a:lstStyle/>
                  <a:p>
                    <a:r>
                      <a:rPr kumimoji="1" lang="en-US" altLang="zh-CN" sz="1600">
                        <a:solidFill>
                          <a:schemeClr val="accent2"/>
                        </a:solidFill>
                        <a:latin typeface="Times New Roman" pitchFamily="18" charset="0"/>
                      </a:rPr>
                      <a:t>U</a:t>
                    </a:r>
                    <a:endParaRPr kumimoji="1" lang="en-US" altLang="zh-CN" sz="1600">
                      <a:latin typeface="Times New Roman" pitchFamily="18" charset="0"/>
                    </a:endParaRPr>
                  </a:p>
                </p:txBody>
              </p:sp>
            </p:grpSp>
            <p:sp>
              <p:nvSpPr>
                <p:cNvPr id="3142" name="Rectangle 45"/>
                <p:cNvSpPr>
                  <a:spLocks noChangeArrowheads="1"/>
                </p:cNvSpPr>
                <p:nvPr/>
              </p:nvSpPr>
              <p:spPr bwMode="auto">
                <a:xfrm>
                  <a:off x="229" y="1386"/>
                  <a:ext cx="395" cy="231"/>
                </a:xfrm>
                <a:prstGeom prst="rect">
                  <a:avLst/>
                </a:prstGeom>
                <a:noFill/>
                <a:ln w="9525">
                  <a:noFill/>
                  <a:miter lim="800000"/>
                  <a:headEnd/>
                  <a:tailEnd/>
                </a:ln>
              </p:spPr>
              <p:txBody>
                <a:bodyPr>
                  <a:spAutoFit/>
                </a:bodyPr>
                <a:lstStyle/>
                <a:p>
                  <a:r>
                    <a:rPr kumimoji="1" lang="en-US" altLang="zh-CN" b="1">
                      <a:solidFill>
                        <a:schemeClr val="accent2"/>
                      </a:solidFill>
                      <a:latin typeface="楷体_GB2312" pitchFamily="49" charset="-122"/>
                      <a:ea typeface="楷体_GB2312" pitchFamily="49" charset="-122"/>
                    </a:rPr>
                    <a:t>Y</a:t>
                  </a:r>
                  <a:r>
                    <a:rPr kumimoji="1" lang="en-US" altLang="zh-CN" b="1" baseline="30000">
                      <a:solidFill>
                        <a:schemeClr val="accent2"/>
                      </a:solidFill>
                      <a:latin typeface="楷体_GB2312" pitchFamily="49" charset="-122"/>
                      <a:ea typeface="楷体_GB2312" pitchFamily="49" charset="-122"/>
                    </a:rPr>
                    <a:t>′</a:t>
                  </a:r>
                  <a:r>
                    <a:rPr kumimoji="1" lang="en-US" altLang="zh-CN" sz="1100">
                      <a:latin typeface="楷体_GB2312" pitchFamily="49" charset="-122"/>
                      <a:ea typeface="楷体_GB2312" pitchFamily="49" charset="-122"/>
                    </a:rPr>
                    <a:t> </a:t>
                  </a:r>
                  <a:endParaRPr kumimoji="1" lang="en-US" altLang="zh-CN" sz="2400">
                    <a:latin typeface="Times New Roman" pitchFamily="18" charset="0"/>
                  </a:endParaRPr>
                </a:p>
              </p:txBody>
            </p:sp>
          </p:grpSp>
          <p:sp>
            <p:nvSpPr>
              <p:cNvPr id="3133" name="Text Box 51"/>
              <p:cNvSpPr txBox="1">
                <a:spLocks noChangeArrowheads="1"/>
              </p:cNvSpPr>
              <p:nvPr/>
            </p:nvSpPr>
            <p:spPr bwMode="auto">
              <a:xfrm>
                <a:off x="24" y="640"/>
                <a:ext cx="384" cy="231"/>
              </a:xfrm>
              <a:prstGeom prst="rect">
                <a:avLst/>
              </a:prstGeom>
              <a:noFill/>
              <a:ln w="9525">
                <a:noFill/>
                <a:miter lim="800000"/>
                <a:headEnd/>
                <a:tailEnd/>
              </a:ln>
            </p:spPr>
            <p:txBody>
              <a:bodyPr>
                <a:spAutoFit/>
              </a:bodyPr>
              <a:lstStyle/>
              <a:p>
                <a:pPr algn="just">
                  <a:spcBef>
                    <a:spcPct val="50000"/>
                  </a:spcBef>
                </a:pPr>
                <a:r>
                  <a:rPr kumimoji="1" lang="en-US" altLang="zh-CN" b="1">
                    <a:solidFill>
                      <a:srgbClr val="FF0000"/>
                    </a:solidFill>
                    <a:latin typeface="楷体_GB2312" pitchFamily="49" charset="-122"/>
                    <a:ea typeface="楷体_GB2312" pitchFamily="49" charset="-122"/>
                  </a:rPr>
                  <a:t>q</a:t>
                </a:r>
              </a:p>
            </p:txBody>
          </p:sp>
        </p:grpSp>
        <p:grpSp>
          <p:nvGrpSpPr>
            <p:cNvPr id="15" name="Group 74"/>
            <p:cNvGrpSpPr>
              <a:grpSpLocks/>
            </p:cNvGrpSpPr>
            <p:nvPr/>
          </p:nvGrpSpPr>
          <p:grpSpPr bwMode="auto">
            <a:xfrm>
              <a:off x="288" y="1593"/>
              <a:ext cx="1728" cy="231"/>
              <a:chOff x="288" y="1593"/>
              <a:chExt cx="1728" cy="231"/>
            </a:xfrm>
          </p:grpSpPr>
          <p:sp>
            <p:nvSpPr>
              <p:cNvPr id="3127" name="Line 68"/>
              <p:cNvSpPr>
                <a:spLocks noChangeShapeType="1"/>
              </p:cNvSpPr>
              <p:nvPr/>
            </p:nvSpPr>
            <p:spPr bwMode="auto">
              <a:xfrm>
                <a:off x="288" y="1632"/>
                <a:ext cx="0" cy="192"/>
              </a:xfrm>
              <a:prstGeom prst="line">
                <a:avLst/>
              </a:prstGeom>
              <a:noFill/>
              <a:ln w="9525">
                <a:solidFill>
                  <a:schemeClr val="accent2"/>
                </a:solidFill>
                <a:round/>
                <a:headEnd/>
                <a:tailEnd/>
              </a:ln>
            </p:spPr>
            <p:txBody>
              <a:bodyPr>
                <a:spAutoFit/>
              </a:bodyPr>
              <a:lstStyle/>
              <a:p>
                <a:endParaRPr lang="zh-CN" altLang="en-US"/>
              </a:p>
            </p:txBody>
          </p:sp>
          <p:sp>
            <p:nvSpPr>
              <p:cNvPr id="3128" name="Line 69"/>
              <p:cNvSpPr>
                <a:spLocks noChangeShapeType="1"/>
              </p:cNvSpPr>
              <p:nvPr/>
            </p:nvSpPr>
            <p:spPr bwMode="auto">
              <a:xfrm>
                <a:off x="2008" y="1616"/>
                <a:ext cx="0" cy="192"/>
              </a:xfrm>
              <a:prstGeom prst="line">
                <a:avLst/>
              </a:prstGeom>
              <a:noFill/>
              <a:ln w="9525">
                <a:solidFill>
                  <a:schemeClr val="accent2"/>
                </a:solidFill>
                <a:round/>
                <a:headEnd/>
                <a:tailEnd/>
              </a:ln>
            </p:spPr>
            <p:txBody>
              <a:bodyPr>
                <a:spAutoFit/>
              </a:bodyPr>
              <a:lstStyle/>
              <a:p>
                <a:endParaRPr lang="zh-CN" altLang="en-US"/>
              </a:p>
            </p:txBody>
          </p:sp>
          <p:sp>
            <p:nvSpPr>
              <p:cNvPr id="3129" name="Text Box 70"/>
              <p:cNvSpPr txBox="1">
                <a:spLocks noChangeArrowheads="1"/>
              </p:cNvSpPr>
              <p:nvPr/>
            </p:nvSpPr>
            <p:spPr bwMode="auto">
              <a:xfrm>
                <a:off x="864" y="1593"/>
                <a:ext cx="384" cy="231"/>
              </a:xfrm>
              <a:prstGeom prst="rect">
                <a:avLst/>
              </a:prstGeom>
              <a:noFill/>
              <a:ln w="9525">
                <a:noFill/>
                <a:miter lim="800000"/>
                <a:headEnd/>
                <a:tailEnd/>
              </a:ln>
            </p:spPr>
            <p:txBody>
              <a:bodyPr>
                <a:spAutoFit/>
              </a:bodyPr>
              <a:lstStyle/>
              <a:p>
                <a:pPr algn="just">
                  <a:spcBef>
                    <a:spcPct val="50000"/>
                  </a:spcBef>
                </a:pPr>
                <a:r>
                  <a:rPr kumimoji="1" lang="en-US" altLang="zh-CN" b="1">
                    <a:solidFill>
                      <a:schemeClr val="accent2"/>
                    </a:solidFill>
                    <a:latin typeface="楷体_GB2312" pitchFamily="49" charset="-122"/>
                    <a:ea typeface="楷体_GB2312" pitchFamily="49" charset="-122"/>
                  </a:rPr>
                  <a:t>  L</a:t>
                </a:r>
              </a:p>
            </p:txBody>
          </p:sp>
          <p:sp>
            <p:nvSpPr>
              <p:cNvPr id="3130" name="Line 71"/>
              <p:cNvSpPr>
                <a:spLocks noChangeShapeType="1"/>
              </p:cNvSpPr>
              <p:nvPr/>
            </p:nvSpPr>
            <p:spPr bwMode="auto">
              <a:xfrm>
                <a:off x="1200" y="1704"/>
                <a:ext cx="816" cy="0"/>
              </a:xfrm>
              <a:prstGeom prst="line">
                <a:avLst/>
              </a:prstGeom>
              <a:noFill/>
              <a:ln w="9525">
                <a:solidFill>
                  <a:schemeClr val="accent2"/>
                </a:solidFill>
                <a:round/>
                <a:headEnd/>
                <a:tailEnd type="triangle" w="med" len="med"/>
              </a:ln>
            </p:spPr>
            <p:txBody>
              <a:bodyPr>
                <a:spAutoFit/>
              </a:bodyPr>
              <a:lstStyle/>
              <a:p>
                <a:endParaRPr lang="zh-CN" altLang="en-US"/>
              </a:p>
            </p:txBody>
          </p:sp>
          <p:sp>
            <p:nvSpPr>
              <p:cNvPr id="3131" name="Line 73"/>
              <p:cNvSpPr>
                <a:spLocks noChangeShapeType="1"/>
              </p:cNvSpPr>
              <p:nvPr/>
            </p:nvSpPr>
            <p:spPr bwMode="auto">
              <a:xfrm>
                <a:off x="288" y="1712"/>
                <a:ext cx="720" cy="0"/>
              </a:xfrm>
              <a:prstGeom prst="line">
                <a:avLst/>
              </a:prstGeom>
              <a:noFill/>
              <a:ln w="9525">
                <a:solidFill>
                  <a:schemeClr val="accent2"/>
                </a:solidFill>
                <a:round/>
                <a:headEnd type="triangle" w="med" len="med"/>
                <a:tailEnd/>
              </a:ln>
            </p:spPr>
            <p:txBody>
              <a:bodyPr>
                <a:spAutoFit/>
              </a:bodyPr>
              <a:lstStyle/>
              <a:p>
                <a:endParaRPr lang="zh-CN" altLang="en-US"/>
              </a:p>
            </p:txBody>
          </p:sp>
        </p:grpSp>
      </p:grpSp>
      <p:grpSp>
        <p:nvGrpSpPr>
          <p:cNvPr id="16" name="Group 123"/>
          <p:cNvGrpSpPr>
            <a:grpSpLocks/>
          </p:cNvGrpSpPr>
          <p:nvPr/>
        </p:nvGrpSpPr>
        <p:grpSpPr bwMode="auto">
          <a:xfrm>
            <a:off x="3995738" y="2218134"/>
            <a:ext cx="4552950" cy="1311275"/>
            <a:chOff x="2688" y="1160"/>
            <a:chExt cx="2640" cy="826"/>
          </a:xfrm>
        </p:grpSpPr>
        <p:sp>
          <p:nvSpPr>
            <p:cNvPr id="3124" name="Text Box 55"/>
            <p:cNvSpPr txBox="1">
              <a:spLocks noChangeArrowheads="1"/>
            </p:cNvSpPr>
            <p:nvPr/>
          </p:nvSpPr>
          <p:spPr bwMode="auto">
            <a:xfrm>
              <a:off x="2688" y="1160"/>
              <a:ext cx="2640" cy="826"/>
            </a:xfrm>
            <a:prstGeom prst="rect">
              <a:avLst/>
            </a:prstGeom>
            <a:noFill/>
            <a:ln w="9525">
              <a:noFill/>
              <a:miter lim="800000"/>
              <a:headEnd/>
              <a:tailEnd/>
            </a:ln>
          </p:spPr>
          <p:txBody>
            <a:bodyPr>
              <a:spAutoFit/>
            </a:bodyPr>
            <a:lstStyle/>
            <a:p>
              <a:pPr algn="just">
                <a:spcBef>
                  <a:spcPct val="50000"/>
                </a:spcBef>
              </a:pPr>
              <a:r>
                <a:rPr kumimoji="1" lang="en-US" altLang="zh-CN" sz="2000" b="1" dirty="0">
                  <a:latin typeface="华文新魏" pitchFamily="2" charset="-122"/>
                  <a:ea typeface="华文新魏" pitchFamily="2" charset="-122"/>
                </a:rPr>
                <a:t>x</a:t>
              </a:r>
              <a:r>
                <a:rPr kumimoji="1" lang="zh-CN" altLang="en-US" sz="2000" b="1" dirty="0">
                  <a:latin typeface="华文新魏" pitchFamily="2" charset="-122"/>
                  <a:ea typeface="华文新魏" pitchFamily="2" charset="-122"/>
                </a:rPr>
                <a:t>方向：</a:t>
              </a:r>
              <a:r>
                <a:rPr kumimoji="1" lang="zh-CN" altLang="en-US" sz="2000" b="1" dirty="0">
                  <a:solidFill>
                    <a:srgbClr val="CC0000"/>
                  </a:solidFill>
                  <a:latin typeface="华文新魏" pitchFamily="2" charset="-122"/>
                  <a:ea typeface="华文新魏" pitchFamily="2" charset="-122"/>
                </a:rPr>
                <a:t>匀速直线运动</a:t>
              </a:r>
            </a:p>
            <a:p>
              <a:pPr algn="just">
                <a:spcBef>
                  <a:spcPct val="50000"/>
                </a:spcBef>
              </a:pPr>
              <a:r>
                <a:rPr kumimoji="1" lang="en-US" altLang="zh-CN" sz="2000" b="1" dirty="0">
                  <a:latin typeface="华文新魏" pitchFamily="2" charset="-122"/>
                  <a:ea typeface="华文新魏" pitchFamily="2" charset="-122"/>
                </a:rPr>
                <a:t>Y</a:t>
              </a:r>
              <a:r>
                <a:rPr kumimoji="1" lang="zh-CN" altLang="en-US" sz="2000" b="1" dirty="0">
                  <a:latin typeface="华文新魏" pitchFamily="2" charset="-122"/>
                  <a:ea typeface="华文新魏" pitchFamily="2" charset="-122"/>
                </a:rPr>
                <a:t>方向：加速度为</a:t>
              </a:r>
              <a:r>
                <a:rPr kumimoji="1" lang="zh-CN" altLang="en-US" b="1" dirty="0">
                  <a:latin typeface="华文新魏" pitchFamily="2" charset="-122"/>
                  <a:ea typeface="华文新魏" pitchFamily="2" charset="-122"/>
                </a:rPr>
                <a:t>                        </a:t>
              </a:r>
              <a:r>
                <a:rPr kumimoji="1" lang="zh-CN" altLang="en-US" sz="2000" b="1" dirty="0">
                  <a:latin typeface="华文新魏" pitchFamily="2" charset="-122"/>
                  <a:ea typeface="华文新魏" pitchFamily="2" charset="-122"/>
                </a:rPr>
                <a:t>的 </a:t>
              </a:r>
              <a:r>
                <a:rPr kumimoji="1" lang="zh-CN" altLang="en-US" sz="2000" b="1" dirty="0">
                  <a:solidFill>
                    <a:srgbClr val="CC0000"/>
                  </a:solidFill>
                  <a:latin typeface="华文新魏" pitchFamily="2" charset="-122"/>
                  <a:ea typeface="华文新魏" pitchFamily="2" charset="-122"/>
                </a:rPr>
                <a:t>匀加速</a:t>
              </a:r>
            </a:p>
            <a:p>
              <a:pPr algn="just">
                <a:spcBef>
                  <a:spcPct val="50000"/>
                </a:spcBef>
              </a:pPr>
              <a:r>
                <a:rPr kumimoji="1" lang="zh-CN" altLang="en-US" sz="2000" b="1" dirty="0">
                  <a:solidFill>
                    <a:srgbClr val="CC0000"/>
                  </a:solidFill>
                  <a:latin typeface="华文新魏" pitchFamily="2" charset="-122"/>
                  <a:ea typeface="华文新魏" pitchFamily="2" charset="-122"/>
                </a:rPr>
                <a:t>　　　直线运动</a:t>
              </a:r>
              <a:r>
                <a:rPr kumimoji="1" lang="zh-CN" altLang="en-US" sz="2000" b="1" dirty="0">
                  <a:latin typeface="华文新魏" pitchFamily="2" charset="-122"/>
                  <a:ea typeface="华文新魏" pitchFamily="2" charset="-122"/>
                </a:rPr>
                <a:t>。</a:t>
              </a:r>
            </a:p>
          </p:txBody>
        </p:sp>
        <p:graphicFrame>
          <p:nvGraphicFramePr>
            <p:cNvPr id="3084" name="Object 81"/>
            <p:cNvGraphicFramePr>
              <a:graphicFrameLocks noChangeAspect="1"/>
            </p:cNvGraphicFramePr>
            <p:nvPr/>
          </p:nvGraphicFramePr>
          <p:xfrm>
            <a:off x="4016" y="1344"/>
            <a:ext cx="544" cy="508"/>
          </p:xfrm>
          <a:graphic>
            <a:graphicData uri="http://schemas.openxmlformats.org/presentationml/2006/ole">
              <p:oleObj spid="_x0000_s59404" name="Equation" r:id="rId3" imgW="507960" imgH="393480" progId="Equation.3">
                <p:embed/>
              </p:oleObj>
            </a:graphicData>
          </a:graphic>
        </p:graphicFrame>
      </p:grpSp>
      <p:grpSp>
        <p:nvGrpSpPr>
          <p:cNvPr id="17" name="Group 87"/>
          <p:cNvGrpSpPr>
            <a:grpSpLocks/>
          </p:cNvGrpSpPr>
          <p:nvPr/>
        </p:nvGrpSpPr>
        <p:grpSpPr bwMode="auto">
          <a:xfrm>
            <a:off x="2768600" y="1811908"/>
            <a:ext cx="685800" cy="685800"/>
            <a:chOff x="1744" y="864"/>
            <a:chExt cx="432" cy="432"/>
          </a:xfrm>
        </p:grpSpPr>
        <p:sp>
          <p:nvSpPr>
            <p:cNvPr id="3121" name="Text Box 83"/>
            <p:cNvSpPr txBox="1">
              <a:spLocks noChangeArrowheads="1"/>
            </p:cNvSpPr>
            <p:nvPr/>
          </p:nvSpPr>
          <p:spPr bwMode="auto">
            <a:xfrm>
              <a:off x="1744" y="960"/>
              <a:ext cx="432" cy="231"/>
            </a:xfrm>
            <a:prstGeom prst="rect">
              <a:avLst/>
            </a:prstGeom>
            <a:noFill/>
            <a:ln w="9525">
              <a:noFill/>
              <a:miter lim="800000"/>
              <a:headEnd/>
              <a:tailEnd/>
            </a:ln>
          </p:spPr>
          <p:txBody>
            <a:bodyPr>
              <a:spAutoFit/>
            </a:bodyPr>
            <a:lstStyle/>
            <a:p>
              <a:pPr algn="just">
                <a:spcBef>
                  <a:spcPct val="50000"/>
                </a:spcBef>
              </a:pPr>
              <a:r>
                <a:rPr kumimoji="1" lang="en-US" altLang="zh-CN" b="1">
                  <a:solidFill>
                    <a:schemeClr val="accent2"/>
                  </a:solidFill>
                  <a:latin typeface="楷体_GB2312" pitchFamily="49" charset="-122"/>
                  <a:ea typeface="楷体_GB2312" pitchFamily="49" charset="-122"/>
                </a:rPr>
                <a:t>  y</a:t>
              </a:r>
            </a:p>
          </p:txBody>
        </p:sp>
        <p:sp>
          <p:nvSpPr>
            <p:cNvPr id="3122" name="Line 84"/>
            <p:cNvSpPr>
              <a:spLocks noChangeShapeType="1"/>
            </p:cNvSpPr>
            <p:nvPr/>
          </p:nvSpPr>
          <p:spPr bwMode="auto">
            <a:xfrm>
              <a:off x="2000" y="864"/>
              <a:ext cx="0" cy="192"/>
            </a:xfrm>
            <a:prstGeom prst="line">
              <a:avLst/>
            </a:prstGeom>
            <a:noFill/>
            <a:ln w="9525">
              <a:solidFill>
                <a:schemeClr val="accent2"/>
              </a:solidFill>
              <a:round/>
              <a:headEnd type="triangle" w="med" len="med"/>
              <a:tailEnd/>
            </a:ln>
          </p:spPr>
          <p:txBody>
            <a:bodyPr>
              <a:spAutoFit/>
            </a:bodyPr>
            <a:lstStyle/>
            <a:p>
              <a:endParaRPr lang="zh-CN" altLang="en-US"/>
            </a:p>
          </p:txBody>
        </p:sp>
        <p:sp>
          <p:nvSpPr>
            <p:cNvPr id="3123" name="Line 86"/>
            <p:cNvSpPr>
              <a:spLocks noChangeShapeType="1"/>
            </p:cNvSpPr>
            <p:nvPr/>
          </p:nvSpPr>
          <p:spPr bwMode="auto">
            <a:xfrm>
              <a:off x="2000" y="1152"/>
              <a:ext cx="0" cy="144"/>
            </a:xfrm>
            <a:prstGeom prst="line">
              <a:avLst/>
            </a:prstGeom>
            <a:noFill/>
            <a:ln w="9525">
              <a:solidFill>
                <a:schemeClr val="accent2"/>
              </a:solidFill>
              <a:round/>
              <a:headEnd/>
              <a:tailEnd type="triangle" w="med" len="med"/>
            </a:ln>
          </p:spPr>
          <p:txBody>
            <a:bodyPr>
              <a:spAutoFit/>
            </a:bodyPr>
            <a:lstStyle/>
            <a:p>
              <a:endParaRPr lang="zh-CN" altLang="en-US"/>
            </a:p>
          </p:txBody>
        </p:sp>
      </p:grpSp>
      <p:grpSp>
        <p:nvGrpSpPr>
          <p:cNvPr id="18" name="Group 91"/>
          <p:cNvGrpSpPr>
            <a:grpSpLocks/>
          </p:cNvGrpSpPr>
          <p:nvPr/>
        </p:nvGrpSpPr>
        <p:grpSpPr bwMode="auto">
          <a:xfrm>
            <a:off x="3352800" y="2421508"/>
            <a:ext cx="1066800" cy="366713"/>
            <a:chOff x="2112" y="1248"/>
            <a:chExt cx="672" cy="231"/>
          </a:xfrm>
        </p:grpSpPr>
        <p:sp>
          <p:nvSpPr>
            <p:cNvPr id="3119" name="Line 89"/>
            <p:cNvSpPr>
              <a:spLocks noChangeShapeType="1"/>
            </p:cNvSpPr>
            <p:nvPr/>
          </p:nvSpPr>
          <p:spPr bwMode="auto">
            <a:xfrm>
              <a:off x="2112" y="1392"/>
              <a:ext cx="432" cy="0"/>
            </a:xfrm>
            <a:prstGeom prst="line">
              <a:avLst/>
            </a:prstGeom>
            <a:noFill/>
            <a:ln w="28575">
              <a:solidFill>
                <a:srgbClr val="FF0000"/>
              </a:solidFill>
              <a:round/>
              <a:headEnd/>
              <a:tailEnd type="triangle" w="med" len="med"/>
            </a:ln>
          </p:spPr>
          <p:txBody>
            <a:bodyPr>
              <a:spAutoFit/>
            </a:bodyPr>
            <a:lstStyle/>
            <a:p>
              <a:endParaRPr lang="zh-CN" altLang="en-US"/>
            </a:p>
          </p:txBody>
        </p:sp>
        <p:sp>
          <p:nvSpPr>
            <p:cNvPr id="3120" name="Text Box 90"/>
            <p:cNvSpPr txBox="1">
              <a:spLocks noChangeArrowheads="1"/>
            </p:cNvSpPr>
            <p:nvPr/>
          </p:nvSpPr>
          <p:spPr bwMode="auto">
            <a:xfrm>
              <a:off x="2352" y="1248"/>
              <a:ext cx="432" cy="231"/>
            </a:xfrm>
            <a:prstGeom prst="rect">
              <a:avLst/>
            </a:prstGeom>
            <a:noFill/>
            <a:ln w="9525">
              <a:noFill/>
              <a:miter lim="800000"/>
              <a:headEnd/>
              <a:tailEnd/>
            </a:ln>
          </p:spPr>
          <p:txBody>
            <a:bodyPr>
              <a:spAutoFit/>
            </a:bodyPr>
            <a:lstStyle/>
            <a:p>
              <a:pPr algn="just">
                <a:spcBef>
                  <a:spcPct val="50000"/>
                </a:spcBef>
              </a:pPr>
              <a:r>
                <a:rPr kumimoji="1" lang="en-US" altLang="zh-CN" b="1">
                  <a:solidFill>
                    <a:srgbClr val="FF0066"/>
                  </a:solidFill>
                  <a:latin typeface="楷体_GB2312" pitchFamily="49" charset="-122"/>
                  <a:ea typeface="楷体_GB2312" pitchFamily="49" charset="-122"/>
                </a:rPr>
                <a:t>  </a:t>
              </a:r>
              <a:r>
                <a:rPr kumimoji="1" lang="en-US" altLang="zh-CN" b="1">
                  <a:solidFill>
                    <a:srgbClr val="FF0000"/>
                  </a:solidFill>
                  <a:latin typeface="楷体_GB2312" pitchFamily="49" charset="-122"/>
                  <a:ea typeface="楷体_GB2312" pitchFamily="49" charset="-122"/>
                </a:rPr>
                <a:t>v</a:t>
              </a:r>
              <a:r>
                <a:rPr kumimoji="1" lang="en-US" altLang="zh-CN" b="1" baseline="-25000">
                  <a:solidFill>
                    <a:srgbClr val="FF0000"/>
                  </a:solidFill>
                  <a:latin typeface="楷体_GB2312" pitchFamily="49" charset="-122"/>
                  <a:ea typeface="楷体_GB2312" pitchFamily="49" charset="-122"/>
                </a:rPr>
                <a:t>0</a:t>
              </a:r>
              <a:endParaRPr kumimoji="1" lang="en-US" altLang="zh-CN" b="1">
                <a:solidFill>
                  <a:srgbClr val="FF0000"/>
                </a:solidFill>
                <a:latin typeface="楷体_GB2312" pitchFamily="49" charset="-122"/>
                <a:ea typeface="楷体_GB2312" pitchFamily="49" charset="-122"/>
              </a:endParaRPr>
            </a:p>
          </p:txBody>
        </p:sp>
      </p:grpSp>
      <p:grpSp>
        <p:nvGrpSpPr>
          <p:cNvPr id="19" name="Group 95"/>
          <p:cNvGrpSpPr>
            <a:grpSpLocks/>
          </p:cNvGrpSpPr>
          <p:nvPr/>
        </p:nvGrpSpPr>
        <p:grpSpPr bwMode="auto">
          <a:xfrm>
            <a:off x="3276600" y="2650108"/>
            <a:ext cx="533400" cy="838200"/>
            <a:chOff x="2064" y="1392"/>
            <a:chExt cx="336" cy="528"/>
          </a:xfrm>
        </p:grpSpPr>
        <p:sp>
          <p:nvSpPr>
            <p:cNvPr id="3117" name="Line 92"/>
            <p:cNvSpPr>
              <a:spLocks noChangeShapeType="1"/>
            </p:cNvSpPr>
            <p:nvPr/>
          </p:nvSpPr>
          <p:spPr bwMode="auto">
            <a:xfrm>
              <a:off x="2112" y="1392"/>
              <a:ext cx="0" cy="336"/>
            </a:xfrm>
            <a:prstGeom prst="line">
              <a:avLst/>
            </a:prstGeom>
            <a:noFill/>
            <a:ln w="28575">
              <a:solidFill>
                <a:srgbClr val="FF0000"/>
              </a:solidFill>
              <a:round/>
              <a:headEnd/>
              <a:tailEnd type="triangle" w="med" len="med"/>
            </a:ln>
          </p:spPr>
          <p:txBody>
            <a:bodyPr>
              <a:spAutoFit/>
            </a:bodyPr>
            <a:lstStyle/>
            <a:p>
              <a:endParaRPr lang="zh-CN" altLang="en-US"/>
            </a:p>
          </p:txBody>
        </p:sp>
        <p:sp>
          <p:nvSpPr>
            <p:cNvPr id="3118" name="Rectangle 94"/>
            <p:cNvSpPr>
              <a:spLocks noChangeArrowheads="1"/>
            </p:cNvSpPr>
            <p:nvPr/>
          </p:nvSpPr>
          <p:spPr bwMode="auto">
            <a:xfrm>
              <a:off x="2064" y="1632"/>
              <a:ext cx="336" cy="288"/>
            </a:xfrm>
            <a:prstGeom prst="rect">
              <a:avLst/>
            </a:prstGeom>
            <a:noFill/>
            <a:ln w="9525">
              <a:noFill/>
              <a:miter lim="800000"/>
              <a:headEnd/>
              <a:tailEnd/>
            </a:ln>
          </p:spPr>
          <p:txBody>
            <a:bodyPr>
              <a:spAutoFit/>
            </a:bodyPr>
            <a:lstStyle/>
            <a:p>
              <a:r>
                <a:rPr kumimoji="1" lang="en-US" altLang="zh-CN" sz="2000" b="1">
                  <a:solidFill>
                    <a:srgbClr val="FF0000"/>
                  </a:solidFill>
                  <a:latin typeface="Times New Roman" pitchFamily="18" charset="0"/>
                </a:rPr>
                <a:t>v</a:t>
              </a:r>
              <a:r>
                <a:rPr kumimoji="1" lang="en-US" altLang="zh-CN" sz="2000" b="1" baseline="-30000">
                  <a:solidFill>
                    <a:srgbClr val="FF0000"/>
                  </a:solidFill>
                  <a:latin typeface="Times New Roman" pitchFamily="18" charset="0"/>
                </a:rPr>
                <a:t>y</a:t>
              </a:r>
              <a:r>
                <a:rPr kumimoji="1" lang="en-US" altLang="zh-CN" sz="2400" b="1">
                  <a:solidFill>
                    <a:srgbClr val="FF0000"/>
                  </a:solidFill>
                  <a:latin typeface="Times New Roman" pitchFamily="18" charset="0"/>
                  <a:ea typeface="楷体_GB2312" pitchFamily="49" charset="-122"/>
                </a:rPr>
                <a:t>    </a:t>
              </a:r>
              <a:endParaRPr kumimoji="1" lang="en-US" altLang="zh-CN" sz="2400" b="1">
                <a:solidFill>
                  <a:srgbClr val="FF0000"/>
                </a:solidFill>
                <a:latin typeface="Times New Roman" pitchFamily="18" charset="0"/>
              </a:endParaRPr>
            </a:p>
          </p:txBody>
        </p:sp>
      </p:grpSp>
      <p:grpSp>
        <p:nvGrpSpPr>
          <p:cNvPr id="20" name="Group 109"/>
          <p:cNvGrpSpPr>
            <a:grpSpLocks/>
          </p:cNvGrpSpPr>
          <p:nvPr/>
        </p:nvGrpSpPr>
        <p:grpSpPr bwMode="auto">
          <a:xfrm>
            <a:off x="381000" y="4045347"/>
            <a:ext cx="2362200" cy="1220787"/>
            <a:chOff x="240" y="2313"/>
            <a:chExt cx="1488" cy="769"/>
          </a:xfrm>
        </p:grpSpPr>
        <p:sp>
          <p:nvSpPr>
            <p:cNvPr id="3107" name="Line 96"/>
            <p:cNvSpPr>
              <a:spLocks noChangeShapeType="1"/>
            </p:cNvSpPr>
            <p:nvPr/>
          </p:nvSpPr>
          <p:spPr bwMode="auto">
            <a:xfrm>
              <a:off x="528" y="2448"/>
              <a:ext cx="864" cy="0"/>
            </a:xfrm>
            <a:prstGeom prst="line">
              <a:avLst/>
            </a:prstGeom>
            <a:noFill/>
            <a:ln w="9525">
              <a:solidFill>
                <a:srgbClr val="FF0000"/>
              </a:solidFill>
              <a:round/>
              <a:headEnd/>
              <a:tailEnd type="triangle" w="med" len="med"/>
            </a:ln>
          </p:spPr>
          <p:txBody>
            <a:bodyPr>
              <a:spAutoFit/>
            </a:bodyPr>
            <a:lstStyle/>
            <a:p>
              <a:endParaRPr lang="zh-CN" altLang="en-US"/>
            </a:p>
          </p:txBody>
        </p:sp>
        <p:sp>
          <p:nvSpPr>
            <p:cNvPr id="3108" name="Line 97"/>
            <p:cNvSpPr>
              <a:spLocks noChangeShapeType="1"/>
            </p:cNvSpPr>
            <p:nvPr/>
          </p:nvSpPr>
          <p:spPr bwMode="auto">
            <a:xfrm>
              <a:off x="528" y="2448"/>
              <a:ext cx="0" cy="432"/>
            </a:xfrm>
            <a:prstGeom prst="line">
              <a:avLst/>
            </a:prstGeom>
            <a:noFill/>
            <a:ln w="9525">
              <a:solidFill>
                <a:srgbClr val="FF0000"/>
              </a:solidFill>
              <a:round/>
              <a:headEnd/>
              <a:tailEnd type="triangle" w="med" len="med"/>
            </a:ln>
          </p:spPr>
          <p:txBody>
            <a:bodyPr>
              <a:spAutoFit/>
            </a:bodyPr>
            <a:lstStyle/>
            <a:p>
              <a:endParaRPr lang="zh-CN" altLang="en-US"/>
            </a:p>
          </p:txBody>
        </p:sp>
        <p:sp>
          <p:nvSpPr>
            <p:cNvPr id="3109" name="Line 98"/>
            <p:cNvSpPr>
              <a:spLocks noChangeShapeType="1"/>
            </p:cNvSpPr>
            <p:nvPr/>
          </p:nvSpPr>
          <p:spPr bwMode="auto">
            <a:xfrm>
              <a:off x="528" y="2880"/>
              <a:ext cx="864" cy="0"/>
            </a:xfrm>
            <a:prstGeom prst="line">
              <a:avLst/>
            </a:prstGeom>
            <a:noFill/>
            <a:ln w="9525">
              <a:solidFill>
                <a:schemeClr val="tx1"/>
              </a:solidFill>
              <a:prstDash val="dash"/>
              <a:round/>
              <a:headEnd/>
              <a:tailEnd/>
            </a:ln>
          </p:spPr>
          <p:txBody>
            <a:bodyPr>
              <a:spAutoFit/>
            </a:bodyPr>
            <a:lstStyle/>
            <a:p>
              <a:endParaRPr lang="zh-CN" altLang="en-US"/>
            </a:p>
          </p:txBody>
        </p:sp>
        <p:sp>
          <p:nvSpPr>
            <p:cNvPr id="3110" name="Line 99"/>
            <p:cNvSpPr>
              <a:spLocks noChangeShapeType="1"/>
            </p:cNvSpPr>
            <p:nvPr/>
          </p:nvSpPr>
          <p:spPr bwMode="auto">
            <a:xfrm>
              <a:off x="1392" y="2448"/>
              <a:ext cx="0" cy="432"/>
            </a:xfrm>
            <a:prstGeom prst="line">
              <a:avLst/>
            </a:prstGeom>
            <a:noFill/>
            <a:ln w="9525">
              <a:solidFill>
                <a:schemeClr val="tx1"/>
              </a:solidFill>
              <a:prstDash val="dash"/>
              <a:round/>
              <a:headEnd/>
              <a:tailEnd/>
            </a:ln>
          </p:spPr>
          <p:txBody>
            <a:bodyPr>
              <a:spAutoFit/>
            </a:bodyPr>
            <a:lstStyle/>
            <a:p>
              <a:endParaRPr lang="zh-CN" altLang="en-US"/>
            </a:p>
          </p:txBody>
        </p:sp>
        <p:sp>
          <p:nvSpPr>
            <p:cNvPr id="3111" name="Line 100"/>
            <p:cNvSpPr>
              <a:spLocks noChangeShapeType="1"/>
            </p:cNvSpPr>
            <p:nvPr/>
          </p:nvSpPr>
          <p:spPr bwMode="auto">
            <a:xfrm>
              <a:off x="528" y="2448"/>
              <a:ext cx="864" cy="432"/>
            </a:xfrm>
            <a:prstGeom prst="line">
              <a:avLst/>
            </a:prstGeom>
            <a:noFill/>
            <a:ln w="9525">
              <a:solidFill>
                <a:srgbClr val="FF0000"/>
              </a:solidFill>
              <a:round/>
              <a:headEnd/>
              <a:tailEnd type="triangle" w="med" len="med"/>
            </a:ln>
          </p:spPr>
          <p:txBody>
            <a:bodyPr>
              <a:spAutoFit/>
            </a:bodyPr>
            <a:lstStyle/>
            <a:p>
              <a:endParaRPr lang="zh-CN" altLang="en-US"/>
            </a:p>
          </p:txBody>
        </p:sp>
        <p:sp>
          <p:nvSpPr>
            <p:cNvPr id="3112" name="Text Box 101"/>
            <p:cNvSpPr txBox="1">
              <a:spLocks noChangeArrowheads="1"/>
            </p:cNvSpPr>
            <p:nvPr/>
          </p:nvSpPr>
          <p:spPr bwMode="auto">
            <a:xfrm>
              <a:off x="1200" y="2784"/>
              <a:ext cx="480" cy="231"/>
            </a:xfrm>
            <a:prstGeom prst="rect">
              <a:avLst/>
            </a:prstGeom>
            <a:noFill/>
            <a:ln w="9525">
              <a:noFill/>
              <a:miter lim="800000"/>
              <a:headEnd/>
              <a:tailEnd/>
            </a:ln>
          </p:spPr>
          <p:txBody>
            <a:bodyPr>
              <a:spAutoFit/>
            </a:bodyPr>
            <a:lstStyle/>
            <a:p>
              <a:pPr algn="just">
                <a:spcBef>
                  <a:spcPct val="50000"/>
                </a:spcBef>
              </a:pPr>
              <a:r>
                <a:rPr kumimoji="1" lang="en-US" altLang="zh-CN" b="1">
                  <a:solidFill>
                    <a:srgbClr val="FF0000"/>
                  </a:solidFill>
                  <a:latin typeface="楷体_GB2312" pitchFamily="49" charset="-122"/>
                  <a:ea typeface="楷体_GB2312" pitchFamily="49" charset="-122"/>
                </a:rPr>
                <a:t>   v</a:t>
              </a:r>
              <a:endParaRPr kumimoji="1" lang="en-US" altLang="zh-CN" b="1" baseline="-25000">
                <a:solidFill>
                  <a:srgbClr val="FF0000"/>
                </a:solidFill>
                <a:latin typeface="楷体_GB2312" pitchFamily="49" charset="-122"/>
                <a:ea typeface="楷体_GB2312" pitchFamily="49" charset="-122"/>
              </a:endParaRPr>
            </a:p>
          </p:txBody>
        </p:sp>
        <p:sp>
          <p:nvSpPr>
            <p:cNvPr id="3113" name="Text Box 102"/>
            <p:cNvSpPr txBox="1">
              <a:spLocks noChangeArrowheads="1"/>
            </p:cNvSpPr>
            <p:nvPr/>
          </p:nvSpPr>
          <p:spPr bwMode="auto">
            <a:xfrm>
              <a:off x="1200" y="2313"/>
              <a:ext cx="528" cy="231"/>
            </a:xfrm>
            <a:prstGeom prst="rect">
              <a:avLst/>
            </a:prstGeom>
            <a:noFill/>
            <a:ln w="9525">
              <a:noFill/>
              <a:miter lim="800000"/>
              <a:headEnd/>
              <a:tailEnd/>
            </a:ln>
          </p:spPr>
          <p:txBody>
            <a:bodyPr>
              <a:spAutoFit/>
            </a:bodyPr>
            <a:lstStyle/>
            <a:p>
              <a:pPr algn="just">
                <a:spcBef>
                  <a:spcPct val="50000"/>
                </a:spcBef>
              </a:pPr>
              <a:r>
                <a:rPr kumimoji="1" lang="en-US" altLang="zh-CN" b="1">
                  <a:solidFill>
                    <a:srgbClr val="FF0000"/>
                  </a:solidFill>
                  <a:latin typeface="楷体_GB2312" pitchFamily="49" charset="-122"/>
                  <a:ea typeface="楷体_GB2312" pitchFamily="49" charset="-122"/>
                </a:rPr>
                <a:t>   v</a:t>
              </a:r>
              <a:r>
                <a:rPr kumimoji="1" lang="en-US" altLang="zh-CN" b="1" baseline="-25000">
                  <a:solidFill>
                    <a:srgbClr val="FF0000"/>
                  </a:solidFill>
                  <a:latin typeface="楷体_GB2312" pitchFamily="49" charset="-122"/>
                  <a:ea typeface="楷体_GB2312" pitchFamily="49" charset="-122"/>
                </a:rPr>
                <a:t>0</a:t>
              </a:r>
            </a:p>
          </p:txBody>
        </p:sp>
        <p:sp>
          <p:nvSpPr>
            <p:cNvPr id="3114" name="Text Box 103"/>
            <p:cNvSpPr txBox="1">
              <a:spLocks noChangeArrowheads="1"/>
            </p:cNvSpPr>
            <p:nvPr/>
          </p:nvSpPr>
          <p:spPr bwMode="auto">
            <a:xfrm>
              <a:off x="240" y="2832"/>
              <a:ext cx="528" cy="250"/>
            </a:xfrm>
            <a:prstGeom prst="rect">
              <a:avLst/>
            </a:prstGeom>
            <a:noFill/>
            <a:ln w="9525">
              <a:noFill/>
              <a:miter lim="800000"/>
              <a:headEnd/>
              <a:tailEnd/>
            </a:ln>
          </p:spPr>
          <p:txBody>
            <a:bodyPr>
              <a:spAutoFit/>
            </a:bodyPr>
            <a:lstStyle/>
            <a:p>
              <a:pPr algn="just">
                <a:spcBef>
                  <a:spcPct val="50000"/>
                </a:spcBef>
              </a:pPr>
              <a:r>
                <a:rPr kumimoji="1" lang="en-US" altLang="zh-CN" sz="2000" b="1">
                  <a:solidFill>
                    <a:srgbClr val="FF0000"/>
                  </a:solidFill>
                  <a:latin typeface="Times New Roman" pitchFamily="18" charset="0"/>
                </a:rPr>
                <a:t>v</a:t>
              </a:r>
              <a:r>
                <a:rPr kumimoji="1" lang="en-US" altLang="zh-CN" sz="2000" b="1" baseline="-30000">
                  <a:solidFill>
                    <a:srgbClr val="FF0000"/>
                  </a:solidFill>
                  <a:latin typeface="Times New Roman" pitchFamily="18" charset="0"/>
                </a:rPr>
                <a:t>y</a:t>
              </a:r>
            </a:p>
          </p:txBody>
        </p:sp>
        <p:sp>
          <p:nvSpPr>
            <p:cNvPr id="3115" name="Freeform 106"/>
            <p:cNvSpPr>
              <a:spLocks/>
            </p:cNvSpPr>
            <p:nvPr/>
          </p:nvSpPr>
          <p:spPr bwMode="auto">
            <a:xfrm>
              <a:off x="816" y="2448"/>
              <a:ext cx="48" cy="144"/>
            </a:xfrm>
            <a:custGeom>
              <a:avLst/>
              <a:gdLst>
                <a:gd name="T0" fmla="*/ 0 w 48"/>
                <a:gd name="T1" fmla="*/ 0 h 144"/>
                <a:gd name="T2" fmla="*/ 48 w 48"/>
                <a:gd name="T3" fmla="*/ 96 h 144"/>
                <a:gd name="T4" fmla="*/ 0 w 48"/>
                <a:gd name="T5" fmla="*/ 144 h 144"/>
                <a:gd name="T6" fmla="*/ 0 60000 65536"/>
                <a:gd name="T7" fmla="*/ 0 60000 65536"/>
                <a:gd name="T8" fmla="*/ 0 60000 65536"/>
                <a:gd name="T9" fmla="*/ 0 w 48"/>
                <a:gd name="T10" fmla="*/ 0 h 144"/>
                <a:gd name="T11" fmla="*/ 48 w 48"/>
                <a:gd name="T12" fmla="*/ 144 h 144"/>
              </a:gdLst>
              <a:ahLst/>
              <a:cxnLst>
                <a:cxn ang="T6">
                  <a:pos x="T0" y="T1"/>
                </a:cxn>
                <a:cxn ang="T7">
                  <a:pos x="T2" y="T3"/>
                </a:cxn>
                <a:cxn ang="T8">
                  <a:pos x="T4" y="T5"/>
                </a:cxn>
              </a:cxnLst>
              <a:rect l="T9" t="T10" r="T11" b="T12"/>
              <a:pathLst>
                <a:path w="48" h="144">
                  <a:moveTo>
                    <a:pt x="0" y="0"/>
                  </a:moveTo>
                  <a:cubicBezTo>
                    <a:pt x="24" y="36"/>
                    <a:pt x="48" y="72"/>
                    <a:pt x="48" y="96"/>
                  </a:cubicBezTo>
                  <a:cubicBezTo>
                    <a:pt x="48" y="120"/>
                    <a:pt x="24" y="132"/>
                    <a:pt x="0" y="144"/>
                  </a:cubicBezTo>
                </a:path>
              </a:pathLst>
            </a:custGeom>
            <a:noFill/>
            <a:ln w="9525">
              <a:solidFill>
                <a:srgbClr val="FF0000"/>
              </a:solidFill>
              <a:round/>
              <a:headEnd/>
              <a:tailEnd/>
            </a:ln>
          </p:spPr>
          <p:txBody>
            <a:bodyPr>
              <a:spAutoFit/>
            </a:bodyPr>
            <a:lstStyle/>
            <a:p>
              <a:endParaRPr lang="zh-CN" altLang="en-US"/>
            </a:p>
          </p:txBody>
        </p:sp>
        <p:sp>
          <p:nvSpPr>
            <p:cNvPr id="3116" name="Rectangle 108"/>
            <p:cNvSpPr>
              <a:spLocks noChangeArrowheads="1"/>
            </p:cNvSpPr>
            <p:nvPr/>
          </p:nvSpPr>
          <p:spPr bwMode="auto">
            <a:xfrm>
              <a:off x="864" y="2438"/>
              <a:ext cx="288" cy="250"/>
            </a:xfrm>
            <a:prstGeom prst="rect">
              <a:avLst/>
            </a:prstGeom>
            <a:noFill/>
            <a:ln w="9525">
              <a:noFill/>
              <a:miter lim="800000"/>
              <a:headEnd/>
              <a:tailEnd/>
            </a:ln>
          </p:spPr>
          <p:txBody>
            <a:bodyPr>
              <a:spAutoFit/>
            </a:bodyPr>
            <a:lstStyle/>
            <a:p>
              <a:r>
                <a:rPr kumimoji="1" lang="en-US" altLang="zh-CN" sz="2000">
                  <a:solidFill>
                    <a:srgbClr val="FF0000"/>
                  </a:solidFill>
                  <a:latin typeface="Times New Roman" pitchFamily="18" charset="0"/>
                </a:rPr>
                <a:t>Φ</a:t>
              </a:r>
              <a:r>
                <a:rPr kumimoji="1" lang="en-US" altLang="zh-CN" sz="2000">
                  <a:solidFill>
                    <a:srgbClr val="FF0000"/>
                  </a:solidFill>
                  <a:latin typeface="Times New Roman" pitchFamily="18" charset="0"/>
                  <a:ea typeface="楷体_GB2312" pitchFamily="49" charset="-122"/>
                </a:rPr>
                <a:t> </a:t>
              </a:r>
              <a:endParaRPr kumimoji="1" lang="en-US" altLang="zh-CN" sz="2000">
                <a:solidFill>
                  <a:srgbClr val="FF0000"/>
                </a:solidFill>
                <a:latin typeface="Times New Roman" pitchFamily="18" charset="0"/>
              </a:endParaRPr>
            </a:p>
          </p:txBody>
        </p:sp>
      </p:grpSp>
      <p:sp>
        <p:nvSpPr>
          <p:cNvPr id="61507" name="Text Box 67"/>
          <p:cNvSpPr txBox="1">
            <a:spLocks noChangeArrowheads="1"/>
          </p:cNvSpPr>
          <p:nvPr/>
        </p:nvSpPr>
        <p:spPr bwMode="auto">
          <a:xfrm>
            <a:off x="3851275" y="3586559"/>
            <a:ext cx="1266825" cy="854075"/>
          </a:xfrm>
          <a:prstGeom prst="rect">
            <a:avLst/>
          </a:prstGeom>
          <a:noFill/>
          <a:ln w="9525">
            <a:noFill/>
            <a:miter lim="800000"/>
            <a:headEnd/>
            <a:tailEnd/>
          </a:ln>
        </p:spPr>
        <p:txBody>
          <a:bodyPr>
            <a:spAutoFit/>
          </a:bodyPr>
          <a:lstStyle/>
          <a:p>
            <a:pPr algn="just">
              <a:spcBef>
                <a:spcPct val="50000"/>
              </a:spcBef>
            </a:pPr>
            <a:r>
              <a:rPr kumimoji="1" lang="en-US" altLang="zh-CN" sz="2000" b="1">
                <a:latin typeface="华文新魏" pitchFamily="2" charset="-122"/>
                <a:ea typeface="华文新魏" pitchFamily="2" charset="-122"/>
              </a:rPr>
              <a:t>3</a:t>
            </a:r>
            <a:r>
              <a:rPr kumimoji="1" lang="zh-CN" altLang="en-US" sz="2000" b="1">
                <a:latin typeface="华文新魏" pitchFamily="2" charset="-122"/>
                <a:ea typeface="华文新魏" pitchFamily="2" charset="-122"/>
              </a:rPr>
              <a:t>、</a:t>
            </a:r>
            <a:r>
              <a:rPr kumimoji="1" lang="en-US" altLang="zh-CN" sz="2000" b="1">
                <a:latin typeface="华文新魏" pitchFamily="2" charset="-122"/>
                <a:ea typeface="华文新魏" pitchFamily="2" charset="-122"/>
              </a:rPr>
              <a:t>x</a:t>
            </a:r>
            <a:r>
              <a:rPr kumimoji="1" lang="zh-CN" altLang="en-US" sz="2000" b="1">
                <a:latin typeface="华文新魏" pitchFamily="2" charset="-122"/>
                <a:ea typeface="华文新魏" pitchFamily="2" charset="-122"/>
              </a:rPr>
              <a:t>方向</a:t>
            </a:r>
            <a:r>
              <a:rPr kumimoji="1" lang="zh-CN" altLang="en-US" sz="2000" b="1">
                <a:latin typeface="楷体_GB2312" pitchFamily="49" charset="-122"/>
                <a:ea typeface="楷体_GB2312" pitchFamily="49" charset="-122"/>
              </a:rPr>
              <a:t>　</a:t>
            </a:r>
          </a:p>
          <a:p>
            <a:pPr algn="just">
              <a:spcBef>
                <a:spcPct val="50000"/>
              </a:spcBef>
            </a:pPr>
            <a:r>
              <a:rPr kumimoji="1" lang="zh-CN" altLang="en-US" sz="2000" b="1">
                <a:latin typeface="楷体_GB2312" pitchFamily="49" charset="-122"/>
                <a:ea typeface="楷体_GB2312" pitchFamily="49" charset="-122"/>
              </a:rPr>
              <a:t>　</a:t>
            </a:r>
          </a:p>
        </p:txBody>
      </p:sp>
      <p:graphicFrame>
        <p:nvGraphicFramePr>
          <p:cNvPr id="61516" name="Object 76"/>
          <p:cNvGraphicFramePr>
            <a:graphicFrameLocks noChangeAspect="1"/>
          </p:cNvGraphicFramePr>
          <p:nvPr/>
        </p:nvGraphicFramePr>
        <p:xfrm>
          <a:off x="7236295" y="3657997"/>
          <a:ext cx="648073" cy="263525"/>
        </p:xfrm>
        <a:graphic>
          <a:graphicData uri="http://schemas.openxmlformats.org/presentationml/2006/ole">
            <p:oleObj spid="_x0000_s59394" name="Equation" r:id="rId4" imgW="393480" imgH="228600" progId="Equation.DSMT4">
              <p:embed/>
            </p:oleObj>
          </a:graphicData>
        </a:graphic>
      </p:graphicFrame>
      <p:sp>
        <p:nvSpPr>
          <p:cNvPr id="61518" name="Text Box 78"/>
          <p:cNvSpPr txBox="1">
            <a:spLocks noChangeArrowheads="1"/>
          </p:cNvSpPr>
          <p:nvPr/>
        </p:nvSpPr>
        <p:spPr bwMode="auto">
          <a:xfrm>
            <a:off x="3774504" y="4335264"/>
            <a:ext cx="1409700" cy="854075"/>
          </a:xfrm>
          <a:prstGeom prst="rect">
            <a:avLst/>
          </a:prstGeom>
          <a:noFill/>
          <a:ln w="9525">
            <a:noFill/>
            <a:miter lim="800000"/>
            <a:headEnd/>
            <a:tailEnd/>
          </a:ln>
        </p:spPr>
        <p:txBody>
          <a:bodyPr>
            <a:spAutoFit/>
          </a:bodyPr>
          <a:lstStyle/>
          <a:p>
            <a:pPr algn="just">
              <a:spcBef>
                <a:spcPct val="50000"/>
              </a:spcBef>
            </a:pPr>
            <a:r>
              <a:rPr kumimoji="1" lang="en-US" altLang="zh-CN" sz="2000" b="1">
                <a:latin typeface="华文新魏" pitchFamily="2" charset="-122"/>
                <a:ea typeface="华文新魏" pitchFamily="2" charset="-122"/>
              </a:rPr>
              <a:t>4</a:t>
            </a:r>
            <a:r>
              <a:rPr kumimoji="1" lang="zh-CN" altLang="en-US" sz="2000" b="1">
                <a:latin typeface="华文新魏" pitchFamily="2" charset="-122"/>
                <a:ea typeface="华文新魏" pitchFamily="2" charset="-122"/>
              </a:rPr>
              <a:t>、</a:t>
            </a:r>
            <a:r>
              <a:rPr kumimoji="1" lang="en-US" altLang="zh-CN" b="1">
                <a:latin typeface="华文新魏" pitchFamily="2" charset="-122"/>
                <a:ea typeface="华文新魏" pitchFamily="2" charset="-122"/>
              </a:rPr>
              <a:t>y</a:t>
            </a:r>
            <a:r>
              <a:rPr kumimoji="1" lang="zh-CN" altLang="en-US" b="1">
                <a:latin typeface="华文新魏" pitchFamily="2" charset="-122"/>
                <a:ea typeface="华文新魏" pitchFamily="2" charset="-122"/>
              </a:rPr>
              <a:t>方向</a:t>
            </a:r>
            <a:endParaRPr kumimoji="1" lang="zh-CN" altLang="en-US" sz="2000" b="1">
              <a:latin typeface="华文新魏" pitchFamily="2" charset="-122"/>
              <a:ea typeface="华文新魏" pitchFamily="2" charset="-122"/>
            </a:endParaRPr>
          </a:p>
          <a:p>
            <a:pPr algn="just">
              <a:spcBef>
                <a:spcPct val="50000"/>
              </a:spcBef>
            </a:pPr>
            <a:r>
              <a:rPr kumimoji="1" lang="zh-CN" altLang="en-US" sz="2000" b="1">
                <a:latin typeface="楷体_GB2312" pitchFamily="49" charset="-122"/>
                <a:ea typeface="楷体_GB2312" pitchFamily="49" charset="-122"/>
              </a:rPr>
              <a:t>         </a:t>
            </a:r>
          </a:p>
        </p:txBody>
      </p:sp>
      <p:graphicFrame>
        <p:nvGraphicFramePr>
          <p:cNvPr id="61519" name="Object 79"/>
          <p:cNvGraphicFramePr>
            <a:graphicFrameLocks noChangeAspect="1"/>
          </p:cNvGraphicFramePr>
          <p:nvPr/>
        </p:nvGraphicFramePr>
        <p:xfrm>
          <a:off x="5364163" y="3515122"/>
          <a:ext cx="638175" cy="468312"/>
        </p:xfrm>
        <a:graphic>
          <a:graphicData uri="http://schemas.openxmlformats.org/presentationml/2006/ole">
            <p:oleObj spid="_x0000_s59395" name="Equation" r:id="rId5" imgW="469800" imgH="330120" progId="Equation.3">
              <p:embed/>
            </p:oleObj>
          </a:graphicData>
        </a:graphic>
      </p:graphicFrame>
      <p:graphicFrame>
        <p:nvGraphicFramePr>
          <p:cNvPr id="61520" name="Object 80"/>
          <p:cNvGraphicFramePr>
            <a:graphicFrameLocks noChangeAspect="1"/>
          </p:cNvGraphicFramePr>
          <p:nvPr/>
        </p:nvGraphicFramePr>
        <p:xfrm>
          <a:off x="5257229" y="4293989"/>
          <a:ext cx="762000" cy="484188"/>
        </p:xfrm>
        <a:graphic>
          <a:graphicData uri="http://schemas.openxmlformats.org/presentationml/2006/ole">
            <p:oleObj spid="_x0000_s59396" name="Equation" r:id="rId6" imgW="482400" imgH="368280" progId="Equation.3">
              <p:embed/>
            </p:oleObj>
          </a:graphicData>
        </a:graphic>
      </p:graphicFrame>
      <p:graphicFrame>
        <p:nvGraphicFramePr>
          <p:cNvPr id="61517" name="Object 77"/>
          <p:cNvGraphicFramePr>
            <a:graphicFrameLocks noChangeAspect="1"/>
          </p:cNvGraphicFramePr>
          <p:nvPr/>
        </p:nvGraphicFramePr>
        <p:xfrm>
          <a:off x="7344792" y="4365427"/>
          <a:ext cx="511175" cy="312737"/>
        </p:xfrm>
        <a:graphic>
          <a:graphicData uri="http://schemas.openxmlformats.org/presentationml/2006/ole">
            <p:oleObj spid="_x0000_s59397" name="Equation" r:id="rId7" imgW="380880" imgH="241200" progId="Equation.3">
              <p:embed/>
            </p:oleObj>
          </a:graphicData>
        </a:graphic>
      </p:graphicFrame>
      <p:sp>
        <p:nvSpPr>
          <p:cNvPr id="61550" name="Text Box 110"/>
          <p:cNvSpPr txBox="1">
            <a:spLocks noChangeArrowheads="1"/>
          </p:cNvSpPr>
          <p:nvPr/>
        </p:nvSpPr>
        <p:spPr bwMode="auto">
          <a:xfrm>
            <a:off x="3744342" y="5229027"/>
            <a:ext cx="4343400" cy="396875"/>
          </a:xfrm>
          <a:prstGeom prst="rect">
            <a:avLst/>
          </a:prstGeom>
          <a:noFill/>
          <a:ln w="9525">
            <a:noFill/>
            <a:miter lim="800000"/>
            <a:headEnd/>
            <a:tailEnd/>
          </a:ln>
        </p:spPr>
        <p:txBody>
          <a:bodyPr>
            <a:spAutoFit/>
          </a:bodyPr>
          <a:lstStyle/>
          <a:p>
            <a:pPr algn="just">
              <a:spcBef>
                <a:spcPct val="50000"/>
              </a:spcBef>
            </a:pPr>
            <a:r>
              <a:rPr kumimoji="1" lang="en-US" altLang="zh-CN" sz="2000" b="1">
                <a:latin typeface="华文新魏" pitchFamily="2" charset="-122"/>
                <a:ea typeface="华文新魏" pitchFamily="2" charset="-122"/>
              </a:rPr>
              <a:t>5</a:t>
            </a:r>
            <a:r>
              <a:rPr kumimoji="1" lang="zh-CN" altLang="en-US" sz="2000" b="1">
                <a:latin typeface="华文新魏" pitchFamily="2" charset="-122"/>
                <a:ea typeface="华文新魏" pitchFamily="2" charset="-122"/>
              </a:rPr>
              <a:t>、离开电场时的偏转角度的正切：</a:t>
            </a:r>
          </a:p>
        </p:txBody>
      </p:sp>
      <p:grpSp>
        <p:nvGrpSpPr>
          <p:cNvPr id="21" name="Group 115"/>
          <p:cNvGrpSpPr>
            <a:grpSpLocks/>
          </p:cNvGrpSpPr>
          <p:nvPr/>
        </p:nvGrpSpPr>
        <p:grpSpPr bwMode="auto">
          <a:xfrm>
            <a:off x="152400" y="1888108"/>
            <a:ext cx="762000" cy="762000"/>
            <a:chOff x="96" y="912"/>
            <a:chExt cx="480" cy="480"/>
          </a:xfrm>
        </p:grpSpPr>
        <p:sp>
          <p:nvSpPr>
            <p:cNvPr id="3105" name="Line 113"/>
            <p:cNvSpPr>
              <a:spLocks noChangeShapeType="1"/>
            </p:cNvSpPr>
            <p:nvPr/>
          </p:nvSpPr>
          <p:spPr bwMode="auto">
            <a:xfrm>
              <a:off x="288" y="912"/>
              <a:ext cx="0" cy="384"/>
            </a:xfrm>
            <a:prstGeom prst="line">
              <a:avLst/>
            </a:prstGeom>
            <a:noFill/>
            <a:ln w="9525">
              <a:solidFill>
                <a:srgbClr val="FF0000"/>
              </a:solidFill>
              <a:round/>
              <a:headEnd/>
              <a:tailEnd type="triangle" w="med" len="med"/>
            </a:ln>
          </p:spPr>
          <p:txBody>
            <a:bodyPr>
              <a:spAutoFit/>
            </a:bodyPr>
            <a:lstStyle/>
            <a:p>
              <a:endParaRPr lang="zh-CN" altLang="en-US"/>
            </a:p>
          </p:txBody>
        </p:sp>
        <p:sp>
          <p:nvSpPr>
            <p:cNvPr id="3106" name="Text Box 114"/>
            <p:cNvSpPr txBox="1">
              <a:spLocks noChangeArrowheads="1"/>
            </p:cNvSpPr>
            <p:nvPr/>
          </p:nvSpPr>
          <p:spPr bwMode="auto">
            <a:xfrm>
              <a:off x="96" y="1161"/>
              <a:ext cx="480" cy="231"/>
            </a:xfrm>
            <a:prstGeom prst="rect">
              <a:avLst/>
            </a:prstGeom>
            <a:noFill/>
            <a:ln w="9525">
              <a:noFill/>
              <a:miter lim="800000"/>
              <a:headEnd/>
              <a:tailEnd/>
            </a:ln>
          </p:spPr>
          <p:txBody>
            <a:bodyPr>
              <a:spAutoFit/>
            </a:bodyPr>
            <a:lstStyle/>
            <a:p>
              <a:pPr>
                <a:spcBef>
                  <a:spcPct val="50000"/>
                </a:spcBef>
              </a:pPr>
              <a:r>
                <a:rPr kumimoji="1" lang="en-US" altLang="zh-CN" b="1">
                  <a:solidFill>
                    <a:srgbClr val="FF0000"/>
                  </a:solidFill>
                  <a:latin typeface="楷体_GB2312" pitchFamily="49" charset="-122"/>
                  <a:ea typeface="楷体_GB2312" pitchFamily="49" charset="-122"/>
                </a:rPr>
                <a:t>F</a:t>
              </a:r>
            </a:p>
          </p:txBody>
        </p:sp>
      </p:grpSp>
      <p:grpSp>
        <p:nvGrpSpPr>
          <p:cNvPr id="22" name="Group 122"/>
          <p:cNvGrpSpPr>
            <a:grpSpLocks/>
          </p:cNvGrpSpPr>
          <p:nvPr/>
        </p:nvGrpSpPr>
        <p:grpSpPr bwMode="auto">
          <a:xfrm>
            <a:off x="685800" y="1202308"/>
            <a:ext cx="2387600" cy="1371600"/>
            <a:chOff x="432" y="480"/>
            <a:chExt cx="1504" cy="864"/>
          </a:xfrm>
        </p:grpSpPr>
        <p:sp>
          <p:nvSpPr>
            <p:cNvPr id="3099" name="Line 116"/>
            <p:cNvSpPr>
              <a:spLocks noChangeShapeType="1"/>
            </p:cNvSpPr>
            <p:nvPr/>
          </p:nvSpPr>
          <p:spPr bwMode="auto">
            <a:xfrm>
              <a:off x="432" y="480"/>
              <a:ext cx="0" cy="864"/>
            </a:xfrm>
            <a:prstGeom prst="line">
              <a:avLst/>
            </a:prstGeom>
            <a:noFill/>
            <a:ln w="9525" cap="rnd">
              <a:solidFill>
                <a:schemeClr val="accent2"/>
              </a:solidFill>
              <a:prstDash val="sysDot"/>
              <a:round/>
              <a:headEnd/>
              <a:tailEnd type="arrow" w="med" len="med"/>
            </a:ln>
          </p:spPr>
          <p:txBody>
            <a:bodyPr>
              <a:spAutoFit/>
            </a:bodyPr>
            <a:lstStyle/>
            <a:p>
              <a:endParaRPr lang="zh-CN" altLang="en-US"/>
            </a:p>
          </p:txBody>
        </p:sp>
        <p:sp>
          <p:nvSpPr>
            <p:cNvPr id="3100" name="Line 117"/>
            <p:cNvSpPr>
              <a:spLocks noChangeShapeType="1"/>
            </p:cNvSpPr>
            <p:nvPr/>
          </p:nvSpPr>
          <p:spPr bwMode="auto">
            <a:xfrm>
              <a:off x="744" y="480"/>
              <a:ext cx="0" cy="864"/>
            </a:xfrm>
            <a:prstGeom prst="line">
              <a:avLst/>
            </a:prstGeom>
            <a:noFill/>
            <a:ln w="9525" cap="rnd">
              <a:solidFill>
                <a:schemeClr val="accent2"/>
              </a:solidFill>
              <a:prstDash val="sysDot"/>
              <a:round/>
              <a:headEnd/>
              <a:tailEnd type="arrow" w="med" len="med"/>
            </a:ln>
          </p:spPr>
          <p:txBody>
            <a:bodyPr>
              <a:spAutoFit/>
            </a:bodyPr>
            <a:lstStyle/>
            <a:p>
              <a:endParaRPr lang="zh-CN" altLang="en-US"/>
            </a:p>
          </p:txBody>
        </p:sp>
        <p:sp>
          <p:nvSpPr>
            <p:cNvPr id="3101" name="Line 118"/>
            <p:cNvSpPr>
              <a:spLocks noChangeShapeType="1"/>
            </p:cNvSpPr>
            <p:nvPr/>
          </p:nvSpPr>
          <p:spPr bwMode="auto">
            <a:xfrm>
              <a:off x="1048" y="480"/>
              <a:ext cx="0" cy="864"/>
            </a:xfrm>
            <a:prstGeom prst="line">
              <a:avLst/>
            </a:prstGeom>
            <a:noFill/>
            <a:ln w="9525" cap="rnd">
              <a:solidFill>
                <a:schemeClr val="accent2"/>
              </a:solidFill>
              <a:prstDash val="sysDot"/>
              <a:round/>
              <a:headEnd/>
              <a:tailEnd type="arrow" w="med" len="med"/>
            </a:ln>
          </p:spPr>
          <p:txBody>
            <a:bodyPr>
              <a:spAutoFit/>
            </a:bodyPr>
            <a:lstStyle/>
            <a:p>
              <a:endParaRPr lang="zh-CN" altLang="en-US"/>
            </a:p>
          </p:txBody>
        </p:sp>
        <p:sp>
          <p:nvSpPr>
            <p:cNvPr id="3102" name="Line 119"/>
            <p:cNvSpPr>
              <a:spLocks noChangeShapeType="1"/>
            </p:cNvSpPr>
            <p:nvPr/>
          </p:nvSpPr>
          <p:spPr bwMode="auto">
            <a:xfrm>
              <a:off x="1344" y="480"/>
              <a:ext cx="0" cy="864"/>
            </a:xfrm>
            <a:prstGeom prst="line">
              <a:avLst/>
            </a:prstGeom>
            <a:noFill/>
            <a:ln w="9525" cap="rnd">
              <a:solidFill>
                <a:schemeClr val="accent2"/>
              </a:solidFill>
              <a:prstDash val="sysDot"/>
              <a:round/>
              <a:headEnd/>
              <a:tailEnd type="arrow" w="med" len="med"/>
            </a:ln>
          </p:spPr>
          <p:txBody>
            <a:bodyPr>
              <a:spAutoFit/>
            </a:bodyPr>
            <a:lstStyle/>
            <a:p>
              <a:endParaRPr lang="zh-CN" altLang="en-US"/>
            </a:p>
          </p:txBody>
        </p:sp>
        <p:sp>
          <p:nvSpPr>
            <p:cNvPr id="3103" name="Line 120"/>
            <p:cNvSpPr>
              <a:spLocks noChangeShapeType="1"/>
            </p:cNvSpPr>
            <p:nvPr/>
          </p:nvSpPr>
          <p:spPr bwMode="auto">
            <a:xfrm>
              <a:off x="1632" y="480"/>
              <a:ext cx="0" cy="864"/>
            </a:xfrm>
            <a:prstGeom prst="line">
              <a:avLst/>
            </a:prstGeom>
            <a:noFill/>
            <a:ln w="9525" cap="rnd">
              <a:solidFill>
                <a:schemeClr val="accent2"/>
              </a:solidFill>
              <a:prstDash val="sysDot"/>
              <a:round/>
              <a:headEnd/>
              <a:tailEnd type="arrow" w="med" len="med"/>
            </a:ln>
          </p:spPr>
          <p:txBody>
            <a:bodyPr>
              <a:spAutoFit/>
            </a:bodyPr>
            <a:lstStyle/>
            <a:p>
              <a:endParaRPr lang="zh-CN" altLang="en-US"/>
            </a:p>
          </p:txBody>
        </p:sp>
        <p:sp>
          <p:nvSpPr>
            <p:cNvPr id="3104" name="Line 121"/>
            <p:cNvSpPr>
              <a:spLocks noChangeShapeType="1"/>
            </p:cNvSpPr>
            <p:nvPr/>
          </p:nvSpPr>
          <p:spPr bwMode="auto">
            <a:xfrm>
              <a:off x="1936" y="480"/>
              <a:ext cx="0" cy="864"/>
            </a:xfrm>
            <a:prstGeom prst="line">
              <a:avLst/>
            </a:prstGeom>
            <a:noFill/>
            <a:ln w="9525" cap="rnd">
              <a:solidFill>
                <a:schemeClr val="accent2"/>
              </a:solidFill>
              <a:prstDash val="sysDot"/>
              <a:round/>
              <a:headEnd/>
              <a:tailEnd type="arrow" w="med" len="med"/>
            </a:ln>
          </p:spPr>
          <p:txBody>
            <a:bodyPr>
              <a:spAutoFit/>
            </a:bodyPr>
            <a:lstStyle/>
            <a:p>
              <a:endParaRPr lang="zh-CN" altLang="en-US"/>
            </a:p>
          </p:txBody>
        </p:sp>
      </p:grpSp>
      <p:graphicFrame>
        <p:nvGraphicFramePr>
          <p:cNvPr id="61565" name="Object 125"/>
          <p:cNvGraphicFramePr>
            <a:graphicFrameLocks noChangeAspect="1"/>
          </p:cNvGraphicFramePr>
          <p:nvPr/>
        </p:nvGraphicFramePr>
        <p:xfrm>
          <a:off x="7812360" y="3501008"/>
          <a:ext cx="533400" cy="533400"/>
        </p:xfrm>
        <a:graphic>
          <a:graphicData uri="http://schemas.openxmlformats.org/presentationml/2006/ole">
            <p:oleObj spid="_x0000_s59398" name="Equation" r:id="rId8" imgW="330120" imgH="330120" progId="Equation.3">
              <p:embed/>
            </p:oleObj>
          </a:graphicData>
        </a:graphic>
      </p:graphicFrame>
      <p:graphicFrame>
        <p:nvGraphicFramePr>
          <p:cNvPr id="61566" name="Object 126"/>
          <p:cNvGraphicFramePr>
            <a:graphicFrameLocks noChangeAspect="1"/>
          </p:cNvGraphicFramePr>
          <p:nvPr/>
        </p:nvGraphicFramePr>
        <p:xfrm>
          <a:off x="7965504" y="4005064"/>
          <a:ext cx="1143000" cy="965200"/>
        </p:xfrm>
        <a:graphic>
          <a:graphicData uri="http://schemas.openxmlformats.org/presentationml/2006/ole">
            <p:oleObj spid="_x0000_s59399" name="Equation" r:id="rId9" imgW="901440" imgH="761760" progId="Equation.3">
              <p:embed/>
            </p:oleObj>
          </a:graphicData>
        </a:graphic>
      </p:graphicFrame>
      <p:graphicFrame>
        <p:nvGraphicFramePr>
          <p:cNvPr id="61567" name="Object 127"/>
          <p:cNvGraphicFramePr>
            <a:graphicFrameLocks noChangeAspect="1"/>
          </p:cNvGraphicFramePr>
          <p:nvPr/>
        </p:nvGraphicFramePr>
        <p:xfrm>
          <a:off x="6156325" y="3515122"/>
          <a:ext cx="333375" cy="457200"/>
        </p:xfrm>
        <a:graphic>
          <a:graphicData uri="http://schemas.openxmlformats.org/presentationml/2006/ole">
            <p:oleObj spid="_x0000_s59400" name="Equation" r:id="rId10" imgW="241200" imgH="330120" progId="Equation.3">
              <p:embed/>
            </p:oleObj>
          </a:graphicData>
        </a:graphic>
      </p:graphicFrame>
      <p:graphicFrame>
        <p:nvGraphicFramePr>
          <p:cNvPr id="61568" name="Object 128"/>
          <p:cNvGraphicFramePr>
            <a:graphicFrameLocks noChangeAspect="1"/>
          </p:cNvGraphicFramePr>
          <p:nvPr/>
        </p:nvGraphicFramePr>
        <p:xfrm>
          <a:off x="6120829" y="4149527"/>
          <a:ext cx="914400" cy="881062"/>
        </p:xfrm>
        <a:graphic>
          <a:graphicData uri="http://schemas.openxmlformats.org/presentationml/2006/ole">
            <p:oleObj spid="_x0000_s59401" name="Equation" r:id="rId11" imgW="698400" imgH="672840" progId="Equation.3">
              <p:embed/>
            </p:oleObj>
          </a:graphicData>
        </a:graphic>
      </p:graphicFrame>
      <p:graphicFrame>
        <p:nvGraphicFramePr>
          <p:cNvPr id="61576" name="Object 136"/>
          <p:cNvGraphicFramePr>
            <a:graphicFrameLocks noChangeAspect="1"/>
          </p:cNvGraphicFramePr>
          <p:nvPr/>
        </p:nvGraphicFramePr>
        <p:xfrm>
          <a:off x="6481192" y="5733852"/>
          <a:ext cx="1447800" cy="922337"/>
        </p:xfrm>
        <a:graphic>
          <a:graphicData uri="http://schemas.openxmlformats.org/presentationml/2006/ole">
            <p:oleObj spid="_x0000_s59402" name="Equation" r:id="rId12" imgW="1155600" imgH="736560" progId="Equation.3">
              <p:embed/>
            </p:oleObj>
          </a:graphicData>
        </a:graphic>
      </p:graphicFrame>
      <p:graphicFrame>
        <p:nvGraphicFramePr>
          <p:cNvPr id="61577" name="Object 137"/>
          <p:cNvGraphicFramePr>
            <a:graphicFrameLocks noChangeAspect="1"/>
          </p:cNvGraphicFramePr>
          <p:nvPr/>
        </p:nvGraphicFramePr>
        <p:xfrm>
          <a:off x="5257229" y="6021189"/>
          <a:ext cx="1125538" cy="450850"/>
        </p:xfrm>
        <a:graphic>
          <a:graphicData uri="http://schemas.openxmlformats.org/presentationml/2006/ole">
            <p:oleObj spid="_x0000_s59403" name="Equation" r:id="rId13" imgW="723600" imgH="29196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up)">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6149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6149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1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6" presetClass="entr" presetSubtype="42"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arn(outHorizontal)">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61507"/>
                                        </p:tgtEl>
                                        <p:attrNameLst>
                                          <p:attrName>style.visibility</p:attrName>
                                        </p:attrNameLst>
                                      </p:cBhvr>
                                      <p:to>
                                        <p:strVal val="visible"/>
                                      </p:to>
                                    </p:set>
                                    <p:animEffect transition="in" filter="blinds(horizontal)">
                                      <p:cBhvr>
                                        <p:cTn id="39" dur="500"/>
                                        <p:tgtEl>
                                          <p:spTgt spid="61507"/>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61519"/>
                                        </p:tgtEl>
                                        <p:attrNameLst>
                                          <p:attrName>style.visibility</p:attrName>
                                        </p:attrNameLst>
                                      </p:cBhvr>
                                      <p:to>
                                        <p:strVal val="visible"/>
                                      </p:to>
                                    </p:set>
                                    <p:animEffect transition="in" filter="blinds(horizontal)">
                                      <p:cBhvr>
                                        <p:cTn id="44" dur="500"/>
                                        <p:tgtEl>
                                          <p:spTgt spid="61519"/>
                                        </p:tgtEl>
                                      </p:cBhvr>
                                    </p:animEffect>
                                  </p:childTnLst>
                                </p:cTn>
                              </p:par>
                              <p:par>
                                <p:cTn id="45" presetID="3" presetClass="entr" presetSubtype="10" fill="hold" nodeType="withEffect">
                                  <p:stCondLst>
                                    <p:cond delay="0"/>
                                  </p:stCondLst>
                                  <p:childTnLst>
                                    <p:set>
                                      <p:cBhvr>
                                        <p:cTn id="46" dur="1" fill="hold">
                                          <p:stCondLst>
                                            <p:cond delay="0"/>
                                          </p:stCondLst>
                                        </p:cTn>
                                        <p:tgtEl>
                                          <p:spTgt spid="61567"/>
                                        </p:tgtEl>
                                        <p:attrNameLst>
                                          <p:attrName>style.visibility</p:attrName>
                                        </p:attrNameLst>
                                      </p:cBhvr>
                                      <p:to>
                                        <p:strVal val="visible"/>
                                      </p:to>
                                    </p:set>
                                    <p:animEffect transition="in" filter="blinds(horizontal)">
                                      <p:cBhvr>
                                        <p:cTn id="47" dur="500"/>
                                        <p:tgtEl>
                                          <p:spTgt spid="6156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1516"/>
                                        </p:tgtEl>
                                        <p:attrNameLst>
                                          <p:attrName>style.visibility</p:attrName>
                                        </p:attrNameLst>
                                      </p:cBhvr>
                                      <p:to>
                                        <p:strVal val="visible"/>
                                      </p:to>
                                    </p:set>
                                    <p:animEffect transition="in" filter="blinds(horizontal)">
                                      <p:cBhvr>
                                        <p:cTn id="52" dur="500"/>
                                        <p:tgtEl>
                                          <p:spTgt spid="61516"/>
                                        </p:tgtEl>
                                      </p:cBhvr>
                                    </p:animEffect>
                                  </p:childTnLst>
                                </p:cTn>
                              </p:par>
                              <p:par>
                                <p:cTn id="53" presetID="3" presetClass="entr" presetSubtype="10" fill="hold" nodeType="withEffect">
                                  <p:stCondLst>
                                    <p:cond delay="0"/>
                                  </p:stCondLst>
                                  <p:childTnLst>
                                    <p:set>
                                      <p:cBhvr>
                                        <p:cTn id="54" dur="1" fill="hold">
                                          <p:stCondLst>
                                            <p:cond delay="0"/>
                                          </p:stCondLst>
                                        </p:cTn>
                                        <p:tgtEl>
                                          <p:spTgt spid="61565"/>
                                        </p:tgtEl>
                                        <p:attrNameLst>
                                          <p:attrName>style.visibility</p:attrName>
                                        </p:attrNameLst>
                                      </p:cBhvr>
                                      <p:to>
                                        <p:strVal val="visible"/>
                                      </p:to>
                                    </p:set>
                                    <p:animEffect transition="in" filter="blinds(horizontal)">
                                      <p:cBhvr>
                                        <p:cTn id="55" dur="500"/>
                                        <p:tgtEl>
                                          <p:spTgt spid="61565"/>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61518"/>
                                        </p:tgtEl>
                                        <p:attrNameLst>
                                          <p:attrName>style.visibility</p:attrName>
                                        </p:attrNameLst>
                                      </p:cBhvr>
                                      <p:to>
                                        <p:strVal val="visible"/>
                                      </p:to>
                                    </p:set>
                                    <p:animEffect transition="in" filter="blinds(horizontal)">
                                      <p:cBhvr>
                                        <p:cTn id="60" dur="500"/>
                                        <p:tgtEl>
                                          <p:spTgt spid="61518"/>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61520"/>
                                        </p:tgtEl>
                                        <p:attrNameLst>
                                          <p:attrName>style.visibility</p:attrName>
                                        </p:attrNameLst>
                                      </p:cBhvr>
                                      <p:to>
                                        <p:strVal val="visible"/>
                                      </p:to>
                                    </p:set>
                                    <p:animEffect transition="in" filter="blinds(horizontal)">
                                      <p:cBhvr>
                                        <p:cTn id="65" dur="500"/>
                                        <p:tgtEl>
                                          <p:spTgt spid="61520"/>
                                        </p:tgtEl>
                                      </p:cBhvr>
                                    </p:animEffect>
                                  </p:childTnLst>
                                </p:cTn>
                              </p:par>
                              <p:par>
                                <p:cTn id="66" presetID="3" presetClass="entr" presetSubtype="10" fill="hold" nodeType="withEffect">
                                  <p:stCondLst>
                                    <p:cond delay="0"/>
                                  </p:stCondLst>
                                  <p:childTnLst>
                                    <p:set>
                                      <p:cBhvr>
                                        <p:cTn id="67" dur="1" fill="hold">
                                          <p:stCondLst>
                                            <p:cond delay="0"/>
                                          </p:stCondLst>
                                        </p:cTn>
                                        <p:tgtEl>
                                          <p:spTgt spid="61568"/>
                                        </p:tgtEl>
                                        <p:attrNameLst>
                                          <p:attrName>style.visibility</p:attrName>
                                        </p:attrNameLst>
                                      </p:cBhvr>
                                      <p:to>
                                        <p:strVal val="visible"/>
                                      </p:to>
                                    </p:set>
                                    <p:animEffect transition="in" filter="blinds(horizontal)">
                                      <p:cBhvr>
                                        <p:cTn id="68" dur="500"/>
                                        <p:tgtEl>
                                          <p:spTgt spid="61568"/>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61517"/>
                                        </p:tgtEl>
                                        <p:attrNameLst>
                                          <p:attrName>style.visibility</p:attrName>
                                        </p:attrNameLst>
                                      </p:cBhvr>
                                      <p:to>
                                        <p:strVal val="visible"/>
                                      </p:to>
                                    </p:set>
                                    <p:animEffect transition="in" filter="blinds(horizontal)">
                                      <p:cBhvr>
                                        <p:cTn id="73" dur="500"/>
                                        <p:tgtEl>
                                          <p:spTgt spid="61517"/>
                                        </p:tgtEl>
                                      </p:cBhvr>
                                    </p:animEffect>
                                  </p:childTnLst>
                                </p:cTn>
                              </p:par>
                              <p:par>
                                <p:cTn id="74" presetID="3" presetClass="entr" presetSubtype="10" fill="hold" nodeType="withEffect">
                                  <p:stCondLst>
                                    <p:cond delay="0"/>
                                  </p:stCondLst>
                                  <p:childTnLst>
                                    <p:set>
                                      <p:cBhvr>
                                        <p:cTn id="75" dur="1" fill="hold">
                                          <p:stCondLst>
                                            <p:cond delay="0"/>
                                          </p:stCondLst>
                                        </p:cTn>
                                        <p:tgtEl>
                                          <p:spTgt spid="61566"/>
                                        </p:tgtEl>
                                        <p:attrNameLst>
                                          <p:attrName>style.visibility</p:attrName>
                                        </p:attrNameLst>
                                      </p:cBhvr>
                                      <p:to>
                                        <p:strVal val="visible"/>
                                      </p:to>
                                    </p:set>
                                    <p:animEffect transition="in" filter="blinds(horizontal)">
                                      <p:cBhvr>
                                        <p:cTn id="76" dur="500"/>
                                        <p:tgtEl>
                                          <p:spTgt spid="61566"/>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wipe(left)">
                                      <p:cBhvr>
                                        <p:cTn id="81" dur="500"/>
                                        <p:tgtEl>
                                          <p:spTgt spid="18"/>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nodeType="clickEffect">
                                  <p:stCondLst>
                                    <p:cond delay="0"/>
                                  </p:stCondLst>
                                  <p:childTnLst>
                                    <p:set>
                                      <p:cBhvr>
                                        <p:cTn id="85" dur="1" fill="hold">
                                          <p:stCondLst>
                                            <p:cond delay="0"/>
                                          </p:stCondLst>
                                        </p:cTn>
                                        <p:tgtEl>
                                          <p:spTgt spid="19"/>
                                        </p:tgtEl>
                                        <p:attrNameLst>
                                          <p:attrName>style.visibility</p:attrName>
                                        </p:attrNameLst>
                                      </p:cBhvr>
                                      <p:to>
                                        <p:strVal val="visible"/>
                                      </p:to>
                                    </p:set>
                                    <p:animEffect transition="in" filter="wipe(up)">
                                      <p:cBhvr>
                                        <p:cTn id="86" dur="500"/>
                                        <p:tgtEl>
                                          <p:spTgt spid="1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wipe(left)">
                                      <p:cBhvr>
                                        <p:cTn id="91" dur="500"/>
                                        <p:tgtEl>
                                          <p:spTgt spid="20"/>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61550"/>
                                        </p:tgtEl>
                                        <p:attrNameLst>
                                          <p:attrName>style.visibility</p:attrName>
                                        </p:attrNameLst>
                                      </p:cBhvr>
                                      <p:to>
                                        <p:strVal val="visible"/>
                                      </p:to>
                                    </p:set>
                                    <p:animEffect transition="in" filter="blinds(horizontal)">
                                      <p:cBhvr>
                                        <p:cTn id="96" dur="500"/>
                                        <p:tgtEl>
                                          <p:spTgt spid="61550"/>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nodeType="clickEffect">
                                  <p:stCondLst>
                                    <p:cond delay="0"/>
                                  </p:stCondLst>
                                  <p:childTnLst>
                                    <p:set>
                                      <p:cBhvr>
                                        <p:cTn id="100" dur="1" fill="hold">
                                          <p:stCondLst>
                                            <p:cond delay="0"/>
                                          </p:stCondLst>
                                        </p:cTn>
                                        <p:tgtEl>
                                          <p:spTgt spid="61577"/>
                                        </p:tgtEl>
                                        <p:attrNameLst>
                                          <p:attrName>style.visibility</p:attrName>
                                        </p:attrNameLst>
                                      </p:cBhvr>
                                      <p:to>
                                        <p:strVal val="visible"/>
                                      </p:to>
                                    </p:set>
                                    <p:animEffect transition="in" filter="blinds(horizontal)">
                                      <p:cBhvr>
                                        <p:cTn id="101" dur="500"/>
                                        <p:tgtEl>
                                          <p:spTgt spid="61577"/>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nodeType="clickEffect">
                                  <p:stCondLst>
                                    <p:cond delay="0"/>
                                  </p:stCondLst>
                                  <p:childTnLst>
                                    <p:set>
                                      <p:cBhvr>
                                        <p:cTn id="105" dur="1" fill="hold">
                                          <p:stCondLst>
                                            <p:cond delay="0"/>
                                          </p:stCondLst>
                                        </p:cTn>
                                        <p:tgtEl>
                                          <p:spTgt spid="61576"/>
                                        </p:tgtEl>
                                        <p:attrNameLst>
                                          <p:attrName>style.visibility</p:attrName>
                                        </p:attrNameLst>
                                      </p:cBhvr>
                                      <p:to>
                                        <p:strVal val="visible"/>
                                      </p:to>
                                    </p:set>
                                    <p:animEffect transition="in" filter="blinds(horizontal)">
                                      <p:cBhvr>
                                        <p:cTn id="106" dur="500"/>
                                        <p:tgtEl>
                                          <p:spTgt spid="61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3" grpId="0" autoUpdateAnimBg="0"/>
      <p:bldP spid="61494" grpId="0" autoUpdateAnimBg="0"/>
      <p:bldP spid="61507" grpId="0"/>
      <p:bldP spid="61518" grpId="0"/>
      <p:bldP spid="6155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671</TotalTime>
  <Words>990</Words>
  <Application>Microsoft Office PowerPoint</Application>
  <PresentationFormat>全屏显示(4:3)</PresentationFormat>
  <Paragraphs>182</Paragraphs>
  <Slides>16</Slides>
  <Notes>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16</vt:i4>
      </vt:variant>
    </vt:vector>
  </HeadingPairs>
  <TitlesOfParts>
    <vt:vector size="19" baseType="lpstr">
      <vt:lpstr>Office 主题​​</vt:lpstr>
      <vt:lpstr>Equation</vt:lpstr>
      <vt:lpstr>Microsoft Equation 3.0</vt:lpstr>
      <vt:lpstr>4.6  带电粒子在电场中的运动      1.带电粒子在电场中的加速     2.带电粒子在电场中的偏转     3.示波管的工作原理</vt:lpstr>
      <vt:lpstr>幻灯片 2</vt:lpstr>
      <vt:lpstr>幻灯片 3</vt:lpstr>
      <vt:lpstr>幻灯片 4</vt:lpstr>
      <vt:lpstr>幻灯片 5</vt:lpstr>
      <vt:lpstr>课堂思考</vt:lpstr>
      <vt:lpstr>幻灯片 7</vt:lpstr>
      <vt:lpstr>幻灯片 8</vt:lpstr>
      <vt:lpstr>幻灯片 9</vt:lpstr>
      <vt:lpstr>幻灯片 10</vt:lpstr>
      <vt:lpstr>幻灯片 11</vt:lpstr>
      <vt:lpstr>幻灯片 12</vt:lpstr>
      <vt:lpstr>幻灯片 13</vt:lpstr>
      <vt:lpstr>幻灯片 14</vt:lpstr>
      <vt:lpstr>幻灯片 15</vt:lpstr>
      <vt:lpstr>幻灯片 16</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lenovo</cp:lastModifiedBy>
  <cp:revision>52</cp:revision>
  <dcterms:created xsi:type="dcterms:W3CDTF">2017-06-28T03:02:51Z</dcterms:created>
  <dcterms:modified xsi:type="dcterms:W3CDTF">2017-07-26T05:29:30Z</dcterms:modified>
</cp:coreProperties>
</file>