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6" r:id="rId2"/>
    <p:sldId id="267" r:id="rId3"/>
    <p:sldId id="285" r:id="rId4"/>
    <p:sldId id="286" r:id="rId5"/>
    <p:sldId id="287" r:id="rId6"/>
    <p:sldId id="288" r:id="rId7"/>
    <p:sldId id="302" r:id="rId8"/>
    <p:sldId id="303" r:id="rId9"/>
    <p:sldId id="304" r:id="rId10"/>
    <p:sldId id="310" r:id="rId11"/>
    <p:sldId id="321" r:id="rId12"/>
    <p:sldId id="309" r:id="rId13"/>
    <p:sldId id="311" r:id="rId14"/>
    <p:sldId id="289" r:id="rId15"/>
    <p:sldId id="290" r:id="rId16"/>
    <p:sldId id="291" r:id="rId17"/>
    <p:sldId id="318" r:id="rId18"/>
    <p:sldId id="319" r:id="rId19"/>
    <p:sldId id="294" r:id="rId20"/>
    <p:sldId id="328" r:id="rId21"/>
    <p:sldId id="330" r:id="rId22"/>
    <p:sldId id="331" r:id="rId23"/>
    <p:sldId id="329" r:id="rId24"/>
    <p:sldId id="322" r:id="rId25"/>
    <p:sldId id="323" r:id="rId26"/>
    <p:sldId id="324" r:id="rId27"/>
    <p:sldId id="326" r:id="rId28"/>
    <p:sldId id="298" r:id="rId29"/>
    <p:sldId id="327" r:id="rId30"/>
    <p:sldId id="32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3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19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7547-DBB3-4543-8262-161AAE840638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D7513-F9D7-44C7-A5E8-B4CB6C8D73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889E5-B472-4E23-9D88-5D8566D3D682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7152E-8E92-4159-8C3F-F648127B2922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44995-990E-4911-9527-55D9587F0517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C2C79F-5419-49E6-A748-C3E11DCBE4E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》——</a:t>
            </a:r>
            <a:r>
              <a:rPr lang="en-US" altLang="zh-CN" sz="2600" b="1" kern="1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5.1</a:t>
            </a:r>
            <a:r>
              <a:rPr lang="zh-CN" altLang="en-US" sz="2600" b="1" kern="1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电源和电流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jpeg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4.wmf"/><Relationship Id="rId3" Type="http://schemas.openxmlformats.org/officeDocument/2006/relationships/image" Target="../media/image25.pn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baidu.com/i?ct=503316480&amp;z=0&amp;tn=baiduimagedetail&amp;word=%CA%D6%B5%E7%CD%B2&amp;in=20606&amp;cl=2&amp;cm=1&amp;sc=0&amp;lm=-1&amp;pn=37&amp;rn=1&amp;di=15858523095&amp;ln=2000&amp;fr=&amp;ic=0&amp;s=0&amp;se=1&amp;sme=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2276872"/>
            <a:ext cx="91440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 fontScale="90000"/>
          </a:bodyPr>
          <a:lstStyle/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5.1 </a:t>
            </a:r>
            <a:r>
              <a:rPr kumimoji="1"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电源和电流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5.2 </a:t>
            </a:r>
            <a:r>
              <a:rPr kumimoji="1"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欧姆定律及其应用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5.3 </a:t>
            </a:r>
            <a:r>
              <a:rPr lang="zh-CN" altLang="zh-CN" sz="3600" dirty="0"/>
              <a:t>闭合电路欧姆定律及其应用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835696" y="1124744"/>
            <a:ext cx="50419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4800" b="1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4800" b="1" dirty="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章 恒定电流</a:t>
            </a:r>
            <a:endParaRPr lang="zh-CN" altLang="en-US" sz="5400" b="1" dirty="0">
              <a:solidFill>
                <a:srgbClr val="000099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87338" y="3056359"/>
            <a:ext cx="6516910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电池的容量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电池放电时能输出的总电荷量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单位：安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黑体" pitchFamily="2" charset="-122"/>
              </a:rPr>
              <a:t>·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时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黑体" pitchFamily="2" charset="-122"/>
              </a:rPr>
              <a:t>·</a:t>
            </a:r>
            <a:r>
              <a:rPr lang="en-US" altLang="zh-CN" sz="28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  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毫安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黑体" pitchFamily="2" charset="-122"/>
              </a:rPr>
              <a:t>·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时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mA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黑体" pitchFamily="2" charset="-122"/>
              </a:rPr>
              <a:t>·</a:t>
            </a:r>
            <a:r>
              <a:rPr lang="en-US" altLang="zh-CN" sz="28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885825" y="1373609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 sz="3600" b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87338" y="1528018"/>
            <a:ext cx="4752975" cy="54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电源的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电动势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51520" y="4509120"/>
            <a:ext cx="6516688" cy="58896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手机待机时间长短和哪个参数有关</a:t>
            </a:r>
            <a:r>
              <a:rPr lang="en-US" altLang="zh-CN" sz="32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179512" y="836712"/>
            <a:ext cx="4248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2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电源的重要参数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287338" y="2227684"/>
            <a:ext cx="6228878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电源的</a:t>
            </a: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内阻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电源内部导体的电阻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9" name="Picture 4" descr="1042072132"/>
          <p:cNvPicPr>
            <a:picLocks noChangeAspect="1" noChangeArrowheads="1"/>
          </p:cNvPicPr>
          <p:nvPr/>
        </p:nvPicPr>
        <p:blipFill>
          <a:blip r:embed="rId2" cstate="print"/>
          <a:srcRect l="8385" t="8536" r="14769" b="8131"/>
          <a:stretch>
            <a:fillRect/>
          </a:stretch>
        </p:blipFill>
        <p:spPr bwMode="auto">
          <a:xfrm>
            <a:off x="5868144" y="1124743"/>
            <a:ext cx="3275856" cy="266622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5" grpId="0"/>
      <p:bldP spid="48137" grpId="0" animBg="1"/>
      <p:bldP spid="481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95563" y="2082800"/>
            <a:ext cx="615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80808"/>
                </a:solidFill>
                <a:latin typeface="Times New Roman" pitchFamily="18" charset="0"/>
                <a:ea typeface="黑体" pitchFamily="2" charset="-122"/>
              </a:rPr>
              <a:t>电源外部电流从正极板到负极板叫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外电路</a:t>
            </a:r>
            <a:r>
              <a:rPr lang="zh-CN" altLang="en-US" sz="2400" b="1">
                <a:solidFill>
                  <a:srgbClr val="080808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98500" y="1125538"/>
            <a:ext cx="1641475" cy="2397125"/>
            <a:chOff x="900" y="1514"/>
            <a:chExt cx="1034" cy="1510"/>
          </a:xfrm>
        </p:grpSpPr>
        <p:sp>
          <p:nvSpPr>
            <p:cNvPr id="33796" name="Oval 7"/>
            <p:cNvSpPr>
              <a:spLocks noChangeArrowheads="1"/>
            </p:cNvSpPr>
            <p:nvPr/>
          </p:nvSpPr>
          <p:spPr bwMode="auto">
            <a:xfrm>
              <a:off x="900" y="1514"/>
              <a:ext cx="1034" cy="1034"/>
            </a:xfrm>
            <a:prstGeom prst="ellips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797" name="Freeform 8"/>
            <p:cNvSpPr>
              <a:spLocks/>
            </p:cNvSpPr>
            <p:nvPr/>
          </p:nvSpPr>
          <p:spPr bwMode="auto">
            <a:xfrm>
              <a:off x="1008" y="1592"/>
              <a:ext cx="345" cy="240"/>
            </a:xfrm>
            <a:custGeom>
              <a:avLst/>
              <a:gdLst>
                <a:gd name="T0" fmla="*/ 0 w 345"/>
                <a:gd name="T1" fmla="*/ 240 h 240"/>
                <a:gd name="T2" fmla="*/ 140 w 345"/>
                <a:gd name="T3" fmla="*/ 88 h 240"/>
                <a:gd name="T4" fmla="*/ 345 w 345"/>
                <a:gd name="T5" fmla="*/ 0 h 240"/>
                <a:gd name="T6" fmla="*/ 0 60000 65536"/>
                <a:gd name="T7" fmla="*/ 0 60000 65536"/>
                <a:gd name="T8" fmla="*/ 0 60000 65536"/>
                <a:gd name="T9" fmla="*/ 0 w 345"/>
                <a:gd name="T10" fmla="*/ 0 h 240"/>
                <a:gd name="T11" fmla="*/ 345 w 345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5" h="240">
                  <a:moveTo>
                    <a:pt x="0" y="240"/>
                  </a:moveTo>
                  <a:cubicBezTo>
                    <a:pt x="23" y="215"/>
                    <a:pt x="83" y="128"/>
                    <a:pt x="140" y="88"/>
                  </a:cubicBezTo>
                  <a:cubicBezTo>
                    <a:pt x="180" y="56"/>
                    <a:pt x="295" y="18"/>
                    <a:pt x="345" y="0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round/>
              <a:headEnd type="none" w="med" len="med"/>
              <a:tailEnd type="arrow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98" name="Text Box 9"/>
            <p:cNvSpPr txBox="1">
              <a:spLocks noChangeArrowheads="1"/>
            </p:cNvSpPr>
            <p:nvPr/>
          </p:nvSpPr>
          <p:spPr bwMode="auto">
            <a:xfrm>
              <a:off x="1056" y="2582"/>
              <a:ext cx="29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4000" b="1">
                  <a:solidFill>
                    <a:srgbClr val="080808"/>
                  </a:solidFill>
                  <a:latin typeface="Times New Roman" pitchFamily="18" charset="0"/>
                  <a:ea typeface="楷体_GB2312" pitchFamily="49" charset="-122"/>
                </a:rPr>
                <a:t>+</a:t>
              </a:r>
              <a:endParaRPr lang="zh-CN" altLang="zh-CN" sz="2400" b="1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3799" name="Oval 10"/>
            <p:cNvSpPr>
              <a:spLocks noChangeArrowheads="1"/>
            </p:cNvSpPr>
            <p:nvPr/>
          </p:nvSpPr>
          <p:spPr bwMode="auto">
            <a:xfrm>
              <a:off x="1056" y="1670"/>
              <a:ext cx="720" cy="720"/>
            </a:xfrm>
            <a:prstGeom prst="ellips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800" name="Rectangle 11"/>
            <p:cNvSpPr>
              <a:spLocks noChangeArrowheads="1"/>
            </p:cNvSpPr>
            <p:nvPr/>
          </p:nvSpPr>
          <p:spPr bwMode="auto">
            <a:xfrm>
              <a:off x="1248" y="2294"/>
              <a:ext cx="336" cy="33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801" name="Rectangle 12"/>
            <p:cNvSpPr>
              <a:spLocks noChangeArrowheads="1"/>
            </p:cNvSpPr>
            <p:nvPr/>
          </p:nvSpPr>
          <p:spPr bwMode="auto">
            <a:xfrm>
              <a:off x="1203" y="2198"/>
              <a:ext cx="93" cy="480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802" name="Rectangle 13"/>
            <p:cNvSpPr>
              <a:spLocks noChangeArrowheads="1"/>
            </p:cNvSpPr>
            <p:nvPr/>
          </p:nvSpPr>
          <p:spPr bwMode="auto">
            <a:xfrm>
              <a:off x="1536" y="2198"/>
              <a:ext cx="93" cy="480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803" name="Text Box 14"/>
            <p:cNvSpPr txBox="1">
              <a:spLocks noChangeArrowheads="1"/>
            </p:cNvSpPr>
            <p:nvPr/>
          </p:nvSpPr>
          <p:spPr bwMode="auto">
            <a:xfrm>
              <a:off x="1500" y="2534"/>
              <a:ext cx="2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4000" b="1">
                  <a:solidFill>
                    <a:srgbClr val="080808"/>
                  </a:solidFill>
                  <a:latin typeface="Times New Roman" pitchFamily="18" charset="0"/>
                  <a:ea typeface="楷体_GB2312" pitchFamily="49" charset="-122"/>
                </a:rPr>
                <a:t>–</a:t>
              </a:r>
              <a:endParaRPr lang="zh-CN" altLang="zh-CN" sz="2400" b="1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 rot="-2563489">
              <a:off x="912" y="1910"/>
              <a:ext cx="144" cy="146"/>
              <a:chOff x="3264" y="2686"/>
              <a:chExt cx="189" cy="197"/>
            </a:xfrm>
          </p:grpSpPr>
          <p:sp>
            <p:nvSpPr>
              <p:cNvPr id="33805" name="Oval 16"/>
              <p:cNvSpPr>
                <a:spLocks noChangeArrowheads="1"/>
              </p:cNvSpPr>
              <p:nvPr/>
            </p:nvSpPr>
            <p:spPr bwMode="auto">
              <a:xfrm rot="-2876263">
                <a:off x="3262" y="2691"/>
                <a:ext cx="193" cy="18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3806" name="Line 17"/>
              <p:cNvSpPr>
                <a:spLocks noChangeShapeType="1"/>
              </p:cNvSpPr>
              <p:nvPr/>
            </p:nvSpPr>
            <p:spPr bwMode="auto">
              <a:xfrm rot="-2876263">
                <a:off x="3262" y="2785"/>
                <a:ext cx="197" cy="0"/>
              </a:xfrm>
              <a:prstGeom prst="line">
                <a:avLst/>
              </a:prstGeom>
              <a:noFill/>
              <a:ln w="412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7" name="Line 18"/>
              <p:cNvSpPr>
                <a:spLocks noChangeShapeType="1"/>
              </p:cNvSpPr>
              <p:nvPr/>
            </p:nvSpPr>
            <p:spPr bwMode="auto">
              <a:xfrm rot="-2876263">
                <a:off x="3357" y="2702"/>
                <a:ext cx="0" cy="160"/>
              </a:xfrm>
              <a:prstGeom prst="line">
                <a:avLst/>
              </a:prstGeom>
              <a:noFill/>
              <a:ln w="412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rot="-2757411">
              <a:off x="1344" y="2436"/>
              <a:ext cx="144" cy="146"/>
              <a:chOff x="3264" y="2686"/>
              <a:chExt cx="189" cy="197"/>
            </a:xfrm>
          </p:grpSpPr>
          <p:sp>
            <p:nvSpPr>
              <p:cNvPr id="33809" name="Oval 20"/>
              <p:cNvSpPr>
                <a:spLocks noChangeArrowheads="1"/>
              </p:cNvSpPr>
              <p:nvPr/>
            </p:nvSpPr>
            <p:spPr bwMode="auto">
              <a:xfrm rot="-2876263">
                <a:off x="3262" y="2691"/>
                <a:ext cx="193" cy="18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3810" name="Line 21"/>
              <p:cNvSpPr>
                <a:spLocks noChangeShapeType="1"/>
              </p:cNvSpPr>
              <p:nvPr/>
            </p:nvSpPr>
            <p:spPr bwMode="auto">
              <a:xfrm rot="-2876263">
                <a:off x="3262" y="2785"/>
                <a:ext cx="197" cy="0"/>
              </a:xfrm>
              <a:prstGeom prst="line">
                <a:avLst/>
              </a:prstGeom>
              <a:noFill/>
              <a:ln w="412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1" name="Line 22"/>
              <p:cNvSpPr>
                <a:spLocks noChangeShapeType="1"/>
              </p:cNvSpPr>
              <p:nvPr/>
            </p:nvSpPr>
            <p:spPr bwMode="auto">
              <a:xfrm rot="-2876263">
                <a:off x="3357" y="2702"/>
                <a:ext cx="0" cy="160"/>
              </a:xfrm>
              <a:prstGeom prst="line">
                <a:avLst/>
              </a:prstGeom>
              <a:noFill/>
              <a:ln w="412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12" name="Line 23"/>
            <p:cNvSpPr>
              <a:spLocks noChangeShapeType="1"/>
            </p:cNvSpPr>
            <p:nvPr/>
          </p:nvSpPr>
          <p:spPr bwMode="auto">
            <a:xfrm flipH="1">
              <a:off x="1296" y="2726"/>
              <a:ext cx="336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arrow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195513" y="3429000"/>
            <a:ext cx="1873250" cy="1419225"/>
            <a:chOff x="476" y="2591"/>
            <a:chExt cx="1180" cy="894"/>
          </a:xfrm>
        </p:grpSpPr>
        <p:sp>
          <p:nvSpPr>
            <p:cNvPr id="33814" name="Text Box 27"/>
            <p:cNvSpPr txBox="1">
              <a:spLocks noChangeArrowheads="1"/>
            </p:cNvSpPr>
            <p:nvPr/>
          </p:nvSpPr>
          <p:spPr bwMode="auto">
            <a:xfrm>
              <a:off x="623" y="3043"/>
              <a:ext cx="29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4000" b="1">
                  <a:solidFill>
                    <a:srgbClr val="080808"/>
                  </a:solidFill>
                  <a:latin typeface="Times New Roman" pitchFamily="18" charset="0"/>
                  <a:ea typeface="楷体_GB2312" pitchFamily="49" charset="-122"/>
                </a:rPr>
                <a:t>+</a:t>
              </a:r>
              <a:endParaRPr lang="zh-CN" altLang="zh-CN" sz="2400" b="1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3815" name="Text Box 28"/>
            <p:cNvSpPr txBox="1">
              <a:spLocks noChangeArrowheads="1"/>
            </p:cNvSpPr>
            <p:nvPr/>
          </p:nvSpPr>
          <p:spPr bwMode="auto">
            <a:xfrm>
              <a:off x="1001" y="3013"/>
              <a:ext cx="2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4000" b="1">
                  <a:solidFill>
                    <a:srgbClr val="080808"/>
                  </a:solidFill>
                  <a:latin typeface="Times New Roman" pitchFamily="18" charset="0"/>
                  <a:ea typeface="楷体_GB2312" pitchFamily="49" charset="-122"/>
                </a:rPr>
                <a:t>–</a:t>
              </a:r>
              <a:endParaRPr lang="zh-CN" altLang="zh-CN" sz="2400" b="1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3816" name="Line 29"/>
            <p:cNvSpPr>
              <a:spLocks noChangeShapeType="1"/>
            </p:cNvSpPr>
            <p:nvPr/>
          </p:nvSpPr>
          <p:spPr bwMode="auto">
            <a:xfrm>
              <a:off x="893" y="2851"/>
              <a:ext cx="0" cy="432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Line 30"/>
            <p:cNvSpPr>
              <a:spLocks noChangeShapeType="1"/>
            </p:cNvSpPr>
            <p:nvPr/>
          </p:nvSpPr>
          <p:spPr bwMode="auto">
            <a:xfrm>
              <a:off x="1085" y="2941"/>
              <a:ext cx="0" cy="229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Line 31"/>
            <p:cNvSpPr>
              <a:spLocks noChangeShapeType="1"/>
            </p:cNvSpPr>
            <p:nvPr/>
          </p:nvSpPr>
          <p:spPr bwMode="auto">
            <a:xfrm>
              <a:off x="476" y="3091"/>
              <a:ext cx="417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Line 32"/>
            <p:cNvSpPr>
              <a:spLocks noChangeShapeType="1"/>
            </p:cNvSpPr>
            <p:nvPr/>
          </p:nvSpPr>
          <p:spPr bwMode="auto">
            <a:xfrm>
              <a:off x="1085" y="3091"/>
              <a:ext cx="349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Line 33"/>
            <p:cNvSpPr>
              <a:spLocks noChangeShapeType="1"/>
            </p:cNvSpPr>
            <p:nvPr/>
          </p:nvSpPr>
          <p:spPr bwMode="auto">
            <a:xfrm flipH="1">
              <a:off x="884" y="2750"/>
              <a:ext cx="336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arrow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21" name="Object 34"/>
            <p:cNvGraphicFramePr>
              <a:graphicFrameLocks noChangeAspect="1"/>
            </p:cNvGraphicFramePr>
            <p:nvPr/>
          </p:nvGraphicFramePr>
          <p:xfrm>
            <a:off x="1247" y="2591"/>
            <a:ext cx="40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1" name="公式" r:id="rId3" imgW="266400" imgH="241200" progId="Equation.3">
                    <p:embed/>
                  </p:oleObj>
                </mc:Choice>
                <mc:Fallback>
                  <p:oleObj name="公式" r:id="rId3" imgW="266400" imgH="241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591"/>
                          <a:ext cx="40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595563" y="1341438"/>
            <a:ext cx="615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80808"/>
                </a:solidFill>
                <a:latin typeface="Times New Roman" pitchFamily="18" charset="0"/>
                <a:ea typeface="黑体" pitchFamily="2" charset="-122"/>
              </a:rPr>
              <a:t>电源内部电流从负极板到正极板叫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内电路</a:t>
            </a:r>
            <a:r>
              <a:rPr lang="zh-CN" altLang="en-US" sz="2400" b="1">
                <a:solidFill>
                  <a:srgbClr val="080808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755650" y="5264150"/>
            <a:ext cx="7777163" cy="111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测量方法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电源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没有接入电路时，用伏特表直接测量两极板之间的电压（粗测）。</a:t>
            </a:r>
          </a:p>
        </p:txBody>
      </p:sp>
      <p:pic>
        <p:nvPicPr>
          <p:cNvPr id="32810" name="Picture 42" descr="測量電池電壓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825" y="2852738"/>
            <a:ext cx="1814513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805" grpId="0"/>
      <p:bldP spid="328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79512" y="836712"/>
            <a:ext cx="2987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200" dirty="0">
                <a:ea typeface="黑体" pitchFamily="2" charset="-122"/>
              </a:rPr>
              <a:t>生活中的电池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68313" y="1556345"/>
          <a:ext cx="2297112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位图图像" r:id="rId3" imgW="1352381" imgH="990738" progId="PBrush">
                  <p:embed/>
                </p:oleObj>
              </mc:Choice>
              <mc:Fallback>
                <p:oleObj name="位图图像" r:id="rId3" imgW="1352381" imgH="99073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6345"/>
                        <a:ext cx="2297112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563938" y="5193307"/>
          <a:ext cx="13525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位图图像" r:id="rId5" imgW="1352381" imgH="1066667" progId="PBrush">
                  <p:embed/>
                </p:oleObj>
              </mc:Choice>
              <mc:Fallback>
                <p:oleObj name="位图图像" r:id="rId5" imgW="1352381" imgH="1066667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193307"/>
                        <a:ext cx="13525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576263" y="4524970"/>
          <a:ext cx="1871662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位图图像" r:id="rId7" imgW="1219370" imgH="1162212" progId="PBrush">
                  <p:embed/>
                </p:oleObj>
              </mc:Choice>
              <mc:Fallback>
                <p:oleObj name="位图图像" r:id="rId7" imgW="1219370" imgH="1162212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524970"/>
                        <a:ext cx="1871662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5724525" y="4740870"/>
          <a:ext cx="2555875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BMP 图像" r:id="rId9" imgW="1619476" imgH="971686" progId="PBrush">
                  <p:embed/>
                </p:oleObj>
              </mc:Choice>
              <mc:Fallback>
                <p:oleObj name="BMP 图像" r:id="rId9" imgW="1619476" imgH="971686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740870"/>
                        <a:ext cx="2555875" cy="153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5616575" y="1592857"/>
          <a:ext cx="277177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位图图像" r:id="rId11" imgW="1695687" imgH="1009791" progId="PBrush">
                  <p:embed/>
                </p:oleObj>
              </mc:Choice>
              <mc:Fallback>
                <p:oleObj name="位图图像" r:id="rId11" imgW="1695687" imgH="1009791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1592857"/>
                        <a:ext cx="2771775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808288" y="1530945"/>
            <a:ext cx="2555875" cy="519112"/>
            <a:chOff x="1769" y="715"/>
            <a:chExt cx="1610" cy="327"/>
          </a:xfrm>
        </p:grpSpPr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2109" y="715"/>
              <a:ext cx="1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190E6C"/>
                  </a:solidFill>
                </a:rPr>
                <a:t>太阳电池</a:t>
              </a:r>
            </a:p>
          </p:txBody>
        </p:sp>
        <p:sp>
          <p:nvSpPr>
            <p:cNvPr id="17424" name="AutoShape 16"/>
            <p:cNvSpPr>
              <a:spLocks noChangeArrowheads="1"/>
            </p:cNvSpPr>
            <p:nvPr/>
          </p:nvSpPr>
          <p:spPr bwMode="auto">
            <a:xfrm>
              <a:off x="1769" y="822"/>
              <a:ext cx="408" cy="159"/>
            </a:xfrm>
            <a:prstGeom prst="rightArrow">
              <a:avLst>
                <a:gd name="adj1" fmla="val 50000"/>
                <a:gd name="adj2" fmla="val 64151"/>
              </a:avLst>
            </a:prstGeom>
            <a:solidFill>
              <a:srgbClr val="190E6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455988" y="2419945"/>
            <a:ext cx="2195512" cy="519112"/>
            <a:chOff x="2177" y="1275"/>
            <a:chExt cx="1315" cy="327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2177" y="1275"/>
              <a:ext cx="10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190E6C"/>
                  </a:solidFill>
                </a:rPr>
                <a:t>干电池</a:t>
              </a:r>
            </a:p>
          </p:txBody>
        </p:sp>
        <p:sp>
          <p:nvSpPr>
            <p:cNvPr id="17425" name="AutoShape 17"/>
            <p:cNvSpPr>
              <a:spLocks noChangeArrowheads="1"/>
            </p:cNvSpPr>
            <p:nvPr/>
          </p:nvSpPr>
          <p:spPr bwMode="auto">
            <a:xfrm>
              <a:off x="2857" y="1366"/>
              <a:ext cx="635" cy="182"/>
            </a:xfrm>
            <a:prstGeom prst="leftArrow">
              <a:avLst>
                <a:gd name="adj1" fmla="val 50000"/>
                <a:gd name="adj2" fmla="val 87225"/>
              </a:avLst>
            </a:prstGeom>
            <a:solidFill>
              <a:srgbClr val="190E6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008063" y="3788370"/>
            <a:ext cx="2700337" cy="828675"/>
            <a:chOff x="884" y="2024"/>
            <a:chExt cx="1701" cy="522"/>
          </a:xfrm>
        </p:grpSpPr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1315" y="2024"/>
              <a:ext cx="1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190E6C"/>
                  </a:solidFill>
                </a:rPr>
                <a:t>铅蓄电池</a:t>
              </a:r>
            </a:p>
          </p:txBody>
        </p:sp>
        <p:sp>
          <p:nvSpPr>
            <p:cNvPr id="17427" name="AutoShape 19"/>
            <p:cNvSpPr>
              <a:spLocks noChangeArrowheads="1"/>
            </p:cNvSpPr>
            <p:nvPr/>
          </p:nvSpPr>
          <p:spPr bwMode="auto">
            <a:xfrm>
              <a:off x="884" y="2115"/>
              <a:ext cx="385" cy="431"/>
            </a:xfrm>
            <a:custGeom>
              <a:avLst/>
              <a:gdLst>
                <a:gd name="G0" fmla="+- 12427 0 0"/>
                <a:gd name="G1" fmla="+- 3581 0 0"/>
                <a:gd name="G2" fmla="+- 12158 0 3581"/>
                <a:gd name="G3" fmla="+- G2 0 3581"/>
                <a:gd name="G4" fmla="*/ G3 32768 32059"/>
                <a:gd name="G5" fmla="*/ G4 1 2"/>
                <a:gd name="G6" fmla="+- 21600 0 12427"/>
                <a:gd name="G7" fmla="*/ G6 3581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2553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3581"/>
                  </a:lnTo>
                  <a:cubicBezTo>
                    <a:pt x="5564" y="3581"/>
                    <a:pt x="0" y="7421"/>
                    <a:pt x="0" y="12158"/>
                  </a:cubicBezTo>
                  <a:lnTo>
                    <a:pt x="0" y="21600"/>
                  </a:lnTo>
                  <a:lnTo>
                    <a:pt x="5106" y="21600"/>
                  </a:lnTo>
                  <a:lnTo>
                    <a:pt x="5106" y="12158"/>
                  </a:lnTo>
                  <a:cubicBezTo>
                    <a:pt x="5106" y="10180"/>
                    <a:pt x="8384" y="8577"/>
                    <a:pt x="12427" y="8577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rgbClr val="190E6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256213" y="3716932"/>
            <a:ext cx="1873250" cy="971550"/>
            <a:chOff x="3084" y="2001"/>
            <a:chExt cx="1180" cy="612"/>
          </a:xfrm>
        </p:grpSpPr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3084" y="2008"/>
              <a:ext cx="9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190E6C"/>
                  </a:solidFill>
                </a:rPr>
                <a:t>锂电池</a:t>
              </a:r>
            </a:p>
          </p:txBody>
        </p:sp>
        <p:sp>
          <p:nvSpPr>
            <p:cNvPr id="17429" name="AutoShape 21"/>
            <p:cNvSpPr>
              <a:spLocks noChangeArrowheads="1"/>
            </p:cNvSpPr>
            <p:nvPr/>
          </p:nvSpPr>
          <p:spPr bwMode="auto">
            <a:xfrm flipH="1">
              <a:off x="3901" y="2001"/>
              <a:ext cx="363" cy="612"/>
            </a:xfrm>
            <a:custGeom>
              <a:avLst/>
              <a:gdLst>
                <a:gd name="G0" fmla="+- 12427 0 0"/>
                <a:gd name="G1" fmla="+- 3581 0 0"/>
                <a:gd name="G2" fmla="+- 12158 0 3581"/>
                <a:gd name="G3" fmla="+- G2 0 3581"/>
                <a:gd name="G4" fmla="*/ G3 32768 32059"/>
                <a:gd name="G5" fmla="*/ G4 1 2"/>
                <a:gd name="G6" fmla="+- 21600 0 12427"/>
                <a:gd name="G7" fmla="*/ G6 3581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2553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3581"/>
                  </a:lnTo>
                  <a:cubicBezTo>
                    <a:pt x="5564" y="3581"/>
                    <a:pt x="0" y="7421"/>
                    <a:pt x="0" y="12158"/>
                  </a:cubicBezTo>
                  <a:lnTo>
                    <a:pt x="0" y="21600"/>
                  </a:lnTo>
                  <a:lnTo>
                    <a:pt x="5106" y="21600"/>
                  </a:lnTo>
                  <a:lnTo>
                    <a:pt x="5106" y="12158"/>
                  </a:lnTo>
                  <a:cubicBezTo>
                    <a:pt x="5106" y="10180"/>
                    <a:pt x="8384" y="8577"/>
                    <a:pt x="12427" y="8577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rgbClr val="190E6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348038" y="4401145"/>
            <a:ext cx="2052637" cy="790575"/>
            <a:chOff x="2109" y="2478"/>
            <a:chExt cx="1293" cy="498"/>
          </a:xfrm>
        </p:grpSpPr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2109" y="2478"/>
              <a:ext cx="12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190E6C"/>
                  </a:solidFill>
                </a:rPr>
                <a:t>锌汞电池</a:t>
              </a:r>
            </a:p>
          </p:txBody>
        </p:sp>
        <p:sp>
          <p:nvSpPr>
            <p:cNvPr id="17430" name="AutoShape 22"/>
            <p:cNvSpPr>
              <a:spLocks noChangeArrowheads="1"/>
            </p:cNvSpPr>
            <p:nvPr/>
          </p:nvSpPr>
          <p:spPr bwMode="auto">
            <a:xfrm>
              <a:off x="2540" y="2772"/>
              <a:ext cx="181" cy="204"/>
            </a:xfrm>
            <a:prstGeom prst="upArrow">
              <a:avLst>
                <a:gd name="adj1" fmla="val 50000"/>
                <a:gd name="adj2" fmla="val 28177"/>
              </a:avLst>
            </a:prstGeom>
            <a:solidFill>
              <a:srgbClr val="190E6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79512" y="692696"/>
            <a:ext cx="6480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讨论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电动势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与电压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U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的区别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06425" y="1268760"/>
            <a:ext cx="64684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）两个公式中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分别表示什么力做功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?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66750" y="3773983"/>
            <a:ext cx="419328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）能量是如何转化的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?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842963" y="3676997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altLang="zh-CN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1854200" y="1984722"/>
            <a:ext cx="6426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中，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表示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电源内部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非静电力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做的功</a:t>
            </a:r>
          </a:p>
          <a:p>
            <a:endParaRPr lang="zh-CN" altLang="en-US" sz="28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中，</a:t>
            </a:r>
            <a:r>
              <a:rPr lang="en-US" altLang="zh-CN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表示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电源外部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电场力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做的功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430463" y="4401220"/>
            <a:ext cx="44291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其它形式能转化为电势能               </a:t>
            </a:r>
          </a:p>
          <a:p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反映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电源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的特性</a:t>
            </a:r>
          </a:p>
        </p:txBody>
      </p:sp>
      <p:graphicFrame>
        <p:nvGraphicFramePr>
          <p:cNvPr id="37908" name="Object 20"/>
          <p:cNvGraphicFramePr>
            <a:graphicFrameLocks noGrp="1" noChangeAspect="1"/>
          </p:cNvGraphicFramePr>
          <p:nvPr>
            <p:ph sz="half" idx="1"/>
          </p:nvPr>
        </p:nvGraphicFramePr>
        <p:xfrm>
          <a:off x="558800" y="1840260"/>
          <a:ext cx="147637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Equation" r:id="rId3" imgW="444240" imgH="419040" progId="Equation.DSMT4">
                  <p:embed/>
                </p:oleObj>
              </mc:Choice>
              <mc:Fallback>
                <p:oleObj name="Equation" r:id="rId3" imgW="4442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840260"/>
                        <a:ext cx="1476375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2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8188" y="4328195"/>
          <a:ext cx="1404937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Equation" r:id="rId5" imgW="444240" imgH="419040" progId="Equation.DSMT4">
                  <p:embed/>
                </p:oleObj>
              </mc:Choice>
              <mc:Fallback>
                <p:oleObj name="Equation" r:id="rId5" imgW="44424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328195"/>
                        <a:ext cx="1404937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3"/>
          <p:cNvGraphicFramePr>
            <a:graphicFrameLocks noChangeAspect="1"/>
          </p:cNvGraphicFramePr>
          <p:nvPr/>
        </p:nvGraphicFramePr>
        <p:xfrm>
          <a:off x="593725" y="2740372"/>
          <a:ext cx="1333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公式" r:id="rId6" imgW="482400" imgH="419040" progId="Equation.3">
                  <p:embed/>
                </p:oleObj>
              </mc:Choice>
              <mc:Fallback>
                <p:oleObj name="公式" r:id="rId6" imgW="48240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2740372"/>
                        <a:ext cx="13335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6" name="Object 2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74700" y="5588272"/>
          <a:ext cx="13684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公式" r:id="rId8" imgW="482400" imgH="419040" progId="Equation.3">
                  <p:embed/>
                </p:oleObj>
              </mc:Choice>
              <mc:Fallback>
                <p:oleObj name="公式" r:id="rId8" imgW="4824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588272"/>
                        <a:ext cx="1368425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2466975" y="5516835"/>
            <a:ext cx="4248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电势能转化为其它形式能</a:t>
            </a:r>
          </a:p>
          <a:p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U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反映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电场</a:t>
            </a:r>
            <a:r>
              <a:rPr lang="zh-CN" altLang="en-US" sz="2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9" grpId="0"/>
      <p:bldP spid="37900" grpId="0"/>
      <p:bldP spid="37902" grpId="0"/>
      <p:bldP spid="37904" grpId="0"/>
      <p:bldP spid="379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576263" y="3976688"/>
            <a:ext cx="3565525" cy="1557337"/>
            <a:chOff x="0" y="0"/>
            <a:chExt cx="2246" cy="981"/>
          </a:xfrm>
        </p:grpSpPr>
        <p:grpSp>
          <p:nvGrpSpPr>
            <p:cNvPr id="3" name="Group 83"/>
            <p:cNvGrpSpPr>
              <a:grpSpLocks/>
            </p:cNvGrpSpPr>
            <p:nvPr/>
          </p:nvGrpSpPr>
          <p:grpSpPr bwMode="auto">
            <a:xfrm>
              <a:off x="544" y="771"/>
              <a:ext cx="1180" cy="0"/>
              <a:chOff x="0" y="0"/>
              <a:chExt cx="1180" cy="0"/>
            </a:xfrm>
          </p:grpSpPr>
          <p:sp>
            <p:nvSpPr>
              <p:cNvPr id="11268" name="Line 57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80" cy="0"/>
              </a:xfrm>
              <a:prstGeom prst="line">
                <a:avLst/>
              </a:prstGeom>
              <a:noFill/>
              <a:ln w="25400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9" name="Line 58"/>
              <p:cNvSpPr>
                <a:spLocks noChangeShapeType="1"/>
              </p:cNvSpPr>
              <p:nvPr/>
            </p:nvSpPr>
            <p:spPr bwMode="auto">
              <a:xfrm>
                <a:off x="295" y="0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70" name="Freeform 63"/>
            <p:cNvSpPr>
              <a:spLocks/>
            </p:cNvSpPr>
            <p:nvPr/>
          </p:nvSpPr>
          <p:spPr bwMode="auto">
            <a:xfrm rot="14311165">
              <a:off x="-215" y="373"/>
              <a:ext cx="476" cy="46"/>
            </a:xfrm>
            <a:custGeom>
              <a:avLst/>
              <a:gdLst>
                <a:gd name="T0" fmla="*/ 0 w 1198"/>
                <a:gd name="T1" fmla="*/ 0 h 276"/>
                <a:gd name="T2" fmla="*/ 1198 w 1198"/>
                <a:gd name="T3" fmla="*/ 276 h 276"/>
              </a:gdLst>
              <a:ahLst/>
              <a:cxnLst>
                <a:cxn ang="0">
                  <a:pos x="0" y="276"/>
                </a:cxn>
                <a:cxn ang="0">
                  <a:pos x="558" y="11"/>
                </a:cxn>
                <a:cxn ang="0">
                  <a:pos x="1198" y="212"/>
                </a:cxn>
              </a:cxnLst>
              <a:rect l="T0" t="T1" r="T2" b="T3"/>
              <a:pathLst>
                <a:path w="1198" h="276">
                  <a:moveTo>
                    <a:pt x="0" y="276"/>
                  </a:moveTo>
                  <a:cubicBezTo>
                    <a:pt x="95" y="232"/>
                    <a:pt x="358" y="22"/>
                    <a:pt x="558" y="11"/>
                  </a:cubicBezTo>
                  <a:cubicBezTo>
                    <a:pt x="758" y="0"/>
                    <a:pt x="1065" y="170"/>
                    <a:pt x="1198" y="212"/>
                  </a:cubicBezTo>
                </a:path>
              </a:pathLst>
            </a:custGeom>
            <a:noFill/>
            <a:ln w="25400" cmpd="sng">
              <a:solidFill>
                <a:srgbClr val="80008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81"/>
            <p:cNvGrpSpPr>
              <a:grpSpLocks/>
            </p:cNvGrpSpPr>
            <p:nvPr/>
          </p:nvGrpSpPr>
          <p:grpSpPr bwMode="auto">
            <a:xfrm>
              <a:off x="499" y="340"/>
              <a:ext cx="1362" cy="297"/>
              <a:chOff x="0" y="0"/>
              <a:chExt cx="1362" cy="297"/>
            </a:xfrm>
          </p:grpSpPr>
          <p:sp>
            <p:nvSpPr>
              <p:cNvPr id="11272" name="Freeform 65"/>
              <p:cNvSpPr>
                <a:spLocks/>
              </p:cNvSpPr>
              <p:nvPr/>
            </p:nvSpPr>
            <p:spPr bwMode="auto">
              <a:xfrm>
                <a:off x="0" y="0"/>
                <a:ext cx="1362" cy="297"/>
              </a:xfrm>
              <a:custGeom>
                <a:avLst/>
                <a:gdLst>
                  <a:gd name="T0" fmla="*/ 0 w 1362"/>
                  <a:gd name="T1" fmla="*/ 0 h 297"/>
                  <a:gd name="T2" fmla="*/ 1362 w 1362"/>
                  <a:gd name="T3" fmla="*/ 297 h 297"/>
                </a:gdLst>
                <a:ahLst/>
                <a:cxnLst>
                  <a:cxn ang="0">
                    <a:pos x="0" y="297"/>
                  </a:cxn>
                  <a:cxn ang="0">
                    <a:pos x="266" y="107"/>
                  </a:cxn>
                  <a:cxn ang="0">
                    <a:pos x="592" y="8"/>
                  </a:cxn>
                  <a:cxn ang="0">
                    <a:pos x="967" y="58"/>
                  </a:cxn>
                  <a:cxn ang="0">
                    <a:pos x="1362" y="297"/>
                  </a:cxn>
                </a:cxnLst>
                <a:rect l="T0" t="T1" r="T2" b="T3"/>
                <a:pathLst>
                  <a:path w="1362" h="297">
                    <a:moveTo>
                      <a:pt x="0" y="297"/>
                    </a:moveTo>
                    <a:cubicBezTo>
                      <a:pt x="43" y="265"/>
                      <a:pt x="167" y="155"/>
                      <a:pt x="266" y="107"/>
                    </a:cubicBezTo>
                    <a:cubicBezTo>
                      <a:pt x="365" y="59"/>
                      <a:pt x="475" y="16"/>
                      <a:pt x="592" y="8"/>
                    </a:cubicBezTo>
                    <a:cubicBezTo>
                      <a:pt x="708" y="0"/>
                      <a:pt x="839" y="10"/>
                      <a:pt x="967" y="58"/>
                    </a:cubicBezTo>
                    <a:cubicBezTo>
                      <a:pt x="1095" y="106"/>
                      <a:pt x="1280" y="247"/>
                      <a:pt x="1362" y="297"/>
                    </a:cubicBezTo>
                  </a:path>
                </a:pathLst>
              </a:custGeom>
              <a:noFill/>
              <a:ln w="25400" cmpd="sng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3" name="Line 70"/>
              <p:cNvSpPr>
                <a:spLocks noChangeShapeType="1"/>
              </p:cNvSpPr>
              <p:nvPr/>
            </p:nvSpPr>
            <p:spPr bwMode="auto">
              <a:xfrm>
                <a:off x="612" y="0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800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82"/>
            <p:cNvGrpSpPr>
              <a:grpSpLocks/>
            </p:cNvGrpSpPr>
            <p:nvPr/>
          </p:nvGrpSpPr>
          <p:grpSpPr bwMode="auto">
            <a:xfrm>
              <a:off x="543" y="560"/>
              <a:ext cx="1225" cy="165"/>
              <a:chOff x="0" y="0"/>
              <a:chExt cx="1225" cy="165"/>
            </a:xfrm>
          </p:grpSpPr>
          <p:sp>
            <p:nvSpPr>
              <p:cNvPr id="11275" name="Freeform 73"/>
              <p:cNvSpPr>
                <a:spLocks/>
              </p:cNvSpPr>
              <p:nvPr/>
            </p:nvSpPr>
            <p:spPr bwMode="auto">
              <a:xfrm>
                <a:off x="0" y="0"/>
                <a:ext cx="1225" cy="165"/>
              </a:xfrm>
              <a:custGeom>
                <a:avLst/>
                <a:gdLst>
                  <a:gd name="T0" fmla="*/ 0 w 1225"/>
                  <a:gd name="T1" fmla="*/ 0 h 165"/>
                  <a:gd name="T2" fmla="*/ 1225 w 1225"/>
                  <a:gd name="T3" fmla="*/ 165 h 165"/>
                </a:gdLst>
                <a:ahLst/>
                <a:cxnLst>
                  <a:cxn ang="0">
                    <a:pos x="0" y="165"/>
                  </a:cxn>
                  <a:cxn ang="0">
                    <a:pos x="311" y="46"/>
                  </a:cxn>
                  <a:cxn ang="0">
                    <a:pos x="658" y="0"/>
                  </a:cxn>
                  <a:cxn ang="0">
                    <a:pos x="923" y="46"/>
                  </a:cxn>
                  <a:cxn ang="0">
                    <a:pos x="1225" y="146"/>
                  </a:cxn>
                </a:cxnLst>
                <a:rect l="T0" t="T1" r="T2" b="T3"/>
                <a:pathLst>
                  <a:path w="1225" h="165">
                    <a:moveTo>
                      <a:pt x="0" y="165"/>
                    </a:moveTo>
                    <a:cubicBezTo>
                      <a:pt x="52" y="145"/>
                      <a:pt x="201" y="74"/>
                      <a:pt x="311" y="46"/>
                    </a:cubicBezTo>
                    <a:cubicBezTo>
                      <a:pt x="421" y="18"/>
                      <a:pt x="556" y="0"/>
                      <a:pt x="658" y="0"/>
                    </a:cubicBezTo>
                    <a:cubicBezTo>
                      <a:pt x="760" y="0"/>
                      <a:pt x="829" y="22"/>
                      <a:pt x="923" y="46"/>
                    </a:cubicBezTo>
                    <a:cubicBezTo>
                      <a:pt x="1017" y="70"/>
                      <a:pt x="1162" y="125"/>
                      <a:pt x="1225" y="146"/>
                    </a:cubicBezTo>
                  </a:path>
                </a:pathLst>
              </a:custGeom>
              <a:noFill/>
              <a:ln w="25400" cmpd="sng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Line 74"/>
              <p:cNvSpPr>
                <a:spLocks noChangeShapeType="1"/>
              </p:cNvSpPr>
              <p:nvPr/>
            </p:nvSpPr>
            <p:spPr bwMode="auto">
              <a:xfrm>
                <a:off x="568" y="7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800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80"/>
            <p:cNvGrpSpPr>
              <a:grpSpLocks/>
            </p:cNvGrpSpPr>
            <p:nvPr/>
          </p:nvGrpSpPr>
          <p:grpSpPr bwMode="auto">
            <a:xfrm>
              <a:off x="544" y="816"/>
              <a:ext cx="1225" cy="165"/>
              <a:chOff x="0" y="0"/>
              <a:chExt cx="1225" cy="165"/>
            </a:xfrm>
          </p:grpSpPr>
          <p:sp>
            <p:nvSpPr>
              <p:cNvPr id="11278" name="Freeform 77"/>
              <p:cNvSpPr>
                <a:spLocks/>
              </p:cNvSpPr>
              <p:nvPr/>
            </p:nvSpPr>
            <p:spPr bwMode="auto">
              <a:xfrm rot="10800000">
                <a:off x="0" y="0"/>
                <a:ext cx="1225" cy="165"/>
              </a:xfrm>
              <a:custGeom>
                <a:avLst/>
                <a:gdLst>
                  <a:gd name="T0" fmla="*/ 0 w 1225"/>
                  <a:gd name="T1" fmla="*/ 0 h 165"/>
                  <a:gd name="T2" fmla="*/ 1225 w 1225"/>
                  <a:gd name="T3" fmla="*/ 165 h 165"/>
                </a:gdLst>
                <a:ahLst/>
                <a:cxnLst>
                  <a:cxn ang="0">
                    <a:pos x="0" y="165"/>
                  </a:cxn>
                  <a:cxn ang="0">
                    <a:pos x="311" y="46"/>
                  </a:cxn>
                  <a:cxn ang="0">
                    <a:pos x="658" y="0"/>
                  </a:cxn>
                  <a:cxn ang="0">
                    <a:pos x="923" y="46"/>
                  </a:cxn>
                  <a:cxn ang="0">
                    <a:pos x="1225" y="146"/>
                  </a:cxn>
                </a:cxnLst>
                <a:rect l="T0" t="T1" r="T2" b="T3"/>
                <a:pathLst>
                  <a:path w="1225" h="165">
                    <a:moveTo>
                      <a:pt x="0" y="165"/>
                    </a:moveTo>
                    <a:cubicBezTo>
                      <a:pt x="52" y="145"/>
                      <a:pt x="201" y="74"/>
                      <a:pt x="311" y="46"/>
                    </a:cubicBezTo>
                    <a:cubicBezTo>
                      <a:pt x="421" y="18"/>
                      <a:pt x="556" y="0"/>
                      <a:pt x="658" y="0"/>
                    </a:cubicBezTo>
                    <a:cubicBezTo>
                      <a:pt x="760" y="0"/>
                      <a:pt x="829" y="22"/>
                      <a:pt x="923" y="46"/>
                    </a:cubicBezTo>
                    <a:cubicBezTo>
                      <a:pt x="1017" y="70"/>
                      <a:pt x="1162" y="125"/>
                      <a:pt x="1225" y="146"/>
                    </a:cubicBezTo>
                  </a:path>
                </a:pathLst>
              </a:custGeom>
              <a:noFill/>
              <a:ln w="25400" cmpd="sng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Line 79"/>
              <p:cNvSpPr>
                <a:spLocks noChangeShapeType="1"/>
              </p:cNvSpPr>
              <p:nvPr/>
            </p:nvSpPr>
            <p:spPr bwMode="auto">
              <a:xfrm rot="10800000" flipH="1">
                <a:off x="565" y="159"/>
                <a:ext cx="114" cy="0"/>
              </a:xfrm>
              <a:prstGeom prst="line">
                <a:avLst/>
              </a:prstGeom>
              <a:noFill/>
              <a:ln w="25400">
                <a:solidFill>
                  <a:srgbClr val="800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84"/>
            <p:cNvGrpSpPr>
              <a:grpSpLocks/>
            </p:cNvGrpSpPr>
            <p:nvPr/>
          </p:nvGrpSpPr>
          <p:grpSpPr bwMode="auto">
            <a:xfrm>
              <a:off x="408" y="0"/>
              <a:ext cx="1520" cy="567"/>
              <a:chOff x="0" y="0"/>
              <a:chExt cx="1362" cy="297"/>
            </a:xfrm>
          </p:grpSpPr>
          <p:sp>
            <p:nvSpPr>
              <p:cNvPr id="11281" name="Freeform 85"/>
              <p:cNvSpPr>
                <a:spLocks/>
              </p:cNvSpPr>
              <p:nvPr/>
            </p:nvSpPr>
            <p:spPr bwMode="auto">
              <a:xfrm>
                <a:off x="0" y="0"/>
                <a:ext cx="1362" cy="297"/>
              </a:xfrm>
              <a:custGeom>
                <a:avLst/>
                <a:gdLst>
                  <a:gd name="T0" fmla="*/ 0 w 1362"/>
                  <a:gd name="T1" fmla="*/ 0 h 297"/>
                  <a:gd name="T2" fmla="*/ 1362 w 1362"/>
                  <a:gd name="T3" fmla="*/ 297 h 297"/>
                </a:gdLst>
                <a:ahLst/>
                <a:cxnLst>
                  <a:cxn ang="0">
                    <a:pos x="0" y="297"/>
                  </a:cxn>
                  <a:cxn ang="0">
                    <a:pos x="266" y="107"/>
                  </a:cxn>
                  <a:cxn ang="0">
                    <a:pos x="592" y="8"/>
                  </a:cxn>
                  <a:cxn ang="0">
                    <a:pos x="967" y="58"/>
                  </a:cxn>
                  <a:cxn ang="0">
                    <a:pos x="1362" y="297"/>
                  </a:cxn>
                </a:cxnLst>
                <a:rect l="T0" t="T1" r="T2" b="T3"/>
                <a:pathLst>
                  <a:path w="1362" h="297">
                    <a:moveTo>
                      <a:pt x="0" y="297"/>
                    </a:moveTo>
                    <a:cubicBezTo>
                      <a:pt x="43" y="265"/>
                      <a:pt x="167" y="155"/>
                      <a:pt x="266" y="107"/>
                    </a:cubicBezTo>
                    <a:cubicBezTo>
                      <a:pt x="365" y="59"/>
                      <a:pt x="475" y="16"/>
                      <a:pt x="592" y="8"/>
                    </a:cubicBezTo>
                    <a:cubicBezTo>
                      <a:pt x="708" y="0"/>
                      <a:pt x="839" y="10"/>
                      <a:pt x="967" y="58"/>
                    </a:cubicBezTo>
                    <a:cubicBezTo>
                      <a:pt x="1095" y="106"/>
                      <a:pt x="1280" y="247"/>
                      <a:pt x="1362" y="297"/>
                    </a:cubicBezTo>
                  </a:path>
                </a:pathLst>
              </a:custGeom>
              <a:noFill/>
              <a:ln w="25400" cmpd="sng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2" name="Line 86"/>
              <p:cNvSpPr>
                <a:spLocks noChangeShapeType="1"/>
              </p:cNvSpPr>
              <p:nvPr/>
            </p:nvSpPr>
            <p:spPr bwMode="auto">
              <a:xfrm>
                <a:off x="612" y="0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80008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83" name="Freeform 87"/>
            <p:cNvSpPr>
              <a:spLocks/>
            </p:cNvSpPr>
            <p:nvPr/>
          </p:nvSpPr>
          <p:spPr bwMode="auto">
            <a:xfrm rot="7182517">
              <a:off x="1985" y="396"/>
              <a:ext cx="476" cy="46"/>
            </a:xfrm>
            <a:custGeom>
              <a:avLst/>
              <a:gdLst>
                <a:gd name="T0" fmla="*/ 0 w 1198"/>
                <a:gd name="T1" fmla="*/ 0 h 276"/>
                <a:gd name="T2" fmla="*/ 1198 w 1198"/>
                <a:gd name="T3" fmla="*/ 276 h 276"/>
              </a:gdLst>
              <a:ahLst/>
              <a:cxnLst>
                <a:cxn ang="0">
                  <a:pos x="0" y="276"/>
                </a:cxn>
                <a:cxn ang="0">
                  <a:pos x="558" y="11"/>
                </a:cxn>
                <a:cxn ang="0">
                  <a:pos x="1198" y="212"/>
                </a:cxn>
              </a:cxnLst>
              <a:rect l="T0" t="T1" r="T2" b="T3"/>
              <a:pathLst>
                <a:path w="1198" h="276">
                  <a:moveTo>
                    <a:pt x="0" y="276"/>
                  </a:moveTo>
                  <a:cubicBezTo>
                    <a:pt x="95" y="232"/>
                    <a:pt x="358" y="22"/>
                    <a:pt x="558" y="11"/>
                  </a:cubicBezTo>
                  <a:cubicBezTo>
                    <a:pt x="758" y="0"/>
                    <a:pt x="1065" y="170"/>
                    <a:pt x="1198" y="212"/>
                  </a:cubicBezTo>
                </a:path>
              </a:pathLst>
            </a:custGeom>
            <a:noFill/>
            <a:ln w="25400" cmpd="sng">
              <a:solidFill>
                <a:srgbClr val="800080"/>
              </a:solidFill>
              <a:round/>
              <a:headEnd type="stealth" w="lg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90"/>
          <p:cNvGrpSpPr>
            <a:grpSpLocks/>
          </p:cNvGrpSpPr>
          <p:nvPr/>
        </p:nvGrpSpPr>
        <p:grpSpPr bwMode="auto">
          <a:xfrm>
            <a:off x="684213" y="3192463"/>
            <a:ext cx="3246437" cy="1658937"/>
            <a:chOff x="0" y="0"/>
            <a:chExt cx="2045" cy="1045"/>
          </a:xfrm>
        </p:grpSpPr>
        <p:sp>
          <p:nvSpPr>
            <p:cNvPr id="11285" name="Freeform 38"/>
            <p:cNvSpPr>
              <a:spLocks/>
            </p:cNvSpPr>
            <p:nvPr/>
          </p:nvSpPr>
          <p:spPr bwMode="auto">
            <a:xfrm>
              <a:off x="35" y="46"/>
              <a:ext cx="1970" cy="999"/>
            </a:xfrm>
            <a:custGeom>
              <a:avLst/>
              <a:gdLst>
                <a:gd name="T0" fmla="*/ 0 w 1970"/>
                <a:gd name="T1" fmla="*/ 0 h 999"/>
                <a:gd name="T2" fmla="*/ 1970 w 1970"/>
                <a:gd name="T3" fmla="*/ 999 h 999"/>
              </a:gdLst>
              <a:ahLst/>
              <a:cxnLst>
                <a:cxn ang="0">
                  <a:pos x="169" y="983"/>
                </a:cxn>
                <a:cxn ang="0">
                  <a:pos x="19" y="666"/>
                </a:cxn>
                <a:cxn ang="0">
                  <a:pos x="286" y="397"/>
                </a:cxn>
                <a:cxn ang="0">
                  <a:pos x="546" y="332"/>
                </a:cxn>
                <a:cxn ang="0">
                  <a:pos x="784" y="222"/>
                </a:cxn>
                <a:cxn ang="0">
                  <a:pos x="829" y="76"/>
                </a:cxn>
                <a:cxn ang="0">
                  <a:pos x="967" y="3"/>
                </a:cxn>
                <a:cxn ang="0">
                  <a:pos x="1204" y="57"/>
                </a:cxn>
                <a:cxn ang="0">
                  <a:pos x="1378" y="231"/>
                </a:cxn>
                <a:cxn ang="0">
                  <a:pos x="1599" y="384"/>
                </a:cxn>
                <a:cxn ang="0">
                  <a:pos x="1712" y="374"/>
                </a:cxn>
                <a:cxn ang="0">
                  <a:pos x="1805" y="405"/>
                </a:cxn>
                <a:cxn ang="0">
                  <a:pos x="1953" y="544"/>
                </a:cxn>
                <a:cxn ang="0">
                  <a:pos x="1906" y="680"/>
                </a:cxn>
                <a:cxn ang="0">
                  <a:pos x="1808" y="999"/>
                </a:cxn>
              </a:cxnLst>
              <a:rect l="T0" t="T1" r="T2" b="T3"/>
              <a:pathLst>
                <a:path w="1970" h="999">
                  <a:moveTo>
                    <a:pt x="169" y="983"/>
                  </a:moveTo>
                  <a:cubicBezTo>
                    <a:pt x="144" y="930"/>
                    <a:pt x="0" y="764"/>
                    <a:pt x="19" y="666"/>
                  </a:cubicBezTo>
                  <a:cubicBezTo>
                    <a:pt x="38" y="568"/>
                    <a:pt x="198" y="453"/>
                    <a:pt x="286" y="397"/>
                  </a:cubicBezTo>
                  <a:cubicBezTo>
                    <a:pt x="374" y="341"/>
                    <a:pt x="463" y="361"/>
                    <a:pt x="546" y="332"/>
                  </a:cubicBezTo>
                  <a:cubicBezTo>
                    <a:pt x="629" y="303"/>
                    <a:pt x="737" y="265"/>
                    <a:pt x="784" y="222"/>
                  </a:cubicBezTo>
                  <a:cubicBezTo>
                    <a:pt x="831" y="179"/>
                    <a:pt x="798" y="112"/>
                    <a:pt x="829" y="76"/>
                  </a:cubicBezTo>
                  <a:cubicBezTo>
                    <a:pt x="860" y="40"/>
                    <a:pt x="905" y="6"/>
                    <a:pt x="967" y="3"/>
                  </a:cubicBezTo>
                  <a:cubicBezTo>
                    <a:pt x="1029" y="0"/>
                    <a:pt x="1136" y="19"/>
                    <a:pt x="1204" y="57"/>
                  </a:cubicBezTo>
                  <a:cubicBezTo>
                    <a:pt x="1272" y="95"/>
                    <a:pt x="1312" y="177"/>
                    <a:pt x="1378" y="231"/>
                  </a:cubicBezTo>
                  <a:cubicBezTo>
                    <a:pt x="1444" y="285"/>
                    <a:pt x="1543" y="360"/>
                    <a:pt x="1599" y="384"/>
                  </a:cubicBezTo>
                  <a:cubicBezTo>
                    <a:pt x="1655" y="408"/>
                    <a:pt x="1677" y="370"/>
                    <a:pt x="1712" y="374"/>
                  </a:cubicBezTo>
                  <a:cubicBezTo>
                    <a:pt x="1747" y="378"/>
                    <a:pt x="1765" y="377"/>
                    <a:pt x="1805" y="405"/>
                  </a:cubicBezTo>
                  <a:cubicBezTo>
                    <a:pt x="1845" y="434"/>
                    <a:pt x="1936" y="498"/>
                    <a:pt x="1953" y="544"/>
                  </a:cubicBezTo>
                  <a:cubicBezTo>
                    <a:pt x="1970" y="590"/>
                    <a:pt x="1930" y="604"/>
                    <a:pt x="1906" y="680"/>
                  </a:cubicBezTo>
                  <a:cubicBezTo>
                    <a:pt x="1882" y="756"/>
                    <a:pt x="1828" y="933"/>
                    <a:pt x="1808" y="999"/>
                  </a:cubicBezTo>
                </a:path>
              </a:pathLst>
            </a:custGeom>
            <a:noFill/>
            <a:ln w="146050" cmpd="sng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Freeform 51"/>
            <p:cNvSpPr>
              <a:spLocks/>
            </p:cNvSpPr>
            <p:nvPr/>
          </p:nvSpPr>
          <p:spPr bwMode="auto">
            <a:xfrm>
              <a:off x="0" y="0"/>
              <a:ext cx="2045" cy="1027"/>
            </a:xfrm>
            <a:custGeom>
              <a:avLst/>
              <a:gdLst>
                <a:gd name="T0" fmla="*/ 0 w 2045"/>
                <a:gd name="T1" fmla="*/ 0 h 1027"/>
                <a:gd name="T2" fmla="*/ 2045 w 2045"/>
                <a:gd name="T3" fmla="*/ 1027 h 1027"/>
              </a:gdLst>
              <a:ahLst/>
              <a:cxnLst>
                <a:cxn ang="0">
                  <a:pos x="156" y="1027"/>
                </a:cxn>
                <a:cxn ang="0">
                  <a:pos x="20" y="701"/>
                </a:cxn>
                <a:cxn ang="0">
                  <a:pos x="279" y="419"/>
                </a:cxn>
                <a:cxn ang="0">
                  <a:pos x="663" y="314"/>
                </a:cxn>
                <a:cxn ang="0">
                  <a:pos x="764" y="268"/>
                </a:cxn>
                <a:cxn ang="0">
                  <a:pos x="800" y="213"/>
                </a:cxn>
                <a:cxn ang="0">
                  <a:pos x="819" y="103"/>
                </a:cxn>
                <a:cxn ang="0">
                  <a:pos x="919" y="21"/>
                </a:cxn>
                <a:cxn ang="0">
                  <a:pos x="1047" y="3"/>
                </a:cxn>
                <a:cxn ang="0">
                  <a:pos x="1212" y="39"/>
                </a:cxn>
                <a:cxn ang="0">
                  <a:pos x="1322" y="94"/>
                </a:cxn>
                <a:cxn ang="0">
                  <a:pos x="1413" y="204"/>
                </a:cxn>
                <a:cxn ang="0">
                  <a:pos x="1477" y="268"/>
                </a:cxn>
                <a:cxn ang="0">
                  <a:pos x="1651" y="393"/>
                </a:cxn>
                <a:cxn ang="0">
                  <a:pos x="1733" y="387"/>
                </a:cxn>
                <a:cxn ang="0">
                  <a:pos x="1852" y="387"/>
                </a:cxn>
                <a:cxn ang="0">
                  <a:pos x="2022" y="571"/>
                </a:cxn>
                <a:cxn ang="0">
                  <a:pos x="1988" y="728"/>
                </a:cxn>
                <a:cxn ang="0">
                  <a:pos x="1907" y="999"/>
                </a:cxn>
              </a:cxnLst>
              <a:rect l="T0" t="T1" r="T2" b="T3"/>
              <a:pathLst>
                <a:path w="2045" h="1027">
                  <a:moveTo>
                    <a:pt x="156" y="1027"/>
                  </a:moveTo>
                  <a:cubicBezTo>
                    <a:pt x="133" y="973"/>
                    <a:pt x="0" y="803"/>
                    <a:pt x="20" y="701"/>
                  </a:cubicBezTo>
                  <a:cubicBezTo>
                    <a:pt x="40" y="599"/>
                    <a:pt x="172" y="484"/>
                    <a:pt x="279" y="419"/>
                  </a:cubicBezTo>
                  <a:cubicBezTo>
                    <a:pt x="386" y="354"/>
                    <a:pt x="582" y="339"/>
                    <a:pt x="663" y="314"/>
                  </a:cubicBezTo>
                  <a:cubicBezTo>
                    <a:pt x="744" y="289"/>
                    <a:pt x="741" y="285"/>
                    <a:pt x="764" y="268"/>
                  </a:cubicBezTo>
                  <a:cubicBezTo>
                    <a:pt x="787" y="251"/>
                    <a:pt x="791" y="240"/>
                    <a:pt x="800" y="213"/>
                  </a:cubicBezTo>
                  <a:cubicBezTo>
                    <a:pt x="809" y="186"/>
                    <a:pt x="799" y="135"/>
                    <a:pt x="819" y="103"/>
                  </a:cubicBezTo>
                  <a:cubicBezTo>
                    <a:pt x="839" y="71"/>
                    <a:pt x="881" y="38"/>
                    <a:pt x="919" y="21"/>
                  </a:cubicBezTo>
                  <a:cubicBezTo>
                    <a:pt x="957" y="4"/>
                    <a:pt x="998" y="0"/>
                    <a:pt x="1047" y="3"/>
                  </a:cubicBezTo>
                  <a:cubicBezTo>
                    <a:pt x="1096" y="6"/>
                    <a:pt x="1166" y="24"/>
                    <a:pt x="1212" y="39"/>
                  </a:cubicBezTo>
                  <a:cubicBezTo>
                    <a:pt x="1258" y="54"/>
                    <a:pt x="1289" y="67"/>
                    <a:pt x="1322" y="94"/>
                  </a:cubicBezTo>
                  <a:cubicBezTo>
                    <a:pt x="1355" y="121"/>
                    <a:pt x="1387" y="175"/>
                    <a:pt x="1413" y="204"/>
                  </a:cubicBezTo>
                  <a:cubicBezTo>
                    <a:pt x="1439" y="233"/>
                    <a:pt x="1437" y="237"/>
                    <a:pt x="1477" y="268"/>
                  </a:cubicBezTo>
                  <a:cubicBezTo>
                    <a:pt x="1517" y="299"/>
                    <a:pt x="1608" y="373"/>
                    <a:pt x="1651" y="393"/>
                  </a:cubicBezTo>
                  <a:cubicBezTo>
                    <a:pt x="1694" y="413"/>
                    <a:pt x="1700" y="388"/>
                    <a:pt x="1733" y="387"/>
                  </a:cubicBezTo>
                  <a:cubicBezTo>
                    <a:pt x="1766" y="386"/>
                    <a:pt x="1804" y="356"/>
                    <a:pt x="1852" y="387"/>
                  </a:cubicBezTo>
                  <a:cubicBezTo>
                    <a:pt x="1900" y="418"/>
                    <a:pt x="1999" y="514"/>
                    <a:pt x="2022" y="571"/>
                  </a:cubicBezTo>
                  <a:cubicBezTo>
                    <a:pt x="2045" y="628"/>
                    <a:pt x="2007" y="657"/>
                    <a:pt x="1988" y="728"/>
                  </a:cubicBezTo>
                  <a:cubicBezTo>
                    <a:pt x="1969" y="799"/>
                    <a:pt x="1924" y="943"/>
                    <a:pt x="1907" y="999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Freeform 52"/>
            <p:cNvSpPr>
              <a:spLocks/>
            </p:cNvSpPr>
            <p:nvPr/>
          </p:nvSpPr>
          <p:spPr bwMode="auto">
            <a:xfrm>
              <a:off x="72" y="88"/>
              <a:ext cx="1877" cy="924"/>
            </a:xfrm>
            <a:custGeom>
              <a:avLst/>
              <a:gdLst>
                <a:gd name="T0" fmla="*/ 0 w 1877"/>
                <a:gd name="T1" fmla="*/ 0 h 924"/>
                <a:gd name="T2" fmla="*/ 1877 w 1877"/>
                <a:gd name="T3" fmla="*/ 924 h 924"/>
              </a:gdLst>
              <a:ahLst/>
              <a:cxnLst>
                <a:cxn ang="0">
                  <a:pos x="162" y="924"/>
                </a:cxn>
                <a:cxn ang="0">
                  <a:pos x="18" y="626"/>
                </a:cxn>
                <a:cxn ang="0">
                  <a:pos x="274" y="373"/>
                </a:cxn>
                <a:cxn ang="0">
                  <a:pos x="646" y="299"/>
                </a:cxn>
                <a:cxn ang="0">
                  <a:pos x="811" y="162"/>
                </a:cxn>
                <a:cxn ang="0">
                  <a:pos x="856" y="25"/>
                </a:cxn>
                <a:cxn ang="0">
                  <a:pos x="984" y="15"/>
                </a:cxn>
                <a:cxn ang="0">
                  <a:pos x="1103" y="43"/>
                </a:cxn>
                <a:cxn ang="0">
                  <a:pos x="1195" y="98"/>
                </a:cxn>
                <a:cxn ang="0">
                  <a:pos x="1295" y="217"/>
                </a:cxn>
                <a:cxn ang="0">
                  <a:pos x="1533" y="381"/>
                </a:cxn>
                <a:cxn ang="0">
                  <a:pos x="1606" y="399"/>
                </a:cxn>
                <a:cxn ang="0">
                  <a:pos x="1725" y="390"/>
                </a:cxn>
                <a:cxn ang="0">
                  <a:pos x="1862" y="509"/>
                </a:cxn>
                <a:cxn ang="0">
                  <a:pos x="1816" y="634"/>
                </a:cxn>
                <a:cxn ang="0">
                  <a:pos x="1752" y="911"/>
                </a:cxn>
              </a:cxnLst>
              <a:rect l="T0" t="T1" r="T2" b="T3"/>
              <a:pathLst>
                <a:path w="1877" h="924">
                  <a:moveTo>
                    <a:pt x="162" y="924"/>
                  </a:moveTo>
                  <a:cubicBezTo>
                    <a:pt x="137" y="874"/>
                    <a:pt x="0" y="718"/>
                    <a:pt x="18" y="626"/>
                  </a:cubicBezTo>
                  <a:cubicBezTo>
                    <a:pt x="36" y="534"/>
                    <a:pt x="169" y="427"/>
                    <a:pt x="274" y="373"/>
                  </a:cubicBezTo>
                  <a:cubicBezTo>
                    <a:pt x="379" y="319"/>
                    <a:pt x="557" y="334"/>
                    <a:pt x="646" y="299"/>
                  </a:cubicBezTo>
                  <a:cubicBezTo>
                    <a:pt x="735" y="264"/>
                    <a:pt x="776" y="208"/>
                    <a:pt x="811" y="162"/>
                  </a:cubicBezTo>
                  <a:cubicBezTo>
                    <a:pt x="846" y="116"/>
                    <a:pt x="827" y="50"/>
                    <a:pt x="856" y="25"/>
                  </a:cubicBezTo>
                  <a:cubicBezTo>
                    <a:pt x="885" y="0"/>
                    <a:pt x="943" y="12"/>
                    <a:pt x="984" y="15"/>
                  </a:cubicBezTo>
                  <a:cubicBezTo>
                    <a:pt x="1025" y="18"/>
                    <a:pt x="1068" y="29"/>
                    <a:pt x="1103" y="43"/>
                  </a:cubicBezTo>
                  <a:cubicBezTo>
                    <a:pt x="1138" y="57"/>
                    <a:pt x="1163" y="69"/>
                    <a:pt x="1195" y="98"/>
                  </a:cubicBezTo>
                  <a:cubicBezTo>
                    <a:pt x="1227" y="127"/>
                    <a:pt x="1239" y="170"/>
                    <a:pt x="1295" y="217"/>
                  </a:cubicBezTo>
                  <a:cubicBezTo>
                    <a:pt x="1351" y="264"/>
                    <a:pt x="1481" y="351"/>
                    <a:pt x="1533" y="381"/>
                  </a:cubicBezTo>
                  <a:cubicBezTo>
                    <a:pt x="1585" y="411"/>
                    <a:pt x="1574" y="398"/>
                    <a:pt x="1606" y="399"/>
                  </a:cubicBezTo>
                  <a:cubicBezTo>
                    <a:pt x="1638" y="400"/>
                    <a:pt x="1682" y="372"/>
                    <a:pt x="1725" y="390"/>
                  </a:cubicBezTo>
                  <a:cubicBezTo>
                    <a:pt x="1768" y="408"/>
                    <a:pt x="1847" y="468"/>
                    <a:pt x="1862" y="509"/>
                  </a:cubicBezTo>
                  <a:cubicBezTo>
                    <a:pt x="1877" y="550"/>
                    <a:pt x="1834" y="567"/>
                    <a:pt x="1816" y="634"/>
                  </a:cubicBezTo>
                  <a:cubicBezTo>
                    <a:pt x="1798" y="701"/>
                    <a:pt x="1765" y="853"/>
                    <a:pt x="1752" y="911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8" name="Rectangle 5"/>
          <p:cNvSpPr>
            <a:spLocks noChangeArrowheads="1"/>
          </p:cNvSpPr>
          <p:nvPr/>
        </p:nvSpPr>
        <p:spPr bwMode="auto">
          <a:xfrm>
            <a:off x="971550" y="6084888"/>
            <a:ext cx="1111250" cy="23653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zh-CN">
              <a:latin typeface="Calibri" pitchFamily="34" charset="0"/>
            </a:endParaRPr>
          </a:p>
        </p:txBody>
      </p:sp>
      <p:sp>
        <p:nvSpPr>
          <p:cNvPr id="11289" name="Rectangle 6"/>
          <p:cNvSpPr>
            <a:spLocks noChangeArrowheads="1"/>
          </p:cNvSpPr>
          <p:nvPr/>
        </p:nvSpPr>
        <p:spPr bwMode="auto">
          <a:xfrm>
            <a:off x="2746375" y="6084888"/>
            <a:ext cx="1069975" cy="23653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zh-CN">
              <a:latin typeface="Calibri" pitchFamily="34" charset="0"/>
            </a:endParaRPr>
          </a:p>
        </p:txBody>
      </p:sp>
      <p:sp>
        <p:nvSpPr>
          <p:cNvPr id="11290" name="Rectangle 7"/>
          <p:cNvSpPr>
            <a:spLocks noChangeArrowheads="1"/>
          </p:cNvSpPr>
          <p:nvPr/>
        </p:nvSpPr>
        <p:spPr bwMode="auto">
          <a:xfrm>
            <a:off x="971550" y="5489575"/>
            <a:ext cx="249238" cy="63341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zh-CN">
              <a:latin typeface="Calibri" pitchFamily="34" charset="0"/>
            </a:endParaRPr>
          </a:p>
        </p:txBody>
      </p:sp>
      <p:sp>
        <p:nvSpPr>
          <p:cNvPr id="11291" name="Rectangle 8"/>
          <p:cNvSpPr>
            <a:spLocks noChangeArrowheads="1"/>
          </p:cNvSpPr>
          <p:nvPr/>
        </p:nvSpPr>
        <p:spPr bwMode="auto">
          <a:xfrm flipH="1">
            <a:off x="3563938" y="5419725"/>
            <a:ext cx="249237" cy="66833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zh-CN">
              <a:latin typeface="Calibri" pitchFamily="34" charset="0"/>
            </a:endParaRPr>
          </a:p>
        </p:txBody>
      </p:sp>
      <p:sp>
        <p:nvSpPr>
          <p:cNvPr id="11292" name="Line 9"/>
          <p:cNvSpPr>
            <a:spLocks noChangeShapeType="1"/>
          </p:cNvSpPr>
          <p:nvPr/>
        </p:nvSpPr>
        <p:spPr bwMode="auto">
          <a:xfrm flipH="1">
            <a:off x="3563938" y="5522913"/>
            <a:ext cx="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3" name="Line 10"/>
          <p:cNvSpPr>
            <a:spLocks noChangeShapeType="1"/>
          </p:cNvSpPr>
          <p:nvPr/>
        </p:nvSpPr>
        <p:spPr bwMode="auto">
          <a:xfrm>
            <a:off x="3816350" y="5454650"/>
            <a:ext cx="0" cy="896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4" name="Line 11"/>
          <p:cNvSpPr>
            <a:spLocks noChangeShapeType="1"/>
          </p:cNvSpPr>
          <p:nvPr/>
        </p:nvSpPr>
        <p:spPr bwMode="auto">
          <a:xfrm flipV="1">
            <a:off x="2771775" y="607853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5" name="Line 13"/>
          <p:cNvSpPr>
            <a:spLocks noChangeShapeType="1"/>
          </p:cNvSpPr>
          <p:nvPr/>
        </p:nvSpPr>
        <p:spPr bwMode="auto">
          <a:xfrm>
            <a:off x="971550" y="5489575"/>
            <a:ext cx="0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6" name="Line 14"/>
          <p:cNvSpPr>
            <a:spLocks noChangeShapeType="1"/>
          </p:cNvSpPr>
          <p:nvPr/>
        </p:nvSpPr>
        <p:spPr bwMode="auto">
          <a:xfrm flipV="1">
            <a:off x="1223963" y="60785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7" name="Line 15"/>
          <p:cNvSpPr>
            <a:spLocks noChangeShapeType="1"/>
          </p:cNvSpPr>
          <p:nvPr/>
        </p:nvSpPr>
        <p:spPr bwMode="auto">
          <a:xfrm flipV="1">
            <a:off x="971550" y="6321425"/>
            <a:ext cx="1111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8" name="Line 16"/>
          <p:cNvSpPr>
            <a:spLocks noChangeShapeType="1"/>
          </p:cNvSpPr>
          <p:nvPr/>
        </p:nvSpPr>
        <p:spPr bwMode="auto">
          <a:xfrm>
            <a:off x="1223963" y="5489575"/>
            <a:ext cx="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9" name="Oval 20"/>
          <p:cNvSpPr>
            <a:spLocks noChangeArrowheads="1"/>
          </p:cNvSpPr>
          <p:nvPr/>
        </p:nvSpPr>
        <p:spPr bwMode="auto">
          <a:xfrm>
            <a:off x="1008063" y="5703888"/>
            <a:ext cx="165100" cy="150812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bIns="118800" anchor="ctr"/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-</a:t>
            </a:r>
          </a:p>
        </p:txBody>
      </p:sp>
      <p:sp>
        <p:nvSpPr>
          <p:cNvPr id="11300" name="Oval 21"/>
          <p:cNvSpPr>
            <a:spLocks noChangeArrowheads="1"/>
          </p:cNvSpPr>
          <p:nvPr/>
        </p:nvSpPr>
        <p:spPr bwMode="auto">
          <a:xfrm>
            <a:off x="3600450" y="5988050"/>
            <a:ext cx="166688" cy="1492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bIns="118800" anchor="ctr"/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-</a:t>
            </a:r>
          </a:p>
        </p:txBody>
      </p:sp>
      <p:sp>
        <p:nvSpPr>
          <p:cNvPr id="11301" name="Text Box 22"/>
          <p:cNvSpPr txBox="1">
            <a:spLocks noChangeArrowheads="1"/>
          </p:cNvSpPr>
          <p:nvPr/>
        </p:nvSpPr>
        <p:spPr bwMode="auto">
          <a:xfrm>
            <a:off x="941388" y="5351463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11302" name="Oval 23"/>
          <p:cNvSpPr>
            <a:spLocks noChangeArrowheads="1"/>
          </p:cNvSpPr>
          <p:nvPr/>
        </p:nvSpPr>
        <p:spPr bwMode="auto">
          <a:xfrm>
            <a:off x="704850" y="4760913"/>
            <a:ext cx="747713" cy="742950"/>
          </a:xfrm>
          <a:prstGeom prst="ellipse">
            <a:avLst/>
          </a:prstGeom>
          <a:gradFill rotWithShape="1">
            <a:gsLst>
              <a:gs pos="0">
                <a:srgbClr val="FFC6C6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Arial" charset="0"/>
              <a:buNone/>
            </a:pPr>
            <a:r>
              <a:rPr lang="en-US" sz="2400" b="1">
                <a:latin typeface="Times New Roman" pitchFamily="18" charset="0"/>
              </a:rPr>
              <a:t>A</a:t>
            </a:r>
          </a:p>
        </p:txBody>
      </p:sp>
      <p:sp>
        <p:nvSpPr>
          <p:cNvPr id="11303" name="Text Box 25"/>
          <p:cNvSpPr txBox="1">
            <a:spLocks noChangeArrowheads="1"/>
          </p:cNvSpPr>
          <p:nvPr/>
        </p:nvSpPr>
        <p:spPr bwMode="auto">
          <a:xfrm>
            <a:off x="900113" y="444817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11304" name="Text Box 26"/>
          <p:cNvSpPr txBox="1">
            <a:spLocks noChangeArrowheads="1"/>
          </p:cNvSpPr>
          <p:nvPr/>
        </p:nvSpPr>
        <p:spPr bwMode="auto">
          <a:xfrm>
            <a:off x="360363" y="49371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11305" name="Text Box 27"/>
          <p:cNvSpPr txBox="1">
            <a:spLocks noChangeArrowheads="1"/>
          </p:cNvSpPr>
          <p:nvPr/>
        </p:nvSpPr>
        <p:spPr bwMode="auto">
          <a:xfrm>
            <a:off x="1397000" y="4976813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11306" name="Text Box 28"/>
          <p:cNvSpPr txBox="1">
            <a:spLocks noChangeArrowheads="1"/>
          </p:cNvSpPr>
          <p:nvPr/>
        </p:nvSpPr>
        <p:spPr bwMode="auto">
          <a:xfrm>
            <a:off x="1246188" y="5240338"/>
            <a:ext cx="40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11307" name="Text Box 29"/>
          <p:cNvSpPr txBox="1">
            <a:spLocks noChangeArrowheads="1"/>
          </p:cNvSpPr>
          <p:nvPr/>
        </p:nvSpPr>
        <p:spPr bwMode="auto">
          <a:xfrm>
            <a:off x="527050" y="5240338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11308" name="Text Box 30"/>
          <p:cNvSpPr txBox="1">
            <a:spLocks noChangeArrowheads="1"/>
          </p:cNvSpPr>
          <p:nvPr/>
        </p:nvSpPr>
        <p:spPr bwMode="auto">
          <a:xfrm>
            <a:off x="484188" y="463867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11309" name="Text Box 31"/>
          <p:cNvSpPr txBox="1">
            <a:spLocks noChangeArrowheads="1"/>
          </p:cNvSpPr>
          <p:nvPr/>
        </p:nvSpPr>
        <p:spPr bwMode="auto">
          <a:xfrm>
            <a:off x="1276350" y="463867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11310" name="Text Box 17"/>
          <p:cNvSpPr txBox="1">
            <a:spLocks noChangeArrowheads="1"/>
          </p:cNvSpPr>
          <p:nvPr/>
        </p:nvSpPr>
        <p:spPr bwMode="auto">
          <a:xfrm>
            <a:off x="3990975" y="47291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_</a:t>
            </a:r>
          </a:p>
        </p:txBody>
      </p:sp>
      <p:sp>
        <p:nvSpPr>
          <p:cNvPr id="11311" name="Text Box 18"/>
          <p:cNvSpPr txBox="1">
            <a:spLocks noChangeArrowheads="1"/>
          </p:cNvSpPr>
          <p:nvPr/>
        </p:nvSpPr>
        <p:spPr bwMode="auto">
          <a:xfrm>
            <a:off x="3948113" y="4973638"/>
            <a:ext cx="388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_</a:t>
            </a:r>
          </a:p>
        </p:txBody>
      </p:sp>
      <p:sp>
        <p:nvSpPr>
          <p:cNvPr id="11312" name="Text Box 19"/>
          <p:cNvSpPr txBox="1">
            <a:spLocks noChangeArrowheads="1"/>
          </p:cNvSpPr>
          <p:nvPr/>
        </p:nvSpPr>
        <p:spPr bwMode="auto">
          <a:xfrm>
            <a:off x="3867150" y="4357688"/>
            <a:ext cx="38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_</a:t>
            </a:r>
          </a:p>
        </p:txBody>
      </p:sp>
      <p:sp>
        <p:nvSpPr>
          <p:cNvPr id="11313" name="Oval 24"/>
          <p:cNvSpPr>
            <a:spLocks noChangeArrowheads="1"/>
          </p:cNvSpPr>
          <p:nvPr/>
        </p:nvSpPr>
        <p:spPr bwMode="auto">
          <a:xfrm>
            <a:off x="3327400" y="4768850"/>
            <a:ext cx="747713" cy="739775"/>
          </a:xfrm>
          <a:prstGeom prst="ellipse">
            <a:avLst/>
          </a:prstGeom>
          <a:gradFill rotWithShape="1">
            <a:gsLst>
              <a:gs pos="0">
                <a:srgbClr val="DFDFFF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Arial" charset="0"/>
              <a:buNone/>
            </a:pPr>
            <a:r>
              <a:rPr lang="en-US" sz="2400" b="1">
                <a:latin typeface="Times New Roman" pitchFamily="18" charset="0"/>
              </a:rPr>
              <a:t>B</a:t>
            </a:r>
          </a:p>
        </p:txBody>
      </p:sp>
      <p:sp>
        <p:nvSpPr>
          <p:cNvPr id="11314" name="Text Box 32"/>
          <p:cNvSpPr txBox="1">
            <a:spLocks noChangeArrowheads="1"/>
          </p:cNvSpPr>
          <p:nvPr/>
        </p:nvSpPr>
        <p:spPr bwMode="auto">
          <a:xfrm>
            <a:off x="2952750" y="4768850"/>
            <a:ext cx="38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_</a:t>
            </a:r>
          </a:p>
        </p:txBody>
      </p:sp>
      <p:sp>
        <p:nvSpPr>
          <p:cNvPr id="11315" name="Text Box 33"/>
          <p:cNvSpPr txBox="1">
            <a:spLocks noChangeArrowheads="1"/>
          </p:cNvSpPr>
          <p:nvPr/>
        </p:nvSpPr>
        <p:spPr bwMode="auto">
          <a:xfrm>
            <a:off x="3492500" y="5180013"/>
            <a:ext cx="38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_</a:t>
            </a:r>
          </a:p>
        </p:txBody>
      </p:sp>
      <p:sp>
        <p:nvSpPr>
          <p:cNvPr id="11316" name="Text Box 34"/>
          <p:cNvSpPr txBox="1">
            <a:spLocks noChangeArrowheads="1"/>
          </p:cNvSpPr>
          <p:nvPr/>
        </p:nvSpPr>
        <p:spPr bwMode="auto">
          <a:xfrm>
            <a:off x="3121025" y="50149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_</a:t>
            </a:r>
          </a:p>
        </p:txBody>
      </p:sp>
      <p:sp>
        <p:nvSpPr>
          <p:cNvPr id="11317" name="Text Box 35"/>
          <p:cNvSpPr txBox="1">
            <a:spLocks noChangeArrowheads="1"/>
          </p:cNvSpPr>
          <p:nvPr/>
        </p:nvSpPr>
        <p:spPr bwMode="auto">
          <a:xfrm>
            <a:off x="3492500" y="4276725"/>
            <a:ext cx="38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_</a:t>
            </a:r>
          </a:p>
        </p:txBody>
      </p:sp>
      <p:sp>
        <p:nvSpPr>
          <p:cNvPr id="11318" name="Text Box 36"/>
          <p:cNvSpPr txBox="1">
            <a:spLocks noChangeArrowheads="1"/>
          </p:cNvSpPr>
          <p:nvPr/>
        </p:nvSpPr>
        <p:spPr bwMode="auto">
          <a:xfrm>
            <a:off x="3078163" y="44402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_</a:t>
            </a:r>
          </a:p>
        </p:txBody>
      </p:sp>
      <p:sp>
        <p:nvSpPr>
          <p:cNvPr id="11319" name="Rectangle 37"/>
          <p:cNvSpPr>
            <a:spLocks noChangeArrowheads="1"/>
          </p:cNvSpPr>
          <p:nvPr/>
        </p:nvSpPr>
        <p:spPr bwMode="auto">
          <a:xfrm>
            <a:off x="2087563" y="5938838"/>
            <a:ext cx="663575" cy="4905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charset="0"/>
              <a:buNone/>
            </a:pPr>
            <a:r>
              <a:rPr lang="en-US" sz="2400" b="1">
                <a:latin typeface="Times New Roman" pitchFamily="18" charset="0"/>
              </a:rPr>
              <a:t>P</a:t>
            </a:r>
          </a:p>
        </p:txBody>
      </p:sp>
      <p:sp>
        <p:nvSpPr>
          <p:cNvPr id="11320" name="Line 12"/>
          <p:cNvSpPr>
            <a:spLocks noChangeShapeType="1"/>
          </p:cNvSpPr>
          <p:nvPr/>
        </p:nvSpPr>
        <p:spPr bwMode="auto">
          <a:xfrm>
            <a:off x="2736850" y="6321425"/>
            <a:ext cx="1116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21" name="AutoShape 55"/>
          <p:cNvSpPr>
            <a:spLocks noChangeArrowheads="1"/>
          </p:cNvSpPr>
          <p:nvPr/>
        </p:nvSpPr>
        <p:spPr bwMode="auto">
          <a:xfrm rot="16200000">
            <a:off x="917575" y="5940426"/>
            <a:ext cx="396875" cy="215900"/>
          </a:xfrm>
          <a:prstGeom prst="leftArrow">
            <a:avLst>
              <a:gd name="adj1" fmla="val 50000"/>
              <a:gd name="adj2" fmla="val 459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zh-CN">
              <a:latin typeface="Calibri" pitchFamily="34" charset="0"/>
            </a:endParaRPr>
          </a:p>
        </p:txBody>
      </p:sp>
      <p:sp>
        <p:nvSpPr>
          <p:cNvPr id="11322" name="AutoShape 56"/>
          <p:cNvSpPr>
            <a:spLocks noChangeArrowheads="1"/>
          </p:cNvSpPr>
          <p:nvPr/>
        </p:nvSpPr>
        <p:spPr bwMode="auto">
          <a:xfrm rot="5400000">
            <a:off x="3491707" y="5669756"/>
            <a:ext cx="395288" cy="250825"/>
          </a:xfrm>
          <a:prstGeom prst="leftArrow">
            <a:avLst>
              <a:gd name="adj1" fmla="val 50000"/>
              <a:gd name="adj2" fmla="val 3939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zh-CN">
              <a:latin typeface="Calibri" pitchFamily="34" charset="0"/>
            </a:endParaRPr>
          </a:p>
        </p:txBody>
      </p:sp>
      <p:sp>
        <p:nvSpPr>
          <p:cNvPr id="11323" name="Rectangle 45"/>
          <p:cNvSpPr>
            <a:spLocks noChangeArrowheads="1"/>
          </p:cNvSpPr>
          <p:nvPr/>
        </p:nvSpPr>
        <p:spPr bwMode="auto">
          <a:xfrm>
            <a:off x="2566988" y="3224213"/>
            <a:ext cx="790575" cy="5619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zh-CN">
              <a:latin typeface="Calibri" pitchFamily="34" charset="0"/>
            </a:endParaRPr>
          </a:p>
        </p:txBody>
      </p:sp>
      <p:sp>
        <p:nvSpPr>
          <p:cNvPr id="11324" name="Text Box 291"/>
          <p:cNvSpPr txBox="1">
            <a:spLocks noChangeArrowheads="1"/>
          </p:cNvSpPr>
          <p:nvPr/>
        </p:nvSpPr>
        <p:spPr bwMode="auto">
          <a:xfrm>
            <a:off x="395536" y="1916832"/>
            <a:ext cx="4429125" cy="1214438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假设在电源正、负极之间连一根导线，导线中的电场如何变化，最终又会达到哪个状态？</a:t>
            </a:r>
          </a:p>
        </p:txBody>
      </p:sp>
      <p:grpSp>
        <p:nvGrpSpPr>
          <p:cNvPr id="9" name="Group 292"/>
          <p:cNvGrpSpPr>
            <a:grpSpLocks/>
          </p:cNvGrpSpPr>
          <p:nvPr/>
        </p:nvGrpSpPr>
        <p:grpSpPr bwMode="auto">
          <a:xfrm>
            <a:off x="5386388" y="740990"/>
            <a:ext cx="2686050" cy="1912938"/>
            <a:chOff x="0" y="0"/>
            <a:chExt cx="1692" cy="1205"/>
          </a:xfrm>
        </p:grpSpPr>
        <p:sp>
          <p:nvSpPr>
            <p:cNvPr id="11326" name="AutoShape 293"/>
            <p:cNvSpPr>
              <a:spLocks/>
            </p:cNvSpPr>
            <p:nvPr/>
          </p:nvSpPr>
          <p:spPr bwMode="auto">
            <a:xfrm rot="19200000">
              <a:off x="771" y="603"/>
              <a:ext cx="395" cy="318"/>
            </a:xfrm>
            <a:custGeom>
              <a:avLst/>
              <a:gdLst>
                <a:gd name="T0" fmla="*/ 1969 w 21600"/>
                <a:gd name="T1" fmla="*/ 1970 h 21600"/>
                <a:gd name="T2" fmla="*/ 19631 w 21600"/>
                <a:gd name="T3" fmla="*/ 19630 h 21600"/>
              </a:gdLst>
              <a:ahLst/>
              <a:cxnLst>
                <a:cxn ang="0">
                  <a:pos x="0" y="0"/>
                </a:cxn>
                <a:cxn ang="0">
                  <a:pos x="284" y="21600"/>
                </a:cxn>
                <a:cxn ang="0">
                  <a:pos x="21316" y="21600"/>
                </a:cxn>
                <a:cxn ang="0">
                  <a:pos x="21600" y="0"/>
                </a:cxn>
              </a:cxnLst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7" name="AutoShape 294"/>
            <p:cNvSpPr>
              <a:spLocks/>
            </p:cNvSpPr>
            <p:nvPr/>
          </p:nvSpPr>
          <p:spPr bwMode="auto">
            <a:xfrm rot="19680000">
              <a:off x="921" y="811"/>
              <a:ext cx="395" cy="318"/>
            </a:xfrm>
            <a:custGeom>
              <a:avLst/>
              <a:gdLst>
                <a:gd name="T0" fmla="*/ 1969 w 21600"/>
                <a:gd name="T1" fmla="*/ 1970 h 21600"/>
                <a:gd name="T2" fmla="*/ 19631 w 21600"/>
                <a:gd name="T3" fmla="*/ 19630 h 21600"/>
              </a:gdLst>
              <a:ahLst/>
              <a:cxnLst>
                <a:cxn ang="0">
                  <a:pos x="0" y="0"/>
                </a:cxn>
                <a:cxn ang="0">
                  <a:pos x="284" y="21600"/>
                </a:cxn>
                <a:cxn ang="0">
                  <a:pos x="21316" y="21600"/>
                </a:cxn>
                <a:cxn ang="0">
                  <a:pos x="21600" y="0"/>
                </a:cxn>
              </a:cxnLst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8" name="AutoShape 295"/>
            <p:cNvSpPr>
              <a:spLocks/>
            </p:cNvSpPr>
            <p:nvPr/>
          </p:nvSpPr>
          <p:spPr bwMode="auto">
            <a:xfrm rot="18660000">
              <a:off x="583" y="410"/>
              <a:ext cx="395" cy="319"/>
            </a:xfrm>
            <a:custGeom>
              <a:avLst/>
              <a:gdLst>
                <a:gd name="T0" fmla="*/ 1969 w 21600"/>
                <a:gd name="T1" fmla="*/ 1964 h 21600"/>
                <a:gd name="T2" fmla="*/ 19631 w 21600"/>
                <a:gd name="T3" fmla="*/ 19636 h 21600"/>
              </a:gdLst>
              <a:ahLst/>
              <a:cxnLst>
                <a:cxn ang="0">
                  <a:pos x="0" y="0"/>
                </a:cxn>
                <a:cxn ang="0">
                  <a:pos x="284" y="21600"/>
                </a:cxn>
                <a:cxn ang="0">
                  <a:pos x="21316" y="21600"/>
                </a:cxn>
                <a:cxn ang="0">
                  <a:pos x="21600" y="0"/>
                </a:cxn>
              </a:cxnLst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9" name="AutoShape 296"/>
            <p:cNvSpPr>
              <a:spLocks/>
            </p:cNvSpPr>
            <p:nvPr/>
          </p:nvSpPr>
          <p:spPr bwMode="auto">
            <a:xfrm rot="18240000">
              <a:off x="353" y="193"/>
              <a:ext cx="367" cy="374"/>
            </a:xfrm>
            <a:custGeom>
              <a:avLst/>
              <a:gdLst>
                <a:gd name="T0" fmla="*/ 1825 w 21600"/>
                <a:gd name="T1" fmla="*/ 1790 h 21600"/>
                <a:gd name="T2" fmla="*/ 19775 w 21600"/>
                <a:gd name="T3" fmla="*/ 19810 h 21600"/>
              </a:gdLst>
              <a:ahLst/>
              <a:cxnLst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  <a:cxn ang="0">
                  <a:pos x="21600" y="0"/>
                </a:cxn>
              </a:cxnLst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0" name="AutoShape 297"/>
            <p:cNvSpPr>
              <a:spLocks/>
            </p:cNvSpPr>
            <p:nvPr/>
          </p:nvSpPr>
          <p:spPr bwMode="auto">
            <a:xfrm rot="17820000">
              <a:off x="78" y="47"/>
              <a:ext cx="375" cy="375"/>
            </a:xfrm>
            <a:custGeom>
              <a:avLst/>
              <a:gdLst>
                <a:gd name="T0" fmla="*/ 1958 w 21600"/>
                <a:gd name="T1" fmla="*/ 1958 h 21600"/>
                <a:gd name="T2" fmla="*/ 19642 w 21600"/>
                <a:gd name="T3" fmla="*/ 19642 h 21600"/>
              </a:gdLst>
              <a:ahLst/>
              <a:cxnLst>
                <a:cxn ang="0">
                  <a:pos x="0" y="0"/>
                </a:cxn>
                <a:cxn ang="0">
                  <a:pos x="350" y="21600"/>
                </a:cxn>
                <a:cxn ang="0">
                  <a:pos x="21250" y="21600"/>
                </a:cxn>
                <a:cxn ang="0">
                  <a:pos x="21600" y="0"/>
                </a:cxn>
              </a:cxnLst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350" y="21600"/>
                  </a:lnTo>
                  <a:lnTo>
                    <a:pt x="212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1" name="Freeform 298"/>
            <p:cNvSpPr>
              <a:spLocks/>
            </p:cNvSpPr>
            <p:nvPr/>
          </p:nvSpPr>
          <p:spPr bwMode="auto">
            <a:xfrm>
              <a:off x="196" y="0"/>
              <a:ext cx="1176" cy="1008"/>
            </a:xfrm>
            <a:custGeom>
              <a:avLst/>
              <a:gdLst>
                <a:gd name="T0" fmla="*/ 0 w 1176"/>
                <a:gd name="T1" fmla="*/ 0 h 1008"/>
                <a:gd name="T2" fmla="*/ 1176 w 1176"/>
                <a:gd name="T3" fmla="*/ 1008 h 1008"/>
              </a:gdLst>
              <a:ahLst/>
              <a:cxnLst>
                <a:cxn ang="0">
                  <a:pos x="0" y="0"/>
                </a:cxn>
                <a:cxn ang="0">
                  <a:pos x="444" y="222"/>
                </a:cxn>
                <a:cxn ang="0">
                  <a:pos x="925" y="643"/>
                </a:cxn>
                <a:cxn ang="0">
                  <a:pos x="1176" y="1008"/>
                </a:cxn>
              </a:cxnLst>
              <a:rect l="T0" t="T1" r="T2" b="T3"/>
              <a:pathLst>
                <a:path w="1176" h="1008">
                  <a:moveTo>
                    <a:pt x="0" y="0"/>
                  </a:moveTo>
                  <a:cubicBezTo>
                    <a:pt x="74" y="37"/>
                    <a:pt x="290" y="115"/>
                    <a:pt x="444" y="222"/>
                  </a:cubicBezTo>
                  <a:cubicBezTo>
                    <a:pt x="598" y="329"/>
                    <a:pt x="803" y="512"/>
                    <a:pt x="925" y="643"/>
                  </a:cubicBezTo>
                  <a:cubicBezTo>
                    <a:pt x="1047" y="774"/>
                    <a:pt x="1124" y="932"/>
                    <a:pt x="1176" y="1008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2" name="Freeform 299"/>
            <p:cNvSpPr>
              <a:spLocks/>
            </p:cNvSpPr>
            <p:nvPr/>
          </p:nvSpPr>
          <p:spPr bwMode="auto">
            <a:xfrm>
              <a:off x="34" y="324"/>
              <a:ext cx="1005" cy="881"/>
            </a:xfrm>
            <a:custGeom>
              <a:avLst/>
              <a:gdLst>
                <a:gd name="T0" fmla="*/ 0 w 1005"/>
                <a:gd name="T1" fmla="*/ 0 h 881"/>
                <a:gd name="T2" fmla="*/ 1005 w 1005"/>
                <a:gd name="T3" fmla="*/ 881 h 881"/>
              </a:gdLst>
              <a:ahLst/>
              <a:cxnLst>
                <a:cxn ang="0">
                  <a:pos x="0" y="0"/>
                </a:cxn>
                <a:cxn ang="0">
                  <a:pos x="462" y="246"/>
                </a:cxn>
                <a:cxn ang="0">
                  <a:pos x="780" y="552"/>
                </a:cxn>
                <a:cxn ang="0">
                  <a:pos x="1005" y="881"/>
                </a:cxn>
              </a:cxnLst>
              <a:rect l="T0" t="T1" r="T2" b="T3"/>
              <a:pathLst>
                <a:path w="1005" h="881">
                  <a:moveTo>
                    <a:pt x="0" y="0"/>
                  </a:moveTo>
                  <a:cubicBezTo>
                    <a:pt x="77" y="41"/>
                    <a:pt x="332" y="154"/>
                    <a:pt x="462" y="246"/>
                  </a:cubicBezTo>
                  <a:cubicBezTo>
                    <a:pt x="592" y="338"/>
                    <a:pt x="690" y="446"/>
                    <a:pt x="780" y="552"/>
                  </a:cubicBezTo>
                  <a:cubicBezTo>
                    <a:pt x="870" y="658"/>
                    <a:pt x="958" y="812"/>
                    <a:pt x="1005" y="881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3" name="Arc 300"/>
            <p:cNvSpPr>
              <a:spLocks noChangeAspect="1"/>
            </p:cNvSpPr>
            <p:nvPr/>
          </p:nvSpPr>
          <p:spPr bwMode="auto">
            <a:xfrm rot="660000">
              <a:off x="49" y="576"/>
              <a:ext cx="1413" cy="397"/>
            </a:xfrm>
            <a:custGeom>
              <a:avLst/>
              <a:gdLst>
                <a:gd name="T0" fmla="*/ 0 w 34472"/>
                <a:gd name="T1" fmla="*/ 0 h 21600"/>
                <a:gd name="T2" fmla="*/ 34472 w 34472"/>
                <a:gd name="T3" fmla="*/ 21600 h 21600"/>
              </a:gdLst>
              <a:ahLst/>
              <a:cxnLst>
                <a:cxn ang="0">
                  <a:pos x="0" y="7532"/>
                </a:cxn>
                <a:cxn ang="0">
                  <a:pos x="16391" y="0"/>
                </a:cxn>
                <a:cxn ang="0">
                  <a:pos x="34471" y="9783"/>
                </a:cxn>
                <a:cxn ang="0">
                  <a:pos x="0" y="7532"/>
                </a:cxn>
                <a:cxn ang="0">
                  <a:pos x="16391" y="0"/>
                </a:cxn>
                <a:cxn ang="0">
                  <a:pos x="34471" y="9783"/>
                </a:cxn>
                <a:cxn ang="0">
                  <a:pos x="16391" y="21600"/>
                </a:cxn>
              </a:cxnLst>
              <a:rect l="T0" t="T1" r="T2" b="T3"/>
              <a:pathLst>
                <a:path w="34472" h="21600" fill="none" extrusionOk="0">
                  <a:moveTo>
                    <a:pt x="0" y="7532"/>
                  </a:moveTo>
                  <a:cubicBezTo>
                    <a:pt x="4103" y="2751"/>
                    <a:pt x="10090" y="-1"/>
                    <a:pt x="16391" y="0"/>
                  </a:cubicBezTo>
                  <a:cubicBezTo>
                    <a:pt x="23682" y="0"/>
                    <a:pt x="30482" y="3679"/>
                    <a:pt x="34471" y="9783"/>
                  </a:cubicBezTo>
                </a:path>
                <a:path w="34472" h="21600" stroke="0" extrusionOk="0">
                  <a:moveTo>
                    <a:pt x="0" y="7532"/>
                  </a:moveTo>
                  <a:cubicBezTo>
                    <a:pt x="4103" y="2751"/>
                    <a:pt x="10090" y="-1"/>
                    <a:pt x="16391" y="0"/>
                  </a:cubicBezTo>
                  <a:cubicBezTo>
                    <a:pt x="23682" y="0"/>
                    <a:pt x="30482" y="3679"/>
                    <a:pt x="34471" y="9783"/>
                  </a:cubicBezTo>
                  <a:lnTo>
                    <a:pt x="16391" y="21600"/>
                  </a:lnTo>
                  <a:close/>
                </a:path>
              </a:pathLst>
            </a:custGeom>
            <a:noFill/>
            <a:ln w="25400" cmpd="sng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4" name="Arc 301"/>
            <p:cNvSpPr>
              <a:spLocks noChangeAspect="1"/>
            </p:cNvSpPr>
            <p:nvPr/>
          </p:nvSpPr>
          <p:spPr bwMode="auto">
            <a:xfrm rot="660000">
              <a:off x="83" y="746"/>
              <a:ext cx="1292" cy="345"/>
            </a:xfrm>
            <a:custGeom>
              <a:avLst/>
              <a:gdLst>
                <a:gd name="T0" fmla="*/ 0 w 33697"/>
                <a:gd name="T1" fmla="*/ 0 h 21600"/>
                <a:gd name="T2" fmla="*/ 33697 w 33697"/>
                <a:gd name="T3" fmla="*/ 21600 h 21600"/>
              </a:gdLst>
              <a:ahLst/>
              <a:cxnLst>
                <a:cxn ang="0">
                  <a:pos x="-1" y="6603"/>
                </a:cxn>
                <a:cxn ang="0">
                  <a:pos x="15546" y="0"/>
                </a:cxn>
                <a:cxn ang="0">
                  <a:pos x="33697" y="9890"/>
                </a:cxn>
                <a:cxn ang="0">
                  <a:pos x="-1" y="6603"/>
                </a:cxn>
                <a:cxn ang="0">
                  <a:pos x="15546" y="0"/>
                </a:cxn>
                <a:cxn ang="0">
                  <a:pos x="33697" y="9890"/>
                </a:cxn>
                <a:cxn ang="0">
                  <a:pos x="15546" y="21600"/>
                </a:cxn>
              </a:cxnLst>
              <a:rect l="T0" t="T1" r="T2" b="T3"/>
              <a:pathLst>
                <a:path w="33697" h="21600" fill="none" extrusionOk="0">
                  <a:moveTo>
                    <a:pt x="-1" y="6603"/>
                  </a:moveTo>
                  <a:cubicBezTo>
                    <a:pt x="4070" y="2383"/>
                    <a:pt x="9682" y="-1"/>
                    <a:pt x="15546" y="0"/>
                  </a:cubicBezTo>
                  <a:cubicBezTo>
                    <a:pt x="22883" y="0"/>
                    <a:pt x="29719" y="3725"/>
                    <a:pt x="33697" y="9890"/>
                  </a:cubicBezTo>
                </a:path>
                <a:path w="33697" h="21600" stroke="0" extrusionOk="0">
                  <a:moveTo>
                    <a:pt x="-1" y="6603"/>
                  </a:moveTo>
                  <a:cubicBezTo>
                    <a:pt x="4070" y="2383"/>
                    <a:pt x="9682" y="-1"/>
                    <a:pt x="15546" y="0"/>
                  </a:cubicBezTo>
                  <a:cubicBezTo>
                    <a:pt x="22883" y="0"/>
                    <a:pt x="29719" y="3725"/>
                    <a:pt x="33697" y="9890"/>
                  </a:cubicBezTo>
                  <a:lnTo>
                    <a:pt x="15546" y="21600"/>
                  </a:lnTo>
                  <a:close/>
                </a:path>
              </a:pathLst>
            </a:custGeom>
            <a:noFill/>
            <a:ln w="25400" cmpd="sng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" name="Arc 302"/>
            <p:cNvSpPr>
              <a:spLocks noChangeAspect="1"/>
            </p:cNvSpPr>
            <p:nvPr/>
          </p:nvSpPr>
          <p:spPr bwMode="auto">
            <a:xfrm rot="660000">
              <a:off x="0" y="404"/>
              <a:ext cx="1535" cy="387"/>
            </a:xfrm>
            <a:custGeom>
              <a:avLst/>
              <a:gdLst>
                <a:gd name="T0" fmla="*/ 0 w 36282"/>
                <a:gd name="T1" fmla="*/ 0 h 21600"/>
                <a:gd name="T2" fmla="*/ 36282 w 36282"/>
                <a:gd name="T3" fmla="*/ 21600 h 21600"/>
              </a:gdLst>
              <a:ahLst/>
              <a:cxnLst>
                <a:cxn ang="0">
                  <a:pos x="0" y="9147"/>
                </a:cxn>
                <a:cxn ang="0">
                  <a:pos x="17649" y="0"/>
                </a:cxn>
                <a:cxn ang="0">
                  <a:pos x="36281" y="10674"/>
                </a:cxn>
                <a:cxn ang="0">
                  <a:pos x="0" y="9147"/>
                </a:cxn>
                <a:cxn ang="0">
                  <a:pos x="17649" y="0"/>
                </a:cxn>
                <a:cxn ang="0">
                  <a:pos x="36281" y="10674"/>
                </a:cxn>
                <a:cxn ang="0">
                  <a:pos x="17649" y="21600"/>
                </a:cxn>
              </a:cxnLst>
              <a:rect l="T0" t="T1" r="T2" b="T3"/>
              <a:pathLst>
                <a:path w="36282" h="21600" fill="none" extrusionOk="0">
                  <a:moveTo>
                    <a:pt x="0" y="9147"/>
                  </a:moveTo>
                  <a:cubicBezTo>
                    <a:pt x="4047" y="3411"/>
                    <a:pt x="10629" y="-1"/>
                    <a:pt x="17649" y="0"/>
                  </a:cubicBezTo>
                  <a:cubicBezTo>
                    <a:pt x="25313" y="0"/>
                    <a:pt x="32404" y="4062"/>
                    <a:pt x="36281" y="10674"/>
                  </a:cubicBezTo>
                </a:path>
                <a:path w="36282" h="21600" stroke="0" extrusionOk="0">
                  <a:moveTo>
                    <a:pt x="0" y="9147"/>
                  </a:moveTo>
                  <a:cubicBezTo>
                    <a:pt x="4047" y="3411"/>
                    <a:pt x="10629" y="-1"/>
                    <a:pt x="17649" y="0"/>
                  </a:cubicBezTo>
                  <a:cubicBezTo>
                    <a:pt x="25313" y="0"/>
                    <a:pt x="32404" y="4062"/>
                    <a:pt x="36281" y="10674"/>
                  </a:cubicBezTo>
                  <a:lnTo>
                    <a:pt x="17649" y="21600"/>
                  </a:lnTo>
                  <a:close/>
                </a:path>
              </a:pathLst>
            </a:custGeom>
            <a:noFill/>
            <a:ln w="25400" cmpd="sng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" name="Text Box 303"/>
            <p:cNvSpPr txBox="1">
              <a:spLocks noChangeAspect="1" noChangeArrowheads="1"/>
            </p:cNvSpPr>
            <p:nvPr/>
          </p:nvSpPr>
          <p:spPr bwMode="auto">
            <a:xfrm>
              <a:off x="442" y="821"/>
              <a:ext cx="443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Font typeface="Arial" charset="0"/>
                <a:buNone/>
              </a:pPr>
              <a:r>
                <a:rPr lang="en-US" sz="2000" b="1" i="1">
                  <a:solidFill>
                    <a:srgbClr val="FF0000"/>
                  </a:solidFill>
                  <a:latin typeface="Times New Roman" pitchFamily="18" charset="0"/>
                </a:rPr>
                <a:t>M</a:t>
              </a:r>
              <a:endParaRPr lang="en-US" sz="2000" b="1">
                <a:latin typeface="Calibri" pitchFamily="34" charset="0"/>
                <a:ea typeface="华文中宋" pitchFamily="2" charset="-122"/>
              </a:endParaRPr>
            </a:p>
          </p:txBody>
        </p:sp>
        <p:sp>
          <p:nvSpPr>
            <p:cNvPr id="11337" name="Text Box 304"/>
            <p:cNvSpPr txBox="1">
              <a:spLocks noChangeAspect="1" noChangeArrowheads="1"/>
            </p:cNvSpPr>
            <p:nvPr/>
          </p:nvSpPr>
          <p:spPr bwMode="auto">
            <a:xfrm>
              <a:off x="768" y="143"/>
              <a:ext cx="442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Font typeface="Arial" charset="0"/>
                <a:buNone/>
              </a:pPr>
              <a:r>
                <a:rPr lang="en-US" sz="2000" b="1" i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endParaRPr lang="en-US" sz="2000" b="1">
                <a:latin typeface="Calibri" pitchFamily="34" charset="0"/>
                <a:ea typeface="华文中宋" pitchFamily="2" charset="-122"/>
              </a:endParaRPr>
            </a:p>
          </p:txBody>
        </p:sp>
        <p:sp>
          <p:nvSpPr>
            <p:cNvPr id="11338" name="Text Box 305"/>
            <p:cNvSpPr txBox="1">
              <a:spLocks noChangeAspect="1" noChangeArrowheads="1"/>
            </p:cNvSpPr>
            <p:nvPr/>
          </p:nvSpPr>
          <p:spPr bwMode="auto">
            <a:xfrm>
              <a:off x="1347" y="797"/>
              <a:ext cx="3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Font typeface="Arial" charset="0"/>
                <a:buNone/>
              </a:pPr>
              <a:r>
                <a:rPr lang="en-US" sz="2000" b="1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sz="2000" b="1" baseline="-25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sz="2000" b="1">
                <a:latin typeface="Calibri" pitchFamily="34" charset="0"/>
                <a:ea typeface="华文中宋" pitchFamily="2" charset="-122"/>
              </a:endParaRPr>
            </a:p>
          </p:txBody>
        </p:sp>
      </p:grpSp>
      <p:grpSp>
        <p:nvGrpSpPr>
          <p:cNvPr id="10" name="Group 306"/>
          <p:cNvGrpSpPr>
            <a:grpSpLocks noChangeAspect="1"/>
          </p:cNvGrpSpPr>
          <p:nvPr/>
        </p:nvGrpSpPr>
        <p:grpSpPr bwMode="auto">
          <a:xfrm>
            <a:off x="5086350" y="1414090"/>
            <a:ext cx="1346200" cy="457200"/>
            <a:chOff x="0" y="0"/>
            <a:chExt cx="848" cy="288"/>
          </a:xfrm>
        </p:grpSpPr>
        <p:sp>
          <p:nvSpPr>
            <p:cNvPr id="11340" name="Line 307"/>
            <p:cNvSpPr>
              <a:spLocks noChangeAspect="1" noChangeShapeType="1"/>
            </p:cNvSpPr>
            <p:nvPr/>
          </p:nvSpPr>
          <p:spPr bwMode="auto">
            <a:xfrm flipH="1" flipV="1">
              <a:off x="284" y="69"/>
              <a:ext cx="564" cy="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1" name="Text Box 308"/>
            <p:cNvSpPr txBox="1">
              <a:spLocks noChangeAspect="1" noChangeArrowheads="1"/>
            </p:cNvSpPr>
            <p:nvPr/>
          </p:nvSpPr>
          <p:spPr bwMode="auto">
            <a:xfrm>
              <a:off x="0" y="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Font typeface="Arial" charset="0"/>
                <a:buNone/>
              </a:pPr>
              <a:r>
                <a:rPr lang="en-US" sz="2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2400" b="1">
                <a:latin typeface="Calibri" pitchFamily="34" charset="0"/>
                <a:ea typeface="华文中宋" pitchFamily="2" charset="-122"/>
              </a:endParaRPr>
            </a:p>
          </p:txBody>
        </p:sp>
      </p:grpSp>
      <p:grpSp>
        <p:nvGrpSpPr>
          <p:cNvPr id="11" name="Group 309"/>
          <p:cNvGrpSpPr>
            <a:grpSpLocks/>
          </p:cNvGrpSpPr>
          <p:nvPr/>
        </p:nvGrpSpPr>
        <p:grpSpPr bwMode="auto">
          <a:xfrm>
            <a:off x="5391150" y="804490"/>
            <a:ext cx="1063625" cy="1506538"/>
            <a:chOff x="0" y="0"/>
            <a:chExt cx="670" cy="949"/>
          </a:xfrm>
        </p:grpSpPr>
        <p:grpSp>
          <p:nvGrpSpPr>
            <p:cNvPr id="12" name="Group 310"/>
            <p:cNvGrpSpPr>
              <a:grpSpLocks/>
            </p:cNvGrpSpPr>
            <p:nvPr/>
          </p:nvGrpSpPr>
          <p:grpSpPr bwMode="auto">
            <a:xfrm>
              <a:off x="115" y="220"/>
              <a:ext cx="555" cy="548"/>
              <a:chOff x="0" y="0"/>
              <a:chExt cx="555" cy="548"/>
            </a:xfrm>
          </p:grpSpPr>
          <p:sp>
            <p:nvSpPr>
              <p:cNvPr id="11344" name="Line 311"/>
              <p:cNvSpPr>
                <a:spLocks noChangeAspect="1" noChangeShapeType="1"/>
              </p:cNvSpPr>
              <p:nvPr/>
            </p:nvSpPr>
            <p:spPr bwMode="auto">
              <a:xfrm flipH="1">
                <a:off x="392" y="307"/>
                <a:ext cx="160" cy="24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45" name="Line 31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61" y="0"/>
                <a:ext cx="394" cy="2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46" name="Line 313"/>
              <p:cNvSpPr>
                <a:spLocks noChangeShapeType="1"/>
              </p:cNvSpPr>
              <p:nvPr/>
            </p:nvSpPr>
            <p:spPr bwMode="auto">
              <a:xfrm flipH="1" flipV="1">
                <a:off x="23" y="265"/>
                <a:ext cx="343" cy="24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47" name="Line 314"/>
              <p:cNvSpPr>
                <a:spLocks noChangeAspect="1" noChangeShapeType="1"/>
              </p:cNvSpPr>
              <p:nvPr/>
            </p:nvSpPr>
            <p:spPr bwMode="auto">
              <a:xfrm flipH="1">
                <a:off x="0" y="22"/>
                <a:ext cx="147" cy="2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48" name="Text Box 315"/>
            <p:cNvSpPr txBox="1">
              <a:spLocks noChangeAspect="1" noChangeArrowheads="1"/>
            </p:cNvSpPr>
            <p:nvPr/>
          </p:nvSpPr>
          <p:spPr bwMode="auto">
            <a:xfrm>
              <a:off x="226" y="713"/>
              <a:ext cx="382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ts val="150"/>
                </a:spcBef>
                <a:buFont typeface="Arial" charset="0"/>
                <a:buNone/>
              </a:pPr>
              <a:r>
                <a:rPr lang="en-US" sz="2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sz="2400" b="1" i="1" baseline="-2500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sz="2400" b="1">
                <a:latin typeface="Calibri" pitchFamily="34" charset="0"/>
                <a:ea typeface="华文中宋" pitchFamily="2" charset="-122"/>
              </a:endParaRPr>
            </a:p>
          </p:txBody>
        </p:sp>
        <p:sp>
          <p:nvSpPr>
            <p:cNvPr id="11349" name="Text Box 316"/>
            <p:cNvSpPr txBox="1">
              <a:spLocks noChangeAspect="1" noChangeArrowheads="1"/>
            </p:cNvSpPr>
            <p:nvPr/>
          </p:nvSpPr>
          <p:spPr bwMode="auto">
            <a:xfrm>
              <a:off x="0" y="0"/>
              <a:ext cx="38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Font typeface="Arial" charset="0"/>
                <a:buNone/>
              </a:pPr>
              <a:r>
                <a:rPr lang="en-US" sz="24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sz="2400" b="1" i="1" baseline="-2500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lang="en-US" sz="2400" b="1">
                <a:latin typeface="Calibri" pitchFamily="34" charset="0"/>
                <a:ea typeface="华文中宋" pitchFamily="2" charset="-122"/>
              </a:endParaRPr>
            </a:p>
          </p:txBody>
        </p:sp>
      </p:grpSp>
      <p:grpSp>
        <p:nvGrpSpPr>
          <p:cNvPr id="13" name="Group 317"/>
          <p:cNvGrpSpPr>
            <a:grpSpLocks/>
          </p:cNvGrpSpPr>
          <p:nvPr/>
        </p:nvGrpSpPr>
        <p:grpSpPr bwMode="auto">
          <a:xfrm>
            <a:off x="6396038" y="1549028"/>
            <a:ext cx="144462" cy="144462"/>
            <a:chOff x="0" y="0"/>
            <a:chExt cx="91" cy="91"/>
          </a:xfrm>
        </p:grpSpPr>
        <p:sp>
          <p:nvSpPr>
            <p:cNvPr id="11351" name="Oval 318"/>
            <p:cNvSpPr>
              <a:spLocks noChangeArrowheads="1"/>
            </p:cNvSpPr>
            <p:nvPr/>
          </p:nvSpPr>
          <p:spPr bwMode="auto">
            <a:xfrm>
              <a:off x="0" y="0"/>
              <a:ext cx="91" cy="9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charset="0"/>
                <a:buNone/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1352" name="Line 319"/>
            <p:cNvSpPr>
              <a:spLocks noChangeAspect="1" noChangeShapeType="1"/>
            </p:cNvSpPr>
            <p:nvPr/>
          </p:nvSpPr>
          <p:spPr bwMode="auto">
            <a:xfrm>
              <a:off x="26" y="45"/>
              <a:ext cx="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53" name="Rectangle 320"/>
          <p:cNvSpPr>
            <a:spLocks noChangeArrowheads="1"/>
          </p:cNvSpPr>
          <p:nvPr/>
        </p:nvSpPr>
        <p:spPr bwMode="auto">
          <a:xfrm>
            <a:off x="5264150" y="661615"/>
            <a:ext cx="2665413" cy="2119313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zh-CN">
              <a:latin typeface="Calibri" pitchFamily="34" charset="0"/>
            </a:endParaRPr>
          </a:p>
        </p:txBody>
      </p:sp>
      <p:sp>
        <p:nvSpPr>
          <p:cNvPr id="11354" name="Rectangle 124"/>
          <p:cNvSpPr>
            <a:spLocks noChangeArrowheads="1"/>
          </p:cNvSpPr>
          <p:nvPr/>
        </p:nvSpPr>
        <p:spPr bwMode="auto">
          <a:xfrm>
            <a:off x="35496" y="1196752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）接入电源后导体内的电场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355" name="AutoShape 90"/>
          <p:cNvSpPr>
            <a:spLocks noChangeAspect="1" noChangeArrowheads="1"/>
          </p:cNvSpPr>
          <p:nvPr/>
        </p:nvSpPr>
        <p:spPr bwMode="auto">
          <a:xfrm rot="5400000">
            <a:off x="5662848" y="2696431"/>
            <a:ext cx="620241" cy="357188"/>
          </a:xfrm>
          <a:prstGeom prst="rightArrow">
            <a:avLst>
              <a:gd name="adj1" fmla="val 54278"/>
              <a:gd name="adj2" fmla="val 75834"/>
            </a:avLst>
          </a:pr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zh-CN">
              <a:latin typeface="Calibri" pitchFamily="34" charset="0"/>
            </a:endParaRPr>
          </a:p>
        </p:txBody>
      </p:sp>
      <p:grpSp>
        <p:nvGrpSpPr>
          <p:cNvPr id="14" name="Group 108"/>
          <p:cNvGrpSpPr>
            <a:grpSpLocks/>
          </p:cNvGrpSpPr>
          <p:nvPr/>
        </p:nvGrpSpPr>
        <p:grpSpPr bwMode="auto">
          <a:xfrm>
            <a:off x="5289550" y="2950095"/>
            <a:ext cx="2592388" cy="1912938"/>
            <a:chOff x="0" y="0"/>
            <a:chExt cx="1633" cy="1205"/>
          </a:xfrm>
        </p:grpSpPr>
        <p:grpSp>
          <p:nvGrpSpPr>
            <p:cNvPr id="15" name="Group 109"/>
            <p:cNvGrpSpPr>
              <a:grpSpLocks/>
            </p:cNvGrpSpPr>
            <p:nvPr/>
          </p:nvGrpSpPr>
          <p:grpSpPr bwMode="auto">
            <a:xfrm>
              <a:off x="787" y="253"/>
              <a:ext cx="91" cy="91"/>
              <a:chOff x="0" y="0"/>
              <a:chExt cx="91" cy="91"/>
            </a:xfrm>
          </p:grpSpPr>
          <p:sp>
            <p:nvSpPr>
              <p:cNvPr id="11358" name="Line 110"/>
              <p:cNvSpPr>
                <a:spLocks noChangeShapeType="1"/>
              </p:cNvSpPr>
              <p:nvPr/>
            </p:nvSpPr>
            <p:spPr bwMode="auto">
              <a:xfrm>
                <a:off x="45" y="0"/>
                <a:ext cx="1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59" name="Line 111"/>
              <p:cNvSpPr>
                <a:spLocks noChangeShapeType="1"/>
              </p:cNvSpPr>
              <p:nvPr/>
            </p:nvSpPr>
            <p:spPr bwMode="auto">
              <a:xfrm rot="16200000">
                <a:off x="46" y="-7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60" name="Line 112"/>
            <p:cNvSpPr>
              <a:spLocks noChangeAspect="1" noChangeShapeType="1"/>
            </p:cNvSpPr>
            <p:nvPr/>
          </p:nvSpPr>
          <p:spPr bwMode="auto">
            <a:xfrm>
              <a:off x="430" y="655"/>
              <a:ext cx="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1" name="AutoShape 113"/>
            <p:cNvSpPr>
              <a:spLocks/>
            </p:cNvSpPr>
            <p:nvPr/>
          </p:nvSpPr>
          <p:spPr bwMode="auto">
            <a:xfrm rot="19200000">
              <a:off x="737" y="603"/>
              <a:ext cx="395" cy="318"/>
            </a:xfrm>
            <a:custGeom>
              <a:avLst/>
              <a:gdLst>
                <a:gd name="T0" fmla="*/ 1969 w 21600"/>
                <a:gd name="T1" fmla="*/ 1970 h 21600"/>
                <a:gd name="T2" fmla="*/ 19631 w 21600"/>
                <a:gd name="T3" fmla="*/ 19630 h 21600"/>
              </a:gdLst>
              <a:ahLst/>
              <a:cxnLst>
                <a:cxn ang="0">
                  <a:pos x="0" y="0"/>
                </a:cxn>
                <a:cxn ang="0">
                  <a:pos x="284" y="21600"/>
                </a:cxn>
                <a:cxn ang="0">
                  <a:pos x="21316" y="21600"/>
                </a:cxn>
                <a:cxn ang="0">
                  <a:pos x="21600" y="0"/>
                </a:cxn>
              </a:cxnLst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2" name="AutoShape 114"/>
            <p:cNvSpPr>
              <a:spLocks/>
            </p:cNvSpPr>
            <p:nvPr/>
          </p:nvSpPr>
          <p:spPr bwMode="auto">
            <a:xfrm rot="19680000">
              <a:off x="887" y="811"/>
              <a:ext cx="395" cy="318"/>
            </a:xfrm>
            <a:custGeom>
              <a:avLst/>
              <a:gdLst>
                <a:gd name="T0" fmla="*/ 1969 w 21600"/>
                <a:gd name="T1" fmla="*/ 1970 h 21600"/>
                <a:gd name="T2" fmla="*/ 19631 w 21600"/>
                <a:gd name="T3" fmla="*/ 19630 h 21600"/>
              </a:gdLst>
              <a:ahLst/>
              <a:cxnLst>
                <a:cxn ang="0">
                  <a:pos x="0" y="0"/>
                </a:cxn>
                <a:cxn ang="0">
                  <a:pos x="284" y="21600"/>
                </a:cxn>
                <a:cxn ang="0">
                  <a:pos x="21316" y="21600"/>
                </a:cxn>
                <a:cxn ang="0">
                  <a:pos x="21600" y="0"/>
                </a:cxn>
              </a:cxnLst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3" name="AutoShape 115"/>
            <p:cNvSpPr>
              <a:spLocks/>
            </p:cNvSpPr>
            <p:nvPr/>
          </p:nvSpPr>
          <p:spPr bwMode="auto">
            <a:xfrm rot="18660000">
              <a:off x="549" y="410"/>
              <a:ext cx="395" cy="319"/>
            </a:xfrm>
            <a:custGeom>
              <a:avLst/>
              <a:gdLst>
                <a:gd name="T0" fmla="*/ 1969 w 21600"/>
                <a:gd name="T1" fmla="*/ 1964 h 21600"/>
                <a:gd name="T2" fmla="*/ 19631 w 21600"/>
                <a:gd name="T3" fmla="*/ 19636 h 21600"/>
              </a:gdLst>
              <a:ahLst/>
              <a:cxnLst>
                <a:cxn ang="0">
                  <a:pos x="0" y="0"/>
                </a:cxn>
                <a:cxn ang="0">
                  <a:pos x="284" y="21600"/>
                </a:cxn>
                <a:cxn ang="0">
                  <a:pos x="21316" y="21600"/>
                </a:cxn>
                <a:cxn ang="0">
                  <a:pos x="21600" y="0"/>
                </a:cxn>
              </a:cxnLst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4" name="AutoShape 116"/>
            <p:cNvSpPr>
              <a:spLocks/>
            </p:cNvSpPr>
            <p:nvPr/>
          </p:nvSpPr>
          <p:spPr bwMode="auto">
            <a:xfrm rot="18240000">
              <a:off x="319" y="193"/>
              <a:ext cx="367" cy="374"/>
            </a:xfrm>
            <a:custGeom>
              <a:avLst/>
              <a:gdLst>
                <a:gd name="T0" fmla="*/ 1825 w 21600"/>
                <a:gd name="T1" fmla="*/ 1790 h 21600"/>
                <a:gd name="T2" fmla="*/ 19775 w 21600"/>
                <a:gd name="T3" fmla="*/ 19810 h 21600"/>
              </a:gdLst>
              <a:ahLst/>
              <a:cxnLst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  <a:cxn ang="0">
                  <a:pos x="21600" y="0"/>
                </a:cxn>
              </a:cxnLst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5" name="AutoShape 117"/>
            <p:cNvSpPr>
              <a:spLocks/>
            </p:cNvSpPr>
            <p:nvPr/>
          </p:nvSpPr>
          <p:spPr bwMode="auto">
            <a:xfrm rot="17820000">
              <a:off x="44" y="47"/>
              <a:ext cx="375" cy="375"/>
            </a:xfrm>
            <a:custGeom>
              <a:avLst/>
              <a:gdLst>
                <a:gd name="T0" fmla="*/ 1958 w 21600"/>
                <a:gd name="T1" fmla="*/ 1958 h 21600"/>
                <a:gd name="T2" fmla="*/ 19642 w 21600"/>
                <a:gd name="T3" fmla="*/ 19642 h 21600"/>
              </a:gdLst>
              <a:ahLst/>
              <a:cxnLst>
                <a:cxn ang="0">
                  <a:pos x="0" y="0"/>
                </a:cxn>
                <a:cxn ang="0">
                  <a:pos x="350" y="21600"/>
                </a:cxn>
                <a:cxn ang="0">
                  <a:pos x="21250" y="21600"/>
                </a:cxn>
                <a:cxn ang="0">
                  <a:pos x="21600" y="0"/>
                </a:cxn>
              </a:cxnLst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350" y="21600"/>
                  </a:lnTo>
                  <a:lnTo>
                    <a:pt x="212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6" name="Freeform 118"/>
            <p:cNvSpPr>
              <a:spLocks/>
            </p:cNvSpPr>
            <p:nvPr/>
          </p:nvSpPr>
          <p:spPr bwMode="auto">
            <a:xfrm>
              <a:off x="162" y="0"/>
              <a:ext cx="1176" cy="1008"/>
            </a:xfrm>
            <a:custGeom>
              <a:avLst/>
              <a:gdLst>
                <a:gd name="T0" fmla="*/ 0 w 1176"/>
                <a:gd name="T1" fmla="*/ 0 h 1008"/>
                <a:gd name="T2" fmla="*/ 1176 w 1176"/>
                <a:gd name="T3" fmla="*/ 1008 h 1008"/>
              </a:gdLst>
              <a:ahLst/>
              <a:cxnLst>
                <a:cxn ang="0">
                  <a:pos x="0" y="0"/>
                </a:cxn>
                <a:cxn ang="0">
                  <a:pos x="444" y="222"/>
                </a:cxn>
                <a:cxn ang="0">
                  <a:pos x="925" y="643"/>
                </a:cxn>
                <a:cxn ang="0">
                  <a:pos x="1176" y="1008"/>
                </a:cxn>
              </a:cxnLst>
              <a:rect l="T0" t="T1" r="T2" b="T3"/>
              <a:pathLst>
                <a:path w="1176" h="1008">
                  <a:moveTo>
                    <a:pt x="0" y="0"/>
                  </a:moveTo>
                  <a:cubicBezTo>
                    <a:pt x="74" y="37"/>
                    <a:pt x="290" y="115"/>
                    <a:pt x="444" y="222"/>
                  </a:cubicBezTo>
                  <a:cubicBezTo>
                    <a:pt x="598" y="329"/>
                    <a:pt x="803" y="512"/>
                    <a:pt x="925" y="643"/>
                  </a:cubicBezTo>
                  <a:cubicBezTo>
                    <a:pt x="1047" y="774"/>
                    <a:pt x="1124" y="932"/>
                    <a:pt x="1176" y="1008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Freeform 119"/>
            <p:cNvSpPr>
              <a:spLocks/>
            </p:cNvSpPr>
            <p:nvPr/>
          </p:nvSpPr>
          <p:spPr bwMode="auto">
            <a:xfrm>
              <a:off x="0" y="324"/>
              <a:ext cx="1005" cy="881"/>
            </a:xfrm>
            <a:custGeom>
              <a:avLst/>
              <a:gdLst>
                <a:gd name="T0" fmla="*/ 0 w 1005"/>
                <a:gd name="T1" fmla="*/ 0 h 881"/>
                <a:gd name="T2" fmla="*/ 1005 w 1005"/>
                <a:gd name="T3" fmla="*/ 881 h 881"/>
              </a:gdLst>
              <a:ahLst/>
              <a:cxnLst>
                <a:cxn ang="0">
                  <a:pos x="0" y="0"/>
                </a:cxn>
                <a:cxn ang="0">
                  <a:pos x="462" y="246"/>
                </a:cxn>
                <a:cxn ang="0">
                  <a:pos x="780" y="552"/>
                </a:cxn>
                <a:cxn ang="0">
                  <a:pos x="1005" y="881"/>
                </a:cxn>
              </a:cxnLst>
              <a:rect l="T0" t="T1" r="T2" b="T3"/>
              <a:pathLst>
                <a:path w="1005" h="881">
                  <a:moveTo>
                    <a:pt x="0" y="0"/>
                  </a:moveTo>
                  <a:cubicBezTo>
                    <a:pt x="77" y="41"/>
                    <a:pt x="332" y="154"/>
                    <a:pt x="462" y="246"/>
                  </a:cubicBezTo>
                  <a:cubicBezTo>
                    <a:pt x="592" y="338"/>
                    <a:pt x="690" y="446"/>
                    <a:pt x="780" y="552"/>
                  </a:cubicBezTo>
                  <a:cubicBezTo>
                    <a:pt x="870" y="658"/>
                    <a:pt x="958" y="812"/>
                    <a:pt x="1005" y="881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Arc 120"/>
            <p:cNvSpPr>
              <a:spLocks noChangeAspect="1"/>
            </p:cNvSpPr>
            <p:nvPr/>
          </p:nvSpPr>
          <p:spPr bwMode="auto">
            <a:xfrm rot="660000">
              <a:off x="15" y="570"/>
              <a:ext cx="1413" cy="397"/>
            </a:xfrm>
            <a:custGeom>
              <a:avLst/>
              <a:gdLst>
                <a:gd name="T0" fmla="*/ 0 w 34472"/>
                <a:gd name="T1" fmla="*/ 0 h 21600"/>
                <a:gd name="T2" fmla="*/ 34472 w 34472"/>
                <a:gd name="T3" fmla="*/ 21600 h 21600"/>
              </a:gdLst>
              <a:ahLst/>
              <a:cxnLst>
                <a:cxn ang="0">
                  <a:pos x="0" y="7532"/>
                </a:cxn>
                <a:cxn ang="0">
                  <a:pos x="16391" y="0"/>
                </a:cxn>
                <a:cxn ang="0">
                  <a:pos x="34471" y="9783"/>
                </a:cxn>
                <a:cxn ang="0">
                  <a:pos x="0" y="7532"/>
                </a:cxn>
                <a:cxn ang="0">
                  <a:pos x="16391" y="0"/>
                </a:cxn>
                <a:cxn ang="0">
                  <a:pos x="34471" y="9783"/>
                </a:cxn>
                <a:cxn ang="0">
                  <a:pos x="16391" y="21600"/>
                </a:cxn>
              </a:cxnLst>
              <a:rect l="T0" t="T1" r="T2" b="T3"/>
              <a:pathLst>
                <a:path w="34472" h="21600" fill="none" extrusionOk="0">
                  <a:moveTo>
                    <a:pt x="0" y="7532"/>
                  </a:moveTo>
                  <a:cubicBezTo>
                    <a:pt x="4103" y="2751"/>
                    <a:pt x="10090" y="-1"/>
                    <a:pt x="16391" y="0"/>
                  </a:cubicBezTo>
                  <a:cubicBezTo>
                    <a:pt x="23682" y="0"/>
                    <a:pt x="30482" y="3679"/>
                    <a:pt x="34471" y="9783"/>
                  </a:cubicBezTo>
                </a:path>
                <a:path w="34472" h="21600" stroke="0" extrusionOk="0">
                  <a:moveTo>
                    <a:pt x="0" y="7532"/>
                  </a:moveTo>
                  <a:cubicBezTo>
                    <a:pt x="4103" y="2751"/>
                    <a:pt x="10090" y="-1"/>
                    <a:pt x="16391" y="0"/>
                  </a:cubicBezTo>
                  <a:cubicBezTo>
                    <a:pt x="23682" y="0"/>
                    <a:pt x="30482" y="3679"/>
                    <a:pt x="34471" y="9783"/>
                  </a:cubicBezTo>
                  <a:lnTo>
                    <a:pt x="16391" y="21600"/>
                  </a:lnTo>
                  <a:close/>
                </a:path>
              </a:pathLst>
            </a:custGeom>
            <a:noFill/>
            <a:ln w="25400" cmpd="sng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Text Box 121"/>
            <p:cNvSpPr txBox="1">
              <a:spLocks noChangeAspect="1" noChangeArrowheads="1"/>
            </p:cNvSpPr>
            <p:nvPr/>
          </p:nvSpPr>
          <p:spPr bwMode="auto">
            <a:xfrm>
              <a:off x="444" y="851"/>
              <a:ext cx="443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Font typeface="Arial" charset="0"/>
                <a:buNone/>
              </a:pPr>
              <a:r>
                <a:rPr lang="en-US" sz="2000" b="1" i="1">
                  <a:solidFill>
                    <a:srgbClr val="FF0000"/>
                  </a:solidFill>
                  <a:latin typeface="Times New Roman" pitchFamily="18" charset="0"/>
                </a:rPr>
                <a:t>M</a:t>
              </a:r>
              <a:endParaRPr lang="en-US" sz="2000" b="1">
                <a:latin typeface="Calibri" pitchFamily="34" charset="0"/>
                <a:ea typeface="华文中宋" pitchFamily="2" charset="-122"/>
              </a:endParaRPr>
            </a:p>
          </p:txBody>
        </p:sp>
        <p:sp>
          <p:nvSpPr>
            <p:cNvPr id="11370" name="Text Box 122"/>
            <p:cNvSpPr txBox="1">
              <a:spLocks noChangeAspect="1" noChangeArrowheads="1"/>
            </p:cNvSpPr>
            <p:nvPr/>
          </p:nvSpPr>
          <p:spPr bwMode="auto">
            <a:xfrm>
              <a:off x="823" y="253"/>
              <a:ext cx="442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Font typeface="Arial" charset="0"/>
                <a:buNone/>
              </a:pPr>
              <a:r>
                <a:rPr lang="en-US" sz="2000" b="1" i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endParaRPr lang="en-US" sz="2000" b="1">
                <a:latin typeface="Calibri" pitchFamily="34" charset="0"/>
                <a:ea typeface="华文中宋" pitchFamily="2" charset="-122"/>
              </a:endParaRPr>
            </a:p>
          </p:txBody>
        </p:sp>
        <p:sp>
          <p:nvSpPr>
            <p:cNvPr id="11371" name="Text Box 123"/>
            <p:cNvSpPr txBox="1">
              <a:spLocks noChangeAspect="1" noChangeArrowheads="1"/>
            </p:cNvSpPr>
            <p:nvPr/>
          </p:nvSpPr>
          <p:spPr bwMode="auto">
            <a:xfrm>
              <a:off x="1382" y="797"/>
              <a:ext cx="2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Font typeface="Arial" charset="0"/>
                <a:buNone/>
              </a:pP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sz="2400" b="1" baseline="-25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sz="2400" b="1">
                <a:latin typeface="Calibri" pitchFamily="34" charset="0"/>
                <a:ea typeface="华文中宋" pitchFamily="2" charset="-122"/>
              </a:endParaRPr>
            </a:p>
          </p:txBody>
        </p: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6370638" y="3597795"/>
            <a:ext cx="1166812" cy="474663"/>
            <a:chOff x="0" y="0"/>
            <a:chExt cx="735" cy="299"/>
          </a:xfrm>
        </p:grpSpPr>
        <p:sp>
          <p:nvSpPr>
            <p:cNvPr id="11373" name="Text Box 130"/>
            <p:cNvSpPr txBox="1">
              <a:spLocks noChangeAspect="1" noChangeArrowheads="1"/>
            </p:cNvSpPr>
            <p:nvPr/>
          </p:nvSpPr>
          <p:spPr bwMode="auto">
            <a:xfrm>
              <a:off x="484" y="0"/>
              <a:ext cx="2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Font typeface="Arial" charset="0"/>
                <a:buNone/>
              </a:pPr>
              <a:r>
                <a:rPr lang="en-US" sz="2000" b="1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sz="2000" b="1" baseline="-250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en-US" sz="2000" b="1">
                <a:latin typeface="Calibri" pitchFamily="34" charset="0"/>
                <a:ea typeface="华文中宋" pitchFamily="2" charset="-122"/>
              </a:endParaRPr>
            </a:p>
          </p:txBody>
        </p:sp>
        <p:sp>
          <p:nvSpPr>
            <p:cNvPr id="11374" name="Line 131"/>
            <p:cNvSpPr>
              <a:spLocks noChangeShapeType="1"/>
            </p:cNvSpPr>
            <p:nvPr/>
          </p:nvSpPr>
          <p:spPr bwMode="auto">
            <a:xfrm rot="10800000" flipH="1" flipV="1">
              <a:off x="0" y="142"/>
              <a:ext cx="614" cy="10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32"/>
          <p:cNvGrpSpPr>
            <a:grpSpLocks/>
          </p:cNvGrpSpPr>
          <p:nvPr/>
        </p:nvGrpSpPr>
        <p:grpSpPr bwMode="auto">
          <a:xfrm>
            <a:off x="5913438" y="3845445"/>
            <a:ext cx="446087" cy="631825"/>
            <a:chOff x="0" y="0"/>
            <a:chExt cx="281" cy="398"/>
          </a:xfrm>
        </p:grpSpPr>
        <p:sp>
          <p:nvSpPr>
            <p:cNvPr id="11376" name="Text Box 133"/>
            <p:cNvSpPr txBox="1">
              <a:spLocks noChangeAspect="1" noChangeArrowheads="1"/>
            </p:cNvSpPr>
            <p:nvPr/>
          </p:nvSpPr>
          <p:spPr bwMode="auto">
            <a:xfrm>
              <a:off x="0" y="162"/>
              <a:ext cx="279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buFont typeface="Arial" charset="0"/>
                <a:buNone/>
              </a:pPr>
              <a:r>
                <a:rPr lang="en-US" sz="2000" b="1" i="1">
                  <a:solidFill>
                    <a:srgbClr val="FF0066"/>
                  </a:solidFill>
                  <a:latin typeface="Times New Roman" pitchFamily="18" charset="0"/>
                </a:rPr>
                <a:t>E</a:t>
              </a:r>
              <a:r>
                <a:rPr lang="en-US" sz="2000" b="1">
                  <a:solidFill>
                    <a:srgbClr val="FF0066"/>
                  </a:solidFill>
                  <a:latin typeface="宋体" charset="-122"/>
                </a:rPr>
                <a:t>′</a:t>
              </a:r>
              <a:endParaRPr lang="en-US" sz="2000" b="1">
                <a:solidFill>
                  <a:srgbClr val="FF0066"/>
                </a:solidFill>
                <a:latin typeface="Calibri" pitchFamily="34" charset="0"/>
                <a:ea typeface="华文中宋" pitchFamily="2" charset="-122"/>
              </a:endParaRPr>
            </a:p>
          </p:txBody>
        </p:sp>
        <p:sp>
          <p:nvSpPr>
            <p:cNvPr id="11377" name="Line 134"/>
            <p:cNvSpPr>
              <a:spLocks noChangeShapeType="1"/>
            </p:cNvSpPr>
            <p:nvPr/>
          </p:nvSpPr>
          <p:spPr bwMode="auto">
            <a:xfrm flipH="1">
              <a:off x="152" y="0"/>
              <a:ext cx="129" cy="183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8" name="AutoShape 135"/>
          <p:cNvSpPr>
            <a:spLocks noChangeAspect="1" noChangeArrowheads="1"/>
          </p:cNvSpPr>
          <p:nvPr/>
        </p:nvSpPr>
        <p:spPr bwMode="auto">
          <a:xfrm rot="5616950">
            <a:off x="5419552" y="4338340"/>
            <a:ext cx="576262" cy="363538"/>
          </a:xfrm>
          <a:prstGeom prst="rightArrow">
            <a:avLst>
              <a:gd name="adj1" fmla="val 54278"/>
              <a:gd name="adj2" fmla="val 70069"/>
            </a:avLst>
          </a:pr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2400" b="1">
                <a:latin typeface="Times New Roman" pitchFamily="18" charset="0"/>
              </a:rPr>
              <a:t>                    </a:t>
            </a:r>
          </a:p>
        </p:txBody>
      </p:sp>
      <p:grpSp>
        <p:nvGrpSpPr>
          <p:cNvPr id="18" name="Group 167"/>
          <p:cNvGrpSpPr>
            <a:grpSpLocks/>
          </p:cNvGrpSpPr>
          <p:nvPr/>
        </p:nvGrpSpPr>
        <p:grpSpPr bwMode="auto">
          <a:xfrm>
            <a:off x="5326063" y="4743302"/>
            <a:ext cx="2268537" cy="2233612"/>
            <a:chOff x="0" y="0"/>
            <a:chExt cx="1429" cy="1407"/>
          </a:xfrm>
        </p:grpSpPr>
        <p:grpSp>
          <p:nvGrpSpPr>
            <p:cNvPr id="19" name="Group 138"/>
            <p:cNvGrpSpPr>
              <a:grpSpLocks/>
            </p:cNvGrpSpPr>
            <p:nvPr/>
          </p:nvGrpSpPr>
          <p:grpSpPr bwMode="auto">
            <a:xfrm>
              <a:off x="810" y="253"/>
              <a:ext cx="91" cy="91"/>
              <a:chOff x="0" y="0"/>
              <a:chExt cx="91" cy="91"/>
            </a:xfrm>
          </p:grpSpPr>
          <p:sp>
            <p:nvSpPr>
              <p:cNvPr id="11381" name="Line 139"/>
              <p:cNvSpPr>
                <a:spLocks noChangeShapeType="1"/>
              </p:cNvSpPr>
              <p:nvPr/>
            </p:nvSpPr>
            <p:spPr bwMode="auto">
              <a:xfrm>
                <a:off x="45" y="0"/>
                <a:ext cx="1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2" name="Line 140"/>
              <p:cNvSpPr>
                <a:spLocks noChangeShapeType="1"/>
              </p:cNvSpPr>
              <p:nvPr/>
            </p:nvSpPr>
            <p:spPr bwMode="auto">
              <a:xfrm rot="16200000">
                <a:off x="46" y="-7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83" name="Line 141"/>
            <p:cNvSpPr>
              <a:spLocks noChangeAspect="1" noChangeShapeType="1"/>
            </p:cNvSpPr>
            <p:nvPr/>
          </p:nvSpPr>
          <p:spPr bwMode="auto">
            <a:xfrm>
              <a:off x="453" y="655"/>
              <a:ext cx="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AutoShape 142"/>
            <p:cNvSpPr>
              <a:spLocks/>
            </p:cNvSpPr>
            <p:nvPr/>
          </p:nvSpPr>
          <p:spPr bwMode="auto">
            <a:xfrm rot="19200000">
              <a:off x="760" y="603"/>
              <a:ext cx="395" cy="318"/>
            </a:xfrm>
            <a:custGeom>
              <a:avLst/>
              <a:gdLst>
                <a:gd name="T0" fmla="*/ 1969 w 21600"/>
                <a:gd name="T1" fmla="*/ 1970 h 21600"/>
                <a:gd name="T2" fmla="*/ 19631 w 21600"/>
                <a:gd name="T3" fmla="*/ 19630 h 21600"/>
              </a:gdLst>
              <a:ahLst/>
              <a:cxnLst>
                <a:cxn ang="0">
                  <a:pos x="0" y="0"/>
                </a:cxn>
                <a:cxn ang="0">
                  <a:pos x="284" y="21600"/>
                </a:cxn>
                <a:cxn ang="0">
                  <a:pos x="21316" y="21600"/>
                </a:cxn>
                <a:cxn ang="0">
                  <a:pos x="21600" y="0"/>
                </a:cxn>
              </a:cxnLst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5" name="AutoShape 143"/>
            <p:cNvSpPr>
              <a:spLocks/>
            </p:cNvSpPr>
            <p:nvPr/>
          </p:nvSpPr>
          <p:spPr bwMode="auto">
            <a:xfrm rot="19680000">
              <a:off x="910" y="811"/>
              <a:ext cx="395" cy="318"/>
            </a:xfrm>
            <a:custGeom>
              <a:avLst/>
              <a:gdLst>
                <a:gd name="T0" fmla="*/ 1969 w 21600"/>
                <a:gd name="T1" fmla="*/ 1970 h 21600"/>
                <a:gd name="T2" fmla="*/ 19631 w 21600"/>
                <a:gd name="T3" fmla="*/ 19630 h 21600"/>
              </a:gdLst>
              <a:ahLst/>
              <a:cxnLst>
                <a:cxn ang="0">
                  <a:pos x="0" y="0"/>
                </a:cxn>
                <a:cxn ang="0">
                  <a:pos x="284" y="21600"/>
                </a:cxn>
                <a:cxn ang="0">
                  <a:pos x="21316" y="21600"/>
                </a:cxn>
                <a:cxn ang="0">
                  <a:pos x="21600" y="0"/>
                </a:cxn>
              </a:cxnLst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6" name="AutoShape 144"/>
            <p:cNvSpPr>
              <a:spLocks/>
            </p:cNvSpPr>
            <p:nvPr/>
          </p:nvSpPr>
          <p:spPr bwMode="auto">
            <a:xfrm rot="18660000">
              <a:off x="572" y="410"/>
              <a:ext cx="395" cy="319"/>
            </a:xfrm>
            <a:custGeom>
              <a:avLst/>
              <a:gdLst>
                <a:gd name="T0" fmla="*/ 1969 w 21600"/>
                <a:gd name="T1" fmla="*/ 1964 h 21600"/>
                <a:gd name="T2" fmla="*/ 19631 w 21600"/>
                <a:gd name="T3" fmla="*/ 19636 h 21600"/>
              </a:gdLst>
              <a:ahLst/>
              <a:cxnLst>
                <a:cxn ang="0">
                  <a:pos x="0" y="0"/>
                </a:cxn>
                <a:cxn ang="0">
                  <a:pos x="284" y="21600"/>
                </a:cxn>
                <a:cxn ang="0">
                  <a:pos x="21316" y="21600"/>
                </a:cxn>
                <a:cxn ang="0">
                  <a:pos x="21600" y="0"/>
                </a:cxn>
              </a:cxnLst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7" name="AutoShape 145"/>
            <p:cNvSpPr>
              <a:spLocks/>
            </p:cNvSpPr>
            <p:nvPr/>
          </p:nvSpPr>
          <p:spPr bwMode="auto">
            <a:xfrm rot="18240000">
              <a:off x="342" y="193"/>
              <a:ext cx="367" cy="374"/>
            </a:xfrm>
            <a:custGeom>
              <a:avLst/>
              <a:gdLst>
                <a:gd name="T0" fmla="*/ 1825 w 21600"/>
                <a:gd name="T1" fmla="*/ 1790 h 21600"/>
                <a:gd name="T2" fmla="*/ 19775 w 21600"/>
                <a:gd name="T3" fmla="*/ 19810 h 21600"/>
              </a:gdLst>
              <a:ahLst/>
              <a:cxnLst>
                <a:cxn ang="0">
                  <a:pos x="0" y="0"/>
                </a:cxn>
                <a:cxn ang="0">
                  <a:pos x="0" y="21600"/>
                </a:cxn>
                <a:cxn ang="0">
                  <a:pos x="21600" y="21600"/>
                </a:cxn>
                <a:cxn ang="0">
                  <a:pos x="21600" y="0"/>
                </a:cxn>
              </a:cxnLst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8" name="AutoShape 146"/>
            <p:cNvSpPr>
              <a:spLocks/>
            </p:cNvSpPr>
            <p:nvPr/>
          </p:nvSpPr>
          <p:spPr bwMode="auto">
            <a:xfrm rot="17820000">
              <a:off x="67" y="47"/>
              <a:ext cx="375" cy="375"/>
            </a:xfrm>
            <a:custGeom>
              <a:avLst/>
              <a:gdLst>
                <a:gd name="T0" fmla="*/ 1958 w 21600"/>
                <a:gd name="T1" fmla="*/ 1958 h 21600"/>
                <a:gd name="T2" fmla="*/ 19642 w 21600"/>
                <a:gd name="T3" fmla="*/ 19642 h 21600"/>
              </a:gdLst>
              <a:ahLst/>
              <a:cxnLst>
                <a:cxn ang="0">
                  <a:pos x="0" y="0"/>
                </a:cxn>
                <a:cxn ang="0">
                  <a:pos x="350" y="21600"/>
                </a:cxn>
                <a:cxn ang="0">
                  <a:pos x="21250" y="21600"/>
                </a:cxn>
                <a:cxn ang="0">
                  <a:pos x="21600" y="0"/>
                </a:cxn>
              </a:cxnLst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350" y="21600"/>
                  </a:lnTo>
                  <a:lnTo>
                    <a:pt x="212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9" name="Freeform 147"/>
            <p:cNvSpPr>
              <a:spLocks/>
            </p:cNvSpPr>
            <p:nvPr/>
          </p:nvSpPr>
          <p:spPr bwMode="auto">
            <a:xfrm>
              <a:off x="185" y="0"/>
              <a:ext cx="1176" cy="1008"/>
            </a:xfrm>
            <a:custGeom>
              <a:avLst/>
              <a:gdLst>
                <a:gd name="T0" fmla="*/ 0 w 1176"/>
                <a:gd name="T1" fmla="*/ 0 h 1008"/>
                <a:gd name="T2" fmla="*/ 1176 w 1176"/>
                <a:gd name="T3" fmla="*/ 1008 h 1008"/>
              </a:gdLst>
              <a:ahLst/>
              <a:cxnLst>
                <a:cxn ang="0">
                  <a:pos x="0" y="0"/>
                </a:cxn>
                <a:cxn ang="0">
                  <a:pos x="444" y="222"/>
                </a:cxn>
                <a:cxn ang="0">
                  <a:pos x="925" y="643"/>
                </a:cxn>
                <a:cxn ang="0">
                  <a:pos x="1176" y="1008"/>
                </a:cxn>
              </a:cxnLst>
              <a:rect l="T0" t="T1" r="T2" b="T3"/>
              <a:pathLst>
                <a:path w="1176" h="1008">
                  <a:moveTo>
                    <a:pt x="0" y="0"/>
                  </a:moveTo>
                  <a:cubicBezTo>
                    <a:pt x="74" y="37"/>
                    <a:pt x="290" y="115"/>
                    <a:pt x="444" y="222"/>
                  </a:cubicBezTo>
                  <a:cubicBezTo>
                    <a:pt x="598" y="329"/>
                    <a:pt x="803" y="512"/>
                    <a:pt x="925" y="643"/>
                  </a:cubicBezTo>
                  <a:cubicBezTo>
                    <a:pt x="1047" y="774"/>
                    <a:pt x="1124" y="932"/>
                    <a:pt x="1176" y="1008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Freeform 148"/>
            <p:cNvSpPr>
              <a:spLocks/>
            </p:cNvSpPr>
            <p:nvPr/>
          </p:nvSpPr>
          <p:spPr bwMode="auto">
            <a:xfrm>
              <a:off x="23" y="324"/>
              <a:ext cx="1005" cy="881"/>
            </a:xfrm>
            <a:custGeom>
              <a:avLst/>
              <a:gdLst>
                <a:gd name="T0" fmla="*/ 0 w 1005"/>
                <a:gd name="T1" fmla="*/ 0 h 881"/>
                <a:gd name="T2" fmla="*/ 1005 w 1005"/>
                <a:gd name="T3" fmla="*/ 881 h 881"/>
              </a:gdLst>
              <a:ahLst/>
              <a:cxnLst>
                <a:cxn ang="0">
                  <a:pos x="0" y="0"/>
                </a:cxn>
                <a:cxn ang="0">
                  <a:pos x="462" y="246"/>
                </a:cxn>
                <a:cxn ang="0">
                  <a:pos x="780" y="552"/>
                </a:cxn>
                <a:cxn ang="0">
                  <a:pos x="1005" y="881"/>
                </a:cxn>
              </a:cxnLst>
              <a:rect l="T0" t="T1" r="T2" b="T3"/>
              <a:pathLst>
                <a:path w="1005" h="881">
                  <a:moveTo>
                    <a:pt x="0" y="0"/>
                  </a:moveTo>
                  <a:cubicBezTo>
                    <a:pt x="77" y="41"/>
                    <a:pt x="332" y="154"/>
                    <a:pt x="462" y="246"/>
                  </a:cubicBezTo>
                  <a:cubicBezTo>
                    <a:pt x="592" y="338"/>
                    <a:pt x="690" y="446"/>
                    <a:pt x="780" y="552"/>
                  </a:cubicBezTo>
                  <a:cubicBezTo>
                    <a:pt x="870" y="658"/>
                    <a:pt x="958" y="812"/>
                    <a:pt x="1005" y="881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Text Box 149"/>
            <p:cNvSpPr txBox="1">
              <a:spLocks noChangeAspect="1" noChangeArrowheads="1"/>
            </p:cNvSpPr>
            <p:nvPr/>
          </p:nvSpPr>
          <p:spPr bwMode="auto">
            <a:xfrm>
              <a:off x="341" y="826"/>
              <a:ext cx="443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Font typeface="Arial" charset="0"/>
                <a:buNone/>
              </a:pPr>
              <a:r>
                <a:rPr lang="en-US" sz="2000" b="1" i="1">
                  <a:solidFill>
                    <a:srgbClr val="FF0000"/>
                  </a:solidFill>
                  <a:latin typeface="Times New Roman" pitchFamily="18" charset="0"/>
                </a:rPr>
                <a:t>M</a:t>
              </a:r>
              <a:endParaRPr lang="en-US" sz="2000" b="1">
                <a:latin typeface="Calibri" pitchFamily="34" charset="0"/>
                <a:ea typeface="华文中宋" pitchFamily="2" charset="-122"/>
              </a:endParaRPr>
            </a:p>
          </p:txBody>
        </p:sp>
        <p:sp>
          <p:nvSpPr>
            <p:cNvPr id="11392" name="Text Box 150"/>
            <p:cNvSpPr txBox="1">
              <a:spLocks noChangeAspect="1" noChangeArrowheads="1"/>
            </p:cNvSpPr>
            <p:nvPr/>
          </p:nvSpPr>
          <p:spPr bwMode="auto">
            <a:xfrm>
              <a:off x="846" y="199"/>
              <a:ext cx="442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Font typeface="Arial" charset="0"/>
                <a:buNone/>
              </a:pPr>
              <a:r>
                <a:rPr lang="en-US" sz="2000" b="1" i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endParaRPr lang="en-US" sz="2000" b="1">
                <a:latin typeface="Calibri" pitchFamily="34" charset="0"/>
                <a:ea typeface="华文中宋" pitchFamily="2" charset="-122"/>
              </a:endParaRPr>
            </a:p>
          </p:txBody>
        </p:sp>
        <p:sp>
          <p:nvSpPr>
            <p:cNvPr id="11393" name="Text Box 151"/>
            <p:cNvSpPr txBox="1">
              <a:spLocks noChangeAspect="1" noChangeArrowheads="1"/>
            </p:cNvSpPr>
            <p:nvPr/>
          </p:nvSpPr>
          <p:spPr bwMode="auto">
            <a:xfrm>
              <a:off x="1084" y="1135"/>
              <a:ext cx="3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Font typeface="Arial" charset="0"/>
                <a:buNone/>
              </a:pPr>
              <a:r>
                <a:rPr lang="en-US" sz="2000" b="1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lang="en-US" sz="2000" b="1">
                <a:latin typeface="Calibri" pitchFamily="34" charset="0"/>
                <a:ea typeface="华文中宋" pitchFamily="2" charset="-122"/>
              </a:endParaRPr>
            </a:p>
          </p:txBody>
        </p:sp>
        <p:sp>
          <p:nvSpPr>
            <p:cNvPr id="11394" name="Freeform 152"/>
            <p:cNvSpPr>
              <a:spLocks/>
            </p:cNvSpPr>
            <p:nvPr/>
          </p:nvSpPr>
          <p:spPr bwMode="auto">
            <a:xfrm>
              <a:off x="141" y="57"/>
              <a:ext cx="1176" cy="1008"/>
            </a:xfrm>
            <a:custGeom>
              <a:avLst/>
              <a:gdLst>
                <a:gd name="T0" fmla="*/ 0 w 1176"/>
                <a:gd name="T1" fmla="*/ 0 h 1008"/>
                <a:gd name="T2" fmla="*/ 1176 w 1176"/>
                <a:gd name="T3" fmla="*/ 1008 h 1008"/>
              </a:gdLst>
              <a:ahLst/>
              <a:cxnLst>
                <a:cxn ang="0">
                  <a:pos x="0" y="0"/>
                </a:cxn>
                <a:cxn ang="0">
                  <a:pos x="444" y="222"/>
                </a:cxn>
                <a:cxn ang="0">
                  <a:pos x="925" y="643"/>
                </a:cxn>
                <a:cxn ang="0">
                  <a:pos x="1176" y="1008"/>
                </a:cxn>
              </a:cxnLst>
              <a:rect l="T0" t="T1" r="T2" b="T3"/>
              <a:pathLst>
                <a:path w="1176" h="1008">
                  <a:moveTo>
                    <a:pt x="0" y="0"/>
                  </a:moveTo>
                  <a:cubicBezTo>
                    <a:pt x="74" y="37"/>
                    <a:pt x="290" y="115"/>
                    <a:pt x="444" y="222"/>
                  </a:cubicBezTo>
                  <a:cubicBezTo>
                    <a:pt x="598" y="329"/>
                    <a:pt x="803" y="512"/>
                    <a:pt x="925" y="643"/>
                  </a:cubicBezTo>
                  <a:cubicBezTo>
                    <a:pt x="1047" y="774"/>
                    <a:pt x="1124" y="932"/>
                    <a:pt x="1176" y="1008"/>
                  </a:cubicBezTo>
                </a:path>
              </a:pathLst>
            </a:custGeom>
            <a:noFill/>
            <a:ln w="25400" cmpd="sng">
              <a:solidFill>
                <a:srgbClr val="80008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Freeform 153"/>
            <p:cNvSpPr>
              <a:spLocks noChangeAspect="1"/>
            </p:cNvSpPr>
            <p:nvPr/>
          </p:nvSpPr>
          <p:spPr bwMode="auto">
            <a:xfrm>
              <a:off x="68" y="136"/>
              <a:ext cx="1138" cy="975"/>
            </a:xfrm>
            <a:custGeom>
              <a:avLst/>
              <a:gdLst>
                <a:gd name="T0" fmla="*/ 0 w 1176"/>
                <a:gd name="T1" fmla="*/ 0 h 1008"/>
                <a:gd name="T2" fmla="*/ 1176 w 1176"/>
                <a:gd name="T3" fmla="*/ 1008 h 1008"/>
              </a:gdLst>
              <a:ahLst/>
              <a:cxnLst>
                <a:cxn ang="0">
                  <a:pos x="0" y="0"/>
                </a:cxn>
                <a:cxn ang="0">
                  <a:pos x="444" y="222"/>
                </a:cxn>
                <a:cxn ang="0">
                  <a:pos x="925" y="643"/>
                </a:cxn>
                <a:cxn ang="0">
                  <a:pos x="1176" y="1008"/>
                </a:cxn>
              </a:cxnLst>
              <a:rect l="T0" t="T1" r="T2" b="T3"/>
              <a:pathLst>
                <a:path w="1176" h="1008">
                  <a:moveTo>
                    <a:pt x="0" y="0"/>
                  </a:moveTo>
                  <a:cubicBezTo>
                    <a:pt x="74" y="37"/>
                    <a:pt x="290" y="115"/>
                    <a:pt x="444" y="222"/>
                  </a:cubicBezTo>
                  <a:cubicBezTo>
                    <a:pt x="598" y="329"/>
                    <a:pt x="803" y="512"/>
                    <a:pt x="925" y="643"/>
                  </a:cubicBezTo>
                  <a:cubicBezTo>
                    <a:pt x="1047" y="774"/>
                    <a:pt x="1124" y="932"/>
                    <a:pt x="1176" y="1008"/>
                  </a:cubicBezTo>
                </a:path>
              </a:pathLst>
            </a:custGeom>
            <a:noFill/>
            <a:ln w="25400" cmpd="sng">
              <a:solidFill>
                <a:srgbClr val="80008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Freeform 154"/>
            <p:cNvSpPr>
              <a:spLocks noChangeAspect="1"/>
            </p:cNvSpPr>
            <p:nvPr/>
          </p:nvSpPr>
          <p:spPr bwMode="auto">
            <a:xfrm>
              <a:off x="0" y="230"/>
              <a:ext cx="1097" cy="940"/>
            </a:xfrm>
            <a:custGeom>
              <a:avLst/>
              <a:gdLst>
                <a:gd name="T0" fmla="*/ 0 w 1176"/>
                <a:gd name="T1" fmla="*/ 0 h 1008"/>
                <a:gd name="T2" fmla="*/ 1176 w 1176"/>
                <a:gd name="T3" fmla="*/ 1008 h 1008"/>
              </a:gdLst>
              <a:ahLst/>
              <a:cxnLst>
                <a:cxn ang="0">
                  <a:pos x="0" y="0"/>
                </a:cxn>
                <a:cxn ang="0">
                  <a:pos x="444" y="222"/>
                </a:cxn>
                <a:cxn ang="0">
                  <a:pos x="925" y="643"/>
                </a:cxn>
                <a:cxn ang="0">
                  <a:pos x="1176" y="1008"/>
                </a:cxn>
              </a:cxnLst>
              <a:rect l="T0" t="T1" r="T2" b="T3"/>
              <a:pathLst>
                <a:path w="1176" h="1008">
                  <a:moveTo>
                    <a:pt x="0" y="0"/>
                  </a:moveTo>
                  <a:cubicBezTo>
                    <a:pt x="74" y="37"/>
                    <a:pt x="290" y="115"/>
                    <a:pt x="444" y="222"/>
                  </a:cubicBezTo>
                  <a:cubicBezTo>
                    <a:pt x="598" y="329"/>
                    <a:pt x="803" y="512"/>
                    <a:pt x="925" y="643"/>
                  </a:cubicBezTo>
                  <a:cubicBezTo>
                    <a:pt x="1047" y="774"/>
                    <a:pt x="1124" y="932"/>
                    <a:pt x="1176" y="1008"/>
                  </a:cubicBezTo>
                </a:path>
              </a:pathLst>
            </a:custGeom>
            <a:noFill/>
            <a:ln w="25400" cmpd="sng">
              <a:solidFill>
                <a:srgbClr val="80008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155"/>
            <p:cNvGrpSpPr>
              <a:grpSpLocks/>
            </p:cNvGrpSpPr>
            <p:nvPr/>
          </p:nvGrpSpPr>
          <p:grpSpPr bwMode="auto">
            <a:xfrm>
              <a:off x="1000" y="419"/>
              <a:ext cx="91" cy="91"/>
              <a:chOff x="0" y="0"/>
              <a:chExt cx="91" cy="91"/>
            </a:xfrm>
          </p:grpSpPr>
          <p:sp>
            <p:nvSpPr>
              <p:cNvPr id="11398" name="Line 156"/>
              <p:cNvSpPr>
                <a:spLocks noChangeShapeType="1"/>
              </p:cNvSpPr>
              <p:nvPr/>
            </p:nvSpPr>
            <p:spPr bwMode="auto">
              <a:xfrm>
                <a:off x="45" y="0"/>
                <a:ext cx="1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99" name="Line 157"/>
              <p:cNvSpPr>
                <a:spLocks noChangeShapeType="1"/>
              </p:cNvSpPr>
              <p:nvPr/>
            </p:nvSpPr>
            <p:spPr bwMode="auto">
              <a:xfrm rot="16200000">
                <a:off x="46" y="-7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158"/>
            <p:cNvGrpSpPr>
              <a:grpSpLocks/>
            </p:cNvGrpSpPr>
            <p:nvPr/>
          </p:nvGrpSpPr>
          <p:grpSpPr bwMode="auto">
            <a:xfrm>
              <a:off x="1178" y="603"/>
              <a:ext cx="91" cy="91"/>
              <a:chOff x="0" y="0"/>
              <a:chExt cx="91" cy="91"/>
            </a:xfrm>
          </p:grpSpPr>
          <p:sp>
            <p:nvSpPr>
              <p:cNvPr id="11401" name="Line 159"/>
              <p:cNvSpPr>
                <a:spLocks noChangeShapeType="1"/>
              </p:cNvSpPr>
              <p:nvPr/>
            </p:nvSpPr>
            <p:spPr bwMode="auto">
              <a:xfrm>
                <a:off x="45" y="0"/>
                <a:ext cx="1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02" name="Line 160"/>
              <p:cNvSpPr>
                <a:spLocks noChangeShapeType="1"/>
              </p:cNvSpPr>
              <p:nvPr/>
            </p:nvSpPr>
            <p:spPr bwMode="auto">
              <a:xfrm rot="16200000">
                <a:off x="46" y="-7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161"/>
            <p:cNvGrpSpPr>
              <a:grpSpLocks/>
            </p:cNvGrpSpPr>
            <p:nvPr/>
          </p:nvGrpSpPr>
          <p:grpSpPr bwMode="auto">
            <a:xfrm>
              <a:off x="619" y="115"/>
              <a:ext cx="91" cy="91"/>
              <a:chOff x="0" y="0"/>
              <a:chExt cx="91" cy="91"/>
            </a:xfrm>
          </p:grpSpPr>
          <p:sp>
            <p:nvSpPr>
              <p:cNvPr id="11404" name="Line 162"/>
              <p:cNvSpPr>
                <a:spLocks noChangeShapeType="1"/>
              </p:cNvSpPr>
              <p:nvPr/>
            </p:nvSpPr>
            <p:spPr bwMode="auto">
              <a:xfrm>
                <a:off x="45" y="0"/>
                <a:ext cx="1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05" name="Line 163"/>
              <p:cNvSpPr>
                <a:spLocks noChangeShapeType="1"/>
              </p:cNvSpPr>
              <p:nvPr/>
            </p:nvSpPr>
            <p:spPr bwMode="auto">
              <a:xfrm rot="16200000">
                <a:off x="46" y="-7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406" name="Line 164"/>
            <p:cNvSpPr>
              <a:spLocks noChangeAspect="1" noChangeShapeType="1"/>
            </p:cNvSpPr>
            <p:nvPr/>
          </p:nvSpPr>
          <p:spPr bwMode="auto">
            <a:xfrm>
              <a:off x="631" y="809"/>
              <a:ext cx="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65"/>
            <p:cNvSpPr>
              <a:spLocks noChangeAspect="1" noChangeShapeType="1"/>
            </p:cNvSpPr>
            <p:nvPr/>
          </p:nvSpPr>
          <p:spPr bwMode="auto">
            <a:xfrm>
              <a:off x="755" y="981"/>
              <a:ext cx="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66"/>
            <p:cNvSpPr>
              <a:spLocks noChangeAspect="1" noChangeShapeType="1"/>
            </p:cNvSpPr>
            <p:nvPr/>
          </p:nvSpPr>
          <p:spPr bwMode="auto">
            <a:xfrm>
              <a:off x="259" y="538"/>
              <a:ext cx="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09" name="AutoShape 171"/>
          <p:cNvSpPr>
            <a:spLocks noChangeArrowheads="1"/>
          </p:cNvSpPr>
          <p:nvPr/>
        </p:nvSpPr>
        <p:spPr bwMode="auto">
          <a:xfrm>
            <a:off x="7378700" y="4814739"/>
            <a:ext cx="1550988" cy="1333500"/>
          </a:xfrm>
          <a:prstGeom prst="wedgeRectCallout">
            <a:avLst>
              <a:gd name="adj1" fmla="val -45046"/>
              <a:gd name="adj2" fmla="val 710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导线内很快形成沿导线方向的电场</a:t>
            </a:r>
            <a:endParaRPr lang="zh-CN" altLang="en-US" sz="2400"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23" name="Group 177"/>
          <p:cNvGrpSpPr>
            <a:grpSpLocks/>
          </p:cNvGrpSpPr>
          <p:nvPr/>
        </p:nvGrpSpPr>
        <p:grpSpPr bwMode="auto">
          <a:xfrm rot="-156595">
            <a:off x="6370638" y="3489845"/>
            <a:ext cx="936625" cy="792163"/>
            <a:chOff x="0" y="0"/>
            <a:chExt cx="590" cy="499"/>
          </a:xfrm>
        </p:grpSpPr>
        <p:sp>
          <p:nvSpPr>
            <p:cNvPr id="11411" name="Line 173"/>
            <p:cNvSpPr>
              <a:spLocks noChangeShapeType="1"/>
            </p:cNvSpPr>
            <p:nvPr/>
          </p:nvSpPr>
          <p:spPr bwMode="auto">
            <a:xfrm flipV="1">
              <a:off x="0" y="0"/>
              <a:ext cx="158" cy="2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12" name="Line 174"/>
            <p:cNvSpPr>
              <a:spLocks noChangeShapeType="1"/>
            </p:cNvSpPr>
            <p:nvPr/>
          </p:nvSpPr>
          <p:spPr bwMode="auto">
            <a:xfrm>
              <a:off x="23" y="204"/>
              <a:ext cx="453" cy="2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13" name="Line 175"/>
            <p:cNvSpPr>
              <a:spLocks noChangeShapeType="1"/>
            </p:cNvSpPr>
            <p:nvPr/>
          </p:nvSpPr>
          <p:spPr bwMode="auto">
            <a:xfrm>
              <a:off x="204" y="0"/>
              <a:ext cx="386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14" name="Line 176"/>
            <p:cNvSpPr>
              <a:spLocks noChangeShapeType="1"/>
            </p:cNvSpPr>
            <p:nvPr/>
          </p:nvSpPr>
          <p:spPr bwMode="auto">
            <a:xfrm flipH="1">
              <a:off x="476" y="295"/>
              <a:ext cx="114" cy="2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15" name="Text Box 178"/>
          <p:cNvSpPr txBox="1">
            <a:spLocks noChangeArrowheads="1"/>
          </p:cNvSpPr>
          <p:nvPr/>
        </p:nvSpPr>
        <p:spPr bwMode="auto">
          <a:xfrm>
            <a:off x="357188" y="6338888"/>
            <a:ext cx="565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800" b="1">
                <a:latin typeface="Times New Roman" pitchFamily="18" charset="0"/>
                <a:ea typeface="华文新魏" pitchFamily="2" charset="-122"/>
              </a:rPr>
              <a:t>导体内的电场线保持和导线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平行</a:t>
            </a:r>
            <a:endParaRPr lang="en-US" sz="2800" b="1">
              <a:solidFill>
                <a:srgbClr val="FF00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52" name="Text Box 4"/>
          <p:cNvSpPr txBox="1">
            <a:spLocks noChangeArrowheads="1"/>
          </p:cNvSpPr>
          <p:nvPr/>
        </p:nvSpPr>
        <p:spPr bwMode="auto">
          <a:xfrm>
            <a:off x="143346" y="692696"/>
            <a:ext cx="24844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恒定电流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1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000" fill="hold"/>
                                        <p:tgtEl>
                                          <p:spTgt spid="1140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1" grpId="0" animBg="1" autoUpdateAnimBg="0"/>
      <p:bldP spid="11322" grpId="0" animBg="1" autoUpdateAnimBg="0"/>
      <p:bldP spid="11323" grpId="0" animBg="1" autoUpdateAnimBg="0"/>
      <p:bldP spid="11353" grpId="0" animBg="1" autoUpdateAnimBg="0"/>
      <p:bldP spid="11353" grpId="1" animBg="1" autoUpdateAnimBg="0"/>
      <p:bldP spid="11355" grpId="0" animBg="1" autoUpdateAnimBg="0"/>
      <p:bldP spid="11378" grpId="0" animBg="1" autoUpdateAnimBg="0"/>
      <p:bldP spid="11409" grpId="0" animBg="1" autoUpdateAnimBg="0"/>
      <p:bldP spid="11409" grpId="1" autoUpdateAnimBg="0"/>
      <p:bldP spid="1141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196752"/>
            <a:ext cx="8352928" cy="3743325"/>
          </a:xfrm>
          <a:noFill/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结论：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 dirty="0">
                <a:latin typeface="+mn-ea"/>
              </a:rPr>
              <a:t>导线内的电场，是由电源、导线等电路元件所积累的电荷共同形成的。</a:t>
            </a:r>
            <a:endParaRPr lang="en-US" altLang="zh-CN" sz="3600" b="1" dirty="0">
              <a:latin typeface="+mn-ea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 dirty="0">
                <a:latin typeface="+mn-ea"/>
              </a:rPr>
              <a:t>尽管这些电荷也在运动，但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有的流走了，另外的又来补充</a:t>
            </a:r>
            <a:r>
              <a:rPr lang="zh-CN" altLang="en-US" sz="3600" b="1" dirty="0">
                <a:latin typeface="+mn-ea"/>
              </a:rPr>
              <a:t>，所以电荷的分布是稳定的，电场的分布也稳定。</a:t>
            </a:r>
            <a:endParaRPr lang="en-US" altLang="zh-CN" sz="3600" b="1" dirty="0">
              <a:latin typeface="+mn-ea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 dirty="0">
                <a:latin typeface="+mn-ea"/>
              </a:rPr>
              <a:t>这种由</a:t>
            </a:r>
            <a:r>
              <a:rPr lang="zh-CN" altLang="en-US" sz="3600" b="1" dirty="0">
                <a:solidFill>
                  <a:srgbClr val="FF00FF"/>
                </a:solidFill>
                <a:latin typeface="+mn-ea"/>
              </a:rPr>
              <a:t>稳定分布</a:t>
            </a:r>
            <a:r>
              <a:rPr lang="zh-CN" altLang="en-US" sz="3600" b="1" dirty="0">
                <a:latin typeface="+mn-ea"/>
              </a:rPr>
              <a:t>的电荷所产生的</a:t>
            </a:r>
            <a:r>
              <a:rPr lang="zh-CN" altLang="en-US" sz="3600" b="1" dirty="0">
                <a:solidFill>
                  <a:srgbClr val="FF00FF"/>
                </a:solidFill>
                <a:latin typeface="+mn-ea"/>
              </a:rPr>
              <a:t>稳定</a:t>
            </a:r>
            <a:r>
              <a:rPr lang="zh-CN" altLang="en-US" sz="3600" b="1" dirty="0">
                <a:latin typeface="+mn-ea"/>
              </a:rPr>
              <a:t>的电场</a:t>
            </a:r>
            <a:r>
              <a:rPr lang="en-US" altLang="zh-CN" sz="3600" b="1" dirty="0">
                <a:latin typeface="+mn-ea"/>
              </a:rPr>
              <a:t>,</a:t>
            </a:r>
            <a:r>
              <a:rPr lang="zh-CN" altLang="en-US" sz="3600" b="1" dirty="0">
                <a:latin typeface="+mn-ea"/>
              </a:rPr>
              <a:t>称为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恒定电场。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172325" y="5915025"/>
            <a:ext cx="641350" cy="214313"/>
          </a:xfrm>
          <a:prstGeom prst="rect">
            <a:avLst/>
          </a:prstGeom>
          <a:noFill/>
          <a:ln w="9525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zxxk</a:t>
            </a:r>
            <a:endParaRPr lang="zh-CN" altLang="en-US" sz="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987675" y="2016532"/>
            <a:ext cx="2667000" cy="5232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恒定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电场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700338" y="2977788"/>
            <a:ext cx="3124200" cy="5232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电场强度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不变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14313" y="3843015"/>
            <a:ext cx="8758237" cy="522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自由电荷频繁交替进行加速和减速，平均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速率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不变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619250" y="4725343"/>
            <a:ext cx="5943600" cy="5232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charset="0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串一个电流表</a:t>
            </a:r>
            <a:r>
              <a:rPr lang="en-US" sz="2800" b="1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读数也</a:t>
            </a: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不变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4067944" y="2539752"/>
            <a:ext cx="360040" cy="38519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buFont typeface="Arial" charset="0"/>
              <a:buNone/>
            </a:pPr>
            <a:endParaRPr lang="zh-CN" altLang="zh-CN" sz="1600">
              <a:latin typeface="Calibri" pitchFamily="34" charset="0"/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067944" y="3501207"/>
            <a:ext cx="432246" cy="3127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buFont typeface="Arial" charset="0"/>
              <a:buNone/>
            </a:pPr>
            <a:endParaRPr lang="zh-CN" altLang="zh-CN" sz="1600">
              <a:latin typeface="Calibri" pitchFamily="34" charset="0"/>
            </a:endParaRP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4067944" y="4365303"/>
            <a:ext cx="504254" cy="3683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buFont typeface="Arial" charset="0"/>
              <a:buNone/>
            </a:pPr>
            <a:endParaRPr lang="zh-CN" altLang="zh-CN" sz="1600">
              <a:latin typeface="Calibri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5445423"/>
            <a:ext cx="2519363" cy="1279525"/>
            <a:chOff x="0" y="0"/>
            <a:chExt cx="1728" cy="1138"/>
          </a:xfrm>
        </p:grpSpPr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 rot="10800000">
              <a:off x="0" y="0"/>
              <a:ext cx="1728" cy="1138"/>
            </a:xfrm>
            <a:prstGeom prst="wedgeEllipseCallout">
              <a:avLst>
                <a:gd name="adj1" fmla="val -56023"/>
                <a:gd name="adj2" fmla="val 64231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pPr algn="ctr">
                <a:buFont typeface="Arial" charset="0"/>
                <a:buNone/>
              </a:pPr>
              <a:endParaRPr lang="zh-CN" altLang="zh-CN" sz="1600"/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49" y="305"/>
              <a:ext cx="163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 typeface="Arial" charset="0"/>
                <a:buNone/>
              </a:pPr>
              <a:r>
                <a:rPr lang="zh-CN" altLang="en-US" sz="32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  <a:sym typeface="Wingdings" pitchFamily="2" charset="2"/>
                </a:rPr>
                <a:t>恒定</a:t>
              </a:r>
              <a:r>
                <a:rPr lang="zh-CN" altLang="en-US" sz="3200" b="1" dirty="0">
                  <a:latin typeface="黑体" pitchFamily="49" charset="-122"/>
                  <a:ea typeface="黑体" pitchFamily="49" charset="-122"/>
                </a:rPr>
                <a:t>电流</a:t>
              </a:r>
            </a:p>
          </p:txBody>
        </p:sp>
      </p:grp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107950" y="1196752"/>
            <a:ext cx="9036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3200" b="1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由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稳定分布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的电荷产生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稳定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的电场称为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恒定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电场。</a:t>
            </a:r>
            <a:r>
              <a:rPr lang="en-US" sz="2800" b="1" dirty="0">
                <a:latin typeface="黑体" pitchFamily="49" charset="-122"/>
                <a:ea typeface="黑体" pitchFamily="49" charset="-122"/>
              </a:rPr>
              <a:t> </a:t>
            </a:r>
            <a:endParaRPr 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3325" name="Rectangle 3"/>
          <p:cNvSpPr txBox="1">
            <a:spLocks noChangeArrowheads="1"/>
          </p:cNvSpPr>
          <p:nvPr/>
        </p:nvSpPr>
        <p:spPr bwMode="auto">
          <a:xfrm>
            <a:off x="2915816" y="5733257"/>
            <a:ext cx="6228184" cy="64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大小、方向都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不随时间变化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的电流。</a:t>
            </a:r>
            <a:endParaRPr 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79512" y="764704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）恒定电流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 autoUpdateAnimBg="0"/>
      <p:bldP spid="13315" grpId="0" animBg="1" autoUpdateAnimBg="0"/>
      <p:bldP spid="13316" grpId="0" animBg="1" autoUpdateAnimBg="0"/>
      <p:bldP spid="13317" grpId="0" animBg="1" autoUpdateAnimBg="0"/>
      <p:bldP spid="13318" grpId="0" animBg="1" autoUpdateAnimBg="0"/>
      <p:bldP spid="13319" grpId="0" animBg="1" autoUpdateAnimBg="0"/>
      <p:bldP spid="1332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979712" y="1916832"/>
            <a:ext cx="6947744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通过导体横截面的电量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q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跟通过这些电量所用时间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的比值叫做电流。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02668" y="4725144"/>
            <a:ext cx="7758855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电流是标量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．它的运算不遵循平行四边形定则。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23528" y="692696"/>
            <a:ext cx="770485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）电流强度：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简称电流，用</a:t>
            </a:r>
            <a:r>
              <a:rPr lang="en-US" altLang="zh-CN" sz="3200" b="1" i="1" dirty="0">
                <a:solidFill>
                  <a:srgbClr val="FF0000"/>
                </a:solidFill>
                <a:latin typeface="+mn-ea"/>
              </a:rPr>
              <a:t>I 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表示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11760" y="1268760"/>
            <a:ext cx="518457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表示电流的强弱程度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   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619672" y="1412776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9552" y="3068961"/>
            <a:ext cx="8243888" cy="15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单位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国际单位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安培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(A)  1A=1C/s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常用单位：毫安（</a:t>
            </a:r>
            <a:r>
              <a:rPr lang="en-US" altLang="zh-CN" sz="2800" b="1" dirty="0" err="1">
                <a:latin typeface="黑体" pitchFamily="2" charset="-122"/>
                <a:ea typeface="黑体" pitchFamily="2" charset="-122"/>
              </a:rPr>
              <a:t>mA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）、微安（</a:t>
            </a:r>
            <a:r>
              <a:rPr lang="en-US" altLang="zh-CN" sz="2800" b="1" dirty="0" err="1">
                <a:latin typeface="黑体" pitchFamily="2" charset="-122"/>
                <a:ea typeface="黑体" pitchFamily="2" charset="-122"/>
              </a:rPr>
              <a:t>μA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）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方向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正电荷定向移动的方向 </a:t>
            </a: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755650" y="1989138"/>
          <a:ext cx="10922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Equation" r:id="rId3" imgW="380880" imgH="393480" progId="Equation.DSMT4">
                  <p:embed/>
                </p:oleObj>
              </mc:Choice>
              <mc:Fallback>
                <p:oleObj name="Equation" r:id="rId3" imgW="38088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1092200" cy="10080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9552" y="5445224"/>
            <a:ext cx="835292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直流电</a:t>
            </a:r>
            <a:r>
              <a:rPr lang="zh-CN" altLang="en-US" sz="2800" b="1" dirty="0">
                <a:latin typeface="+mn-ea"/>
              </a:rPr>
              <a:t>：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方向不随时间而改变的电流。</a:t>
            </a:r>
            <a:endParaRPr lang="en-US" sz="2800" b="1" dirty="0">
              <a:latin typeface="+mn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交流电</a:t>
            </a:r>
            <a:r>
              <a:rPr lang="zh-CN" altLang="en-US" sz="2800" b="1" dirty="0">
                <a:latin typeface="+mn-ea"/>
              </a:rPr>
              <a:t>：方向和大小都随时间做周期变化的电流。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9" grpId="0" animBg="1"/>
      <p:bldP spid="1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67544" y="1457671"/>
            <a:ext cx="82192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latin typeface="+mn-ea"/>
              </a:rPr>
              <a:t>手电筒中小灯泡的工作电流是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0.25A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67544" y="2047204"/>
            <a:ext cx="83529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latin typeface="+mn-ea"/>
              </a:rPr>
              <a:t>电子手表工作时，液晶显示屏的电流为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0.2</a:t>
            </a:r>
            <a:r>
              <a:rPr lang="el-GR" altLang="zh-CN" sz="2800" b="1" i="1" dirty="0">
                <a:solidFill>
                  <a:srgbClr val="FF0000"/>
                </a:solidFill>
                <a:latin typeface="+mn-ea"/>
              </a:rPr>
              <a:t>μ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2800" b="1" dirty="0">
                <a:latin typeface="+mn-ea"/>
              </a:rPr>
              <a:t>左右。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7544" y="2690917"/>
            <a:ext cx="84249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latin typeface="+mn-ea"/>
              </a:rPr>
              <a:t>彩色电视机工作时，屏幕为</a:t>
            </a:r>
            <a:r>
              <a:rPr lang="en-US" altLang="zh-CN" sz="2800" b="1" dirty="0">
                <a:latin typeface="+mn-ea"/>
              </a:rPr>
              <a:t>21</a:t>
            </a:r>
            <a:r>
              <a:rPr lang="zh-CN" altLang="en-US" sz="2800" b="1" dirty="0">
                <a:latin typeface="+mn-ea"/>
              </a:rPr>
              <a:t>吋，电源的工作电流为</a:t>
            </a:r>
            <a:r>
              <a:rPr lang="en-US" altLang="zh-CN" sz="2800" b="1" dirty="0">
                <a:latin typeface="+mn-ea"/>
              </a:rPr>
              <a:t>0.4A</a:t>
            </a:r>
            <a:r>
              <a:rPr lang="zh-CN" altLang="en-US" sz="2800" b="1" dirty="0">
                <a:latin typeface="+mn-ea"/>
              </a:rPr>
              <a:t>左右；屏幕为</a:t>
            </a:r>
            <a:r>
              <a:rPr lang="en-US" altLang="zh-CN" sz="2800" b="1" dirty="0">
                <a:latin typeface="+mn-ea"/>
              </a:rPr>
              <a:t>29</a:t>
            </a:r>
            <a:r>
              <a:rPr lang="en-US" altLang="zh-CN" sz="2800" b="1" i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吋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电源的工作电流为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1A</a:t>
            </a:r>
            <a:r>
              <a:rPr lang="zh-CN" altLang="en-US" sz="2800" b="1" dirty="0">
                <a:latin typeface="+mn-ea"/>
              </a:rPr>
              <a:t>左右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800" b="1" i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9552" y="3711803"/>
            <a:ext cx="8424936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3200" b="1" dirty="0">
                <a:latin typeface="+mn-ea"/>
              </a:rPr>
              <a:t>50</a:t>
            </a:r>
            <a:r>
              <a:rPr lang="en-US" altLang="zh-CN" sz="2800" b="1" dirty="0">
                <a:latin typeface="+mn-ea"/>
              </a:rPr>
              <a:t>Hz</a:t>
            </a:r>
            <a:r>
              <a:rPr lang="zh-CN" altLang="en-US" sz="2800" b="1" dirty="0">
                <a:latin typeface="+mn-ea"/>
              </a:rPr>
              <a:t>的交流电，人能感触到的触电电流为</a:t>
            </a:r>
            <a:r>
              <a:rPr lang="en-US" altLang="zh-CN" sz="2800" b="1" dirty="0">
                <a:latin typeface="+mn-ea"/>
              </a:rPr>
              <a:t>1mA</a:t>
            </a:r>
            <a:r>
              <a:rPr lang="zh-CN" altLang="en-US" sz="2800" b="1" dirty="0">
                <a:latin typeface="+mn-ea"/>
              </a:rPr>
              <a:t>，能够自行摆脱电源的触电电流为</a:t>
            </a:r>
            <a:r>
              <a:rPr lang="en-US" altLang="zh-CN" sz="2800" b="1" dirty="0">
                <a:latin typeface="+mn-ea"/>
              </a:rPr>
              <a:t>10mA</a:t>
            </a:r>
            <a:r>
              <a:rPr lang="zh-CN" altLang="en-US" sz="2800" b="1" dirty="0">
                <a:latin typeface="+mn-ea"/>
              </a:rPr>
              <a:t>，触电电流达到</a:t>
            </a:r>
            <a:r>
              <a:rPr lang="en-US" altLang="zh-CN" sz="2800" b="1" dirty="0">
                <a:latin typeface="+mn-ea"/>
              </a:rPr>
              <a:t>50mA</a:t>
            </a:r>
            <a:r>
              <a:rPr lang="zh-CN" altLang="en-US" sz="2800" b="1" dirty="0">
                <a:latin typeface="+mn-ea"/>
              </a:rPr>
              <a:t>以上，将引起心室颤动。因此，国际电工委员会规定的安全电流（摆脱电流）为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10mA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23528" y="766445"/>
            <a:ext cx="3124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你知道么？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2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/>
      <p:bldP spid="26628" grpId="0"/>
      <p:bldP spid="26629" grpId="0"/>
      <p:bldP spid="266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251520" y="1196752"/>
            <a:ext cx="864153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        一个粗细均匀的，长为</a:t>
            </a:r>
            <a:r>
              <a:rPr lang="zh-CN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的导体，两端加一定电压，导体中的自由电荷沿导体定向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移动的速率为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v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，设导体的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横截面积为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，导体每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单位体积内的自由电荷数为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每个自由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电荷所带电量为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，求此导体中的电流是多少？</a:t>
            </a:r>
            <a:endParaRPr lang="en-US" altLang="zh-CN" sz="2800" b="1" i="1" dirty="0">
              <a:latin typeface="Comic Sans MS" pitchFamily="66" charset="0"/>
            </a:endParaRPr>
          </a:p>
        </p:txBody>
      </p:sp>
      <p:sp>
        <p:nvSpPr>
          <p:cNvPr id="16387" name="Rectangle 124"/>
          <p:cNvSpPr>
            <a:spLocks noChangeArrowheads="1"/>
          </p:cNvSpPr>
          <p:nvPr/>
        </p:nvSpPr>
        <p:spPr bwMode="auto">
          <a:xfrm>
            <a:off x="179512" y="620688"/>
            <a:ext cx="64468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）电流的微观表达式</a:t>
            </a:r>
          </a:p>
        </p:txBody>
      </p:sp>
      <p:sp>
        <p:nvSpPr>
          <p:cNvPr id="16388" name="TextBox 89"/>
          <p:cNvSpPr txBox="1">
            <a:spLocks noChangeArrowheads="1"/>
          </p:cNvSpPr>
          <p:nvPr/>
        </p:nvSpPr>
        <p:spPr bwMode="auto">
          <a:xfrm>
            <a:off x="179512" y="2819400"/>
            <a:ext cx="873588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 b="1" dirty="0">
                <a:latin typeface="Times New Roman" pitchFamily="18" charset="0"/>
              </a:rPr>
              <a:t>       </a:t>
            </a:r>
            <a:r>
              <a:rPr lang="zh-CN" altLang="en-US" sz="2400" b="1" dirty="0">
                <a:latin typeface="Times New Roman" pitchFamily="18" charset="0"/>
              </a:rPr>
              <a:t>设想在导体中取两个横截面</a:t>
            </a:r>
            <a:r>
              <a:rPr lang="en-US" sz="2400" b="1" dirty="0">
                <a:latin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和</a:t>
            </a:r>
            <a:r>
              <a:rPr lang="en-US" sz="2400" b="1" dirty="0">
                <a:latin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</a:rPr>
              <a:t>，则在时间</a:t>
            </a:r>
            <a:r>
              <a:rPr lang="en-US" sz="2400" b="1" dirty="0">
                <a:latin typeface="Times New Roman" pitchFamily="18" charset="0"/>
              </a:rPr>
              <a:t>t</a:t>
            </a:r>
            <a:r>
              <a:rPr lang="zh-CN" altLang="en-US" sz="2400" b="1" dirty="0">
                <a:latin typeface="Times New Roman" pitchFamily="18" charset="0"/>
              </a:rPr>
              <a:t>内处于相距为</a:t>
            </a:r>
            <a:r>
              <a:rPr lang="en-US" altLang="zh-CN" sz="2400" b="1" i="1" dirty="0">
                <a:latin typeface="Times New Roman" pitchFamily="18" charset="0"/>
              </a:rPr>
              <a:t>L</a:t>
            </a:r>
            <a:r>
              <a:rPr lang="en-US" altLang="zh-CN" sz="2400" b="1" dirty="0">
                <a:latin typeface="Times New Roman" pitchFamily="18" charset="0"/>
              </a:rPr>
              <a:t>= </a:t>
            </a:r>
            <a:r>
              <a:rPr lang="en-US" sz="2400" b="1" i="1" dirty="0" err="1">
                <a:latin typeface="Times New Roman" pitchFamily="18" charset="0"/>
              </a:rPr>
              <a:t>vt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</a:rPr>
              <a:t>的两截面</a:t>
            </a:r>
            <a:r>
              <a:rPr lang="en-US" sz="2400" b="1" dirty="0">
                <a:latin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、</a:t>
            </a:r>
            <a:r>
              <a:rPr lang="en-US" sz="2400" b="1" dirty="0">
                <a:latin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</a:rPr>
              <a:t>间的所有自由电荷将通过截面</a:t>
            </a:r>
            <a:r>
              <a:rPr lang="en-US" sz="2400" b="1" dirty="0">
                <a:latin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16389" name="AutoShape 2"/>
          <p:cNvSpPr>
            <a:spLocks noChangeAspect="1" noChangeArrowheads="1"/>
          </p:cNvSpPr>
          <p:nvPr/>
        </p:nvSpPr>
        <p:spPr bwMode="auto">
          <a:xfrm>
            <a:off x="304800" y="4049390"/>
            <a:ext cx="3316288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zh-CN" sz="6000" b="1">
              <a:latin typeface="Calibr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63613" y="4522465"/>
            <a:ext cx="366712" cy="800100"/>
            <a:chOff x="0" y="0"/>
            <a:chExt cx="228" cy="499"/>
          </a:xfrm>
        </p:grpSpPr>
        <p:sp>
          <p:nvSpPr>
            <p:cNvPr id="16391" name="Oval 5" descr="浅色上对角线"/>
            <p:cNvSpPr>
              <a:spLocks noChangeArrowheads="1"/>
            </p:cNvSpPr>
            <p:nvPr/>
          </p:nvSpPr>
          <p:spPr bwMode="auto">
            <a:xfrm>
              <a:off x="0" y="0"/>
              <a:ext cx="227" cy="499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buFont typeface="Arial" charset="0"/>
                <a:buNone/>
              </a:pPr>
              <a:endParaRPr lang="zh-CN" altLang="zh-CN" sz="6000" b="1">
                <a:latin typeface="Calibri" pitchFamily="34" charset="0"/>
              </a:endParaRPr>
            </a:p>
          </p:txBody>
        </p:sp>
        <p:sp>
          <p:nvSpPr>
            <p:cNvPr id="16392" name="Arc 6"/>
            <p:cNvSpPr>
              <a:spLocks/>
            </p:cNvSpPr>
            <p:nvPr/>
          </p:nvSpPr>
          <p:spPr bwMode="auto">
            <a:xfrm>
              <a:off x="91" y="0"/>
              <a:ext cx="137" cy="484"/>
            </a:xfrm>
            <a:custGeom>
              <a:avLst/>
              <a:gdLst>
                <a:gd name="T0" fmla="*/ 0 w 21600"/>
                <a:gd name="T1" fmla="*/ 0 h 41691"/>
                <a:gd name="T2" fmla="*/ 21600 w 21600"/>
                <a:gd name="T3" fmla="*/ 41691 h 41691"/>
              </a:gdLst>
              <a:ahLst/>
              <a:cxnLst>
                <a:cxn ang="0">
                  <a:pos x="4620" y="0"/>
                </a:cxn>
                <a:cxn ang="0">
                  <a:pos x="21600" y="21100"/>
                </a:cxn>
                <a:cxn ang="0">
                  <a:pos x="6523" y="41691"/>
                </a:cxn>
                <a:cxn ang="0">
                  <a:pos x="4620" y="0"/>
                </a:cxn>
                <a:cxn ang="0">
                  <a:pos x="21600" y="21100"/>
                </a:cxn>
                <a:cxn ang="0">
                  <a:pos x="6523" y="41691"/>
                </a:cxn>
                <a:cxn ang="0">
                  <a:pos x="0" y="21100"/>
                </a:cxn>
              </a:cxnLst>
              <a:rect l="T0" t="T1" r="T2" b="T3"/>
              <a:pathLst>
                <a:path w="21600" h="41691" fill="none" extrusionOk="0">
                  <a:moveTo>
                    <a:pt x="4620" y="0"/>
                  </a:moveTo>
                  <a:cubicBezTo>
                    <a:pt x="14534" y="2171"/>
                    <a:pt x="21600" y="10951"/>
                    <a:pt x="21600" y="21100"/>
                  </a:cubicBezTo>
                  <a:cubicBezTo>
                    <a:pt x="21600" y="30516"/>
                    <a:pt x="15499" y="38847"/>
                    <a:pt x="6523" y="41691"/>
                  </a:cubicBezTo>
                </a:path>
                <a:path w="21600" h="41691" stroke="0" extrusionOk="0">
                  <a:moveTo>
                    <a:pt x="4620" y="0"/>
                  </a:moveTo>
                  <a:cubicBezTo>
                    <a:pt x="14534" y="2171"/>
                    <a:pt x="21600" y="10951"/>
                    <a:pt x="21600" y="21100"/>
                  </a:cubicBezTo>
                  <a:cubicBezTo>
                    <a:pt x="21600" y="30516"/>
                    <a:pt x="15499" y="38847"/>
                    <a:pt x="6523" y="41691"/>
                  </a:cubicBezTo>
                  <a:lnTo>
                    <a:pt x="0" y="21100"/>
                  </a:lnTo>
                  <a:close/>
                </a:path>
              </a:pathLst>
            </a:custGeom>
            <a:noFill/>
            <a:ln w="28575" cmpd="sng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393" name="Arc 7"/>
            <p:cNvSpPr>
              <a:spLocks/>
            </p:cNvSpPr>
            <p:nvPr/>
          </p:nvSpPr>
          <p:spPr bwMode="auto">
            <a:xfrm flipH="1">
              <a:off x="0" y="0"/>
              <a:ext cx="137" cy="490"/>
            </a:xfrm>
            <a:custGeom>
              <a:avLst/>
              <a:gdLst>
                <a:gd name="T0" fmla="*/ 0 w 21600"/>
                <a:gd name="T1" fmla="*/ 0 h 42175"/>
                <a:gd name="T2" fmla="*/ 21600 w 21600"/>
                <a:gd name="T3" fmla="*/ 42175 h 42175"/>
              </a:gdLst>
              <a:ahLst/>
              <a:cxnLst>
                <a:cxn ang="0">
                  <a:pos x="3575" y="0"/>
                </a:cxn>
                <a:cxn ang="0">
                  <a:pos x="21600" y="21302"/>
                </a:cxn>
                <a:cxn ang="0">
                  <a:pos x="5556" y="42174"/>
                </a:cxn>
                <a:cxn ang="0">
                  <a:pos x="3575" y="0"/>
                </a:cxn>
                <a:cxn ang="0">
                  <a:pos x="21600" y="21302"/>
                </a:cxn>
                <a:cxn ang="0">
                  <a:pos x="5556" y="42174"/>
                </a:cxn>
                <a:cxn ang="0">
                  <a:pos x="0" y="21302"/>
                </a:cxn>
              </a:cxnLst>
              <a:rect l="T0" t="T1" r="T2" b="T3"/>
              <a:pathLst>
                <a:path w="21600" h="42175" fill="none" extrusionOk="0">
                  <a:moveTo>
                    <a:pt x="3575" y="0"/>
                  </a:moveTo>
                  <a:cubicBezTo>
                    <a:pt x="13979" y="1746"/>
                    <a:pt x="21600" y="10752"/>
                    <a:pt x="21600" y="21302"/>
                  </a:cubicBezTo>
                  <a:cubicBezTo>
                    <a:pt x="21600" y="31091"/>
                    <a:pt x="15016" y="39656"/>
                    <a:pt x="5556" y="42174"/>
                  </a:cubicBezTo>
                </a:path>
                <a:path w="21600" h="42175" stroke="0" extrusionOk="0">
                  <a:moveTo>
                    <a:pt x="3575" y="0"/>
                  </a:moveTo>
                  <a:cubicBezTo>
                    <a:pt x="13979" y="1746"/>
                    <a:pt x="21600" y="10752"/>
                    <a:pt x="21600" y="21302"/>
                  </a:cubicBezTo>
                  <a:cubicBezTo>
                    <a:pt x="21600" y="31091"/>
                    <a:pt x="15016" y="39656"/>
                    <a:pt x="5556" y="42174"/>
                  </a:cubicBezTo>
                  <a:lnTo>
                    <a:pt x="0" y="21302"/>
                  </a:lnTo>
                  <a:close/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82788" y="4522465"/>
            <a:ext cx="366712" cy="800100"/>
            <a:chOff x="0" y="0"/>
            <a:chExt cx="228" cy="499"/>
          </a:xfrm>
        </p:grpSpPr>
        <p:sp>
          <p:nvSpPr>
            <p:cNvPr id="16395" name="Oval 9" descr="浅色上对角线"/>
            <p:cNvSpPr>
              <a:spLocks noChangeArrowheads="1"/>
            </p:cNvSpPr>
            <p:nvPr/>
          </p:nvSpPr>
          <p:spPr bwMode="auto">
            <a:xfrm>
              <a:off x="0" y="0"/>
              <a:ext cx="227" cy="499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buFont typeface="Arial" charset="0"/>
                <a:buNone/>
              </a:pPr>
              <a:endParaRPr lang="zh-CN" altLang="zh-CN" sz="6000" b="1">
                <a:latin typeface="Calibri" pitchFamily="34" charset="0"/>
              </a:endParaRPr>
            </a:p>
          </p:txBody>
        </p:sp>
        <p:sp>
          <p:nvSpPr>
            <p:cNvPr id="16396" name="Arc 10"/>
            <p:cNvSpPr>
              <a:spLocks/>
            </p:cNvSpPr>
            <p:nvPr/>
          </p:nvSpPr>
          <p:spPr bwMode="auto">
            <a:xfrm>
              <a:off x="91" y="0"/>
              <a:ext cx="137" cy="484"/>
            </a:xfrm>
            <a:custGeom>
              <a:avLst/>
              <a:gdLst>
                <a:gd name="T0" fmla="*/ 0 w 21600"/>
                <a:gd name="T1" fmla="*/ 0 h 41691"/>
                <a:gd name="T2" fmla="*/ 21600 w 21600"/>
                <a:gd name="T3" fmla="*/ 41691 h 41691"/>
              </a:gdLst>
              <a:ahLst/>
              <a:cxnLst>
                <a:cxn ang="0">
                  <a:pos x="4620" y="0"/>
                </a:cxn>
                <a:cxn ang="0">
                  <a:pos x="21600" y="21100"/>
                </a:cxn>
                <a:cxn ang="0">
                  <a:pos x="6523" y="41691"/>
                </a:cxn>
                <a:cxn ang="0">
                  <a:pos x="4620" y="0"/>
                </a:cxn>
                <a:cxn ang="0">
                  <a:pos x="21600" y="21100"/>
                </a:cxn>
                <a:cxn ang="0">
                  <a:pos x="6523" y="41691"/>
                </a:cxn>
                <a:cxn ang="0">
                  <a:pos x="0" y="21100"/>
                </a:cxn>
              </a:cxnLst>
              <a:rect l="T0" t="T1" r="T2" b="T3"/>
              <a:pathLst>
                <a:path w="21600" h="41691" fill="none" extrusionOk="0">
                  <a:moveTo>
                    <a:pt x="4620" y="0"/>
                  </a:moveTo>
                  <a:cubicBezTo>
                    <a:pt x="14534" y="2171"/>
                    <a:pt x="21600" y="10951"/>
                    <a:pt x="21600" y="21100"/>
                  </a:cubicBezTo>
                  <a:cubicBezTo>
                    <a:pt x="21600" y="30516"/>
                    <a:pt x="15499" y="38847"/>
                    <a:pt x="6523" y="41691"/>
                  </a:cubicBezTo>
                </a:path>
                <a:path w="21600" h="41691" stroke="0" extrusionOk="0">
                  <a:moveTo>
                    <a:pt x="4620" y="0"/>
                  </a:moveTo>
                  <a:cubicBezTo>
                    <a:pt x="14534" y="2171"/>
                    <a:pt x="21600" y="10951"/>
                    <a:pt x="21600" y="21100"/>
                  </a:cubicBezTo>
                  <a:cubicBezTo>
                    <a:pt x="21600" y="30516"/>
                    <a:pt x="15499" y="38847"/>
                    <a:pt x="6523" y="41691"/>
                  </a:cubicBezTo>
                  <a:lnTo>
                    <a:pt x="0" y="21100"/>
                  </a:lnTo>
                  <a:close/>
                </a:path>
              </a:pathLst>
            </a:custGeom>
            <a:noFill/>
            <a:ln w="28575" cmpd="sng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397" name="Arc 11"/>
            <p:cNvSpPr>
              <a:spLocks/>
            </p:cNvSpPr>
            <p:nvPr/>
          </p:nvSpPr>
          <p:spPr bwMode="auto">
            <a:xfrm flipH="1">
              <a:off x="0" y="0"/>
              <a:ext cx="137" cy="490"/>
            </a:xfrm>
            <a:custGeom>
              <a:avLst/>
              <a:gdLst>
                <a:gd name="T0" fmla="*/ 0 w 21600"/>
                <a:gd name="T1" fmla="*/ 0 h 42175"/>
                <a:gd name="T2" fmla="*/ 21600 w 21600"/>
                <a:gd name="T3" fmla="*/ 42175 h 42175"/>
              </a:gdLst>
              <a:ahLst/>
              <a:cxnLst>
                <a:cxn ang="0">
                  <a:pos x="3575" y="0"/>
                </a:cxn>
                <a:cxn ang="0">
                  <a:pos x="21600" y="21302"/>
                </a:cxn>
                <a:cxn ang="0">
                  <a:pos x="5556" y="42174"/>
                </a:cxn>
                <a:cxn ang="0">
                  <a:pos x="3575" y="0"/>
                </a:cxn>
                <a:cxn ang="0">
                  <a:pos x="21600" y="21302"/>
                </a:cxn>
                <a:cxn ang="0">
                  <a:pos x="5556" y="42174"/>
                </a:cxn>
                <a:cxn ang="0">
                  <a:pos x="0" y="21302"/>
                </a:cxn>
              </a:cxnLst>
              <a:rect l="T0" t="T1" r="T2" b="T3"/>
              <a:pathLst>
                <a:path w="21600" h="42175" fill="none" extrusionOk="0">
                  <a:moveTo>
                    <a:pt x="3575" y="0"/>
                  </a:moveTo>
                  <a:cubicBezTo>
                    <a:pt x="13979" y="1746"/>
                    <a:pt x="21600" y="10752"/>
                    <a:pt x="21600" y="21302"/>
                  </a:cubicBezTo>
                  <a:cubicBezTo>
                    <a:pt x="21600" y="31091"/>
                    <a:pt x="15016" y="39656"/>
                    <a:pt x="5556" y="42174"/>
                  </a:cubicBezTo>
                </a:path>
                <a:path w="21600" h="42175" stroke="0" extrusionOk="0">
                  <a:moveTo>
                    <a:pt x="3575" y="0"/>
                  </a:moveTo>
                  <a:cubicBezTo>
                    <a:pt x="13979" y="1746"/>
                    <a:pt x="21600" y="10752"/>
                    <a:pt x="21600" y="21302"/>
                  </a:cubicBezTo>
                  <a:cubicBezTo>
                    <a:pt x="21600" y="31091"/>
                    <a:pt x="15016" y="39656"/>
                    <a:pt x="5556" y="42174"/>
                  </a:cubicBezTo>
                  <a:lnTo>
                    <a:pt x="0" y="21302"/>
                  </a:lnTo>
                  <a:close/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546225" y="5105078"/>
            <a:ext cx="436563" cy="144462"/>
            <a:chOff x="0" y="0"/>
            <a:chExt cx="272" cy="91"/>
          </a:xfrm>
        </p:grpSpPr>
        <p:sp>
          <p:nvSpPr>
            <p:cNvPr id="16399" name="Oval 13"/>
            <p:cNvSpPr>
              <a:spLocks noChangeArrowheads="1"/>
            </p:cNvSpPr>
            <p:nvPr/>
          </p:nvSpPr>
          <p:spPr bwMode="auto">
            <a:xfrm>
              <a:off x="0" y="0"/>
              <a:ext cx="91" cy="91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buFont typeface="Arial" charset="0"/>
                <a:buNone/>
              </a:pPr>
              <a:endParaRPr lang="zh-CN" altLang="zh-CN" sz="6000" b="1">
                <a:latin typeface="Calibri" pitchFamily="34" charset="0"/>
              </a:endParaRPr>
            </a:p>
          </p:txBody>
        </p:sp>
        <p:sp>
          <p:nvSpPr>
            <p:cNvPr id="16400" name="Line 14"/>
            <p:cNvSpPr>
              <a:spLocks noChangeShapeType="1"/>
            </p:cNvSpPr>
            <p:nvPr/>
          </p:nvSpPr>
          <p:spPr bwMode="auto">
            <a:xfrm>
              <a:off x="91" y="45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130300" y="4638353"/>
            <a:ext cx="438150" cy="147637"/>
            <a:chOff x="0" y="0"/>
            <a:chExt cx="272" cy="91"/>
          </a:xfrm>
        </p:grpSpPr>
        <p:sp>
          <p:nvSpPr>
            <p:cNvPr id="16402" name="Oval 16"/>
            <p:cNvSpPr>
              <a:spLocks noChangeArrowheads="1"/>
            </p:cNvSpPr>
            <p:nvPr/>
          </p:nvSpPr>
          <p:spPr bwMode="auto">
            <a:xfrm>
              <a:off x="0" y="0"/>
              <a:ext cx="91" cy="91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buFont typeface="Arial" charset="0"/>
                <a:buNone/>
              </a:pPr>
              <a:endParaRPr lang="zh-CN" altLang="zh-CN" sz="6000" b="1">
                <a:latin typeface="Calibri" pitchFamily="34" charset="0"/>
              </a:endParaRPr>
            </a:p>
          </p:txBody>
        </p:sp>
        <p:sp>
          <p:nvSpPr>
            <p:cNvPr id="16403" name="Line 17"/>
            <p:cNvSpPr>
              <a:spLocks noChangeShapeType="1"/>
            </p:cNvSpPr>
            <p:nvPr/>
          </p:nvSpPr>
          <p:spPr bwMode="auto">
            <a:xfrm>
              <a:off x="91" y="45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546225" y="4811390"/>
            <a:ext cx="436563" cy="147638"/>
            <a:chOff x="0" y="0"/>
            <a:chExt cx="272" cy="91"/>
          </a:xfrm>
        </p:grpSpPr>
        <p:sp>
          <p:nvSpPr>
            <p:cNvPr id="16405" name="Oval 19"/>
            <p:cNvSpPr>
              <a:spLocks noChangeArrowheads="1"/>
            </p:cNvSpPr>
            <p:nvPr/>
          </p:nvSpPr>
          <p:spPr bwMode="auto">
            <a:xfrm>
              <a:off x="0" y="0"/>
              <a:ext cx="91" cy="91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buFont typeface="Arial" charset="0"/>
                <a:buNone/>
              </a:pPr>
              <a:endParaRPr lang="zh-CN" altLang="zh-CN" sz="6000" b="1">
                <a:latin typeface="Calibri" pitchFamily="34" charset="0"/>
              </a:endParaRPr>
            </a:p>
          </p:txBody>
        </p:sp>
        <p:sp>
          <p:nvSpPr>
            <p:cNvPr id="16406" name="Line 20"/>
            <p:cNvSpPr>
              <a:spLocks noChangeShapeType="1"/>
            </p:cNvSpPr>
            <p:nvPr/>
          </p:nvSpPr>
          <p:spPr bwMode="auto">
            <a:xfrm>
              <a:off x="91" y="45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131888" y="4959028"/>
            <a:ext cx="438150" cy="146050"/>
            <a:chOff x="0" y="0"/>
            <a:chExt cx="272" cy="91"/>
          </a:xfrm>
        </p:grpSpPr>
        <p:sp>
          <p:nvSpPr>
            <p:cNvPr id="16408" name="Oval 22"/>
            <p:cNvSpPr>
              <a:spLocks noChangeArrowheads="1"/>
            </p:cNvSpPr>
            <p:nvPr/>
          </p:nvSpPr>
          <p:spPr bwMode="auto">
            <a:xfrm>
              <a:off x="0" y="0"/>
              <a:ext cx="91" cy="91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buFont typeface="Arial" charset="0"/>
                <a:buNone/>
              </a:pPr>
              <a:endParaRPr lang="zh-CN" altLang="zh-CN" sz="6000" b="1">
                <a:latin typeface="Calibri" pitchFamily="34" charset="0"/>
              </a:endParaRPr>
            </a:p>
          </p:txBody>
        </p:sp>
        <p:sp>
          <p:nvSpPr>
            <p:cNvPr id="16409" name="Line 23"/>
            <p:cNvSpPr>
              <a:spLocks noChangeShapeType="1"/>
            </p:cNvSpPr>
            <p:nvPr/>
          </p:nvSpPr>
          <p:spPr bwMode="auto">
            <a:xfrm>
              <a:off x="91" y="45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10" name="Rectangle 24"/>
          <p:cNvSpPr>
            <a:spLocks noChangeArrowheads="1"/>
          </p:cNvSpPr>
          <p:nvPr/>
        </p:nvSpPr>
        <p:spPr bwMode="auto">
          <a:xfrm>
            <a:off x="1069975" y="5335265"/>
            <a:ext cx="4603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60" tIns="21630" rIns="43260" bIns="21630"/>
          <a:lstStyle/>
          <a:p>
            <a:pPr algn="just">
              <a:buFont typeface="Arial" charset="0"/>
              <a:buNone/>
            </a:pPr>
            <a:r>
              <a:rPr lang="en-US" sz="24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altLang="zh-CN" sz="4800" b="1"/>
          </a:p>
        </p:txBody>
      </p:sp>
      <p:sp>
        <p:nvSpPr>
          <p:cNvPr id="16411" name="Rectangle 25"/>
          <p:cNvSpPr>
            <a:spLocks noChangeArrowheads="1"/>
          </p:cNvSpPr>
          <p:nvPr/>
        </p:nvSpPr>
        <p:spPr bwMode="auto">
          <a:xfrm>
            <a:off x="2089150" y="5335265"/>
            <a:ext cx="4603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60" tIns="21630" rIns="43260" bIns="21630"/>
          <a:lstStyle/>
          <a:p>
            <a:pPr algn="just">
              <a:buFont typeface="Arial" charset="0"/>
              <a:buNone/>
            </a:pPr>
            <a:r>
              <a:rPr lang="en-US" sz="2400" b="1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altLang="zh-CN" sz="4800" b="1"/>
          </a:p>
        </p:txBody>
      </p:sp>
      <p:sp>
        <p:nvSpPr>
          <p:cNvPr id="16412" name="Rectangle 26"/>
          <p:cNvSpPr>
            <a:spLocks noChangeArrowheads="1"/>
          </p:cNvSpPr>
          <p:nvPr/>
        </p:nvSpPr>
        <p:spPr bwMode="auto">
          <a:xfrm>
            <a:off x="2901950" y="4620890"/>
            <a:ext cx="41433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60" tIns="21630" rIns="43260" bIns="21630"/>
          <a:lstStyle/>
          <a:p>
            <a:pPr algn="just">
              <a:buFont typeface="Arial" charset="0"/>
              <a:buNone/>
            </a:pPr>
            <a:r>
              <a:rPr lang="en-US" sz="2800" b="1" i="1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altLang="zh-CN" sz="5400" b="1"/>
          </a:p>
        </p:txBody>
      </p:sp>
      <p:sp>
        <p:nvSpPr>
          <p:cNvPr id="16413" name="Rectangle 27"/>
          <p:cNvSpPr>
            <a:spLocks noChangeArrowheads="1"/>
          </p:cNvSpPr>
          <p:nvPr/>
        </p:nvSpPr>
        <p:spPr bwMode="auto">
          <a:xfrm>
            <a:off x="1571625" y="4417690"/>
            <a:ext cx="3683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60" tIns="21630" rIns="43260" bIns="21630"/>
          <a:lstStyle/>
          <a:p>
            <a:pPr algn="just">
              <a:buFont typeface="Arial" charset="0"/>
              <a:buNone/>
            </a:pPr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altLang="zh-CN" sz="6000" b="1"/>
          </a:p>
        </p:txBody>
      </p:sp>
      <p:sp>
        <p:nvSpPr>
          <p:cNvPr id="16414" name="Rectangle 28"/>
          <p:cNvSpPr>
            <a:spLocks noChangeArrowheads="1"/>
          </p:cNvSpPr>
          <p:nvPr/>
        </p:nvSpPr>
        <p:spPr bwMode="auto">
          <a:xfrm>
            <a:off x="1385888" y="4049390"/>
            <a:ext cx="4826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60" tIns="21630" rIns="43260" bIns="21630"/>
          <a:lstStyle/>
          <a:p>
            <a:pPr algn="just">
              <a:buFont typeface="Arial" charset="0"/>
              <a:buNone/>
            </a:pPr>
            <a:r>
              <a:rPr lang="en-US" sz="3200" b="1" i="1">
                <a:solidFill>
                  <a:srgbClr val="000000"/>
                </a:solidFill>
                <a:latin typeface="Times New Roman" pitchFamily="18" charset="0"/>
              </a:rPr>
              <a:t>vt</a:t>
            </a:r>
            <a:endParaRPr lang="en-US" altLang="zh-CN" sz="6000" b="1"/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 rot="-5400000">
            <a:off x="1495425" y="3862066"/>
            <a:ext cx="306387" cy="1039812"/>
            <a:chOff x="0" y="0"/>
            <a:chExt cx="136" cy="408"/>
          </a:xfrm>
        </p:grpSpPr>
        <p:sp>
          <p:nvSpPr>
            <p:cNvPr id="16416" name="Line 257"/>
            <p:cNvSpPr>
              <a:spLocks noChangeShapeType="1"/>
            </p:cNvSpPr>
            <p:nvPr/>
          </p:nvSpPr>
          <p:spPr bwMode="auto">
            <a:xfrm rot="16200000">
              <a:off x="68" y="335"/>
              <a:ext cx="0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258"/>
            <p:cNvSpPr>
              <a:spLocks noChangeShapeType="1"/>
            </p:cNvSpPr>
            <p:nvPr/>
          </p:nvSpPr>
          <p:spPr bwMode="auto">
            <a:xfrm rot="16200000">
              <a:off x="68" y="-68"/>
              <a:ext cx="0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259"/>
            <p:cNvSpPr>
              <a:spLocks noChangeShapeType="1"/>
            </p:cNvSpPr>
            <p:nvPr/>
          </p:nvSpPr>
          <p:spPr bwMode="auto">
            <a:xfrm rot="16200000">
              <a:off x="4" y="65"/>
              <a:ext cx="1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260"/>
            <p:cNvSpPr>
              <a:spLocks noChangeShapeType="1"/>
            </p:cNvSpPr>
            <p:nvPr/>
          </p:nvSpPr>
          <p:spPr bwMode="auto">
            <a:xfrm rot="16200000" flipH="1">
              <a:off x="1" y="343"/>
              <a:ext cx="1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20" name="AutoShape 34"/>
          <p:cNvSpPr>
            <a:spLocks noChangeArrowheads="1"/>
          </p:cNvSpPr>
          <p:nvPr/>
        </p:nvSpPr>
        <p:spPr bwMode="auto">
          <a:xfrm rot="5400000">
            <a:off x="1476376" y="3573140"/>
            <a:ext cx="800100" cy="2695575"/>
          </a:xfrm>
          <a:prstGeom prst="can">
            <a:avLst>
              <a:gd name="adj" fmla="val 50926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>
              <a:buFont typeface="Arial" charset="0"/>
              <a:buNone/>
            </a:pPr>
            <a:endParaRPr lang="zh-CN" altLang="zh-CN" sz="6000" b="1">
              <a:latin typeface="Calibri" pitchFamily="34" charset="0"/>
            </a:endParaRPr>
          </a:p>
        </p:txBody>
      </p:sp>
      <p:sp>
        <p:nvSpPr>
          <p:cNvPr id="16421" name="Rectangle 24"/>
          <p:cNvSpPr>
            <a:spLocks noChangeArrowheads="1"/>
          </p:cNvSpPr>
          <p:nvPr/>
        </p:nvSpPr>
        <p:spPr bwMode="auto">
          <a:xfrm>
            <a:off x="946150" y="4390703"/>
            <a:ext cx="4603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60" tIns="21630" rIns="43260" bIns="21630"/>
          <a:lstStyle/>
          <a:p>
            <a:pPr algn="just">
              <a:buFont typeface="Arial" charset="0"/>
              <a:buNone/>
            </a:pPr>
            <a:r>
              <a:rPr lang="en-US" sz="2400" b="1" i="1">
                <a:solidFill>
                  <a:srgbClr val="000000"/>
                </a:solidFill>
                <a:latin typeface="Times New Roman" pitchFamily="18" charset="0"/>
              </a:rPr>
              <a:t>q</a:t>
            </a:r>
            <a:endParaRPr lang="en-US" altLang="zh-CN" sz="4800" b="1"/>
          </a:p>
        </p:txBody>
      </p:sp>
      <p:sp>
        <p:nvSpPr>
          <p:cNvPr id="16422" name="Rectangle 24"/>
          <p:cNvSpPr>
            <a:spLocks noChangeArrowheads="1"/>
          </p:cNvSpPr>
          <p:nvPr/>
        </p:nvSpPr>
        <p:spPr bwMode="auto">
          <a:xfrm>
            <a:off x="906463" y="4763765"/>
            <a:ext cx="4603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60" tIns="21630" rIns="43260" bIns="21630"/>
          <a:lstStyle/>
          <a:p>
            <a:pPr algn="just">
              <a:buFont typeface="Arial" charset="0"/>
              <a:buNone/>
            </a:pPr>
            <a:r>
              <a:rPr lang="en-US" sz="2400" b="1" i="1">
                <a:solidFill>
                  <a:srgbClr val="000000"/>
                </a:solidFill>
                <a:latin typeface="Times New Roman" pitchFamily="18" charset="0"/>
              </a:rPr>
              <a:t>q</a:t>
            </a:r>
            <a:endParaRPr lang="en-US" altLang="zh-CN" sz="4800" b="1"/>
          </a:p>
        </p:txBody>
      </p:sp>
      <p:sp>
        <p:nvSpPr>
          <p:cNvPr id="16423" name="Rectangle 24"/>
          <p:cNvSpPr>
            <a:spLocks noChangeArrowheads="1"/>
          </p:cNvSpPr>
          <p:nvPr/>
        </p:nvSpPr>
        <p:spPr bwMode="auto">
          <a:xfrm>
            <a:off x="1335088" y="4978078"/>
            <a:ext cx="4603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60" tIns="21630" rIns="43260" bIns="21630"/>
          <a:lstStyle/>
          <a:p>
            <a:pPr algn="just">
              <a:buFont typeface="Arial" charset="0"/>
              <a:buNone/>
            </a:pPr>
            <a:r>
              <a:rPr lang="en-US" sz="2400" b="1" i="1">
                <a:solidFill>
                  <a:srgbClr val="000000"/>
                </a:solidFill>
                <a:latin typeface="Times New Roman" pitchFamily="18" charset="0"/>
              </a:rPr>
              <a:t>q</a:t>
            </a:r>
            <a:endParaRPr lang="en-US" altLang="zh-CN" sz="4800" b="1"/>
          </a:p>
        </p:txBody>
      </p:sp>
      <p:sp>
        <p:nvSpPr>
          <p:cNvPr id="16424" name="Rectangle 24"/>
          <p:cNvSpPr>
            <a:spLocks noChangeArrowheads="1"/>
          </p:cNvSpPr>
          <p:nvPr/>
        </p:nvSpPr>
        <p:spPr bwMode="auto">
          <a:xfrm>
            <a:off x="1335088" y="4605015"/>
            <a:ext cx="4603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60" tIns="21630" rIns="43260" bIns="21630"/>
          <a:lstStyle/>
          <a:p>
            <a:pPr algn="just">
              <a:buFont typeface="Arial" charset="0"/>
              <a:buNone/>
            </a:pPr>
            <a:r>
              <a:rPr lang="en-US" sz="2400" b="1" i="1">
                <a:solidFill>
                  <a:srgbClr val="000000"/>
                </a:solidFill>
                <a:latin typeface="Times New Roman" pitchFamily="18" charset="0"/>
              </a:rPr>
              <a:t>q</a:t>
            </a:r>
            <a:endParaRPr lang="en-US" altLang="zh-CN" sz="4800" b="1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838575" y="3796978"/>
          <a:ext cx="13223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r:id="rId4" imgW="660144" imgH="177963" progId="Equation.3">
                  <p:embed/>
                </p:oleObj>
              </mc:Choice>
              <mc:Fallback>
                <p:oleObj r:id="rId4" imgW="660144" imgH="17796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3796978"/>
                        <a:ext cx="13223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825875" y="4228778"/>
          <a:ext cx="22637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r:id="rId6" imgW="1130617" imgH="203517" progId="Equation.3">
                  <p:embed/>
                </p:oleObj>
              </mc:Choice>
              <mc:Fallback>
                <p:oleObj r:id="rId6" imgW="1130617" imgH="20351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4228778"/>
                        <a:ext cx="22637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3911600" y="4660578"/>
          <a:ext cx="7381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r:id="rId8" imgW="369097" imgH="394530" progId="Equation.3">
                  <p:embed/>
                </p:oleObj>
              </mc:Choice>
              <mc:Fallback>
                <p:oleObj r:id="rId8" imgW="369097" imgH="3945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660578"/>
                        <a:ext cx="73818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3741738" y="5452740"/>
          <a:ext cx="33845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r:id="rId10" imgW="1688684" imgH="584264" progId="Equation.3">
                  <p:embed/>
                </p:oleObj>
              </mc:Choice>
              <mc:Fallback>
                <p:oleObj r:id="rId10" imgW="1688684" imgH="58426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5452740"/>
                        <a:ext cx="338455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AutoShape 9"/>
          <p:cNvSpPr>
            <a:spLocks/>
          </p:cNvSpPr>
          <p:nvPr/>
        </p:nvSpPr>
        <p:spPr bwMode="auto">
          <a:xfrm>
            <a:off x="3622675" y="3868415"/>
            <a:ext cx="73025" cy="2160588"/>
          </a:xfrm>
          <a:prstGeom prst="leftBrace">
            <a:avLst>
              <a:gd name="adj1" fmla="val 24655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956175" y="3789040"/>
            <a:ext cx="4151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（这段导体中的自由电荷个数）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926138" y="4228778"/>
            <a:ext cx="215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（总电荷量）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775200" y="4732015"/>
            <a:ext cx="4103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（这段导体中的自由电荷个数通过横截面积</a:t>
            </a:r>
            <a:r>
              <a:rPr lang="zh-CN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S</a:t>
            </a:r>
            <a:r>
              <a:rPr 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所需要的时间）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007225" y="5662290"/>
            <a:ext cx="1512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（电流）</a:t>
            </a:r>
          </a:p>
        </p:txBody>
      </p:sp>
      <p:sp>
        <p:nvSpPr>
          <p:cNvPr id="16457" name="Line 15"/>
          <p:cNvSpPr>
            <a:spLocks noChangeShapeType="1"/>
          </p:cNvSpPr>
          <p:nvPr/>
        </p:nvSpPr>
        <p:spPr bwMode="auto">
          <a:xfrm>
            <a:off x="1158875" y="564324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58" name="Line 16"/>
          <p:cNvSpPr>
            <a:spLocks noChangeShapeType="1"/>
          </p:cNvSpPr>
          <p:nvPr/>
        </p:nvSpPr>
        <p:spPr bwMode="auto">
          <a:xfrm>
            <a:off x="2173288" y="564324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59" name="Line 17"/>
          <p:cNvSpPr>
            <a:spLocks noChangeShapeType="1"/>
          </p:cNvSpPr>
          <p:nvPr/>
        </p:nvSpPr>
        <p:spPr bwMode="auto">
          <a:xfrm>
            <a:off x="1158875" y="5846440"/>
            <a:ext cx="1014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460" name="Object 18"/>
          <p:cNvGraphicFramePr>
            <a:graphicFrameLocks noChangeAspect="1"/>
          </p:cNvGraphicFramePr>
          <p:nvPr/>
        </p:nvGraphicFramePr>
        <p:xfrm>
          <a:off x="1563688" y="5744840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r:id="rId12" imgW="140321" imgH="165776" progId="Equation.3">
                  <p:embed/>
                </p:oleObj>
              </mc:Choice>
              <mc:Fallback>
                <p:oleObj r:id="rId12" imgW="140321" imgH="165776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5744840"/>
                        <a:ext cx="279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6070600" y="5524178"/>
            <a:ext cx="1079500" cy="647700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2297" grpId="0" animBg="1"/>
      <p:bldP spid="12298" grpId="0" autoUpdateAnimBg="0"/>
      <p:bldP spid="12299" grpId="0" autoUpdateAnimBg="0"/>
      <p:bldP spid="12300" grpId="0" autoUpdateAnimBg="0"/>
      <p:bldP spid="12301" grpId="0" autoUpdateAnimBg="0"/>
      <p:bldP spid="123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908720"/>
            <a:ext cx="9144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5.1  </a:t>
            </a:r>
            <a:r>
              <a:rPr kumimoji="1" lang="zh-CN" altLang="en-US" sz="43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电源和电流</a:t>
            </a:r>
            <a:br>
              <a:rPr kumimoji="1" lang="en-US" altLang="zh-CN" sz="43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1.</a:t>
            </a:r>
            <a:r>
              <a:rPr kumimoji="1"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产生电流的条件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2.</a:t>
            </a:r>
            <a:r>
              <a:rPr kumimoji="1"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电源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3.</a:t>
            </a:r>
            <a:r>
              <a:rPr kumimoji="1"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电动势</a:t>
            </a:r>
            <a:b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4.</a:t>
            </a:r>
            <a:r>
              <a:rPr kumimoji="1"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恒定电流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764704"/>
            <a:ext cx="8784976" cy="2636912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zh-CN" altLang="en-US" sz="2800" b="1" dirty="0">
                <a:latin typeface="+mn-ea"/>
              </a:rPr>
              <a:t>      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例</a:t>
            </a:r>
            <a:r>
              <a:rPr lang="en-US" altLang="zh-CN" sz="2800" b="1" dirty="0"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：有一条横截面积</a:t>
            </a:r>
            <a:r>
              <a:rPr lang="en-US" sz="2800" b="1" dirty="0">
                <a:latin typeface="华文仿宋" pitchFamily="2" charset="-122"/>
                <a:ea typeface="华文仿宋" pitchFamily="2" charset="-122"/>
              </a:rPr>
              <a:t>S=1mm</a:t>
            </a:r>
            <a:r>
              <a:rPr lang="en-US" sz="2800" b="1" baseline="30000" dirty="0"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的铜导线，通过的电流</a:t>
            </a:r>
            <a:r>
              <a:rPr lang="en-US" sz="2800" b="1" dirty="0">
                <a:latin typeface="华文仿宋" pitchFamily="2" charset="-122"/>
                <a:ea typeface="华文仿宋" pitchFamily="2" charset="-122"/>
              </a:rPr>
              <a:t>I=1A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，已知铜的密度</a:t>
            </a:r>
            <a:r>
              <a:rPr lang="en-US" sz="2800" b="1" dirty="0">
                <a:latin typeface="华文仿宋" pitchFamily="2" charset="-122"/>
                <a:ea typeface="华文仿宋" pitchFamily="2" charset="-122"/>
              </a:rPr>
              <a:t>ρ=8.9×10</a:t>
            </a:r>
            <a:r>
              <a:rPr lang="en-US" sz="2800" b="1" baseline="30000" dirty="0">
                <a:latin typeface="华文仿宋" pitchFamily="2" charset="-122"/>
                <a:ea typeface="华文仿宋" pitchFamily="2" charset="-122"/>
              </a:rPr>
              <a:t>3</a:t>
            </a:r>
            <a:r>
              <a:rPr lang="en-US" sz="2800" b="1" dirty="0">
                <a:latin typeface="华文仿宋" pitchFamily="2" charset="-122"/>
                <a:ea typeface="华文仿宋" pitchFamily="2" charset="-122"/>
              </a:rPr>
              <a:t>kg/m</a:t>
            </a:r>
            <a:r>
              <a:rPr lang="en-US" sz="2800" b="1" baseline="30000" dirty="0"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2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铜的摩尔质量</a:t>
            </a:r>
            <a:r>
              <a:rPr lang="en-US" sz="2800" b="1" dirty="0">
                <a:latin typeface="华文仿宋" pitchFamily="2" charset="-122"/>
                <a:ea typeface="华文仿宋" pitchFamily="2" charset="-122"/>
              </a:rPr>
              <a:t>M=6.4×10</a:t>
            </a:r>
            <a:r>
              <a:rPr lang="en-US" sz="2800" b="1" baseline="30000" dirty="0">
                <a:latin typeface="华文仿宋" pitchFamily="2" charset="-122"/>
                <a:ea typeface="华文仿宋" pitchFamily="2" charset="-122"/>
              </a:rPr>
              <a:t>-2</a:t>
            </a:r>
            <a:r>
              <a:rPr lang="en-US" sz="2800" b="1" dirty="0">
                <a:latin typeface="华文仿宋" pitchFamily="2" charset="-122"/>
                <a:ea typeface="华文仿宋" pitchFamily="2" charset="-122"/>
              </a:rPr>
              <a:t>kg/mol</a:t>
            </a:r>
            <a:r>
              <a:rPr lang="zh-CN" altLang="en-US" sz="2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阿伏加德罗常数</a:t>
            </a:r>
            <a:r>
              <a:rPr lang="en-US" sz="2800" b="1" dirty="0">
                <a:latin typeface="华文仿宋" pitchFamily="2" charset="-122"/>
                <a:ea typeface="华文仿宋" pitchFamily="2" charset="-122"/>
              </a:rPr>
              <a:t>N</a:t>
            </a:r>
            <a:r>
              <a:rPr lang="en-US" sz="2800" b="1" baseline="-25000" dirty="0">
                <a:latin typeface="华文仿宋" pitchFamily="2" charset="-122"/>
                <a:ea typeface="华文仿宋" pitchFamily="2" charset="-122"/>
              </a:rPr>
              <a:t>A</a:t>
            </a:r>
            <a:r>
              <a:rPr lang="en-US" sz="2800" b="1" dirty="0">
                <a:latin typeface="华文仿宋" pitchFamily="2" charset="-122"/>
                <a:ea typeface="华文仿宋" pitchFamily="2" charset="-122"/>
              </a:rPr>
              <a:t>=6.02×10</a:t>
            </a:r>
            <a:r>
              <a:rPr lang="en-US" sz="2800" b="1" baseline="30000" dirty="0">
                <a:latin typeface="华文仿宋" pitchFamily="2" charset="-122"/>
                <a:ea typeface="华文仿宋" pitchFamily="2" charset="-122"/>
              </a:rPr>
              <a:t>23</a:t>
            </a:r>
            <a:r>
              <a:rPr lang="en-US" sz="2800" b="1" dirty="0">
                <a:latin typeface="华文仿宋" pitchFamily="2" charset="-122"/>
                <a:ea typeface="华文仿宋" pitchFamily="2" charset="-122"/>
              </a:rPr>
              <a:t>mol</a:t>
            </a:r>
            <a:r>
              <a:rPr lang="en-US" sz="2800" b="1" baseline="30000" dirty="0">
                <a:latin typeface="华文仿宋" pitchFamily="2" charset="-122"/>
                <a:ea typeface="华文仿宋" pitchFamily="2" charset="-122"/>
              </a:rPr>
              <a:t>-1</a:t>
            </a:r>
            <a:r>
              <a:rPr lang="zh-CN" altLang="en-US" sz="2800" dirty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电子的电量</a:t>
            </a:r>
            <a:r>
              <a:rPr lang="en-US" sz="2800" b="1" dirty="0">
                <a:latin typeface="华文仿宋" pitchFamily="2" charset="-122"/>
                <a:ea typeface="华文仿宋" pitchFamily="2" charset="-122"/>
              </a:rPr>
              <a:t>e=-1.6×10</a:t>
            </a:r>
            <a:r>
              <a:rPr lang="en-US" sz="2800" b="1" baseline="30000" dirty="0">
                <a:latin typeface="华文仿宋" pitchFamily="2" charset="-122"/>
                <a:ea typeface="华文仿宋" pitchFamily="2" charset="-122"/>
              </a:rPr>
              <a:t>-19</a:t>
            </a:r>
            <a:r>
              <a:rPr lang="en-US" sz="2800" b="1" dirty="0">
                <a:latin typeface="华文仿宋" pitchFamily="2" charset="-122"/>
                <a:ea typeface="华文仿宋" pitchFamily="2" charset="-122"/>
              </a:rPr>
              <a:t>C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，求铜导线中自由电子定向移动的速率。（可认为铜导线中平均每个铜原子贡献一个自由电子）</a:t>
            </a:r>
          </a:p>
        </p:txBody>
      </p:sp>
      <p:sp>
        <p:nvSpPr>
          <p:cNvPr id="17411" name="AutoShape 8"/>
          <p:cNvSpPr>
            <a:spLocks noChangeArrowheads="1"/>
          </p:cNvSpPr>
          <p:nvPr/>
        </p:nvSpPr>
        <p:spPr bwMode="auto">
          <a:xfrm>
            <a:off x="5970588" y="3608388"/>
            <a:ext cx="2514600" cy="1524000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zh-CN"/>
          </a:p>
        </p:txBody>
      </p:sp>
      <p:sp>
        <p:nvSpPr>
          <p:cNvPr id="17412" name="Oval 11"/>
          <p:cNvSpPr>
            <a:spLocks noChangeArrowheads="1"/>
          </p:cNvSpPr>
          <p:nvPr/>
        </p:nvSpPr>
        <p:spPr bwMode="auto">
          <a:xfrm>
            <a:off x="5970588" y="3608388"/>
            <a:ext cx="762000" cy="1524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 cap="rnd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>
              <a:buFont typeface="Arial" charset="0"/>
              <a:buNone/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7413" name="Text Box 17"/>
          <p:cNvSpPr txBox="1">
            <a:spLocks noChangeArrowheads="1"/>
          </p:cNvSpPr>
          <p:nvPr/>
        </p:nvSpPr>
        <p:spPr bwMode="auto">
          <a:xfrm>
            <a:off x="7799388" y="3684588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sz="3600" b="1">
                <a:solidFill>
                  <a:srgbClr val="FF3300"/>
                </a:solidFill>
              </a:rPr>
              <a:t>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199188" y="3913188"/>
            <a:ext cx="990600" cy="641350"/>
            <a:chOff x="0" y="0"/>
            <a:chExt cx="624" cy="404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0" y="144"/>
              <a:ext cx="384" cy="192"/>
              <a:chOff x="0" y="0"/>
              <a:chExt cx="384" cy="192"/>
            </a:xfrm>
          </p:grpSpPr>
          <p:sp>
            <p:nvSpPr>
              <p:cNvPr id="17416" name="Oval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" cy="19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7417" name="AutoShape 21"/>
              <p:cNvSpPr>
                <a:spLocks noChangeArrowheads="1"/>
              </p:cNvSpPr>
              <p:nvPr/>
            </p:nvSpPr>
            <p:spPr bwMode="auto">
              <a:xfrm>
                <a:off x="96" y="48"/>
                <a:ext cx="288" cy="48"/>
              </a:xfrm>
              <a:prstGeom prst="rightArrow">
                <a:avLst>
                  <a:gd name="adj1" fmla="val 50000"/>
                  <a:gd name="adj2" fmla="val 150000"/>
                </a:avLst>
              </a:prstGeom>
              <a:solidFill>
                <a:schemeClr val="accent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</p:grpSp>
        <p:sp>
          <p:nvSpPr>
            <p:cNvPr id="17418" name="Text Box 22"/>
            <p:cNvSpPr txBox="1">
              <a:spLocks noChangeArrowheads="1"/>
            </p:cNvSpPr>
            <p:nvPr/>
          </p:nvSpPr>
          <p:spPr bwMode="auto">
            <a:xfrm>
              <a:off x="336" y="0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en-US" sz="3600" b="1">
                  <a:solidFill>
                    <a:srgbClr val="FFFF00"/>
                  </a:solidFill>
                </a:rPr>
                <a:t>v</a:t>
              </a:r>
            </a:p>
          </p:txBody>
        </p:sp>
      </p:grp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476375" y="5460131"/>
          <a:ext cx="16922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r:id="rId3" imgW="711517" imgH="432117" progId="Equation.DSMT4">
                  <p:embed/>
                </p:oleObj>
              </mc:Choice>
              <mc:Fallback>
                <p:oleObj r:id="rId3" imgW="711517" imgH="432117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460131"/>
                        <a:ext cx="1692275" cy="1065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3203575" y="5661426"/>
          <a:ext cx="2376537" cy="57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r:id="rId5" imgW="990487" imgH="203429" progId="Equation.DSMT4">
                  <p:embed/>
                </p:oleObj>
              </mc:Choice>
              <mc:Fallback>
                <p:oleObj r:id="rId5" imgW="990487" imgH="203429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661426"/>
                        <a:ext cx="2376537" cy="57181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25"/>
          <p:cNvSpPr txBox="1">
            <a:spLocks noChangeArrowheads="1"/>
          </p:cNvSpPr>
          <p:nvPr/>
        </p:nvSpPr>
        <p:spPr bwMode="auto">
          <a:xfrm>
            <a:off x="6732588" y="3068638"/>
            <a:ext cx="43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sz="3600" i="1" dirty="0"/>
              <a:t>t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300788" y="5229225"/>
            <a:ext cx="1968500" cy="866775"/>
            <a:chOff x="0" y="0"/>
            <a:chExt cx="1240" cy="546"/>
          </a:xfrm>
        </p:grpSpPr>
        <p:sp>
          <p:nvSpPr>
            <p:cNvPr id="17423" name="AutoShape 9"/>
            <p:cNvSpPr>
              <a:spLocks/>
            </p:cNvSpPr>
            <p:nvPr/>
          </p:nvSpPr>
          <p:spPr bwMode="auto">
            <a:xfrm rot="16200000">
              <a:off x="529" y="-529"/>
              <a:ext cx="182" cy="1240"/>
            </a:xfrm>
            <a:prstGeom prst="leftBrace">
              <a:avLst>
                <a:gd name="adj1" fmla="val 56777"/>
                <a:gd name="adj2" fmla="val 49995"/>
              </a:avLst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zh-CN"/>
            </a:p>
          </p:txBody>
        </p:sp>
        <p:sp>
          <p:nvSpPr>
            <p:cNvPr id="17424" name="Text Box 26"/>
            <p:cNvSpPr txBox="1">
              <a:spLocks noChangeArrowheads="1"/>
            </p:cNvSpPr>
            <p:nvPr/>
          </p:nvSpPr>
          <p:spPr bwMode="auto">
            <a:xfrm>
              <a:off x="499" y="181"/>
              <a:ext cx="49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Arial" charset="0"/>
                <a:buNone/>
              </a:pPr>
              <a:r>
                <a:rPr lang="en-US" sz="3200" i="1" dirty="0" err="1"/>
                <a:t>vt</a:t>
              </a:r>
              <a:endParaRPr lang="en-US" sz="3200" i="1" dirty="0"/>
            </a:p>
          </p:txBody>
        </p:sp>
      </p:grpSp>
      <p:sp>
        <p:nvSpPr>
          <p:cNvPr id="17425" name="Text Box 28"/>
          <p:cNvSpPr txBox="1">
            <a:spLocks noChangeArrowheads="1"/>
          </p:cNvSpPr>
          <p:nvPr/>
        </p:nvSpPr>
        <p:spPr bwMode="auto">
          <a:xfrm>
            <a:off x="0" y="3372569"/>
            <a:ext cx="3132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</a:rPr>
              <a:t>解：</a:t>
            </a:r>
            <a:r>
              <a:rPr lang="zh-CN" altLang="en-US" sz="2800" b="1" dirty="0"/>
              <a:t>体积：</a:t>
            </a:r>
            <a:r>
              <a:rPr lang="en-US" sz="2800" b="1" dirty="0">
                <a:latin typeface="+mn-ea"/>
              </a:rPr>
              <a:t>V=</a:t>
            </a:r>
            <a:r>
              <a:rPr lang="en-US" sz="2800" b="1" i="1" dirty="0" err="1">
                <a:latin typeface="华文新魏" pitchFamily="2" charset="-122"/>
                <a:ea typeface="华文新魏" pitchFamily="2" charset="-122"/>
                <a:cs typeface="Verdana" pitchFamily="34" charset="0"/>
              </a:rPr>
              <a:t>vts</a:t>
            </a:r>
            <a:endParaRPr lang="el-GR" altLang="en-US" sz="2800" b="1" i="1" dirty="0">
              <a:latin typeface="Verdana" pitchFamily="34" charset="0"/>
              <a:ea typeface="华文新魏" pitchFamily="2" charset="-122"/>
              <a:cs typeface="Verdana" pitchFamily="34" charset="0"/>
            </a:endParaRPr>
          </a:p>
        </p:txBody>
      </p:sp>
      <p:sp>
        <p:nvSpPr>
          <p:cNvPr id="17426" name="Text Box 29"/>
          <p:cNvSpPr txBox="1">
            <a:spLocks noChangeArrowheads="1"/>
          </p:cNvSpPr>
          <p:nvPr/>
        </p:nvSpPr>
        <p:spPr bwMode="auto">
          <a:xfrm>
            <a:off x="3059113" y="3515444"/>
            <a:ext cx="1944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endParaRPr lang="zh-CN" altLang="zh-CN"/>
          </a:p>
        </p:txBody>
      </p:sp>
      <p:sp>
        <p:nvSpPr>
          <p:cNvPr id="17427" name="Text Box 30"/>
          <p:cNvSpPr txBox="1">
            <a:spLocks noChangeArrowheads="1"/>
          </p:cNvSpPr>
          <p:nvPr/>
        </p:nvSpPr>
        <p:spPr bwMode="auto">
          <a:xfrm>
            <a:off x="3275856" y="3429000"/>
            <a:ext cx="2808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800" b="1" dirty="0"/>
              <a:t>质量：</a:t>
            </a:r>
            <a:r>
              <a:rPr lang="en-US" sz="2800" b="1" dirty="0"/>
              <a:t>m=</a:t>
            </a:r>
            <a:r>
              <a:rPr lang="el-GR" altLang="en-US" sz="2800" b="1" dirty="0">
                <a:cs typeface="Arial" charset="0"/>
              </a:rPr>
              <a:t>ρ</a:t>
            </a:r>
            <a:r>
              <a:rPr lang="en-US" sz="2800" b="1" dirty="0">
                <a:cs typeface="Arial" charset="0"/>
              </a:rPr>
              <a:t>V</a:t>
            </a:r>
            <a:endParaRPr lang="el-GR" altLang="en-US" sz="2800" b="1" dirty="0">
              <a:cs typeface="Arial" charset="0"/>
            </a:endParaRPr>
          </a:p>
        </p:txBody>
      </p:sp>
      <p:sp>
        <p:nvSpPr>
          <p:cNvPr id="1742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charset="0"/>
              <a:buNone/>
            </a:pPr>
            <a:endParaRPr lang="zh-CN" altLang="zh-CN"/>
          </a:p>
        </p:txBody>
      </p:sp>
      <p:sp>
        <p:nvSpPr>
          <p:cNvPr id="17429" name="Rectangle 35"/>
          <p:cNvSpPr>
            <a:spLocks noChangeArrowheads="1"/>
          </p:cNvSpPr>
          <p:nvPr/>
        </p:nvSpPr>
        <p:spPr bwMode="auto">
          <a:xfrm>
            <a:off x="539750" y="4119815"/>
            <a:ext cx="20313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原子数：</a:t>
            </a:r>
            <a:r>
              <a:rPr lang="en-US" sz="2800" dirty="0">
                <a:latin typeface="+mn-ea"/>
                <a:cs typeface="Times New Roman" pitchFamily="18" charset="0"/>
              </a:rPr>
              <a:t>n=</a:t>
            </a:r>
            <a:endParaRPr lang="en-US" sz="2800" dirty="0">
              <a:latin typeface="+mn-ea"/>
            </a:endParaRPr>
          </a:p>
        </p:txBody>
      </p:sp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2700338" y="3947244"/>
          <a:ext cx="5572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r:id="rId7" imgW="229016" imgH="394188" progId="Equation.3">
                  <p:embed/>
                </p:oleObj>
              </mc:Choice>
              <mc:Fallback>
                <p:oleObj r:id="rId7" imgW="229016" imgH="394188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947244"/>
                        <a:ext cx="5572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1" name="Rectangle 36"/>
          <p:cNvSpPr>
            <a:spLocks noChangeArrowheads="1"/>
          </p:cNvSpPr>
          <p:nvPr/>
        </p:nvSpPr>
        <p:spPr bwMode="auto">
          <a:xfrm>
            <a:off x="3132138" y="4164731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/>
          </a:p>
        </p:txBody>
      </p:sp>
      <p:sp>
        <p:nvSpPr>
          <p:cNvPr id="17432" name="Text Box 37"/>
          <p:cNvSpPr txBox="1">
            <a:spLocks noChangeArrowheads="1"/>
          </p:cNvSpPr>
          <p:nvPr/>
        </p:nvSpPr>
        <p:spPr bwMode="auto">
          <a:xfrm>
            <a:off x="3708400" y="4201924"/>
            <a:ext cx="24495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800" b="1" dirty="0"/>
              <a:t>电量：</a:t>
            </a:r>
            <a:r>
              <a:rPr lang="en-US" sz="2800" b="1" dirty="0"/>
              <a:t>q=ne</a:t>
            </a:r>
          </a:p>
        </p:txBody>
      </p:sp>
      <p:sp>
        <p:nvSpPr>
          <p:cNvPr id="17433" name="Text Box 38"/>
          <p:cNvSpPr txBox="1">
            <a:spLocks noChangeArrowheads="1"/>
          </p:cNvSpPr>
          <p:nvPr/>
        </p:nvSpPr>
        <p:spPr bwMode="auto">
          <a:xfrm>
            <a:off x="539750" y="4812431"/>
            <a:ext cx="2520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zh-CN" altLang="en-US" sz="2800" b="1" dirty="0"/>
              <a:t>电流：</a:t>
            </a:r>
            <a:r>
              <a:rPr lang="en-US" sz="2800" b="1" dirty="0">
                <a:latin typeface="宋体" charset="-122"/>
              </a:rPr>
              <a:t>I</a:t>
            </a:r>
            <a:r>
              <a:rPr lang="en-US" sz="2800" b="1" dirty="0"/>
              <a:t>=q/t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5.18519E-6 L 0.20469 5.18519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/>
      <p:bldP spid="17421" grpId="0" autoUpdateAnimBg="0"/>
      <p:bldP spid="17425" grpId="0" autoUpdateAnimBg="0"/>
      <p:bldP spid="17427" grpId="0" autoUpdateAnimBg="0"/>
      <p:bldP spid="17431" grpId="0" autoUpdateAnimBg="0"/>
      <p:bldP spid="17432" grpId="0" autoUpdateAnimBg="0"/>
      <p:bldP spid="1743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827584" y="980728"/>
          <a:ext cx="7178302" cy="303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Document" r:id="rId3" imgW="7954045" imgH="3162354" progId="Word.Document.8">
                  <p:embed/>
                </p:oleObj>
              </mc:Choice>
              <mc:Fallback>
                <p:oleObj name="Document" r:id="rId3" imgW="7954045" imgH="31623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980728"/>
                        <a:ext cx="7178302" cy="3030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46113" y="854075"/>
          <a:ext cx="8030343" cy="4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Document" r:id="rId3" imgW="8488069" imgH="6302386" progId="Word.Document.8">
                  <p:embed/>
                </p:oleObj>
              </mc:Choice>
              <mc:Fallback>
                <p:oleObj name="Document" r:id="rId3" imgW="8488069" imgH="630238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854075"/>
                        <a:ext cx="8030343" cy="4759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76263" y="5497513"/>
          <a:ext cx="79962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r:id="rId5" imgW="8230588" imgH="592581" progId="Word.Document.8">
                  <p:embed/>
                </p:oleObj>
              </mc:Choice>
              <mc:Fallback>
                <p:oleObj r:id="rId5" imgW="8230588" imgH="59258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497513"/>
                        <a:ext cx="7996237" cy="574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172325" y="5915025"/>
            <a:ext cx="641350" cy="214313"/>
          </a:xfrm>
          <a:prstGeom prst="rect">
            <a:avLst/>
          </a:prstGeom>
          <a:noFill/>
          <a:ln w="9525">
            <a:noFill/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zxxk</a:t>
            </a:r>
            <a:endParaRPr lang="zh-CN" altLang="en-US" sz="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24"/>
          <p:cNvSpPr>
            <a:spLocks noChangeArrowheads="1"/>
          </p:cNvSpPr>
          <p:nvPr/>
        </p:nvSpPr>
        <p:spPr bwMode="auto">
          <a:xfrm>
            <a:off x="251520" y="836712"/>
            <a:ext cx="87153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既然电子的定向运动速率很小，为什么闭合开关时电路中的电灯立刻就亮了呢？</a:t>
            </a:r>
          </a:p>
        </p:txBody>
      </p:sp>
      <p:sp>
        <p:nvSpPr>
          <p:cNvPr id="18435" name="Rectangle 3"/>
          <p:cNvSpPr txBox="1">
            <a:spLocks noChangeArrowheads="1"/>
          </p:cNvSpPr>
          <p:nvPr/>
        </p:nvSpPr>
        <p:spPr bwMode="auto">
          <a:xfrm>
            <a:off x="285750" y="1927101"/>
            <a:ext cx="850106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600" b="1" dirty="0">
                <a:latin typeface="Times New Roman" pitchFamily="18" charset="0"/>
                <a:ea typeface="华文新魏" pitchFamily="2" charset="-122"/>
              </a:rPr>
              <a:t>         </a:t>
            </a:r>
            <a:r>
              <a:rPr lang="zh-CN" altLang="en-US" sz="2600" b="1" dirty="0">
                <a:latin typeface="Times New Roman" pitchFamily="18" charset="0"/>
                <a:ea typeface="华文新魏" pitchFamily="2" charset="-122"/>
              </a:rPr>
              <a:t>闭合开关的瞬间，电路中的各个位置迅速建立了恒定电场，在恒定电场的作用下，电路中各处的自由电子几乎同时开始定向移动，整个电路也就几乎同时产生了电流。</a:t>
            </a:r>
            <a:endParaRPr lang="en-US" sz="2600" b="1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8436" name="矩形 4"/>
          <p:cNvSpPr>
            <a:spLocks noChangeArrowheads="1"/>
          </p:cNvSpPr>
          <p:nvPr/>
        </p:nvSpPr>
        <p:spPr bwMode="auto">
          <a:xfrm>
            <a:off x="500063" y="3390091"/>
            <a:ext cx="8215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电路接通时电灯中的电流并不是电源中的自由电子流了过来产生，而是灯丝内部的自由电子的定向移动产生的。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285875" y="4429125"/>
            <a:ext cx="4873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电子定向移动的速率约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10</a:t>
            </a:r>
            <a:r>
              <a:rPr lang="en-US" sz="2800" b="1" baseline="3000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-5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m/s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285875" y="5072063"/>
            <a:ext cx="4793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电子热运动的平均速率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10</a:t>
            </a:r>
            <a:r>
              <a:rPr lang="en-US" sz="2800" b="1" baseline="3000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5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m/s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285875" y="5715000"/>
            <a:ext cx="43444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电场的传播速率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3×10</a:t>
            </a:r>
            <a:r>
              <a:rPr lang="en-US" sz="2800" b="1" baseline="30000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8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m/s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utoUpdateAnimBg="0"/>
      <p:bldP spid="18437" grpId="0" autoUpdateAnimBg="0"/>
      <p:bldP spid="18438" grpId="0" autoUpdateAnimBg="0"/>
      <p:bldP spid="1843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23528" y="1556792"/>
            <a:ext cx="8497888" cy="3944937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关于电动势，下列说法正确的是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(       )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A.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在电源内部把正电荷从负极移到正极，非静电力做功，电能增加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B.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对于给定的电源，移动正电荷，非静电力做功越多，电动势就越大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C.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电动势越大，说明非静电力在电源内部从负极向正极移送单位电荷量做功越多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D.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电动势越大，说明非静电力在电源内部把正电荷从负极移送到正极的电荷量越多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012160" y="1556792"/>
            <a:ext cx="1116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AC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275856" y="692696"/>
            <a:ext cx="2339975" cy="789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67544" y="1844824"/>
            <a:ext cx="8424936" cy="3090862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铅蓄电池的电动势为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2V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，这表示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(     )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A.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电路中每通过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1C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的电量，电源把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2J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的化学能转变为电能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B.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蓄电池两极间的电压为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2V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C.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蓄电池在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1s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内将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2J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的化学能转变成电能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D.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蓄电池将化学能转变为电能的本领比一节干电池（电动势为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1.5V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）强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012160" y="1844824"/>
            <a:ext cx="122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ABD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275856" y="836712"/>
            <a:ext cx="2339975" cy="788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467544" y="1556792"/>
            <a:ext cx="8097838" cy="2663825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3.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单位正电荷沿闭合电路移动一周，电源释放的总能量决定于 （     ）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A.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电源的电动势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B.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通过电源的电流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C.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内外电路电阻之和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D.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电荷运动一周所需要的时间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131840" y="764704"/>
            <a:ext cx="2339975" cy="789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课堂训练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2843982" y="1916832"/>
            <a:ext cx="122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ABD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95288" y="1557338"/>
            <a:ext cx="838993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4. 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有一蓄电池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当移动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1C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电荷时非静电力做功是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2J,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该蓄电池的电动势是多少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?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给小灯泡供电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供电电流是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0.2A,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供电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10min,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非静电力做功是多少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?</a:t>
            </a:r>
            <a:r>
              <a:rPr lang="en-US" altLang="zh-CN" sz="3200" b="1" dirty="0">
                <a:latin typeface="+mn-ea"/>
              </a:rPr>
              <a:t>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908175" y="4257675"/>
            <a:ext cx="11673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E=2V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392613" y="4225925"/>
            <a:ext cx="18533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zh-CN" altLang="en-US" sz="3200" baseline="-25000" dirty="0">
                <a:solidFill>
                  <a:srgbClr val="FF0000"/>
                </a:solidFill>
                <a:latin typeface="Times New Roman" pitchFamily="18" charset="0"/>
              </a:rPr>
              <a:t>非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=240J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347864" y="764704"/>
            <a:ext cx="2339975" cy="789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395536" y="1484784"/>
            <a:ext cx="8029575" cy="402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．关于电流的说法正确的是 （          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根据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I=q/t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可知，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成正比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zh-CN" altLang="en-US" sz="2800" b="1" dirty="0"/>
              <a:t>导体中有电荷运动就形成电流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在电解液中，由于是正负电荷定向移动形成的电流，所以电流有两个方向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如果在任何相等时间内通过导体横截面积的电     量相等，则导体中的电流是恒定电流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5341938" y="1522413"/>
            <a:ext cx="45402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19872" y="764704"/>
            <a:ext cx="2339975" cy="789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课堂练习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472585"/>
            <a:ext cx="8784976" cy="122555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>
                <a:latin typeface="仿宋" pitchFamily="49" charset="-122"/>
                <a:ea typeface="仿宋" pitchFamily="49" charset="-122"/>
              </a:rPr>
              <a:t>6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、在金属导体中，若</a:t>
            </a:r>
            <a:r>
              <a:rPr lang="en-US" b="1" dirty="0">
                <a:latin typeface="仿宋" pitchFamily="49" charset="-122"/>
                <a:ea typeface="仿宋" pitchFamily="49" charset="-122"/>
              </a:rPr>
              <a:t>10s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内通过横截面的电量为</a:t>
            </a:r>
            <a:r>
              <a:rPr lang="en-US" b="1" dirty="0">
                <a:latin typeface="仿宋" pitchFamily="49" charset="-122"/>
                <a:ea typeface="仿宋" pitchFamily="49" charset="-122"/>
              </a:rPr>
              <a:t>10C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，则导体中的电流为</a:t>
            </a:r>
            <a:r>
              <a:rPr lang="en-US" b="1" dirty="0">
                <a:latin typeface="仿宋" pitchFamily="49" charset="-122"/>
                <a:ea typeface="仿宋" pitchFamily="49" charset="-122"/>
              </a:rPr>
              <a:t>________A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；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                        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5652120" y="1976641"/>
            <a:ext cx="8048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</a:rPr>
              <a:t>1A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79512" y="2840737"/>
            <a:ext cx="867645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Arial" charset="0"/>
              <a:buNone/>
            </a:pPr>
            <a:r>
              <a:rPr lang="en-US" sz="3200" b="1" dirty="0">
                <a:latin typeface="仿宋" pitchFamily="49" charset="-122"/>
                <a:ea typeface="仿宋" pitchFamily="49" charset="-122"/>
              </a:rPr>
              <a:t>7</a:t>
            </a:r>
            <a:r>
              <a:rPr lang="zh-CN" altLang="en-US" sz="3200" b="1" dirty="0">
                <a:latin typeface="仿宋" pitchFamily="49" charset="-122"/>
                <a:ea typeface="仿宋" pitchFamily="49" charset="-122"/>
              </a:rPr>
              <a:t>．某一探测器因射线照射，内部气体电离，在时间</a:t>
            </a:r>
            <a:r>
              <a:rPr lang="en-US" sz="3200" b="1" dirty="0">
                <a:latin typeface="仿宋" pitchFamily="49" charset="-122"/>
                <a:ea typeface="仿宋" pitchFamily="49" charset="-122"/>
              </a:rPr>
              <a:t>t</a:t>
            </a:r>
            <a:r>
              <a:rPr lang="zh-CN" altLang="en-US" sz="3200" b="1" dirty="0">
                <a:latin typeface="仿宋" pitchFamily="49" charset="-122"/>
                <a:ea typeface="仿宋" pitchFamily="49" charset="-122"/>
              </a:rPr>
              <a:t>内有</a:t>
            </a:r>
            <a:r>
              <a:rPr lang="en-US" sz="3200" b="1" dirty="0">
                <a:latin typeface="仿宋" pitchFamily="49" charset="-122"/>
                <a:ea typeface="仿宋" pitchFamily="49" charset="-122"/>
              </a:rPr>
              <a:t>n</a:t>
            </a:r>
            <a:r>
              <a:rPr lang="zh-CN" altLang="en-US" sz="3200" b="1" dirty="0">
                <a:latin typeface="仿宋" pitchFamily="49" charset="-122"/>
                <a:ea typeface="仿宋" pitchFamily="49" charset="-122"/>
              </a:rPr>
              <a:t>个二价正离子到达阴极，有</a:t>
            </a:r>
            <a:r>
              <a:rPr lang="en-US" sz="3200" b="1" dirty="0">
                <a:latin typeface="仿宋" pitchFamily="49" charset="-122"/>
                <a:ea typeface="仿宋" pitchFamily="49" charset="-122"/>
              </a:rPr>
              <a:t>2n</a:t>
            </a:r>
            <a:r>
              <a:rPr lang="zh-CN" altLang="en-US" sz="3200" b="1" dirty="0">
                <a:latin typeface="仿宋" pitchFamily="49" charset="-122"/>
                <a:ea typeface="仿宋" pitchFamily="49" charset="-122"/>
              </a:rPr>
              <a:t>个电子到达探测器的阳极，则探测器电路中的电流为 </a:t>
            </a:r>
            <a:r>
              <a:rPr lang="en-US" sz="3200" b="1" dirty="0">
                <a:latin typeface="仿宋" pitchFamily="49" charset="-122"/>
                <a:ea typeface="仿宋" pitchFamily="49" charset="-122"/>
              </a:rPr>
              <a:t>(  	 )</a:t>
            </a:r>
            <a:r>
              <a:rPr lang="zh-CN" altLang="en-US" sz="3200" b="1" dirty="0">
                <a:latin typeface="仿宋" pitchFamily="49" charset="-122"/>
                <a:ea typeface="仿宋" pitchFamily="49" charset="-122"/>
              </a:rPr>
              <a:t>。</a:t>
            </a:r>
            <a:endParaRPr lang="en-US" sz="3200" b="1" dirty="0">
              <a:latin typeface="仿宋" pitchFamily="49" charset="-122"/>
              <a:ea typeface="仿宋" pitchFamily="49" charset="-122"/>
            </a:endParaRPr>
          </a:p>
          <a:p>
            <a:pPr indent="266700">
              <a:buFont typeface="Arial" charset="0"/>
              <a:buNone/>
            </a:pPr>
            <a:r>
              <a:rPr lang="en-US" sz="3200" b="1" dirty="0">
                <a:latin typeface="仿宋" pitchFamily="49" charset="-122"/>
                <a:ea typeface="仿宋" pitchFamily="49" charset="-122"/>
              </a:rPr>
              <a:t>     A</a:t>
            </a:r>
            <a:r>
              <a:rPr lang="zh-CN" altLang="en-US" sz="3200" b="1" dirty="0">
                <a:latin typeface="仿宋" pitchFamily="49" charset="-122"/>
                <a:ea typeface="仿宋" pitchFamily="49" charset="-122"/>
              </a:rPr>
              <a:t>．</a:t>
            </a:r>
            <a:r>
              <a:rPr lang="en-US" sz="3200" b="1" dirty="0">
                <a:latin typeface="仿宋" pitchFamily="49" charset="-122"/>
                <a:ea typeface="仿宋" pitchFamily="49" charset="-122"/>
              </a:rPr>
              <a:t>0	    	    B</a:t>
            </a:r>
            <a:r>
              <a:rPr lang="zh-CN" altLang="en-US" sz="3200" b="1" dirty="0">
                <a:latin typeface="仿宋" pitchFamily="49" charset="-122"/>
                <a:ea typeface="仿宋" pitchFamily="49" charset="-122"/>
              </a:rPr>
              <a:t>．</a:t>
            </a:r>
            <a:r>
              <a:rPr lang="en-US" sz="3200" b="1" dirty="0">
                <a:latin typeface="仿宋" pitchFamily="49" charset="-122"/>
                <a:ea typeface="仿宋" pitchFamily="49" charset="-122"/>
              </a:rPr>
              <a:t>2ne/t		</a:t>
            </a:r>
          </a:p>
          <a:p>
            <a:pPr indent="266700">
              <a:buFont typeface="Arial" charset="0"/>
              <a:buNone/>
            </a:pPr>
            <a:r>
              <a:rPr lang="en-US" sz="3200" b="1" dirty="0">
                <a:latin typeface="仿宋" pitchFamily="49" charset="-122"/>
                <a:ea typeface="仿宋" pitchFamily="49" charset="-122"/>
              </a:rPr>
              <a:t>     C</a:t>
            </a:r>
            <a:r>
              <a:rPr lang="zh-CN" altLang="en-US" sz="3200" b="1" dirty="0">
                <a:latin typeface="仿宋" pitchFamily="49" charset="-122"/>
                <a:ea typeface="仿宋" pitchFamily="49" charset="-122"/>
              </a:rPr>
              <a:t>．</a:t>
            </a:r>
            <a:r>
              <a:rPr lang="en-US" sz="3200" b="1" dirty="0">
                <a:latin typeface="仿宋" pitchFamily="49" charset="-122"/>
                <a:ea typeface="仿宋" pitchFamily="49" charset="-122"/>
              </a:rPr>
              <a:t>3ne/t	    D</a:t>
            </a:r>
            <a:r>
              <a:rPr lang="zh-CN" altLang="en-US" sz="3200" b="1" dirty="0">
                <a:latin typeface="仿宋" pitchFamily="49" charset="-122"/>
                <a:ea typeface="仿宋" pitchFamily="49" charset="-122"/>
              </a:rPr>
              <a:t>．</a:t>
            </a:r>
            <a:r>
              <a:rPr lang="en-US" sz="3200" b="1" dirty="0">
                <a:latin typeface="仿宋" pitchFamily="49" charset="-122"/>
                <a:ea typeface="仿宋" pitchFamily="49" charset="-122"/>
              </a:rPr>
              <a:t>4ne/t</a:t>
            </a:r>
            <a:r>
              <a:rPr lang="en-US" sz="3600" b="1" dirty="0">
                <a:latin typeface="仿宋" pitchFamily="49" charset="-122"/>
                <a:ea typeface="仿宋" pitchFamily="49" charset="-122"/>
              </a:rPr>
              <a:t>		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1331640" y="4293096"/>
            <a:ext cx="51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47864" y="764704"/>
            <a:ext cx="2339975" cy="789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课堂训练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3" grpId="0" autoUpdateAnimBg="0"/>
      <p:bldP spid="15364" grpId="0" autoUpdateAnimBg="0"/>
      <p:bldP spid="1536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20050310100806d41d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618" y="908670"/>
            <a:ext cx="4409683" cy="3312418"/>
          </a:xfrm>
          <a:prstGeom prst="rect">
            <a:avLst/>
          </a:prstGeom>
          <a:noFill/>
        </p:spPr>
      </p:pic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755650" y="4508500"/>
            <a:ext cx="7631113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   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95536" y="4509120"/>
            <a:ext cx="8280920" cy="13827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 b="1" dirty="0">
                <a:latin typeface="+mn-ea"/>
              </a:rPr>
              <a:t>雷鸣电闪时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强大的电流使天空发出耀眼的闪光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但它只能存在于一瞬间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而手电筒中的小灯泡却能持续发光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这是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为什么</a:t>
            </a:r>
            <a:r>
              <a:rPr lang="en-US" altLang="zh-CN" sz="2800" b="1" dirty="0">
                <a:latin typeface="+mn-ea"/>
              </a:rPr>
              <a:t>?</a:t>
            </a:r>
          </a:p>
        </p:txBody>
      </p:sp>
      <p:pic>
        <p:nvPicPr>
          <p:cNvPr id="46085" name="Picture 5" descr="u=696342840,2044964181&amp;fm=0&amp;gp=0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836712"/>
            <a:ext cx="3384376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450504"/>
            <a:ext cx="8496300" cy="104239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. </a:t>
            </a:r>
            <a:r>
              <a:rPr lang="zh-CN" altLang="en-US" sz="2800" b="1" dirty="0">
                <a:latin typeface="+mn-ea"/>
              </a:rPr>
              <a:t>电流的形成条件：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+mn-ea"/>
              </a:rPr>
              <a:t> 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）存在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自由电荷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;</a:t>
            </a:r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）存在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电压</a:t>
            </a:r>
            <a:r>
              <a:rPr lang="zh-CN" altLang="en-US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779912" y="692696"/>
            <a:ext cx="1908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小结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51520" y="2276872"/>
            <a:ext cx="8640960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lang="en-US" altLang="zh-CN" sz="2800" b="1" dirty="0">
                <a:latin typeface="+mn-ea"/>
              </a:rPr>
              <a:t>. </a:t>
            </a:r>
            <a:r>
              <a:rPr kumimoji="0" lang="zh-CN" altLang="en-US" sz="1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电源</a:t>
            </a:r>
            <a:r>
              <a:rPr kumimoji="0" lang="en-US" altLang="zh-CN" sz="1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r>
              <a:rPr kumimoji="0" lang="zh-CN" altLang="zh-CN" sz="1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把自由电子从</a:t>
            </a:r>
            <a:r>
              <a:rPr kumimoji="0" lang="zh-CN" altLang="zh-CN" sz="1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正极</a:t>
            </a:r>
            <a:r>
              <a:rPr kumimoji="0" lang="zh-CN" altLang="zh-CN" sz="1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搬到</a:t>
            </a:r>
            <a:r>
              <a:rPr kumimoji="0" lang="zh-CN" altLang="zh-CN" sz="1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负极</a:t>
            </a:r>
            <a:r>
              <a:rPr kumimoji="0" lang="zh-CN" altLang="zh-CN" sz="1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的装置</a:t>
            </a:r>
            <a:r>
              <a:rPr kumimoji="0" lang="zh-CN" altLang="en-US" sz="1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（即</a:t>
            </a:r>
            <a:r>
              <a:rPr lang="zh-CN" altLang="en-US" sz="11200" dirty="0">
                <a:solidFill>
                  <a:srgbClr val="000000"/>
                </a:solidFill>
                <a:ea typeface="黑体" pitchFamily="2" charset="-122"/>
              </a:rPr>
              <a:t>通过</a:t>
            </a:r>
            <a:r>
              <a:rPr lang="zh-CN" altLang="en-US" sz="11200" b="1" dirty="0">
                <a:solidFill>
                  <a:srgbClr val="FF0000"/>
                </a:solidFill>
                <a:latin typeface="+mn-ea"/>
              </a:rPr>
              <a:t>非静电力</a:t>
            </a:r>
            <a:r>
              <a:rPr lang="zh-CN" altLang="en-US" sz="11200" dirty="0">
                <a:solidFill>
                  <a:srgbClr val="000000"/>
                </a:solidFill>
                <a:ea typeface="黑体" pitchFamily="2" charset="-122"/>
              </a:rPr>
              <a:t>做功把其他形式能转化为电能的装置</a:t>
            </a:r>
            <a:r>
              <a:rPr kumimoji="0" lang="zh-CN" altLang="en-US" sz="1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</a:t>
            </a:r>
            <a:r>
              <a:rPr lang="zh-CN" altLang="en-US" sz="11200" b="1" dirty="0">
                <a:solidFill>
                  <a:srgbClr val="0033CC"/>
                </a:solidFill>
                <a:latin typeface="+mn-ea"/>
              </a:rPr>
              <a:t>。</a:t>
            </a:r>
            <a:endParaRPr kumimoji="0" lang="en-US" altLang="zh-CN" sz="112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lang="zh-CN" altLang="en-US" sz="1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电源的作用：</a:t>
            </a:r>
            <a:r>
              <a:rPr lang="zh-CN" altLang="en-US" sz="11200" b="1" dirty="0">
                <a:latin typeface="+mn-ea"/>
              </a:rPr>
              <a:t>提供</a:t>
            </a:r>
            <a:r>
              <a:rPr kumimoji="0" lang="zh-CN" altLang="en-US" sz="1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持续</a:t>
            </a:r>
            <a:r>
              <a:rPr lang="zh-CN" altLang="en-US" sz="11200" b="1" dirty="0">
                <a:latin typeface="+mn-ea"/>
              </a:rPr>
              <a:t>的电压。</a:t>
            </a:r>
            <a:endParaRPr lang="en-US" altLang="zh-CN" sz="11200" b="1" dirty="0">
              <a:latin typeface="+mn-ea"/>
            </a:endParaRP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2339752" y="3650406"/>
          <a:ext cx="12573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tion" r:id="rId3" imgW="431640" imgH="419040" progId="Equation.DSMT4">
                  <p:embed/>
                </p:oleObj>
              </mc:Choice>
              <mc:Fallback>
                <p:oleObj name="Equation" r:id="rId3" imgW="43164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650406"/>
                        <a:ext cx="1257300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27584" y="3866430"/>
            <a:ext cx="1728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zh-CN" altLang="en-US" sz="2800" b="1" dirty="0">
                <a:latin typeface="+mn-ea"/>
              </a:rPr>
              <a:t>电动势</a:t>
            </a:r>
            <a:r>
              <a:rPr lang="en-US" altLang="zh-CN" sz="2800" b="1" dirty="0">
                <a:latin typeface="+mn-ea"/>
              </a:rPr>
              <a:t>: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51520" y="4581128"/>
            <a:ext cx="84963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恒定电流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大小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方向都不变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的电流。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55576" y="5229200"/>
            <a:ext cx="2736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zh-CN" altLang="en-US" sz="2800" b="1" dirty="0">
                <a:latin typeface="+mn-ea"/>
              </a:rPr>
              <a:t>电流强度：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771800" y="4941168"/>
          <a:ext cx="10922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Equation" r:id="rId5" imgW="380880" imgH="393480" progId="Equation.DSMT4">
                  <p:embed/>
                </p:oleObj>
              </mc:Choice>
              <mc:Fallback>
                <p:oleObj name="Equation" r:id="rId5" imgW="38088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941168"/>
                        <a:ext cx="1092200" cy="10080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55576" y="6002124"/>
            <a:ext cx="27363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zh-CN" altLang="en-US" sz="2800" b="1" dirty="0">
                <a:latin typeface="+mn-ea"/>
              </a:rPr>
              <a:t>电流微观表达：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3419872" y="6002124"/>
          <a:ext cx="16383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Equation" r:id="rId7" imgW="571320" imgH="203040" progId="Equation.DSMT4">
                  <p:embed/>
                </p:oleObj>
              </mc:Choice>
              <mc:Fallback>
                <p:oleObj name="Equation" r:id="rId7" imgW="5713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6002124"/>
                        <a:ext cx="1638300" cy="5191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5292725" y="2002631"/>
            <a:ext cx="2486025" cy="2235200"/>
            <a:chOff x="0" y="0"/>
            <a:chExt cx="1566" cy="1408"/>
          </a:xfrm>
        </p:grpSpPr>
        <p:sp>
          <p:nvSpPr>
            <p:cNvPr id="8195" name="AutoShape 3"/>
            <p:cNvSpPr>
              <a:spLocks/>
            </p:cNvSpPr>
            <p:nvPr/>
          </p:nvSpPr>
          <p:spPr bwMode="auto">
            <a:xfrm>
              <a:off x="136" y="0"/>
              <a:ext cx="1270" cy="1408"/>
            </a:xfrm>
            <a:custGeom>
              <a:avLst/>
              <a:gdLst>
                <a:gd name="T0" fmla="*/ 85 w 21600"/>
                <a:gd name="T1" fmla="*/ 0 h 21600"/>
                <a:gd name="T2" fmla="*/ 21515 w 21600"/>
                <a:gd name="T3" fmla="*/ 11935 h 21600"/>
              </a:gdLst>
              <a:ahLst/>
              <a:cxnLst>
                <a:cxn ang="0">
                  <a:pos x="2126" y="9527"/>
                </a:cxn>
                <a:cxn ang="0">
                  <a:pos x="10800" y="2034"/>
                </a:cxn>
                <a:cxn ang="0">
                  <a:pos x="19473" y="9527"/>
                </a:cxn>
                <a:cxn ang="0">
                  <a:pos x="21485" y="9231"/>
                </a:cxn>
                <a:cxn ang="0">
                  <a:pos x="10799" y="0"/>
                </a:cxn>
                <a:cxn ang="0">
                  <a:pos x="114" y="9231"/>
                </a:cxn>
              </a:cxnLst>
              <a:rect l="T0" t="T1" r="T2" b="T3"/>
              <a:pathLst>
                <a:path w="21600" h="21600">
                  <a:moveTo>
                    <a:pt x="2126" y="9527"/>
                  </a:moveTo>
                  <a:cubicBezTo>
                    <a:pt x="2758" y="5223"/>
                    <a:pt x="6450" y="2033"/>
                    <a:pt x="10800" y="2034"/>
                  </a:cubicBezTo>
                  <a:cubicBezTo>
                    <a:pt x="15149" y="2034"/>
                    <a:pt x="18841" y="5223"/>
                    <a:pt x="19473" y="9527"/>
                  </a:cubicBezTo>
                  <a:lnTo>
                    <a:pt x="21485" y="9231"/>
                  </a:lnTo>
                  <a:cubicBezTo>
                    <a:pt x="20707" y="3929"/>
                    <a:pt x="16158" y="-1"/>
                    <a:pt x="10799" y="0"/>
                  </a:cubicBezTo>
                  <a:cubicBezTo>
                    <a:pt x="5441" y="0"/>
                    <a:pt x="892" y="3929"/>
                    <a:pt x="114" y="9231"/>
                  </a:cubicBezTo>
                  <a:close/>
                </a:path>
              </a:pathLst>
            </a:custGeom>
            <a:solidFill>
              <a:srgbClr val="FFCC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" name="Oval 5"/>
            <p:cNvSpPr>
              <a:spLocks noChangeArrowheads="1"/>
            </p:cNvSpPr>
            <p:nvPr/>
          </p:nvSpPr>
          <p:spPr bwMode="auto">
            <a:xfrm>
              <a:off x="1157" y="590"/>
              <a:ext cx="409" cy="408"/>
            </a:xfrm>
            <a:prstGeom prst="ellipse">
              <a:avLst/>
            </a:prstGeom>
            <a:gradFill rotWithShape="1">
              <a:gsLst>
                <a:gs pos="0">
                  <a:srgbClr val="DFD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197" name="Oval 6"/>
            <p:cNvSpPr>
              <a:spLocks noChangeArrowheads="1"/>
            </p:cNvSpPr>
            <p:nvPr/>
          </p:nvSpPr>
          <p:spPr bwMode="auto">
            <a:xfrm>
              <a:off x="0" y="567"/>
              <a:ext cx="408" cy="408"/>
            </a:xfrm>
            <a:prstGeom prst="ellipse">
              <a:avLst/>
            </a:prstGeom>
            <a:gradFill rotWithShape="1">
              <a:gsLst>
                <a:gs pos="0">
                  <a:srgbClr val="FFC6C6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8198" name="AutoShape 8"/>
          <p:cNvSpPr>
            <a:spLocks/>
          </p:cNvSpPr>
          <p:nvPr/>
        </p:nvSpPr>
        <p:spPr bwMode="auto">
          <a:xfrm>
            <a:off x="1835150" y="1967706"/>
            <a:ext cx="2016125" cy="2235200"/>
          </a:xfrm>
          <a:custGeom>
            <a:avLst/>
            <a:gdLst>
              <a:gd name="T0" fmla="*/ 92 w 21600"/>
              <a:gd name="T1" fmla="*/ 0 h 21600"/>
              <a:gd name="T2" fmla="*/ 21508 w 21600"/>
              <a:gd name="T3" fmla="*/ 11942 h 21600"/>
            </a:gdLst>
            <a:ahLst/>
            <a:cxnLst>
              <a:cxn ang="0">
                <a:pos x="2126" y="9527"/>
              </a:cxn>
              <a:cxn ang="0">
                <a:pos x="10800" y="2034"/>
              </a:cxn>
              <a:cxn ang="0">
                <a:pos x="19473" y="9527"/>
              </a:cxn>
              <a:cxn ang="0">
                <a:pos x="21485" y="9231"/>
              </a:cxn>
              <a:cxn ang="0">
                <a:pos x="10799" y="0"/>
              </a:cxn>
              <a:cxn ang="0">
                <a:pos x="114" y="9231"/>
              </a:cxn>
            </a:cxnLst>
            <a:rect l="T0" t="T1" r="T2" b="T3"/>
            <a:pathLst>
              <a:path w="21600" h="21600">
                <a:moveTo>
                  <a:pt x="2126" y="9527"/>
                </a:moveTo>
                <a:cubicBezTo>
                  <a:pt x="2758" y="5223"/>
                  <a:pt x="6450" y="2033"/>
                  <a:pt x="10800" y="2034"/>
                </a:cubicBezTo>
                <a:cubicBezTo>
                  <a:pt x="15149" y="2034"/>
                  <a:pt x="18841" y="5223"/>
                  <a:pt x="19473" y="9527"/>
                </a:cubicBezTo>
                <a:lnTo>
                  <a:pt x="21485" y="9231"/>
                </a:lnTo>
                <a:cubicBezTo>
                  <a:pt x="20707" y="3929"/>
                  <a:pt x="16158" y="-1"/>
                  <a:pt x="10799" y="0"/>
                </a:cubicBezTo>
                <a:cubicBezTo>
                  <a:pt x="5441" y="0"/>
                  <a:pt x="892" y="3929"/>
                  <a:pt x="114" y="9231"/>
                </a:cubicBezTo>
                <a:close/>
              </a:path>
            </a:pathLst>
          </a:custGeom>
          <a:solidFill>
            <a:srgbClr val="FFCC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2771775" y="1967706"/>
            <a:ext cx="144463" cy="1444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bIns="118800" anchor="ctr"/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-</a:t>
            </a:r>
          </a:p>
        </p:txBody>
      </p:sp>
      <p:sp>
        <p:nvSpPr>
          <p:cNvPr id="8200" name="Text Box 20"/>
          <p:cNvSpPr txBox="1">
            <a:spLocks noChangeArrowheads="1"/>
          </p:cNvSpPr>
          <p:nvPr/>
        </p:nvSpPr>
        <p:spPr bwMode="auto">
          <a:xfrm>
            <a:off x="3563938" y="243601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_</a:t>
            </a:r>
          </a:p>
        </p:txBody>
      </p:sp>
      <p:sp>
        <p:nvSpPr>
          <p:cNvPr id="8201" name="AutoShape 30"/>
          <p:cNvSpPr>
            <a:spLocks noChangeArrowheads="1"/>
          </p:cNvSpPr>
          <p:nvPr/>
        </p:nvSpPr>
        <p:spPr bwMode="auto">
          <a:xfrm rot="21431856">
            <a:off x="2447925" y="1966119"/>
            <a:ext cx="323850" cy="180975"/>
          </a:xfrm>
          <a:prstGeom prst="leftArrow">
            <a:avLst>
              <a:gd name="adj1" fmla="val 50000"/>
              <a:gd name="adj2" fmla="val 4473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zh-CN"/>
          </a:p>
        </p:txBody>
      </p:sp>
      <p:sp>
        <p:nvSpPr>
          <p:cNvPr id="8202" name="AutoShape 31"/>
          <p:cNvSpPr>
            <a:spLocks noChangeArrowheads="1"/>
          </p:cNvSpPr>
          <p:nvPr/>
        </p:nvSpPr>
        <p:spPr bwMode="auto">
          <a:xfrm>
            <a:off x="4427984" y="2708920"/>
            <a:ext cx="613346" cy="288032"/>
          </a:xfrm>
          <a:prstGeom prst="rightArrow">
            <a:avLst>
              <a:gd name="adj1" fmla="val 50000"/>
              <a:gd name="adj2" fmla="val 3595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8203" name="Oval 63"/>
          <p:cNvSpPr>
            <a:spLocks noChangeArrowheads="1"/>
          </p:cNvSpPr>
          <p:nvPr/>
        </p:nvSpPr>
        <p:spPr bwMode="auto">
          <a:xfrm>
            <a:off x="2195513" y="2183606"/>
            <a:ext cx="144462" cy="1444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bIns="118800" anchor="ctr"/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-</a:t>
            </a:r>
          </a:p>
        </p:txBody>
      </p:sp>
      <p:sp>
        <p:nvSpPr>
          <p:cNvPr id="8204" name="Oval 64"/>
          <p:cNvSpPr>
            <a:spLocks noChangeArrowheads="1"/>
          </p:cNvSpPr>
          <p:nvPr/>
        </p:nvSpPr>
        <p:spPr bwMode="auto">
          <a:xfrm>
            <a:off x="1908175" y="2615406"/>
            <a:ext cx="144463" cy="1444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bIns="118800" anchor="ctr"/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-</a:t>
            </a:r>
          </a:p>
        </p:txBody>
      </p:sp>
      <p:sp>
        <p:nvSpPr>
          <p:cNvPr id="8205" name="Oval 65"/>
          <p:cNvSpPr>
            <a:spLocks noChangeArrowheads="1"/>
          </p:cNvSpPr>
          <p:nvPr/>
        </p:nvSpPr>
        <p:spPr bwMode="auto">
          <a:xfrm>
            <a:off x="3348038" y="2183606"/>
            <a:ext cx="144462" cy="1444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bIns="118800" anchor="ctr"/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-</a:t>
            </a:r>
          </a:p>
        </p:txBody>
      </p:sp>
      <p:sp>
        <p:nvSpPr>
          <p:cNvPr id="8206" name="Oval 66"/>
          <p:cNvSpPr>
            <a:spLocks noChangeArrowheads="1"/>
          </p:cNvSpPr>
          <p:nvPr/>
        </p:nvSpPr>
        <p:spPr bwMode="auto">
          <a:xfrm>
            <a:off x="3635375" y="2615406"/>
            <a:ext cx="144463" cy="1444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bIns="118800" anchor="ctr"/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-</a:t>
            </a:r>
          </a:p>
        </p:txBody>
      </p:sp>
      <p:sp>
        <p:nvSpPr>
          <p:cNvPr id="8207" name="Oval 67"/>
          <p:cNvSpPr>
            <a:spLocks noChangeArrowheads="1"/>
          </p:cNvSpPr>
          <p:nvPr/>
        </p:nvSpPr>
        <p:spPr bwMode="auto">
          <a:xfrm>
            <a:off x="3708400" y="3047206"/>
            <a:ext cx="144463" cy="1444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bIns="118800" anchor="ctr"/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-</a:t>
            </a:r>
          </a:p>
        </p:txBody>
      </p:sp>
      <p:sp>
        <p:nvSpPr>
          <p:cNvPr id="8208" name="Oval 68"/>
          <p:cNvSpPr>
            <a:spLocks noChangeArrowheads="1"/>
          </p:cNvSpPr>
          <p:nvPr/>
        </p:nvSpPr>
        <p:spPr bwMode="auto">
          <a:xfrm>
            <a:off x="3563938" y="3336131"/>
            <a:ext cx="144462" cy="1444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bIns="118800" anchor="ctr"/>
          <a:lstStyle/>
          <a:p>
            <a:pPr algn="ctr"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-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58888" y="2543969"/>
            <a:ext cx="1255712" cy="1320800"/>
            <a:chOff x="0" y="0"/>
            <a:chExt cx="791" cy="832"/>
          </a:xfrm>
        </p:grpSpPr>
        <p:sp>
          <p:nvSpPr>
            <p:cNvPr id="8210" name="Oval 11"/>
            <p:cNvSpPr>
              <a:spLocks noChangeArrowheads="1"/>
            </p:cNvSpPr>
            <p:nvPr/>
          </p:nvSpPr>
          <p:spPr bwMode="auto">
            <a:xfrm>
              <a:off x="204" y="227"/>
              <a:ext cx="408" cy="408"/>
            </a:xfrm>
            <a:prstGeom prst="ellipse">
              <a:avLst/>
            </a:prstGeom>
            <a:gradFill rotWithShape="1">
              <a:gsLst>
                <a:gs pos="0">
                  <a:srgbClr val="FFC6C6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211" name="Text Box 12"/>
            <p:cNvSpPr txBox="1">
              <a:spLocks noChangeArrowheads="1"/>
            </p:cNvSpPr>
            <p:nvPr/>
          </p:nvSpPr>
          <p:spPr bwMode="auto">
            <a:xfrm>
              <a:off x="295" y="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212" name="Text Box 13"/>
            <p:cNvSpPr txBox="1">
              <a:spLocks noChangeArrowheads="1"/>
            </p:cNvSpPr>
            <p:nvPr/>
          </p:nvSpPr>
          <p:spPr bwMode="auto">
            <a:xfrm>
              <a:off x="0" y="295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213" name="Text Box 14"/>
            <p:cNvSpPr txBox="1">
              <a:spLocks noChangeArrowheads="1"/>
            </p:cNvSpPr>
            <p:nvPr/>
          </p:nvSpPr>
          <p:spPr bwMode="auto">
            <a:xfrm>
              <a:off x="318" y="54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214" name="Text Box 15"/>
            <p:cNvSpPr txBox="1">
              <a:spLocks noChangeArrowheads="1"/>
            </p:cNvSpPr>
            <p:nvPr/>
          </p:nvSpPr>
          <p:spPr bwMode="auto">
            <a:xfrm>
              <a:off x="567" y="318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215" name="Text Box 16"/>
            <p:cNvSpPr txBox="1">
              <a:spLocks noChangeArrowheads="1"/>
            </p:cNvSpPr>
            <p:nvPr/>
          </p:nvSpPr>
          <p:spPr bwMode="auto">
            <a:xfrm>
              <a:off x="499" y="47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216" name="Text Box 17"/>
            <p:cNvSpPr txBox="1">
              <a:spLocks noChangeArrowheads="1"/>
            </p:cNvSpPr>
            <p:nvPr/>
          </p:nvSpPr>
          <p:spPr bwMode="auto">
            <a:xfrm>
              <a:off x="91" y="47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217" name="Text Box 18"/>
            <p:cNvSpPr txBox="1">
              <a:spLocks noChangeArrowheads="1"/>
            </p:cNvSpPr>
            <p:nvPr/>
          </p:nvSpPr>
          <p:spPr bwMode="auto">
            <a:xfrm>
              <a:off x="68" y="11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218" name="Text Box 19"/>
            <p:cNvSpPr txBox="1">
              <a:spLocks noChangeArrowheads="1"/>
            </p:cNvSpPr>
            <p:nvPr/>
          </p:nvSpPr>
          <p:spPr bwMode="auto">
            <a:xfrm>
              <a:off x="499" y="11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+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82925" y="2543969"/>
            <a:ext cx="1273175" cy="1177925"/>
            <a:chOff x="0" y="0"/>
            <a:chExt cx="802" cy="742"/>
          </a:xfrm>
        </p:grpSpPr>
        <p:sp>
          <p:nvSpPr>
            <p:cNvPr id="8220" name="Oval 22"/>
            <p:cNvSpPr>
              <a:spLocks noChangeArrowheads="1"/>
            </p:cNvSpPr>
            <p:nvPr/>
          </p:nvSpPr>
          <p:spPr bwMode="auto">
            <a:xfrm>
              <a:off x="204" y="227"/>
              <a:ext cx="409" cy="408"/>
            </a:xfrm>
            <a:prstGeom prst="ellipse">
              <a:avLst/>
            </a:prstGeom>
            <a:gradFill rotWithShape="1">
              <a:gsLst>
                <a:gs pos="0">
                  <a:srgbClr val="DFD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221" name="Text Box 23"/>
            <p:cNvSpPr txBox="1">
              <a:spLocks noChangeArrowheads="1"/>
            </p:cNvSpPr>
            <p:nvPr/>
          </p:nvSpPr>
          <p:spPr bwMode="auto">
            <a:xfrm>
              <a:off x="0" y="22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8222" name="Text Box 24"/>
            <p:cNvSpPr txBox="1">
              <a:spLocks noChangeArrowheads="1"/>
            </p:cNvSpPr>
            <p:nvPr/>
          </p:nvSpPr>
          <p:spPr bwMode="auto">
            <a:xfrm>
              <a:off x="295" y="45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8223" name="Text Box 25"/>
            <p:cNvSpPr txBox="1">
              <a:spLocks noChangeArrowheads="1"/>
            </p:cNvSpPr>
            <p:nvPr/>
          </p:nvSpPr>
          <p:spPr bwMode="auto">
            <a:xfrm>
              <a:off x="590" y="2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8224" name="Text Box 26"/>
            <p:cNvSpPr txBox="1">
              <a:spLocks noChangeArrowheads="1"/>
            </p:cNvSpPr>
            <p:nvPr/>
          </p:nvSpPr>
          <p:spPr bwMode="auto">
            <a:xfrm>
              <a:off x="91" y="36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8225" name="Text Box 27"/>
            <p:cNvSpPr txBox="1">
              <a:spLocks noChangeArrowheads="1"/>
            </p:cNvSpPr>
            <p:nvPr/>
          </p:nvSpPr>
          <p:spPr bwMode="auto">
            <a:xfrm>
              <a:off x="567" y="3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8226" name="Text Box 28"/>
            <p:cNvSpPr txBox="1">
              <a:spLocks noChangeArrowheads="1"/>
            </p:cNvSpPr>
            <p:nvPr/>
          </p:nvSpPr>
          <p:spPr bwMode="auto">
            <a:xfrm>
              <a:off x="522" y="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8227" name="Text Box 29"/>
            <p:cNvSpPr txBox="1">
              <a:spLocks noChangeArrowheads="1"/>
            </p:cNvSpPr>
            <p:nvPr/>
          </p:nvSpPr>
          <p:spPr bwMode="auto">
            <a:xfrm>
              <a:off x="68" y="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_</a:t>
              </a:r>
            </a:p>
          </p:txBody>
        </p:sp>
      </p:grpSp>
      <p:sp>
        <p:nvSpPr>
          <p:cNvPr id="8229" name="AutoShape 13"/>
          <p:cNvSpPr>
            <a:spLocks noChangeArrowheads="1"/>
          </p:cNvSpPr>
          <p:nvPr/>
        </p:nvSpPr>
        <p:spPr bwMode="auto">
          <a:xfrm>
            <a:off x="120650" y="1339056"/>
            <a:ext cx="1643063" cy="1152525"/>
          </a:xfrm>
          <a:prstGeom prst="wedgeRoundRectCallout">
            <a:avLst>
              <a:gd name="adj1" fmla="val 16523"/>
              <a:gd name="adj2" fmla="val 7530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ea typeface="华文琥珀" pitchFamily="2" charset="-122"/>
                <a:sym typeface="Wingdings" pitchFamily="2" charset="2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华文琥珀" pitchFamily="2" charset="-122"/>
                <a:sym typeface="Wingdings" pitchFamily="2" charset="2"/>
              </a:rPr>
              <a:t>、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ea typeface="华文琥珀" pitchFamily="2" charset="-122"/>
                <a:sym typeface="Wingdings" pitchFamily="2" charset="2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华文琥珀" pitchFamily="2" charset="-122"/>
                <a:sym typeface="Wingdings" pitchFamily="2" charset="2"/>
              </a:rPr>
              <a:t>之间有电势差</a:t>
            </a:r>
          </a:p>
        </p:txBody>
      </p:sp>
      <p:sp>
        <p:nvSpPr>
          <p:cNvPr id="8230" name="Rectangle 7"/>
          <p:cNvSpPr>
            <a:spLocks noChangeArrowheads="1"/>
          </p:cNvSpPr>
          <p:nvPr/>
        </p:nvSpPr>
        <p:spPr bwMode="auto">
          <a:xfrm>
            <a:off x="714375" y="3790156"/>
            <a:ext cx="2815194" cy="4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）存在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自由电荷</a:t>
            </a:r>
          </a:p>
        </p:txBody>
      </p:sp>
      <p:sp>
        <p:nvSpPr>
          <p:cNvPr id="8231" name="Rectangle 8"/>
          <p:cNvSpPr>
            <a:spLocks noChangeArrowheads="1"/>
          </p:cNvSpPr>
          <p:nvPr/>
        </p:nvSpPr>
        <p:spPr bwMode="auto">
          <a:xfrm>
            <a:off x="755650" y="4233069"/>
            <a:ext cx="38036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金属导体</a:t>
            </a:r>
            <a:r>
              <a:rPr lang="en-US" altLang="zh-CN" sz="2400" b="1" dirty="0">
                <a:ea typeface="华文新魏" pitchFamily="2" charset="-122"/>
              </a:rPr>
              <a:t>——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自由电子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电 解 液</a:t>
            </a:r>
            <a:r>
              <a:rPr lang="en-US" altLang="zh-CN" sz="2400" b="1" dirty="0">
                <a:ea typeface="华文新魏" pitchFamily="2" charset="-122"/>
              </a:rPr>
              <a:t>——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正、负离子</a:t>
            </a:r>
          </a:p>
        </p:txBody>
      </p:sp>
      <p:sp>
        <p:nvSpPr>
          <p:cNvPr id="8232" name="Rectangle 9"/>
          <p:cNvSpPr>
            <a:spLocks noChangeArrowheads="1"/>
          </p:cNvSpPr>
          <p:nvPr/>
        </p:nvSpPr>
        <p:spPr bwMode="auto">
          <a:xfrm>
            <a:off x="635000" y="5142706"/>
            <a:ext cx="3743332" cy="4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）导体两端存在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电势差</a:t>
            </a:r>
          </a:p>
        </p:txBody>
      </p:sp>
      <p:sp>
        <p:nvSpPr>
          <p:cNvPr id="8233" name="Rectangle 10"/>
          <p:cNvSpPr>
            <a:spLocks noChangeArrowheads="1"/>
          </p:cNvSpPr>
          <p:nvPr/>
        </p:nvSpPr>
        <p:spPr bwMode="auto">
          <a:xfrm>
            <a:off x="755576" y="5589240"/>
            <a:ext cx="78192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当导体两端存在电压时，导体内建立了电场，导体中的自由电荷在电场力的作用下发生定向移动，形成电流。</a:t>
            </a:r>
          </a:p>
        </p:txBody>
      </p:sp>
      <p:sp>
        <p:nvSpPr>
          <p:cNvPr id="8234" name="AutoShape 14"/>
          <p:cNvSpPr>
            <a:spLocks noChangeArrowheads="1"/>
          </p:cNvSpPr>
          <p:nvPr/>
        </p:nvSpPr>
        <p:spPr bwMode="auto">
          <a:xfrm>
            <a:off x="7451725" y="1124744"/>
            <a:ext cx="1643063" cy="1008062"/>
          </a:xfrm>
          <a:prstGeom prst="wedgeRoundRectCallout">
            <a:avLst>
              <a:gd name="adj1" fmla="val -46889"/>
              <a:gd name="adj2" fmla="val 13925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b="1">
                <a:solidFill>
                  <a:srgbClr val="0000FF"/>
                </a:solidFill>
                <a:latin typeface="Times New Roman" pitchFamily="18" charset="0"/>
                <a:ea typeface="华文琥珀" pitchFamily="2" charset="-122"/>
                <a:sym typeface="Wingdings" pitchFamily="2" charset="2"/>
              </a:rPr>
              <a:t>A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华文琥珀" pitchFamily="2" charset="-122"/>
                <a:sym typeface="Wingdings" pitchFamily="2" charset="2"/>
              </a:rPr>
              <a:t>、</a:t>
            </a:r>
            <a:r>
              <a:rPr lang="en-US" sz="2400" b="1">
                <a:solidFill>
                  <a:srgbClr val="0000FF"/>
                </a:solidFill>
                <a:latin typeface="Times New Roman" pitchFamily="18" charset="0"/>
                <a:ea typeface="华文琥珀" pitchFamily="2" charset="-122"/>
                <a:sym typeface="Wingdings" pitchFamily="2" charset="2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华文琥珀" pitchFamily="2" charset="-122"/>
                <a:sym typeface="Wingdings" pitchFamily="2" charset="2"/>
              </a:rPr>
              <a:t>电势差为零</a:t>
            </a:r>
          </a:p>
        </p:txBody>
      </p:sp>
      <p:sp>
        <p:nvSpPr>
          <p:cNvPr id="8235" name="Text Box 37"/>
          <p:cNvSpPr txBox="1">
            <a:spLocks noChangeArrowheads="1"/>
          </p:cNvSpPr>
          <p:nvPr/>
        </p:nvSpPr>
        <p:spPr bwMode="auto">
          <a:xfrm>
            <a:off x="4932040" y="3717032"/>
            <a:ext cx="3887862" cy="156966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导体中自由电子的定向移动使两个带电体成为等势体，达到静电平衡，导线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中会产生一个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瞬时电流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179512" y="764704"/>
            <a:ext cx="51125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产生电流的条件</a:t>
            </a:r>
            <a:endParaRPr lang="zh-CN" altLang="en-US" sz="3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3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32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88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88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C -0.00452 0.01968 -0.00886 0.03935 -0.0099 0.04676 " pathEditMode="relative" rAng="0" ptsTypes="aA">
                                      <p:cBhvr>
                                        <p:cTn id="77" dur="2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00" y="230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C -0.00955 0.01944 -0.01893 0.03889 -0.025 0.05764 C -0.03108 0.07639 -0.03473 0.10393 -0.03664 0.11319 " pathEditMode="relative" rAng="0" ptsTypes="aaA">
                                      <p:cBhvr>
                                        <p:cTn id="79" dur="7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00" y="560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C -0.02101 0.00625 -0.04202 0.0125 -0.05677 0.0287 C -0.07153 0.0449 -0.08195 0.07801 -0.08837 0.09768 C -0.0948 0.11736 -0.09497 0.13194 -0.09497 0.14652 " pathEditMode="relative" rAng="0" ptsTypes="aaaA">
                                      <p:cBhvr>
                                        <p:cTn id="81" dur="12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4600" y="73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C -0.01962 -0.01528 -0.03907 -0.03056 -0.0599 -0.03102 C -0.08073 -0.03149 -0.1092 -0.01829 -0.125 -0.00232 C -0.1408 0.01365 -0.14792 0.04514 -0.15486 0.06435 C -0.16181 0.08356 -0.16424 0.09838 -0.16667 0.11342 " pathEditMode="relative" rAng="0" ptsTypes="aaaaA">
                                      <p:cBhvr>
                                        <p:cTn id="83" dur="17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8100" y="410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C -0.00643 -0.02269 -0.01285 -0.04514 -0.0283 -0.05996 C -0.04375 -0.07477 -0.07188 -0.08935 -0.09323 -0.08889 C -0.11459 -0.08843 -0.1408 -0.07361 -0.1566 -0.05764 C -0.1724 -0.04167 -0.18281 -0.0125 -0.18837 0.00671 C -0.19393 0.02592 -0.19202 0.0419 -0.18993 0.05787 " pathEditMode="relative" rAng="0" ptsTypes="aaaaaA">
                                      <p:cBhvr>
                                        <p:cTn id="85" dur="22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500" y="-140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C 0.00069 -0.02014 0.00139 -0.04005 -0.00504 -0.05996 C -0.01146 -0.07986 -0.02222 -0.10556 -0.03837 -0.11991 C -0.05451 -0.13426 -0.08021 -0.14607 -0.10156 -0.14653 C -0.12292 -0.14699 -0.15139 -0.13704 -0.16667 -0.12222 C -0.18195 -0.10741 -0.18715 -0.07847 -0.19323 -0.05764 C -0.19931 -0.03681 -0.20139 -0.01736 -0.2033 0.00231 " pathEditMode="relative" rAng="0" ptsTypes="aaaaaaA">
                                      <p:cBhvr>
                                        <p:cTn id="87" dur="27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900" y="-700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0.00278 C 0.00312 -0.02106 0.01476 -0.0449 0.01649 -0.06389 C 0.01823 -0.08287 0.00903 -0.09282 0.00156 -0.11064 C -0.0059 -0.12847 -0.01198 -0.15578 -0.02847 -0.1706 C -0.04497 -0.18541 -0.07569 -0.19953 -0.09688 -0.19953 C -0.11806 -0.19953 -0.1408 -0.18541 -0.15521 -0.1706 C -0.16962 -0.15578 -0.17656 -0.13055 -0.18351 -0.11064 C -0.19045 -0.09074 -0.19375 -0.07083 -0.19688 -0.05069 " pathEditMode="relative" rAng="0" ptsTypes="aaaaaaaA">
                                      <p:cBhvr>
                                        <p:cTn id="89" dur="32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7900" y="-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 tmFilter="0,0; .5, 1; 1, 1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  <p:bldP spid="8199" grpId="0" animBg="1" autoUpdateAnimBg="0"/>
      <p:bldP spid="8199" grpId="1" animBg="1" autoUpdateAnimBg="0"/>
      <p:bldP spid="8201" grpId="0" animBg="1" autoUpdateAnimBg="0"/>
      <p:bldP spid="8201" grpId="1" animBg="1" autoUpdateAnimBg="0"/>
      <p:bldP spid="8201" grpId="2" animBg="1" autoUpdateAnimBg="0"/>
      <p:bldP spid="8201" grpId="3" animBg="1" autoUpdateAnimBg="0"/>
      <p:bldP spid="8201" grpId="4" animBg="1" autoUpdateAnimBg="0"/>
      <p:bldP spid="8202" grpId="0" animBg="1" autoUpdateAnimBg="0"/>
      <p:bldP spid="8203" grpId="0" animBg="1" autoUpdateAnimBg="0"/>
      <p:bldP spid="8203" grpId="1" animBg="1" autoUpdateAnimBg="0"/>
      <p:bldP spid="8204" grpId="0" animBg="1" autoUpdateAnimBg="0"/>
      <p:bldP spid="8204" grpId="1" animBg="1" autoUpdateAnimBg="0"/>
      <p:bldP spid="8205" grpId="0" animBg="1" autoUpdateAnimBg="0"/>
      <p:bldP spid="8205" grpId="1" animBg="1" autoUpdateAnimBg="0"/>
      <p:bldP spid="8206" grpId="0" animBg="1" autoUpdateAnimBg="0"/>
      <p:bldP spid="8206" grpId="1" animBg="1" autoUpdateAnimBg="0"/>
      <p:bldP spid="8207" grpId="0" animBg="1" autoUpdateAnimBg="0"/>
      <p:bldP spid="8207" grpId="1" animBg="1" autoUpdateAnimBg="0"/>
      <p:bldP spid="8208" grpId="0" animBg="1" autoUpdateAnimBg="0"/>
      <p:bldP spid="8208" grpId="1" animBg="1" autoUpdateAnimBg="0"/>
      <p:bldP spid="8229" grpId="0" animBg="1" autoUpdateAnimBg="0"/>
      <p:bldP spid="8231" grpId="0" autoUpdateAnimBg="0"/>
      <p:bldP spid="8232" grpId="0" autoUpdateAnimBg="0"/>
      <p:bldP spid="8233" grpId="0" autoUpdateAnimBg="0"/>
      <p:bldP spid="8234" grpId="0" animBg="1" autoUpdateAnimBg="0"/>
      <p:bldP spid="823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908050" y="798017"/>
            <a:ext cx="1008063" cy="1766887"/>
          </a:xfrm>
          <a:prstGeom prst="rect">
            <a:avLst/>
          </a:prstGeom>
          <a:solidFill>
            <a:schemeClr val="bg1"/>
          </a:solidFill>
          <a:ln w="22225" cap="rnd" algn="ctr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18" name="Rectangle 124"/>
          <p:cNvSpPr>
            <a:spLocks noChangeArrowheads="1"/>
          </p:cNvSpPr>
          <p:nvPr/>
        </p:nvSpPr>
        <p:spPr bwMode="auto">
          <a:xfrm>
            <a:off x="179512" y="620688"/>
            <a:ext cx="84296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电源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怎么样产生持续的电流？</a:t>
            </a:r>
          </a:p>
        </p:txBody>
      </p:sp>
      <p:grpSp>
        <p:nvGrpSpPr>
          <p:cNvPr id="2" name="组合 101"/>
          <p:cNvGrpSpPr>
            <a:grpSpLocks/>
          </p:cNvGrpSpPr>
          <p:nvPr/>
        </p:nvGrpSpPr>
        <p:grpSpPr bwMode="auto">
          <a:xfrm>
            <a:off x="5357813" y="3000375"/>
            <a:ext cx="2881312" cy="996950"/>
            <a:chOff x="0" y="0"/>
            <a:chExt cx="2881312" cy="996950"/>
          </a:xfrm>
        </p:grpSpPr>
        <p:sp>
          <p:nvSpPr>
            <p:cNvPr id="9249" name="Rectangle 95"/>
            <p:cNvSpPr>
              <a:spLocks noChangeArrowheads="1"/>
            </p:cNvSpPr>
            <p:nvPr/>
          </p:nvSpPr>
          <p:spPr bwMode="auto">
            <a:xfrm>
              <a:off x="0" y="657225"/>
              <a:ext cx="1111250" cy="233363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zh-CN" b="1">
                <a:latin typeface="Calibri" pitchFamily="34" charset="0"/>
              </a:endParaRPr>
            </a:p>
          </p:txBody>
        </p:sp>
        <p:sp>
          <p:nvSpPr>
            <p:cNvPr id="9250" name="Rectangle 96"/>
            <p:cNvSpPr>
              <a:spLocks noChangeArrowheads="1"/>
            </p:cNvSpPr>
            <p:nvPr/>
          </p:nvSpPr>
          <p:spPr bwMode="auto">
            <a:xfrm>
              <a:off x="1774825" y="657225"/>
              <a:ext cx="1069975" cy="233363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zh-CN" b="1">
                <a:latin typeface="Calibri" pitchFamily="34" charset="0"/>
              </a:endParaRPr>
            </a:p>
          </p:txBody>
        </p:sp>
        <p:sp>
          <p:nvSpPr>
            <p:cNvPr id="9251" name="Rectangle 97"/>
            <p:cNvSpPr>
              <a:spLocks noChangeArrowheads="1"/>
            </p:cNvSpPr>
            <p:nvPr/>
          </p:nvSpPr>
          <p:spPr bwMode="auto">
            <a:xfrm>
              <a:off x="0" y="69850"/>
              <a:ext cx="249237" cy="625475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zh-CN" b="1">
                <a:latin typeface="Calibri" pitchFamily="34" charset="0"/>
              </a:endParaRPr>
            </a:p>
          </p:txBody>
        </p:sp>
        <p:sp>
          <p:nvSpPr>
            <p:cNvPr id="9252" name="Rectangle 98"/>
            <p:cNvSpPr>
              <a:spLocks noChangeArrowheads="1"/>
            </p:cNvSpPr>
            <p:nvPr/>
          </p:nvSpPr>
          <p:spPr bwMode="auto">
            <a:xfrm flipH="1">
              <a:off x="2592388" y="0"/>
              <a:ext cx="249237" cy="660400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zh-CN" b="1">
                <a:latin typeface="Calibri" pitchFamily="34" charset="0"/>
              </a:endParaRPr>
            </a:p>
          </p:txBody>
        </p:sp>
        <p:sp>
          <p:nvSpPr>
            <p:cNvPr id="9253" name="Line 99"/>
            <p:cNvSpPr>
              <a:spLocks noChangeShapeType="1"/>
            </p:cNvSpPr>
            <p:nvPr/>
          </p:nvSpPr>
          <p:spPr bwMode="auto">
            <a:xfrm flipH="1">
              <a:off x="2592388" y="103187"/>
              <a:ext cx="0" cy="557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100"/>
            <p:cNvSpPr>
              <a:spLocks noChangeShapeType="1"/>
            </p:cNvSpPr>
            <p:nvPr/>
          </p:nvSpPr>
          <p:spPr bwMode="auto">
            <a:xfrm>
              <a:off x="2844800" y="34925"/>
              <a:ext cx="0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Line 101"/>
            <p:cNvSpPr>
              <a:spLocks noChangeShapeType="1"/>
            </p:cNvSpPr>
            <p:nvPr/>
          </p:nvSpPr>
          <p:spPr bwMode="auto">
            <a:xfrm flipV="1">
              <a:off x="1800225" y="650875"/>
              <a:ext cx="792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6" name="Line 102"/>
            <p:cNvSpPr>
              <a:spLocks noChangeShapeType="1"/>
            </p:cNvSpPr>
            <p:nvPr/>
          </p:nvSpPr>
          <p:spPr bwMode="auto">
            <a:xfrm>
              <a:off x="0" y="69850"/>
              <a:ext cx="0" cy="820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7" name="Line 103"/>
            <p:cNvSpPr>
              <a:spLocks noChangeShapeType="1"/>
            </p:cNvSpPr>
            <p:nvPr/>
          </p:nvSpPr>
          <p:spPr bwMode="auto">
            <a:xfrm flipV="1">
              <a:off x="252413" y="65087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8" name="Line 104"/>
            <p:cNvSpPr>
              <a:spLocks noChangeShapeType="1"/>
            </p:cNvSpPr>
            <p:nvPr/>
          </p:nvSpPr>
          <p:spPr bwMode="auto">
            <a:xfrm flipV="1">
              <a:off x="0" y="890587"/>
              <a:ext cx="1111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9" name="Line 105"/>
            <p:cNvSpPr>
              <a:spLocks noChangeShapeType="1"/>
            </p:cNvSpPr>
            <p:nvPr/>
          </p:nvSpPr>
          <p:spPr bwMode="auto">
            <a:xfrm>
              <a:off x="252413" y="69850"/>
              <a:ext cx="0" cy="588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0" name="Oval 106"/>
            <p:cNvSpPr>
              <a:spLocks noChangeArrowheads="1"/>
            </p:cNvSpPr>
            <p:nvPr/>
          </p:nvSpPr>
          <p:spPr bwMode="auto">
            <a:xfrm>
              <a:off x="36513" y="342900"/>
              <a:ext cx="165100" cy="14763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118800" anchor="ctr"/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9261" name="Oval 107"/>
            <p:cNvSpPr>
              <a:spLocks noChangeArrowheads="1"/>
            </p:cNvSpPr>
            <p:nvPr/>
          </p:nvSpPr>
          <p:spPr bwMode="auto">
            <a:xfrm>
              <a:off x="2690833" y="558800"/>
              <a:ext cx="166687" cy="14763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118800" anchor="ctr"/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9262" name="Rectangle 127"/>
            <p:cNvSpPr>
              <a:spLocks noChangeArrowheads="1"/>
            </p:cNvSpPr>
            <p:nvPr/>
          </p:nvSpPr>
          <p:spPr bwMode="auto">
            <a:xfrm>
              <a:off x="1116013" y="512762"/>
              <a:ext cx="663575" cy="4841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263" name="Line 128"/>
            <p:cNvSpPr>
              <a:spLocks noChangeShapeType="1"/>
            </p:cNvSpPr>
            <p:nvPr/>
          </p:nvSpPr>
          <p:spPr bwMode="auto">
            <a:xfrm>
              <a:off x="1765300" y="890587"/>
              <a:ext cx="11160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4" name="AutoShape 131"/>
            <p:cNvSpPr>
              <a:spLocks noChangeArrowheads="1"/>
            </p:cNvSpPr>
            <p:nvPr/>
          </p:nvSpPr>
          <p:spPr bwMode="auto">
            <a:xfrm>
              <a:off x="1588" y="488950"/>
              <a:ext cx="215900" cy="323850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9265" name="AutoShape 132"/>
            <p:cNvSpPr>
              <a:spLocks noChangeArrowheads="1"/>
            </p:cNvSpPr>
            <p:nvPr/>
          </p:nvSpPr>
          <p:spPr bwMode="auto">
            <a:xfrm>
              <a:off x="2643206" y="228597"/>
              <a:ext cx="215900" cy="358775"/>
            </a:xfrm>
            <a:prstGeom prst="upArrow">
              <a:avLst>
                <a:gd name="adj1" fmla="val 50000"/>
                <a:gd name="adj2" fmla="val 4154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3" name="组合 100"/>
          <p:cNvGrpSpPr>
            <a:grpSpLocks/>
          </p:cNvGrpSpPr>
          <p:nvPr/>
        </p:nvGrpSpPr>
        <p:grpSpPr bwMode="auto">
          <a:xfrm>
            <a:off x="4786313" y="1296988"/>
            <a:ext cx="4017962" cy="2641600"/>
            <a:chOff x="0" y="0"/>
            <a:chExt cx="4017962" cy="2641600"/>
          </a:xfrm>
        </p:grpSpPr>
        <p:sp>
          <p:nvSpPr>
            <p:cNvPr id="9267" name="AutoShape 29"/>
            <p:cNvSpPr>
              <a:spLocks/>
            </p:cNvSpPr>
            <p:nvPr/>
          </p:nvSpPr>
          <p:spPr bwMode="auto">
            <a:xfrm>
              <a:off x="503237" y="0"/>
              <a:ext cx="3024187" cy="2641600"/>
            </a:xfrm>
            <a:custGeom>
              <a:avLst/>
              <a:gdLst>
                <a:gd name="T0" fmla="*/ 92 w 21600"/>
                <a:gd name="T1" fmla="*/ 0 h 21600"/>
                <a:gd name="T2" fmla="*/ 21508 w 21600"/>
                <a:gd name="T3" fmla="*/ 11942 h 21600"/>
              </a:gdLst>
              <a:ahLst/>
              <a:cxnLst>
                <a:cxn ang="0">
                  <a:pos x="2126" y="9527"/>
                </a:cxn>
                <a:cxn ang="0">
                  <a:pos x="10800" y="2034"/>
                </a:cxn>
                <a:cxn ang="0">
                  <a:pos x="19473" y="9527"/>
                </a:cxn>
                <a:cxn ang="0">
                  <a:pos x="21485" y="9231"/>
                </a:cxn>
                <a:cxn ang="0">
                  <a:pos x="10799" y="0"/>
                </a:cxn>
                <a:cxn ang="0">
                  <a:pos x="114" y="9231"/>
                </a:cxn>
              </a:cxnLst>
              <a:rect l="T0" t="T1" r="T2" b="T3"/>
              <a:pathLst>
                <a:path w="21600" h="21600">
                  <a:moveTo>
                    <a:pt x="2126" y="9527"/>
                  </a:moveTo>
                  <a:cubicBezTo>
                    <a:pt x="2758" y="5223"/>
                    <a:pt x="6450" y="2033"/>
                    <a:pt x="10800" y="2034"/>
                  </a:cubicBezTo>
                  <a:cubicBezTo>
                    <a:pt x="15149" y="2034"/>
                    <a:pt x="18841" y="5223"/>
                    <a:pt x="19473" y="9527"/>
                  </a:cubicBezTo>
                  <a:lnTo>
                    <a:pt x="21485" y="9231"/>
                  </a:lnTo>
                  <a:cubicBezTo>
                    <a:pt x="20707" y="3929"/>
                    <a:pt x="16158" y="-1"/>
                    <a:pt x="10799" y="0"/>
                  </a:cubicBezTo>
                  <a:cubicBezTo>
                    <a:pt x="5441" y="0"/>
                    <a:pt x="892" y="3929"/>
                    <a:pt x="114" y="9231"/>
                  </a:cubicBezTo>
                  <a:close/>
                </a:path>
              </a:pathLst>
            </a:custGeom>
            <a:solidFill>
              <a:srgbClr val="FFCC00"/>
            </a:solidFill>
            <a:ln w="9525" cmpd="sng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8" name="Oval 30"/>
            <p:cNvSpPr>
              <a:spLocks noChangeArrowheads="1"/>
            </p:cNvSpPr>
            <p:nvPr/>
          </p:nvSpPr>
          <p:spPr bwMode="auto">
            <a:xfrm>
              <a:off x="2017712" y="57150"/>
              <a:ext cx="177800" cy="15875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118800" anchor="ctr"/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9269" name="Text Box 108"/>
            <p:cNvSpPr txBox="1">
              <a:spLocks noChangeArrowheads="1"/>
            </p:cNvSpPr>
            <p:nvPr/>
          </p:nvSpPr>
          <p:spPr bwMode="auto">
            <a:xfrm>
              <a:off x="500066" y="1631943"/>
              <a:ext cx="3593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9270" name="Oval 109"/>
            <p:cNvSpPr>
              <a:spLocks noChangeArrowheads="1"/>
            </p:cNvSpPr>
            <p:nvPr/>
          </p:nvSpPr>
          <p:spPr bwMode="auto">
            <a:xfrm>
              <a:off x="344487" y="1057275"/>
              <a:ext cx="747712" cy="733425"/>
            </a:xfrm>
            <a:prstGeom prst="ellipse">
              <a:avLst/>
            </a:prstGeom>
            <a:gradFill rotWithShape="1">
              <a:gsLst>
                <a:gs pos="0">
                  <a:srgbClr val="FFC6C6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271" name="Text Box 110"/>
            <p:cNvSpPr txBox="1">
              <a:spLocks noChangeArrowheads="1"/>
            </p:cNvSpPr>
            <p:nvPr/>
          </p:nvSpPr>
          <p:spPr bwMode="auto">
            <a:xfrm>
              <a:off x="539750" y="749300"/>
              <a:ext cx="3593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9272" name="Text Box 111"/>
            <p:cNvSpPr txBox="1">
              <a:spLocks noChangeArrowheads="1"/>
            </p:cNvSpPr>
            <p:nvPr/>
          </p:nvSpPr>
          <p:spPr bwMode="auto">
            <a:xfrm>
              <a:off x="0" y="1230313"/>
              <a:ext cx="3593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9273" name="Text Box 112"/>
            <p:cNvSpPr txBox="1">
              <a:spLocks noChangeArrowheads="1"/>
            </p:cNvSpPr>
            <p:nvPr/>
          </p:nvSpPr>
          <p:spPr bwMode="auto">
            <a:xfrm>
              <a:off x="1036637" y="1270000"/>
              <a:ext cx="3593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9274" name="Text Box 113"/>
            <p:cNvSpPr txBox="1">
              <a:spLocks noChangeArrowheads="1"/>
            </p:cNvSpPr>
            <p:nvPr/>
          </p:nvSpPr>
          <p:spPr bwMode="auto">
            <a:xfrm>
              <a:off x="885825" y="1530350"/>
              <a:ext cx="4095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9275" name="Text Box 114"/>
            <p:cNvSpPr txBox="1">
              <a:spLocks noChangeArrowheads="1"/>
            </p:cNvSpPr>
            <p:nvPr/>
          </p:nvSpPr>
          <p:spPr bwMode="auto">
            <a:xfrm>
              <a:off x="166687" y="1530350"/>
              <a:ext cx="3593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9276" name="Text Box 115"/>
            <p:cNvSpPr txBox="1">
              <a:spLocks noChangeArrowheads="1"/>
            </p:cNvSpPr>
            <p:nvPr/>
          </p:nvSpPr>
          <p:spPr bwMode="auto">
            <a:xfrm>
              <a:off x="123825" y="936625"/>
              <a:ext cx="3593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9277" name="Text Box 116"/>
            <p:cNvSpPr txBox="1">
              <a:spLocks noChangeArrowheads="1"/>
            </p:cNvSpPr>
            <p:nvPr/>
          </p:nvSpPr>
          <p:spPr bwMode="auto">
            <a:xfrm>
              <a:off x="915987" y="936625"/>
              <a:ext cx="3593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+</a:t>
              </a:r>
            </a:p>
          </p:txBody>
        </p:sp>
        <p:grpSp>
          <p:nvGrpSpPr>
            <p:cNvPr id="4" name="Group 117"/>
            <p:cNvGrpSpPr>
              <a:grpSpLocks/>
            </p:cNvGrpSpPr>
            <p:nvPr/>
          </p:nvGrpSpPr>
          <p:grpSpPr bwMode="auto">
            <a:xfrm>
              <a:off x="2592387" y="581025"/>
              <a:ext cx="1425575" cy="1349375"/>
              <a:chOff x="0" y="0"/>
              <a:chExt cx="898" cy="820"/>
            </a:xfrm>
          </p:grpSpPr>
          <p:sp>
            <p:nvSpPr>
              <p:cNvPr id="9279" name="Text Box 118"/>
              <p:cNvSpPr txBox="1">
                <a:spLocks noChangeArrowheads="1"/>
              </p:cNvSpPr>
              <p:nvPr/>
            </p:nvSpPr>
            <p:spPr bwMode="auto">
              <a:xfrm>
                <a:off x="654" y="271"/>
                <a:ext cx="244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en-US" sz="2400" b="1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9280" name="Text Box 119"/>
              <p:cNvSpPr txBox="1">
                <a:spLocks noChangeArrowheads="1"/>
              </p:cNvSpPr>
              <p:nvPr/>
            </p:nvSpPr>
            <p:spPr bwMode="auto">
              <a:xfrm>
                <a:off x="627" y="418"/>
                <a:ext cx="24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en-US" sz="2400" b="1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9281" name="Text Box 120"/>
              <p:cNvSpPr txBox="1">
                <a:spLocks noChangeArrowheads="1"/>
              </p:cNvSpPr>
              <p:nvPr/>
            </p:nvSpPr>
            <p:spPr bwMode="auto">
              <a:xfrm>
                <a:off x="576" y="49"/>
                <a:ext cx="24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en-US" sz="2400" b="1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9282" name="Oval 121"/>
              <p:cNvSpPr>
                <a:spLocks noChangeArrowheads="1"/>
              </p:cNvSpPr>
              <p:nvPr/>
            </p:nvSpPr>
            <p:spPr bwMode="auto">
              <a:xfrm>
                <a:off x="236" y="295"/>
                <a:ext cx="471" cy="444"/>
              </a:xfrm>
              <a:prstGeom prst="ellipse">
                <a:avLst/>
              </a:prstGeom>
              <a:gradFill rotWithShape="1">
                <a:gsLst>
                  <a:gs pos="0">
                    <a:srgbClr val="DFDF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</a:pPr>
                <a:r>
                  <a:rPr lang="en-US" sz="2400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9283" name="Text Box 122"/>
              <p:cNvSpPr txBox="1">
                <a:spLocks noChangeArrowheads="1"/>
              </p:cNvSpPr>
              <p:nvPr/>
            </p:nvSpPr>
            <p:spPr bwMode="auto">
              <a:xfrm>
                <a:off x="0" y="295"/>
                <a:ext cx="24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en-US" sz="2400" b="1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9284" name="Text Box 123"/>
              <p:cNvSpPr txBox="1">
                <a:spLocks noChangeArrowheads="1"/>
              </p:cNvSpPr>
              <p:nvPr/>
            </p:nvSpPr>
            <p:spPr bwMode="auto">
              <a:xfrm>
                <a:off x="340" y="542"/>
                <a:ext cx="24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en-US" sz="2400" b="1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9285" name="Text Box 124"/>
              <p:cNvSpPr txBox="1">
                <a:spLocks noChangeArrowheads="1"/>
              </p:cNvSpPr>
              <p:nvPr/>
            </p:nvSpPr>
            <p:spPr bwMode="auto">
              <a:xfrm>
                <a:off x="106" y="443"/>
                <a:ext cx="24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en-US" sz="2400" b="1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9286" name="Text Box 125"/>
              <p:cNvSpPr txBox="1">
                <a:spLocks noChangeArrowheads="1"/>
              </p:cNvSpPr>
              <p:nvPr/>
            </p:nvSpPr>
            <p:spPr bwMode="auto">
              <a:xfrm>
                <a:off x="340" y="0"/>
                <a:ext cx="24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en-US" sz="2400" b="1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9287" name="Text Box 126"/>
              <p:cNvSpPr txBox="1">
                <a:spLocks noChangeArrowheads="1"/>
              </p:cNvSpPr>
              <p:nvPr/>
            </p:nvSpPr>
            <p:spPr bwMode="auto">
              <a:xfrm>
                <a:off x="79" y="98"/>
                <a:ext cx="24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en-US" sz="2400" b="1">
                    <a:latin typeface="Times New Roman" pitchFamily="18" charset="0"/>
                  </a:rPr>
                  <a:t>_</a:t>
                </a:r>
              </a:p>
            </p:txBody>
          </p:sp>
        </p:grpSp>
        <p:sp>
          <p:nvSpPr>
            <p:cNvPr id="9288" name="Oval 133"/>
            <p:cNvSpPr>
              <a:spLocks noChangeArrowheads="1"/>
            </p:cNvSpPr>
            <p:nvPr/>
          </p:nvSpPr>
          <p:spPr bwMode="auto">
            <a:xfrm>
              <a:off x="1046162" y="323850"/>
              <a:ext cx="177800" cy="15875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118800" anchor="ctr"/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9289" name="Oval 134"/>
            <p:cNvSpPr>
              <a:spLocks noChangeArrowheads="1"/>
            </p:cNvSpPr>
            <p:nvPr/>
          </p:nvSpPr>
          <p:spPr bwMode="auto">
            <a:xfrm>
              <a:off x="2951162" y="454025"/>
              <a:ext cx="177800" cy="15875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118800" anchor="ctr"/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9290" name="AutoShape 137"/>
            <p:cNvSpPr>
              <a:spLocks noChangeArrowheads="1"/>
            </p:cNvSpPr>
            <p:nvPr/>
          </p:nvSpPr>
          <p:spPr bwMode="auto">
            <a:xfrm rot="1780525">
              <a:off x="2592387" y="252413"/>
              <a:ext cx="431800" cy="2159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9291" name="AutoShape 135"/>
            <p:cNvSpPr>
              <a:spLocks noChangeArrowheads="1"/>
            </p:cNvSpPr>
            <p:nvPr/>
          </p:nvSpPr>
          <p:spPr bwMode="auto">
            <a:xfrm>
              <a:off x="1584325" y="36513"/>
              <a:ext cx="431800" cy="2159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9292" name="AutoShape 136"/>
            <p:cNvSpPr>
              <a:spLocks noChangeArrowheads="1"/>
            </p:cNvSpPr>
            <p:nvPr/>
          </p:nvSpPr>
          <p:spPr bwMode="auto">
            <a:xfrm rot="19006289">
              <a:off x="684212" y="503238"/>
              <a:ext cx="431800" cy="2159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zh-CN">
                <a:latin typeface="Calibri" pitchFamily="34" charset="0"/>
              </a:endParaRPr>
            </a:p>
          </p:txBody>
        </p:sp>
      </p:grpSp>
      <p:sp>
        <p:nvSpPr>
          <p:cNvPr id="9293" name="Text Box 140"/>
          <p:cNvSpPr txBox="1">
            <a:spLocks noChangeArrowheads="1"/>
          </p:cNvSpPr>
          <p:nvPr/>
        </p:nvSpPr>
        <p:spPr bwMode="auto">
          <a:xfrm>
            <a:off x="642938" y="4357688"/>
            <a:ext cx="77771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sz="28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）能把电子从</a:t>
            </a:r>
            <a:r>
              <a:rPr lang="en-US" sz="2800" b="1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搬运到</a:t>
            </a:r>
            <a:r>
              <a:rPr lang="en-US" sz="2800" b="1" dirty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的装置。</a:t>
            </a:r>
            <a:endParaRPr 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94" name="Text Box 183"/>
          <p:cNvSpPr txBox="1">
            <a:spLocks noChangeArrowheads="1"/>
          </p:cNvSpPr>
          <p:nvPr/>
        </p:nvSpPr>
        <p:spPr bwMode="auto">
          <a:xfrm>
            <a:off x="642938" y="4929188"/>
            <a:ext cx="824954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）作用</a:t>
            </a:r>
            <a:r>
              <a:rPr lang="en-US" sz="2800" b="1" dirty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保持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导体两端的电势差</a:t>
            </a:r>
            <a:r>
              <a:rPr lang="en-US" sz="2800" b="1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电压</a:t>
            </a:r>
            <a:r>
              <a:rPr lang="en-US" sz="2800" b="1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，使电路有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持续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的电流。</a:t>
            </a:r>
            <a:endParaRPr 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95" name="Rectangle 124"/>
          <p:cNvSpPr>
            <a:spLocks noChangeArrowheads="1"/>
          </p:cNvSpPr>
          <p:nvPr/>
        </p:nvSpPr>
        <p:spPr bwMode="auto">
          <a:xfrm>
            <a:off x="928688" y="6072188"/>
            <a:ext cx="7505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这个装置就是电源。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、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就是电源的两个极。</a:t>
            </a:r>
          </a:p>
        </p:txBody>
      </p:sp>
      <p:sp>
        <p:nvSpPr>
          <p:cNvPr id="9296" name="AutoShape 13"/>
          <p:cNvSpPr>
            <a:spLocks noChangeArrowheads="1"/>
          </p:cNvSpPr>
          <p:nvPr/>
        </p:nvSpPr>
        <p:spPr bwMode="auto">
          <a:xfrm>
            <a:off x="4635500" y="3929063"/>
            <a:ext cx="936625" cy="468312"/>
          </a:xfrm>
          <a:prstGeom prst="wedgeRoundRectCallout">
            <a:avLst>
              <a:gd name="adj1" fmla="val 21778"/>
              <a:gd name="adj2" fmla="val -24025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sz="2400">
                <a:solidFill>
                  <a:srgbClr val="0000FF"/>
                </a:solidFill>
                <a:latin typeface="华文琥珀" pitchFamily="2" charset="-122"/>
                <a:ea typeface="华文琥珀" pitchFamily="2" charset="-122"/>
                <a:sym typeface="Wingdings" pitchFamily="2" charset="2"/>
              </a:rPr>
              <a:t>正极</a:t>
            </a:r>
          </a:p>
        </p:txBody>
      </p:sp>
      <p:sp>
        <p:nvSpPr>
          <p:cNvPr id="9297" name="AutoShape 14"/>
          <p:cNvSpPr>
            <a:spLocks noChangeArrowheads="1"/>
          </p:cNvSpPr>
          <p:nvPr/>
        </p:nvSpPr>
        <p:spPr bwMode="auto">
          <a:xfrm>
            <a:off x="8207375" y="3857625"/>
            <a:ext cx="936625" cy="468313"/>
          </a:xfrm>
          <a:prstGeom prst="wedgeRoundRectCallout">
            <a:avLst>
              <a:gd name="adj1" fmla="val -31838"/>
              <a:gd name="adj2" fmla="val -19830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sz="2400">
                <a:solidFill>
                  <a:srgbClr val="0000FF"/>
                </a:solidFill>
                <a:latin typeface="华文琥珀" pitchFamily="2" charset="-122"/>
                <a:ea typeface="华文琥珀" pitchFamily="2" charset="-122"/>
                <a:sym typeface="Wingdings" pitchFamily="2" charset="2"/>
              </a:rPr>
              <a:t>负极</a:t>
            </a:r>
          </a:p>
        </p:txBody>
      </p:sp>
      <p:sp>
        <p:nvSpPr>
          <p:cNvPr id="9298" name="矩形 107"/>
          <p:cNvSpPr>
            <a:spLocks noChangeArrowheads="1"/>
          </p:cNvSpPr>
          <p:nvPr/>
        </p:nvSpPr>
        <p:spPr bwMode="auto">
          <a:xfrm>
            <a:off x="4857750" y="5500688"/>
            <a:ext cx="2646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电源相当于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抽水机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331" name="Rectangle 4" descr="大纸屑"/>
          <p:cNvSpPr>
            <a:spLocks noChangeArrowheads="1"/>
          </p:cNvSpPr>
          <p:nvPr/>
        </p:nvSpPr>
        <p:spPr bwMode="auto">
          <a:xfrm>
            <a:off x="1905000" y="3533775"/>
            <a:ext cx="936625" cy="252413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2225" cap="rnd" algn="ctr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32" name="Rectangle 2" descr="大纸屑"/>
          <p:cNvSpPr>
            <a:spLocks noChangeArrowheads="1"/>
          </p:cNvSpPr>
          <p:nvPr/>
        </p:nvSpPr>
        <p:spPr bwMode="auto">
          <a:xfrm>
            <a:off x="871538" y="2200275"/>
            <a:ext cx="1049337" cy="17668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2225" cap="rnd" algn="ctr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334" name="Rectangle 4" descr="大纸屑"/>
          <p:cNvSpPr>
            <a:spLocks noChangeArrowheads="1"/>
          </p:cNvSpPr>
          <p:nvPr/>
        </p:nvSpPr>
        <p:spPr bwMode="auto">
          <a:xfrm>
            <a:off x="2817813" y="2470150"/>
            <a:ext cx="1042987" cy="14763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2225" cap="rnd" algn="ctr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806700" y="1676400"/>
            <a:ext cx="1079500" cy="1766888"/>
          </a:xfrm>
          <a:prstGeom prst="rect">
            <a:avLst/>
          </a:prstGeom>
          <a:solidFill>
            <a:schemeClr val="bg1"/>
          </a:solidFill>
          <a:ln w="22225" cap="rnd" algn="ctr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16" name="AutoShape 36"/>
          <p:cNvSpPr>
            <a:spLocks noChangeArrowheads="1"/>
          </p:cNvSpPr>
          <p:nvPr/>
        </p:nvSpPr>
        <p:spPr bwMode="auto">
          <a:xfrm>
            <a:off x="2179638" y="3556000"/>
            <a:ext cx="325437" cy="179388"/>
          </a:xfrm>
          <a:prstGeom prst="rightArrow">
            <a:avLst>
              <a:gd name="adj1" fmla="val 50000"/>
              <a:gd name="adj2" fmla="val 45354"/>
            </a:avLst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19" name="Text Box 39"/>
          <p:cNvSpPr txBox="1">
            <a:spLocks noChangeArrowheads="1"/>
          </p:cNvSpPr>
          <p:nvPr/>
        </p:nvSpPr>
        <p:spPr bwMode="auto">
          <a:xfrm>
            <a:off x="1919288" y="3757613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水流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846138" y="1684338"/>
            <a:ext cx="3028950" cy="2292350"/>
            <a:chOff x="408" y="2484"/>
            <a:chExt cx="1908" cy="1444"/>
          </a:xfrm>
        </p:grpSpPr>
        <p:sp>
          <p:nvSpPr>
            <p:cNvPr id="9339" name="Line 41"/>
            <p:cNvSpPr>
              <a:spLocks noChangeShapeType="1"/>
            </p:cNvSpPr>
            <p:nvPr/>
          </p:nvSpPr>
          <p:spPr bwMode="auto">
            <a:xfrm flipV="1">
              <a:off x="424" y="2527"/>
              <a:ext cx="0" cy="140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0" name="Line 42"/>
            <p:cNvSpPr>
              <a:spLocks noChangeShapeType="1"/>
            </p:cNvSpPr>
            <p:nvPr/>
          </p:nvSpPr>
          <p:spPr bwMode="auto">
            <a:xfrm flipH="1" flipV="1">
              <a:off x="1085" y="2527"/>
              <a:ext cx="3" cy="113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1" name="Line 43"/>
            <p:cNvSpPr>
              <a:spLocks noChangeShapeType="1"/>
            </p:cNvSpPr>
            <p:nvPr/>
          </p:nvSpPr>
          <p:spPr bwMode="auto">
            <a:xfrm>
              <a:off x="1085" y="3793"/>
              <a:ext cx="56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2" name="Line 44"/>
            <p:cNvSpPr>
              <a:spLocks noChangeShapeType="1"/>
            </p:cNvSpPr>
            <p:nvPr/>
          </p:nvSpPr>
          <p:spPr bwMode="auto">
            <a:xfrm>
              <a:off x="1085" y="3657"/>
              <a:ext cx="56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3" name="Line 45"/>
            <p:cNvSpPr>
              <a:spLocks noChangeShapeType="1"/>
            </p:cNvSpPr>
            <p:nvPr/>
          </p:nvSpPr>
          <p:spPr bwMode="auto">
            <a:xfrm>
              <a:off x="408" y="3928"/>
              <a:ext cx="67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4" name="Line 46"/>
            <p:cNvSpPr>
              <a:spLocks noChangeShapeType="1"/>
            </p:cNvSpPr>
            <p:nvPr/>
          </p:nvSpPr>
          <p:spPr bwMode="auto">
            <a:xfrm flipV="1">
              <a:off x="1085" y="3793"/>
              <a:ext cx="3" cy="13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5" name="Line 47"/>
            <p:cNvSpPr>
              <a:spLocks noChangeShapeType="1"/>
            </p:cNvSpPr>
            <p:nvPr/>
          </p:nvSpPr>
          <p:spPr bwMode="auto">
            <a:xfrm flipH="1">
              <a:off x="1633" y="2960"/>
              <a:ext cx="6" cy="69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6" name="Line 48"/>
            <p:cNvSpPr>
              <a:spLocks noChangeShapeType="1"/>
            </p:cNvSpPr>
            <p:nvPr/>
          </p:nvSpPr>
          <p:spPr bwMode="auto">
            <a:xfrm>
              <a:off x="1639" y="3764"/>
              <a:ext cx="0" cy="16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7" name="Line 49"/>
            <p:cNvSpPr>
              <a:spLocks noChangeShapeType="1"/>
            </p:cNvSpPr>
            <p:nvPr/>
          </p:nvSpPr>
          <p:spPr bwMode="auto">
            <a:xfrm>
              <a:off x="1639" y="3928"/>
              <a:ext cx="67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8" name="Line 50"/>
            <p:cNvSpPr>
              <a:spLocks noChangeShapeType="1"/>
            </p:cNvSpPr>
            <p:nvPr/>
          </p:nvSpPr>
          <p:spPr bwMode="auto">
            <a:xfrm flipV="1">
              <a:off x="2316" y="2939"/>
              <a:ext cx="0" cy="98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" name="Text Box 51"/>
            <p:cNvSpPr txBox="1">
              <a:spLocks noChangeArrowheads="1"/>
            </p:cNvSpPr>
            <p:nvPr/>
          </p:nvSpPr>
          <p:spPr bwMode="auto">
            <a:xfrm>
              <a:off x="574" y="2484"/>
              <a:ext cx="301" cy="365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>
                  <a:latin typeface="Times New Roman" pitchFamily="18" charset="0"/>
                  <a:ea typeface="黑体" pitchFamily="2" charset="-122"/>
                </a:rPr>
                <a:t>A</a:t>
              </a:r>
            </a:p>
          </p:txBody>
        </p:sp>
        <p:sp>
          <p:nvSpPr>
            <p:cNvPr id="9350" name="Text Box 52"/>
            <p:cNvSpPr txBox="1">
              <a:spLocks noChangeArrowheads="1"/>
            </p:cNvSpPr>
            <p:nvPr/>
          </p:nvSpPr>
          <p:spPr bwMode="auto">
            <a:xfrm>
              <a:off x="2012" y="2898"/>
              <a:ext cx="287" cy="365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>
                  <a:latin typeface="Times New Roman" pitchFamily="18" charset="0"/>
                  <a:ea typeface="黑体" pitchFamily="2" charset="-122"/>
                </a:rPr>
                <a:t>B</a:t>
              </a:r>
            </a:p>
          </p:txBody>
        </p:sp>
        <p:sp>
          <p:nvSpPr>
            <p:cNvPr id="9351" name="Text Box 53"/>
            <p:cNvSpPr txBox="1">
              <a:spLocks noChangeArrowheads="1"/>
            </p:cNvSpPr>
            <p:nvPr/>
          </p:nvSpPr>
          <p:spPr bwMode="auto">
            <a:xfrm>
              <a:off x="1052" y="3360"/>
              <a:ext cx="5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latin typeface="Times New Roman" pitchFamily="18" charset="0"/>
                  <a:ea typeface="黑体" pitchFamily="2" charset="-122"/>
                </a:rPr>
                <a:t>连通器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677988" y="1355725"/>
            <a:ext cx="1997075" cy="2447925"/>
            <a:chOff x="987" y="2727"/>
            <a:chExt cx="1258" cy="1542"/>
          </a:xfrm>
        </p:grpSpPr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987" y="2840"/>
              <a:ext cx="999" cy="1429"/>
              <a:chOff x="1032" y="2863"/>
              <a:chExt cx="999" cy="1429"/>
            </a:xfrm>
          </p:grpSpPr>
          <p:sp>
            <p:nvSpPr>
              <p:cNvPr id="9354" name="Line 42"/>
              <p:cNvSpPr>
                <a:spLocks noChangeShapeType="1"/>
              </p:cNvSpPr>
              <p:nvPr/>
            </p:nvSpPr>
            <p:spPr bwMode="auto">
              <a:xfrm>
                <a:off x="1034" y="2999"/>
                <a:ext cx="79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5" name="Line 43"/>
              <p:cNvSpPr>
                <a:spLocks noChangeShapeType="1"/>
              </p:cNvSpPr>
              <p:nvPr/>
            </p:nvSpPr>
            <p:spPr bwMode="auto">
              <a:xfrm>
                <a:off x="1032" y="2863"/>
                <a:ext cx="9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6" name="Line 44"/>
              <p:cNvSpPr>
                <a:spLocks noChangeShapeType="1"/>
              </p:cNvSpPr>
              <p:nvPr/>
            </p:nvSpPr>
            <p:spPr bwMode="auto">
              <a:xfrm>
                <a:off x="2031" y="2863"/>
                <a:ext cx="0" cy="14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7" name="Line 45"/>
              <p:cNvSpPr>
                <a:spLocks noChangeShapeType="1"/>
              </p:cNvSpPr>
              <p:nvPr/>
            </p:nvSpPr>
            <p:spPr bwMode="auto">
              <a:xfrm>
                <a:off x="1877" y="2976"/>
                <a:ext cx="0" cy="13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358" name="Rectangle 46"/>
            <p:cNvSpPr>
              <a:spLocks noChangeArrowheads="1"/>
            </p:cNvSpPr>
            <p:nvPr/>
          </p:nvSpPr>
          <p:spPr bwMode="auto">
            <a:xfrm>
              <a:off x="1678" y="2727"/>
              <a:ext cx="567" cy="294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抽水机</a:t>
              </a:r>
            </a:p>
          </p:txBody>
        </p:sp>
      </p:grpSp>
      <p:sp>
        <p:nvSpPr>
          <p:cNvPr id="95" name="AutoShape 39"/>
          <p:cNvSpPr>
            <a:spLocks noChangeArrowheads="1"/>
          </p:cNvSpPr>
          <p:nvPr/>
        </p:nvSpPr>
        <p:spPr bwMode="auto">
          <a:xfrm>
            <a:off x="2008188" y="1565275"/>
            <a:ext cx="539750" cy="144463"/>
          </a:xfrm>
          <a:prstGeom prst="leftArrow">
            <a:avLst>
              <a:gd name="adj1" fmla="val 50000"/>
              <a:gd name="adj2" fmla="val 93406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32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8" name="AutoShape 36"/>
          <p:cNvSpPr>
            <a:spLocks noChangeArrowheads="1"/>
          </p:cNvSpPr>
          <p:nvPr/>
        </p:nvSpPr>
        <p:spPr bwMode="auto">
          <a:xfrm>
            <a:off x="2189163" y="3557588"/>
            <a:ext cx="325437" cy="179387"/>
          </a:xfrm>
          <a:prstGeom prst="rightArrow">
            <a:avLst>
              <a:gd name="adj1" fmla="val 50000"/>
              <a:gd name="adj2" fmla="val 45354"/>
            </a:avLst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3200" b="1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8" name="组合 41"/>
          <p:cNvGrpSpPr>
            <a:grpSpLocks/>
          </p:cNvGrpSpPr>
          <p:nvPr/>
        </p:nvGrpSpPr>
        <p:grpSpPr bwMode="auto">
          <a:xfrm>
            <a:off x="2281238" y="3473450"/>
            <a:ext cx="215900" cy="288925"/>
            <a:chOff x="6543702" y="1895454"/>
            <a:chExt cx="216000" cy="288794"/>
          </a:xfrm>
        </p:grpSpPr>
        <p:cxnSp>
          <p:nvCxnSpPr>
            <p:cNvPr id="9362" name="直接连接符 35"/>
            <p:cNvCxnSpPr>
              <a:cxnSpLocks noChangeShapeType="1"/>
            </p:cNvCxnSpPr>
            <p:nvPr/>
          </p:nvCxnSpPr>
          <p:spPr bwMode="auto">
            <a:xfrm>
              <a:off x="6543702" y="1895454"/>
              <a:ext cx="216000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63" name="直接连接符 36"/>
            <p:cNvCxnSpPr>
              <a:cxnSpLocks noChangeShapeType="1"/>
            </p:cNvCxnSpPr>
            <p:nvPr/>
          </p:nvCxnSpPr>
          <p:spPr bwMode="auto">
            <a:xfrm rot="5400000">
              <a:off x="6509241" y="2039454"/>
              <a:ext cx="288000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5538E-6 L -1.11111E-6 0.11288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018E-6 L -4.16667E-6 -0.07865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1297 L 0 0.04815 " pathEditMode="relative" rAng="0" ptsTypes="AA">
                                      <p:cBhvr>
                                        <p:cTn id="70" dur="5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787 L 5.55556E-7 -0.01504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nimBg="1"/>
      <p:bldP spid="71683" grpId="1" animBg="1"/>
      <p:bldP spid="9294" grpId="0" build="allAtOnce" autoUpdateAnimBg="0"/>
      <p:bldP spid="9295" grpId="0" autoUpdateAnimBg="0"/>
      <p:bldP spid="9296" grpId="0" animBg="1" autoUpdateAnimBg="0"/>
      <p:bldP spid="9297" grpId="0" animBg="1" autoUpdateAnimBg="0"/>
      <p:bldP spid="9298" grpId="0" autoUpdateAnimBg="0"/>
      <p:bldP spid="71685" grpId="0" animBg="1"/>
      <p:bldP spid="71685" grpId="1" animBg="1"/>
      <p:bldP spid="71716" grpId="0" animBg="1"/>
      <p:bldP spid="71716" grpId="1" animBg="1"/>
      <p:bldP spid="71719" grpId="0"/>
      <p:bldP spid="71719" grpId="1"/>
      <p:bldP spid="95" grpId="0" animBg="1"/>
      <p:bldP spid="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24"/>
          <p:cNvSpPr>
            <a:spLocks noChangeArrowheads="1"/>
          </p:cNvSpPr>
          <p:nvPr/>
        </p:nvSpPr>
        <p:spPr bwMode="auto">
          <a:xfrm>
            <a:off x="323528" y="620688"/>
            <a:ext cx="6215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电源的作用</a:t>
            </a:r>
          </a:p>
        </p:txBody>
      </p:sp>
      <p:sp>
        <p:nvSpPr>
          <p:cNvPr id="10243" name="AutoShape 10"/>
          <p:cNvSpPr>
            <a:spLocks noChangeArrowheads="1"/>
          </p:cNvSpPr>
          <p:nvPr/>
        </p:nvSpPr>
        <p:spPr bwMode="auto">
          <a:xfrm>
            <a:off x="1643063" y="4500563"/>
            <a:ext cx="936625" cy="468312"/>
          </a:xfrm>
          <a:prstGeom prst="wedgeRoundRectCallout">
            <a:avLst>
              <a:gd name="adj1" fmla="val 2713"/>
              <a:gd name="adj2" fmla="val 13271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sz="2400" b="1" i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电源</a:t>
            </a:r>
          </a:p>
        </p:txBody>
      </p:sp>
      <p:sp>
        <p:nvSpPr>
          <p:cNvPr id="10244" name="Text Box 11"/>
          <p:cNvSpPr txBox="1">
            <a:spLocks noChangeArrowheads="1"/>
          </p:cNvSpPr>
          <p:nvPr/>
        </p:nvSpPr>
        <p:spPr bwMode="auto">
          <a:xfrm>
            <a:off x="0" y="4714875"/>
            <a:ext cx="576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sz="32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+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3643313" y="4786313"/>
            <a:ext cx="576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sz="36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-</a:t>
            </a:r>
          </a:p>
        </p:txBody>
      </p:sp>
      <p:sp>
        <p:nvSpPr>
          <p:cNvPr id="10246" name="AutoShape 13"/>
          <p:cNvSpPr>
            <a:spLocks noChangeArrowheads="1"/>
          </p:cNvSpPr>
          <p:nvPr/>
        </p:nvSpPr>
        <p:spPr bwMode="auto">
          <a:xfrm>
            <a:off x="0" y="5929313"/>
            <a:ext cx="936625" cy="468312"/>
          </a:xfrm>
          <a:prstGeom prst="wedgeRoundRectCallout">
            <a:avLst>
              <a:gd name="adj1" fmla="val 21778"/>
              <a:gd name="adj2" fmla="val -24025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sz="2400" b="1" i="1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正极</a:t>
            </a:r>
            <a:endParaRPr lang="zh-CN" altLang="en-US" sz="2400" b="1" i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247" name="AutoShape 14"/>
          <p:cNvSpPr>
            <a:spLocks noChangeArrowheads="1"/>
          </p:cNvSpPr>
          <p:nvPr/>
        </p:nvSpPr>
        <p:spPr bwMode="auto">
          <a:xfrm>
            <a:off x="3571875" y="5857875"/>
            <a:ext cx="936625" cy="468313"/>
          </a:xfrm>
          <a:prstGeom prst="wedgeRoundRectCallout">
            <a:avLst>
              <a:gd name="adj1" fmla="val -31838"/>
              <a:gd name="adj2" fmla="val -19830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sz="2400" b="1" i="1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负极</a:t>
            </a:r>
            <a:endParaRPr lang="zh-CN" altLang="en-US" sz="2400" b="1" i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248" name="AutoShape 19"/>
          <p:cNvSpPr>
            <a:spLocks noChangeArrowheads="1"/>
          </p:cNvSpPr>
          <p:nvPr/>
        </p:nvSpPr>
        <p:spPr bwMode="auto">
          <a:xfrm>
            <a:off x="4929188" y="2643188"/>
            <a:ext cx="3744912" cy="3929062"/>
          </a:xfrm>
          <a:prstGeom prst="wedgeRoundRectCallout">
            <a:avLst>
              <a:gd name="adj1" fmla="val -82264"/>
              <a:gd name="adj2" fmla="val 2743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电源的作用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：</a:t>
            </a:r>
            <a:endParaRPr lang="en-US" sz="2400" dirty="0">
              <a:solidFill>
                <a:srgbClr val="FF0000"/>
              </a:solidFill>
              <a:latin typeface="黑体" pitchFamily="2" charset="-122"/>
              <a:ea typeface="黑体" pitchFamily="2" charset="-122"/>
              <a:sym typeface="Wingdings" pitchFamily="2" charset="2"/>
            </a:endParaRPr>
          </a:p>
          <a:p>
            <a:pPr>
              <a:buFont typeface="Arial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（</a:t>
            </a:r>
            <a:r>
              <a:rPr 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从物理过程分析：就是通过非静电力把电子从正极搬运到负极，使电源两极间保持一定的电势差。使电路有持续的电流；</a:t>
            </a:r>
            <a:endParaRPr 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Arial" charset="0"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sz="2400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）从能量转化和守恒的角度就是电源把其它形式的能转化为电能。</a:t>
            </a:r>
          </a:p>
        </p:txBody>
      </p:sp>
      <p:sp>
        <p:nvSpPr>
          <p:cNvPr id="10249" name="Text Box 24"/>
          <p:cNvSpPr txBox="1">
            <a:spLocks noChangeArrowheads="1"/>
          </p:cNvSpPr>
          <p:nvPr/>
        </p:nvSpPr>
        <p:spPr bwMode="auto">
          <a:xfrm>
            <a:off x="1285875" y="5929313"/>
            <a:ext cx="5762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sz="2400" b="1" i="1">
                <a:latin typeface="华文中宋" pitchFamily="2" charset="-122"/>
                <a:ea typeface="华文中宋" pitchFamily="2" charset="-122"/>
              </a:rPr>
              <a:t>F</a:t>
            </a:r>
          </a:p>
        </p:txBody>
      </p:sp>
      <p:grpSp>
        <p:nvGrpSpPr>
          <p:cNvPr id="2" name="Group 138"/>
          <p:cNvGrpSpPr>
            <a:grpSpLocks/>
          </p:cNvGrpSpPr>
          <p:nvPr/>
        </p:nvGrpSpPr>
        <p:grpSpPr bwMode="auto">
          <a:xfrm>
            <a:off x="142875" y="3214688"/>
            <a:ext cx="4017963" cy="2703512"/>
            <a:chOff x="0" y="0"/>
            <a:chExt cx="2531" cy="1703"/>
          </a:xfrm>
        </p:grpSpPr>
        <p:sp>
          <p:nvSpPr>
            <p:cNvPr id="10251" name="AutoShape 29"/>
            <p:cNvSpPr>
              <a:spLocks/>
            </p:cNvSpPr>
            <p:nvPr/>
          </p:nvSpPr>
          <p:spPr bwMode="auto">
            <a:xfrm>
              <a:off x="317" y="0"/>
              <a:ext cx="1905" cy="1664"/>
            </a:xfrm>
            <a:custGeom>
              <a:avLst/>
              <a:gdLst>
                <a:gd name="T0" fmla="*/ 91 w 21600"/>
                <a:gd name="T1" fmla="*/ 0 h 21600"/>
                <a:gd name="T2" fmla="*/ 21509 w 21600"/>
                <a:gd name="T3" fmla="*/ 11942 h 21600"/>
              </a:gdLst>
              <a:ahLst/>
              <a:cxnLst>
                <a:cxn ang="0">
                  <a:pos x="2126" y="9527"/>
                </a:cxn>
                <a:cxn ang="0">
                  <a:pos x="10800" y="2034"/>
                </a:cxn>
                <a:cxn ang="0">
                  <a:pos x="19473" y="9527"/>
                </a:cxn>
                <a:cxn ang="0">
                  <a:pos x="21485" y="9231"/>
                </a:cxn>
                <a:cxn ang="0">
                  <a:pos x="10799" y="0"/>
                </a:cxn>
                <a:cxn ang="0">
                  <a:pos x="114" y="9231"/>
                </a:cxn>
              </a:cxnLst>
              <a:rect l="T0" t="T1" r="T2" b="T3"/>
              <a:pathLst>
                <a:path w="21600" h="21600">
                  <a:moveTo>
                    <a:pt x="2126" y="9527"/>
                  </a:moveTo>
                  <a:cubicBezTo>
                    <a:pt x="2758" y="5223"/>
                    <a:pt x="6450" y="2033"/>
                    <a:pt x="10800" y="2034"/>
                  </a:cubicBezTo>
                  <a:cubicBezTo>
                    <a:pt x="15149" y="2034"/>
                    <a:pt x="18841" y="5223"/>
                    <a:pt x="19473" y="9527"/>
                  </a:cubicBezTo>
                  <a:lnTo>
                    <a:pt x="21485" y="9231"/>
                  </a:lnTo>
                  <a:cubicBezTo>
                    <a:pt x="20707" y="3929"/>
                    <a:pt x="16158" y="-1"/>
                    <a:pt x="10799" y="0"/>
                  </a:cubicBezTo>
                  <a:cubicBezTo>
                    <a:pt x="5441" y="0"/>
                    <a:pt x="892" y="3929"/>
                    <a:pt x="114" y="9231"/>
                  </a:cubicBezTo>
                  <a:close/>
                </a:path>
              </a:pathLst>
            </a:custGeom>
            <a:solidFill>
              <a:srgbClr val="FFCC00"/>
            </a:solidFill>
            <a:ln w="9525" cmpd="sng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Oval 30"/>
            <p:cNvSpPr>
              <a:spLocks noChangeArrowheads="1"/>
            </p:cNvSpPr>
            <p:nvPr/>
          </p:nvSpPr>
          <p:spPr bwMode="auto">
            <a:xfrm>
              <a:off x="1271" y="36"/>
              <a:ext cx="112" cy="1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118800" anchor="ctr"/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0253" name="Rectangle 95"/>
            <p:cNvSpPr>
              <a:spLocks noChangeArrowheads="1"/>
            </p:cNvSpPr>
            <p:nvPr/>
          </p:nvSpPr>
          <p:spPr bwMode="auto">
            <a:xfrm>
              <a:off x="385" y="1489"/>
              <a:ext cx="700" cy="147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0254" name="Rectangle 96"/>
            <p:cNvSpPr>
              <a:spLocks noChangeArrowheads="1"/>
            </p:cNvSpPr>
            <p:nvPr/>
          </p:nvSpPr>
          <p:spPr bwMode="auto">
            <a:xfrm>
              <a:off x="1503" y="1489"/>
              <a:ext cx="674" cy="147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0255" name="Rectangle 97"/>
            <p:cNvSpPr>
              <a:spLocks noChangeArrowheads="1"/>
            </p:cNvSpPr>
            <p:nvPr/>
          </p:nvSpPr>
          <p:spPr bwMode="auto">
            <a:xfrm>
              <a:off x="385" y="1119"/>
              <a:ext cx="157" cy="394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0256" name="Rectangle 98"/>
            <p:cNvSpPr>
              <a:spLocks noChangeArrowheads="1"/>
            </p:cNvSpPr>
            <p:nvPr/>
          </p:nvSpPr>
          <p:spPr bwMode="auto">
            <a:xfrm flipH="1">
              <a:off x="2018" y="1075"/>
              <a:ext cx="157" cy="416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charset="0"/>
                <a:buNone/>
              </a:pP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0257" name="Line 99"/>
            <p:cNvSpPr>
              <a:spLocks noChangeShapeType="1"/>
            </p:cNvSpPr>
            <p:nvPr/>
          </p:nvSpPr>
          <p:spPr bwMode="auto">
            <a:xfrm flipH="1">
              <a:off x="2018" y="1140"/>
              <a:ext cx="0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Line 100"/>
            <p:cNvSpPr>
              <a:spLocks noChangeShapeType="1"/>
            </p:cNvSpPr>
            <p:nvPr/>
          </p:nvSpPr>
          <p:spPr bwMode="auto">
            <a:xfrm>
              <a:off x="2177" y="1097"/>
              <a:ext cx="0" cy="5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Line 101"/>
            <p:cNvSpPr>
              <a:spLocks noChangeShapeType="1"/>
            </p:cNvSpPr>
            <p:nvPr/>
          </p:nvSpPr>
          <p:spPr bwMode="auto">
            <a:xfrm flipV="1">
              <a:off x="1519" y="148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102"/>
            <p:cNvSpPr>
              <a:spLocks noChangeShapeType="1"/>
            </p:cNvSpPr>
            <p:nvPr/>
          </p:nvSpPr>
          <p:spPr bwMode="auto">
            <a:xfrm>
              <a:off x="385" y="1119"/>
              <a:ext cx="0" cy="5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103"/>
            <p:cNvSpPr>
              <a:spLocks noChangeShapeType="1"/>
            </p:cNvSpPr>
            <p:nvPr/>
          </p:nvSpPr>
          <p:spPr bwMode="auto">
            <a:xfrm flipV="1">
              <a:off x="544" y="148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Line 104"/>
            <p:cNvSpPr>
              <a:spLocks noChangeShapeType="1"/>
            </p:cNvSpPr>
            <p:nvPr/>
          </p:nvSpPr>
          <p:spPr bwMode="auto">
            <a:xfrm flipV="1">
              <a:off x="385" y="1636"/>
              <a:ext cx="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Line 105"/>
            <p:cNvSpPr>
              <a:spLocks noChangeShapeType="1"/>
            </p:cNvSpPr>
            <p:nvPr/>
          </p:nvSpPr>
          <p:spPr bwMode="auto">
            <a:xfrm>
              <a:off x="544" y="1119"/>
              <a:ext cx="0" cy="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Oval 106"/>
            <p:cNvSpPr>
              <a:spLocks noChangeArrowheads="1"/>
            </p:cNvSpPr>
            <p:nvPr/>
          </p:nvSpPr>
          <p:spPr bwMode="auto">
            <a:xfrm>
              <a:off x="408" y="1291"/>
              <a:ext cx="104" cy="9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118800" anchor="ctr"/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0265" name="Oval 107"/>
            <p:cNvSpPr>
              <a:spLocks noChangeArrowheads="1"/>
            </p:cNvSpPr>
            <p:nvPr/>
          </p:nvSpPr>
          <p:spPr bwMode="auto">
            <a:xfrm>
              <a:off x="2049" y="1427"/>
              <a:ext cx="105" cy="9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118800" anchor="ctr"/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0266" name="Text Box 108"/>
            <p:cNvSpPr txBox="1">
              <a:spLocks noChangeArrowheads="1"/>
            </p:cNvSpPr>
            <p:nvPr/>
          </p:nvSpPr>
          <p:spPr bwMode="auto">
            <a:xfrm>
              <a:off x="366" y="103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267" name="Oval 109"/>
            <p:cNvSpPr>
              <a:spLocks noChangeArrowheads="1"/>
            </p:cNvSpPr>
            <p:nvPr/>
          </p:nvSpPr>
          <p:spPr bwMode="auto">
            <a:xfrm>
              <a:off x="217" y="666"/>
              <a:ext cx="471" cy="462"/>
            </a:xfrm>
            <a:prstGeom prst="ellipse">
              <a:avLst/>
            </a:prstGeom>
            <a:gradFill rotWithShape="1">
              <a:gsLst>
                <a:gs pos="0">
                  <a:srgbClr val="FFC6C6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68" name="Text Box 110"/>
            <p:cNvSpPr txBox="1">
              <a:spLocks noChangeArrowheads="1"/>
            </p:cNvSpPr>
            <p:nvPr/>
          </p:nvSpPr>
          <p:spPr bwMode="auto">
            <a:xfrm>
              <a:off x="340" y="47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269" name="Text Box 111"/>
            <p:cNvSpPr txBox="1">
              <a:spLocks noChangeArrowheads="1"/>
            </p:cNvSpPr>
            <p:nvPr/>
          </p:nvSpPr>
          <p:spPr bwMode="auto">
            <a:xfrm>
              <a:off x="0" y="775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270" name="Text Box 112"/>
            <p:cNvSpPr txBox="1">
              <a:spLocks noChangeArrowheads="1"/>
            </p:cNvSpPr>
            <p:nvPr/>
          </p:nvSpPr>
          <p:spPr bwMode="auto">
            <a:xfrm>
              <a:off x="653" y="80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271" name="Text Box 113"/>
            <p:cNvSpPr txBox="1">
              <a:spLocks noChangeArrowheads="1"/>
            </p:cNvSpPr>
            <p:nvPr/>
          </p:nvSpPr>
          <p:spPr bwMode="auto">
            <a:xfrm>
              <a:off x="558" y="964"/>
              <a:ext cx="2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272" name="Text Box 114"/>
            <p:cNvSpPr txBox="1">
              <a:spLocks noChangeArrowheads="1"/>
            </p:cNvSpPr>
            <p:nvPr/>
          </p:nvSpPr>
          <p:spPr bwMode="auto">
            <a:xfrm>
              <a:off x="105" y="96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273" name="Text Box 115"/>
            <p:cNvSpPr txBox="1">
              <a:spLocks noChangeArrowheads="1"/>
            </p:cNvSpPr>
            <p:nvPr/>
          </p:nvSpPr>
          <p:spPr bwMode="auto">
            <a:xfrm>
              <a:off x="78" y="59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274" name="Text Box 116"/>
            <p:cNvSpPr txBox="1">
              <a:spLocks noChangeArrowheads="1"/>
            </p:cNvSpPr>
            <p:nvPr/>
          </p:nvSpPr>
          <p:spPr bwMode="auto">
            <a:xfrm>
              <a:off x="577" y="59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+</a:t>
              </a:r>
            </a:p>
          </p:txBody>
        </p:sp>
        <p:grpSp>
          <p:nvGrpSpPr>
            <p:cNvPr id="3" name="Group 117"/>
            <p:cNvGrpSpPr>
              <a:grpSpLocks/>
            </p:cNvGrpSpPr>
            <p:nvPr/>
          </p:nvGrpSpPr>
          <p:grpSpPr bwMode="auto">
            <a:xfrm>
              <a:off x="1633" y="366"/>
              <a:ext cx="898" cy="850"/>
              <a:chOff x="0" y="0"/>
              <a:chExt cx="898" cy="820"/>
            </a:xfrm>
          </p:grpSpPr>
          <p:sp>
            <p:nvSpPr>
              <p:cNvPr id="10276" name="Text Box 118"/>
              <p:cNvSpPr txBox="1">
                <a:spLocks noChangeArrowheads="1"/>
              </p:cNvSpPr>
              <p:nvPr/>
            </p:nvSpPr>
            <p:spPr bwMode="auto">
              <a:xfrm>
                <a:off x="654" y="271"/>
                <a:ext cx="244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en-US" sz="2400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10277" name="Text Box 119"/>
              <p:cNvSpPr txBox="1">
                <a:spLocks noChangeArrowheads="1"/>
              </p:cNvSpPr>
              <p:nvPr/>
            </p:nvSpPr>
            <p:spPr bwMode="auto">
              <a:xfrm>
                <a:off x="627" y="418"/>
                <a:ext cx="24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en-US" sz="2400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10278" name="Text Box 120"/>
              <p:cNvSpPr txBox="1">
                <a:spLocks noChangeArrowheads="1"/>
              </p:cNvSpPr>
              <p:nvPr/>
            </p:nvSpPr>
            <p:spPr bwMode="auto">
              <a:xfrm>
                <a:off x="576" y="49"/>
                <a:ext cx="24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en-US" sz="2400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10279" name="Oval 121"/>
              <p:cNvSpPr>
                <a:spLocks noChangeArrowheads="1"/>
              </p:cNvSpPr>
              <p:nvPr/>
            </p:nvSpPr>
            <p:spPr bwMode="auto">
              <a:xfrm>
                <a:off x="236" y="295"/>
                <a:ext cx="471" cy="444"/>
              </a:xfrm>
              <a:prstGeom prst="ellipse">
                <a:avLst/>
              </a:prstGeom>
              <a:gradFill rotWithShape="1">
                <a:gsLst>
                  <a:gs pos="0">
                    <a:srgbClr val="DFDF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Arial" charset="0"/>
                  <a:buNone/>
                </a:pPr>
                <a:r>
                  <a:rPr lang="en-US" sz="2400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0280" name="Text Box 122"/>
              <p:cNvSpPr txBox="1">
                <a:spLocks noChangeArrowheads="1"/>
              </p:cNvSpPr>
              <p:nvPr/>
            </p:nvSpPr>
            <p:spPr bwMode="auto">
              <a:xfrm>
                <a:off x="0" y="295"/>
                <a:ext cx="24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en-US" sz="2400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10281" name="Text Box 123"/>
              <p:cNvSpPr txBox="1">
                <a:spLocks noChangeArrowheads="1"/>
              </p:cNvSpPr>
              <p:nvPr/>
            </p:nvSpPr>
            <p:spPr bwMode="auto">
              <a:xfrm>
                <a:off x="340" y="542"/>
                <a:ext cx="24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en-US" sz="2400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10282" name="Text Box 124"/>
              <p:cNvSpPr txBox="1">
                <a:spLocks noChangeArrowheads="1"/>
              </p:cNvSpPr>
              <p:nvPr/>
            </p:nvSpPr>
            <p:spPr bwMode="auto">
              <a:xfrm>
                <a:off x="106" y="443"/>
                <a:ext cx="24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en-US" sz="2400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10283" name="Text Box 125"/>
              <p:cNvSpPr txBox="1">
                <a:spLocks noChangeArrowheads="1"/>
              </p:cNvSpPr>
              <p:nvPr/>
            </p:nvSpPr>
            <p:spPr bwMode="auto">
              <a:xfrm>
                <a:off x="340" y="0"/>
                <a:ext cx="245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en-US" sz="2400">
                    <a:latin typeface="Times New Roman" pitchFamily="18" charset="0"/>
                  </a:rPr>
                  <a:t>_</a:t>
                </a:r>
              </a:p>
            </p:txBody>
          </p:sp>
          <p:sp>
            <p:nvSpPr>
              <p:cNvPr id="10284" name="Text Box 126"/>
              <p:cNvSpPr txBox="1">
                <a:spLocks noChangeArrowheads="1"/>
              </p:cNvSpPr>
              <p:nvPr/>
            </p:nvSpPr>
            <p:spPr bwMode="auto">
              <a:xfrm>
                <a:off x="79" y="98"/>
                <a:ext cx="24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en-US" sz="2400">
                    <a:latin typeface="Times New Roman" pitchFamily="18" charset="0"/>
                  </a:rPr>
                  <a:t>_</a:t>
                </a:r>
              </a:p>
            </p:txBody>
          </p:sp>
        </p:grpSp>
        <p:sp>
          <p:nvSpPr>
            <p:cNvPr id="10285" name="Rectangle 127"/>
            <p:cNvSpPr>
              <a:spLocks noChangeArrowheads="1"/>
            </p:cNvSpPr>
            <p:nvPr/>
          </p:nvSpPr>
          <p:spPr bwMode="auto">
            <a:xfrm>
              <a:off x="1088" y="1398"/>
              <a:ext cx="418" cy="30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Arial" charset="0"/>
                <a:buNone/>
              </a:pPr>
              <a:r>
                <a:rPr lang="en-US" sz="24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0286" name="Line 128"/>
            <p:cNvSpPr>
              <a:spLocks noChangeShapeType="1"/>
            </p:cNvSpPr>
            <p:nvPr/>
          </p:nvSpPr>
          <p:spPr bwMode="auto">
            <a:xfrm>
              <a:off x="1497" y="1636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7" name="Oval 133"/>
            <p:cNvSpPr>
              <a:spLocks noChangeArrowheads="1"/>
            </p:cNvSpPr>
            <p:nvPr/>
          </p:nvSpPr>
          <p:spPr bwMode="auto">
            <a:xfrm>
              <a:off x="659" y="204"/>
              <a:ext cx="112" cy="1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118800" anchor="ctr"/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0288" name="Oval 134"/>
            <p:cNvSpPr>
              <a:spLocks noChangeArrowheads="1"/>
            </p:cNvSpPr>
            <p:nvPr/>
          </p:nvSpPr>
          <p:spPr bwMode="auto">
            <a:xfrm>
              <a:off x="1859" y="286"/>
              <a:ext cx="112" cy="1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118800" anchor="ctr"/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10289" name="Oval 107"/>
            <p:cNvSpPr>
              <a:spLocks noChangeArrowheads="1"/>
            </p:cNvSpPr>
            <p:nvPr/>
          </p:nvSpPr>
          <p:spPr bwMode="auto">
            <a:xfrm>
              <a:off x="675" y="1527"/>
              <a:ext cx="105" cy="9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118800" anchor="ctr"/>
            <a:lstStyle/>
            <a:p>
              <a:pPr algn="ctr">
                <a:buFont typeface="Arial" charset="0"/>
                <a:buNone/>
              </a:pPr>
              <a:r>
                <a:rPr lang="en-US" sz="2400">
                  <a:latin typeface="Times New Roman" pitchFamily="18" charset="0"/>
                </a:rPr>
                <a:t>-</a:t>
              </a:r>
            </a:p>
          </p:txBody>
        </p:sp>
      </p:grpSp>
      <p:sp>
        <p:nvSpPr>
          <p:cNvPr id="10290" name="AutoShape 131"/>
          <p:cNvSpPr>
            <a:spLocks noChangeArrowheads="1"/>
          </p:cNvSpPr>
          <p:nvPr/>
        </p:nvSpPr>
        <p:spPr bwMode="auto">
          <a:xfrm>
            <a:off x="755650" y="5410200"/>
            <a:ext cx="215900" cy="32385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zh-CN">
              <a:latin typeface="Calibri" pitchFamily="34" charset="0"/>
            </a:endParaRPr>
          </a:p>
        </p:txBody>
      </p:sp>
      <p:sp>
        <p:nvSpPr>
          <p:cNvPr id="10291" name="AutoShape 132"/>
          <p:cNvSpPr>
            <a:spLocks noChangeArrowheads="1"/>
          </p:cNvSpPr>
          <p:nvPr/>
        </p:nvSpPr>
        <p:spPr bwMode="auto">
          <a:xfrm>
            <a:off x="3384550" y="5122863"/>
            <a:ext cx="215900" cy="358775"/>
          </a:xfrm>
          <a:prstGeom prst="upArrow">
            <a:avLst>
              <a:gd name="adj1" fmla="val 50000"/>
              <a:gd name="adj2" fmla="val 4154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zh-CN">
              <a:latin typeface="Calibri" pitchFamily="34" charset="0"/>
            </a:endParaRPr>
          </a:p>
        </p:txBody>
      </p:sp>
      <p:sp>
        <p:nvSpPr>
          <p:cNvPr id="10292" name="AutoShape 137"/>
          <p:cNvSpPr>
            <a:spLocks noChangeArrowheads="1"/>
          </p:cNvSpPr>
          <p:nvPr/>
        </p:nvSpPr>
        <p:spPr bwMode="auto">
          <a:xfrm rot="1780525">
            <a:off x="2735263" y="3467100"/>
            <a:ext cx="431800" cy="215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zh-CN">
              <a:latin typeface="Calibri" pitchFamily="34" charset="0"/>
            </a:endParaRPr>
          </a:p>
        </p:txBody>
      </p:sp>
      <p:sp>
        <p:nvSpPr>
          <p:cNvPr id="10293" name="AutoShape 135"/>
          <p:cNvSpPr>
            <a:spLocks noChangeArrowheads="1"/>
          </p:cNvSpPr>
          <p:nvPr/>
        </p:nvSpPr>
        <p:spPr bwMode="auto">
          <a:xfrm>
            <a:off x="1727200" y="3251200"/>
            <a:ext cx="431800" cy="215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zh-CN">
              <a:latin typeface="Calibri" pitchFamily="34" charset="0"/>
            </a:endParaRPr>
          </a:p>
        </p:txBody>
      </p:sp>
      <p:sp>
        <p:nvSpPr>
          <p:cNvPr id="10294" name="AutoShape 136"/>
          <p:cNvSpPr>
            <a:spLocks noChangeArrowheads="1"/>
          </p:cNvSpPr>
          <p:nvPr/>
        </p:nvSpPr>
        <p:spPr bwMode="auto">
          <a:xfrm rot="19006289">
            <a:off x="827088" y="3717925"/>
            <a:ext cx="431800" cy="215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charset="0"/>
              <a:buNone/>
            </a:pPr>
            <a:endParaRPr lang="zh-CN" altLang="zh-CN">
              <a:latin typeface="Calibri" pitchFamily="34" charset="0"/>
            </a:endParaRPr>
          </a:p>
        </p:txBody>
      </p:sp>
      <p:sp>
        <p:nvSpPr>
          <p:cNvPr id="10295" name="Line 23"/>
          <p:cNvSpPr>
            <a:spLocks noChangeShapeType="1"/>
          </p:cNvSpPr>
          <p:nvPr/>
        </p:nvSpPr>
        <p:spPr bwMode="auto">
          <a:xfrm flipH="1" flipV="1">
            <a:off x="1357313" y="5715000"/>
            <a:ext cx="377825" cy="14288"/>
          </a:xfrm>
          <a:prstGeom prst="line">
            <a:avLst/>
          </a:prstGeom>
          <a:noFill/>
          <a:ln w="57150">
            <a:solidFill>
              <a:srgbClr val="0000FF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96" name="Text Box 140"/>
          <p:cNvSpPr txBox="1">
            <a:spLocks noChangeArrowheads="1"/>
          </p:cNvSpPr>
          <p:nvPr/>
        </p:nvSpPr>
        <p:spPr bwMode="auto">
          <a:xfrm>
            <a:off x="571500" y="1571625"/>
            <a:ext cx="832098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）电场力做负功，电子的电势能增加，通过电源把其它形式的能转化为电能</a:t>
            </a:r>
            <a:r>
              <a:rPr lang="en-US" sz="2800" b="1" dirty="0">
                <a:latin typeface="+mn-ea"/>
              </a:rPr>
              <a:t>.</a:t>
            </a:r>
          </a:p>
        </p:txBody>
      </p:sp>
      <p:sp>
        <p:nvSpPr>
          <p:cNvPr id="10297" name="Text Box 140"/>
          <p:cNvSpPr txBox="1">
            <a:spLocks noChangeArrowheads="1"/>
          </p:cNvSpPr>
          <p:nvPr/>
        </p:nvSpPr>
        <p:spPr bwMode="auto">
          <a:xfrm>
            <a:off x="571500" y="1071563"/>
            <a:ext cx="71688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）通过非静电力把电子从正极运到负极。</a:t>
            </a:r>
            <a:endParaRPr lang="en-US" sz="2800" b="1" dirty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0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0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0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 autoUpdateAnimBg="0"/>
      <p:bldP spid="10290" grpId="0" animBg="1" autoUpdateAnimBg="0"/>
      <p:bldP spid="10290" grpId="1" animBg="1" autoUpdateAnimBg="0"/>
      <p:bldP spid="10291" grpId="0" animBg="1" autoUpdateAnimBg="0"/>
      <p:bldP spid="10291" grpId="1" animBg="1" autoUpdateAnimBg="0"/>
      <p:bldP spid="10292" grpId="0" animBg="1" autoUpdateAnimBg="0"/>
      <p:bldP spid="10292" grpId="1" animBg="1" autoUpdateAnimBg="0"/>
      <p:bldP spid="10293" grpId="0" animBg="1" autoUpdateAnimBg="0"/>
      <p:bldP spid="10293" grpId="1" animBg="1" autoUpdateAnimBg="0"/>
      <p:bldP spid="10294" grpId="0" animBg="1" autoUpdateAnimBg="0"/>
      <p:bldP spid="10294" grpId="1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23850" y="4856262"/>
            <a:ext cx="8461375" cy="58896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不同的电源中，非静电力做功的本领相同吗？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93700" y="3557687"/>
            <a:ext cx="2701925" cy="793750"/>
            <a:chOff x="248" y="1705"/>
            <a:chExt cx="1430" cy="500"/>
          </a:xfrm>
        </p:grpSpPr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816" y="1756"/>
              <a:ext cx="86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solidFill>
                    <a:srgbClr val="FF0000"/>
                  </a:solidFill>
                  <a:ea typeface="黑体" pitchFamily="2" charset="-122"/>
                </a:rPr>
                <a:t>思考</a:t>
              </a:r>
            </a:p>
          </p:txBody>
        </p:sp>
        <p:pic>
          <p:nvPicPr>
            <p:cNvPr id="13326" name="Picture 14" descr="4C23ACF17C7A8D7ABF39D4F6BBDEF2F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" y="1705"/>
              <a:ext cx="500" cy="500"/>
            </a:xfrm>
            <a:prstGeom prst="rect">
              <a:avLst/>
            </a:prstGeom>
            <a:noFill/>
          </p:spPr>
        </p:pic>
      </p:grp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042988" y="1759049"/>
            <a:ext cx="6013450" cy="1317625"/>
          </a:xfrm>
          <a:prstGeom prst="rect">
            <a:avLst/>
          </a:prstGeom>
          <a:noFill/>
          <a:ln w="57150" cmpd="thinThick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电源</a:t>
            </a:r>
            <a:r>
              <a:rPr lang="en-US" altLang="zh-CN" sz="3200">
                <a:solidFill>
                  <a:srgbClr val="FF0000"/>
                </a:solidFill>
                <a:ea typeface="黑体" pitchFamily="2" charset="-122"/>
              </a:rPr>
              <a:t>:</a:t>
            </a:r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是通过</a:t>
            </a:r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非静电力做功</a:t>
            </a:r>
            <a:r>
              <a:rPr lang="en-US" altLang="zh-CN" sz="3200">
                <a:solidFill>
                  <a:srgbClr val="0000FF"/>
                </a:solidFill>
                <a:ea typeface="黑体" pitchFamily="2" charset="-122"/>
              </a:rPr>
              <a:t>,</a:t>
            </a:r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把其它形式的能</a:t>
            </a:r>
            <a:r>
              <a:rPr lang="zh-CN" altLang="en-US" sz="3200">
                <a:solidFill>
                  <a:srgbClr val="FF0000"/>
                </a:solidFill>
                <a:ea typeface="黑体" pitchFamily="2" charset="-122"/>
              </a:rPr>
              <a:t>转化</a:t>
            </a:r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为电势能的装置</a:t>
            </a:r>
            <a:r>
              <a:rPr lang="en-US" altLang="zh-CN" sz="3200">
                <a:solidFill>
                  <a:srgbClr val="0000FF"/>
                </a:solidFill>
                <a:ea typeface="黑体" pitchFamily="2" charset="-122"/>
              </a:rPr>
              <a:t>.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251520" y="836712"/>
            <a:ext cx="8602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200" dirty="0">
                <a:solidFill>
                  <a:srgbClr val="FF0000"/>
                </a:solidFill>
                <a:ea typeface="黑体" pitchFamily="2" charset="-122"/>
              </a:rPr>
              <a:t>电源的概念</a:t>
            </a:r>
            <a:r>
              <a:rPr lang="zh-CN" altLang="en-US" sz="3200" dirty="0">
                <a:solidFill>
                  <a:srgbClr val="000000"/>
                </a:solidFill>
                <a:ea typeface="黑体" pitchFamily="2" charset="-122"/>
              </a:rPr>
              <a:t>（</a:t>
            </a:r>
            <a:r>
              <a:rPr lang="zh-CN" altLang="en-US" sz="3200" dirty="0">
                <a:ea typeface="黑体" pitchFamily="2" charset="-122"/>
              </a:rPr>
              <a:t>从能量的角度看</a:t>
            </a:r>
            <a:r>
              <a:rPr lang="zh-CN" altLang="en-US" sz="3200" dirty="0">
                <a:solidFill>
                  <a:srgbClr val="000000"/>
                </a:solidFill>
                <a:ea typeface="黑体" pitchFamily="2" charset="-122"/>
              </a:rPr>
              <a:t>）</a:t>
            </a:r>
            <a:endParaRPr lang="en-US" altLang="zh-CN" sz="32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animBg="1"/>
      <p:bldP spid="133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4897438" y="537418"/>
            <a:ext cx="3959225" cy="3305175"/>
            <a:chOff x="3085" y="74"/>
            <a:chExt cx="2290" cy="2008"/>
          </a:xfrm>
        </p:grpSpPr>
        <p:sp>
          <p:nvSpPr>
            <p:cNvPr id="29698" name="AutoShape 2"/>
            <p:cNvSpPr>
              <a:spLocks noChangeArrowheads="1"/>
            </p:cNvSpPr>
            <p:nvPr/>
          </p:nvSpPr>
          <p:spPr bwMode="auto">
            <a:xfrm>
              <a:off x="3152" y="503"/>
              <a:ext cx="2133" cy="1315"/>
            </a:xfrm>
            <a:prstGeom prst="roundRect">
              <a:avLst>
                <a:gd name="adj" fmla="val 16667"/>
              </a:avLst>
            </a:prstGeom>
            <a:noFill/>
            <a:ln w="304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810" y="1497"/>
              <a:ext cx="862" cy="585"/>
              <a:chOff x="2381" y="2659"/>
              <a:chExt cx="862" cy="585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2426" y="2704"/>
                <a:ext cx="772" cy="499"/>
                <a:chOff x="2426" y="2704"/>
                <a:chExt cx="772" cy="499"/>
              </a:xfrm>
            </p:grpSpPr>
            <p:sp>
              <p:nvSpPr>
                <p:cNvPr id="29701" name="Rectangle 5"/>
                <p:cNvSpPr>
                  <a:spLocks noChangeArrowheads="1"/>
                </p:cNvSpPr>
                <p:nvPr/>
              </p:nvSpPr>
              <p:spPr bwMode="auto">
                <a:xfrm>
                  <a:off x="2426" y="2704"/>
                  <a:ext cx="772" cy="499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02" name="Line 6"/>
                <p:cNvSpPr>
                  <a:spLocks noChangeShapeType="1"/>
                </p:cNvSpPr>
                <p:nvPr/>
              </p:nvSpPr>
              <p:spPr bwMode="auto">
                <a:xfrm>
                  <a:off x="2562" y="2704"/>
                  <a:ext cx="0" cy="4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03" name="Line 7"/>
                <p:cNvSpPr>
                  <a:spLocks noChangeShapeType="1"/>
                </p:cNvSpPr>
                <p:nvPr/>
              </p:nvSpPr>
              <p:spPr bwMode="auto">
                <a:xfrm>
                  <a:off x="3061" y="2704"/>
                  <a:ext cx="0" cy="4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2381" y="2659"/>
                <a:ext cx="862" cy="585"/>
                <a:chOff x="2381" y="2655"/>
                <a:chExt cx="862" cy="585"/>
              </a:xfrm>
            </p:grpSpPr>
            <p:sp>
              <p:nvSpPr>
                <p:cNvPr id="2970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81" y="2836"/>
                  <a:ext cx="226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0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  <p:sp>
              <p:nvSpPr>
                <p:cNvPr id="29706" name="Rectangle 10"/>
                <p:cNvSpPr>
                  <a:spLocks noChangeArrowheads="1"/>
                </p:cNvSpPr>
                <p:nvPr/>
              </p:nvSpPr>
              <p:spPr bwMode="auto">
                <a:xfrm>
                  <a:off x="2381" y="2659"/>
                  <a:ext cx="182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altLang="zh-CN" sz="1800" b="0">
                      <a:solidFill>
                        <a:srgbClr val="000000"/>
                      </a:solidFill>
                    </a:rPr>
                    <a:t>+</a:t>
                  </a:r>
                  <a:endParaRPr lang="zh-CN" altLang="en-US" sz="18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707" name="Rectangle 11"/>
                <p:cNvSpPr>
                  <a:spLocks noChangeArrowheads="1"/>
                </p:cNvSpPr>
                <p:nvPr/>
              </p:nvSpPr>
              <p:spPr bwMode="auto">
                <a:xfrm>
                  <a:off x="2381" y="3018"/>
                  <a:ext cx="184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800" b="0">
                      <a:solidFill>
                        <a:srgbClr val="000000"/>
                      </a:solidFill>
                    </a:rPr>
                    <a:t>+</a:t>
                  </a:r>
                  <a:endParaRPr lang="zh-CN" altLang="en-US" sz="18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70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061" y="3018"/>
                  <a:ext cx="182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/>
                    <a:t>-</a:t>
                  </a:r>
                </a:p>
              </p:txBody>
            </p:sp>
            <p:sp>
              <p:nvSpPr>
                <p:cNvPr id="2970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061" y="2795"/>
                  <a:ext cx="182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/>
                    <a:t>-</a:t>
                  </a:r>
                </a:p>
              </p:txBody>
            </p:sp>
            <p:sp>
              <p:nvSpPr>
                <p:cNvPr id="297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61" y="2655"/>
                  <a:ext cx="182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/>
                    <a:t>-</a:t>
                  </a:r>
                </a:p>
              </p:txBody>
            </p:sp>
          </p:grp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3085" y="391"/>
              <a:ext cx="2290" cy="1556"/>
              <a:chOff x="1814" y="1684"/>
              <a:chExt cx="2290" cy="1556"/>
            </a:xfrm>
          </p:grpSpPr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3180" y="1684"/>
                <a:ext cx="181" cy="223"/>
                <a:chOff x="329" y="3181"/>
                <a:chExt cx="181" cy="223"/>
              </a:xfrm>
            </p:grpSpPr>
            <p:sp>
              <p:nvSpPr>
                <p:cNvPr id="29713" name="Oval 17"/>
                <p:cNvSpPr>
                  <a:spLocks noChangeArrowheads="1"/>
                </p:cNvSpPr>
                <p:nvPr/>
              </p:nvSpPr>
              <p:spPr bwMode="auto">
                <a:xfrm>
                  <a:off x="385" y="3249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en-US" sz="1800" b="0"/>
                </a:p>
              </p:txBody>
            </p:sp>
            <p:sp>
              <p:nvSpPr>
                <p:cNvPr id="2971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29" y="3181"/>
                  <a:ext cx="181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0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329" y="1684"/>
                <a:ext cx="181" cy="223"/>
                <a:chOff x="329" y="3181"/>
                <a:chExt cx="181" cy="223"/>
              </a:xfrm>
            </p:grpSpPr>
            <p:sp>
              <p:nvSpPr>
                <p:cNvPr id="29716" name="Oval 20"/>
                <p:cNvSpPr>
                  <a:spLocks noChangeArrowheads="1"/>
                </p:cNvSpPr>
                <p:nvPr/>
              </p:nvSpPr>
              <p:spPr bwMode="auto">
                <a:xfrm>
                  <a:off x="385" y="3249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en-US" sz="1800" b="0"/>
                </a:p>
              </p:txBody>
            </p:sp>
            <p:sp>
              <p:nvSpPr>
                <p:cNvPr id="297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29" y="3181"/>
                  <a:ext cx="181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0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1819" y="2110"/>
                <a:ext cx="181" cy="223"/>
                <a:chOff x="329" y="3181"/>
                <a:chExt cx="181" cy="223"/>
              </a:xfrm>
            </p:grpSpPr>
            <p:sp>
              <p:nvSpPr>
                <p:cNvPr id="29719" name="Oval 23"/>
                <p:cNvSpPr>
                  <a:spLocks noChangeArrowheads="1"/>
                </p:cNvSpPr>
                <p:nvPr/>
              </p:nvSpPr>
              <p:spPr bwMode="auto">
                <a:xfrm>
                  <a:off x="385" y="3249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en-US" sz="1800" b="0"/>
                </a:p>
              </p:txBody>
            </p:sp>
            <p:sp>
              <p:nvSpPr>
                <p:cNvPr id="2972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29" y="3181"/>
                  <a:ext cx="181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0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1814" y="2620"/>
                <a:ext cx="181" cy="222"/>
                <a:chOff x="329" y="3181"/>
                <a:chExt cx="181" cy="222"/>
              </a:xfrm>
            </p:grpSpPr>
            <p:sp>
              <p:nvSpPr>
                <p:cNvPr id="29722" name="Oval 26"/>
                <p:cNvSpPr>
                  <a:spLocks noChangeArrowheads="1"/>
                </p:cNvSpPr>
                <p:nvPr/>
              </p:nvSpPr>
              <p:spPr bwMode="auto">
                <a:xfrm>
                  <a:off x="385" y="3249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en-US" sz="1800" b="0"/>
                </a:p>
              </p:txBody>
            </p:sp>
            <p:sp>
              <p:nvSpPr>
                <p:cNvPr id="2972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29" y="3181"/>
                  <a:ext cx="181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0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188" y="3017"/>
                <a:ext cx="181" cy="223"/>
                <a:chOff x="329" y="3181"/>
                <a:chExt cx="181" cy="223"/>
              </a:xfrm>
            </p:grpSpPr>
            <p:sp>
              <p:nvSpPr>
                <p:cNvPr id="29725" name="Oval 29"/>
                <p:cNvSpPr>
                  <a:spLocks noChangeArrowheads="1"/>
                </p:cNvSpPr>
                <p:nvPr/>
              </p:nvSpPr>
              <p:spPr bwMode="auto">
                <a:xfrm>
                  <a:off x="385" y="3249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en-US" sz="1800" b="0"/>
                </a:p>
              </p:txBody>
            </p:sp>
            <p:sp>
              <p:nvSpPr>
                <p:cNvPr id="297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29" y="3181"/>
                  <a:ext cx="181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0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3662" y="3017"/>
                <a:ext cx="181" cy="223"/>
                <a:chOff x="329" y="3181"/>
                <a:chExt cx="181" cy="223"/>
              </a:xfrm>
            </p:grpSpPr>
            <p:sp>
              <p:nvSpPr>
                <p:cNvPr id="29728" name="Oval 32"/>
                <p:cNvSpPr>
                  <a:spLocks noChangeArrowheads="1"/>
                </p:cNvSpPr>
                <p:nvPr/>
              </p:nvSpPr>
              <p:spPr bwMode="auto">
                <a:xfrm>
                  <a:off x="385" y="3249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en-US" sz="1800" b="0"/>
                </a:p>
              </p:txBody>
            </p:sp>
            <p:sp>
              <p:nvSpPr>
                <p:cNvPr id="297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9" y="3181"/>
                  <a:ext cx="181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0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3923" y="2620"/>
                <a:ext cx="181" cy="222"/>
                <a:chOff x="329" y="3181"/>
                <a:chExt cx="181" cy="222"/>
              </a:xfrm>
            </p:grpSpPr>
            <p:sp>
              <p:nvSpPr>
                <p:cNvPr id="29731" name="Oval 35"/>
                <p:cNvSpPr>
                  <a:spLocks noChangeArrowheads="1"/>
                </p:cNvSpPr>
                <p:nvPr/>
              </p:nvSpPr>
              <p:spPr bwMode="auto">
                <a:xfrm>
                  <a:off x="385" y="3249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en-US" sz="1800" b="0"/>
                </a:p>
              </p:txBody>
            </p:sp>
            <p:sp>
              <p:nvSpPr>
                <p:cNvPr id="297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9" y="3181"/>
                  <a:ext cx="181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0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3917" y="1996"/>
                <a:ext cx="181" cy="222"/>
                <a:chOff x="329" y="3181"/>
                <a:chExt cx="181" cy="222"/>
              </a:xfrm>
            </p:grpSpPr>
            <p:sp>
              <p:nvSpPr>
                <p:cNvPr id="29734" name="Oval 38"/>
                <p:cNvSpPr>
                  <a:spLocks noChangeArrowheads="1"/>
                </p:cNvSpPr>
                <p:nvPr/>
              </p:nvSpPr>
              <p:spPr bwMode="auto">
                <a:xfrm>
                  <a:off x="385" y="3249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en-US" sz="1800" b="0"/>
                </a:p>
              </p:txBody>
            </p:sp>
            <p:sp>
              <p:nvSpPr>
                <p:cNvPr id="2973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9" y="3181"/>
                  <a:ext cx="181" cy="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0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</p:grpSp>
        </p:grpSp>
        <p:sp>
          <p:nvSpPr>
            <p:cNvPr id="29736" name="AutoShape 40"/>
            <p:cNvSpPr>
              <a:spLocks noChangeArrowheads="1"/>
            </p:cNvSpPr>
            <p:nvPr/>
          </p:nvSpPr>
          <p:spPr bwMode="auto">
            <a:xfrm>
              <a:off x="4729" y="1779"/>
              <a:ext cx="164" cy="108"/>
            </a:xfrm>
            <a:prstGeom prst="leftArrow">
              <a:avLst>
                <a:gd name="adj1" fmla="val 50000"/>
                <a:gd name="adj2" fmla="val 379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AutoShape 41"/>
            <p:cNvSpPr>
              <a:spLocks noChangeArrowheads="1"/>
            </p:cNvSpPr>
            <p:nvPr/>
          </p:nvSpPr>
          <p:spPr bwMode="auto">
            <a:xfrm>
              <a:off x="3130" y="1161"/>
              <a:ext cx="102" cy="153"/>
            </a:xfrm>
            <a:prstGeom prst="up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AutoShape 42"/>
            <p:cNvSpPr>
              <a:spLocks noChangeArrowheads="1"/>
            </p:cNvSpPr>
            <p:nvPr/>
          </p:nvSpPr>
          <p:spPr bwMode="auto">
            <a:xfrm>
              <a:off x="3136" y="662"/>
              <a:ext cx="107" cy="159"/>
            </a:xfrm>
            <a:prstGeom prst="upArrow">
              <a:avLst>
                <a:gd name="adj1" fmla="val 50000"/>
                <a:gd name="adj2" fmla="val 371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AutoShape 43"/>
            <p:cNvSpPr>
              <a:spLocks noChangeArrowheads="1"/>
            </p:cNvSpPr>
            <p:nvPr/>
          </p:nvSpPr>
          <p:spPr bwMode="auto">
            <a:xfrm>
              <a:off x="3300" y="1779"/>
              <a:ext cx="147" cy="108"/>
            </a:xfrm>
            <a:prstGeom prst="leftArrow">
              <a:avLst>
                <a:gd name="adj1" fmla="val 50000"/>
                <a:gd name="adj2" fmla="val 340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AutoShape 44"/>
            <p:cNvSpPr>
              <a:spLocks noChangeArrowheads="1"/>
            </p:cNvSpPr>
            <p:nvPr/>
          </p:nvSpPr>
          <p:spPr bwMode="auto">
            <a:xfrm>
              <a:off x="3787" y="458"/>
              <a:ext cx="182" cy="90"/>
            </a:xfrm>
            <a:prstGeom prst="rightArrow">
              <a:avLst>
                <a:gd name="adj1" fmla="val 50000"/>
                <a:gd name="adj2" fmla="val 505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1" name="AutoShape 45"/>
            <p:cNvSpPr>
              <a:spLocks noChangeArrowheads="1"/>
            </p:cNvSpPr>
            <p:nvPr/>
          </p:nvSpPr>
          <p:spPr bwMode="auto">
            <a:xfrm>
              <a:off x="4649" y="458"/>
              <a:ext cx="159" cy="91"/>
            </a:xfrm>
            <a:prstGeom prst="rightArrow">
              <a:avLst>
                <a:gd name="adj1" fmla="val 50000"/>
                <a:gd name="adj2" fmla="val 436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2" name="AutoShape 46"/>
            <p:cNvSpPr>
              <a:spLocks noChangeArrowheads="1"/>
            </p:cNvSpPr>
            <p:nvPr/>
          </p:nvSpPr>
          <p:spPr bwMode="auto">
            <a:xfrm>
              <a:off x="5251" y="1524"/>
              <a:ext cx="90" cy="158"/>
            </a:xfrm>
            <a:prstGeom prst="downArrow">
              <a:avLst>
                <a:gd name="adj1" fmla="val 50000"/>
                <a:gd name="adj2" fmla="val 4388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3" name="AutoShape 47"/>
            <p:cNvSpPr>
              <a:spLocks noChangeArrowheads="1"/>
            </p:cNvSpPr>
            <p:nvPr/>
          </p:nvSpPr>
          <p:spPr bwMode="auto">
            <a:xfrm>
              <a:off x="5250" y="911"/>
              <a:ext cx="91" cy="159"/>
            </a:xfrm>
            <a:prstGeom prst="downArrow">
              <a:avLst>
                <a:gd name="adj1" fmla="val 50000"/>
                <a:gd name="adj2" fmla="val 436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48"/>
            <p:cNvGrpSpPr>
              <a:grpSpLocks/>
            </p:cNvGrpSpPr>
            <p:nvPr/>
          </p:nvGrpSpPr>
          <p:grpSpPr bwMode="auto">
            <a:xfrm>
              <a:off x="3991" y="1637"/>
              <a:ext cx="499" cy="318"/>
              <a:chOff x="2562" y="2795"/>
              <a:chExt cx="499" cy="318"/>
            </a:xfrm>
          </p:grpSpPr>
          <p:sp>
            <p:nvSpPr>
              <p:cNvPr id="29745" name="AutoShape 49"/>
              <p:cNvSpPr>
                <a:spLocks noChangeArrowheads="1"/>
              </p:cNvSpPr>
              <p:nvPr/>
            </p:nvSpPr>
            <p:spPr bwMode="auto">
              <a:xfrm>
                <a:off x="2562" y="2795"/>
                <a:ext cx="499" cy="113"/>
              </a:xfrm>
              <a:prstGeom prst="leftArrow">
                <a:avLst>
                  <a:gd name="adj1" fmla="val 50000"/>
                  <a:gd name="adj2" fmla="val 110398"/>
                </a:avLst>
              </a:prstGeom>
              <a:solidFill>
                <a:schemeClr val="accent1"/>
              </a:solidFill>
              <a:ln w="9525">
                <a:solidFill>
                  <a:srgbClr val="C9132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6" name="AutoShape 50"/>
              <p:cNvSpPr>
                <a:spLocks noChangeArrowheads="1"/>
              </p:cNvSpPr>
              <p:nvPr/>
            </p:nvSpPr>
            <p:spPr bwMode="auto">
              <a:xfrm>
                <a:off x="2562" y="2999"/>
                <a:ext cx="499" cy="114"/>
              </a:xfrm>
              <a:prstGeom prst="leftArrow">
                <a:avLst>
                  <a:gd name="adj1" fmla="val 50000"/>
                  <a:gd name="adj2" fmla="val 109430"/>
                </a:avLst>
              </a:prstGeom>
              <a:solidFill>
                <a:schemeClr val="accent1"/>
              </a:solidFill>
              <a:ln w="9525">
                <a:solidFill>
                  <a:srgbClr val="C9132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3991" y="1592"/>
              <a:ext cx="499" cy="408"/>
              <a:chOff x="2562" y="2750"/>
              <a:chExt cx="499" cy="408"/>
            </a:xfrm>
          </p:grpSpPr>
          <p:sp>
            <p:nvSpPr>
              <p:cNvPr id="29748" name="Line 52"/>
              <p:cNvSpPr>
                <a:spLocks noChangeShapeType="1"/>
              </p:cNvSpPr>
              <p:nvPr/>
            </p:nvSpPr>
            <p:spPr bwMode="auto">
              <a:xfrm>
                <a:off x="2562" y="2750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9" name="Line 53"/>
              <p:cNvSpPr>
                <a:spLocks noChangeShapeType="1"/>
              </p:cNvSpPr>
              <p:nvPr/>
            </p:nvSpPr>
            <p:spPr bwMode="auto">
              <a:xfrm>
                <a:off x="2562" y="2954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0" name="Line 54"/>
              <p:cNvSpPr>
                <a:spLocks noChangeShapeType="1"/>
              </p:cNvSpPr>
              <p:nvPr/>
            </p:nvSpPr>
            <p:spPr bwMode="auto">
              <a:xfrm>
                <a:off x="2562" y="3158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4105" y="1678"/>
              <a:ext cx="340" cy="223"/>
              <a:chOff x="1996" y="3589"/>
              <a:chExt cx="340" cy="223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>
                <a:off x="2155" y="3589"/>
                <a:ext cx="181" cy="223"/>
                <a:chOff x="329" y="3181"/>
                <a:chExt cx="181" cy="223"/>
              </a:xfrm>
            </p:grpSpPr>
            <p:sp>
              <p:nvSpPr>
                <p:cNvPr id="29753" name="Oval 57"/>
                <p:cNvSpPr>
                  <a:spLocks noChangeArrowheads="1"/>
                </p:cNvSpPr>
                <p:nvPr/>
              </p:nvSpPr>
              <p:spPr bwMode="auto">
                <a:xfrm>
                  <a:off x="385" y="3249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en-US" sz="1800" b="0"/>
                </a:p>
              </p:txBody>
            </p:sp>
            <p:sp>
              <p:nvSpPr>
                <p:cNvPr id="2975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29" y="3181"/>
                  <a:ext cx="181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0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29755" name="AutoShape 59"/>
              <p:cNvSpPr>
                <a:spLocks noChangeArrowheads="1"/>
              </p:cNvSpPr>
              <p:nvPr/>
            </p:nvSpPr>
            <p:spPr bwMode="auto">
              <a:xfrm>
                <a:off x="1996" y="3680"/>
                <a:ext cx="181" cy="68"/>
              </a:xfrm>
              <a:prstGeom prst="leftArrow">
                <a:avLst>
                  <a:gd name="adj1" fmla="val 50000"/>
                  <a:gd name="adj2" fmla="val 6654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67"/>
            <p:cNvGrpSpPr>
              <a:grpSpLocks/>
            </p:cNvGrpSpPr>
            <p:nvPr/>
          </p:nvGrpSpPr>
          <p:grpSpPr bwMode="auto">
            <a:xfrm>
              <a:off x="3130" y="74"/>
              <a:ext cx="2200" cy="1790"/>
              <a:chOff x="3130" y="74"/>
              <a:chExt cx="2200" cy="1790"/>
            </a:xfrm>
          </p:grpSpPr>
          <p:grpSp>
            <p:nvGrpSpPr>
              <p:cNvPr id="20" name="Group 68"/>
              <p:cNvGrpSpPr>
                <a:grpSpLocks/>
              </p:cNvGrpSpPr>
              <p:nvPr/>
            </p:nvGrpSpPr>
            <p:grpSpPr bwMode="auto">
              <a:xfrm>
                <a:off x="3130" y="458"/>
                <a:ext cx="2200" cy="1406"/>
                <a:chOff x="3288" y="1638"/>
                <a:chExt cx="2200" cy="1406"/>
              </a:xfrm>
            </p:grpSpPr>
            <p:sp>
              <p:nvSpPr>
                <p:cNvPr id="29765" name="AutoShape 69"/>
                <p:cNvSpPr>
                  <a:spLocks noChangeArrowheads="1"/>
                </p:cNvSpPr>
                <p:nvPr/>
              </p:nvSpPr>
              <p:spPr bwMode="auto">
                <a:xfrm>
                  <a:off x="3379" y="1706"/>
                  <a:ext cx="2018" cy="124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66" name="AutoShape 70"/>
                <p:cNvSpPr>
                  <a:spLocks noChangeArrowheads="1"/>
                </p:cNvSpPr>
                <p:nvPr/>
              </p:nvSpPr>
              <p:spPr bwMode="auto">
                <a:xfrm>
                  <a:off x="3288" y="1638"/>
                  <a:ext cx="2200" cy="1406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67" name="Line 71"/>
                <p:cNvSpPr>
                  <a:spLocks noChangeShapeType="1"/>
                </p:cNvSpPr>
                <p:nvPr/>
              </p:nvSpPr>
              <p:spPr bwMode="auto">
                <a:xfrm>
                  <a:off x="4218" y="1706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68" name="Line 72"/>
                <p:cNvSpPr>
                  <a:spLocks noChangeShapeType="1"/>
                </p:cNvSpPr>
                <p:nvPr/>
              </p:nvSpPr>
              <p:spPr bwMode="auto">
                <a:xfrm>
                  <a:off x="4150" y="1638"/>
                  <a:ext cx="204" cy="0"/>
                </a:xfrm>
                <a:prstGeom prst="line">
                  <a:avLst/>
                </a:prstGeom>
                <a:noFill/>
                <a:ln w="9525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69" name="Line 73"/>
                <p:cNvSpPr>
                  <a:spLocks noChangeShapeType="1"/>
                </p:cNvSpPr>
                <p:nvPr/>
              </p:nvSpPr>
              <p:spPr bwMode="auto">
                <a:xfrm>
                  <a:off x="5397" y="2182"/>
                  <a:ext cx="0" cy="114"/>
                </a:xfrm>
                <a:prstGeom prst="line">
                  <a:avLst/>
                </a:prstGeom>
                <a:noFill/>
                <a:ln w="9525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70" name="Line 74"/>
                <p:cNvSpPr>
                  <a:spLocks noChangeShapeType="1"/>
                </p:cNvSpPr>
                <p:nvPr/>
              </p:nvSpPr>
              <p:spPr bwMode="auto">
                <a:xfrm>
                  <a:off x="5488" y="2160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71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288" y="2251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72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3379" y="2251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9773" name="Picture 77" descr="BD04924_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59" y="74"/>
                <a:ext cx="386" cy="52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9775" name="Text Box 79"/>
          <p:cNvSpPr txBox="1">
            <a:spLocks noChangeArrowheads="1"/>
          </p:cNvSpPr>
          <p:nvPr/>
        </p:nvSpPr>
        <p:spPr bwMode="auto">
          <a:xfrm>
            <a:off x="0" y="4074368"/>
            <a:ext cx="467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ea typeface="黑体" pitchFamily="2" charset="-122"/>
              </a:rPr>
              <a:t>抽水机</a:t>
            </a:r>
            <a:r>
              <a:rPr lang="zh-CN" altLang="en-US" sz="2800" dirty="0">
                <a:solidFill>
                  <a:srgbClr val="000000"/>
                </a:solidFill>
                <a:ea typeface="黑体" pitchFamily="2" charset="-122"/>
              </a:rPr>
              <a:t>增加水的</a:t>
            </a:r>
            <a:r>
              <a:rPr lang="zh-CN" altLang="en-US" sz="2800" dirty="0">
                <a:solidFill>
                  <a:srgbClr val="FF0000"/>
                </a:solidFill>
                <a:ea typeface="黑体" pitchFamily="2" charset="-122"/>
              </a:rPr>
              <a:t>重力势能</a:t>
            </a:r>
          </a:p>
        </p:txBody>
      </p:sp>
      <p:sp>
        <p:nvSpPr>
          <p:cNvPr id="29776" name="Text Box 80"/>
          <p:cNvSpPr txBox="1">
            <a:spLocks noChangeArrowheads="1"/>
          </p:cNvSpPr>
          <p:nvPr/>
        </p:nvSpPr>
        <p:spPr bwMode="auto">
          <a:xfrm>
            <a:off x="4535488" y="4110881"/>
            <a:ext cx="4429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电源</a:t>
            </a:r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增加电荷的</a:t>
            </a:r>
            <a:r>
              <a:rPr lang="zh-CN" altLang="en-US" sz="2800">
                <a:solidFill>
                  <a:srgbClr val="FF0000"/>
                </a:solidFill>
                <a:ea typeface="黑体" pitchFamily="2" charset="-122"/>
              </a:rPr>
              <a:t>电势能</a:t>
            </a:r>
          </a:p>
        </p:txBody>
      </p:sp>
      <p:sp>
        <p:nvSpPr>
          <p:cNvPr id="29777" name="Text Box 81"/>
          <p:cNvSpPr txBox="1">
            <a:spLocks noChangeArrowheads="1"/>
          </p:cNvSpPr>
          <p:nvPr/>
        </p:nvSpPr>
        <p:spPr bwMode="auto">
          <a:xfrm>
            <a:off x="107950" y="4903043"/>
            <a:ext cx="4464050" cy="18383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不同的抽水机</a:t>
            </a:r>
          </a:p>
          <a:p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抽水的本领</a:t>
            </a:r>
            <a:r>
              <a:rPr lang="en-US" altLang="zh-CN" sz="2800">
                <a:solidFill>
                  <a:srgbClr val="000000"/>
                </a:solidFill>
                <a:ea typeface="黑体" pitchFamily="2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举起高度</a:t>
            </a:r>
            <a:r>
              <a:rPr lang="en-US" altLang="zh-CN" sz="2800">
                <a:solidFill>
                  <a:srgbClr val="000000"/>
                </a:solidFill>
                <a:ea typeface="黑体" pitchFamily="2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不同</a:t>
            </a:r>
          </a:p>
          <a:p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使单位质量的水所增加的</a:t>
            </a:r>
            <a:r>
              <a:rPr lang="zh-CN" altLang="en-US" sz="2800">
                <a:solidFill>
                  <a:srgbClr val="FF0000"/>
                </a:solidFill>
                <a:ea typeface="黑体" pitchFamily="2" charset="-122"/>
              </a:rPr>
              <a:t>重力势能</a:t>
            </a:r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不同</a:t>
            </a:r>
          </a:p>
        </p:txBody>
      </p:sp>
      <p:sp>
        <p:nvSpPr>
          <p:cNvPr id="29778" name="Text Box 82"/>
          <p:cNvSpPr txBox="1">
            <a:spLocks noChangeArrowheads="1"/>
          </p:cNvSpPr>
          <p:nvPr/>
        </p:nvSpPr>
        <p:spPr bwMode="auto">
          <a:xfrm>
            <a:off x="4751388" y="4903043"/>
            <a:ext cx="4213225" cy="18383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不同的电源</a:t>
            </a:r>
          </a:p>
          <a:p>
            <a:r>
              <a:rPr lang="zh-CN" altLang="en-US" sz="2800">
                <a:solidFill>
                  <a:srgbClr val="FF0000"/>
                </a:solidFill>
                <a:ea typeface="黑体" pitchFamily="2" charset="-122"/>
              </a:rPr>
              <a:t>非静电力做功的本领</a:t>
            </a:r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不同</a:t>
            </a:r>
          </a:p>
          <a:p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使单位正电荷所增加的     </a:t>
            </a:r>
            <a:r>
              <a:rPr lang="zh-CN" altLang="en-US" sz="2800">
                <a:solidFill>
                  <a:srgbClr val="FF0000"/>
                </a:solidFill>
                <a:ea typeface="黑体" pitchFamily="2" charset="-122"/>
              </a:rPr>
              <a:t>电势能</a:t>
            </a:r>
            <a:r>
              <a:rPr lang="zh-CN" altLang="en-US" sz="2800">
                <a:solidFill>
                  <a:srgbClr val="000000"/>
                </a:solidFill>
                <a:ea typeface="黑体" pitchFamily="2" charset="-122"/>
              </a:rPr>
              <a:t>不同</a:t>
            </a:r>
          </a:p>
        </p:txBody>
      </p:sp>
      <p:pic>
        <p:nvPicPr>
          <p:cNvPr id="29780" name="Picture 84" descr="9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726331"/>
            <a:ext cx="42481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81" name="Text Box 85"/>
          <p:cNvSpPr txBox="1">
            <a:spLocks noChangeArrowheads="1"/>
          </p:cNvSpPr>
          <p:nvPr/>
        </p:nvSpPr>
        <p:spPr bwMode="auto">
          <a:xfrm>
            <a:off x="1600200" y="3677493"/>
            <a:ext cx="14954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83" name="Text Box 87"/>
          <p:cNvSpPr txBox="1">
            <a:spLocks noChangeArrowheads="1"/>
          </p:cNvSpPr>
          <p:nvPr/>
        </p:nvSpPr>
        <p:spPr bwMode="auto">
          <a:xfrm>
            <a:off x="1008063" y="1734393"/>
            <a:ext cx="1728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ea typeface="黑体" pitchFamily="2" charset="-122"/>
              </a:rPr>
              <a:t>抽水机</a:t>
            </a:r>
            <a:endParaRPr lang="zh-CN" altLang="en-US" sz="320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9784" name="Text Box 88"/>
          <p:cNvSpPr txBox="1">
            <a:spLocks noChangeArrowheads="1"/>
          </p:cNvSpPr>
          <p:nvPr/>
        </p:nvSpPr>
        <p:spPr bwMode="auto">
          <a:xfrm>
            <a:off x="6227763" y="2234456"/>
            <a:ext cx="1116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3200">
                <a:solidFill>
                  <a:srgbClr val="000000"/>
                </a:solidFill>
                <a:ea typeface="黑体" pitchFamily="2" charset="-122"/>
              </a:rPr>
              <a:t>电源</a:t>
            </a:r>
            <a:endParaRPr lang="zh-CN" altLang="en-US" sz="3200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500"/>
                                        <p:tgtEl>
                                          <p:spTgt spid="297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500"/>
                                        <p:tgtEl>
                                          <p:spTgt spid="297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/>
                                        <p:tgtEl>
                                          <p:spTgt spid="297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500"/>
                                        <p:tgtEl>
                                          <p:spTgt spid="29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500"/>
                                        <p:tgtEl>
                                          <p:spTgt spid="297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500"/>
                                        <p:tgtEl>
                                          <p:spTgt spid="297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75" grpId="0"/>
      <p:bldP spid="29776" grpId="0"/>
      <p:bldP spid="29777" grpId="0" animBg="1"/>
      <p:bldP spid="297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3346" y="692696"/>
            <a:ext cx="24844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电动势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079500" y="2348830"/>
            <a:ext cx="7056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5725" y="1340768"/>
            <a:ext cx="84693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定义：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电动势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在数值上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等于非静电力把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1C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的正电荷在电源内从负极移送到正极所做的功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484438" y="2240880"/>
          <a:ext cx="1547812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4" imgW="444240" imgH="419040" progId="Equation.DSMT4">
                  <p:embed/>
                </p:oleObj>
              </mc:Choice>
              <mc:Fallback>
                <p:oleObj name="Equation" r:id="rId4" imgW="4442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40880"/>
                        <a:ext cx="1547812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79512" y="2420268"/>
            <a:ext cx="2916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定义式：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04329" y="4220493"/>
            <a:ext cx="7812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单位：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伏特（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V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）   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1V=1J/C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5913561" y="4185518"/>
            <a:ext cx="1765300" cy="5598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标量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051050" y="3320380"/>
            <a:ext cx="55483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：非静电力做的功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q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：电荷量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215900" y="5651202"/>
            <a:ext cx="89281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特点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: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由电源中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非静电力的特性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决定，跟电源的体积无关</a:t>
            </a:r>
            <a:r>
              <a:rPr lang="en-US" altLang="zh-CN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跟电源外部电路无关。</a:t>
            </a:r>
            <a:endParaRPr lang="en-US" altLang="zh-CN" sz="28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242888" y="4761582"/>
            <a:ext cx="890111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物理意义：</a:t>
            </a:r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反映电源把其他形式的能转化为电能本领的大小。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68" grpId="0"/>
      <p:bldP spid="15369" grpId="0"/>
      <p:bldP spid="15373" grpId="0"/>
      <p:bldP spid="15377" grpId="0"/>
      <p:bldP spid="15391" grpId="0"/>
      <p:bldP spid="1539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2151</Words>
  <Application>Microsoft Office PowerPoint</Application>
  <PresentationFormat>全屏显示(4:3)</PresentationFormat>
  <Paragraphs>344</Paragraphs>
  <Slides>30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30</vt:i4>
      </vt:variant>
    </vt:vector>
  </HeadingPairs>
  <TitlesOfParts>
    <vt:vector size="57" baseType="lpstr">
      <vt:lpstr>仿宋</vt:lpstr>
      <vt:lpstr>黑体</vt:lpstr>
      <vt:lpstr>华文仿宋</vt:lpstr>
      <vt:lpstr>华文琥珀</vt:lpstr>
      <vt:lpstr>华文楷体</vt:lpstr>
      <vt:lpstr>华文新魏</vt:lpstr>
      <vt:lpstr>华文中宋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Comic Sans MS</vt:lpstr>
      <vt:lpstr>Times New Roman</vt:lpstr>
      <vt:lpstr>Verdana</vt:lpstr>
      <vt:lpstr>Wingdings</vt:lpstr>
      <vt:lpstr>Office 主题​​</vt:lpstr>
      <vt:lpstr>Equation</vt:lpstr>
      <vt:lpstr>公式</vt:lpstr>
      <vt:lpstr>位图图像</vt:lpstr>
      <vt:lpstr>BMP 图像</vt:lpstr>
      <vt:lpstr>Microsoft 公式 3.0</vt:lpstr>
      <vt:lpstr>MathType 5.0 Equation</vt:lpstr>
      <vt:lpstr>Document</vt:lpstr>
      <vt:lpstr>Microsoft Word 97 - 2003 Document</vt:lpstr>
      <vt:lpstr>    5.1 电源和电流     5.2 欧姆定律及其应用     5.3 闭合电路欧姆定律及其应用     </vt:lpstr>
      <vt:lpstr>5.1  电源和电流      1.产生电流的条件     2.电源     3.电动势      4.恒定电流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83</cp:revision>
  <dcterms:created xsi:type="dcterms:W3CDTF">2017-06-28T03:02:51Z</dcterms:created>
  <dcterms:modified xsi:type="dcterms:W3CDTF">2017-07-31T09:48:40Z</dcterms:modified>
</cp:coreProperties>
</file>