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7" r:id="rId2"/>
    <p:sldId id="258" r:id="rId3"/>
    <p:sldId id="282" r:id="rId4"/>
    <p:sldId id="283" r:id="rId5"/>
    <p:sldId id="288" r:id="rId6"/>
    <p:sldId id="284" r:id="rId7"/>
    <p:sldId id="285" r:id="rId8"/>
    <p:sldId id="287" r:id="rId9"/>
    <p:sldId id="269" r:id="rId10"/>
    <p:sldId id="289" r:id="rId11"/>
    <p:sldId id="291" r:id="rId12"/>
    <p:sldId id="292" r:id="rId13"/>
    <p:sldId id="302" r:id="rId14"/>
    <p:sldId id="311" r:id="rId15"/>
    <p:sldId id="313" r:id="rId16"/>
    <p:sldId id="314" r:id="rId17"/>
    <p:sldId id="315" r:id="rId18"/>
    <p:sldId id="317" r:id="rId19"/>
    <p:sldId id="318" r:id="rId20"/>
    <p:sldId id="316" r:id="rId21"/>
    <p:sldId id="320" r:id="rId22"/>
    <p:sldId id="312" r:id="rId23"/>
    <p:sldId id="321" r:id="rId24"/>
    <p:sldId id="322" r:id="rId25"/>
    <p:sldId id="323" r:id="rId26"/>
    <p:sldId id="325" r:id="rId27"/>
    <p:sldId id="326" r:id="rId28"/>
    <p:sldId id="327" r:id="rId29"/>
    <p:sldId id="330" r:id="rId30"/>
    <p:sldId id="279" r:id="rId31"/>
    <p:sldId id="33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D0E7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2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20" Type="http://schemas.openxmlformats.org/officeDocument/2006/relationships/image" Target="../media/image54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19" Type="http://schemas.openxmlformats.org/officeDocument/2006/relationships/image" Target="../media/image53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1.wmf"/><Relationship Id="rId5" Type="http://schemas.openxmlformats.org/officeDocument/2006/relationships/image" Target="../media/image54.wmf"/><Relationship Id="rId4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4685A-47F2-4A77-A708-50D1B47170CE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8D1BF-2659-4326-B11D-17ABDF0F20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56750-C8B0-4864-A47E-81AA120180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AE0C9-0E0B-4024-8A31-8D97C759943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724C-A167-44E6-8CE4-3CCEAD5BAEF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A810E-063E-40A1-A461-A40E47EB0E7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5C49E-844B-41DE-AC8B-052D7766B9B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4EDCC-9BB5-4457-BE0A-7C9E285FB44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3C92A7-4FD9-4553-B93E-4DA669B27AD8}" type="slidenum">
              <a:rPr lang="en-US" altLang="zh-CN" sz="1200"/>
              <a:pPr algn="r"/>
              <a:t>26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buFont typeface="Arial" pitchFamily="34" charset="0"/>
              <a:buNone/>
            </a:pPr>
            <a:fld id="{013E129B-458A-4259-B5D0-4D00F638BDA5}" type="slidenum">
              <a:rPr lang="en-US" sz="1200">
                <a:latin typeface="Times New Roman" pitchFamily="18" charset="0"/>
              </a:rPr>
              <a:pPr algn="r">
                <a:buFont typeface="Arial" pitchFamily="34" charset="0"/>
                <a:buNone/>
              </a:pPr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  <a:noFill/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此处需要修饰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》——5.2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欧姆定律及其应用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" Target="slide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" Target="slide3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slide" Target="slide3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2-50.TIF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50.bin"/><Relationship Id="rId3" Type="http://schemas.openxmlformats.org/officeDocument/2006/relationships/slide" Target="slide3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5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&#29289;&#29702;&#20154;&#25945;&#36873;&#20462;3-1\P83.TIF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988840"/>
            <a:ext cx="77724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5.2 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欧姆定律及其应用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导体的电阻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欧姆定律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电阻串并联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电压表和电流表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5.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电阻的测量</a:t>
            </a:r>
            <a:b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焦耳定律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3851920" y="836712"/>
          <a:ext cx="1152128" cy="1120989"/>
        </p:xfrm>
        <a:graphic>
          <a:graphicData uri="http://schemas.openxmlformats.org/presentationml/2006/ole">
            <p:oleObj spid="_x0000_s66562" name="Equation" r:id="rId4" imgW="418918" imgH="393529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836712"/>
            <a:ext cx="4104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伏安特性曲线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971600" y="2132856"/>
            <a:ext cx="6624736" cy="2448272"/>
            <a:chOff x="2904" y="4652"/>
            <a:chExt cx="6558" cy="2002"/>
          </a:xfrm>
        </p:grpSpPr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2904" y="4652"/>
              <a:ext cx="2490" cy="1998"/>
              <a:chOff x="2119" y="1200"/>
              <a:chExt cx="2490" cy="1998"/>
            </a:xfrm>
          </p:grpSpPr>
          <p:sp>
            <p:nvSpPr>
              <p:cNvPr id="66565" name="Line 5"/>
              <p:cNvSpPr>
                <a:spLocks noChangeShapeType="1"/>
              </p:cNvSpPr>
              <p:nvPr/>
            </p:nvSpPr>
            <p:spPr bwMode="auto">
              <a:xfrm flipV="1">
                <a:off x="2400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>
                <a:off x="2400" y="3072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6567" name="Group 7"/>
              <p:cNvGrpSpPr>
                <a:grpSpLocks/>
              </p:cNvGrpSpPr>
              <p:nvPr/>
            </p:nvGrpSpPr>
            <p:grpSpPr bwMode="auto">
              <a:xfrm>
                <a:off x="2400" y="2998"/>
                <a:ext cx="1800" cy="74"/>
                <a:chOff x="3625" y="2760"/>
                <a:chExt cx="480" cy="120"/>
              </a:xfrm>
            </p:grpSpPr>
            <p:sp>
              <p:nvSpPr>
                <p:cNvPr id="66568" name="Line 8"/>
                <p:cNvSpPr>
                  <a:spLocks noChangeShapeType="1"/>
                </p:cNvSpPr>
                <p:nvPr/>
              </p:nvSpPr>
              <p:spPr bwMode="auto">
                <a:xfrm>
                  <a:off x="362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69" name="Line 9"/>
                <p:cNvSpPr>
                  <a:spLocks noChangeShapeType="1"/>
                </p:cNvSpPr>
                <p:nvPr/>
              </p:nvSpPr>
              <p:spPr bwMode="auto">
                <a:xfrm>
                  <a:off x="378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70" name="Line 10"/>
                <p:cNvSpPr>
                  <a:spLocks noChangeShapeType="1"/>
                </p:cNvSpPr>
                <p:nvPr/>
              </p:nvSpPr>
              <p:spPr bwMode="auto">
                <a:xfrm>
                  <a:off x="394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71" name="Line 11"/>
                <p:cNvSpPr>
                  <a:spLocks noChangeShapeType="1"/>
                </p:cNvSpPr>
                <p:nvPr/>
              </p:nvSpPr>
              <p:spPr bwMode="auto">
                <a:xfrm>
                  <a:off x="410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72" name="Group 12"/>
              <p:cNvGrpSpPr>
                <a:grpSpLocks/>
              </p:cNvGrpSpPr>
              <p:nvPr/>
            </p:nvGrpSpPr>
            <p:grpSpPr bwMode="auto">
              <a:xfrm rot="-5400000">
                <a:off x="1702" y="2283"/>
                <a:ext cx="1487" cy="91"/>
                <a:chOff x="3625" y="2760"/>
                <a:chExt cx="480" cy="120"/>
              </a:xfrm>
            </p:grpSpPr>
            <p:sp>
              <p:nvSpPr>
                <p:cNvPr id="66573" name="Line 13"/>
                <p:cNvSpPr>
                  <a:spLocks noChangeShapeType="1"/>
                </p:cNvSpPr>
                <p:nvPr/>
              </p:nvSpPr>
              <p:spPr bwMode="auto">
                <a:xfrm>
                  <a:off x="362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74" name="Line 14"/>
                <p:cNvSpPr>
                  <a:spLocks noChangeShapeType="1"/>
                </p:cNvSpPr>
                <p:nvPr/>
              </p:nvSpPr>
              <p:spPr bwMode="auto">
                <a:xfrm>
                  <a:off x="378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75" name="Line 15"/>
                <p:cNvSpPr>
                  <a:spLocks noChangeShapeType="1"/>
                </p:cNvSpPr>
                <p:nvPr/>
              </p:nvSpPr>
              <p:spPr bwMode="auto">
                <a:xfrm>
                  <a:off x="394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76" name="Line 16"/>
                <p:cNvSpPr>
                  <a:spLocks noChangeShapeType="1"/>
                </p:cNvSpPr>
                <p:nvPr/>
              </p:nvSpPr>
              <p:spPr bwMode="auto">
                <a:xfrm>
                  <a:off x="410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6577" name="Object 17"/>
              <p:cNvGraphicFramePr>
                <a:graphicFrameLocks noChangeAspect="1"/>
              </p:cNvGraphicFramePr>
              <p:nvPr/>
            </p:nvGraphicFramePr>
            <p:xfrm>
              <a:off x="2519" y="1200"/>
              <a:ext cx="164" cy="218"/>
            </p:xfrm>
            <a:graphic>
              <a:graphicData uri="http://schemas.openxmlformats.org/presentationml/2006/ole">
                <p:oleObj spid="_x0000_s66577" name="Equation" r:id="rId5" imgW="126720" imgH="164880" progId="Equation.DSMT4">
                  <p:embed/>
                </p:oleObj>
              </a:graphicData>
            </a:graphic>
          </p:graphicFrame>
          <p:graphicFrame>
            <p:nvGraphicFramePr>
              <p:cNvPr id="66578" name="Object 18"/>
              <p:cNvGraphicFramePr>
                <a:graphicFrameLocks noChangeAspect="1"/>
              </p:cNvGraphicFramePr>
              <p:nvPr/>
            </p:nvGraphicFramePr>
            <p:xfrm>
              <a:off x="4396" y="2766"/>
              <a:ext cx="213" cy="234"/>
            </p:xfrm>
            <a:graphic>
              <a:graphicData uri="http://schemas.openxmlformats.org/presentationml/2006/ole">
                <p:oleObj spid="_x0000_s66578" name="Equation" r:id="rId6" imgW="164880" imgH="177480" progId="Equation.DSMT4">
                  <p:embed/>
                </p:oleObj>
              </a:graphicData>
            </a:graphic>
          </p:graphicFrame>
          <p:sp>
            <p:nvSpPr>
              <p:cNvPr id="66579" name="Line 19"/>
              <p:cNvSpPr>
                <a:spLocks noChangeShapeType="1"/>
              </p:cNvSpPr>
              <p:nvPr/>
            </p:nvSpPr>
            <p:spPr bwMode="auto">
              <a:xfrm flipV="1">
                <a:off x="2401" y="1316"/>
                <a:ext cx="1177" cy="17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6580" name="Object 20"/>
              <p:cNvGraphicFramePr>
                <a:graphicFrameLocks noChangeAspect="1"/>
              </p:cNvGraphicFramePr>
              <p:nvPr/>
            </p:nvGraphicFramePr>
            <p:xfrm>
              <a:off x="2119" y="2964"/>
              <a:ext cx="197" cy="234"/>
            </p:xfrm>
            <a:graphic>
              <a:graphicData uri="http://schemas.openxmlformats.org/presentationml/2006/ole">
                <p:oleObj spid="_x0000_s66580" name="Equation" r:id="rId7" imgW="152280" imgH="177480" progId="Equation.DSMT4">
                  <p:embed/>
                </p:oleObj>
              </a:graphicData>
            </a:graphic>
          </p:graphicFrame>
        </p:grpSp>
        <p:grpSp>
          <p:nvGrpSpPr>
            <p:cNvPr id="66582" name="Group 22"/>
            <p:cNvGrpSpPr>
              <a:grpSpLocks/>
            </p:cNvGrpSpPr>
            <p:nvPr/>
          </p:nvGrpSpPr>
          <p:grpSpPr bwMode="auto">
            <a:xfrm>
              <a:off x="6972" y="4656"/>
              <a:ext cx="2490" cy="1998"/>
              <a:chOff x="5296" y="1227"/>
              <a:chExt cx="2490" cy="1998"/>
            </a:xfrm>
          </p:grpSpPr>
          <p:sp>
            <p:nvSpPr>
              <p:cNvPr id="66583" name="Line 23"/>
              <p:cNvSpPr>
                <a:spLocks noChangeShapeType="1"/>
              </p:cNvSpPr>
              <p:nvPr/>
            </p:nvSpPr>
            <p:spPr bwMode="auto">
              <a:xfrm flipV="1">
                <a:off x="5577" y="1227"/>
                <a:ext cx="0" cy="18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84" name="Line 24"/>
              <p:cNvSpPr>
                <a:spLocks noChangeShapeType="1"/>
              </p:cNvSpPr>
              <p:nvPr/>
            </p:nvSpPr>
            <p:spPr bwMode="auto">
              <a:xfrm>
                <a:off x="5577" y="3099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6585" name="Group 25"/>
              <p:cNvGrpSpPr>
                <a:grpSpLocks/>
              </p:cNvGrpSpPr>
              <p:nvPr/>
            </p:nvGrpSpPr>
            <p:grpSpPr bwMode="auto">
              <a:xfrm>
                <a:off x="5577" y="3025"/>
                <a:ext cx="1800" cy="74"/>
                <a:chOff x="3625" y="2760"/>
                <a:chExt cx="480" cy="120"/>
              </a:xfrm>
            </p:grpSpPr>
            <p:sp>
              <p:nvSpPr>
                <p:cNvPr id="66586" name="Line 26"/>
                <p:cNvSpPr>
                  <a:spLocks noChangeShapeType="1"/>
                </p:cNvSpPr>
                <p:nvPr/>
              </p:nvSpPr>
              <p:spPr bwMode="auto">
                <a:xfrm>
                  <a:off x="362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87" name="Line 27"/>
                <p:cNvSpPr>
                  <a:spLocks noChangeShapeType="1"/>
                </p:cNvSpPr>
                <p:nvPr/>
              </p:nvSpPr>
              <p:spPr bwMode="auto">
                <a:xfrm>
                  <a:off x="378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88" name="Line 28"/>
                <p:cNvSpPr>
                  <a:spLocks noChangeShapeType="1"/>
                </p:cNvSpPr>
                <p:nvPr/>
              </p:nvSpPr>
              <p:spPr bwMode="auto">
                <a:xfrm>
                  <a:off x="394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89" name="Line 29"/>
                <p:cNvSpPr>
                  <a:spLocks noChangeShapeType="1"/>
                </p:cNvSpPr>
                <p:nvPr/>
              </p:nvSpPr>
              <p:spPr bwMode="auto">
                <a:xfrm>
                  <a:off x="410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90" name="Group 30"/>
              <p:cNvGrpSpPr>
                <a:grpSpLocks/>
              </p:cNvGrpSpPr>
              <p:nvPr/>
            </p:nvGrpSpPr>
            <p:grpSpPr bwMode="auto">
              <a:xfrm rot="-5400000">
                <a:off x="4879" y="2310"/>
                <a:ext cx="1487" cy="91"/>
                <a:chOff x="3625" y="2760"/>
                <a:chExt cx="480" cy="120"/>
              </a:xfrm>
            </p:grpSpPr>
            <p:sp>
              <p:nvSpPr>
                <p:cNvPr id="66591" name="Line 31"/>
                <p:cNvSpPr>
                  <a:spLocks noChangeShapeType="1"/>
                </p:cNvSpPr>
                <p:nvPr/>
              </p:nvSpPr>
              <p:spPr bwMode="auto">
                <a:xfrm>
                  <a:off x="362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92" name="Line 32"/>
                <p:cNvSpPr>
                  <a:spLocks noChangeShapeType="1"/>
                </p:cNvSpPr>
                <p:nvPr/>
              </p:nvSpPr>
              <p:spPr bwMode="auto">
                <a:xfrm>
                  <a:off x="378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93" name="Line 33"/>
                <p:cNvSpPr>
                  <a:spLocks noChangeShapeType="1"/>
                </p:cNvSpPr>
                <p:nvPr/>
              </p:nvSpPr>
              <p:spPr bwMode="auto">
                <a:xfrm>
                  <a:off x="394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94" name="Line 34"/>
                <p:cNvSpPr>
                  <a:spLocks noChangeShapeType="1"/>
                </p:cNvSpPr>
                <p:nvPr/>
              </p:nvSpPr>
              <p:spPr bwMode="auto">
                <a:xfrm>
                  <a:off x="4105" y="2760"/>
                  <a:ext cx="0" cy="1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6595" name="Object 35"/>
              <p:cNvGraphicFramePr>
                <a:graphicFrameLocks noChangeAspect="1"/>
              </p:cNvGraphicFramePr>
              <p:nvPr/>
            </p:nvGraphicFramePr>
            <p:xfrm>
              <a:off x="5696" y="1227"/>
              <a:ext cx="164" cy="218"/>
            </p:xfrm>
            <a:graphic>
              <a:graphicData uri="http://schemas.openxmlformats.org/presentationml/2006/ole">
                <p:oleObj spid="_x0000_s66595" name="Equation" r:id="rId8" imgW="126720" imgH="164880" progId="Equation.DSMT4">
                  <p:embed/>
                </p:oleObj>
              </a:graphicData>
            </a:graphic>
          </p:graphicFrame>
          <p:graphicFrame>
            <p:nvGraphicFramePr>
              <p:cNvPr id="66596" name="Object 36"/>
              <p:cNvGraphicFramePr>
                <a:graphicFrameLocks noChangeAspect="1"/>
              </p:cNvGraphicFramePr>
              <p:nvPr/>
            </p:nvGraphicFramePr>
            <p:xfrm>
              <a:off x="7573" y="2793"/>
              <a:ext cx="213" cy="234"/>
            </p:xfrm>
            <a:graphic>
              <a:graphicData uri="http://schemas.openxmlformats.org/presentationml/2006/ole">
                <p:oleObj spid="_x0000_s66596" name="Equation" r:id="rId9" imgW="164880" imgH="177480" progId="Equation.DSMT4">
                  <p:embed/>
                </p:oleObj>
              </a:graphicData>
            </a:graphic>
          </p:graphicFrame>
          <p:graphicFrame>
            <p:nvGraphicFramePr>
              <p:cNvPr id="66597" name="Object 37"/>
              <p:cNvGraphicFramePr>
                <a:graphicFrameLocks noChangeAspect="1"/>
              </p:cNvGraphicFramePr>
              <p:nvPr/>
            </p:nvGraphicFramePr>
            <p:xfrm>
              <a:off x="5296" y="2991"/>
              <a:ext cx="197" cy="234"/>
            </p:xfrm>
            <a:graphic>
              <a:graphicData uri="http://schemas.openxmlformats.org/presentationml/2006/ole">
                <p:oleObj spid="_x0000_s66597" name="Equation" r:id="rId10" imgW="152280" imgH="177480" progId="Equation.DSMT4">
                  <p:embed/>
                </p:oleObj>
              </a:graphicData>
            </a:graphic>
          </p:graphicFrame>
          <p:sp>
            <p:nvSpPr>
              <p:cNvPr id="66599" name="Arc 39"/>
              <p:cNvSpPr>
                <a:spLocks/>
              </p:cNvSpPr>
              <p:nvPr/>
            </p:nvSpPr>
            <p:spPr bwMode="auto">
              <a:xfrm flipV="1">
                <a:off x="5577" y="1818"/>
                <a:ext cx="1483" cy="12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29"/>
                  <a:gd name="T1" fmla="*/ 0 h 21600"/>
                  <a:gd name="T2" fmla="*/ 21429 w 21429"/>
                  <a:gd name="T3" fmla="*/ 18889 h 21600"/>
                  <a:gd name="T4" fmla="*/ 0 w 214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29" h="21600" fill="none" extrusionOk="0">
                    <a:moveTo>
                      <a:pt x="-1" y="0"/>
                    </a:moveTo>
                    <a:cubicBezTo>
                      <a:pt x="10881" y="0"/>
                      <a:pt x="20063" y="8093"/>
                      <a:pt x="21429" y="18888"/>
                    </a:cubicBezTo>
                  </a:path>
                  <a:path w="21429" h="21600" stroke="0" extrusionOk="0">
                    <a:moveTo>
                      <a:pt x="-1" y="0"/>
                    </a:moveTo>
                    <a:cubicBezTo>
                      <a:pt x="10881" y="0"/>
                      <a:pt x="20063" y="8093"/>
                      <a:pt x="21429" y="188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00" name="Line 40"/>
              <p:cNvSpPr>
                <a:spLocks noChangeShapeType="1"/>
              </p:cNvSpPr>
              <p:nvPr/>
            </p:nvSpPr>
            <p:spPr bwMode="auto">
              <a:xfrm flipV="1">
                <a:off x="7057" y="1585"/>
                <a:ext cx="75" cy="4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99592" y="4797152"/>
            <a:ext cx="280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线性元件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220072" y="4725144"/>
            <a:ext cx="2808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非线性元件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1560" y="5373216"/>
            <a:ext cx="3816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2800" dirty="0" smtClean="0">
                <a:latin typeface="华文新魏" pitchFamily="2" charset="-122"/>
                <a:ea typeface="华文新魏" pitchFamily="2" charset="-122"/>
              </a:rPr>
              <a:t>这条直线的斜率的倒数就是金属导线的电阻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7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6" name="Group 66"/>
          <p:cNvGraphicFramePr>
            <a:graphicFrameLocks noGrp="1"/>
          </p:cNvGraphicFramePr>
          <p:nvPr/>
        </p:nvGraphicFramePr>
        <p:xfrm>
          <a:off x="642938" y="1340768"/>
          <a:ext cx="8001000" cy="5400600"/>
        </p:xfrm>
        <a:graphic>
          <a:graphicData uri="http://schemas.openxmlformats.org/drawingml/2006/table">
            <a:tbl>
              <a:tblPr/>
              <a:tblGrid>
                <a:gridCol w="1444625"/>
                <a:gridCol w="2698750"/>
                <a:gridCol w="3857625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     电路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内容　　　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串联电路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并联电路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电路图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电流关系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电路各处电流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______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总电流等于各支路电流之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7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电压关系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总电压等于各部分电路电压之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____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总电压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_____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各支路电压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7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电阻关系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______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各部分电路电阻之和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总电阻的倒数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______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各支路电阻的倒数之和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929313" y="5967239"/>
          <a:ext cx="2000250" cy="846137"/>
        </p:xfrm>
        <a:graphic>
          <a:graphicData uri="http://schemas.openxmlformats.org/presentationml/2006/ole">
            <p:oleObj spid="_x0000_s68610" name="Document" r:id="rId3" imgW="957337" imgH="404352" progId="Word.Document.8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57625" y="3289994"/>
            <a:ext cx="857250" cy="427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相等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3289995"/>
            <a:ext cx="500063" cy="427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和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50" y="4509120"/>
            <a:ext cx="500063" cy="427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和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3625" y="4370114"/>
            <a:ext cx="785813" cy="427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等于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75" y="5450234"/>
            <a:ext cx="857250" cy="427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等于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3688" y="5306219"/>
            <a:ext cx="785812" cy="427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等于</a:t>
            </a:r>
            <a:endParaRPr lang="zh-CN" alt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915816" y="620688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串并联电路的特点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71688" y="2276872"/>
            <a:ext cx="2714625" cy="450850"/>
            <a:chOff x="295" y="981"/>
            <a:chExt cx="3152" cy="454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95" y="1344"/>
              <a:ext cx="3152" cy="91"/>
              <a:chOff x="0" y="1389"/>
              <a:chExt cx="3152" cy="91"/>
            </a:xfrm>
          </p:grpSpPr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0" y="1434"/>
                <a:ext cx="3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b="1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95" y="1389"/>
                <a:ext cx="724" cy="9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b="1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222" y="1389"/>
                <a:ext cx="724" cy="9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b="1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2155" y="1389"/>
                <a:ext cx="724" cy="9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50" b="1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5165" name="Text Box 12"/>
            <p:cNvSpPr txBox="1">
              <a:spLocks noChangeArrowheads="1"/>
            </p:cNvSpPr>
            <p:nvPr/>
          </p:nvSpPr>
          <p:spPr bwMode="auto">
            <a:xfrm>
              <a:off x="1655" y="981"/>
              <a:ext cx="54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166" name="Text Box 13"/>
            <p:cNvSpPr txBox="1">
              <a:spLocks noChangeArrowheads="1"/>
            </p:cNvSpPr>
            <p:nvPr/>
          </p:nvSpPr>
          <p:spPr bwMode="auto">
            <a:xfrm>
              <a:off x="657" y="981"/>
              <a:ext cx="550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167" name="Text Box 14"/>
            <p:cNvSpPr txBox="1">
              <a:spLocks noChangeArrowheads="1"/>
            </p:cNvSpPr>
            <p:nvPr/>
          </p:nvSpPr>
          <p:spPr bwMode="auto">
            <a:xfrm>
              <a:off x="2608" y="981"/>
              <a:ext cx="50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" name="组合 49"/>
          <p:cNvGrpSpPr>
            <a:grpSpLocks/>
          </p:cNvGrpSpPr>
          <p:nvPr/>
        </p:nvGrpSpPr>
        <p:grpSpPr bwMode="auto">
          <a:xfrm>
            <a:off x="6000750" y="1945009"/>
            <a:ext cx="1487488" cy="1123951"/>
            <a:chOff x="6000732" y="1733340"/>
            <a:chExt cx="1487186" cy="1124157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6000732" y="2060815"/>
              <a:ext cx="1487186" cy="796682"/>
              <a:chOff x="274" y="2376"/>
              <a:chExt cx="1973" cy="880"/>
            </a:xfrm>
          </p:grpSpPr>
          <p:sp>
            <p:nvSpPr>
              <p:cNvPr id="5170" name="Rectangle 20"/>
              <p:cNvSpPr>
                <a:spLocks noChangeArrowheads="1"/>
              </p:cNvSpPr>
              <p:nvPr/>
            </p:nvSpPr>
            <p:spPr bwMode="auto">
              <a:xfrm>
                <a:off x="542" y="2430"/>
                <a:ext cx="1452" cy="7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1" name="Line 21"/>
              <p:cNvSpPr>
                <a:spLocks noChangeShapeType="1"/>
              </p:cNvSpPr>
              <p:nvPr/>
            </p:nvSpPr>
            <p:spPr bwMode="auto">
              <a:xfrm>
                <a:off x="274" y="2841"/>
                <a:ext cx="19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2" name="Rectangle 22"/>
              <p:cNvSpPr>
                <a:spLocks noChangeArrowheads="1"/>
              </p:cNvSpPr>
              <p:nvPr/>
            </p:nvSpPr>
            <p:spPr bwMode="auto">
              <a:xfrm>
                <a:off x="957" y="2376"/>
                <a:ext cx="635" cy="11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3" name="Rectangle 23"/>
              <p:cNvSpPr>
                <a:spLocks noChangeArrowheads="1"/>
              </p:cNvSpPr>
              <p:nvPr/>
            </p:nvSpPr>
            <p:spPr bwMode="auto">
              <a:xfrm>
                <a:off x="957" y="2770"/>
                <a:ext cx="635" cy="11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4" name="Rectangle 24"/>
              <p:cNvSpPr>
                <a:spLocks noChangeArrowheads="1"/>
              </p:cNvSpPr>
              <p:nvPr/>
            </p:nvSpPr>
            <p:spPr bwMode="auto">
              <a:xfrm>
                <a:off x="957" y="3143"/>
                <a:ext cx="635" cy="11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5" name="Oval 25"/>
              <p:cNvSpPr>
                <a:spLocks noChangeArrowheads="1"/>
              </p:cNvSpPr>
              <p:nvPr/>
            </p:nvSpPr>
            <p:spPr bwMode="auto">
              <a:xfrm>
                <a:off x="322" y="2816"/>
                <a:ext cx="45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6" name="Oval 29"/>
              <p:cNvSpPr>
                <a:spLocks noChangeArrowheads="1"/>
              </p:cNvSpPr>
              <p:nvPr/>
            </p:nvSpPr>
            <p:spPr bwMode="auto">
              <a:xfrm>
                <a:off x="1797" y="2816"/>
                <a:ext cx="45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5177" name="Oval 36"/>
              <p:cNvSpPr>
                <a:spLocks noChangeArrowheads="1"/>
              </p:cNvSpPr>
              <p:nvPr/>
            </p:nvSpPr>
            <p:spPr bwMode="auto">
              <a:xfrm>
                <a:off x="717" y="2812"/>
                <a:ext cx="45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</p:grpSp>
        <p:sp>
          <p:nvSpPr>
            <p:cNvPr id="5178" name="Text Box 13"/>
            <p:cNvSpPr txBox="1">
              <a:spLocks noChangeArrowheads="1"/>
            </p:cNvSpPr>
            <p:nvPr/>
          </p:nvSpPr>
          <p:spPr bwMode="auto">
            <a:xfrm>
              <a:off x="6572264" y="1733340"/>
              <a:ext cx="473685" cy="3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179" name="Text Box 12"/>
            <p:cNvSpPr txBox="1">
              <a:spLocks noChangeArrowheads="1"/>
            </p:cNvSpPr>
            <p:nvPr/>
          </p:nvSpPr>
          <p:spPr bwMode="auto">
            <a:xfrm>
              <a:off x="6572264" y="2090530"/>
              <a:ext cx="471962" cy="3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180" name="Text Box 12"/>
            <p:cNvSpPr txBox="1">
              <a:spLocks noChangeArrowheads="1"/>
            </p:cNvSpPr>
            <p:nvPr/>
          </p:nvSpPr>
          <p:spPr bwMode="auto">
            <a:xfrm>
              <a:off x="6600368" y="2447720"/>
              <a:ext cx="471962" cy="3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16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2579688" y="3619872"/>
            <a:ext cx="1884362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1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2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3</a:t>
            </a:r>
            <a:endParaRPr lang="zh-CN" altLang="en-US" sz="2400" kern="100" dirty="0">
              <a:latin typeface="宋体"/>
              <a:ea typeface="+mn-ea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21363" y="3619872"/>
            <a:ext cx="1884362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1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2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I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3</a:t>
            </a:r>
            <a:endParaRPr lang="zh-CN" altLang="en-US" sz="2400" kern="100" dirty="0">
              <a:latin typeface="宋体"/>
              <a:ea typeface="+mn-ea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66963" y="4844008"/>
            <a:ext cx="2290762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1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2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3</a:t>
            </a:r>
            <a:endParaRPr lang="zh-CN" altLang="en-US" sz="2400" kern="100" dirty="0">
              <a:latin typeface="宋体"/>
              <a:ea typeface="+mn-ea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46725" y="4772000"/>
            <a:ext cx="244316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 ＝ 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1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2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U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3</a:t>
            </a:r>
            <a:endParaRPr lang="zh-CN" altLang="en-US" sz="2400" kern="100" dirty="0">
              <a:latin typeface="宋体"/>
              <a:ea typeface="+mn-ea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1760" y="6212160"/>
            <a:ext cx="222091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R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＝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R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1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R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2</a:t>
            </a:r>
            <a:r>
              <a:rPr lang="zh-CN" altLang="en-US" sz="2400" b="1" kern="100" dirty="0">
                <a:latin typeface="Times New Roman"/>
                <a:ea typeface="+mn-ea"/>
                <a:cs typeface="Times New Roman"/>
              </a:rPr>
              <a:t>＋</a:t>
            </a:r>
            <a:r>
              <a:rPr lang="en-US" sz="2400" b="1" i="1" kern="100" dirty="0">
                <a:latin typeface="Times New Roman"/>
                <a:ea typeface="宋体"/>
                <a:cs typeface="Courier New"/>
              </a:rPr>
              <a:t>R</a:t>
            </a:r>
            <a:r>
              <a:rPr lang="en-US" sz="2400" b="1" kern="100" baseline="-25000" dirty="0">
                <a:latin typeface="Times New Roman"/>
                <a:ea typeface="宋体"/>
                <a:cs typeface="Courier New"/>
              </a:rPr>
              <a:t>3</a:t>
            </a:r>
            <a:endParaRPr lang="zh-CN" altLang="en-US" sz="2400" kern="100" dirty="0">
              <a:latin typeface="宋体"/>
              <a:ea typeface="+mn-ea"/>
              <a:cs typeface="Courier New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79512" y="620688"/>
            <a:ext cx="3384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电阻串并联</a:t>
            </a:r>
            <a:endParaRPr lang="zh-CN" altLang="en-US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51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23528" y="1412776"/>
            <a:ext cx="5832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串联电路的电压分配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611560" y="1916832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U=IR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串联电路的电压分配与阻值成正比</a:t>
            </a:r>
          </a:p>
        </p:txBody>
      </p:sp>
      <p:sp>
        <p:nvSpPr>
          <p:cNvPr id="10245" name="Text Box 18"/>
          <p:cNvSpPr txBox="1">
            <a:spLocks noChangeArrowheads="1"/>
          </p:cNvSpPr>
          <p:nvPr/>
        </p:nvSpPr>
        <p:spPr bwMode="auto">
          <a:xfrm>
            <a:off x="357188" y="3858195"/>
            <a:ext cx="4714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并联电路的电流分配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6793" name="Text Box 41"/>
          <p:cNvSpPr txBox="1">
            <a:spLocks noChangeArrowheads="1"/>
          </p:cNvSpPr>
          <p:nvPr/>
        </p:nvSpPr>
        <p:spPr bwMode="auto">
          <a:xfrm>
            <a:off x="539552" y="4437112"/>
            <a:ext cx="4844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I=U/R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并联电路的电流分配与阻值成反比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3528" y="764704"/>
            <a:ext cx="8820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根据串并联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电路基本特点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分析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电压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和电流分配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关系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5724128" y="3789040"/>
            <a:ext cx="3071812" cy="2001837"/>
            <a:chOff x="5357818" y="3500438"/>
            <a:chExt cx="3343293" cy="2179001"/>
          </a:xfrm>
        </p:grpSpPr>
        <p:sp>
          <p:nvSpPr>
            <p:cNvPr id="10252" name="Rectangle 23"/>
            <p:cNvSpPr>
              <a:spLocks noChangeArrowheads="1"/>
            </p:cNvSpPr>
            <p:nvPr/>
          </p:nvSpPr>
          <p:spPr bwMode="auto">
            <a:xfrm>
              <a:off x="6001215" y="4000504"/>
              <a:ext cx="2030895" cy="1078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3" name="Rectangle 25"/>
            <p:cNvSpPr>
              <a:spLocks noChangeArrowheads="1"/>
            </p:cNvSpPr>
            <p:nvPr/>
          </p:nvSpPr>
          <p:spPr bwMode="auto">
            <a:xfrm>
              <a:off x="6572264" y="3929066"/>
              <a:ext cx="888167" cy="1580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4" name="Rectangle 26"/>
            <p:cNvSpPr>
              <a:spLocks noChangeArrowheads="1"/>
            </p:cNvSpPr>
            <p:nvPr/>
          </p:nvSpPr>
          <p:spPr bwMode="auto">
            <a:xfrm>
              <a:off x="6572264" y="4985460"/>
              <a:ext cx="888167" cy="1580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5" name="Oval 40"/>
            <p:cNvSpPr>
              <a:spLocks noChangeArrowheads="1"/>
            </p:cNvSpPr>
            <p:nvPr/>
          </p:nvSpPr>
          <p:spPr bwMode="auto">
            <a:xfrm>
              <a:off x="5958818" y="4500570"/>
              <a:ext cx="62941" cy="643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6784981" y="3500438"/>
              <a:ext cx="573629" cy="4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257" name="Text Box 10"/>
            <p:cNvSpPr txBox="1">
              <a:spLocks noChangeArrowheads="1"/>
            </p:cNvSpPr>
            <p:nvPr/>
          </p:nvSpPr>
          <p:spPr bwMode="auto">
            <a:xfrm>
              <a:off x="6784981" y="4538963"/>
              <a:ext cx="573629" cy="4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6071399" y="5072913"/>
              <a:ext cx="4302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6071399" y="3999828"/>
              <a:ext cx="430223" cy="17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0" name="Text Box 31"/>
            <p:cNvSpPr txBox="1">
              <a:spLocks noChangeArrowheads="1"/>
            </p:cNvSpPr>
            <p:nvPr/>
          </p:nvSpPr>
          <p:spPr bwMode="auto">
            <a:xfrm>
              <a:off x="5572065" y="3999828"/>
              <a:ext cx="214247" cy="49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261" name="Text Box 31"/>
            <p:cNvSpPr txBox="1">
              <a:spLocks noChangeArrowheads="1"/>
            </p:cNvSpPr>
            <p:nvPr/>
          </p:nvSpPr>
          <p:spPr bwMode="auto">
            <a:xfrm>
              <a:off x="6071399" y="3500438"/>
              <a:ext cx="530435" cy="4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262" name="Text Box 31"/>
            <p:cNvSpPr txBox="1">
              <a:spLocks noChangeArrowheads="1"/>
            </p:cNvSpPr>
            <p:nvPr/>
          </p:nvSpPr>
          <p:spPr bwMode="auto">
            <a:xfrm>
              <a:off x="6071399" y="4571795"/>
              <a:ext cx="608186" cy="4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263" name="Line 37"/>
            <p:cNvSpPr>
              <a:spLocks noChangeShapeType="1"/>
            </p:cNvSpPr>
            <p:nvPr/>
          </p:nvSpPr>
          <p:spPr bwMode="auto">
            <a:xfrm>
              <a:off x="8030521" y="4929198"/>
              <a:ext cx="0" cy="7191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37"/>
            <p:cNvSpPr>
              <a:spLocks noChangeShapeType="1"/>
            </p:cNvSpPr>
            <p:nvPr/>
          </p:nvSpPr>
          <p:spPr bwMode="auto">
            <a:xfrm>
              <a:off x="6000760" y="4929198"/>
              <a:ext cx="0" cy="7191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7315415" y="5428880"/>
              <a:ext cx="715309" cy="1727"/>
            </a:xfrm>
            <a:prstGeom prst="straightConnector1">
              <a:avLst/>
            </a:prstGeom>
            <a:ln w="28575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6029932" y="5428880"/>
              <a:ext cx="786150" cy="1727"/>
            </a:xfrm>
            <a:prstGeom prst="straightConnector1">
              <a:avLst/>
            </a:prstGeom>
            <a:ln w="28575">
              <a:solidFill>
                <a:srgbClr val="0000C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 Box 31"/>
            <p:cNvSpPr txBox="1">
              <a:spLocks noChangeArrowheads="1"/>
            </p:cNvSpPr>
            <p:nvPr/>
          </p:nvSpPr>
          <p:spPr bwMode="auto">
            <a:xfrm>
              <a:off x="6886921" y="5181777"/>
              <a:ext cx="428494" cy="4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357818" y="4542418"/>
              <a:ext cx="642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058369" y="4542418"/>
              <a:ext cx="642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0" name="Oval 40"/>
            <p:cNvSpPr>
              <a:spLocks noChangeArrowheads="1"/>
            </p:cNvSpPr>
            <p:nvPr/>
          </p:nvSpPr>
          <p:spPr bwMode="auto">
            <a:xfrm>
              <a:off x="8007219" y="4507668"/>
              <a:ext cx="62941" cy="643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428657" y="4542418"/>
              <a:ext cx="428494" cy="17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3"/>
          <p:cNvGrpSpPr>
            <a:grpSpLocks/>
          </p:cNvGrpSpPr>
          <p:nvPr/>
        </p:nvGrpSpPr>
        <p:grpSpPr bwMode="auto">
          <a:xfrm>
            <a:off x="5786438" y="1549673"/>
            <a:ext cx="2928937" cy="1455737"/>
            <a:chOff x="500034" y="3787778"/>
            <a:chExt cx="2928958" cy="1455743"/>
          </a:xfrm>
        </p:grpSpPr>
        <p:sp>
          <p:nvSpPr>
            <p:cNvPr id="10273" name="Line 6"/>
            <p:cNvSpPr>
              <a:spLocks noChangeShapeType="1"/>
            </p:cNvSpPr>
            <p:nvPr/>
          </p:nvSpPr>
          <p:spPr bwMode="auto">
            <a:xfrm rot="60000" flipV="1">
              <a:off x="500034" y="4343850"/>
              <a:ext cx="2928958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Rectangle 7"/>
            <p:cNvSpPr>
              <a:spLocks noChangeArrowheads="1"/>
            </p:cNvSpPr>
            <p:nvPr/>
          </p:nvSpPr>
          <p:spPr bwMode="auto">
            <a:xfrm>
              <a:off x="913825" y="4296952"/>
              <a:ext cx="1016945" cy="1276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75" name="Rectangle 8"/>
            <p:cNvSpPr>
              <a:spLocks noChangeArrowheads="1"/>
            </p:cNvSpPr>
            <p:nvPr/>
          </p:nvSpPr>
          <p:spPr bwMode="auto">
            <a:xfrm>
              <a:off x="2214112" y="4296952"/>
              <a:ext cx="1016945" cy="1276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76" name="Text Box 10"/>
            <p:cNvSpPr txBox="1">
              <a:spLocks noChangeArrowheads="1"/>
            </p:cNvSpPr>
            <p:nvPr/>
          </p:nvSpPr>
          <p:spPr bwMode="auto">
            <a:xfrm>
              <a:off x="2408222" y="3787778"/>
              <a:ext cx="573092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277" name="Text Box 11"/>
            <p:cNvSpPr txBox="1">
              <a:spLocks noChangeArrowheads="1"/>
            </p:cNvSpPr>
            <p:nvPr/>
          </p:nvSpPr>
          <p:spPr bwMode="auto">
            <a:xfrm>
              <a:off x="1008038" y="3787778"/>
              <a:ext cx="573091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278" name="Oval 22"/>
            <p:cNvSpPr>
              <a:spLocks noChangeArrowheads="1"/>
            </p:cNvSpPr>
            <p:nvPr/>
          </p:nvSpPr>
          <p:spPr bwMode="auto">
            <a:xfrm>
              <a:off x="690799" y="4325005"/>
              <a:ext cx="63121" cy="631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79" name="Oval 23"/>
            <p:cNvSpPr>
              <a:spLocks noChangeArrowheads="1"/>
            </p:cNvSpPr>
            <p:nvPr/>
          </p:nvSpPr>
          <p:spPr bwMode="auto">
            <a:xfrm>
              <a:off x="2027555" y="4325005"/>
              <a:ext cx="63121" cy="631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0" name="Oval 24"/>
            <p:cNvSpPr>
              <a:spLocks noChangeArrowheads="1"/>
            </p:cNvSpPr>
            <p:nvPr/>
          </p:nvSpPr>
          <p:spPr bwMode="auto">
            <a:xfrm>
              <a:off x="3327842" y="4333421"/>
              <a:ext cx="63121" cy="631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81" name="Line 28"/>
            <p:cNvSpPr>
              <a:spLocks noChangeShapeType="1"/>
            </p:cNvSpPr>
            <p:nvPr/>
          </p:nvSpPr>
          <p:spPr bwMode="auto">
            <a:xfrm>
              <a:off x="722024" y="4359283"/>
              <a:ext cx="0" cy="7191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29"/>
            <p:cNvSpPr>
              <a:spLocks noChangeShapeType="1"/>
            </p:cNvSpPr>
            <p:nvPr/>
          </p:nvSpPr>
          <p:spPr bwMode="auto">
            <a:xfrm>
              <a:off x="2071670" y="4429136"/>
              <a:ext cx="0" cy="43021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Text Box 31"/>
            <p:cNvSpPr txBox="1">
              <a:spLocks noChangeArrowheads="1"/>
            </p:cNvSpPr>
            <p:nvPr/>
          </p:nvSpPr>
          <p:spPr bwMode="auto">
            <a:xfrm>
              <a:off x="1214414" y="4430718"/>
              <a:ext cx="763593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0284" name="Text Box 35"/>
            <p:cNvSpPr txBox="1">
              <a:spLocks noChangeArrowheads="1"/>
            </p:cNvSpPr>
            <p:nvPr/>
          </p:nvSpPr>
          <p:spPr bwMode="auto">
            <a:xfrm>
              <a:off x="2563798" y="4430718"/>
              <a:ext cx="579442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1714480" y="4645032"/>
              <a:ext cx="777881" cy="17462"/>
            </a:xfrm>
            <a:prstGeom prst="straightConnector1">
              <a:avLst/>
            </a:prstGeom>
            <a:ln w="28575">
              <a:solidFill>
                <a:srgbClr val="00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714348" y="4645032"/>
              <a:ext cx="428628" cy="1587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714348" y="5000633"/>
              <a:ext cx="1000132" cy="1587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285984" y="5000633"/>
              <a:ext cx="1071571" cy="1587"/>
            </a:xfrm>
            <a:prstGeom prst="straightConnector1">
              <a:avLst/>
            </a:prstGeom>
            <a:ln w="28575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9" name="Text Box 31"/>
            <p:cNvSpPr txBox="1">
              <a:spLocks noChangeArrowheads="1"/>
            </p:cNvSpPr>
            <p:nvPr/>
          </p:nvSpPr>
          <p:spPr bwMode="auto">
            <a:xfrm>
              <a:off x="1785918" y="4786320"/>
              <a:ext cx="428628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500034" y="434499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1" name="Text Box 31"/>
            <p:cNvSpPr txBox="1">
              <a:spLocks noChangeArrowheads="1"/>
            </p:cNvSpPr>
            <p:nvPr/>
          </p:nvSpPr>
          <p:spPr bwMode="auto">
            <a:xfrm>
              <a:off x="500034" y="3929066"/>
              <a:ext cx="214314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292" name="Line 37"/>
            <p:cNvSpPr>
              <a:spLocks noChangeShapeType="1"/>
            </p:cNvSpPr>
            <p:nvPr/>
          </p:nvSpPr>
          <p:spPr bwMode="auto">
            <a:xfrm>
              <a:off x="3357554" y="4357694"/>
              <a:ext cx="0" cy="7191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248" name="Object 2"/>
          <p:cNvGraphicFramePr>
            <a:graphicFrameLocks noChangeAspect="1"/>
          </p:cNvGraphicFramePr>
          <p:nvPr/>
        </p:nvGraphicFramePr>
        <p:xfrm>
          <a:off x="755576" y="2788345"/>
          <a:ext cx="1785937" cy="928687"/>
        </p:xfrm>
        <a:graphic>
          <a:graphicData uri="http://schemas.openxmlformats.org/presentationml/2006/ole">
            <p:oleObj spid="_x0000_s69634" name="公式" r:id="rId3" imgW="977760" imgH="43164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275856" y="2788345"/>
          <a:ext cx="1822450" cy="928687"/>
        </p:xfrm>
        <a:graphic>
          <a:graphicData uri="http://schemas.openxmlformats.org/presentationml/2006/ole">
            <p:oleObj spid="_x0000_s69635" name="公式" r:id="rId4" imgW="990360" imgH="43164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55576" y="5373216"/>
          <a:ext cx="1647825" cy="928688"/>
        </p:xfrm>
        <a:graphic>
          <a:graphicData uri="http://schemas.openxmlformats.org/presentationml/2006/ole">
            <p:oleObj spid="_x0000_s69636" name="公式" r:id="rId5" imgW="901440" imgH="431640" progId="Equation.3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347864" y="5373216"/>
          <a:ext cx="1682750" cy="928687"/>
        </p:xfrm>
        <a:graphic>
          <a:graphicData uri="http://schemas.openxmlformats.org/presentationml/2006/ole">
            <p:oleObj spid="_x0000_s69637" name="公式" r:id="rId6" imgW="914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86767" grpId="0"/>
      <p:bldP spid="10245" grpId="0"/>
      <p:bldP spid="5867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285750" y="1409402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电流计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G——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俗称表头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325" y="1700213"/>
            <a:ext cx="1600200" cy="609600"/>
            <a:chOff x="3216" y="1104"/>
            <a:chExt cx="1008" cy="384"/>
          </a:xfrm>
        </p:grpSpPr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16" y="129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Oval 6"/>
            <p:cNvSpPr>
              <a:spLocks noChangeArrowheads="1"/>
            </p:cNvSpPr>
            <p:nvPr/>
          </p:nvSpPr>
          <p:spPr bwMode="auto">
            <a:xfrm>
              <a:off x="3552" y="1104"/>
              <a:ext cx="384" cy="38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357188" y="2071688"/>
            <a:ext cx="5113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电流计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的几个基本数据：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428625" y="307181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满偏电流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表头内阻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满偏电压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CN" sz="32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395288" y="4005263"/>
            <a:ext cx="4824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三者满足关系： 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591882" name="Text Box 10"/>
          <p:cNvSpPr txBox="1">
            <a:spLocks noChangeArrowheads="1"/>
          </p:cNvSpPr>
          <p:nvPr/>
        </p:nvSpPr>
        <p:spPr bwMode="auto">
          <a:xfrm>
            <a:off x="285750" y="5000625"/>
            <a:ext cx="46069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三个量只要知道其中任何两个，就可以求第三个量</a:t>
            </a:r>
          </a:p>
        </p:txBody>
      </p: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6572250" y="4357688"/>
            <a:ext cx="1828800" cy="1828800"/>
            <a:chOff x="432" y="2880"/>
            <a:chExt cx="1152" cy="1152"/>
          </a:xfrm>
        </p:grpSpPr>
        <p:sp>
          <p:nvSpPr>
            <p:cNvPr id="15" name="Oval 120"/>
            <p:cNvSpPr>
              <a:spLocks noChangeArrowheads="1"/>
            </p:cNvSpPr>
            <p:nvPr/>
          </p:nvSpPr>
          <p:spPr bwMode="auto">
            <a:xfrm>
              <a:off x="432" y="2880"/>
              <a:ext cx="1152" cy="11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79" name="Line 121"/>
            <p:cNvSpPr>
              <a:spLocks noChangeShapeType="1"/>
            </p:cNvSpPr>
            <p:nvPr/>
          </p:nvSpPr>
          <p:spPr bwMode="auto">
            <a:xfrm>
              <a:off x="432" y="3456"/>
              <a:ext cx="115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22"/>
            <p:cNvSpPr>
              <a:spLocks noChangeShapeType="1"/>
            </p:cNvSpPr>
            <p:nvPr/>
          </p:nvSpPr>
          <p:spPr bwMode="auto">
            <a:xfrm>
              <a:off x="1008" y="345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Text Box 123"/>
            <p:cNvSpPr txBox="1">
              <a:spLocks noChangeArrowheads="1"/>
            </p:cNvSpPr>
            <p:nvPr/>
          </p:nvSpPr>
          <p:spPr bwMode="auto">
            <a:xfrm>
              <a:off x="816" y="3024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itchFamily="18" charset="0"/>
                  <a:ea typeface="华文细黑" pitchFamily="2" charset="-122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1282" name="Text Box 124"/>
            <p:cNvSpPr txBox="1">
              <a:spLocks noChangeArrowheads="1"/>
            </p:cNvSpPr>
            <p:nvPr/>
          </p:nvSpPr>
          <p:spPr bwMode="auto">
            <a:xfrm>
              <a:off x="1056" y="3504"/>
              <a:ext cx="28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itchFamily="18" charset="0"/>
                  <a:ea typeface="华文细黑" pitchFamily="2" charset="-122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1283" name="Text Box 125"/>
            <p:cNvSpPr txBox="1">
              <a:spLocks noChangeArrowheads="1"/>
            </p:cNvSpPr>
            <p:nvPr/>
          </p:nvSpPr>
          <p:spPr bwMode="auto">
            <a:xfrm>
              <a:off x="672" y="3484"/>
              <a:ext cx="288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66"/>
                  </a:solidFill>
                  <a:latin typeface="Times New Roman" pitchFamily="18" charset="0"/>
                  <a:ea typeface="华文细黑" pitchFamily="2" charset="-122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79512" y="692696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电压表和电流表</a:t>
            </a:r>
            <a:endParaRPr lang="zh-CN" altLang="en-US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/>
      <p:bldP spid="591879" grpId="0"/>
      <p:bldP spid="591880" grpId="0"/>
      <p:bldP spid="591881" grpId="0"/>
      <p:bldP spid="591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90872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把电流表改装为电压表</a:t>
            </a:r>
            <a:endParaRPr lang="zh-CN" altLang="en-US" sz="28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7" name="组合 107"/>
          <p:cNvGrpSpPr>
            <a:grpSpLocks/>
          </p:cNvGrpSpPr>
          <p:nvPr/>
        </p:nvGrpSpPr>
        <p:grpSpPr bwMode="auto">
          <a:xfrm>
            <a:off x="5440363" y="2738438"/>
            <a:ext cx="3490912" cy="2079625"/>
            <a:chOff x="765124" y="3197211"/>
            <a:chExt cx="3490913" cy="2079625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765124" y="3654411"/>
              <a:ext cx="3490913" cy="1622425"/>
              <a:chOff x="651" y="2008"/>
              <a:chExt cx="2199" cy="1022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488" cy="624"/>
              </a:xfrm>
              <a:prstGeom prst="rect">
                <a:avLst/>
              </a:prstGeom>
              <a:solidFill>
                <a:srgbClr val="CCECFF">
                  <a:alpha val="89803"/>
                </a:srgbClr>
              </a:solidFill>
              <a:ln w="19050" algn="ctr">
                <a:solidFill>
                  <a:srgbClr val="3366FF"/>
                </a:solidFill>
                <a:prstDash val="lg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651" y="2008"/>
                <a:ext cx="2199" cy="1022"/>
                <a:chOff x="3273" y="3010"/>
                <a:chExt cx="2199" cy="1022"/>
              </a:xfrm>
            </p:grpSpPr>
            <p:sp>
              <p:nvSpPr>
                <p:cNvPr id="14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3384"/>
                  <a:ext cx="211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" name="Group 11"/>
                <p:cNvGrpSpPr>
                  <a:grpSpLocks/>
                </p:cNvGrpSpPr>
                <p:nvPr/>
              </p:nvGrpSpPr>
              <p:grpSpPr bwMode="auto">
                <a:xfrm>
                  <a:off x="3696" y="3414"/>
                  <a:ext cx="1632" cy="618"/>
                  <a:chOff x="3648" y="780"/>
                  <a:chExt cx="1632" cy="618"/>
                </a:xfrm>
              </p:grpSpPr>
              <p:sp>
                <p:nvSpPr>
                  <p:cNvPr id="2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780"/>
                    <a:ext cx="0" cy="6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780"/>
                    <a:ext cx="0" cy="6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648" y="1125"/>
                    <a:ext cx="1632" cy="273"/>
                    <a:chOff x="3648" y="1581"/>
                    <a:chExt cx="1632" cy="273"/>
                  </a:xfrm>
                </p:grpSpPr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698"/>
                      <a:ext cx="72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1698"/>
                      <a:ext cx="6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arrow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11" y="1581"/>
                      <a:ext cx="288" cy="273"/>
                    </a:xfrm>
                    <a:prstGeom prst="rect">
                      <a:avLst/>
                    </a:prstGeom>
                    <a:noFill/>
                    <a:ln w="19050" algn="ctr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50000"/>
                        </a:spcBef>
                      </a:pPr>
                      <a:r>
                        <a:rPr lang="en-US" altLang="zh-CN" sz="2800" b="1" i="1"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U</a:t>
                      </a:r>
                    </a:p>
                  </p:txBody>
                </p:sp>
              </p:grpSp>
            </p:grpSp>
            <p:grpSp>
              <p:nvGrpSpPr>
                <p:cNvPr id="16" name="Group 18"/>
                <p:cNvGrpSpPr>
                  <a:grpSpLocks/>
                </p:cNvGrpSpPr>
                <p:nvPr/>
              </p:nvGrpSpPr>
              <p:grpSpPr bwMode="auto">
                <a:xfrm>
                  <a:off x="3373" y="3010"/>
                  <a:ext cx="371" cy="372"/>
                  <a:chOff x="3325" y="567"/>
                  <a:chExt cx="371" cy="372"/>
                </a:xfrm>
              </p:grpSpPr>
              <p:sp>
                <p:nvSpPr>
                  <p:cNvPr id="2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69" y="939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325" y="567"/>
                    <a:ext cx="371" cy="327"/>
                  </a:xfrm>
                  <a:prstGeom prst="rect">
                    <a:avLst/>
                  </a:prstGeom>
                  <a:noFill/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solidFill>
                          <a:srgbClr val="FF0000"/>
                        </a:solidFill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rPr>
                      <a:t>I</a:t>
                    </a:r>
                    <a:r>
                      <a:rPr lang="en-US" altLang="zh-CN" sz="2400" b="1" i="1" baseline="-28000">
                        <a:solidFill>
                          <a:srgbClr val="FF0000"/>
                        </a:solidFill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rPr>
                      <a:t>g</a:t>
                    </a:r>
                    <a:endPara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7" name="Oval 21"/>
                <p:cNvSpPr>
                  <a:spLocks noChangeArrowheads="1"/>
                </p:cNvSpPr>
                <p:nvPr/>
              </p:nvSpPr>
              <p:spPr bwMode="auto">
                <a:xfrm>
                  <a:off x="4342" y="3216"/>
                  <a:ext cx="288" cy="288"/>
                </a:xfrm>
                <a:prstGeom prst="ellipse">
                  <a:avLst/>
                </a:prstGeom>
                <a:solidFill>
                  <a:srgbClr val="FFFF66"/>
                </a:solidFill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V</a:t>
                  </a:r>
                </a:p>
              </p:txBody>
            </p:sp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3273" y="3360"/>
                  <a:ext cx="48" cy="48"/>
                </a:xfrm>
                <a:prstGeom prst="ellips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5424" y="3356"/>
                  <a:ext cx="48" cy="48"/>
                </a:xfrm>
                <a:prstGeom prst="ellips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0" name="AutoShape 24"/>
            <p:cNvSpPr>
              <a:spLocks noChangeAspect="1" noChangeArrowheads="1"/>
            </p:cNvSpPr>
            <p:nvPr/>
          </p:nvSpPr>
          <p:spPr bwMode="auto">
            <a:xfrm>
              <a:off x="2365324" y="3197211"/>
              <a:ext cx="517525" cy="457200"/>
            </a:xfrm>
            <a:prstGeom prst="downArrow">
              <a:avLst>
                <a:gd name="adj1" fmla="val 55880"/>
                <a:gd name="adj2" fmla="val 54412"/>
              </a:avLst>
            </a:prstGeom>
            <a:solidFill>
              <a:srgbClr val="CCEC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组合 105"/>
          <p:cNvGrpSpPr>
            <a:grpSpLocks/>
          </p:cNvGrpSpPr>
          <p:nvPr/>
        </p:nvGrpSpPr>
        <p:grpSpPr bwMode="auto">
          <a:xfrm>
            <a:off x="5440363" y="909638"/>
            <a:ext cx="3490912" cy="1871663"/>
            <a:chOff x="765124" y="1368411"/>
            <a:chExt cx="3490913" cy="1871663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765124" y="1368411"/>
              <a:ext cx="3490913" cy="1871663"/>
              <a:chOff x="672" y="567"/>
              <a:chExt cx="2199" cy="1179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173" y="567"/>
                <a:ext cx="1488" cy="912"/>
              </a:xfrm>
              <a:prstGeom prst="rect">
                <a:avLst/>
              </a:prstGeom>
              <a:solidFill>
                <a:srgbClr val="CCECFF">
                  <a:alpha val="89803"/>
                </a:srgbClr>
              </a:solidFill>
              <a:ln w="19050" algn="ctr">
                <a:solidFill>
                  <a:srgbClr val="3366FF"/>
                </a:solidFill>
                <a:prstDash val="lg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" name="Group 27"/>
              <p:cNvGrpSpPr>
                <a:grpSpLocks/>
              </p:cNvGrpSpPr>
              <p:nvPr/>
            </p:nvGrpSpPr>
            <p:grpSpPr bwMode="auto">
              <a:xfrm>
                <a:off x="1095" y="1053"/>
                <a:ext cx="1632" cy="693"/>
                <a:chOff x="3648" y="966"/>
                <a:chExt cx="1632" cy="693"/>
              </a:xfrm>
            </p:grpSpPr>
            <p:sp>
              <p:nvSpPr>
                <p:cNvPr id="53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966"/>
                  <a:ext cx="0" cy="6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>
                  <a:off x="5280" y="966"/>
                  <a:ext cx="0" cy="6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5" name="Group 30"/>
                <p:cNvGrpSpPr>
                  <a:grpSpLocks/>
                </p:cNvGrpSpPr>
                <p:nvPr/>
              </p:nvGrpSpPr>
              <p:grpSpPr bwMode="auto">
                <a:xfrm>
                  <a:off x="3648" y="1386"/>
                  <a:ext cx="1632" cy="273"/>
                  <a:chOff x="3648" y="1608"/>
                  <a:chExt cx="1632" cy="273"/>
                </a:xfrm>
              </p:grpSpPr>
              <p:sp>
                <p:nvSpPr>
                  <p:cNvPr id="5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698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698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arrow" w="med" len="med"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1" y="1608"/>
                    <a:ext cx="288" cy="273"/>
                  </a:xfrm>
                  <a:prstGeom prst="rect">
                    <a:avLst/>
                  </a:prstGeom>
                  <a:noFill/>
                  <a:ln w="19050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  <a:spcBef>
                        <a:spcPct val="50000"/>
                      </a:spcBef>
                    </a:pPr>
                    <a:r>
                      <a:rPr lang="en-US" altLang="zh-CN" sz="2800" b="1" i="1" dirty="0"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rPr>
                      <a:t>U</a:t>
                    </a:r>
                  </a:p>
                </p:txBody>
              </p:sp>
            </p:grpSp>
          </p:grpSp>
          <p:grpSp>
            <p:nvGrpSpPr>
              <p:cNvPr id="33" name="Group 34"/>
              <p:cNvGrpSpPr>
                <a:grpSpLocks/>
              </p:cNvGrpSpPr>
              <p:nvPr/>
            </p:nvGrpSpPr>
            <p:grpSpPr bwMode="auto">
              <a:xfrm>
                <a:off x="672" y="576"/>
                <a:ext cx="2199" cy="471"/>
                <a:chOff x="3273" y="1291"/>
                <a:chExt cx="2199" cy="471"/>
              </a:xfrm>
            </p:grpSpPr>
            <p:sp>
              <p:nvSpPr>
                <p:cNvPr id="4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45" y="1291"/>
                  <a:ext cx="432" cy="27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R</a:t>
                  </a:r>
                  <a:r>
                    <a:rPr lang="en-US" altLang="zh-CN" sz="2400" b="1" i="1" baseline="-25000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g</a:t>
                  </a:r>
                </a:p>
              </p:txBody>
            </p:sp>
            <p:grpSp>
              <p:nvGrpSpPr>
                <p:cNvPr id="49" name="Group 36"/>
                <p:cNvGrpSpPr>
                  <a:grpSpLocks/>
                </p:cNvGrpSpPr>
                <p:nvPr/>
              </p:nvGrpSpPr>
              <p:grpSpPr bwMode="auto">
                <a:xfrm>
                  <a:off x="3273" y="1710"/>
                  <a:ext cx="2199" cy="52"/>
                  <a:chOff x="3273" y="1710"/>
                  <a:chExt cx="2199" cy="52"/>
                </a:xfrm>
              </p:grpSpPr>
              <p:sp>
                <p:nvSpPr>
                  <p:cNvPr id="50" name="Line 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1738"/>
                    <a:ext cx="211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73" y="1714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424" y="1710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4" name="Group 43"/>
              <p:cNvGrpSpPr>
                <a:grpSpLocks/>
              </p:cNvGrpSpPr>
              <p:nvPr/>
            </p:nvGrpSpPr>
            <p:grpSpPr bwMode="auto">
              <a:xfrm>
                <a:off x="2103" y="704"/>
                <a:ext cx="432" cy="361"/>
                <a:chOff x="4704" y="1419"/>
                <a:chExt cx="432" cy="361"/>
              </a:xfrm>
            </p:grpSpPr>
            <p:sp>
              <p:nvSpPr>
                <p:cNvPr id="4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704" y="1419"/>
                  <a:ext cx="432" cy="27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R</a:t>
                  </a:r>
                  <a:endParaRPr lang="en-US" altLang="zh-CN" sz="2400" b="1" i="1" baseline="-2500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47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4765" y="1690"/>
                  <a:ext cx="281" cy="90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5" name="Group 46"/>
              <p:cNvGrpSpPr>
                <a:grpSpLocks/>
              </p:cNvGrpSpPr>
              <p:nvPr/>
            </p:nvGrpSpPr>
            <p:grpSpPr bwMode="auto">
              <a:xfrm>
                <a:off x="1095" y="1143"/>
                <a:ext cx="1632" cy="282"/>
                <a:chOff x="3696" y="1858"/>
                <a:chExt cx="1632" cy="282"/>
              </a:xfrm>
            </p:grpSpPr>
            <p:sp>
              <p:nvSpPr>
                <p:cNvPr id="39" name="Line 47"/>
                <p:cNvSpPr>
                  <a:spLocks noChangeShapeType="1"/>
                </p:cNvSpPr>
                <p:nvPr/>
              </p:nvSpPr>
              <p:spPr bwMode="auto">
                <a:xfrm>
                  <a:off x="4512" y="1858"/>
                  <a:ext cx="0" cy="2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48"/>
                <p:cNvSpPr>
                  <a:spLocks noChangeShapeType="1"/>
                </p:cNvSpPr>
                <p:nvPr/>
              </p:nvSpPr>
              <p:spPr bwMode="auto">
                <a:xfrm>
                  <a:off x="4272" y="198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49"/>
                <p:cNvSpPr>
                  <a:spLocks noChangeShapeType="1"/>
                </p:cNvSpPr>
                <p:nvPr/>
              </p:nvSpPr>
              <p:spPr bwMode="auto">
                <a:xfrm>
                  <a:off x="3696" y="198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88" y="1867"/>
                  <a:ext cx="432" cy="27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U</a:t>
                  </a:r>
                  <a:r>
                    <a:rPr lang="en-US" altLang="zh-CN" sz="2400" b="1" i="1" baseline="-25000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g</a:t>
                  </a:r>
                </a:p>
              </p:txBody>
            </p:sp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5088" y="198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>
                  <a:off x="4512" y="198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04" y="1867"/>
                  <a:ext cx="432" cy="273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U</a:t>
                  </a:r>
                  <a:r>
                    <a:rPr lang="en-US" altLang="zh-CN" sz="2400" b="1" i="1" baseline="-25000"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36" name="Group 54"/>
              <p:cNvGrpSpPr>
                <a:grpSpLocks/>
              </p:cNvGrpSpPr>
              <p:nvPr/>
            </p:nvGrpSpPr>
            <p:grpSpPr bwMode="auto">
              <a:xfrm>
                <a:off x="772" y="654"/>
                <a:ext cx="371" cy="372"/>
                <a:chOff x="3325" y="567"/>
                <a:chExt cx="371" cy="372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>
                  <a:off x="3369" y="939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3325" y="567"/>
                  <a:ext cx="371" cy="327"/>
                </a:xfrm>
                <a:prstGeom prst="rect">
                  <a:avLst/>
                </a:prstGeom>
                <a:no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I</a:t>
                  </a:r>
                  <a:r>
                    <a:rPr lang="en-US" altLang="zh-CN" sz="2400" b="1" i="1" baseline="-28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  <a:cs typeface="Times New Roman" pitchFamily="18" charset="0"/>
                    </a:rPr>
                    <a:t>g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1908132" y="1847812"/>
              <a:ext cx="500066" cy="500066"/>
            </a:xfrm>
            <a:prstGeom prst="ellipse">
              <a:avLst/>
            </a:prstGeom>
            <a:solidFill>
              <a:srgbClr val="0033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1691680" y="1916832"/>
          <a:ext cx="1728787" cy="503237"/>
        </p:xfrm>
        <a:graphic>
          <a:graphicData uri="http://schemas.openxmlformats.org/presentationml/2006/ole">
            <p:oleObj spid="_x0000_s86017" name="Equation" r:id="rId4" imgW="799920" imgH="228600" progId="Equation.DSMT4">
              <p:embed/>
            </p:oleObj>
          </a:graphicData>
        </a:graphic>
      </p:graphicFrame>
      <p:sp>
        <p:nvSpPr>
          <p:cNvPr id="59" name="矩形 58"/>
          <p:cNvSpPr/>
          <p:nvPr/>
        </p:nvSpPr>
        <p:spPr>
          <a:xfrm>
            <a:off x="467544" y="25649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串联的电阻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01613" y="3284538"/>
          <a:ext cx="4987925" cy="901700"/>
        </p:xfrm>
        <a:graphic>
          <a:graphicData uri="http://schemas.openxmlformats.org/presentationml/2006/ole">
            <p:oleObj spid="_x0000_s86019" name="Equation" r:id="rId5" imgW="2577960" imgH="469800" progId="Equation.DSMT4">
              <p:embed/>
            </p:oleObj>
          </a:graphicData>
        </a:graphic>
      </p:graphicFrame>
      <p:sp>
        <p:nvSpPr>
          <p:cNvPr id="62" name="矩形 61"/>
          <p:cNvSpPr/>
          <p:nvPr/>
        </p:nvSpPr>
        <p:spPr>
          <a:xfrm>
            <a:off x="467544" y="458112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改装后电压表的内阻：</a:t>
            </a:r>
            <a:endParaRPr lang="zh-CN" altLang="en-US" sz="2800" b="1" dirty="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111500" y="5326063"/>
          <a:ext cx="2435225" cy="896937"/>
        </p:xfrm>
        <a:graphic>
          <a:graphicData uri="http://schemas.openxmlformats.org/presentationml/2006/ole">
            <p:oleObj spid="_x0000_s86021" name="Equation" r:id="rId6" imgW="1180800" imgH="444240" progId="Equation.DSMT4">
              <p:embed/>
            </p:oleObj>
          </a:graphicData>
        </a:graphic>
      </p:graphicFrame>
      <p:sp>
        <p:nvSpPr>
          <p:cNvPr id="65" name="矩形 64"/>
          <p:cNvSpPr/>
          <p:nvPr/>
        </p:nvSpPr>
        <p:spPr>
          <a:xfrm>
            <a:off x="467544" y="1916832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分压：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764704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   例如：</a:t>
            </a:r>
            <a:r>
              <a:rPr lang="zh-CN" altLang="zh-CN" sz="2800" b="1" dirty="0" smtClean="0"/>
              <a:t>把一个内阻</a:t>
            </a:r>
            <a:r>
              <a:rPr lang="en-US" altLang="zh-CN" sz="2800" b="1" dirty="0" smtClean="0"/>
              <a:t>                 </a:t>
            </a:r>
            <a:r>
              <a:rPr lang="zh-CN" altLang="zh-CN" sz="2800" b="1" dirty="0" smtClean="0"/>
              <a:t>、满偏电流</a:t>
            </a:r>
            <a:r>
              <a:rPr lang="en-US" altLang="zh-CN" sz="2800" b="1" dirty="0" smtClean="0"/>
              <a:t>                 </a:t>
            </a:r>
            <a:r>
              <a:rPr lang="zh-CN" altLang="zh-CN" sz="2800" b="1" dirty="0" smtClean="0"/>
              <a:t>的电流表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，改装为量程为</a:t>
            </a:r>
            <a:r>
              <a:rPr lang="en-US" altLang="zh-CN" sz="2800" b="1" dirty="0" smtClean="0"/>
              <a:t>               </a:t>
            </a:r>
            <a:r>
              <a:rPr lang="zh-CN" altLang="zh-CN" sz="2800" b="1" dirty="0" smtClean="0"/>
              <a:t>电压表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        需</a:t>
            </a:r>
            <a:r>
              <a:rPr lang="zh-CN" altLang="zh-CN" sz="2800" b="1" dirty="0" smtClean="0"/>
              <a:t>要串联的电阻为</a:t>
            </a:r>
            <a:r>
              <a:rPr lang="zh-CN" altLang="en-US" sz="2800" b="1" dirty="0" smtClean="0"/>
              <a:t>：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3779912" y="764704"/>
          <a:ext cx="1252939" cy="522058"/>
        </p:xfrm>
        <a:graphic>
          <a:graphicData uri="http://schemas.openxmlformats.org/presentationml/2006/ole">
            <p:oleObj spid="_x0000_s95233" name="Equation" r:id="rId4" imgW="571252" imgH="241195" progId="Equation.DSMT4">
              <p:embed/>
            </p:oleObj>
          </a:graphicData>
        </a:graphic>
      </p:graphicFrame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7020272" y="764704"/>
          <a:ext cx="1187624" cy="512307"/>
        </p:xfrm>
        <a:graphic>
          <a:graphicData uri="http://schemas.openxmlformats.org/presentationml/2006/ole">
            <p:oleObj spid="_x0000_s95235" name="Equation" r:id="rId5" imgW="571252" imgH="241195" progId="Equation.DSMT4">
              <p:embed/>
            </p:oleObj>
          </a:graphicData>
        </a:graphic>
      </p:graphicFrame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635896" y="1268760"/>
          <a:ext cx="1080120" cy="418822"/>
        </p:xfrm>
        <a:graphic>
          <a:graphicData uri="http://schemas.openxmlformats.org/presentationml/2006/ole">
            <p:oleObj spid="_x0000_s95237" name="Equation" r:id="rId6" imgW="469696" imgH="177723" progId="Equation.DSMT4">
              <p:embed/>
            </p:oleObj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475656" y="2348879"/>
          <a:ext cx="6192688" cy="1021689"/>
        </p:xfrm>
        <a:graphic>
          <a:graphicData uri="http://schemas.openxmlformats.org/presentationml/2006/ole">
            <p:oleObj spid="_x0000_s95239" name="Equation" r:id="rId7" imgW="2832100" imgH="4699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899592" y="342900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改装后电压表的内阻：</a:t>
            </a:r>
            <a:endParaRPr lang="zh-CN" altLang="en-US" sz="2800" b="1" dirty="0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547664" y="4077072"/>
          <a:ext cx="5909990" cy="576064"/>
        </p:xfrm>
        <a:graphic>
          <a:graphicData uri="http://schemas.openxmlformats.org/presentationml/2006/ole">
            <p:oleObj spid="_x0000_s95241" name="Equation" r:id="rId8" imgW="2641600" imgH="254000" progId="Equation.DSMT4">
              <p:embed/>
            </p:oleObj>
          </a:graphicData>
        </a:graphic>
      </p:graphicFrame>
      <p:sp>
        <p:nvSpPr>
          <p:cNvPr id="17" name="右箭头 16"/>
          <p:cNvSpPr/>
          <p:nvPr/>
        </p:nvSpPr>
        <p:spPr>
          <a:xfrm>
            <a:off x="1187624" y="508518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7744" y="494116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电压表的内阻很大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23528" y="836712"/>
            <a:ext cx="5149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把小量程电流表改装为大量程电流表</a:t>
            </a:r>
            <a:endParaRPr lang="zh-CN" altLang="en-US" sz="28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67544" y="256490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并</a:t>
            </a:r>
            <a:r>
              <a:rPr lang="zh-CN" altLang="zh-CN" sz="2800" b="1" dirty="0" smtClean="0"/>
              <a:t>联的电阻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67544" y="429309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改装后电流表的内阻：</a:t>
            </a:r>
            <a:endParaRPr lang="zh-CN" altLang="en-US" sz="2800" b="1" dirty="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907704" y="1916832"/>
          <a:ext cx="1584176" cy="545373"/>
        </p:xfrm>
        <a:graphic>
          <a:graphicData uri="http://schemas.openxmlformats.org/presentationml/2006/ole">
            <p:oleObj spid="_x0000_s96261" name="Equation" r:id="rId4" imgW="672808" imgH="228501" progId="Equation.DSMT4">
              <p:embed/>
            </p:oleObj>
          </a:graphicData>
        </a:graphic>
      </p:graphicFrame>
      <p:grpSp>
        <p:nvGrpSpPr>
          <p:cNvPr id="66" name="组合 48"/>
          <p:cNvGrpSpPr>
            <a:grpSpLocks/>
          </p:cNvGrpSpPr>
          <p:nvPr/>
        </p:nvGrpSpPr>
        <p:grpSpPr bwMode="auto">
          <a:xfrm>
            <a:off x="5154613" y="1500188"/>
            <a:ext cx="3470275" cy="3281362"/>
            <a:chOff x="5154619" y="1928802"/>
            <a:chExt cx="3470275" cy="3281378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6826270" y="4287863"/>
              <a:ext cx="184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grpSp>
          <p:nvGrpSpPr>
            <p:cNvPr id="68" name="组合 37"/>
            <p:cNvGrpSpPr>
              <a:grpSpLocks/>
            </p:cNvGrpSpPr>
            <p:nvPr/>
          </p:nvGrpSpPr>
          <p:grpSpPr bwMode="auto">
            <a:xfrm>
              <a:off x="5154619" y="1928802"/>
              <a:ext cx="3470275" cy="1876425"/>
              <a:chOff x="5154619" y="1928802"/>
              <a:chExt cx="3470275" cy="1876425"/>
            </a:xfrm>
          </p:grpSpPr>
          <p:grpSp>
            <p:nvGrpSpPr>
              <p:cNvPr id="77" name="Group 4"/>
              <p:cNvGrpSpPr>
                <a:grpSpLocks/>
              </p:cNvGrpSpPr>
              <p:nvPr/>
            </p:nvGrpSpPr>
            <p:grpSpPr bwMode="auto">
              <a:xfrm>
                <a:off x="6089657" y="2470140"/>
                <a:ext cx="1981200" cy="1335087"/>
                <a:chOff x="3840" y="1248"/>
                <a:chExt cx="1248" cy="841"/>
              </a:xfrm>
            </p:grpSpPr>
            <p:grpSp>
              <p:nvGrpSpPr>
                <p:cNvPr id="91" name="Group 5"/>
                <p:cNvGrpSpPr>
                  <a:grpSpLocks/>
                </p:cNvGrpSpPr>
                <p:nvPr/>
              </p:nvGrpSpPr>
              <p:grpSpPr bwMode="auto">
                <a:xfrm>
                  <a:off x="3840" y="1248"/>
                  <a:ext cx="1248" cy="841"/>
                  <a:chOff x="3600" y="1488"/>
                  <a:chExt cx="1248" cy="841"/>
                </a:xfrm>
              </p:grpSpPr>
              <p:sp>
                <p:nvSpPr>
                  <p:cNvPr id="9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488"/>
                    <a:ext cx="1200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968"/>
                    <a:ext cx="33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zh-CN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8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FF3399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117"/>
                    <a:ext cx="116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zh-CN" sz="2400" b="1" baseline="-250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632"/>
                    <a:ext cx="28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lang="en-US" altLang="zh-CN" sz="2400" b="1" baseline="-25000">
                        <a:latin typeface="Times New Roman" pitchFamily="18" charset="0"/>
                        <a:cs typeface="Times New Roman" pitchFamily="18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9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68" y="1488"/>
                  <a:ext cx="44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en-US" altLang="zh-CN" sz="2400" b="1">
                      <a:latin typeface="Times New Roman" pitchFamily="18" charset="0"/>
                      <a:cs typeface="Times New Roman" pitchFamily="18" charset="0"/>
                    </a:rPr>
                    <a:t>=?</a:t>
                  </a:r>
                </a:p>
              </p:txBody>
            </p:sp>
          </p:grpSp>
          <p:grpSp>
            <p:nvGrpSpPr>
              <p:cNvPr id="78" name="Group 12"/>
              <p:cNvGrpSpPr>
                <a:grpSpLocks/>
              </p:cNvGrpSpPr>
              <p:nvPr/>
            </p:nvGrpSpPr>
            <p:grpSpPr bwMode="auto">
              <a:xfrm>
                <a:off x="5500694" y="1928802"/>
                <a:ext cx="3124200" cy="838200"/>
                <a:chOff x="3552" y="912"/>
                <a:chExt cx="1968" cy="528"/>
              </a:xfrm>
            </p:grpSpPr>
            <p:grpSp>
              <p:nvGrpSpPr>
                <p:cNvPr id="83" name="Group 13"/>
                <p:cNvGrpSpPr>
                  <a:grpSpLocks/>
                </p:cNvGrpSpPr>
                <p:nvPr/>
              </p:nvGrpSpPr>
              <p:grpSpPr bwMode="auto">
                <a:xfrm>
                  <a:off x="3552" y="912"/>
                  <a:ext cx="1968" cy="528"/>
                  <a:chOff x="3456" y="912"/>
                  <a:chExt cx="1968" cy="528"/>
                </a:xfrm>
              </p:grpSpPr>
              <p:grpSp>
                <p:nvGrpSpPr>
                  <p:cNvPr id="8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456" y="1056"/>
                    <a:ext cx="1968" cy="384"/>
                    <a:chOff x="3216" y="1296"/>
                    <a:chExt cx="1968" cy="384"/>
                  </a:xfrm>
                </p:grpSpPr>
                <p:sp>
                  <p:nvSpPr>
                    <p:cNvPr id="8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488"/>
                      <a:ext cx="196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384" cy="384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</a:p>
                  </p:txBody>
                </p:sp>
              </p:grpSp>
              <p:sp>
                <p:nvSpPr>
                  <p:cNvPr id="8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588" y="912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>
                        <a:latin typeface="Times New Roman" pitchFamily="18" charset="0"/>
                        <a:cs typeface="Times New Roman" pitchFamily="18" charset="0"/>
                      </a:rPr>
                      <a:t>R</a:t>
                    </a:r>
                    <a:r>
                      <a:rPr lang="en-US" altLang="zh-CN" sz="2400" b="1" baseline="-2500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</a:p>
                </p:txBody>
              </p:sp>
            </p:grpSp>
            <p:grpSp>
              <p:nvGrpSpPr>
                <p:cNvPr id="84" name="Group 18"/>
                <p:cNvGrpSpPr>
                  <a:grpSpLocks/>
                </p:cNvGrpSpPr>
                <p:nvPr/>
              </p:nvGrpSpPr>
              <p:grpSpPr bwMode="auto">
                <a:xfrm>
                  <a:off x="3984" y="912"/>
                  <a:ext cx="351" cy="336"/>
                  <a:chOff x="3648" y="1152"/>
                  <a:chExt cx="351" cy="336"/>
                </a:xfrm>
              </p:grpSpPr>
              <p:sp>
                <p:nvSpPr>
                  <p:cNvPr id="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lang="en-US" altLang="zh-CN" sz="2400" b="1" baseline="-2500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</a:p>
                </p:txBody>
              </p:sp>
              <p:sp>
                <p:nvSpPr>
                  <p:cNvPr id="8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488"/>
                    <a:ext cx="288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6699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9" name="Rectangle 21"/>
              <p:cNvSpPr>
                <a:spLocks noChangeArrowheads="1"/>
              </p:cNvSpPr>
              <p:nvPr/>
            </p:nvSpPr>
            <p:spPr bwMode="auto">
              <a:xfrm>
                <a:off x="5946782" y="2038340"/>
                <a:ext cx="2439987" cy="1625600"/>
              </a:xfrm>
              <a:prstGeom prst="rect">
                <a:avLst/>
              </a:prstGeom>
              <a:noFill/>
              <a:ln w="57150">
                <a:solidFill>
                  <a:srgbClr val="FF33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0" name="Group 33"/>
              <p:cNvGrpSpPr>
                <a:grpSpLocks/>
              </p:cNvGrpSpPr>
              <p:nvPr/>
            </p:nvGrpSpPr>
            <p:grpSpPr bwMode="auto">
              <a:xfrm>
                <a:off x="5154619" y="1993894"/>
                <a:ext cx="762000" cy="457200"/>
                <a:chOff x="2976" y="1200"/>
                <a:chExt cx="480" cy="288"/>
              </a:xfrm>
            </p:grpSpPr>
            <p:sp>
              <p:nvSpPr>
                <p:cNvPr id="81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480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Rectangle 35"/>
                <p:cNvSpPr>
                  <a:spLocks noChangeArrowheads="1"/>
                </p:cNvSpPr>
                <p:nvPr/>
              </p:nvSpPr>
              <p:spPr bwMode="auto">
                <a:xfrm>
                  <a:off x="3081" y="1200"/>
                  <a:ext cx="19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6948494" y="3765540"/>
              <a:ext cx="457200" cy="449263"/>
            </a:xfrm>
            <a:prstGeom prst="downArrow">
              <a:avLst>
                <a:gd name="adj1" fmla="val 50000"/>
                <a:gd name="adj2" fmla="val 41667"/>
              </a:avLst>
            </a:prstGeom>
            <a:gradFill rotWithShape="1">
              <a:gsLst>
                <a:gs pos="0">
                  <a:srgbClr val="000082"/>
                </a:gs>
                <a:gs pos="14999">
                  <a:srgbClr val="66008F"/>
                </a:gs>
                <a:gs pos="32500">
                  <a:srgbClr val="BA0066"/>
                </a:gs>
                <a:gs pos="45000">
                  <a:srgbClr val="FF0000"/>
                </a:gs>
                <a:gs pos="50000">
                  <a:srgbClr val="FF8200"/>
                </a:gs>
                <a:gs pos="55000">
                  <a:srgbClr val="FF0000"/>
                </a:gs>
                <a:gs pos="67500">
                  <a:srgbClr val="BA0066"/>
                </a:gs>
                <a:gs pos="85001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25"/>
            <p:cNvGrpSpPr>
              <a:grpSpLocks/>
            </p:cNvGrpSpPr>
            <p:nvPr/>
          </p:nvGrpSpPr>
          <p:grpSpPr bwMode="auto">
            <a:xfrm>
              <a:off x="5843614" y="4143380"/>
              <a:ext cx="2514600" cy="762000"/>
              <a:chOff x="3696" y="2448"/>
              <a:chExt cx="1584" cy="480"/>
            </a:xfrm>
          </p:grpSpPr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>
                <a:off x="3936" y="2736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27"/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384" cy="384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grpSp>
            <p:nvGrpSpPr>
              <p:cNvPr id="74" name="Group 28"/>
              <p:cNvGrpSpPr>
                <a:grpSpLocks/>
              </p:cNvGrpSpPr>
              <p:nvPr/>
            </p:nvGrpSpPr>
            <p:grpSpPr bwMode="auto">
              <a:xfrm>
                <a:off x="3696" y="2448"/>
                <a:ext cx="480" cy="288"/>
                <a:chOff x="2976" y="1200"/>
                <a:chExt cx="480" cy="288"/>
              </a:xfrm>
            </p:grpSpPr>
            <p:sp>
              <p:nvSpPr>
                <p:cNvPr id="75" name="Line 29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480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Rectangle 30"/>
                <p:cNvSpPr>
                  <a:spLocks noChangeArrowheads="1"/>
                </p:cNvSpPr>
                <p:nvPr/>
              </p:nvSpPr>
              <p:spPr bwMode="auto">
                <a:xfrm>
                  <a:off x="3081" y="1200"/>
                  <a:ext cx="19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7367614" y="475298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539552" y="1916832"/>
            <a:ext cx="194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分流：</a:t>
            </a:r>
            <a:endParaRPr lang="zh-CN" altLang="en-US" sz="2800" b="1" dirty="0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403648" y="2996952"/>
          <a:ext cx="3395662" cy="1374775"/>
        </p:xfrm>
        <a:graphic>
          <a:graphicData uri="http://schemas.openxmlformats.org/presentationml/2006/ole">
            <p:oleObj spid="_x0000_s96263" name="Equation" r:id="rId5" imgW="1625400" imgH="660240" progId="Equation.DSMT4">
              <p:embed/>
            </p:oleObj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755576" y="4941168"/>
          <a:ext cx="2088232" cy="999799"/>
        </p:xfrm>
        <a:graphic>
          <a:graphicData uri="http://schemas.openxmlformats.org/presentationml/2006/ole">
            <p:oleObj spid="_x0000_s96265" name="Equation" r:id="rId6" imgW="939600" imgH="444240" progId="Equation.DSMT4">
              <p:embed/>
            </p:oleObj>
          </a:graphicData>
        </a:graphic>
      </p:graphicFrame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3419872" y="4941168"/>
          <a:ext cx="4672012" cy="1201738"/>
        </p:xfrm>
        <a:graphic>
          <a:graphicData uri="http://schemas.openxmlformats.org/presentationml/2006/ole">
            <p:oleObj spid="_x0000_s96267" name="Equation" r:id="rId7" imgW="2197080" imgH="5713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836712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   例：</a:t>
            </a:r>
            <a:r>
              <a:rPr lang="zh-CN" altLang="zh-CN" sz="2800" b="1" dirty="0" smtClean="0"/>
              <a:t>把一个内阻</a:t>
            </a:r>
            <a:r>
              <a:rPr lang="en-US" altLang="zh-CN" sz="2800" b="1" dirty="0" smtClean="0"/>
              <a:t>                 </a:t>
            </a:r>
            <a:r>
              <a:rPr lang="zh-CN" altLang="zh-CN" sz="2800" b="1" dirty="0" smtClean="0"/>
              <a:t>、满偏电流</a:t>
            </a:r>
            <a:r>
              <a:rPr lang="en-US" altLang="zh-CN" sz="2800" b="1" dirty="0" smtClean="0"/>
              <a:t>                </a:t>
            </a:r>
            <a:r>
              <a:rPr lang="zh-CN" altLang="zh-CN" sz="2800" b="1" dirty="0" smtClean="0"/>
              <a:t>的电流表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，改装为量程为</a:t>
            </a:r>
            <a:r>
              <a:rPr lang="en-US" altLang="zh-CN" sz="2800" b="1" dirty="0" smtClean="0"/>
              <a:t>                 </a:t>
            </a:r>
            <a:r>
              <a:rPr lang="zh-CN" altLang="zh-CN" sz="2800" b="1" dirty="0" smtClean="0"/>
              <a:t>电</a:t>
            </a:r>
            <a:r>
              <a:rPr lang="zh-CN" altLang="en-US" sz="2800" b="1" dirty="0" smtClean="0"/>
              <a:t>流</a:t>
            </a:r>
            <a:r>
              <a:rPr lang="zh-CN" altLang="zh-CN" sz="2800" b="1" dirty="0" smtClean="0"/>
              <a:t>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需</a:t>
            </a:r>
            <a:r>
              <a:rPr lang="zh-CN" altLang="zh-CN" sz="2800" b="1" dirty="0" smtClean="0"/>
              <a:t>要</a:t>
            </a:r>
            <a:r>
              <a:rPr lang="zh-CN" altLang="en-US" sz="2800" b="1" dirty="0" smtClean="0"/>
              <a:t>并</a:t>
            </a:r>
            <a:r>
              <a:rPr lang="zh-CN" altLang="zh-CN" sz="2800" b="1" dirty="0" smtClean="0"/>
              <a:t>联的电阻为</a:t>
            </a:r>
            <a:r>
              <a:rPr lang="zh-CN" altLang="en-US" sz="2800" b="1" dirty="0" smtClean="0"/>
              <a:t>：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3275856" y="908720"/>
          <a:ext cx="1252939" cy="522058"/>
        </p:xfrm>
        <a:graphic>
          <a:graphicData uri="http://schemas.openxmlformats.org/presentationml/2006/ole">
            <p:oleObj spid="_x0000_s97282" name="Equation" r:id="rId4" imgW="571252" imgH="241195" progId="Equation.DSMT4">
              <p:embed/>
            </p:oleObj>
          </a:graphicData>
        </a:graphic>
      </p:graphicFrame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6444208" y="908720"/>
          <a:ext cx="1187624" cy="512307"/>
        </p:xfrm>
        <a:graphic>
          <a:graphicData uri="http://schemas.openxmlformats.org/presentationml/2006/ole">
            <p:oleObj spid="_x0000_s97283" name="Equation" r:id="rId5" imgW="571252" imgH="241195" progId="Equation.DSMT4">
              <p:embed/>
            </p:oleObj>
          </a:graphicData>
        </a:graphic>
      </p:graphicFrame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131840" y="1340768"/>
          <a:ext cx="1344612" cy="419100"/>
        </p:xfrm>
        <a:graphic>
          <a:graphicData uri="http://schemas.openxmlformats.org/presentationml/2006/ole">
            <p:oleObj spid="_x0000_s97284" name="Equation" r:id="rId6" imgW="583920" imgH="177480" progId="Equation.DSMT4">
              <p:embed/>
            </p:oleObj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592" y="342900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改装后电流表的内阻：</a:t>
            </a:r>
            <a:endParaRPr lang="zh-CN" altLang="en-US" sz="2800" b="1" dirty="0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187624" y="508518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7744" y="494116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电流表的内阻很小</a:t>
            </a:r>
            <a:endParaRPr lang="zh-CN" altLang="en-US" sz="2800" b="1" dirty="0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763688" y="2276872"/>
          <a:ext cx="4355749" cy="936104"/>
        </p:xfrm>
        <a:graphic>
          <a:graphicData uri="http://schemas.openxmlformats.org/presentationml/2006/ole">
            <p:oleObj spid="_x0000_s97287" name="Equation" r:id="rId7" imgW="2171700" imgH="469900" progId="Equation.DSMT4">
              <p:embed/>
            </p:oleObj>
          </a:graphicData>
        </a:graphic>
      </p:graphicFrame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763688" y="4005063"/>
          <a:ext cx="4248472" cy="901191"/>
        </p:xfrm>
        <a:graphic>
          <a:graphicData uri="http://schemas.openxmlformats.org/presentationml/2006/ole">
            <p:oleObj spid="_x0000_s97289" name="Equation" r:id="rId8" imgW="2197100" imgH="469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42938" y="1071563"/>
            <a:ext cx="8105526" cy="21431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例题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　将一个电阻为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60 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，满偏电流为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500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μA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的电流表表头改成如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示的两个量程的电压表，量程分别为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 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15 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，试求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阻值。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2" descr="2-50.T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714750" y="2928938"/>
            <a:ext cx="2686050" cy="20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内容占位符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090613" y="935038"/>
          <a:ext cx="7396162" cy="4159250"/>
        </p:xfrm>
        <a:graphic>
          <a:graphicData uri="http://schemas.openxmlformats.org/presentationml/2006/ole">
            <p:oleObj spid="_x0000_s98306" name="Document" r:id="rId3" imgW="3286268" imgH="1847946" progId="Word.Documen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25" y="5214938"/>
            <a:ext cx="4500563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答案</a:t>
            </a:r>
            <a:r>
              <a:rPr lang="zh-CN" sz="2800" b="1" kern="100" dirty="0">
                <a:latin typeface="Times New Roman"/>
                <a:cs typeface="Times New Roman"/>
              </a:rPr>
              <a:t>：</a:t>
            </a:r>
            <a:r>
              <a:rPr lang="en-US" sz="2800" b="1" kern="100" dirty="0">
                <a:latin typeface="Times New Roman"/>
                <a:cs typeface="Courier New"/>
              </a:rPr>
              <a:t>5940 Ω</a:t>
            </a:r>
            <a:r>
              <a:rPr lang="zh-CN" sz="2800" b="1" kern="100" dirty="0">
                <a:latin typeface="Times New Roman"/>
                <a:cs typeface="Times New Roman"/>
              </a:rPr>
              <a:t>　</a:t>
            </a:r>
            <a:r>
              <a:rPr lang="en-US" sz="2800" b="1" kern="100" dirty="0">
                <a:latin typeface="Times New Roman"/>
                <a:cs typeface="Courier New"/>
              </a:rPr>
              <a:t>24000 Ω</a:t>
            </a:r>
            <a:endParaRPr lang="zh-CN" sz="2800" kern="100" dirty="0">
              <a:latin typeface="宋体"/>
              <a:cs typeface="Courier New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云形标注 25"/>
          <p:cNvSpPr/>
          <p:nvPr/>
        </p:nvSpPr>
        <p:spPr>
          <a:xfrm>
            <a:off x="2195736" y="2780928"/>
            <a:ext cx="2736304" cy="864096"/>
          </a:xfrm>
          <a:prstGeom prst="cloudCallout">
            <a:avLst>
              <a:gd name="adj1" fmla="val -6937"/>
              <a:gd name="adj2" fmla="val -10701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8712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导体的电阻</a:t>
            </a:r>
            <a:endParaRPr lang="zh-CN" altLang="en-US" sz="3200" b="1" dirty="0">
              <a:latin typeface="+mn-ea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67000" y="4495800"/>
            <a:ext cx="2592388" cy="863600"/>
            <a:chOff x="1610" y="2704"/>
            <a:chExt cx="1633" cy="54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-5400000">
              <a:off x="2155" y="2159"/>
              <a:ext cx="544" cy="1633"/>
            </a:xfrm>
            <a:prstGeom prst="can">
              <a:avLst>
                <a:gd name="adj" fmla="val 75046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765E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10" y="2704"/>
              <a:ext cx="409" cy="544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3200">
                <a:solidFill>
                  <a:srgbClr val="FF3300"/>
                </a:solidFill>
              </a:endParaRPr>
            </a:p>
          </p:txBody>
        </p:sp>
      </p:grpSp>
      <p:pic>
        <p:nvPicPr>
          <p:cNvPr id="8" name="Picture 6" descr="200602180006417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2029544" cy="150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81000" y="3733800"/>
            <a:ext cx="2582863" cy="1093788"/>
            <a:chOff x="204" y="2287"/>
            <a:chExt cx="1587" cy="689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065" y="2613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04" y="2287"/>
              <a:ext cx="102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33CC"/>
                  </a:solidFill>
                  <a:ea typeface="黑体" pitchFamily="49" charset="-122"/>
                </a:rPr>
                <a:t>横截面积</a:t>
              </a:r>
              <a:r>
                <a:rPr lang="en-US" altLang="zh-CN" sz="2400" b="1">
                  <a:solidFill>
                    <a:srgbClr val="FF33CC"/>
                  </a:solidFill>
                  <a:ea typeface="黑体" pitchFamily="49" charset="-122"/>
                </a:rPr>
                <a:t>S</a:t>
              </a: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191000" y="3657600"/>
            <a:ext cx="1511300" cy="935038"/>
            <a:chOff x="2517" y="2115"/>
            <a:chExt cx="832" cy="589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744" y="2115"/>
              <a:ext cx="60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长度</a:t>
              </a:r>
              <a:r>
                <a:rPr lang="en-US" altLang="zh-CN" sz="2400" b="1" i="1" dirty="0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L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517" y="243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132138" y="5334000"/>
            <a:ext cx="1008062" cy="1133475"/>
            <a:chOff x="1882" y="3067"/>
            <a:chExt cx="438" cy="848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2154" y="3067"/>
              <a:ext cx="9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82" y="3566"/>
              <a:ext cx="438" cy="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33CC"/>
                  </a:solidFill>
                  <a:ea typeface="黑体" pitchFamily="49" charset="-122"/>
                </a:rPr>
                <a:t>材料</a:t>
              </a:r>
            </a:p>
          </p:txBody>
        </p:sp>
      </p:grp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533400" y="5334000"/>
            <a:ext cx="1512888" cy="836613"/>
          </a:xfrm>
          <a:prstGeom prst="cloudCallout">
            <a:avLst>
              <a:gd name="adj1" fmla="val 107505"/>
              <a:gd name="adj2" fmla="val -64611"/>
            </a:avLst>
          </a:prstGeom>
          <a:solidFill>
            <a:srgbClr val="25D0E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温度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79512" y="1404065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电阻定律：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699792" y="1340768"/>
          <a:ext cx="1368152" cy="1005173"/>
        </p:xfrm>
        <a:graphic>
          <a:graphicData uri="http://schemas.openxmlformats.org/presentationml/2006/ole">
            <p:oleObj spid="_x0000_s27649" name="Equation" r:id="rId4" imgW="545863" imgH="393529" progId="Equation.DSMT4">
              <p:embed/>
            </p:oleObj>
          </a:graphicData>
        </a:graphic>
      </p:graphicFrame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627784" y="2852936"/>
            <a:ext cx="2088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电阻率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5292080" y="1484784"/>
          <a:ext cx="382588" cy="425425"/>
        </p:xfrm>
        <a:graphic>
          <a:graphicData uri="http://schemas.openxmlformats.org/presentationml/2006/ole">
            <p:oleObj spid="_x0000_s27652" name="Equation" r:id="rId5" imgW="152280" imgH="164880" progId="Equation.DSMT4">
              <p:embed/>
            </p:oleObj>
          </a:graphicData>
        </a:graphic>
      </p:graphicFrame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652120" y="1340768"/>
            <a:ext cx="34918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：由</a:t>
            </a:r>
            <a:r>
              <a:rPr lang="zh-CN" altLang="en-US" sz="3200" b="1" dirty="0">
                <a:latin typeface="+mn-ea"/>
              </a:rPr>
              <a:t>导体材料</a:t>
            </a:r>
            <a:r>
              <a:rPr lang="zh-CN" altLang="en-US" sz="3200" b="1" dirty="0" smtClean="0">
                <a:latin typeface="+mn-ea"/>
              </a:rPr>
              <a:t>决定，与</a:t>
            </a:r>
            <a:r>
              <a:rPr lang="en-US" altLang="zh-CN" sz="3200" b="1" i="1" dirty="0">
                <a:latin typeface="+mn-ea"/>
              </a:rPr>
              <a:t>l</a:t>
            </a:r>
            <a:r>
              <a:rPr lang="zh-CN" altLang="en-US" sz="3200" b="1" dirty="0">
                <a:latin typeface="+mn-ea"/>
              </a:rPr>
              <a:t>、</a:t>
            </a:r>
            <a:r>
              <a:rPr lang="en-US" altLang="zh-CN" sz="3200" b="1" dirty="0">
                <a:latin typeface="+mn-ea"/>
              </a:rPr>
              <a:t>S</a:t>
            </a:r>
            <a:r>
              <a:rPr lang="zh-CN" altLang="en-US" sz="3200" b="1" dirty="0" smtClean="0">
                <a:latin typeface="+mn-ea"/>
              </a:rPr>
              <a:t>无关。</a:t>
            </a:r>
            <a:endParaRPr lang="en-US" altLang="zh-CN" sz="3200" b="1" dirty="0">
              <a:latin typeface="+mn-ea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740352" y="2420888"/>
          <a:ext cx="720080" cy="360040"/>
        </p:xfrm>
        <a:graphic>
          <a:graphicData uri="http://schemas.openxmlformats.org/presentationml/2006/ole">
            <p:oleObj spid="_x0000_s27653" name="Equation" r:id="rId6" imgW="330057" imgH="165028" progId="Equation.DSMT4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92080" y="2348880"/>
            <a:ext cx="36724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单位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欧米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（    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652120" y="4293096"/>
            <a:ext cx="33123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适用条件：</a:t>
            </a:r>
            <a:r>
              <a:rPr lang="zh-CN" altLang="en-US" sz="3200" b="1" dirty="0" smtClean="0">
                <a:latin typeface="+mn-ea"/>
              </a:rPr>
              <a:t>温度</a:t>
            </a:r>
            <a:r>
              <a:rPr lang="zh-CN" altLang="en-US" sz="3200" b="1" dirty="0">
                <a:latin typeface="+mn-ea"/>
              </a:rPr>
              <a:t>一定</a:t>
            </a:r>
            <a:r>
              <a:rPr lang="en-US" altLang="zh-CN" sz="3200" b="1" dirty="0">
                <a:latin typeface="+mn-ea"/>
              </a:rPr>
              <a:t>,</a:t>
            </a:r>
            <a:r>
              <a:rPr lang="zh-CN" altLang="en-US" sz="3200" b="1" dirty="0">
                <a:latin typeface="+mn-ea"/>
              </a:rPr>
              <a:t>粗细均匀的金属导体</a:t>
            </a:r>
            <a:r>
              <a:rPr lang="en-US" altLang="zh-CN" sz="3200" b="1" dirty="0">
                <a:latin typeface="+mn-ea"/>
              </a:rPr>
              <a:t>,</a:t>
            </a:r>
            <a:r>
              <a:rPr lang="zh-CN" altLang="en-US" sz="3200" b="1" dirty="0">
                <a:latin typeface="+mn-ea"/>
              </a:rPr>
              <a:t>或浓度均匀的电解液</a:t>
            </a:r>
            <a:r>
              <a:rPr lang="en-US" altLang="zh-CN" sz="3200" b="1" dirty="0">
                <a:latin typeface="+mn-ea"/>
              </a:rPr>
              <a:t>.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85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85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38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38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85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385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38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38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2" grpId="0"/>
      <p:bldP spid="24" grpId="0"/>
      <p:bldP spid="28" grpId="0"/>
      <p:bldP spid="27656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256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560" y="1412776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伏安法测电阻的两种电路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988840"/>
            <a:ext cx="54001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）电流表外接法：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电流表接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在电压表两接线柱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外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侧。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717032"/>
            <a:ext cx="540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）电流表内接法：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电流表接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在电压表两接线柱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侧。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24128" y="1628800"/>
            <a:ext cx="2952750" cy="1536700"/>
            <a:chOff x="3515" y="1480"/>
            <a:chExt cx="1860" cy="968"/>
          </a:xfrm>
        </p:grpSpPr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3515" y="2115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4468" y="2069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3786" y="1979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241" y="1616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4241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5148" y="161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558" y="1480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4621" y="216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R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80112" y="3356992"/>
            <a:ext cx="2952750" cy="1536700"/>
            <a:chOff x="3560" y="3022"/>
            <a:chExt cx="1860" cy="968"/>
          </a:xfrm>
        </p:grpSpPr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3560" y="365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513" y="3611"/>
              <a:ext cx="454" cy="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4104" y="3521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/>
                <a:t>A</a:t>
              </a:r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3969" y="3158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3969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422" y="3022"/>
              <a:ext cx="273" cy="27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/>
                <a:t>V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666" y="370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R</a:t>
              </a:r>
            </a:p>
          </p:txBody>
        </p:sp>
      </p:grp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323850" y="5445224"/>
            <a:ext cx="8820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因为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电流表、电压表分别有分压、分流作用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因此两种方法测量电阻</a:t>
            </a:r>
            <a:r>
              <a:rPr lang="zh-CN" altLang="en-US" sz="28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都有</a:t>
            </a:r>
            <a:r>
              <a:rPr lang="zh-CN" altLang="en-US" sz="2800" dirty="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误差。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79512" y="692696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电阻的测量</a:t>
            </a:r>
            <a:endParaRPr lang="zh-CN" altLang="en-US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79512" y="321297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971600" y="3140968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适用于测量阻值小的待测电阻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79512" y="484999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971600" y="4777988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适用于测量阻值大的待测电阻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44" grpId="0"/>
      <p:bldP spid="27" grpId="0" animBg="1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536" y="1122417"/>
            <a:ext cx="7992888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1" lang="zh-CN" altLang="en-US" sz="2400" b="1" dirty="0" smtClean="0">
                <a:latin typeface="仿宋" pitchFamily="49" charset="-122"/>
                <a:ea typeface="仿宋" pitchFamily="49" charset="-122"/>
              </a:rPr>
              <a:t>一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个未知电阻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Rx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无法估计其电阻值，某同学用伏安法测电阻的两种电路各测量一次，如图所示，按甲图测得数据是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2.8V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4.0mA,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按乙图测得数据是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2.7V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5.0mA,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由此可知按</a:t>
            </a:r>
            <a:r>
              <a:rPr kumimoji="1" lang="zh-CN" altLang="en-US" sz="2400" b="1" u="sng" dirty="0">
                <a:latin typeface="仿宋" pitchFamily="49" charset="-122"/>
                <a:ea typeface="仿宋" pitchFamily="49" charset="-122"/>
              </a:rPr>
              <a:t>           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图所示的电路测量的误差较小， 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Rx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的真实值更接近于 </a:t>
            </a:r>
            <a:r>
              <a:rPr kumimoji="1" lang="zh-CN" altLang="en-US" sz="2400" b="1" u="sng" dirty="0">
                <a:latin typeface="仿宋" pitchFamily="49" charset="-122"/>
                <a:ea typeface="仿宋" pitchFamily="49" charset="-122"/>
              </a:rPr>
              <a:t>                 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  </a:t>
            </a:r>
            <a:r>
              <a:rPr kumimoji="1" lang="en-US" altLang="zh-CN" sz="2400" b="1" dirty="0">
                <a:latin typeface="仿宋" pitchFamily="49" charset="-122"/>
                <a:ea typeface="仿宋" pitchFamily="49" charset="-122"/>
              </a:rPr>
              <a:t>Ω  </a:t>
            </a:r>
            <a:r>
              <a:rPr kumimoji="1" lang="zh-CN" altLang="en-US" sz="2400" b="1" dirty="0">
                <a:latin typeface="仿宋" pitchFamily="49" charset="-122"/>
                <a:ea typeface="仿宋" pitchFamily="49" charset="-122"/>
              </a:rPr>
              <a:t>。</a:t>
            </a:r>
          </a:p>
        </p:txBody>
      </p:sp>
      <p:sp>
        <p:nvSpPr>
          <p:cNvPr id="15365" name="Text Box 29"/>
          <p:cNvSpPr txBox="1">
            <a:spLocks noChangeArrowheads="1"/>
          </p:cNvSpPr>
          <p:nvPr/>
        </p:nvSpPr>
        <p:spPr bwMode="auto">
          <a:xfrm>
            <a:off x="1939925" y="58816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甲</a:t>
            </a:r>
          </a:p>
        </p:txBody>
      </p:sp>
      <p:sp>
        <p:nvSpPr>
          <p:cNvPr id="15366" name="Text Box 30"/>
          <p:cNvSpPr txBox="1">
            <a:spLocks noChangeArrowheads="1"/>
          </p:cNvSpPr>
          <p:nvPr/>
        </p:nvSpPr>
        <p:spPr bwMode="auto">
          <a:xfrm>
            <a:off x="5761038" y="582453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乙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1691680" y="2924944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甲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2915816" y="3475856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700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95400" y="4267200"/>
            <a:ext cx="2743200" cy="1323975"/>
            <a:chOff x="2902" y="360"/>
            <a:chExt cx="1362" cy="786"/>
          </a:xfrm>
        </p:grpSpPr>
        <p:sp>
          <p:nvSpPr>
            <p:cNvPr id="15370" name="Text Box 38"/>
            <p:cNvSpPr txBox="1">
              <a:spLocks noChangeArrowheads="1"/>
            </p:cNvSpPr>
            <p:nvPr/>
          </p:nvSpPr>
          <p:spPr bwMode="auto">
            <a:xfrm>
              <a:off x="3592" y="360"/>
              <a:ext cx="67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71" name="Line 39"/>
            <p:cNvSpPr>
              <a:spLocks noChangeShapeType="1"/>
            </p:cNvSpPr>
            <p:nvPr/>
          </p:nvSpPr>
          <p:spPr bwMode="auto">
            <a:xfrm>
              <a:off x="2902" y="65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40"/>
            <p:cNvSpPr>
              <a:spLocks noChangeShapeType="1"/>
            </p:cNvSpPr>
            <p:nvPr/>
          </p:nvSpPr>
          <p:spPr bwMode="auto">
            <a:xfrm>
              <a:off x="3424" y="656"/>
              <a:ext cx="13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Rectangle 41"/>
            <p:cNvSpPr>
              <a:spLocks noChangeArrowheads="1"/>
            </p:cNvSpPr>
            <p:nvPr/>
          </p:nvSpPr>
          <p:spPr bwMode="auto">
            <a:xfrm>
              <a:off x="3554" y="610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5374" name="Line 42"/>
            <p:cNvSpPr>
              <a:spLocks noChangeShapeType="1"/>
            </p:cNvSpPr>
            <p:nvPr/>
          </p:nvSpPr>
          <p:spPr bwMode="auto">
            <a:xfrm>
              <a:off x="3845" y="65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Oval 43"/>
            <p:cNvSpPr>
              <a:spLocks noChangeArrowheads="1"/>
            </p:cNvSpPr>
            <p:nvPr/>
          </p:nvSpPr>
          <p:spPr bwMode="auto">
            <a:xfrm>
              <a:off x="3178" y="53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6" name="Line 44"/>
            <p:cNvSpPr>
              <a:spLocks noChangeShapeType="1"/>
            </p:cNvSpPr>
            <p:nvPr/>
          </p:nvSpPr>
          <p:spPr bwMode="auto">
            <a:xfrm>
              <a:off x="3054" y="655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45"/>
            <p:cNvSpPr>
              <a:spLocks noChangeShapeType="1"/>
            </p:cNvSpPr>
            <p:nvPr/>
          </p:nvSpPr>
          <p:spPr bwMode="auto">
            <a:xfrm>
              <a:off x="3055" y="1026"/>
              <a:ext cx="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46"/>
            <p:cNvSpPr>
              <a:spLocks noChangeShapeType="1"/>
            </p:cNvSpPr>
            <p:nvPr/>
          </p:nvSpPr>
          <p:spPr bwMode="auto">
            <a:xfrm>
              <a:off x="3630" y="1023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47"/>
            <p:cNvSpPr>
              <a:spLocks noChangeShapeType="1"/>
            </p:cNvSpPr>
            <p:nvPr/>
          </p:nvSpPr>
          <p:spPr bwMode="auto">
            <a:xfrm flipH="1" flipV="1">
              <a:off x="3974" y="656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Oval 48"/>
            <p:cNvSpPr>
              <a:spLocks noChangeArrowheads="1"/>
            </p:cNvSpPr>
            <p:nvPr/>
          </p:nvSpPr>
          <p:spPr bwMode="auto">
            <a:xfrm>
              <a:off x="3388" y="9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953000" y="4191000"/>
            <a:ext cx="2362200" cy="1497013"/>
            <a:chOff x="4266" y="335"/>
            <a:chExt cx="1336" cy="799"/>
          </a:xfrm>
        </p:grpSpPr>
        <p:sp>
          <p:nvSpPr>
            <p:cNvPr id="15382" name="Line 50"/>
            <p:cNvSpPr>
              <a:spLocks noChangeShapeType="1"/>
            </p:cNvSpPr>
            <p:nvPr/>
          </p:nvSpPr>
          <p:spPr bwMode="auto">
            <a:xfrm flipV="1">
              <a:off x="4266" y="640"/>
              <a:ext cx="1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51"/>
            <p:cNvSpPr>
              <a:spLocks noChangeShapeType="1"/>
            </p:cNvSpPr>
            <p:nvPr/>
          </p:nvSpPr>
          <p:spPr bwMode="auto">
            <a:xfrm>
              <a:off x="4673" y="635"/>
              <a:ext cx="2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Rectangle 52"/>
            <p:cNvSpPr>
              <a:spLocks noChangeArrowheads="1"/>
            </p:cNvSpPr>
            <p:nvPr/>
          </p:nvSpPr>
          <p:spPr bwMode="auto">
            <a:xfrm>
              <a:off x="4899" y="590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5385" name="Line 53"/>
            <p:cNvSpPr>
              <a:spLocks noChangeShapeType="1"/>
            </p:cNvSpPr>
            <p:nvPr/>
          </p:nvSpPr>
          <p:spPr bwMode="auto">
            <a:xfrm>
              <a:off x="5191" y="6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Oval 54"/>
            <p:cNvSpPr>
              <a:spLocks noChangeArrowheads="1"/>
            </p:cNvSpPr>
            <p:nvPr/>
          </p:nvSpPr>
          <p:spPr bwMode="auto">
            <a:xfrm>
              <a:off x="4427" y="5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7" name="Text Box 55"/>
            <p:cNvSpPr txBox="1">
              <a:spLocks noChangeArrowheads="1"/>
            </p:cNvSpPr>
            <p:nvPr/>
          </p:nvSpPr>
          <p:spPr bwMode="auto">
            <a:xfrm>
              <a:off x="4930" y="335"/>
              <a:ext cx="67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5388" name="Line 56"/>
            <p:cNvSpPr>
              <a:spLocks noChangeShapeType="1"/>
            </p:cNvSpPr>
            <p:nvPr/>
          </p:nvSpPr>
          <p:spPr bwMode="auto">
            <a:xfrm>
              <a:off x="4776" y="635"/>
              <a:ext cx="1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57"/>
            <p:cNvSpPr>
              <a:spLocks noChangeShapeType="1"/>
            </p:cNvSpPr>
            <p:nvPr/>
          </p:nvSpPr>
          <p:spPr bwMode="auto">
            <a:xfrm flipV="1">
              <a:off x="4778" y="1007"/>
              <a:ext cx="13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58"/>
            <p:cNvSpPr>
              <a:spLocks noChangeShapeType="1"/>
            </p:cNvSpPr>
            <p:nvPr/>
          </p:nvSpPr>
          <p:spPr bwMode="auto">
            <a:xfrm flipV="1">
              <a:off x="5155" y="1007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59"/>
            <p:cNvSpPr>
              <a:spLocks noChangeShapeType="1"/>
            </p:cNvSpPr>
            <p:nvPr/>
          </p:nvSpPr>
          <p:spPr bwMode="auto">
            <a:xfrm flipV="1">
              <a:off x="5332" y="635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Oval 60"/>
            <p:cNvSpPr>
              <a:spLocks noChangeArrowheads="1"/>
            </p:cNvSpPr>
            <p:nvPr/>
          </p:nvSpPr>
          <p:spPr bwMode="auto">
            <a:xfrm>
              <a:off x="4915" y="89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547664" y="588863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9" grpId="0" autoUpdateAnimBg="0"/>
      <p:bldP spid="430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2" y="836712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惠斯通电桥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测电阻</a:t>
            </a:r>
            <a:endParaRPr lang="zh-CN" altLang="en-US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4993" name="Group 1"/>
          <p:cNvGrpSpPr>
            <a:grpSpLocks/>
          </p:cNvGrpSpPr>
          <p:nvPr/>
        </p:nvGrpSpPr>
        <p:grpSpPr bwMode="auto">
          <a:xfrm>
            <a:off x="5004048" y="980728"/>
            <a:ext cx="3600400" cy="2736304"/>
            <a:chOff x="2197" y="1066"/>
            <a:chExt cx="3111" cy="2081"/>
          </a:xfrm>
        </p:grpSpPr>
        <p:sp>
          <p:nvSpPr>
            <p:cNvPr id="84994" name="Freeform 2"/>
            <p:cNvSpPr>
              <a:spLocks/>
            </p:cNvSpPr>
            <p:nvPr/>
          </p:nvSpPr>
          <p:spPr bwMode="auto">
            <a:xfrm>
              <a:off x="2235" y="1496"/>
              <a:ext cx="584" cy="1499"/>
            </a:xfrm>
            <a:custGeom>
              <a:avLst/>
              <a:gdLst/>
              <a:ahLst/>
              <a:cxnLst>
                <a:cxn ang="0">
                  <a:pos x="0" y="540"/>
                </a:cxn>
                <a:cxn ang="0">
                  <a:pos x="0" y="0"/>
                </a:cxn>
                <a:cxn ang="0">
                  <a:pos x="525" y="0"/>
                </a:cxn>
              </a:cxnLst>
              <a:rect l="0" t="0" r="r" b="b"/>
              <a:pathLst>
                <a:path w="525" h="540">
                  <a:moveTo>
                    <a:pt x="0" y="540"/>
                  </a:moveTo>
                  <a:lnTo>
                    <a:pt x="0" y="0"/>
                  </a:lnTo>
                  <a:lnTo>
                    <a:pt x="52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95" name="Freeform 3"/>
            <p:cNvSpPr>
              <a:spLocks/>
            </p:cNvSpPr>
            <p:nvPr/>
          </p:nvSpPr>
          <p:spPr bwMode="auto">
            <a:xfrm>
              <a:off x="4746" y="1489"/>
              <a:ext cx="527" cy="1516"/>
            </a:xfrm>
            <a:custGeom>
              <a:avLst/>
              <a:gdLst/>
              <a:ahLst/>
              <a:cxnLst>
                <a:cxn ang="0">
                  <a:pos x="480" y="555"/>
                </a:cxn>
                <a:cxn ang="0">
                  <a:pos x="480" y="0"/>
                </a:cxn>
                <a:cxn ang="0">
                  <a:pos x="0" y="0"/>
                </a:cxn>
              </a:cxnLst>
              <a:rect l="0" t="0" r="r" b="b"/>
              <a:pathLst>
                <a:path w="480" h="555">
                  <a:moveTo>
                    <a:pt x="480" y="555"/>
                  </a:move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3578" y="1845"/>
              <a:ext cx="324" cy="302"/>
              <a:chOff x="3700" y="1161"/>
              <a:chExt cx="324" cy="302"/>
            </a:xfrm>
          </p:grpSpPr>
          <p:sp>
            <p:nvSpPr>
              <p:cNvPr id="84997" name="Oval 5"/>
              <p:cNvSpPr>
                <a:spLocks noChangeArrowheads="1"/>
              </p:cNvSpPr>
              <p:nvPr/>
            </p:nvSpPr>
            <p:spPr bwMode="auto">
              <a:xfrm>
                <a:off x="3700" y="1166"/>
                <a:ext cx="324" cy="29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98" name="Text Box 6"/>
              <p:cNvSpPr txBox="1">
                <a:spLocks noChangeArrowheads="1"/>
              </p:cNvSpPr>
              <p:nvPr/>
            </p:nvSpPr>
            <p:spPr bwMode="auto">
              <a:xfrm>
                <a:off x="3736" y="1161"/>
                <a:ext cx="239" cy="22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G</a:t>
                </a:r>
                <a:endPara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4299" y="2120"/>
            <a:ext cx="245" cy="302"/>
          </p:xfrm>
          <a:graphic>
            <a:graphicData uri="http://schemas.openxmlformats.org/presentationml/2006/ole">
              <p:oleObj spid="_x0000_s84999" name="Equation" r:id="rId4" imgW="190440" imgH="228600" progId="Equation.DSMT4">
                <p:embed/>
              </p:oleObj>
            </a:graphicData>
          </a:graphic>
        </p:graphicFrame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 flipH="1">
              <a:off x="2235" y="2500"/>
              <a:ext cx="5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 flipH="1">
              <a:off x="3364" y="1500"/>
              <a:ext cx="8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002" name="Group 10"/>
            <p:cNvGrpSpPr>
              <a:grpSpLocks/>
            </p:cNvGrpSpPr>
            <p:nvPr/>
          </p:nvGrpSpPr>
          <p:grpSpPr bwMode="auto">
            <a:xfrm>
              <a:off x="2839" y="1254"/>
              <a:ext cx="525" cy="412"/>
              <a:chOff x="9693" y="3785"/>
              <a:chExt cx="525" cy="412"/>
            </a:xfrm>
          </p:grpSpPr>
          <p:sp>
            <p:nvSpPr>
              <p:cNvPr id="85003" name="Rectangle 11"/>
              <p:cNvSpPr>
                <a:spLocks noChangeArrowheads="1"/>
              </p:cNvSpPr>
              <p:nvPr/>
            </p:nvSpPr>
            <p:spPr bwMode="auto">
              <a:xfrm>
                <a:off x="9693" y="3952"/>
                <a:ext cx="525" cy="14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 flipH="1">
                <a:off x="9731" y="3785"/>
                <a:ext cx="472" cy="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5005" name="Group 13"/>
            <p:cNvGrpSpPr>
              <a:grpSpLocks/>
            </p:cNvGrpSpPr>
            <p:nvPr/>
          </p:nvGrpSpPr>
          <p:grpSpPr bwMode="auto">
            <a:xfrm>
              <a:off x="4207" y="1263"/>
              <a:ext cx="525" cy="412"/>
              <a:chOff x="9693" y="3785"/>
              <a:chExt cx="525" cy="412"/>
            </a:xfrm>
          </p:grpSpPr>
          <p:sp>
            <p:nvSpPr>
              <p:cNvPr id="85006" name="Rectangle 14"/>
              <p:cNvSpPr>
                <a:spLocks noChangeArrowheads="1"/>
              </p:cNvSpPr>
              <p:nvPr/>
            </p:nvSpPr>
            <p:spPr bwMode="auto">
              <a:xfrm>
                <a:off x="9693" y="3952"/>
                <a:ext cx="525" cy="14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07" name="Line 15"/>
              <p:cNvSpPr>
                <a:spLocks noChangeShapeType="1"/>
              </p:cNvSpPr>
              <p:nvPr/>
            </p:nvSpPr>
            <p:spPr bwMode="auto">
              <a:xfrm flipH="1">
                <a:off x="9731" y="3785"/>
                <a:ext cx="472" cy="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 flipV="1">
              <a:off x="5237" y="3005"/>
              <a:ext cx="71" cy="7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 flipV="1">
              <a:off x="2197" y="2995"/>
              <a:ext cx="71" cy="7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010" name="Group 18"/>
            <p:cNvGrpSpPr>
              <a:grpSpLocks/>
            </p:cNvGrpSpPr>
            <p:nvPr/>
          </p:nvGrpSpPr>
          <p:grpSpPr bwMode="auto">
            <a:xfrm>
              <a:off x="2801" y="2244"/>
              <a:ext cx="525" cy="412"/>
              <a:chOff x="9693" y="3785"/>
              <a:chExt cx="525" cy="412"/>
            </a:xfrm>
          </p:grpSpPr>
          <p:sp>
            <p:nvSpPr>
              <p:cNvPr id="85011" name="Rectangle 19"/>
              <p:cNvSpPr>
                <a:spLocks noChangeArrowheads="1"/>
              </p:cNvSpPr>
              <p:nvPr/>
            </p:nvSpPr>
            <p:spPr bwMode="auto">
              <a:xfrm>
                <a:off x="9693" y="3952"/>
                <a:ext cx="525" cy="14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12" name="Line 20"/>
              <p:cNvSpPr>
                <a:spLocks noChangeShapeType="1"/>
              </p:cNvSpPr>
              <p:nvPr/>
            </p:nvSpPr>
            <p:spPr bwMode="auto">
              <a:xfrm flipH="1">
                <a:off x="9731" y="3785"/>
                <a:ext cx="472" cy="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 type="non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 flipH="1">
              <a:off x="3329" y="2487"/>
              <a:ext cx="8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 flipH="1">
              <a:off x="4704" y="2487"/>
              <a:ext cx="5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3724" y="1496"/>
              <a:ext cx="0" cy="3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>
              <a:off x="3724" y="2147"/>
              <a:ext cx="0" cy="3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 flipV="1">
              <a:off x="3687" y="1457"/>
              <a:ext cx="71" cy="71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 flipV="1">
              <a:off x="3687" y="2456"/>
              <a:ext cx="71" cy="71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 flipH="1">
              <a:off x="2295" y="3031"/>
              <a:ext cx="29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5020" name="Object 28"/>
            <p:cNvGraphicFramePr>
              <a:graphicFrameLocks noChangeAspect="1"/>
            </p:cNvGraphicFramePr>
            <p:nvPr/>
          </p:nvGraphicFramePr>
          <p:xfrm>
            <a:off x="3666" y="2915"/>
            <a:ext cx="213" cy="232"/>
          </p:xfrm>
          <a:graphic>
            <a:graphicData uri="http://schemas.openxmlformats.org/presentationml/2006/ole">
              <p:oleObj spid="_x0000_s85020" name="Equation" r:id="rId5" imgW="164880" imgH="177480" progId="Equation.DSMT4">
                <p:embed/>
              </p:oleObj>
            </a:graphicData>
          </a:graphic>
        </p:graphicFrame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632" y="1279"/>
            <a:ext cx="164" cy="182"/>
          </p:xfrm>
          <a:graphic>
            <a:graphicData uri="http://schemas.openxmlformats.org/presentationml/2006/ole">
              <p:oleObj spid="_x0000_s85021" name="Equation" r:id="rId6" imgW="126720" imgH="139680" progId="Equation.DSMT4">
                <p:embed/>
              </p:oleObj>
            </a:graphicData>
          </a:graphic>
        </p:graphicFrame>
        <p:graphicFrame>
          <p:nvGraphicFramePr>
            <p:cNvPr id="85022" name="Object 30"/>
            <p:cNvGraphicFramePr>
              <a:graphicFrameLocks noChangeAspect="1"/>
            </p:cNvGraphicFramePr>
            <p:nvPr/>
          </p:nvGraphicFramePr>
          <p:xfrm>
            <a:off x="3632" y="2527"/>
            <a:ext cx="164" cy="231"/>
          </p:xfrm>
          <a:graphic>
            <a:graphicData uri="http://schemas.openxmlformats.org/presentationml/2006/ole">
              <p:oleObj spid="_x0000_s85022" name="Equation" r:id="rId7" imgW="126720" imgH="177480" progId="Equation.DSMT4">
                <p:embed/>
              </p:oleObj>
            </a:graphicData>
          </a:graphic>
        </p:graphicFrame>
        <p:graphicFrame>
          <p:nvGraphicFramePr>
            <p:cNvPr id="85024" name="Object 32"/>
            <p:cNvGraphicFramePr>
              <a:graphicFrameLocks noChangeAspect="1"/>
            </p:cNvGraphicFramePr>
            <p:nvPr/>
          </p:nvGraphicFramePr>
          <p:xfrm>
            <a:off x="2899" y="2073"/>
            <a:ext cx="228" cy="302"/>
          </p:xfrm>
          <a:graphic>
            <a:graphicData uri="http://schemas.openxmlformats.org/presentationml/2006/ole">
              <p:oleObj spid="_x0000_s85024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85025" name="Object 33"/>
            <p:cNvGraphicFramePr>
              <a:graphicFrameLocks noChangeAspect="1"/>
            </p:cNvGraphicFramePr>
            <p:nvPr/>
          </p:nvGraphicFramePr>
          <p:xfrm>
            <a:off x="2935" y="1066"/>
            <a:ext cx="212" cy="302"/>
          </p:xfrm>
          <a:graphic>
            <a:graphicData uri="http://schemas.openxmlformats.org/presentationml/2006/ole">
              <p:oleObj spid="_x0000_s85025" name="Equation" r:id="rId9" imgW="164880" imgH="228600" progId="Equation.DSMT4">
                <p:embed/>
              </p:oleObj>
            </a:graphicData>
          </a:graphic>
        </p:graphicFrame>
        <p:graphicFrame>
          <p:nvGraphicFramePr>
            <p:cNvPr id="85026" name="Object 34"/>
            <p:cNvGraphicFramePr>
              <a:graphicFrameLocks noChangeAspect="1"/>
            </p:cNvGraphicFramePr>
            <p:nvPr/>
          </p:nvGraphicFramePr>
          <p:xfrm>
            <a:off x="4299" y="1066"/>
            <a:ext cx="245" cy="302"/>
          </p:xfrm>
          <a:graphic>
            <a:graphicData uri="http://schemas.openxmlformats.org/presentationml/2006/ole">
              <p:oleObj spid="_x0000_s85026" name="Equation" r:id="rId10" imgW="190440" imgH="228600" progId="Equation.DSMT4">
                <p:embed/>
              </p:oleObj>
            </a:graphicData>
          </a:graphic>
        </p:graphicFrame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4179" y="2411"/>
              <a:ext cx="525" cy="1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471" y="1497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>
              <a:off x="2443" y="2505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>
              <a:off x="3902" y="1500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>
              <a:off x="3896" y="2478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5032" name="Object 40"/>
            <p:cNvGraphicFramePr>
              <a:graphicFrameLocks noChangeAspect="1"/>
            </p:cNvGraphicFramePr>
            <p:nvPr/>
          </p:nvGraphicFramePr>
          <p:xfrm>
            <a:off x="2381" y="1119"/>
            <a:ext cx="179" cy="302"/>
          </p:xfrm>
          <a:graphic>
            <a:graphicData uri="http://schemas.openxmlformats.org/presentationml/2006/ole">
              <p:oleObj spid="_x0000_s85032" name="Equation" r:id="rId11" imgW="139680" imgH="228600" progId="Equation.DSMT4">
                <p:embed/>
              </p:oleObj>
            </a:graphicData>
          </a:graphic>
        </p:graphicFrame>
        <p:graphicFrame>
          <p:nvGraphicFramePr>
            <p:cNvPr id="85033" name="Object 41"/>
            <p:cNvGraphicFramePr>
              <a:graphicFrameLocks noChangeAspect="1"/>
            </p:cNvGraphicFramePr>
            <p:nvPr/>
          </p:nvGraphicFramePr>
          <p:xfrm>
            <a:off x="3879" y="1128"/>
            <a:ext cx="195" cy="302"/>
          </p:xfrm>
          <a:graphic>
            <a:graphicData uri="http://schemas.openxmlformats.org/presentationml/2006/ole">
              <p:oleObj spid="_x0000_s85033" name="Equation" r:id="rId12" imgW="152280" imgH="228600" progId="Equation.DSMT4">
                <p:embed/>
              </p:oleObj>
            </a:graphicData>
          </a:graphic>
        </p:graphicFrame>
        <p:graphicFrame>
          <p:nvGraphicFramePr>
            <p:cNvPr id="85034" name="Object 42"/>
            <p:cNvGraphicFramePr>
              <a:graphicFrameLocks noChangeAspect="1"/>
            </p:cNvGraphicFramePr>
            <p:nvPr/>
          </p:nvGraphicFramePr>
          <p:xfrm>
            <a:off x="3893" y="2165"/>
            <a:ext cx="195" cy="302"/>
          </p:xfrm>
          <a:graphic>
            <a:graphicData uri="http://schemas.openxmlformats.org/presentationml/2006/ole">
              <p:oleObj spid="_x0000_s85034" name="Equation" r:id="rId13" imgW="152280" imgH="228600" progId="Equation.DSMT4">
                <p:embed/>
              </p:oleObj>
            </a:graphicData>
          </a:graphic>
        </p:graphicFrame>
        <p:graphicFrame>
          <p:nvGraphicFramePr>
            <p:cNvPr id="85035" name="Object 43"/>
            <p:cNvGraphicFramePr>
              <a:graphicFrameLocks noChangeAspect="1"/>
            </p:cNvGraphicFramePr>
            <p:nvPr/>
          </p:nvGraphicFramePr>
          <p:xfrm>
            <a:off x="2381" y="2172"/>
            <a:ext cx="195" cy="302"/>
          </p:xfrm>
          <a:graphic>
            <a:graphicData uri="http://schemas.openxmlformats.org/presentationml/2006/ole">
              <p:oleObj spid="_x0000_s85035" name="Equation" r:id="rId14" imgW="152280" imgH="228600" progId="Equation.DSMT4">
                <p:embed/>
              </p:oleObj>
            </a:graphicData>
          </a:graphic>
        </p:graphicFrame>
      </p:grp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79512" y="1556792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调节   、  和   ，使得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1043608" y="1624564"/>
          <a:ext cx="360040" cy="508292"/>
        </p:xfrm>
        <a:graphic>
          <a:graphicData uri="http://schemas.openxmlformats.org/presentationml/2006/ole">
            <p:oleObj spid="_x0000_s85036" name="Equation" r:id="rId15" imgW="165028" imgH="228501" progId="Equation.DSMT4">
              <p:embed/>
            </p:oleObj>
          </a:graphicData>
        </a:graphic>
      </p:graphicFrame>
      <p:graphicFrame>
        <p:nvGraphicFramePr>
          <p:cNvPr id="51" name="Object 44"/>
          <p:cNvGraphicFramePr>
            <a:graphicFrameLocks noChangeAspect="1"/>
          </p:cNvGraphicFramePr>
          <p:nvPr/>
        </p:nvGraphicFramePr>
        <p:xfrm>
          <a:off x="1736725" y="1628775"/>
          <a:ext cx="415925" cy="508000"/>
        </p:xfrm>
        <a:graphic>
          <a:graphicData uri="http://schemas.openxmlformats.org/presentationml/2006/ole">
            <p:oleObj spid="_x0000_s85038" name="Equation" r:id="rId16" imgW="190440" imgH="228600" progId="Equation.DSMT4">
              <p:embed/>
            </p:oleObj>
          </a:graphicData>
        </a:graphic>
      </p:graphicFrame>
      <p:graphicFrame>
        <p:nvGraphicFramePr>
          <p:cNvPr id="52" name="Object 44"/>
          <p:cNvGraphicFramePr>
            <a:graphicFrameLocks noChangeAspect="1"/>
          </p:cNvGraphicFramePr>
          <p:nvPr/>
        </p:nvGraphicFramePr>
        <p:xfrm>
          <a:off x="2641600" y="1628775"/>
          <a:ext cx="387350" cy="508000"/>
        </p:xfrm>
        <a:graphic>
          <a:graphicData uri="http://schemas.openxmlformats.org/presentationml/2006/ole">
            <p:oleObj spid="_x0000_s85039" name="Equation" r:id="rId17" imgW="177480" imgH="228600" progId="Equation.DSMT4">
              <p:embed/>
            </p:oleObj>
          </a:graphicData>
        </a:graphic>
      </p:graphicFrame>
      <p:graphicFrame>
        <p:nvGraphicFramePr>
          <p:cNvPr id="53" name="Object 44"/>
          <p:cNvGraphicFramePr>
            <a:graphicFrameLocks noChangeAspect="1"/>
          </p:cNvGraphicFramePr>
          <p:nvPr/>
        </p:nvGraphicFramePr>
        <p:xfrm>
          <a:off x="1979712" y="2204864"/>
          <a:ext cx="885825" cy="536575"/>
        </p:xfrm>
        <a:graphic>
          <a:graphicData uri="http://schemas.openxmlformats.org/presentationml/2006/ole">
            <p:oleObj spid="_x0000_s85040" name="Equation" r:id="rId18" imgW="406080" imgH="241200" progId="Equation.DSMT4">
              <p:embed/>
            </p:oleObj>
          </a:graphicData>
        </a:graphic>
      </p:graphicFrame>
      <p:sp>
        <p:nvSpPr>
          <p:cNvPr id="54" name="右箭头 53"/>
          <p:cNvSpPr/>
          <p:nvPr/>
        </p:nvSpPr>
        <p:spPr>
          <a:xfrm>
            <a:off x="467544" y="609329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41" name="Object 49"/>
          <p:cNvGraphicFramePr>
            <a:graphicFrameLocks noChangeAspect="1"/>
          </p:cNvGraphicFramePr>
          <p:nvPr/>
        </p:nvGraphicFramePr>
        <p:xfrm>
          <a:off x="1403648" y="2924943"/>
          <a:ext cx="1368152" cy="522385"/>
        </p:xfrm>
        <a:graphic>
          <a:graphicData uri="http://schemas.openxmlformats.org/presentationml/2006/ole">
            <p:oleObj spid="_x0000_s85041" name="Equation" r:id="rId19" imgW="609600" imgH="228600" progId="Equation.DSMT4">
              <p:embed/>
            </p:oleObj>
          </a:graphicData>
        </a:graphic>
      </p:graphicFrame>
      <p:sp>
        <p:nvSpPr>
          <p:cNvPr id="85044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43" name="Object 51"/>
          <p:cNvGraphicFramePr>
            <a:graphicFrameLocks noChangeAspect="1"/>
          </p:cNvGraphicFramePr>
          <p:nvPr/>
        </p:nvGraphicFramePr>
        <p:xfrm>
          <a:off x="1403648" y="3573016"/>
          <a:ext cx="1296144" cy="461339"/>
        </p:xfrm>
        <a:graphic>
          <a:graphicData uri="http://schemas.openxmlformats.org/presentationml/2006/ole">
            <p:oleObj spid="_x0000_s85043" name="Equation" r:id="rId20" imgW="647700" imgH="228600" progId="Equation.DSMT4">
              <p:embed/>
            </p:oleObj>
          </a:graphicData>
        </a:graphic>
      </p:graphicFrame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79512" y="4201924"/>
            <a:ext cx="5329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 smtClean="0"/>
              <a:t>因为</a:t>
            </a:r>
            <a:r>
              <a:rPr lang="zh-CN" altLang="zh-CN" sz="2800" b="1" dirty="0" smtClean="0"/>
              <a:t>桥路上没有电流</a:t>
            </a:r>
            <a:r>
              <a:rPr lang="zh-CN" altLang="en-US" sz="2800" b="1" dirty="0" smtClean="0"/>
              <a:t>，有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5046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45" name="Object 53"/>
          <p:cNvGraphicFramePr>
            <a:graphicFrameLocks noChangeAspect="1"/>
          </p:cNvGraphicFramePr>
          <p:nvPr/>
        </p:nvGraphicFramePr>
        <p:xfrm>
          <a:off x="4644008" y="3933056"/>
          <a:ext cx="792088" cy="536576"/>
        </p:xfrm>
        <a:graphic>
          <a:graphicData uri="http://schemas.openxmlformats.org/presentationml/2006/ole">
            <p:oleObj spid="_x0000_s85045" name="Equation" r:id="rId21" imgW="342751" imgH="228501" progId="Equation.DSMT4">
              <p:embed/>
            </p:oleObj>
          </a:graphicData>
        </a:graphic>
      </p:graphicFrame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4644008" y="4437112"/>
          <a:ext cx="792088" cy="519808"/>
        </p:xfrm>
        <a:graphic>
          <a:graphicData uri="http://schemas.openxmlformats.org/presentationml/2006/ole">
            <p:oleObj spid="_x0000_s85047" name="Equation" r:id="rId22" imgW="355446" imgH="228501" progId="Equation.DSMT4">
              <p:embed/>
            </p:oleObj>
          </a:graphicData>
        </a:graphic>
      </p:graphicFrame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323528" y="5013176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可得：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5050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049" name="Object 57"/>
          <p:cNvGraphicFramePr>
            <a:graphicFrameLocks noChangeAspect="1"/>
          </p:cNvGraphicFramePr>
          <p:nvPr/>
        </p:nvGraphicFramePr>
        <p:xfrm>
          <a:off x="1907704" y="5013176"/>
          <a:ext cx="1584176" cy="922133"/>
        </p:xfrm>
        <a:graphic>
          <a:graphicData uri="http://schemas.openxmlformats.org/presentationml/2006/ole">
            <p:oleObj spid="_x0000_s85049" name="Equation" r:id="rId23" imgW="736600" imgH="431800" progId="Equation.DSMT4">
              <p:embed/>
            </p:oleObj>
          </a:graphicData>
        </a:graphic>
      </p:graphicFrame>
      <p:sp>
        <p:nvSpPr>
          <p:cNvPr id="68" name="左大括号 67"/>
          <p:cNvSpPr/>
          <p:nvPr/>
        </p:nvSpPr>
        <p:spPr>
          <a:xfrm>
            <a:off x="4355976" y="4149080"/>
            <a:ext cx="288032" cy="7200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9" name="左大括号 68"/>
          <p:cNvSpPr/>
          <p:nvPr/>
        </p:nvSpPr>
        <p:spPr>
          <a:xfrm>
            <a:off x="1043608" y="3140968"/>
            <a:ext cx="288032" cy="7200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79512" y="3140968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有：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1187624" y="5877272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准确测量，但有</a:t>
            </a:r>
            <a:r>
              <a:rPr lang="zh-CN" altLang="zh-CN" sz="2800" b="1" dirty="0" smtClean="0">
                <a:latin typeface="+mn-ea"/>
              </a:rPr>
              <a:t>电阻、接触电阻等</a:t>
            </a:r>
            <a:r>
              <a:rPr lang="zh-CN" altLang="en-US" sz="2800" b="1" dirty="0" smtClean="0">
                <a:latin typeface="+mn-ea"/>
              </a:rPr>
              <a:t>造成误差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 animBg="1"/>
      <p:bldP spid="59" grpId="0"/>
      <p:bldP spid="65" grpId="0"/>
      <p:bldP spid="68" grpId="0" animBg="1"/>
      <p:bldP spid="69" grpId="0" animBg="1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3748360"/>
            <a:ext cx="2809875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082800" y="4297635"/>
            <a:ext cx="176847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W=qU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979613" y="3148285"/>
            <a:ext cx="1371600" cy="579437"/>
          </a:xfrm>
          <a:prstGeom prst="rect">
            <a:avLst/>
          </a:prstGeom>
          <a:noFill/>
          <a:ln w="15875" cap="sq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q=It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700338" y="4894535"/>
            <a:ext cx="2590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4000" b="1" i="1" dirty="0">
                <a:solidFill>
                  <a:srgbClr val="FF0000"/>
                </a:solidFill>
                <a:latin typeface="Times New Roman" pitchFamily="18" charset="0"/>
              </a:rPr>
              <a:t>W=</a:t>
            </a:r>
            <a:r>
              <a:rPr kumimoji="1" lang="en-US" altLang="zh-CN" sz="4000" b="1" i="1" dirty="0" err="1">
                <a:solidFill>
                  <a:srgbClr val="FF0000"/>
                </a:solidFill>
                <a:latin typeface="Times New Roman" pitchFamily="18" charset="0"/>
              </a:rPr>
              <a:t>UIt</a:t>
            </a:r>
            <a:endParaRPr kumimoji="1" lang="en-US" altLang="zh-CN" sz="40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31800" y="1203597"/>
            <a:ext cx="8243888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如图所示，一段电路两端的电压为</a:t>
            </a:r>
            <a:r>
              <a:rPr lang="en-US" altLang="zh-CN" sz="2400" b="1" i="1" dirty="0">
                <a:latin typeface="黑体" pitchFamily="49" charset="-122"/>
                <a:ea typeface="黑体" pitchFamily="49" charset="-122"/>
              </a:rPr>
              <a:t>U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，由于这段电路两端有电势差，电路中就有电场存在，电路中的自由电荷在电场力的作用下发生定向移动，形成电流</a:t>
            </a:r>
            <a:r>
              <a:rPr lang="en-US" altLang="zh-CN" sz="2400" b="1" i="1" dirty="0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827088" y="2572022"/>
            <a:ext cx="734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在时间</a:t>
            </a:r>
            <a:r>
              <a:rPr lang="en-US" altLang="zh-CN" sz="2400" b="1" i="1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内通过这段电路上任一横截面的电荷量</a:t>
            </a:r>
            <a:r>
              <a:rPr lang="en-US" altLang="zh-CN" sz="2400" b="1" i="1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为：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827088" y="3759472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在这个过程中电场力做的功为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827088" y="5038997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将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代入得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31800" y="5637485"/>
            <a:ext cx="80645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在这段电路中电场力所做的功，也就是通常所说的电流所做的功，简称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电功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2" y="692696"/>
            <a:ext cx="4392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焦耳定律</a:t>
            </a:r>
            <a:endParaRPr lang="zh-CN" altLang="en-US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/>
      <p:bldP spid="92166" grpId="0"/>
      <p:bldP spid="92169" grpId="0"/>
      <p:bldP spid="92170" grpId="0"/>
      <p:bldP spid="92171" grpId="0"/>
      <p:bldP spid="92172" grpId="0"/>
      <p:bldP spid="921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76" name="Picture 24" descr="8602005141216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2997200"/>
            <a:ext cx="2271712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51520" y="836712"/>
            <a:ext cx="2160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电功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683568" y="1412776"/>
            <a:ext cx="7921625" cy="91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：在一段电路中电场力所做的功，就是电流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所做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的功，简称电功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11560" y="3068960"/>
            <a:ext cx="4517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单位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焦耳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，简称焦，符号是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J.</a:t>
            </a: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1475656" y="3573016"/>
            <a:ext cx="539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千瓦时，俗称</a:t>
            </a:r>
            <a:r>
              <a:rPr lang="zh-CN" altLang="en-US" sz="2400" b="1" dirty="0">
                <a:ea typeface="黑体" pitchFamily="49" charset="-122"/>
              </a:rPr>
              <a:t>“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度</a:t>
            </a:r>
            <a:r>
              <a:rPr lang="zh-CN" altLang="en-US" sz="2400" b="1" dirty="0">
                <a:ea typeface="黑体" pitchFamily="49" charset="-122"/>
              </a:rPr>
              <a:t>”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，符号是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kW</a:t>
            </a:r>
            <a:r>
              <a:rPr lang="en-US" altLang="zh-CN" sz="2400" b="1" dirty="0" err="1">
                <a:ea typeface="黑体" pitchFamily="49" charset="-122"/>
              </a:rPr>
              <a:t>·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1403648" y="4149080"/>
            <a:ext cx="6551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kW</a:t>
            </a:r>
            <a:r>
              <a:rPr lang="en-US" altLang="zh-CN" sz="2400" b="1" dirty="0" err="1">
                <a:ea typeface="黑体" pitchFamily="49" charset="-122"/>
              </a:rPr>
              <a:t>·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=1000 W×3600 s=3.6×10</a:t>
            </a:r>
            <a:r>
              <a:rPr lang="en-US" altLang="zh-CN" sz="2400" b="1" baseline="300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J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475656" y="2420888"/>
            <a:ext cx="3529013" cy="479426"/>
            <a:chOff x="385" y="1747"/>
            <a:chExt cx="2223" cy="302"/>
          </a:xfrm>
        </p:grpSpPr>
        <p:sp>
          <p:nvSpPr>
            <p:cNvPr id="11274" name="Rectangle 15"/>
            <p:cNvSpPr>
              <a:spLocks noChangeArrowheads="1"/>
            </p:cNvSpPr>
            <p:nvPr/>
          </p:nvSpPr>
          <p:spPr bwMode="auto">
            <a:xfrm>
              <a:off x="385" y="1747"/>
              <a:ext cx="2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黑体" pitchFamily="49" charset="-122"/>
                  <a:ea typeface="黑体" pitchFamily="49" charset="-122"/>
                </a:rPr>
                <a:t>定义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式：</a:t>
              </a:r>
              <a:endParaRPr lang="zh-CN" altLang="en-US" sz="2400" b="1" i="1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275" name="Object 19"/>
            <p:cNvGraphicFramePr>
              <a:graphicFrameLocks noChangeAspect="1"/>
            </p:cNvGraphicFramePr>
            <p:nvPr/>
          </p:nvGraphicFramePr>
          <p:xfrm>
            <a:off x="1202" y="1759"/>
            <a:ext cx="952" cy="290"/>
          </p:xfrm>
          <a:graphic>
            <a:graphicData uri="http://schemas.openxmlformats.org/presentationml/2006/ole">
              <p:oleObj spid="_x0000_s102402" name="Equation" r:id="rId4" imgW="58392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autoUpdateAnimBg="0"/>
      <p:bldP spid="100368" grpId="0" autoUpdateAnimBg="0"/>
      <p:bldP spid="100369" grpId="0" autoUpdateAnimBg="0"/>
      <p:bldP spid="1003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67544" y="980728"/>
            <a:ext cx="2160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）电功率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3568" y="1628800"/>
            <a:ext cx="7921625" cy="4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：单位时间内电流所做的功叫做电功率。</a:t>
            </a:r>
            <a:r>
              <a:rPr lang="zh-CN" altLang="en-US" sz="800" dirty="0">
                <a:solidFill>
                  <a:schemeClr val="bg1"/>
                </a:solidFill>
                <a:ea typeface="华文新魏" pitchFamily="2" charset="-122"/>
              </a:rPr>
              <a:t>组卷网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11560" y="3284984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单位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：瓦（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）、千瓦（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kW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99592" y="2276872"/>
            <a:ext cx="3529013" cy="901700"/>
            <a:chOff x="385" y="1706"/>
            <a:chExt cx="2223" cy="568"/>
          </a:xfrm>
        </p:grpSpPr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385" y="1830"/>
              <a:ext cx="2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黑体" pitchFamily="49" charset="-122"/>
                  <a:ea typeface="黑体" pitchFamily="49" charset="-122"/>
                </a:rPr>
                <a:t>定义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式：</a:t>
              </a:r>
              <a:endParaRPr lang="zh-CN" altLang="en-US" sz="2400" b="1" i="1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2296" name="Object 11"/>
            <p:cNvGraphicFramePr>
              <a:graphicFrameLocks noChangeAspect="1"/>
            </p:cNvGraphicFramePr>
            <p:nvPr/>
          </p:nvGraphicFramePr>
          <p:xfrm>
            <a:off x="1292" y="1706"/>
            <a:ext cx="1171" cy="568"/>
          </p:xfrm>
          <a:graphic>
            <a:graphicData uri="http://schemas.openxmlformats.org/presentationml/2006/ole">
              <p:oleObj spid="_x0000_s103426" name="Equation" r:id="rId3" imgW="838080" imgH="4060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95536" y="692696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）焦耳定律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latin typeface="黑体" pitchFamily="49" charset="-122"/>
                <a:ea typeface="黑体" pitchFamily="49" charset="-122"/>
              </a:rPr>
              <a:t>说明：电流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通过导体产生的热量跟电流的二次方成正比，跟导体的电阻及通电时间成反比。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67544" y="3356992"/>
            <a:ext cx="83534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）热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功率</a:t>
            </a:r>
            <a:r>
              <a:rPr kumimoji="1" lang="en-US" altLang="zh-CN" sz="2400" b="1" dirty="0">
                <a:latin typeface="Times New Roman"/>
                <a:ea typeface="黑体" pitchFamily="2" charset="-122"/>
              </a:rPr>
              <a:t>——</a:t>
            </a:r>
            <a:r>
              <a:rPr kumimoji="1" lang="zh-CN" altLang="en-US" sz="2400" b="1" dirty="0">
                <a:latin typeface="黑体" pitchFamily="2" charset="-122"/>
                <a:ea typeface="黑体" pitchFamily="2" charset="-122"/>
              </a:rPr>
              <a:t>一段电路因发热而消耗的功率称为热功率。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403350" y="4058940"/>
          <a:ext cx="5184775" cy="944562"/>
        </p:xfrm>
        <a:graphic>
          <a:graphicData uri="http://schemas.openxmlformats.org/presentationml/2006/ole">
            <p:oleObj spid="_x0000_s104450" name="Equation" r:id="rId4" imgW="2298600" imgH="419040" progId="Equation.DSMT4">
              <p:embed/>
            </p:oleObj>
          </a:graphicData>
        </a:graphic>
      </p:graphicFrame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95288" y="5000327"/>
            <a:ext cx="8497887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【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特别强调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】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如果电路不是纯电阻电路，电功仍为：</a:t>
            </a:r>
            <a:r>
              <a:rPr kumimoji="1" lang="en-US" altLang="zh-CN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W=</a:t>
            </a:r>
            <a:r>
              <a:rPr kumimoji="1" lang="en-US" altLang="zh-CN" sz="2400" b="1" i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IUt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电阻上产生的热量仍为：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Q=I</a:t>
            </a:r>
            <a:r>
              <a:rPr kumimoji="1" lang="en-US" altLang="zh-CN" sz="2400" b="1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Rt</a:t>
            </a: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。但此时电功比电阻上产生的热量大。</a:t>
            </a:r>
            <a:endParaRPr kumimoji="1" lang="zh-CN" altLang="en-US" sz="2400" b="1" i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07904" y="764704"/>
            <a:ext cx="201622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39552" y="2420888"/>
            <a:ext cx="5616624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电热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电流通过导体产生的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热量</a:t>
            </a:r>
          </a:p>
          <a:p>
            <a:pPr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（电能转化为内能的部分）</a:t>
            </a:r>
            <a:endParaRPr lang="zh-CN" altLang="en-US" sz="28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940152" y="836712"/>
            <a:ext cx="320384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（纯电阻电路）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588224" y="4293096"/>
            <a:ext cx="320384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（纯电阻电路）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6397" grpId="0" autoUpdateAnimBg="0"/>
      <p:bldP spid="9" grpId="0" autoUpdateAnimBg="0"/>
      <p:bldP spid="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95536" y="1484784"/>
            <a:ext cx="834422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纯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电阻电路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：只含有电阻的电路、如电炉、电烙铁等电热器件组成的电路，白炽灯及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转子被卡住的电动机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也是纯电阻器件． 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323528" y="2924944"/>
            <a:ext cx="814667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非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纯电阻电路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：电路中含有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电动机在转动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或有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电解槽在发生化学反应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的电路． 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467544" y="4149080"/>
            <a:ext cx="81006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     </a:t>
            </a:r>
            <a:r>
              <a:rPr kumimoji="1"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根据能量守恒定律及“功是能量转化的量度”可知</a:t>
            </a:r>
            <a:r>
              <a:rPr kumimoji="1"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：</a:t>
            </a:r>
            <a:endParaRPr kumimoji="1" lang="en-US" altLang="zh-CN" sz="2400" b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r>
              <a:rPr kumimoji="1" lang="en-US" altLang="zh-CN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    </a:t>
            </a:r>
            <a:r>
              <a:rPr kumimoji="1" lang="zh-CN" altLang="en-US" sz="24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电流</a:t>
            </a:r>
            <a:r>
              <a:rPr kumimoji="1"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的热效应产生了电热，则电流必做功，那么电功与电热间有何关系呢？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692696"/>
            <a:ext cx="338437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）两种典型电路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 autoUpdateAnimBg="0"/>
      <p:bldP spid="527367" grpId="0" autoUpdateAnimBg="0"/>
      <p:bldP spid="5273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28600" y="616024"/>
            <a:ext cx="2301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纯电阻电路</a:t>
            </a:r>
            <a:r>
              <a:rPr lang="zh-CN" altLang="en-US" sz="3200" b="1">
                <a:latin typeface="Times New Roman" pitchFamily="18" charset="0"/>
                <a:ea typeface="华文新魏" pitchFamily="2" charset="-122"/>
              </a:rPr>
              <a:t>                     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50825" y="3573016"/>
            <a:ext cx="294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非纯电阻电路</a:t>
            </a:r>
            <a:r>
              <a:rPr lang="en-US" sz="3200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: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357438" y="1073224"/>
            <a:ext cx="1589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电能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W</a:t>
            </a:r>
            <a:endParaRPr lang="en-US" sz="3200" b="1">
              <a:solidFill>
                <a:srgbClr val="FF33CC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2124075" y="4076254"/>
            <a:ext cx="1733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电能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W</a:t>
            </a:r>
            <a:endParaRPr lang="en-US" sz="32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1400" y="768424"/>
            <a:ext cx="21336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3505200" y="768424"/>
            <a:ext cx="152400" cy="304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5638800" y="768424"/>
            <a:ext cx="152400" cy="304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2971800" y="920824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5715000" y="920824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5724525" y="1728862"/>
            <a:ext cx="1512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Q=I</a:t>
            </a:r>
            <a:r>
              <a:rPr lang="en-US" sz="2800" b="1" i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195513" y="1800299"/>
            <a:ext cx="1693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W=UIt</a:t>
            </a:r>
          </a:p>
        </p:txBody>
      </p:sp>
      <p:sp>
        <p:nvSpPr>
          <p:cNvPr id="23565" name="AutoShape 14"/>
          <p:cNvSpPr>
            <a:spLocks noChangeArrowheads="1"/>
          </p:cNvSpPr>
          <p:nvPr/>
        </p:nvSpPr>
        <p:spPr bwMode="auto">
          <a:xfrm>
            <a:off x="3851275" y="1224037"/>
            <a:ext cx="1676400" cy="381000"/>
          </a:xfrm>
          <a:prstGeom prst="rightArrow">
            <a:avLst>
              <a:gd name="adj1" fmla="val 50000"/>
              <a:gd name="adj2" fmla="val 110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23850" y="1295474"/>
            <a:ext cx="183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1" i="1" u="sng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800" b="1" i="1" u="sng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I=U/R</a:t>
            </a:r>
            <a:r>
              <a:rPr lang="zh-CN" altLang="en-US" sz="2800" b="1" i="1" u="sng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4211638" y="3644454"/>
            <a:ext cx="381000" cy="381000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4211638" y="3644454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3276600" y="3860354"/>
            <a:ext cx="914400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>
            <a:off x="4643438" y="3860354"/>
            <a:ext cx="1066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1" name="AutoShape 20"/>
          <p:cNvSpPr>
            <a:spLocks noChangeArrowheads="1"/>
          </p:cNvSpPr>
          <p:nvPr/>
        </p:nvSpPr>
        <p:spPr bwMode="auto">
          <a:xfrm>
            <a:off x="3492500" y="4220716"/>
            <a:ext cx="1752600" cy="381000"/>
          </a:xfrm>
          <a:prstGeom prst="rightArrow">
            <a:avLst>
              <a:gd name="adj1" fmla="val 50000"/>
              <a:gd name="adj2" fmla="val 11500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179388" y="4149279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 i="1" u="sng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800" b="1" i="1" u="sng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i="1" u="sng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＜</a:t>
            </a:r>
            <a:r>
              <a:rPr lang="en-US" sz="2800" b="1" i="1" u="sng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U/R</a:t>
            </a:r>
            <a:r>
              <a:rPr lang="zh-CN" altLang="en-US" sz="2800" b="1" i="1" u="sng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3573" name="Rectangle 22"/>
          <p:cNvSpPr>
            <a:spLocks noChangeArrowheads="1"/>
          </p:cNvSpPr>
          <p:nvPr/>
        </p:nvSpPr>
        <p:spPr bwMode="auto">
          <a:xfrm>
            <a:off x="1828800" y="5819329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电功：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W= UIt</a:t>
            </a: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4724400" y="5819329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电热：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Q=I</a:t>
            </a:r>
            <a:r>
              <a:rPr lang="en-US" sz="2800" b="1" i="1" baseline="30000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Rt</a:t>
            </a:r>
          </a:p>
        </p:txBody>
      </p:sp>
      <p:sp>
        <p:nvSpPr>
          <p:cNvPr id="23575" name="Rectangle 24"/>
          <p:cNvSpPr>
            <a:spLocks noChangeArrowheads="1"/>
          </p:cNvSpPr>
          <p:nvPr/>
        </p:nvSpPr>
        <p:spPr bwMode="auto">
          <a:xfrm>
            <a:off x="1600200" y="6340029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电功率：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P=UI</a:t>
            </a: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4800600" y="6268591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热功率：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P</a:t>
            </a:r>
            <a:r>
              <a:rPr lang="zh-CN" altLang="en-US" sz="2800" b="1" i="1" baseline="-30000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热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=I</a:t>
            </a:r>
            <a:r>
              <a:rPr lang="en-US" sz="2800" b="1" i="1" baseline="30000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R</a:t>
            </a:r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>
            <a:off x="4724400" y="5949280"/>
            <a:ext cx="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8" name="Rectangle 29"/>
          <p:cNvSpPr>
            <a:spLocks noChangeArrowheads="1"/>
          </p:cNvSpPr>
          <p:nvPr/>
        </p:nvSpPr>
        <p:spPr bwMode="auto">
          <a:xfrm>
            <a:off x="5795963" y="1103387"/>
            <a:ext cx="11849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内能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3579" name="AutoShape 30"/>
          <p:cNvSpPr>
            <a:spLocks noChangeArrowheads="1"/>
          </p:cNvSpPr>
          <p:nvPr/>
        </p:nvSpPr>
        <p:spPr bwMode="auto">
          <a:xfrm>
            <a:off x="7308850" y="1152599"/>
            <a:ext cx="1655763" cy="719138"/>
          </a:xfrm>
          <a:prstGeom prst="wedgeRectCallout">
            <a:avLst>
              <a:gd name="adj1" fmla="val -60356"/>
              <a:gd name="adj2" fmla="val 71412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</a:rPr>
              <a:t>焦耳定律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80" name="AutoShape 31"/>
          <p:cNvSpPr>
            <a:spLocks noChangeArrowheads="1"/>
          </p:cNvSpPr>
          <p:nvPr/>
        </p:nvSpPr>
        <p:spPr bwMode="auto">
          <a:xfrm>
            <a:off x="7451725" y="2160662"/>
            <a:ext cx="1512888" cy="719137"/>
          </a:xfrm>
          <a:prstGeom prst="wedgeEllipseCallout">
            <a:avLst>
              <a:gd name="adj1" fmla="val -80954"/>
              <a:gd name="adj2" fmla="val -48236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3200" b="1" i="1" u="sng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电热</a:t>
            </a:r>
          </a:p>
        </p:txBody>
      </p:sp>
      <p:sp>
        <p:nvSpPr>
          <p:cNvPr id="23581" name="Rectangle 32"/>
          <p:cNvSpPr>
            <a:spLocks noChangeArrowheads="1"/>
          </p:cNvSpPr>
          <p:nvPr/>
        </p:nvSpPr>
        <p:spPr bwMode="auto">
          <a:xfrm>
            <a:off x="5141913" y="4076254"/>
            <a:ext cx="35541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内能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Q+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其它形式的能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1908175" y="4796979"/>
            <a:ext cx="1693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W=UIt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5219700" y="4652516"/>
            <a:ext cx="151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Q=I</a:t>
            </a:r>
            <a:r>
              <a:rPr lang="en-US" sz="2800" b="1" i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Rt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3419475" y="2447999"/>
            <a:ext cx="2700338" cy="544513"/>
          </a:xfrm>
          <a:prstGeom prst="rect">
            <a:avLst/>
          </a:prstGeom>
          <a:solidFill>
            <a:srgbClr val="9FFFBF"/>
          </a:solidFill>
          <a:ln w="25400" cap="sq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电功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  <a:ea typeface="华文新魏" pitchFamily="2" charset="-122"/>
              </a:rPr>
              <a:t>等于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电热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3563938" y="5300216"/>
            <a:ext cx="2411412" cy="544513"/>
          </a:xfrm>
          <a:prstGeom prst="rect">
            <a:avLst/>
          </a:prstGeom>
          <a:solidFill>
            <a:srgbClr val="9FFFBF"/>
          </a:solidFill>
          <a:ln w="25400" cap="sq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电功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华文新魏" pitchFamily="2" charset="-122"/>
              </a:rPr>
              <a:t>大于</a:t>
            </a:r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电热</a:t>
            </a:r>
            <a:endParaRPr lang="zh-CN" altLang="en-US" sz="24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586" name="WordArt 37"/>
          <p:cNvSpPr>
            <a:spLocks noChangeArrowheads="1" noChangeShapeType="1" noTextEdit="1"/>
          </p:cNvSpPr>
          <p:nvPr/>
        </p:nvSpPr>
        <p:spPr bwMode="auto">
          <a:xfrm>
            <a:off x="4211638" y="1944762"/>
            <a:ext cx="719137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4083"/>
              </a:avLst>
            </a:prstTxWarp>
          </a:bodyPr>
          <a:lstStyle/>
          <a:p>
            <a:pPr algn="ctr"/>
            <a:r>
              <a:rPr lang="en-US" altLang="zh-CN" sz="36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6999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endParaRPr lang="zh-CN" altLang="en-US" sz="360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6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3587" name="WordArt 38"/>
          <p:cNvSpPr>
            <a:spLocks noChangeArrowheads="1" noChangeShapeType="1" noTextEdit="1"/>
          </p:cNvSpPr>
          <p:nvPr/>
        </p:nvSpPr>
        <p:spPr bwMode="auto">
          <a:xfrm>
            <a:off x="4067944" y="4869160"/>
            <a:ext cx="575692" cy="31358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6999"/>
                    </a:srgbClr>
                  </a:outerShdw>
                </a:effectLst>
                <a:latin typeface="Times New Roman"/>
                <a:cs typeface="Times New Roman"/>
              </a:rPr>
              <a:t>&gt;</a:t>
            </a:r>
            <a:endParaRPr lang="zh-CN" altLang="en-US" sz="360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6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1828800" y="3068960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电功率：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P=UI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5029200" y="2996952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热功率：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P</a:t>
            </a:r>
            <a:r>
              <a:rPr lang="zh-CN" altLang="en-US" sz="2800" b="1" i="1" baseline="-30000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热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=I</a:t>
            </a:r>
            <a:r>
              <a:rPr lang="en-US" sz="2800" b="1" i="1" baseline="30000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63" grpId="0" autoUpdateAnimBg="0"/>
      <p:bldP spid="23564" grpId="0" autoUpdateAnimBg="0"/>
      <p:bldP spid="23565" grpId="0" animBg="1" autoUpdateAnimBg="0"/>
      <p:bldP spid="23566" grpId="0" autoUpdateAnimBg="0"/>
      <p:bldP spid="23567" grpId="0" animBg="1"/>
      <p:bldP spid="23568" grpId="0"/>
      <p:bldP spid="23569" grpId="0" animBg="1"/>
      <p:bldP spid="23570" grpId="0" animBg="1"/>
      <p:bldP spid="23571" grpId="0" animBg="1" autoUpdateAnimBg="0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nimBg="1"/>
      <p:bldP spid="23578" grpId="0" autoUpdateAnimBg="0"/>
      <p:bldP spid="23579" grpId="0" animBg="1" autoUpdateAnimBg="0"/>
      <p:bldP spid="23580" grpId="0" animBg="1" autoUpdateAnimBg="0"/>
      <p:bldP spid="23581" grpId="0" autoUpdateAnimBg="0"/>
      <p:bldP spid="23582" grpId="0" autoUpdateAnimBg="0"/>
      <p:bldP spid="23583" grpId="0" autoUpdateAnimBg="0"/>
      <p:bldP spid="23584" grpId="0" animBg="1" autoUpdateAnimBg="0"/>
      <p:bldP spid="23585" grpId="0" animBg="1" autoUpdateAnimBg="0"/>
      <p:bldP spid="23586" grpId="0" animBg="1"/>
      <p:bldP spid="23587" grpId="0" animBg="1"/>
      <p:bldP spid="23588" grpId="0" autoUpdateAnimBg="0"/>
      <p:bldP spid="235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3"/>
          <p:cNvSpPr>
            <a:spLocks noGrp="1"/>
          </p:cNvSpPr>
          <p:nvPr>
            <p:ph sz="quarter" idx="4294967295"/>
          </p:nvPr>
        </p:nvSpPr>
        <p:spPr>
          <a:xfrm>
            <a:off x="571500" y="1878013"/>
            <a:ext cx="8001000" cy="3322637"/>
          </a:xfrm>
          <a:ln/>
        </p:spPr>
        <p:txBody>
          <a:bodyPr lIns="0" tIns="0" rIns="0" bIns="0">
            <a:spAutoFit/>
          </a:bodyPr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Courier New" pitchFamily="49" charset="0"/>
              </a:rPr>
              <a:t>1.</a:t>
            </a:r>
            <a:r>
              <a:rPr lang="zh-CN" altLang="en-US" sz="2400" b="1">
                <a:cs typeface="Times New Roman" pitchFamily="18" charset="0"/>
              </a:rPr>
              <a:t>在如图所示的电路中，输入电压</a:t>
            </a:r>
            <a:r>
              <a:rPr lang="en-US" altLang="zh-CN" sz="2400" b="1" i="1">
                <a:cs typeface="Courier New" pitchFamily="49" charset="0"/>
              </a:rPr>
              <a:t>U</a:t>
            </a:r>
            <a:r>
              <a:rPr lang="zh-CN" altLang="en-US" sz="2400" b="1">
                <a:cs typeface="Times New Roman" pitchFamily="18" charset="0"/>
              </a:rPr>
              <a:t>恒为</a:t>
            </a:r>
            <a:r>
              <a:rPr lang="en-US" altLang="zh-CN" sz="2400" b="1">
                <a:cs typeface="Courier New" pitchFamily="49" charset="0"/>
              </a:rPr>
              <a:t>12 V</a:t>
            </a:r>
            <a:r>
              <a:rPr lang="zh-CN" altLang="en-US" sz="2400" b="1">
                <a:cs typeface="Times New Roman" pitchFamily="18" charset="0"/>
              </a:rPr>
              <a:t>，灯泡</a:t>
            </a:r>
            <a:r>
              <a:rPr lang="en-US" altLang="zh-CN" sz="2400" b="1">
                <a:cs typeface="Courier New" pitchFamily="49" charset="0"/>
              </a:rPr>
              <a:t>L</a:t>
            </a:r>
            <a:r>
              <a:rPr lang="zh-CN" altLang="en-US" sz="2400" b="1">
                <a:cs typeface="Times New Roman" pitchFamily="18" charset="0"/>
              </a:rPr>
              <a:t>上标有</a:t>
            </a:r>
            <a:r>
              <a:rPr lang="en-US" sz="2400" b="1">
                <a:cs typeface="Courier New" pitchFamily="49" charset="0"/>
              </a:rPr>
              <a:t>“</a:t>
            </a:r>
            <a:r>
              <a:rPr lang="en-US" altLang="zh-CN" sz="2400" b="1">
                <a:cs typeface="Courier New" pitchFamily="49" charset="0"/>
              </a:rPr>
              <a:t>6 V,12 W”</a:t>
            </a:r>
            <a:r>
              <a:rPr lang="zh-CN" altLang="en-US" sz="2400" b="1">
                <a:cs typeface="Times New Roman" pitchFamily="18" charset="0"/>
              </a:rPr>
              <a:t>，电动机线圈的电阻</a:t>
            </a:r>
            <a:r>
              <a:rPr lang="en-US" altLang="zh-CN" sz="2400" b="1" i="1">
                <a:cs typeface="Courier New" pitchFamily="49" charset="0"/>
              </a:rPr>
              <a:t>R</a:t>
            </a:r>
            <a:r>
              <a:rPr lang="en-US" altLang="zh-CN" sz="2400" b="1" baseline="-25000">
                <a:cs typeface="Courier New" pitchFamily="49" charset="0"/>
              </a:rPr>
              <a:t>M</a:t>
            </a:r>
            <a:r>
              <a:rPr lang="zh-CN" altLang="en-US" sz="2400" b="1">
                <a:cs typeface="Times New Roman" pitchFamily="18" charset="0"/>
              </a:rPr>
              <a:t>＝</a:t>
            </a:r>
            <a:r>
              <a:rPr lang="en-US" altLang="zh-CN" sz="2400" b="1">
                <a:cs typeface="Courier New" pitchFamily="49" charset="0"/>
              </a:rPr>
              <a:t>0.50 Ω</a:t>
            </a:r>
            <a:r>
              <a:rPr lang="zh-CN" altLang="en-US" sz="2400" b="1">
                <a:cs typeface="Times New Roman" pitchFamily="18" charset="0"/>
              </a:rPr>
              <a:t>，若灯泡恰能正常发光，以下说法中正确的是</a:t>
            </a:r>
            <a:r>
              <a:rPr lang="en-US" altLang="zh-CN" sz="2400" b="1">
                <a:cs typeface="Courier New" pitchFamily="49" charset="0"/>
              </a:rPr>
              <a:t>(</a:t>
            </a:r>
            <a:r>
              <a:rPr lang="zh-CN" altLang="en-US" sz="2400" b="1">
                <a:cs typeface="Times New Roman" pitchFamily="18" charset="0"/>
              </a:rPr>
              <a:t>　　</a:t>
            </a:r>
            <a:r>
              <a:rPr lang="en-US" altLang="zh-CN" sz="2400" b="1">
                <a:cs typeface="Courier New" pitchFamily="49" charset="0"/>
              </a:rPr>
              <a:t>)</a:t>
            </a:r>
            <a:endParaRPr lang="en-US" altLang="zh-CN" sz="2400" b="1">
              <a:latin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Courier New" pitchFamily="49" charset="0"/>
              </a:rPr>
              <a:t>A</a:t>
            </a:r>
            <a:r>
              <a:rPr lang="zh-CN" altLang="en-US" sz="2400" b="1">
                <a:cs typeface="Times New Roman" pitchFamily="18" charset="0"/>
              </a:rPr>
              <a:t>．电动机的输入功率为</a:t>
            </a:r>
            <a:r>
              <a:rPr lang="en-US" altLang="zh-CN" sz="2400" b="1">
                <a:cs typeface="Courier New" pitchFamily="49" charset="0"/>
              </a:rPr>
              <a:t>12 W</a:t>
            </a:r>
            <a:endParaRPr lang="en-US" altLang="zh-CN" sz="2400" b="1">
              <a:latin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Courier New" pitchFamily="49" charset="0"/>
              </a:rPr>
              <a:t>B</a:t>
            </a:r>
            <a:r>
              <a:rPr lang="zh-CN" altLang="en-US" sz="2400" b="1">
                <a:cs typeface="Times New Roman" pitchFamily="18" charset="0"/>
              </a:rPr>
              <a:t>．电动机的输出功率为</a:t>
            </a:r>
            <a:r>
              <a:rPr lang="en-US" altLang="zh-CN" sz="2400" b="1">
                <a:cs typeface="Courier New" pitchFamily="49" charset="0"/>
              </a:rPr>
              <a:t>12 W</a:t>
            </a:r>
            <a:endParaRPr lang="en-US" altLang="zh-CN" sz="2400" b="1">
              <a:latin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Courier New" pitchFamily="49" charset="0"/>
              </a:rPr>
              <a:t>C</a:t>
            </a:r>
            <a:r>
              <a:rPr lang="zh-CN" altLang="en-US" sz="2400" b="1">
                <a:cs typeface="Times New Roman" pitchFamily="18" charset="0"/>
              </a:rPr>
              <a:t>．电动机的热功率为</a:t>
            </a:r>
            <a:r>
              <a:rPr lang="en-US" altLang="zh-CN" sz="2400" b="1">
                <a:cs typeface="Courier New" pitchFamily="49" charset="0"/>
              </a:rPr>
              <a:t>2.0 W</a:t>
            </a:r>
            <a:endParaRPr lang="en-US" altLang="zh-CN" sz="2400" b="1">
              <a:latin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D</a:t>
            </a:r>
            <a:r>
              <a:rPr lang="zh-CN" altLang="en-US" sz="2400" b="1">
                <a:cs typeface="Times New Roman" pitchFamily="18" charset="0"/>
              </a:rPr>
              <a:t>．整个电路消耗的电功率为</a:t>
            </a:r>
            <a:r>
              <a:rPr lang="en-US" altLang="zh-CN" sz="2400" b="1"/>
              <a:t>22 W</a:t>
            </a:r>
          </a:p>
        </p:txBody>
      </p:sp>
      <p:pic>
        <p:nvPicPr>
          <p:cNvPr id="28676" name="Picture 4" descr="C:\Documents and Settings\Administrator\桌面\物理人教选修3-1\P83.T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5572125" y="3336925"/>
            <a:ext cx="2143125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716016" y="2852936"/>
            <a:ext cx="625475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100" dirty="0">
                <a:solidFill>
                  <a:srgbClr val="FF0000"/>
                </a:solidFill>
                <a:latin typeface="Times New Roman"/>
                <a:ea typeface="宋体"/>
              </a:rPr>
              <a:t>AC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547664" y="588863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2514600"/>
            <a:ext cx="175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电阻率与温度的关系</a:t>
            </a:r>
          </a:p>
        </p:txBody>
      </p:sp>
      <p:sp>
        <p:nvSpPr>
          <p:cNvPr id="34819" name="AutoShape 4"/>
          <p:cNvSpPr>
            <a:spLocks/>
          </p:cNvSpPr>
          <p:nvPr/>
        </p:nvSpPr>
        <p:spPr bwMode="auto">
          <a:xfrm>
            <a:off x="1828800" y="1268413"/>
            <a:ext cx="287338" cy="4248150"/>
          </a:xfrm>
          <a:prstGeom prst="leftBrace">
            <a:avLst>
              <a:gd name="adj1" fmla="val 12320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133600" y="9906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latin typeface="Times New Roman" pitchFamily="18" charset="0"/>
                <a:ea typeface="黑体" pitchFamily="49" charset="-122"/>
              </a:rPr>
              <a:t>金属：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778250" y="1035050"/>
            <a:ext cx="3129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latin typeface="Times New Roman" pitchFamily="18" charset="0"/>
              </a:rPr>
              <a:t>t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4267200" y="1052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4559300" y="1231900"/>
            <a:ext cx="1079500" cy="2159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6477000" y="1052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057400" y="1752600"/>
            <a:ext cx="201054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  <a:ea typeface="黑体" pitchFamily="49" charset="-122"/>
              </a:rPr>
              <a:t>半导体：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810000" y="2573337"/>
            <a:ext cx="3129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latin typeface="Times New Roman" pitchFamily="18" charset="0"/>
              </a:rPr>
              <a:t>t</a:t>
            </a: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4267200" y="255746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4572000" y="2770187"/>
            <a:ext cx="1079500" cy="2159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</a:endParaRP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6477000" y="2590800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6511925" y="2605087"/>
            <a:ext cx="2632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ea"/>
              </a:rPr>
              <a:t>如：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热敏电阻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051720" y="4293099"/>
            <a:ext cx="6692900" cy="579438"/>
            <a:chOff x="1225" y="2400"/>
            <a:chExt cx="4216" cy="365"/>
          </a:xfrm>
        </p:grpSpPr>
        <p:sp>
          <p:nvSpPr>
            <p:cNvPr id="34832" name="Text Box 18"/>
            <p:cNvSpPr txBox="1">
              <a:spLocks noChangeArrowheads="1"/>
            </p:cNvSpPr>
            <p:nvPr/>
          </p:nvSpPr>
          <p:spPr bwMode="auto">
            <a:xfrm>
              <a:off x="1225" y="2400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itchFamily="18" charset="0"/>
                  <a:ea typeface="黑体" pitchFamily="49" charset="-122"/>
                </a:rPr>
                <a:t>合金：</a:t>
              </a:r>
            </a:p>
          </p:txBody>
        </p:sp>
        <p:sp>
          <p:nvSpPr>
            <p:cNvPr id="34833" name="Text Box 19"/>
            <p:cNvSpPr txBox="1">
              <a:spLocks noChangeArrowheads="1"/>
            </p:cNvSpPr>
            <p:nvPr/>
          </p:nvSpPr>
          <p:spPr bwMode="auto">
            <a:xfrm>
              <a:off x="2112" y="2417"/>
              <a:ext cx="1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有些几乎不随</a:t>
              </a:r>
              <a:r>
                <a:rPr lang="en-US" altLang="zh-CN" sz="2800" b="1" i="1" dirty="0">
                  <a:latin typeface="Times New Roman" pitchFamily="18" charset="0"/>
                  <a:ea typeface="华文新魏" pitchFamily="2" charset="-122"/>
                </a:rPr>
                <a:t>t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变化</a:t>
              </a:r>
            </a:p>
          </p:txBody>
        </p:sp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4416" y="2419"/>
              <a:ext cx="10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标准电阻</a:t>
              </a:r>
            </a:p>
          </p:txBody>
        </p:sp>
      </p:grpSp>
      <p:sp>
        <p:nvSpPr>
          <p:cNvPr id="76821" name="Text Box 2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781800" y="10668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电阻温度计</a:t>
            </a:r>
          </a:p>
        </p:txBody>
      </p:sp>
      <p:graphicFrame>
        <p:nvGraphicFramePr>
          <p:cNvPr id="76823" name="Object 23"/>
          <p:cNvGraphicFramePr>
            <a:graphicFrameLocks noChangeAspect="1"/>
          </p:cNvGraphicFramePr>
          <p:nvPr>
            <p:ph sz="half" idx="4294967295"/>
          </p:nvPr>
        </p:nvGraphicFramePr>
        <p:xfrm>
          <a:off x="5702300" y="990600"/>
          <a:ext cx="546100" cy="592138"/>
        </p:xfrm>
        <a:graphic>
          <a:graphicData uri="http://schemas.openxmlformats.org/presentationml/2006/ole">
            <p:oleObj spid="_x0000_s52226" r:id="rId4" imgW="152268" imgH="164957" progId="Equation.3">
              <p:embed/>
            </p:oleObj>
          </a:graphicData>
        </a:graphic>
      </p:graphicFrame>
      <p:graphicFrame>
        <p:nvGraphicFramePr>
          <p:cNvPr id="76825" name="Object 2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638800" y="2528887"/>
          <a:ext cx="685800" cy="685800"/>
        </p:xfrm>
        <a:graphic>
          <a:graphicData uri="http://schemas.openxmlformats.org/presentationml/2006/ole">
            <p:oleObj spid="_x0000_s52227" r:id="rId5" imgW="152268" imgH="164957" progId="Equation.3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057400" y="5059363"/>
            <a:ext cx="7086600" cy="1201737"/>
            <a:chOff x="1296" y="3187"/>
            <a:chExt cx="4464" cy="757"/>
          </a:xfrm>
        </p:grpSpPr>
        <p:sp>
          <p:nvSpPr>
            <p:cNvPr id="34839" name="Text Box 22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296" y="3187"/>
              <a:ext cx="44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itchFamily="18" charset="0"/>
                  <a:ea typeface="黑体" pitchFamily="49" charset="-122"/>
                </a:rPr>
                <a:t>超导体</a:t>
              </a:r>
              <a:r>
                <a:rPr lang="en-US" altLang="zh-CN" sz="3200" b="1" dirty="0">
                  <a:latin typeface="Times New Roman" pitchFamily="18" charset="0"/>
                  <a:ea typeface="华文新魏" pitchFamily="2" charset="-122"/>
                </a:rPr>
                <a:t>:</a:t>
              </a:r>
              <a:r>
                <a:rPr lang="zh-CN" altLang="en-US" sz="2800" b="1" dirty="0">
                  <a:latin typeface="+mn-ea"/>
                </a:rPr>
                <a:t>某些材料当温度降低到一定温度时</a:t>
              </a:r>
            </a:p>
          </p:txBody>
        </p: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400" y="3504"/>
              <a:ext cx="720" cy="440"/>
              <a:chOff x="2496" y="3552"/>
              <a:chExt cx="720" cy="440"/>
            </a:xfrm>
          </p:grpSpPr>
          <p:graphicFrame>
            <p:nvGraphicFramePr>
              <p:cNvPr id="34841" name="Object 32"/>
              <p:cNvGraphicFramePr>
                <a:graphicFrameLocks noChangeAspect="1"/>
              </p:cNvGraphicFramePr>
              <p:nvPr/>
            </p:nvGraphicFramePr>
            <p:xfrm>
              <a:off x="2496" y="3600"/>
              <a:ext cx="362" cy="392"/>
            </p:xfrm>
            <a:graphic>
              <a:graphicData uri="http://schemas.openxmlformats.org/presentationml/2006/ole">
                <p:oleObj spid="_x0000_s52228" r:id="rId6" imgW="152268" imgH="164957" progId="Equation.3">
                  <p:embed/>
                </p:oleObj>
              </a:graphicData>
            </a:graphic>
          </p:graphicFrame>
          <p:sp>
            <p:nvSpPr>
              <p:cNvPr id="34842" name="Text Box 35"/>
              <p:cNvSpPr txBox="1">
                <a:spLocks noChangeArrowheads="1"/>
              </p:cNvSpPr>
              <p:nvPr/>
            </p:nvSpPr>
            <p:spPr bwMode="auto">
              <a:xfrm>
                <a:off x="2784" y="3552"/>
                <a:ext cx="4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Times New Roman" pitchFamily="18" charset="0"/>
                  </a:rPr>
                  <a:t>=0</a:t>
                </a:r>
              </a:p>
            </p:txBody>
          </p:sp>
        </p:grpSp>
        <p:sp>
          <p:nvSpPr>
            <p:cNvPr id="34843" name="Text Box 38"/>
            <p:cNvSpPr txBox="1">
              <a:spLocks noChangeArrowheads="1"/>
            </p:cNvSpPr>
            <p:nvPr/>
          </p:nvSpPr>
          <p:spPr bwMode="auto">
            <a:xfrm>
              <a:off x="3840" y="3532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 i="1" dirty="0">
                  <a:latin typeface="Times New Roman" pitchFamily="18" charset="0"/>
                </a:rPr>
                <a:t>R</a:t>
              </a:r>
              <a:r>
                <a:rPr kumimoji="1" lang="en-US" altLang="zh-CN" sz="3600" b="1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4844" name="AutoShape 39"/>
            <p:cNvSpPr>
              <a:spLocks noChangeArrowheads="1"/>
            </p:cNvSpPr>
            <p:nvPr/>
          </p:nvSpPr>
          <p:spPr bwMode="auto">
            <a:xfrm>
              <a:off x="3160" y="3648"/>
              <a:ext cx="680" cy="13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2915816" y="3367087"/>
            <a:ext cx="617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>
                <a:latin typeface="+mn-ea"/>
              </a:rPr>
              <a:t>半导体的导电性</a:t>
            </a:r>
            <a:r>
              <a:rPr kumimoji="1" lang="zh-CN" altLang="en-US" sz="2800" b="1" dirty="0" smtClean="0">
                <a:latin typeface="+mn-ea"/>
              </a:rPr>
              <a:t>能由外界条件所控制，如改变温度、光照、掺入微量杂质等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915816" y="2636912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有些</a:t>
            </a:r>
            <a:endParaRPr lang="zh-CN" altLang="en-US" sz="28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923928" y="182566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情况复杂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  <p:bldP spid="76807" grpId="0" animBg="1"/>
      <p:bldP spid="76808" grpId="0" animBg="1"/>
      <p:bldP spid="76810" grpId="0" animBg="1"/>
      <p:bldP spid="76811" grpId="0"/>
      <p:bldP spid="76812" grpId="0"/>
      <p:bldP spid="76813" grpId="0" animBg="1"/>
      <p:bldP spid="76814" grpId="0" animBg="1"/>
      <p:bldP spid="76816" grpId="0" animBg="1"/>
      <p:bldP spid="76817" grpId="0"/>
      <p:bldP spid="76821" grpId="0"/>
      <p:bldP spid="76841" grpId="0" autoUpdateAnimBg="0"/>
      <p:bldP spid="32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96752"/>
            <a:ext cx="1512168" cy="5040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宋体" charset="-122"/>
              </a:rPr>
              <a:t>1.</a:t>
            </a:r>
            <a:r>
              <a:rPr lang="zh-CN" altLang="en-US" sz="2400" b="1" dirty="0" smtClean="0">
                <a:latin typeface="宋体" charset="-122"/>
              </a:rPr>
              <a:t>电阻</a:t>
            </a:r>
            <a:r>
              <a:rPr lang="en-US" altLang="zh-CN" sz="2400" b="1" dirty="0" smtClean="0">
                <a:latin typeface="宋体" charset="-122"/>
              </a:rPr>
              <a:t> </a:t>
            </a:r>
            <a:endParaRPr lang="zh-CN" altLang="en-US" sz="2400" b="1" dirty="0" smtClean="0">
              <a:latin typeface="宋体" charset="-122"/>
            </a:endParaRP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419872" y="1356970"/>
          <a:ext cx="1224136" cy="899365"/>
        </p:xfrm>
        <a:graphic>
          <a:graphicData uri="http://schemas.openxmlformats.org/presentationml/2006/ole">
            <p:oleObj spid="_x0000_s93187" name="Equation" r:id="rId3" imgW="545863" imgH="393529" progId="Equation.DSMT4">
              <p:embed/>
            </p:oleObj>
          </a:graphicData>
        </a:graphic>
      </p:graphicFrame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419872" y="2221065"/>
          <a:ext cx="2304256" cy="479103"/>
        </p:xfrm>
        <a:graphic>
          <a:graphicData uri="http://schemas.openxmlformats.org/presentationml/2006/ole">
            <p:oleObj spid="_x0000_s93186" name="Equation" r:id="rId4" imgW="1130300" imgH="228600" progId="Equation.DSMT4">
              <p:embed/>
            </p:oleObj>
          </a:graphicData>
        </a:graphic>
      </p:graphicFrame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3419872" y="2725122"/>
          <a:ext cx="2387342" cy="775886"/>
        </p:xfrm>
        <a:graphic>
          <a:graphicData uri="http://schemas.openxmlformats.org/presentationml/2006/ole">
            <p:oleObj spid="_x0000_s93185" name="Equation" r:id="rId5" imgW="1333500" imgH="431800" progId="Equation.DSMT4">
              <p:embed/>
            </p:oleObj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971600" y="1484784"/>
            <a:ext cx="30243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1</a:t>
            </a:r>
            <a:r>
              <a:rPr lang="zh-CN" altLang="en-US" sz="2400" b="1" dirty="0" smtClean="0">
                <a:latin typeface="宋体" charset="-122"/>
              </a:rPr>
              <a:t>）电阻定律：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2</a:t>
            </a:r>
            <a:r>
              <a:rPr lang="zh-CN" altLang="en-US" sz="2400" b="1" dirty="0" smtClean="0">
                <a:latin typeface="宋体" charset="-122"/>
              </a:rPr>
              <a:t>）电阻串联：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宋体" charset="-122"/>
              </a:rPr>
              <a:t>     </a:t>
            </a:r>
            <a:r>
              <a:rPr lang="zh-CN" altLang="en-US" sz="2400" b="1" dirty="0" smtClean="0">
                <a:latin typeface="宋体" charset="-122"/>
              </a:rPr>
              <a:t>电阻并联：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3429000"/>
            <a:ext cx="33843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宋体" charset="-122"/>
              </a:rPr>
              <a:t>2.</a:t>
            </a:r>
            <a:r>
              <a:rPr lang="zh-CN" altLang="zh-CN" sz="2400" b="1" dirty="0" smtClean="0">
                <a:latin typeface="宋体" charset="-122"/>
              </a:rPr>
              <a:t>欧姆定律及其应用</a:t>
            </a:r>
            <a:endParaRPr lang="zh-CN" altLang="en-US" sz="2400" b="1" dirty="0" smtClean="0">
              <a:latin typeface="宋体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71600" y="4005064"/>
            <a:ext cx="74168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1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zh-CN" altLang="zh-CN" sz="2400" b="1" dirty="0" smtClean="0">
                <a:latin typeface="宋体" charset="-122"/>
              </a:rPr>
              <a:t>欧姆定律</a:t>
            </a:r>
            <a:r>
              <a:rPr lang="zh-CN" altLang="en-US" sz="2400" b="1" dirty="0" smtClean="0">
                <a:latin typeface="宋体" charset="-122"/>
              </a:rPr>
              <a:t>：       （部分电路）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2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zh-CN" altLang="zh-CN" sz="2400" b="1" dirty="0" smtClean="0">
                <a:latin typeface="宋体" charset="-122"/>
              </a:rPr>
              <a:t>电表的改装</a:t>
            </a:r>
            <a:r>
              <a:rPr lang="zh-CN" altLang="en-US" sz="2400" b="1" dirty="0" smtClean="0">
                <a:latin typeface="宋体" charset="-122"/>
              </a:rPr>
              <a:t>：</a:t>
            </a:r>
            <a:r>
              <a:rPr lang="zh-CN" altLang="zh-CN" sz="2400" b="1" dirty="0" smtClean="0">
                <a:latin typeface="宋体" charset="-122"/>
              </a:rPr>
              <a:t>电压表</a:t>
            </a:r>
            <a:r>
              <a:rPr lang="zh-CN" altLang="en-US" sz="2400" b="1" dirty="0" smtClean="0">
                <a:latin typeface="宋体" charset="-122"/>
              </a:rPr>
              <a:t>（分压）</a:t>
            </a:r>
            <a:r>
              <a:rPr lang="zh-CN" altLang="zh-CN" sz="2400" b="1" dirty="0" smtClean="0">
                <a:latin typeface="宋体" charset="-122"/>
              </a:rPr>
              <a:t>、电流表</a:t>
            </a:r>
            <a:r>
              <a:rPr lang="zh-CN" altLang="en-US" sz="2400" b="1" dirty="0" smtClean="0">
                <a:latin typeface="宋体" charset="-122"/>
              </a:rPr>
              <a:t>（分流）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3</a:t>
            </a:r>
            <a:r>
              <a:rPr lang="zh-CN" altLang="zh-CN" sz="2400" b="1" dirty="0" smtClean="0">
                <a:latin typeface="宋体" charset="-122"/>
              </a:rPr>
              <a:t>）伏安法测电阻：电流表外接、电流表内接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4</a:t>
            </a:r>
            <a:r>
              <a:rPr lang="zh-CN" altLang="zh-CN" sz="2400" b="1" dirty="0" smtClean="0">
                <a:latin typeface="宋体" charset="-122"/>
              </a:rPr>
              <a:t>）惠斯通电桥：</a:t>
            </a:r>
            <a:endParaRPr lang="zh-CN" altLang="en-US" sz="2400" b="1" dirty="0" smtClean="0">
              <a:latin typeface="宋体" charset="-122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3419872" y="3861048"/>
          <a:ext cx="936104" cy="910804"/>
        </p:xfrm>
        <a:graphic>
          <a:graphicData uri="http://schemas.openxmlformats.org/presentationml/2006/ole">
            <p:oleObj spid="_x0000_s93192" name="Equation" r:id="rId6" imgW="418918" imgH="393529" progId="Equation.DSMT4">
              <p:embed/>
            </p:oleObj>
          </a:graphicData>
        </a:graphic>
      </p:graphicFrame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3779912" y="5759050"/>
          <a:ext cx="1440160" cy="838302"/>
        </p:xfrm>
        <a:graphic>
          <a:graphicData uri="http://schemas.openxmlformats.org/presentationml/2006/ole">
            <p:oleObj spid="_x0000_s93194" name="Equation" r:id="rId7" imgW="7366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528" y="1052736"/>
            <a:ext cx="33843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宋体" charset="-122"/>
              </a:rPr>
              <a:t>3.</a:t>
            </a:r>
            <a:r>
              <a:rPr lang="zh-CN" altLang="en-US" sz="2400" b="1" dirty="0" smtClean="0">
                <a:latin typeface="宋体" charset="-122"/>
              </a:rPr>
              <a:t>焦耳</a:t>
            </a:r>
            <a:r>
              <a:rPr lang="zh-CN" altLang="zh-CN" sz="2400" b="1" dirty="0" smtClean="0">
                <a:latin typeface="宋体" charset="-122"/>
              </a:rPr>
              <a:t>定律及其应用</a:t>
            </a:r>
            <a:endParaRPr lang="zh-CN" altLang="en-US" sz="2400" b="1" dirty="0" smtClean="0">
              <a:latin typeface="宋体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99592" y="1628800"/>
            <a:ext cx="77048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1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zh-CN" altLang="zh-CN" sz="2400" b="1" dirty="0" smtClean="0">
                <a:latin typeface="宋体" charset="-122"/>
              </a:rPr>
              <a:t>电功</a:t>
            </a:r>
            <a:r>
              <a:rPr lang="zh-CN" altLang="en-US" sz="2400" b="1" dirty="0" smtClean="0">
                <a:latin typeface="宋体" charset="-122"/>
              </a:rPr>
              <a:t>：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2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zh-CN" altLang="zh-CN" sz="2400" b="1" dirty="0" smtClean="0">
                <a:latin typeface="宋体" charset="-122"/>
              </a:rPr>
              <a:t>电功率：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3</a:t>
            </a:r>
            <a:r>
              <a:rPr lang="zh-CN" altLang="zh-CN" sz="2400" b="1" dirty="0" smtClean="0">
                <a:latin typeface="宋体" charset="-122"/>
              </a:rPr>
              <a:t>）</a:t>
            </a:r>
            <a:r>
              <a:rPr lang="zh-CN" altLang="en-US" sz="2400" b="1" dirty="0" smtClean="0">
                <a:latin typeface="宋体" charset="-122"/>
              </a:rPr>
              <a:t>热电功（</a:t>
            </a:r>
            <a:r>
              <a:rPr lang="zh-CN" altLang="zh-CN" sz="2400" b="1" dirty="0" smtClean="0">
                <a:latin typeface="宋体" charset="-122"/>
              </a:rPr>
              <a:t>焦耳定律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zh-CN" altLang="zh-CN" sz="2400" b="1" dirty="0" smtClean="0">
                <a:latin typeface="宋体" charset="-122"/>
              </a:rPr>
              <a:t>： </a:t>
            </a:r>
            <a:r>
              <a:rPr lang="en-US" altLang="zh-CN" sz="2400" b="1" dirty="0" smtClean="0">
                <a:latin typeface="宋体" charset="-122"/>
              </a:rPr>
              <a:t>         </a:t>
            </a:r>
            <a:r>
              <a:rPr lang="zh-CN" altLang="en-US" sz="2400" b="1" dirty="0" smtClean="0">
                <a:latin typeface="宋体" charset="-122"/>
              </a:rPr>
              <a:t>（纯电阻电路）</a:t>
            </a:r>
            <a:endParaRPr lang="en-US" altLang="zh-CN" sz="2400" b="1" dirty="0" smtClean="0">
              <a:latin typeface="宋体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4</a:t>
            </a:r>
            <a:r>
              <a:rPr lang="zh-CN" altLang="zh-CN" sz="2400" b="1" dirty="0" smtClean="0">
                <a:latin typeface="宋体" charset="-122"/>
              </a:rPr>
              <a:t>）热功率： </a:t>
            </a:r>
            <a:r>
              <a:rPr lang="en-US" altLang="zh-CN" sz="2400" b="1" dirty="0" smtClean="0">
                <a:latin typeface="宋体" charset="-122"/>
              </a:rPr>
              <a:t>         </a:t>
            </a:r>
            <a:r>
              <a:rPr lang="zh-CN" altLang="en-US" sz="2400" b="1" dirty="0" smtClean="0">
                <a:latin typeface="宋体" charset="-122"/>
              </a:rPr>
              <a:t>（纯电阻电路）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2699792" y="1772816"/>
          <a:ext cx="1215135" cy="360040"/>
        </p:xfrm>
        <a:graphic>
          <a:graphicData uri="http://schemas.openxmlformats.org/presentationml/2006/ole">
            <p:oleObj spid="_x0000_s114695" name="Equation" r:id="rId3" imgW="596641" imgH="177723" progId="Equation.DSMT4">
              <p:embed/>
            </p:oleObj>
          </a:graphicData>
        </a:graphic>
      </p:graphicFrame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3131840" y="2132856"/>
          <a:ext cx="1440160" cy="741259"/>
        </p:xfrm>
        <a:graphic>
          <a:graphicData uri="http://schemas.openxmlformats.org/presentationml/2006/ole">
            <p:oleObj spid="_x0000_s114697" name="Equation" r:id="rId4" imgW="748975" imgH="393529" progId="Equation.DSMT4">
              <p:embed/>
            </p:oleObj>
          </a:graphicData>
        </a:graphic>
      </p:graphicFrame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4860032" y="2852936"/>
          <a:ext cx="1259632" cy="426650"/>
        </p:xfrm>
        <a:graphic>
          <a:graphicData uri="http://schemas.openxmlformats.org/presentationml/2006/ole">
            <p:oleObj spid="_x0000_s114699" name="Equation" r:id="rId5" imgW="685800" imgH="228600" progId="Equation.DSMT4">
              <p:embed/>
            </p:oleObj>
          </a:graphicData>
        </a:graphic>
      </p:graphicFrame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2915816" y="3284984"/>
          <a:ext cx="1331640" cy="703867"/>
        </p:xfrm>
        <a:graphic>
          <a:graphicData uri="http://schemas.openxmlformats.org/presentationml/2006/ole">
            <p:oleObj spid="_x0000_s114701" name="Equation" r:id="rId6" imgW="774364" imgH="418918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33600" y="542428"/>
            <a:ext cx="4267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几种导体材料的电阻率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3568" y="4718496"/>
            <a:ext cx="511286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你能从表中看出哪些信息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itchFamily="49" charset="-122"/>
              </a:rPr>
              <a:t>：</a:t>
            </a:r>
            <a:endParaRPr lang="en-US" altLang="zh-CN" sz="2800" b="1" u="sng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15616" y="5858108"/>
            <a:ext cx="6984776" cy="523220"/>
          </a:xfrm>
          <a:prstGeom prst="rect">
            <a:avLst/>
          </a:prstGeom>
          <a:noFill/>
          <a:ln w="9525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纯金属的电阻率较小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合金的电阻率</a:t>
            </a:r>
            <a:r>
              <a:rPr lang="zh-CN" altLang="en-US" sz="2800" b="1" dirty="0" smtClean="0">
                <a:latin typeface="+mn-ea"/>
              </a:rPr>
              <a:t>较大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15616" y="5085184"/>
            <a:ext cx="6553200" cy="519113"/>
          </a:xfrm>
          <a:prstGeom prst="rect">
            <a:avLst/>
          </a:prstGeom>
          <a:noFill/>
          <a:ln w="9525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不同材料的导体电阻率</a:t>
            </a:r>
            <a:r>
              <a:rPr lang="zh-CN" altLang="en-US" sz="2800" b="1" dirty="0" smtClean="0">
                <a:latin typeface="+mn-ea"/>
              </a:rPr>
              <a:t>不同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405563" y="4319091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5.0×10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494213" y="4319091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5.0×10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582863" y="4319091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5.0×10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74663" y="4319091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镍铜合金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405563" y="3917454"/>
            <a:ext cx="191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4.4×10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494213" y="3917454"/>
            <a:ext cx="191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4.4×10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582863" y="3917454"/>
            <a:ext cx="191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4.4×10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474663" y="3917454"/>
            <a:ext cx="21082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锰铜合金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6405563" y="35174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1.44×10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4494213" y="35174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1.0×10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582863" y="35174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0.89×10</a:t>
            </a:r>
            <a:r>
              <a:rPr lang="en-US" altLang="zh-CN" sz="2800" b="1" baseline="34000"/>
              <a:t>-7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74663" y="3517404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铁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405563" y="311735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7.10×10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494213" y="311735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5.3×10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2582863" y="311735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4.85×10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74663" y="3117354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钨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6405563" y="27173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3.80×10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494213" y="27173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2.9×10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2582863" y="2717304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2.67×10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74663" y="2717304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铝</a:t>
            </a:r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6405563" y="2315666"/>
            <a:ext cx="19113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2.07×10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4494213" y="2315666"/>
            <a:ext cx="19113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1.7×10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2582863" y="2315666"/>
            <a:ext cx="19113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1.43×10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474663" y="2315666"/>
            <a:ext cx="2108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铜</a:t>
            </a: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6405563" y="1915616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2.07×10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4494213" y="1915616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1.6×10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2582863" y="1915616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1.48×10</a:t>
            </a:r>
            <a:r>
              <a:rPr lang="en-US" altLang="zh-CN" sz="2800" b="1" baseline="34000"/>
              <a:t>-8</a:t>
            </a:r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474663" y="1915616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银</a:t>
            </a: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6300788" y="1118691"/>
            <a:ext cx="21272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100℃(Ω</a:t>
            </a:r>
            <a:r>
              <a:rPr lang="en-US" altLang="zh-CN" sz="2800" b="1">
                <a:cs typeface="Arial" pitchFamily="34" charset="0"/>
              </a:rPr>
              <a:t>∙</a:t>
            </a:r>
            <a:r>
              <a:rPr lang="en-US" altLang="zh-CN" sz="2800" b="1"/>
              <a:t>m)</a:t>
            </a:r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4494213" y="1118691"/>
            <a:ext cx="19113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20℃(Ω</a:t>
            </a:r>
            <a:r>
              <a:rPr lang="en-US" altLang="zh-CN" sz="2800" b="1">
                <a:cs typeface="Arial" pitchFamily="34" charset="0"/>
              </a:rPr>
              <a:t>∙</a:t>
            </a:r>
            <a:r>
              <a:rPr lang="en-US" altLang="zh-CN" sz="2800" b="1"/>
              <a:t>m)</a:t>
            </a:r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2582863" y="1118691"/>
            <a:ext cx="19113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1"/>
              <a:t>0℃ (Ω</a:t>
            </a:r>
            <a:r>
              <a:rPr lang="en-US" altLang="zh-CN" sz="2800" b="1">
                <a:cs typeface="Arial" pitchFamily="34" charset="0"/>
              </a:rPr>
              <a:t>∙</a:t>
            </a:r>
            <a:r>
              <a:rPr lang="en-US" altLang="zh-CN" sz="2800" b="1"/>
              <a:t>m)</a:t>
            </a:r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1763713" y="1040904"/>
            <a:ext cx="21082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温度</a:t>
            </a: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474663" y="1118691"/>
            <a:ext cx="7842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474663" y="1915616"/>
            <a:ext cx="7842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>
            <a:off x="474663" y="2315666"/>
            <a:ext cx="7842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74663" y="2717304"/>
            <a:ext cx="7842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474663" y="3117354"/>
            <a:ext cx="7842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474663" y="3517404"/>
            <a:ext cx="7842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474663" y="3917454"/>
            <a:ext cx="7842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>
            <a:off x="474663" y="4319091"/>
            <a:ext cx="7842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474663" y="4719141"/>
            <a:ext cx="7842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474663" y="1118691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>
            <a:off x="2582863" y="1118691"/>
            <a:ext cx="0" cy="3200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>
            <a:off x="4494213" y="1118691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>
            <a:off x="6405563" y="1118691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3" name="Line 51"/>
          <p:cNvSpPr>
            <a:spLocks noChangeShapeType="1"/>
          </p:cNvSpPr>
          <p:nvPr/>
        </p:nvSpPr>
        <p:spPr bwMode="auto">
          <a:xfrm>
            <a:off x="8316913" y="1118691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>
            <a:off x="2582863" y="4319091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5" name="Line 53"/>
          <p:cNvSpPr>
            <a:spLocks noChangeShapeType="1"/>
          </p:cNvSpPr>
          <p:nvPr/>
        </p:nvSpPr>
        <p:spPr bwMode="auto">
          <a:xfrm>
            <a:off x="1420813" y="1118691"/>
            <a:ext cx="1143000" cy="779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6" name="Line 54"/>
          <p:cNvSpPr>
            <a:spLocks noChangeShapeType="1"/>
          </p:cNvSpPr>
          <p:nvPr/>
        </p:nvSpPr>
        <p:spPr bwMode="auto">
          <a:xfrm>
            <a:off x="468313" y="1398091"/>
            <a:ext cx="2095500" cy="500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1079500" y="1102816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ea typeface="华文楷体" pitchFamily="2" charset="-122"/>
              </a:rPr>
              <a:t>阻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1404938" y="1209179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/>
              <a:t>率</a:t>
            </a:r>
          </a:p>
        </p:txBody>
      </p:sp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2051050" y="6662688"/>
            <a:ext cx="669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Garamond" pitchFamily="18" charset="0"/>
            </a:endParaRP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1115616" y="5498068"/>
            <a:ext cx="6840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金属材料的电阻率随温度的升高而增加</a:t>
            </a:r>
          </a:p>
        </p:txBody>
      </p:sp>
      <p:sp>
        <p:nvSpPr>
          <p:cNvPr id="59451" name="Text Box 59"/>
          <p:cNvSpPr txBox="1">
            <a:spLocks noChangeArrowheads="1"/>
          </p:cNvSpPr>
          <p:nvPr/>
        </p:nvSpPr>
        <p:spPr bwMode="auto">
          <a:xfrm>
            <a:off x="395288" y="1406029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材料</a:t>
            </a:r>
          </a:p>
        </p:txBody>
      </p:sp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684213" y="1045666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电</a:t>
            </a:r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1115616" y="6309320"/>
            <a:ext cx="8028384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锰铜合金、镍铜合金，电阻率几乎不受温度影响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31748" grpId="0"/>
      <p:bldP spid="31749" grpId="0"/>
      <p:bldP spid="31802" grpId="0"/>
      <p:bldP spid="5945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95536" y="3140968"/>
            <a:ext cx="8001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答：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itchFamily="2" charset="-122"/>
              </a:rPr>
              <a:t>不对。</a:t>
            </a:r>
            <a:endParaRPr kumimoji="1" lang="en-US" altLang="zh-CN" sz="2800" b="1" dirty="0">
              <a:solidFill>
                <a:srgbClr val="0000FF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电阻率反映导体材料导电性能的优劣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电阻率大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不一定电阻大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由电阻定律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电阻还与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宋体" pitchFamily="2" charset="-122"/>
              </a:rPr>
              <a:t>l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S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宋体" pitchFamily="2" charset="-122"/>
              </a:rPr>
              <a:t>有关。</a:t>
            </a:r>
            <a:endParaRPr kumimoji="1" lang="en-US" altLang="zh-CN" sz="2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1520" y="1340768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3200" b="1" dirty="0">
                <a:latin typeface="宋体" pitchFamily="2" charset="-122"/>
              </a:rPr>
              <a:t>1</a:t>
            </a:r>
            <a:r>
              <a:rPr kumimoji="1" lang="zh-CN" altLang="en-US" sz="3200" b="1" dirty="0">
                <a:latin typeface="宋体" pitchFamily="2" charset="-122"/>
              </a:rPr>
              <a:t>、有人说电阻是导体阻碍电流的性质，电阻率是由导体材料的性质决定的，所以电阻率越大，则电阻越大，对吗</a:t>
            </a:r>
            <a:r>
              <a:rPr kumimoji="1" lang="en-US" altLang="zh-CN" sz="3200" b="1" dirty="0">
                <a:latin typeface="宋体" pitchFamily="2" charset="-122"/>
              </a:rPr>
              <a:t>?</a:t>
            </a:r>
            <a:r>
              <a:rPr kumimoji="1" lang="zh-CN" altLang="en-US" sz="3200" b="1" dirty="0">
                <a:latin typeface="宋体" pitchFamily="2" charset="-122"/>
              </a:rPr>
              <a:t>为什么</a:t>
            </a:r>
            <a:r>
              <a:rPr kumimoji="1" lang="en-US" altLang="zh-CN" sz="3200" b="1" dirty="0">
                <a:latin typeface="宋体" pitchFamily="2" charset="-122"/>
              </a:rPr>
              <a:t>?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95536" y="1340768"/>
            <a:ext cx="85693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kumimoji="1" lang="zh-CN" altLang="en-US" sz="2800" b="1" dirty="0">
                <a:latin typeface="宋体" pitchFamily="2" charset="-122"/>
              </a:rPr>
              <a:t>一白炽灯泡铭牌显示“</a:t>
            </a:r>
            <a:r>
              <a:rPr kumimoji="1" lang="en-US" altLang="zh-CN" sz="2800" b="1" dirty="0">
                <a:latin typeface="宋体" pitchFamily="2" charset="-122"/>
              </a:rPr>
              <a:t>220V,100W”</a:t>
            </a:r>
            <a:r>
              <a:rPr kumimoji="1" lang="zh-CN" altLang="en-US" sz="2800" b="1" dirty="0">
                <a:latin typeface="宋体" pitchFamily="2" charset="-122"/>
              </a:rPr>
              <a:t>字样，由计算得出灯泡灯丝电阻</a:t>
            </a:r>
            <a:r>
              <a:rPr kumimoji="1" lang="en-US" altLang="zh-CN" sz="2800" b="1" dirty="0">
                <a:latin typeface="宋体" pitchFamily="2" charset="-122"/>
              </a:rPr>
              <a:t>R=484</a:t>
            </a:r>
            <a:r>
              <a:rPr kumimoji="1" lang="en-US" altLang="zh-CN" sz="2800" b="1" dirty="0">
                <a:latin typeface="宋体" pitchFamily="2" charset="-122"/>
                <a:sym typeface="Symbol" pitchFamily="18" charset="2"/>
              </a:rPr>
              <a:t></a:t>
            </a:r>
            <a:r>
              <a:rPr kumimoji="1" lang="zh-CN" altLang="en-US" sz="2800" b="1" dirty="0">
                <a:latin typeface="宋体" pitchFamily="2" charset="-122"/>
              </a:rPr>
              <a:t>，该阻值是工作时的电阻值还是不工作时的电阻值，两者一样吗</a:t>
            </a:r>
            <a:r>
              <a:rPr kumimoji="1" lang="en-US" altLang="zh-CN" sz="2800" b="1" dirty="0">
                <a:latin typeface="宋体" pitchFamily="2" charset="-122"/>
              </a:rPr>
              <a:t>?</a:t>
            </a:r>
            <a:r>
              <a:rPr kumimoji="1" lang="zh-CN" altLang="en-US" sz="2800" b="1" dirty="0">
                <a:latin typeface="宋体" pitchFamily="2" charset="-122"/>
              </a:rPr>
              <a:t>为什么</a:t>
            </a:r>
            <a:r>
              <a:rPr kumimoji="1" lang="en-US" altLang="zh-CN" sz="2800" b="1" dirty="0">
                <a:latin typeface="宋体" pitchFamily="2" charset="-122"/>
              </a:rPr>
              <a:t>?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33400" y="332105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宋体" pitchFamily="2" charset="-122"/>
              </a:rPr>
              <a:t>答：不一样</a:t>
            </a:r>
            <a:endParaRPr kumimoji="1" lang="zh-CN" altLang="en-US" sz="2800" b="1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04800" y="4114800"/>
            <a:ext cx="8569325" cy="19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+mj-ea"/>
                <a:ea typeface="+mj-ea"/>
              </a:rPr>
              <a:t>    100W</a:t>
            </a:r>
            <a:r>
              <a:rPr kumimoji="1" lang="zh-CN" altLang="en-US" sz="2800" b="1" dirty="0">
                <a:latin typeface="+mj-ea"/>
                <a:ea typeface="+mj-ea"/>
              </a:rPr>
              <a:t>是额定功率</a:t>
            </a:r>
            <a:r>
              <a:rPr kumimoji="1" lang="en-US" altLang="zh-CN" sz="2800" b="1" dirty="0">
                <a:latin typeface="+mj-ea"/>
                <a:ea typeface="+mj-ea"/>
              </a:rPr>
              <a:t>,</a:t>
            </a:r>
            <a:r>
              <a:rPr kumimoji="1" lang="zh-CN" altLang="en-US" sz="2800" b="1" dirty="0">
                <a:latin typeface="+mj-ea"/>
                <a:ea typeface="+mj-ea"/>
              </a:rPr>
              <a:t>是灯泡正常工作时的功率</a:t>
            </a:r>
            <a:r>
              <a:rPr kumimoji="1" lang="en-US" altLang="zh-CN" sz="2800" b="1" dirty="0">
                <a:latin typeface="+mj-ea"/>
                <a:ea typeface="+mj-ea"/>
              </a:rPr>
              <a:t>,</a:t>
            </a:r>
            <a:r>
              <a:rPr kumimoji="1" lang="zh-CN" altLang="en-US" sz="2800" b="1" dirty="0">
                <a:latin typeface="+mj-ea"/>
                <a:ea typeface="+mj-ea"/>
              </a:rPr>
              <a:t>所以</a:t>
            </a:r>
            <a:r>
              <a:rPr kumimoji="1" lang="en-US" altLang="zh-CN" sz="2800" b="1" dirty="0">
                <a:latin typeface="+mj-ea"/>
                <a:ea typeface="+mj-ea"/>
              </a:rPr>
              <a:t>484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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是工作时的电阻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;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当灯泡不工作时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,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由于温度低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,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电阻比正常工作时的电阻小，所以小于</a:t>
            </a:r>
            <a:r>
              <a:rPr kumimoji="1" lang="en-US" altLang="zh-CN" sz="2800" b="1" dirty="0">
                <a:latin typeface="+mj-ea"/>
                <a:ea typeface="+mj-ea"/>
              </a:rPr>
              <a:t>484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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58775" y="1412776"/>
            <a:ext cx="8785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、一段均匀电阻丝对折两次后并联在一起，测得其电阻为</a:t>
            </a:r>
            <a:r>
              <a:rPr lang="en-US" altLang="zh-CN" sz="2800" b="1" dirty="0">
                <a:latin typeface="宋体" pitchFamily="2" charset="-122"/>
              </a:rPr>
              <a:t>0.5 Ω</a:t>
            </a:r>
            <a:r>
              <a:rPr lang="zh-CN" altLang="en-US" sz="2800" b="1" dirty="0">
                <a:latin typeface="宋体" pitchFamily="2" charset="-122"/>
              </a:rPr>
              <a:t>，导线原来的电阻多大？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971600" y="4941168"/>
            <a:ext cx="701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宋体" pitchFamily="2" charset="-122"/>
              </a:rPr>
              <a:t>答：</a:t>
            </a:r>
            <a:r>
              <a:rPr lang="en-US" altLang="zh-CN" sz="2800" b="1" dirty="0" smtClean="0">
                <a:solidFill>
                  <a:srgbClr val="0000CC"/>
                </a:solidFill>
                <a:latin typeface="宋体" pitchFamily="2" charset="-122"/>
              </a:rPr>
              <a:t>40Ω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（体积不变，拉长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倍的同时，截面积变小为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1/3,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前一半电阻由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4Ω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变为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36 Ω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，后一半不变，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36+4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40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51520" y="3645024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b="1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lang="zh-CN" altLang="en-US" sz="2800" b="1" dirty="0">
                <a:latin typeface="宋体" pitchFamily="2" charset="-122"/>
              </a:rPr>
              <a:t>若把这根</a:t>
            </a:r>
            <a:r>
              <a:rPr lang="zh-CN" altLang="en-US" sz="2800" b="1" dirty="0"/>
              <a:t>电阻丝</a:t>
            </a:r>
            <a:r>
              <a:rPr lang="zh-CN" altLang="en-US" sz="2800" b="1" dirty="0">
                <a:latin typeface="宋体" pitchFamily="2" charset="-122"/>
              </a:rPr>
              <a:t>的一半均匀拉长为三倍，另一半不变，其电阻多大？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762000" y="25908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宋体" pitchFamily="2" charset="-122"/>
              </a:rPr>
              <a:t>答：</a:t>
            </a:r>
            <a:r>
              <a:rPr lang="en-US" altLang="zh-CN" sz="2800" b="1" dirty="0" smtClean="0">
                <a:solidFill>
                  <a:srgbClr val="0000CC"/>
                </a:solidFill>
                <a:latin typeface="宋体" pitchFamily="2" charset="-122"/>
              </a:rPr>
              <a:t>8Ω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（对折一次，长度变为一半，截面积增大到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倍，电阻变为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1/4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，对折二次为</a:t>
            </a:r>
            <a:r>
              <a:rPr lang="en-US" altLang="zh-CN" sz="2800" b="1" dirty="0">
                <a:solidFill>
                  <a:srgbClr val="0000CC"/>
                </a:solidFill>
                <a:latin typeface="宋体" pitchFamily="2" charset="-122"/>
              </a:rPr>
              <a:t>1/16</a:t>
            </a:r>
            <a:r>
              <a:rPr lang="zh-CN" altLang="en-US" sz="2800" b="1" dirty="0">
                <a:solidFill>
                  <a:srgbClr val="0000CC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  <p:bldP spid="1065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251520" y="1412776"/>
            <a:ext cx="87360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801688">
              <a:spcBef>
                <a:spcPct val="5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4.</a:t>
            </a:r>
            <a:r>
              <a:rPr lang="zh-CN" altLang="en-US" sz="2800" b="1" dirty="0" smtClean="0">
                <a:latin typeface="宋体" pitchFamily="2" charset="-122"/>
              </a:rPr>
              <a:t>如</a:t>
            </a:r>
            <a:r>
              <a:rPr lang="zh-CN" altLang="en-US" sz="2800" b="1" dirty="0">
                <a:latin typeface="宋体" pitchFamily="2" charset="-122"/>
              </a:rPr>
              <a:t>图所示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均匀的长方形薄片合金电阻板</a:t>
            </a:r>
            <a:r>
              <a:rPr lang="en-US" altLang="zh-CN" sz="2800" b="1" dirty="0" err="1">
                <a:latin typeface="宋体" pitchFamily="2" charset="-122"/>
              </a:rPr>
              <a:t>abcd,ab</a:t>
            </a:r>
            <a:r>
              <a:rPr lang="zh-CN" altLang="en-US" sz="2800" b="1" dirty="0">
                <a:latin typeface="宋体" pitchFamily="2" charset="-122"/>
              </a:rPr>
              <a:t>边长为</a:t>
            </a:r>
            <a:r>
              <a:rPr lang="en-US" altLang="zh-CN" sz="2800" b="1" dirty="0">
                <a:latin typeface="宋体" pitchFamily="2" charset="-122"/>
              </a:rPr>
              <a:t>L</a:t>
            </a:r>
            <a:r>
              <a:rPr lang="en-US" altLang="zh-CN" sz="2800" b="1" baseline="-25000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;ad</a:t>
            </a:r>
            <a:r>
              <a:rPr lang="zh-CN" altLang="en-US" sz="2800" b="1" dirty="0">
                <a:latin typeface="宋体" pitchFamily="2" charset="-122"/>
              </a:rPr>
              <a:t>边长为</a:t>
            </a:r>
            <a:r>
              <a:rPr lang="en-US" altLang="zh-CN" sz="2800" b="1" dirty="0">
                <a:latin typeface="宋体" pitchFamily="2" charset="-122"/>
              </a:rPr>
              <a:t>L</a:t>
            </a:r>
            <a:r>
              <a:rPr lang="en-US" altLang="zh-CN" sz="2800" b="1" baseline="-25000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当端点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或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4</a:t>
            </a:r>
            <a:r>
              <a:rPr lang="zh-CN" altLang="en-US" sz="2800" b="1" dirty="0">
                <a:latin typeface="宋体" pitchFamily="2" charset="-122"/>
              </a:rPr>
              <a:t>接入电路时</a:t>
            </a:r>
            <a:r>
              <a:rPr lang="en-US" altLang="zh-CN" sz="2800" b="1" dirty="0">
                <a:latin typeface="宋体" pitchFamily="2" charset="-122"/>
              </a:rPr>
              <a:t>,R</a:t>
            </a:r>
            <a:r>
              <a:rPr lang="en-US" altLang="zh-CN" sz="2800" b="1" baseline="-25000" dirty="0">
                <a:latin typeface="宋体" pitchFamily="2" charset="-122"/>
              </a:rPr>
              <a:t>12</a:t>
            </a:r>
            <a:r>
              <a:rPr lang="en-US" altLang="zh-CN" sz="2800" b="1" dirty="0">
                <a:latin typeface="宋体" pitchFamily="2" charset="-122"/>
              </a:rPr>
              <a:t>:R</a:t>
            </a:r>
            <a:r>
              <a:rPr lang="en-US" altLang="zh-CN" sz="2800" b="1" baseline="-25000" dirty="0">
                <a:latin typeface="宋体" pitchFamily="2" charset="-122"/>
              </a:rPr>
              <a:t>34</a:t>
            </a:r>
            <a:r>
              <a:rPr lang="zh-CN" altLang="en-US" sz="2800" b="1" dirty="0">
                <a:latin typeface="宋体" pitchFamily="2" charset="-122"/>
              </a:rPr>
              <a:t>是 </a:t>
            </a:r>
            <a:r>
              <a:rPr lang="en-US" altLang="zh-CN" sz="2800" b="1" dirty="0">
                <a:latin typeface="宋体" pitchFamily="2" charset="-122"/>
              </a:rPr>
              <a:t>(       )</a:t>
            </a:r>
            <a:endParaRPr kumimoji="1" lang="en-US" altLang="zh-CN" sz="2800" b="1" dirty="0">
              <a:latin typeface="宋体" pitchFamily="2" charset="-122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755576" y="2852936"/>
            <a:ext cx="6985000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A.  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:L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              B.  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:L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800" b="1" baseline="-25000" dirty="0">
              <a:latin typeface="Times New Roman" pitchFamily="18" charset="0"/>
              <a:ea typeface="黑体" pitchFamily="49" charset="-122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C.  1:1                  D.  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49" charset="-122"/>
              </a:rPr>
              <a:t>:L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endParaRPr kumimoji="1" lang="en-US" altLang="zh-CN" sz="2800" b="1" baseline="30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635896" y="2132856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 dirty="0">
                <a:solidFill>
                  <a:srgbClr val="FF6600"/>
                </a:solidFill>
                <a:latin typeface="Times New Roman" pitchFamily="18" charset="0"/>
                <a:ea typeface="黑体" pitchFamily="49" charset="-122"/>
              </a:rPr>
              <a:t>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02534" y="3356992"/>
            <a:ext cx="3817938" cy="3327400"/>
            <a:chOff x="1338" y="1902"/>
            <a:chExt cx="2405" cy="2096"/>
          </a:xfrm>
        </p:grpSpPr>
        <p:sp>
          <p:nvSpPr>
            <p:cNvPr id="52230" name="Line 7"/>
            <p:cNvSpPr>
              <a:spLocks noChangeShapeType="1"/>
            </p:cNvSpPr>
            <p:nvPr/>
          </p:nvSpPr>
          <p:spPr bwMode="auto">
            <a:xfrm>
              <a:off x="2562" y="2205"/>
              <a:ext cx="0" cy="15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Line 8"/>
            <p:cNvSpPr>
              <a:spLocks noChangeShapeType="1"/>
            </p:cNvSpPr>
            <p:nvPr/>
          </p:nvSpPr>
          <p:spPr bwMode="auto">
            <a:xfrm flipH="1">
              <a:off x="1565" y="2976"/>
              <a:ext cx="19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Rectangle 9"/>
            <p:cNvSpPr>
              <a:spLocks noChangeArrowheads="1"/>
            </p:cNvSpPr>
            <p:nvPr/>
          </p:nvSpPr>
          <p:spPr bwMode="auto">
            <a:xfrm>
              <a:off x="1882" y="2614"/>
              <a:ext cx="1361" cy="6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338" y="276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34" name="Text Box 11"/>
            <p:cNvSpPr txBox="1">
              <a:spLocks noChangeArrowheads="1"/>
            </p:cNvSpPr>
            <p:nvPr/>
          </p:nvSpPr>
          <p:spPr bwMode="auto">
            <a:xfrm>
              <a:off x="3515" y="280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2472" y="190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2472" y="367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1701" y="231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3243" y="231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3198" y="3217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1701" y="321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52241" name="Text Box 19"/>
          <p:cNvSpPr txBox="1">
            <a:spLocks noChangeArrowheads="1"/>
          </p:cNvSpPr>
          <p:nvPr/>
        </p:nvSpPr>
        <p:spPr bwMode="auto">
          <a:xfrm>
            <a:off x="6755134" y="4398392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L2</a:t>
            </a:r>
          </a:p>
        </p:txBody>
      </p:sp>
      <p:sp>
        <p:nvSpPr>
          <p:cNvPr id="52242" name="Text Box 21"/>
          <p:cNvSpPr txBox="1">
            <a:spLocks noChangeArrowheads="1"/>
          </p:cNvSpPr>
          <p:nvPr/>
        </p:nvSpPr>
        <p:spPr bwMode="auto">
          <a:xfrm>
            <a:off x="5840734" y="4779392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L1</a:t>
            </a:r>
          </a:p>
        </p:txBody>
      </p:sp>
      <p:sp>
        <p:nvSpPr>
          <p:cNvPr id="52243" name="Text Box 22"/>
          <p:cNvSpPr txBox="1">
            <a:spLocks noChangeArrowheads="1"/>
          </p:cNvSpPr>
          <p:nvPr/>
        </p:nvSpPr>
        <p:spPr bwMode="auto">
          <a:xfrm>
            <a:off x="6755134" y="5236592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L2</a:t>
            </a:r>
          </a:p>
        </p:txBody>
      </p:sp>
      <p:sp>
        <p:nvSpPr>
          <p:cNvPr id="52244" name="Text Box 23"/>
          <p:cNvSpPr txBox="1">
            <a:spLocks noChangeArrowheads="1"/>
          </p:cNvSpPr>
          <p:nvPr/>
        </p:nvSpPr>
        <p:spPr bwMode="auto">
          <a:xfrm>
            <a:off x="7669534" y="4855592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L1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1" y="908720"/>
            <a:ext cx="3384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欧姆定律</a:t>
            </a:r>
            <a:endParaRPr lang="zh-CN" altLang="en-US" sz="3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8311579"/>
            <a:ext cx="86756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rgbClr val="990000"/>
                </a:solidFill>
              </a:rPr>
              <a:t>这些起电方式使物体（系）的电荷增加了吗？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3491880" y="1124744"/>
          <a:ext cx="1152128" cy="1120989"/>
        </p:xfrm>
        <a:graphic>
          <a:graphicData uri="http://schemas.openxmlformats.org/presentationml/2006/ole">
            <p:oleObj spid="_x0000_s44033" name="Equation" r:id="rId4" imgW="418918" imgH="393529" progId="Equation.DSMT4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0825" y="2420888"/>
            <a:ext cx="8893175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表明：导体中</a:t>
            </a:r>
            <a:r>
              <a:rPr lang="zh-CN" altLang="en-US" sz="3200" b="1" dirty="0" smtClean="0">
                <a:latin typeface="宋体" pitchFamily="2" charset="-122"/>
              </a:rPr>
              <a:t>的电流</a:t>
            </a:r>
            <a:r>
              <a:rPr lang="en-US" altLang="zh-CN" sz="3200" b="1" dirty="0" smtClean="0">
                <a:latin typeface="宋体" pitchFamily="2" charset="-122"/>
              </a:rPr>
              <a:t>I</a:t>
            </a:r>
            <a:r>
              <a:rPr lang="zh-CN" altLang="en-US" sz="3200" b="1" dirty="0" smtClean="0">
                <a:latin typeface="宋体" pitchFamily="2" charset="-122"/>
              </a:rPr>
              <a:t>跟导体两端的电压</a:t>
            </a:r>
            <a:r>
              <a:rPr lang="en-US" altLang="zh-CN" sz="3200" b="1" dirty="0" smtClean="0">
                <a:latin typeface="宋体" pitchFamily="2" charset="-122"/>
              </a:rPr>
              <a:t>U</a:t>
            </a:r>
            <a:r>
              <a:rPr lang="zh-CN" altLang="en-US" sz="3200" b="1" dirty="0" smtClean="0">
                <a:latin typeface="宋体" pitchFamily="2" charset="-122"/>
              </a:rPr>
              <a:t>成正比，跟导体的电阻</a:t>
            </a:r>
            <a:r>
              <a:rPr lang="en-US" altLang="zh-CN" sz="3200" b="1" dirty="0" smtClean="0">
                <a:latin typeface="宋体" pitchFamily="2" charset="-122"/>
              </a:rPr>
              <a:t>R</a:t>
            </a:r>
            <a:r>
              <a:rPr lang="zh-CN" altLang="en-US" sz="3200" b="1" dirty="0" smtClean="0">
                <a:latin typeface="宋体" pitchFamily="2" charset="-122"/>
              </a:rPr>
              <a:t>成反比。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43608" y="5373216"/>
            <a:ext cx="17283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不正确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3641725"/>
            <a:ext cx="8839200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问一问：</a:t>
            </a:r>
            <a:endParaRPr lang="zh-CN" altLang="en-US" sz="32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/>
              <a:t>       </a:t>
            </a:r>
            <a:r>
              <a:rPr lang="zh-CN" altLang="en-US" sz="3200" b="1" dirty="0" smtClean="0">
                <a:latin typeface="宋体" pitchFamily="2" charset="-122"/>
              </a:rPr>
              <a:t>导体的电阻</a:t>
            </a:r>
            <a:r>
              <a:rPr lang="en-US" altLang="zh-CN" sz="3200" b="1" dirty="0" smtClean="0">
                <a:latin typeface="宋体" pitchFamily="2" charset="-122"/>
              </a:rPr>
              <a:t>R</a:t>
            </a:r>
            <a:r>
              <a:rPr lang="zh-CN" altLang="en-US" sz="3200" b="1" dirty="0" smtClean="0">
                <a:latin typeface="宋体" pitchFamily="2" charset="-122"/>
              </a:rPr>
              <a:t>与加在导体两端的电压</a:t>
            </a:r>
            <a:r>
              <a:rPr lang="en-US" altLang="zh-CN" sz="3200" b="1" dirty="0" smtClean="0">
                <a:latin typeface="宋体" pitchFamily="2" charset="-122"/>
              </a:rPr>
              <a:t>U</a:t>
            </a:r>
            <a:r>
              <a:rPr lang="zh-CN" altLang="en-US" sz="3200" b="1" dirty="0" smtClean="0">
                <a:latin typeface="宋体" pitchFamily="2" charset="-122"/>
              </a:rPr>
              <a:t>成正比，跟导体中的电流</a:t>
            </a:r>
            <a:r>
              <a:rPr lang="en-US" altLang="zh-CN" sz="3200" b="1" dirty="0" smtClean="0">
                <a:latin typeface="宋体" pitchFamily="2" charset="-122"/>
              </a:rPr>
              <a:t>I</a:t>
            </a:r>
            <a:r>
              <a:rPr lang="zh-CN" altLang="en-US" sz="3200" b="1" dirty="0" smtClean="0">
                <a:latin typeface="宋体" pitchFamily="2" charset="-122"/>
              </a:rPr>
              <a:t>成反比，这种说法对吗？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6" grpId="0" build="p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1992</Words>
  <Application>Microsoft Office PowerPoint</Application>
  <PresentationFormat>全屏显示(4:3)</PresentationFormat>
  <Paragraphs>338</Paragraphs>
  <Slides>31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Office 主题​​</vt:lpstr>
      <vt:lpstr>Equation</vt:lpstr>
      <vt:lpstr>Microsoft Equation 3.0</vt:lpstr>
      <vt:lpstr>Document</vt:lpstr>
      <vt:lpstr>公式</vt:lpstr>
      <vt:lpstr>5.2  欧姆定律及其应用      1.导体的电阻     2.欧姆定律     3.电阻串并联       4.电压表和电流表       5.电阻的测量       6.焦耳定律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小  结</vt:lpstr>
      <vt:lpstr>幻灯片 31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lenovo</cp:lastModifiedBy>
  <cp:revision>84</cp:revision>
  <dcterms:created xsi:type="dcterms:W3CDTF">2017-06-28T03:02:51Z</dcterms:created>
  <dcterms:modified xsi:type="dcterms:W3CDTF">2017-07-26T07:16:23Z</dcterms:modified>
</cp:coreProperties>
</file>