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8" r:id="rId3"/>
    <p:sldId id="281" r:id="rId4"/>
    <p:sldId id="284" r:id="rId5"/>
    <p:sldId id="283" r:id="rId6"/>
    <p:sldId id="285" r:id="rId7"/>
    <p:sldId id="286" r:id="rId8"/>
    <p:sldId id="288" r:id="rId9"/>
    <p:sldId id="289" r:id="rId10"/>
    <p:sldId id="301" r:id="rId11"/>
    <p:sldId id="290" r:id="rId12"/>
    <p:sldId id="299" r:id="rId13"/>
    <p:sldId id="300" r:id="rId14"/>
    <p:sldId id="293" r:id="rId15"/>
    <p:sldId id="294" r:id="rId16"/>
    <p:sldId id="296" r:id="rId17"/>
    <p:sldId id="297" r:id="rId18"/>
    <p:sldId id="29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41.emf"/><Relationship Id="rId7" Type="http://schemas.openxmlformats.org/officeDocument/2006/relationships/image" Target="../media/image11.wmf"/><Relationship Id="rId12" Type="http://schemas.openxmlformats.org/officeDocument/2006/relationships/image" Target="../media/image21.w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wmf"/><Relationship Id="rId11" Type="http://schemas.openxmlformats.org/officeDocument/2006/relationships/image" Target="../media/image20.wmf"/><Relationship Id="rId5" Type="http://schemas.openxmlformats.org/officeDocument/2006/relationships/image" Target="../media/image43.wmf"/><Relationship Id="rId10" Type="http://schemas.openxmlformats.org/officeDocument/2006/relationships/image" Target="../media/image19.wmf"/><Relationship Id="rId4" Type="http://schemas.openxmlformats.org/officeDocument/2006/relationships/image" Target="../media/image42.emf"/><Relationship Id="rId9"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wmf"/><Relationship Id="rId1" Type="http://schemas.openxmlformats.org/officeDocument/2006/relationships/image" Target="../media/image9.wmf"/><Relationship Id="rId4"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0.wmf"/><Relationship Id="rId1" Type="http://schemas.openxmlformats.org/officeDocument/2006/relationships/image" Target="../media/image16.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233485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23951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837048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600200"/>
            <a:ext cx="4038600" cy="4525963"/>
          </a:xfrm>
        </p:spPr>
        <p:txBody>
          <a:bodyPr/>
          <a:lstStyle/>
          <a:p>
            <a:endParaRPr lang="zh-CN" altLang="en-US"/>
          </a:p>
        </p:txBody>
      </p:sp>
      <p:sp>
        <p:nvSpPr>
          <p:cNvPr id="5" name="日期占位符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a:prstGeom prst="rect">
            <a:avLst/>
          </a:prstGeom>
        </p:spPr>
        <p:txBody>
          <a:bodyPr/>
          <a:lstStyle>
            <a:lvl1pPr>
              <a:defRPr/>
            </a:lvl1pPr>
          </a:lstStyle>
          <a:p>
            <a:fld id="{EA8D6FD7-0B60-4A3C-B2D3-A1D50B7A259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59365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088505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49192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178520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57903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2277398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261504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61844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629816"/>
            <a:ext cx="8229600" cy="63894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412777"/>
            <a:ext cx="8229600" cy="504056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7" name="TextBox 6"/>
          <p:cNvSpPr txBox="1"/>
          <p:nvPr userDrawn="1"/>
        </p:nvSpPr>
        <p:spPr>
          <a:xfrm>
            <a:off x="0" y="71626"/>
            <a:ext cx="9144000" cy="492443"/>
          </a:xfrm>
          <a:prstGeom prst="rect">
            <a:avLst/>
          </a:prstGeom>
          <a:noFill/>
          <a:ln>
            <a:noFill/>
          </a:ln>
          <a:effectLst>
            <a:glow rad="127000">
              <a:srgbClr val="00B0F0"/>
            </a:glow>
          </a:effectLst>
        </p:spPr>
        <p:txBody>
          <a:bodyPr wrap="square" rtlCol="0">
            <a:spAutoFit/>
          </a:bodyPr>
          <a:lstStyle/>
          <a:p>
            <a:pPr algn="ct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大学物理预修</a:t>
            </a:r>
            <a:r>
              <a:rPr lang="en-US" altLang="zh-CN" sz="2600" b="1" kern="1200"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》——5.3</a:t>
            </a:r>
            <a:r>
              <a:rPr lang="zh-CN" altLang="zh-CN" sz="2600" b="1" kern="1200"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闭合电路欧姆定律及其应用</a:t>
            </a:r>
            <a:endParaRPr lang="zh-CN" altLang="en-US" sz="2600" b="1" kern="1200"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p:txBody>
      </p:sp>
      <p:cxnSp>
        <p:nvCxnSpPr>
          <p:cNvPr id="9" name="直接连接符 8"/>
          <p:cNvCxnSpPr/>
          <p:nvPr userDrawn="1"/>
        </p:nvCxnSpPr>
        <p:spPr>
          <a:xfrm>
            <a:off x="0" y="620688"/>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644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200" b="1" kern="1200">
          <a:solidFill>
            <a:schemeClr val="tx1"/>
          </a:solidFill>
          <a:effectLst/>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chemeClr val="tx1"/>
          </a:solidFill>
          <a:effectLst/>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tx1"/>
          </a:solidFill>
          <a:effectLst/>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2.bin"/><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15.emf"/><Relationship Id="rId5" Type="http://schemas.openxmlformats.org/officeDocument/2006/relationships/image" Target="../media/image12.png"/><Relationship Id="rId10" Type="http://schemas.openxmlformats.org/officeDocument/2006/relationships/oleObject" Target="../embeddings/oleObject15.bin"/><Relationship Id="rId4" Type="http://schemas.openxmlformats.org/officeDocument/2006/relationships/image" Target="../media/image9.wmf"/><Relationship Id="rId9" Type="http://schemas.openxmlformats.org/officeDocument/2006/relationships/image" Target="../media/image14.emf"/></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image" Target="../media/image21.wmf"/><Relationship Id="rId1" Type="http://schemas.openxmlformats.org/officeDocument/2006/relationships/vmlDrawing" Target="../drawings/vmlDrawing6.vml"/><Relationship Id="rId6" Type="http://schemas.openxmlformats.org/officeDocument/2006/relationships/image" Target="../media/image10.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18.wmf"/><Relationship Id="rId4" Type="http://schemas.openxmlformats.org/officeDocument/2006/relationships/image" Target="../media/image16.wmf"/><Relationship Id="rId9" Type="http://schemas.openxmlformats.org/officeDocument/2006/relationships/oleObject" Target="../embeddings/oleObject19.bin"/><Relationship Id="rId14" Type="http://schemas.openxmlformats.org/officeDocument/2006/relationships/image" Target="../media/image20.wmf"/></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29.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3.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5.bin"/><Relationship Id="rId14" Type="http://schemas.openxmlformats.org/officeDocument/2006/relationships/image" Target="../media/image3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8.wmf"/></Relationships>
</file>

<file path=ppt/slides/_rels/slide18.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oleObject" Target="../embeddings/oleObject44.bin"/><Relationship Id="rId18" Type="http://schemas.openxmlformats.org/officeDocument/2006/relationships/image" Target="../media/image17.wmf"/><Relationship Id="rId26" Type="http://schemas.openxmlformats.org/officeDocument/2006/relationships/image" Target="../media/image21.wmf"/><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43.wmf"/><Relationship Id="rId17" Type="http://schemas.openxmlformats.org/officeDocument/2006/relationships/oleObject" Target="../embeddings/oleObject46.bin"/><Relationship Id="rId25" Type="http://schemas.openxmlformats.org/officeDocument/2006/relationships/oleObject" Target="../embeddings/oleObject50.bin"/><Relationship Id="rId2" Type="http://schemas.openxmlformats.org/officeDocument/2006/relationships/slideLayout" Target="../slideLayouts/slideLayout2.xml"/><Relationship Id="rId16" Type="http://schemas.openxmlformats.org/officeDocument/2006/relationships/image" Target="../media/image11.wmf"/><Relationship Id="rId20" Type="http://schemas.openxmlformats.org/officeDocument/2006/relationships/image" Target="../media/image18.wmf"/><Relationship Id="rId1" Type="http://schemas.openxmlformats.org/officeDocument/2006/relationships/vmlDrawing" Target="../drawings/vmlDrawing11.vml"/><Relationship Id="rId6" Type="http://schemas.openxmlformats.org/officeDocument/2006/relationships/image" Target="../media/image40.emf"/><Relationship Id="rId11" Type="http://schemas.openxmlformats.org/officeDocument/2006/relationships/oleObject" Target="../embeddings/oleObject43.bin"/><Relationship Id="rId24" Type="http://schemas.openxmlformats.org/officeDocument/2006/relationships/image" Target="../media/image20.wmf"/><Relationship Id="rId5" Type="http://schemas.openxmlformats.org/officeDocument/2006/relationships/oleObject" Target="../embeddings/oleObject40.bin"/><Relationship Id="rId15" Type="http://schemas.openxmlformats.org/officeDocument/2006/relationships/oleObject" Target="../embeddings/oleObject45.bin"/><Relationship Id="rId23" Type="http://schemas.openxmlformats.org/officeDocument/2006/relationships/oleObject" Target="../embeddings/oleObject49.bin"/><Relationship Id="rId10" Type="http://schemas.openxmlformats.org/officeDocument/2006/relationships/image" Target="../media/image42.emf"/><Relationship Id="rId19" Type="http://schemas.openxmlformats.org/officeDocument/2006/relationships/oleObject" Target="../embeddings/oleObject47.bin"/><Relationship Id="rId4" Type="http://schemas.openxmlformats.org/officeDocument/2006/relationships/image" Target="../media/image39.emf"/><Relationship Id="rId9" Type="http://schemas.openxmlformats.org/officeDocument/2006/relationships/oleObject" Target="../embeddings/oleObject42.bin"/><Relationship Id="rId14" Type="http://schemas.openxmlformats.org/officeDocument/2006/relationships/image" Target="../media/image44.wmf"/><Relationship Id="rId22"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2.png"/><Relationship Id="rId4" Type="http://schemas.openxmlformats.org/officeDocument/2006/relationships/image" Target="../media/image9.wmf"/><Relationship Id="rId9"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ctrTitle"/>
          </p:nvPr>
        </p:nvSpPr>
        <p:spPr bwMode="auto">
          <a:xfrm>
            <a:off x="539552" y="908720"/>
            <a:ext cx="7772400" cy="5400600"/>
          </a:xfrm>
          <a:prstGeom prst="rect">
            <a:avLst/>
          </a:prstGeom>
          <a:noFill/>
          <a:ln w="9525">
            <a:noFill/>
            <a:miter lim="800000"/>
            <a:headEnd/>
            <a:tailEnd/>
          </a:ln>
          <a:effectLst/>
        </p:spPr>
        <p:txBody>
          <a:bodyPr lIns="91434" tIns="45717" rIns="91434" bIns="45717" anchor="ctr">
            <a:normAutofit fontScale="90000"/>
          </a:bodyPr>
          <a:lstStyle/>
          <a:p>
            <a:pPr defTabSz="914784">
              <a:lnSpc>
                <a:spcPct val="150000"/>
              </a:lnSpc>
              <a:defRPr/>
            </a:pPr>
            <a:r>
              <a:rPr kumimoji="1" lang="en-US" altLang="zh-CN" sz="4300" dirty="0">
                <a:solidFill>
                  <a:srgbClr val="3333FF"/>
                </a:solidFill>
                <a:effectLst>
                  <a:outerShdw blurRad="38100" dist="38100" dir="2700000" algn="tl">
                    <a:srgbClr val="C0C0C0"/>
                  </a:outerShdw>
                </a:effectLst>
              </a:rPr>
              <a:t>5.3  </a:t>
            </a:r>
            <a:r>
              <a:rPr kumimoji="1" lang="zh-CN" altLang="zh-CN" sz="4300" dirty="0">
                <a:solidFill>
                  <a:srgbClr val="3333FF"/>
                </a:solidFill>
                <a:effectLst>
                  <a:outerShdw blurRad="38100" dist="38100" dir="2700000" algn="tl">
                    <a:srgbClr val="C0C0C0"/>
                  </a:outerShdw>
                </a:effectLst>
              </a:rPr>
              <a:t>闭合电路欧姆定律及其应用</a:t>
            </a:r>
            <a:br>
              <a:rPr kumimoji="1" lang="en-US" altLang="zh-CN" sz="4300" dirty="0">
                <a:solidFill>
                  <a:srgbClr val="3333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endParaRPr kumimoji="1" lang="en-US" altLang="zh-CN" sz="1600" dirty="0">
              <a:solidFill>
                <a:srgbClr val="3333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1082675" indent="258763" algn="l" defTabSz="914784">
              <a:lnSpc>
                <a:spcPct val="180000"/>
              </a:lnSpc>
              <a:defRPr/>
            </a:pPr>
            <a:r>
              <a:rPr kumimoji="1" lang="en-US" altLang="zh-CN" sz="3300" dirty="0">
                <a:effectLst>
                  <a:outerShdw blurRad="38100" dist="38100" dir="2700000" algn="tl">
                    <a:srgbClr val="C0C0C0"/>
                  </a:outerShdw>
                </a:effectLst>
                <a:latin typeface="宋体" pitchFamily="2" charset="-122"/>
              </a:rPr>
              <a:t>    1.</a:t>
            </a:r>
            <a:r>
              <a:rPr kumimoji="1" lang="zh-CN" altLang="en-US" sz="3300" dirty="0">
                <a:effectLst>
                  <a:outerShdw blurRad="38100" dist="38100" dir="2700000" algn="tl">
                    <a:srgbClr val="C0C0C0"/>
                  </a:outerShdw>
                </a:effectLst>
                <a:latin typeface="宋体" pitchFamily="2" charset="-122"/>
              </a:rPr>
              <a:t>闭合电路</a:t>
            </a:r>
            <a:endParaRPr kumimoji="1" lang="en-US" altLang="zh-CN" sz="3300" dirty="0">
              <a:effectLst>
                <a:outerShdw blurRad="38100" dist="38100" dir="2700000" algn="tl">
                  <a:srgbClr val="C0C0C0"/>
                </a:outerShdw>
              </a:effectLst>
              <a:latin typeface="宋体" pitchFamily="2" charset="-122"/>
            </a:endParaRPr>
          </a:p>
          <a:p>
            <a:pPr marL="1082675" indent="258763" algn="l" defTabSz="914784">
              <a:lnSpc>
                <a:spcPct val="180000"/>
              </a:lnSpc>
              <a:defRPr/>
            </a:pPr>
            <a:r>
              <a:rPr kumimoji="1" lang="en-US" altLang="zh-CN" sz="3300" dirty="0">
                <a:effectLst>
                  <a:outerShdw blurRad="38100" dist="38100" dir="2700000" algn="tl">
                    <a:srgbClr val="C0C0C0"/>
                  </a:outerShdw>
                </a:effectLst>
                <a:latin typeface="宋体" pitchFamily="2" charset="-122"/>
              </a:rPr>
              <a:t>    2.</a:t>
            </a:r>
            <a:r>
              <a:rPr kumimoji="1" lang="zh-CN" altLang="en-US" sz="3300" dirty="0">
                <a:effectLst>
                  <a:outerShdw blurRad="38100" dist="38100" dir="2700000" algn="tl">
                    <a:srgbClr val="C0C0C0"/>
                  </a:outerShdw>
                </a:effectLst>
                <a:latin typeface="宋体" pitchFamily="2" charset="-122"/>
              </a:rPr>
              <a:t>闭合电路欧姆定律</a:t>
            </a:r>
            <a:endParaRPr kumimoji="1" lang="en-US" altLang="zh-CN" sz="3300" dirty="0">
              <a:effectLst>
                <a:outerShdw blurRad="38100" dist="38100" dir="2700000" algn="tl">
                  <a:srgbClr val="C0C0C0"/>
                </a:outerShdw>
              </a:effectLst>
              <a:latin typeface="宋体" pitchFamily="2" charset="-122"/>
            </a:endParaRPr>
          </a:p>
          <a:p>
            <a:pPr marL="1082675" indent="258763" algn="l" defTabSz="914784">
              <a:lnSpc>
                <a:spcPct val="180000"/>
              </a:lnSpc>
              <a:defRPr/>
            </a:pPr>
            <a:r>
              <a:rPr kumimoji="1" lang="en-US" altLang="zh-CN" sz="3300" dirty="0">
                <a:effectLst>
                  <a:outerShdw blurRad="38100" dist="38100" dir="2700000" algn="tl">
                    <a:srgbClr val="C0C0C0"/>
                  </a:outerShdw>
                </a:effectLst>
                <a:latin typeface="宋体" pitchFamily="2" charset="-122"/>
              </a:rPr>
              <a:t>    3.</a:t>
            </a:r>
            <a:r>
              <a:rPr kumimoji="1" lang="zh-CN" altLang="en-US" sz="3300" dirty="0">
                <a:effectLst>
                  <a:outerShdw blurRad="38100" dist="38100" dir="2700000" algn="tl">
                    <a:srgbClr val="C0C0C0"/>
                  </a:outerShdw>
                </a:effectLst>
                <a:latin typeface="宋体" pitchFamily="2" charset="-122"/>
              </a:rPr>
              <a:t>路端电压与负载的关系</a:t>
            </a:r>
            <a:br>
              <a:rPr kumimoji="1" lang="en-US" altLang="zh-CN" sz="3300" dirty="0">
                <a:effectLst>
                  <a:outerShdw blurRad="38100" dist="38100" dir="2700000" algn="tl">
                    <a:srgbClr val="C0C0C0"/>
                  </a:outerShdw>
                </a:effectLst>
                <a:latin typeface="宋体" pitchFamily="2" charset="-122"/>
              </a:rPr>
            </a:br>
            <a:r>
              <a:rPr kumimoji="1" lang="en-US" altLang="zh-CN" sz="3300" dirty="0">
                <a:effectLst>
                  <a:outerShdw blurRad="38100" dist="38100" dir="2700000" algn="tl">
                    <a:srgbClr val="C0C0C0"/>
                  </a:outerShdw>
                </a:effectLst>
                <a:latin typeface="宋体" pitchFamily="2" charset="-122"/>
              </a:rPr>
              <a:t>     4.</a:t>
            </a:r>
            <a:r>
              <a:rPr kumimoji="1" lang="zh-CN" altLang="en-US" sz="3300" dirty="0">
                <a:effectLst>
                  <a:outerShdw blurRad="38100" dist="38100" dir="2700000" algn="tl">
                    <a:srgbClr val="C0C0C0"/>
                  </a:outerShdw>
                </a:effectLst>
                <a:latin typeface="宋体" pitchFamily="2" charset="-122"/>
              </a:rPr>
              <a:t>闭合电路中的功率</a:t>
            </a:r>
            <a:endParaRPr kumimoji="1" lang="en-US" altLang="zh-CN" sz="3300" dirty="0">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318946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292" name="Object 4"/>
          <p:cNvGraphicFramePr>
            <a:graphicFrameLocks noChangeAspect="1"/>
          </p:cNvGraphicFramePr>
          <p:nvPr/>
        </p:nvGraphicFramePr>
        <p:xfrm>
          <a:off x="5386388" y="1274763"/>
          <a:ext cx="282575" cy="434975"/>
        </p:xfrm>
        <a:graphic>
          <a:graphicData uri="http://schemas.openxmlformats.org/presentationml/2006/ole">
            <mc:AlternateContent xmlns:mc="http://schemas.openxmlformats.org/markup-compatibility/2006">
              <mc:Choice xmlns:v="urn:schemas-microsoft-com:vml" Requires="v">
                <p:oleObj spid="_x0000_s81926" r:id="rId3" imgW="114350" imgH="177877" progId="Equation.DSMT4">
                  <p:embed/>
                </p:oleObj>
              </mc:Choice>
              <mc:Fallback>
                <p:oleObj r:id="rId3" imgW="114350" imgH="17787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6388" y="1274763"/>
                        <a:ext cx="28257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 name="Picture 3" descr="无标题"/>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1052736"/>
            <a:ext cx="28209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 name="Object 8"/>
          <p:cNvGraphicFramePr>
            <a:graphicFrameLocks noChangeAspect="1"/>
          </p:cNvGraphicFramePr>
          <p:nvPr/>
        </p:nvGraphicFramePr>
        <p:xfrm>
          <a:off x="1547664" y="692696"/>
          <a:ext cx="1905000" cy="503238"/>
        </p:xfrm>
        <a:graphic>
          <a:graphicData uri="http://schemas.openxmlformats.org/presentationml/2006/ole">
            <mc:AlternateContent xmlns:mc="http://schemas.openxmlformats.org/markup-compatibility/2006">
              <mc:Choice xmlns:v="urn:schemas-microsoft-com:vml" Requires="v">
                <p:oleObj spid="_x0000_s81927" r:id="rId6" imgW="686098" imgH="177877" progId="Equation.DSMT4">
                  <p:embed/>
                </p:oleObj>
              </mc:Choice>
              <mc:Fallback>
                <p:oleObj r:id="rId6" imgW="686098" imgH="177877"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692696"/>
                        <a:ext cx="1905000" cy="5032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2" name="Text Box 8"/>
          <p:cNvSpPr txBox="1">
            <a:spLocks noChangeArrowheads="1"/>
          </p:cNvSpPr>
          <p:nvPr/>
        </p:nvSpPr>
        <p:spPr bwMode="auto">
          <a:xfrm>
            <a:off x="323528" y="1124099"/>
            <a:ext cx="3733800" cy="581025"/>
          </a:xfrm>
          <a:prstGeom prst="rect">
            <a:avLst/>
          </a:prstGeom>
          <a:noFill/>
          <a:ln w="9525">
            <a:noFill/>
            <a:miter lim="800000"/>
            <a:headEnd/>
            <a:tailEnd/>
          </a:ln>
          <a:effectLst/>
        </p:spPr>
        <p:txBody>
          <a:bodyPr>
            <a:spAutoFit/>
          </a:bodyPr>
          <a:lstStyle/>
          <a:p>
            <a:pPr>
              <a:buFont typeface="Wingdings" pitchFamily="2" charset="2"/>
              <a:buChar char="l"/>
            </a:pPr>
            <a:r>
              <a:rPr lang="zh-CN" altLang="en-US" sz="3200" b="1" dirty="0">
                <a:solidFill>
                  <a:srgbClr val="FF0000"/>
                </a:solidFill>
                <a:latin typeface="黑体" pitchFamily="49" charset="-122"/>
                <a:ea typeface="黑体" pitchFamily="49" charset="-122"/>
              </a:rPr>
              <a:t>两个特例：</a:t>
            </a:r>
          </a:p>
        </p:txBody>
      </p:sp>
      <p:sp>
        <p:nvSpPr>
          <p:cNvPr id="43" name="Text Box 9"/>
          <p:cNvSpPr txBox="1">
            <a:spLocks noChangeArrowheads="1"/>
          </p:cNvSpPr>
          <p:nvPr/>
        </p:nvSpPr>
        <p:spPr bwMode="auto">
          <a:xfrm>
            <a:off x="251520" y="1700808"/>
            <a:ext cx="5184775" cy="523220"/>
          </a:xfrm>
          <a:prstGeom prst="rect">
            <a:avLst/>
          </a:prstGeom>
          <a:noFill/>
          <a:ln w="9525">
            <a:noFill/>
            <a:miter lim="800000"/>
            <a:headEnd/>
            <a:tailEnd/>
          </a:ln>
          <a:effectLst/>
        </p:spPr>
        <p:txBody>
          <a:bodyPr>
            <a:spAutoFit/>
          </a:bodyPr>
          <a:lstStyle/>
          <a:p>
            <a:pPr>
              <a:buFont typeface="Arial" pitchFamily="34" charset="0"/>
              <a:buNone/>
            </a:pPr>
            <a:r>
              <a:rPr lang="zh-CN" altLang="en-US" sz="2800" b="1" dirty="0">
                <a:solidFill>
                  <a:srgbClr val="080800"/>
                </a:solidFill>
                <a:latin typeface="+mn-ea"/>
              </a:rPr>
              <a:t>（</a:t>
            </a:r>
            <a:r>
              <a:rPr lang="en-US" altLang="zh-CN" sz="2800" b="1" dirty="0">
                <a:solidFill>
                  <a:srgbClr val="080800"/>
                </a:solidFill>
                <a:latin typeface="+mn-ea"/>
              </a:rPr>
              <a:t>1</a:t>
            </a:r>
            <a:r>
              <a:rPr lang="zh-CN" altLang="en-US" sz="2800" b="1" dirty="0">
                <a:solidFill>
                  <a:srgbClr val="080800"/>
                </a:solidFill>
                <a:latin typeface="+mn-ea"/>
              </a:rPr>
              <a:t>）外电路</a:t>
            </a:r>
            <a:r>
              <a:rPr lang="zh-CN" altLang="en-US" sz="2800" b="1" dirty="0">
                <a:solidFill>
                  <a:srgbClr val="FF0000"/>
                </a:solidFill>
                <a:latin typeface="+mn-ea"/>
              </a:rPr>
              <a:t>断路</a:t>
            </a:r>
            <a:r>
              <a:rPr lang="zh-CN" altLang="en-US" sz="2800" b="1" dirty="0">
                <a:solidFill>
                  <a:srgbClr val="080800"/>
                </a:solidFill>
                <a:latin typeface="+mn-ea"/>
              </a:rPr>
              <a:t>时</a:t>
            </a:r>
          </a:p>
        </p:txBody>
      </p:sp>
      <p:grpSp>
        <p:nvGrpSpPr>
          <p:cNvPr id="2" name="Group 10"/>
          <p:cNvGrpSpPr>
            <a:grpSpLocks/>
          </p:cNvGrpSpPr>
          <p:nvPr/>
        </p:nvGrpSpPr>
        <p:grpSpPr bwMode="auto">
          <a:xfrm>
            <a:off x="1187624" y="2110804"/>
            <a:ext cx="2230437" cy="1246188"/>
            <a:chOff x="0" y="0"/>
            <a:chExt cx="1405" cy="785"/>
          </a:xfrm>
        </p:grpSpPr>
        <p:sp>
          <p:nvSpPr>
            <p:cNvPr id="45" name="Text Box 11"/>
            <p:cNvSpPr txBox="1">
              <a:spLocks noChangeAspect="1" noChangeArrowheads="1"/>
            </p:cNvSpPr>
            <p:nvPr/>
          </p:nvSpPr>
          <p:spPr bwMode="auto">
            <a:xfrm>
              <a:off x="454" y="545"/>
              <a:ext cx="181" cy="240"/>
            </a:xfrm>
            <a:prstGeom prst="rect">
              <a:avLst/>
            </a:prstGeom>
            <a:noFill/>
            <a:ln w="9525">
              <a:noFill/>
              <a:miter lim="800000"/>
              <a:headEnd/>
              <a:tailEnd/>
            </a:ln>
            <a:effectLst/>
          </p:spPr>
          <p:txBody>
            <a:bodyPr lIns="0" tIns="0" rIns="0" bIns="0"/>
            <a:lstStyle/>
            <a:p>
              <a:pPr algn="ctr">
                <a:buFont typeface="Arial" pitchFamily="34" charset="0"/>
                <a:buNone/>
              </a:pPr>
              <a:r>
                <a:rPr lang="en-US" altLang="zh-CN" b="1" i="1">
                  <a:solidFill>
                    <a:srgbClr val="FF0000"/>
                  </a:solidFill>
                </a:rPr>
                <a:t>a</a:t>
              </a:r>
            </a:p>
          </p:txBody>
        </p:sp>
        <p:grpSp>
          <p:nvGrpSpPr>
            <p:cNvPr id="3" name="Group 12"/>
            <p:cNvGrpSpPr>
              <a:grpSpLocks/>
            </p:cNvGrpSpPr>
            <p:nvPr/>
          </p:nvGrpSpPr>
          <p:grpSpPr bwMode="auto">
            <a:xfrm>
              <a:off x="0" y="0"/>
              <a:ext cx="1405" cy="624"/>
              <a:chOff x="0" y="0"/>
              <a:chExt cx="1588" cy="630"/>
            </a:xfrm>
          </p:grpSpPr>
          <p:sp>
            <p:nvSpPr>
              <p:cNvPr id="48" name="Rectangle 13"/>
              <p:cNvSpPr>
                <a:spLocks noChangeArrowheads="1"/>
              </p:cNvSpPr>
              <p:nvPr/>
            </p:nvSpPr>
            <p:spPr bwMode="auto">
              <a:xfrm>
                <a:off x="0" y="155"/>
                <a:ext cx="1588" cy="363"/>
              </a:xfrm>
              <a:prstGeom prst="rect">
                <a:avLst/>
              </a:prstGeom>
              <a:noFill/>
              <a:ln w="22225">
                <a:solidFill>
                  <a:srgbClr val="FF0000"/>
                </a:solidFill>
                <a:miter lim="800000"/>
                <a:headEnd/>
                <a:tailEnd/>
              </a:ln>
              <a:effectLst/>
            </p:spPr>
            <p:txBody>
              <a:bodyPr wrap="none" anchor="ctr"/>
              <a:lstStyle/>
              <a:p>
                <a:endParaRPr lang="zh-CN" altLang="en-US"/>
              </a:p>
            </p:txBody>
          </p:sp>
          <p:sp>
            <p:nvSpPr>
              <p:cNvPr id="49" name="Rectangle 14"/>
              <p:cNvSpPr>
                <a:spLocks noChangeArrowheads="1"/>
              </p:cNvSpPr>
              <p:nvPr/>
            </p:nvSpPr>
            <p:spPr bwMode="auto">
              <a:xfrm>
                <a:off x="735" y="428"/>
                <a:ext cx="45" cy="181"/>
              </a:xfrm>
              <a:prstGeom prst="rect">
                <a:avLst/>
              </a:prstGeom>
              <a:solidFill>
                <a:srgbClr val="FFFFCC"/>
              </a:solidFill>
              <a:ln w="9525">
                <a:noFill/>
                <a:miter lim="800000"/>
                <a:headEnd/>
                <a:tailEnd/>
              </a:ln>
              <a:effectLst/>
            </p:spPr>
            <p:txBody>
              <a:bodyPr wrap="none" anchor="ctr"/>
              <a:lstStyle/>
              <a:p>
                <a:endParaRPr lang="zh-CN" altLang="en-US"/>
              </a:p>
            </p:txBody>
          </p:sp>
          <p:sp>
            <p:nvSpPr>
              <p:cNvPr id="50" name="Line 15"/>
              <p:cNvSpPr>
                <a:spLocks noChangeShapeType="1"/>
              </p:cNvSpPr>
              <p:nvPr/>
            </p:nvSpPr>
            <p:spPr bwMode="auto">
              <a:xfrm>
                <a:off x="734" y="404"/>
                <a:ext cx="0" cy="226"/>
              </a:xfrm>
              <a:prstGeom prst="line">
                <a:avLst/>
              </a:prstGeom>
              <a:noFill/>
              <a:ln w="19050">
                <a:solidFill>
                  <a:srgbClr val="FF0000"/>
                </a:solidFill>
                <a:round/>
                <a:headEnd/>
                <a:tailEnd/>
              </a:ln>
              <a:effectLst/>
            </p:spPr>
            <p:txBody>
              <a:bodyPr/>
              <a:lstStyle/>
              <a:p>
                <a:endParaRPr lang="zh-CN" altLang="en-US"/>
              </a:p>
            </p:txBody>
          </p:sp>
          <p:sp>
            <p:nvSpPr>
              <p:cNvPr id="51" name="Line 16"/>
              <p:cNvSpPr>
                <a:spLocks noChangeShapeType="1"/>
              </p:cNvSpPr>
              <p:nvPr/>
            </p:nvSpPr>
            <p:spPr bwMode="auto">
              <a:xfrm>
                <a:off x="782" y="444"/>
                <a:ext cx="0" cy="136"/>
              </a:xfrm>
              <a:prstGeom prst="line">
                <a:avLst/>
              </a:prstGeom>
              <a:noFill/>
              <a:ln w="38100">
                <a:solidFill>
                  <a:srgbClr val="FF0000"/>
                </a:solidFill>
                <a:round/>
                <a:headEnd/>
                <a:tailEnd/>
              </a:ln>
              <a:effectLst/>
            </p:spPr>
            <p:txBody>
              <a:bodyPr/>
              <a:lstStyle/>
              <a:p>
                <a:endParaRPr lang="zh-CN" altLang="en-US"/>
              </a:p>
            </p:txBody>
          </p:sp>
          <p:sp>
            <p:nvSpPr>
              <p:cNvPr id="52" name="Rectangle 17"/>
              <p:cNvSpPr>
                <a:spLocks noChangeArrowheads="1"/>
              </p:cNvSpPr>
              <p:nvPr/>
            </p:nvSpPr>
            <p:spPr bwMode="auto">
              <a:xfrm>
                <a:off x="710" y="0"/>
                <a:ext cx="182" cy="273"/>
              </a:xfrm>
              <a:prstGeom prst="rect">
                <a:avLst/>
              </a:prstGeom>
              <a:solidFill>
                <a:srgbClr val="FFFFCC"/>
              </a:solidFill>
              <a:ln w="9525">
                <a:solidFill>
                  <a:srgbClr val="FFFFCC"/>
                </a:solidFill>
                <a:miter lim="800000"/>
                <a:headEnd/>
                <a:tailEnd/>
              </a:ln>
              <a:effectLst/>
            </p:spPr>
            <p:txBody>
              <a:bodyPr wrap="none" anchor="ctr"/>
              <a:lstStyle/>
              <a:p>
                <a:endParaRPr lang="zh-CN" altLang="en-US"/>
              </a:p>
            </p:txBody>
          </p:sp>
          <p:sp>
            <p:nvSpPr>
              <p:cNvPr id="53" name="Oval 18"/>
              <p:cNvSpPr>
                <a:spLocks noChangeArrowheads="1"/>
              </p:cNvSpPr>
              <p:nvPr/>
            </p:nvSpPr>
            <p:spPr bwMode="auto">
              <a:xfrm>
                <a:off x="681" y="137"/>
                <a:ext cx="45" cy="45"/>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54" name="Oval 19"/>
              <p:cNvSpPr>
                <a:spLocks noChangeArrowheads="1"/>
              </p:cNvSpPr>
              <p:nvPr/>
            </p:nvSpPr>
            <p:spPr bwMode="auto">
              <a:xfrm>
                <a:off x="884" y="137"/>
                <a:ext cx="45" cy="45"/>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sp>
          <p:nvSpPr>
            <p:cNvPr id="47" name="Text Box 20"/>
            <p:cNvSpPr txBox="1">
              <a:spLocks noChangeAspect="1" noChangeArrowheads="1"/>
            </p:cNvSpPr>
            <p:nvPr/>
          </p:nvSpPr>
          <p:spPr bwMode="auto">
            <a:xfrm>
              <a:off x="726" y="545"/>
              <a:ext cx="181" cy="240"/>
            </a:xfrm>
            <a:prstGeom prst="rect">
              <a:avLst/>
            </a:prstGeom>
            <a:noFill/>
            <a:ln w="9525">
              <a:noFill/>
              <a:miter lim="800000"/>
              <a:headEnd/>
              <a:tailEnd/>
            </a:ln>
            <a:effectLst/>
          </p:spPr>
          <p:txBody>
            <a:bodyPr lIns="0" tIns="0" rIns="0" bIns="0"/>
            <a:lstStyle/>
            <a:p>
              <a:pPr algn="ctr">
                <a:buFont typeface="Arial" pitchFamily="34" charset="0"/>
                <a:buNone/>
              </a:pPr>
              <a:r>
                <a:rPr lang="en-US" altLang="zh-CN" b="1" i="1">
                  <a:solidFill>
                    <a:srgbClr val="FF0000"/>
                  </a:solidFill>
                </a:rPr>
                <a:t>b</a:t>
              </a:r>
            </a:p>
          </p:txBody>
        </p:sp>
      </p:grpSp>
      <p:graphicFrame>
        <p:nvGraphicFramePr>
          <p:cNvPr id="55" name="Object 21"/>
          <p:cNvGraphicFramePr>
            <a:graphicFrameLocks noChangeAspect="1"/>
          </p:cNvGraphicFramePr>
          <p:nvPr/>
        </p:nvGraphicFramePr>
        <p:xfrm>
          <a:off x="611560" y="3284339"/>
          <a:ext cx="3384550" cy="720725"/>
        </p:xfrm>
        <a:graphic>
          <a:graphicData uri="http://schemas.openxmlformats.org/presentationml/2006/ole">
            <mc:AlternateContent xmlns:mc="http://schemas.openxmlformats.org/markup-compatibility/2006">
              <mc:Choice xmlns:v="urn:schemas-microsoft-com:vml" Requires="v">
                <p:oleObj spid="_x0000_s81928" r:id="rId8" imgW="1498267" imgH="241512" progId="Equation.DSMT4">
                  <p:embed/>
                </p:oleObj>
              </mc:Choice>
              <mc:Fallback>
                <p:oleObj r:id="rId8" imgW="1498267" imgH="241512"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560" y="3284339"/>
                        <a:ext cx="3384550" cy="7207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6" name="Text Box 22"/>
          <p:cNvSpPr txBox="1">
            <a:spLocks noChangeArrowheads="1"/>
          </p:cNvSpPr>
          <p:nvPr/>
        </p:nvSpPr>
        <p:spPr bwMode="auto">
          <a:xfrm>
            <a:off x="251520" y="4171950"/>
            <a:ext cx="4495800" cy="523220"/>
          </a:xfrm>
          <a:prstGeom prst="rect">
            <a:avLst/>
          </a:prstGeom>
          <a:noFill/>
          <a:ln w="9525">
            <a:noFill/>
            <a:miter lim="800000"/>
            <a:headEnd/>
            <a:tailEnd/>
          </a:ln>
          <a:effectLst/>
        </p:spPr>
        <p:txBody>
          <a:bodyPr>
            <a:spAutoFit/>
          </a:bodyPr>
          <a:lstStyle/>
          <a:p>
            <a:pPr>
              <a:buFont typeface="Arial" pitchFamily="34" charset="0"/>
              <a:buNone/>
            </a:pPr>
            <a:r>
              <a:rPr lang="zh-CN" altLang="en-US" sz="2800" b="1" dirty="0">
                <a:solidFill>
                  <a:srgbClr val="080800"/>
                </a:solidFill>
                <a:latin typeface="+mn-ea"/>
              </a:rPr>
              <a:t>（</a:t>
            </a:r>
            <a:r>
              <a:rPr lang="en-US" altLang="zh-CN" sz="2800" b="1" dirty="0">
                <a:solidFill>
                  <a:srgbClr val="080800"/>
                </a:solidFill>
                <a:latin typeface="+mn-ea"/>
              </a:rPr>
              <a:t>2</a:t>
            </a:r>
            <a:r>
              <a:rPr lang="zh-CN" altLang="en-US" sz="2800" b="1" dirty="0">
                <a:solidFill>
                  <a:srgbClr val="080800"/>
                </a:solidFill>
                <a:latin typeface="+mn-ea"/>
              </a:rPr>
              <a:t>）外电路</a:t>
            </a:r>
            <a:r>
              <a:rPr lang="zh-CN" altLang="en-US" sz="2800" b="1" dirty="0">
                <a:solidFill>
                  <a:srgbClr val="FF0000"/>
                </a:solidFill>
                <a:latin typeface="+mn-ea"/>
              </a:rPr>
              <a:t>短路</a:t>
            </a:r>
            <a:r>
              <a:rPr lang="zh-CN" altLang="en-US" sz="2800" b="1" dirty="0">
                <a:solidFill>
                  <a:srgbClr val="080800"/>
                </a:solidFill>
                <a:latin typeface="+mn-ea"/>
              </a:rPr>
              <a:t>时</a:t>
            </a:r>
          </a:p>
        </p:txBody>
      </p:sp>
      <p:grpSp>
        <p:nvGrpSpPr>
          <p:cNvPr id="4" name="Group 23"/>
          <p:cNvGrpSpPr>
            <a:grpSpLocks/>
          </p:cNvGrpSpPr>
          <p:nvPr/>
        </p:nvGrpSpPr>
        <p:grpSpPr bwMode="auto">
          <a:xfrm>
            <a:off x="1240532" y="4816475"/>
            <a:ext cx="2230438" cy="977900"/>
            <a:chOff x="0" y="0"/>
            <a:chExt cx="1588" cy="617"/>
          </a:xfrm>
        </p:grpSpPr>
        <p:sp>
          <p:nvSpPr>
            <p:cNvPr id="58" name="Rectangle 24"/>
            <p:cNvSpPr>
              <a:spLocks noChangeArrowheads="1"/>
            </p:cNvSpPr>
            <p:nvPr/>
          </p:nvSpPr>
          <p:spPr bwMode="auto">
            <a:xfrm>
              <a:off x="0" y="0"/>
              <a:ext cx="1588" cy="363"/>
            </a:xfrm>
            <a:prstGeom prst="rect">
              <a:avLst/>
            </a:prstGeom>
            <a:noFill/>
            <a:ln w="22225">
              <a:solidFill>
                <a:srgbClr val="FF0000"/>
              </a:solidFill>
              <a:miter lim="800000"/>
              <a:headEnd/>
              <a:tailEnd/>
            </a:ln>
            <a:effectLst/>
          </p:spPr>
          <p:txBody>
            <a:bodyPr wrap="none" anchor="ctr"/>
            <a:lstStyle/>
            <a:p>
              <a:endParaRPr lang="zh-CN" altLang="en-US"/>
            </a:p>
          </p:txBody>
        </p:sp>
        <p:sp>
          <p:nvSpPr>
            <p:cNvPr id="59" name="Rectangle 25"/>
            <p:cNvSpPr>
              <a:spLocks noChangeArrowheads="1"/>
            </p:cNvSpPr>
            <p:nvPr/>
          </p:nvSpPr>
          <p:spPr bwMode="auto">
            <a:xfrm>
              <a:off x="735" y="273"/>
              <a:ext cx="45" cy="181"/>
            </a:xfrm>
            <a:prstGeom prst="rect">
              <a:avLst/>
            </a:prstGeom>
            <a:solidFill>
              <a:srgbClr val="FFFFCC"/>
            </a:solidFill>
            <a:ln w="9525">
              <a:noFill/>
              <a:miter lim="800000"/>
              <a:headEnd/>
              <a:tailEnd/>
            </a:ln>
            <a:effectLst/>
          </p:spPr>
          <p:txBody>
            <a:bodyPr wrap="none" anchor="ctr"/>
            <a:lstStyle/>
            <a:p>
              <a:endParaRPr lang="zh-CN" altLang="en-US"/>
            </a:p>
          </p:txBody>
        </p:sp>
        <p:sp>
          <p:nvSpPr>
            <p:cNvPr id="60" name="Line 26"/>
            <p:cNvSpPr>
              <a:spLocks noChangeShapeType="1"/>
            </p:cNvSpPr>
            <p:nvPr/>
          </p:nvSpPr>
          <p:spPr bwMode="auto">
            <a:xfrm>
              <a:off x="734" y="249"/>
              <a:ext cx="0" cy="226"/>
            </a:xfrm>
            <a:prstGeom prst="line">
              <a:avLst/>
            </a:prstGeom>
            <a:noFill/>
            <a:ln w="19050">
              <a:solidFill>
                <a:srgbClr val="FF0000"/>
              </a:solidFill>
              <a:round/>
              <a:headEnd/>
              <a:tailEnd/>
            </a:ln>
            <a:effectLst/>
          </p:spPr>
          <p:txBody>
            <a:bodyPr/>
            <a:lstStyle/>
            <a:p>
              <a:endParaRPr lang="zh-CN" altLang="en-US"/>
            </a:p>
          </p:txBody>
        </p:sp>
        <p:sp>
          <p:nvSpPr>
            <p:cNvPr id="61" name="Line 27"/>
            <p:cNvSpPr>
              <a:spLocks noChangeShapeType="1"/>
            </p:cNvSpPr>
            <p:nvPr/>
          </p:nvSpPr>
          <p:spPr bwMode="auto">
            <a:xfrm>
              <a:off x="782" y="289"/>
              <a:ext cx="0" cy="136"/>
            </a:xfrm>
            <a:prstGeom prst="line">
              <a:avLst/>
            </a:prstGeom>
            <a:noFill/>
            <a:ln w="38100">
              <a:solidFill>
                <a:srgbClr val="FF0000"/>
              </a:solidFill>
              <a:round/>
              <a:headEnd/>
              <a:tailEnd/>
            </a:ln>
            <a:effectLst/>
          </p:spPr>
          <p:txBody>
            <a:bodyPr/>
            <a:lstStyle/>
            <a:p>
              <a:endParaRPr lang="zh-CN" altLang="en-US"/>
            </a:p>
          </p:txBody>
        </p:sp>
        <p:sp>
          <p:nvSpPr>
            <p:cNvPr id="62" name="Text Box 28"/>
            <p:cNvSpPr txBox="1">
              <a:spLocks noChangeAspect="1" noChangeArrowheads="1"/>
            </p:cNvSpPr>
            <p:nvPr/>
          </p:nvSpPr>
          <p:spPr bwMode="auto">
            <a:xfrm>
              <a:off x="521" y="345"/>
              <a:ext cx="205" cy="272"/>
            </a:xfrm>
            <a:prstGeom prst="rect">
              <a:avLst/>
            </a:prstGeom>
            <a:noFill/>
            <a:ln w="9525">
              <a:noFill/>
              <a:miter lim="800000"/>
              <a:headEnd/>
              <a:tailEnd/>
            </a:ln>
            <a:effectLst/>
          </p:spPr>
          <p:txBody>
            <a:bodyPr lIns="0" tIns="0" rIns="0" bIns="0"/>
            <a:lstStyle/>
            <a:p>
              <a:pPr algn="ctr">
                <a:buFont typeface="Arial" pitchFamily="34" charset="0"/>
                <a:buNone/>
              </a:pPr>
              <a:r>
                <a:rPr lang="en-US" altLang="zh-CN" b="1" i="1">
                  <a:solidFill>
                    <a:srgbClr val="FF0000"/>
                  </a:solidFill>
                </a:rPr>
                <a:t>a</a:t>
              </a:r>
            </a:p>
          </p:txBody>
        </p:sp>
        <p:sp>
          <p:nvSpPr>
            <p:cNvPr id="63" name="Text Box 29"/>
            <p:cNvSpPr txBox="1">
              <a:spLocks noChangeAspect="1" noChangeArrowheads="1"/>
            </p:cNvSpPr>
            <p:nvPr/>
          </p:nvSpPr>
          <p:spPr bwMode="auto">
            <a:xfrm>
              <a:off x="819" y="345"/>
              <a:ext cx="205" cy="272"/>
            </a:xfrm>
            <a:prstGeom prst="rect">
              <a:avLst/>
            </a:prstGeom>
            <a:noFill/>
            <a:ln w="9525">
              <a:noFill/>
              <a:miter lim="800000"/>
              <a:headEnd/>
              <a:tailEnd/>
            </a:ln>
            <a:effectLst/>
          </p:spPr>
          <p:txBody>
            <a:bodyPr lIns="0" tIns="0" rIns="0" bIns="0"/>
            <a:lstStyle/>
            <a:p>
              <a:pPr algn="ctr">
                <a:buFont typeface="Arial" pitchFamily="34" charset="0"/>
                <a:buNone/>
              </a:pPr>
              <a:r>
                <a:rPr lang="en-US" altLang="zh-CN" b="1" i="1">
                  <a:solidFill>
                    <a:srgbClr val="FF0000"/>
                  </a:solidFill>
                </a:rPr>
                <a:t>b</a:t>
              </a:r>
            </a:p>
          </p:txBody>
        </p:sp>
      </p:grpSp>
      <p:graphicFrame>
        <p:nvGraphicFramePr>
          <p:cNvPr id="64" name="Object 30"/>
          <p:cNvGraphicFramePr>
            <a:graphicFrameLocks noChangeAspect="1"/>
          </p:cNvGraphicFramePr>
          <p:nvPr/>
        </p:nvGraphicFramePr>
        <p:xfrm>
          <a:off x="494407" y="5673725"/>
          <a:ext cx="3887788" cy="623888"/>
        </p:xfrm>
        <a:graphic>
          <a:graphicData uri="http://schemas.openxmlformats.org/presentationml/2006/ole">
            <mc:AlternateContent xmlns:mc="http://schemas.openxmlformats.org/markup-compatibility/2006">
              <mc:Choice xmlns:v="urn:schemas-microsoft-com:vml" Requires="v">
                <p:oleObj spid="_x0000_s81929" r:id="rId10" imgW="1599823" imgH="241512" progId="Equation.DSMT4">
                  <p:embed/>
                </p:oleObj>
              </mc:Choice>
              <mc:Fallback>
                <p:oleObj r:id="rId10" imgW="1599823" imgH="241512"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407" y="5673725"/>
                        <a:ext cx="3887788" cy="6238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blinds(horizontal)">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blinds(horizontal)">
                                      <p:cBhvr>
                                        <p:cTn id="29" dur="500"/>
                                        <p:tgtEl>
                                          <p:spTgt spid="5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blinds(horizontal)">
                                      <p:cBhvr>
                                        <p:cTn id="34" dur="500"/>
                                        <p:tgtEl>
                                          <p:spTgt spid="5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blinds(horizontal)">
                                      <p:cBhvr>
                                        <p:cTn id="4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utoUpdateAnimBg="0"/>
      <p:bldP spid="43" grpId="0" autoUpdateAnimBg="0"/>
      <p:bldP spid="5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79512" y="764704"/>
            <a:ext cx="8532813"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Clr>
                <a:srgbClr val="FF0000"/>
              </a:buClr>
              <a:buSzPct val="70000"/>
              <a:buFont typeface="Wingdings" pitchFamily="2" charset="2"/>
              <a:buChar char="l"/>
            </a:pPr>
            <a:r>
              <a:rPr lang="zh-CN" altLang="en-US" sz="3200" b="1" dirty="0">
                <a:solidFill>
                  <a:srgbClr val="FF0000"/>
                </a:solidFill>
                <a:latin typeface="黑体" pitchFamily="49" charset="-122"/>
                <a:ea typeface="黑体" pitchFamily="49" charset="-122"/>
              </a:rPr>
              <a:t>路端电压与电流关系</a:t>
            </a:r>
            <a:r>
              <a:rPr lang="zh-CN" altLang="zh-CN" sz="3200" b="1" dirty="0">
                <a:solidFill>
                  <a:srgbClr val="FF0000"/>
                </a:solidFill>
                <a:latin typeface="黑体" pitchFamily="49" charset="-122"/>
                <a:ea typeface="黑体" pitchFamily="49" charset="-122"/>
              </a:rPr>
              <a:t>图象</a:t>
            </a:r>
            <a:r>
              <a:rPr lang="zh-CN" altLang="en-US" sz="3200" b="1" dirty="0">
                <a:solidFill>
                  <a:srgbClr val="FF0000"/>
                </a:solidFill>
                <a:latin typeface="黑体" pitchFamily="49" charset="-122"/>
                <a:ea typeface="黑体" pitchFamily="49" charset="-122"/>
              </a:rPr>
              <a:t>（电源的外特性曲线）</a:t>
            </a:r>
            <a:r>
              <a:rPr lang="zh-CN" altLang="zh-CN" sz="3200" b="1" dirty="0">
                <a:solidFill>
                  <a:srgbClr val="FF0000"/>
                </a:solidFill>
                <a:latin typeface="黑体" pitchFamily="49" charset="-122"/>
                <a:ea typeface="黑体" pitchFamily="49" charset="-122"/>
              </a:rPr>
              <a:t>的物理意义</a:t>
            </a:r>
          </a:p>
          <a:p>
            <a:pPr>
              <a:lnSpc>
                <a:spcPct val="110000"/>
              </a:lnSpc>
              <a:spcBef>
                <a:spcPct val="20000"/>
              </a:spcBef>
              <a:buClr>
                <a:srgbClr val="FF0000"/>
              </a:buClr>
              <a:buSzPct val="70000"/>
            </a:pPr>
            <a:r>
              <a:rPr lang="zh-CN" altLang="zh-CN" sz="2800" b="1" dirty="0">
                <a:solidFill>
                  <a:srgbClr val="080800"/>
                </a:solidFill>
                <a:latin typeface="+mn-ea"/>
                <a:ea typeface="+mn-ea"/>
              </a:rPr>
              <a:t>①在纵轴上的截距表示电源的电动势</a:t>
            </a:r>
            <a:r>
              <a:rPr lang="zh-CN" altLang="zh-CN" sz="2800" b="1" i="1" dirty="0">
                <a:solidFill>
                  <a:srgbClr val="080800"/>
                </a:solidFill>
                <a:latin typeface="+mn-ea"/>
                <a:ea typeface="+mn-ea"/>
              </a:rPr>
              <a:t>E</a:t>
            </a:r>
            <a:r>
              <a:rPr lang="zh-CN" altLang="en-US" sz="2800" b="1" dirty="0">
                <a:solidFill>
                  <a:srgbClr val="080800"/>
                </a:solidFill>
                <a:latin typeface="+mn-ea"/>
                <a:ea typeface="+mn-ea"/>
              </a:rPr>
              <a:t>。</a:t>
            </a:r>
            <a:r>
              <a:rPr lang="zh-CN" altLang="zh-CN" sz="2800" b="1" dirty="0">
                <a:latin typeface="+mn-ea"/>
                <a:ea typeface="+mn-ea"/>
              </a:rPr>
              <a:t>   </a:t>
            </a:r>
          </a:p>
          <a:p>
            <a:pPr>
              <a:lnSpc>
                <a:spcPct val="110000"/>
              </a:lnSpc>
              <a:spcBef>
                <a:spcPct val="20000"/>
              </a:spcBef>
              <a:buClr>
                <a:srgbClr val="FF0000"/>
              </a:buClr>
              <a:buSzPct val="70000"/>
            </a:pPr>
            <a:endParaRPr lang="zh-CN" altLang="en-US" sz="3200" b="1" dirty="0">
              <a:solidFill>
                <a:srgbClr val="FF0000"/>
              </a:solidFill>
              <a:latin typeface="黑体" pitchFamily="49" charset="-122"/>
              <a:ea typeface="黑体" pitchFamily="49" charset="-122"/>
            </a:endParaRPr>
          </a:p>
        </p:txBody>
      </p:sp>
      <p:graphicFrame>
        <p:nvGraphicFramePr>
          <p:cNvPr id="20483" name="Object 3"/>
          <p:cNvGraphicFramePr>
            <a:graphicFrameLocks noChangeAspect="1"/>
          </p:cNvGraphicFramePr>
          <p:nvPr/>
        </p:nvGraphicFramePr>
        <p:xfrm>
          <a:off x="1763688" y="3212976"/>
          <a:ext cx="2160588" cy="773112"/>
        </p:xfrm>
        <a:graphic>
          <a:graphicData uri="http://schemas.openxmlformats.org/presentationml/2006/ole">
            <mc:AlternateContent xmlns:mc="http://schemas.openxmlformats.org/markup-compatibility/2006">
              <mc:Choice xmlns:v="urn:schemas-microsoft-com:vml" Requires="v">
                <p:oleObj spid="_x0000_s52237" r:id="rId3" imgW="635276" imgH="228699" progId="Equation.3">
                  <p:embed/>
                </p:oleObj>
              </mc:Choice>
              <mc:Fallback>
                <p:oleObj r:id="rId3" imgW="635276" imgH="22869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212976"/>
                        <a:ext cx="2160588" cy="77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4" name="Text Box 4"/>
          <p:cNvSpPr txBox="1">
            <a:spLocks noChangeArrowheads="1"/>
          </p:cNvSpPr>
          <p:nvPr/>
        </p:nvSpPr>
        <p:spPr bwMode="auto">
          <a:xfrm>
            <a:off x="179512" y="2564904"/>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solidFill>
                  <a:srgbClr val="080800"/>
                </a:solidFill>
                <a:latin typeface="+mn-ea"/>
              </a:rPr>
              <a:t>②在横轴上的截距表示电源的短路电流</a:t>
            </a:r>
            <a:r>
              <a:rPr lang="zh-CN" altLang="en-US" sz="2800" b="1" dirty="0">
                <a:solidFill>
                  <a:srgbClr val="080800"/>
                </a:solidFill>
                <a:latin typeface="+mn-ea"/>
              </a:rPr>
              <a:t>。</a:t>
            </a:r>
            <a:endParaRPr lang="zh-CN" altLang="zh-CN" sz="2800" b="1" dirty="0">
              <a:solidFill>
                <a:srgbClr val="080800"/>
              </a:solidFill>
              <a:latin typeface="+mn-ea"/>
            </a:endParaRPr>
          </a:p>
        </p:txBody>
      </p:sp>
      <p:sp>
        <p:nvSpPr>
          <p:cNvPr id="20486" name="Text Box 6"/>
          <p:cNvSpPr txBox="1">
            <a:spLocks noChangeArrowheads="1"/>
          </p:cNvSpPr>
          <p:nvPr/>
        </p:nvSpPr>
        <p:spPr bwMode="auto">
          <a:xfrm>
            <a:off x="179512" y="4149080"/>
            <a:ext cx="482441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dirty="0">
                <a:solidFill>
                  <a:srgbClr val="080800"/>
                </a:solidFill>
                <a:latin typeface="+mn-ea"/>
              </a:rPr>
              <a:t>③图象斜率的绝对值表示电源的内阻</a:t>
            </a:r>
            <a:r>
              <a:rPr lang="en-US" altLang="zh-CN" sz="2800" b="1" i="1" dirty="0">
                <a:solidFill>
                  <a:srgbClr val="080800"/>
                </a:solidFill>
                <a:latin typeface="+mn-ea"/>
              </a:rPr>
              <a:t>r</a:t>
            </a:r>
            <a:r>
              <a:rPr lang="zh-CN" altLang="zh-CN" sz="2800" b="1" dirty="0">
                <a:solidFill>
                  <a:srgbClr val="080800"/>
                </a:solidFill>
                <a:latin typeface="+mn-ea"/>
              </a:rPr>
              <a:t>，内阻越大，图线</a:t>
            </a:r>
            <a:r>
              <a:rPr lang="zh-CN" altLang="en-US" sz="2800" b="1" dirty="0">
                <a:solidFill>
                  <a:srgbClr val="080800"/>
                </a:solidFill>
                <a:latin typeface="+mn-ea"/>
              </a:rPr>
              <a:t>斜率绝对值</a:t>
            </a:r>
            <a:r>
              <a:rPr lang="zh-CN" altLang="zh-CN" sz="2800" b="1" dirty="0">
                <a:solidFill>
                  <a:srgbClr val="080800"/>
                </a:solidFill>
                <a:latin typeface="+mn-ea"/>
              </a:rPr>
              <a:t>越</a:t>
            </a:r>
            <a:r>
              <a:rPr lang="zh-CN" altLang="en-US" sz="2800" b="1" dirty="0">
                <a:solidFill>
                  <a:srgbClr val="080800"/>
                </a:solidFill>
                <a:latin typeface="+mn-ea"/>
              </a:rPr>
              <a:t>大。</a:t>
            </a:r>
            <a:endParaRPr lang="zh-CN" altLang="zh-CN" sz="2800" b="1" dirty="0">
              <a:solidFill>
                <a:srgbClr val="080800"/>
              </a:solidFill>
              <a:latin typeface="+mn-ea"/>
            </a:endParaRPr>
          </a:p>
        </p:txBody>
      </p:sp>
      <p:graphicFrame>
        <p:nvGraphicFramePr>
          <p:cNvPr id="52227" name="Object 3"/>
          <p:cNvGraphicFramePr>
            <a:graphicFrameLocks noChangeAspect="1"/>
          </p:cNvGraphicFramePr>
          <p:nvPr/>
        </p:nvGraphicFramePr>
        <p:xfrm>
          <a:off x="4283968" y="1340768"/>
          <a:ext cx="1905000" cy="503237"/>
        </p:xfrm>
        <a:graphic>
          <a:graphicData uri="http://schemas.openxmlformats.org/presentationml/2006/ole">
            <mc:AlternateContent xmlns:mc="http://schemas.openxmlformats.org/markup-compatibility/2006">
              <mc:Choice xmlns:v="urn:schemas-microsoft-com:vml" Requires="v">
                <p:oleObj spid="_x0000_s52238" r:id="rId5" imgW="686098" imgH="177877" progId="Equation.DSMT4">
                  <p:embed/>
                </p:oleObj>
              </mc:Choice>
              <mc:Fallback>
                <p:oleObj r:id="rId5" imgW="686098" imgH="177877"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1340768"/>
                        <a:ext cx="1905000" cy="5032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nvGrpSpPr>
          <p:cNvPr id="52228" name="Group 4"/>
          <p:cNvGrpSpPr>
            <a:grpSpLocks/>
          </p:cNvGrpSpPr>
          <p:nvPr/>
        </p:nvGrpSpPr>
        <p:grpSpPr bwMode="auto">
          <a:xfrm>
            <a:off x="5508104" y="3429000"/>
            <a:ext cx="2952328" cy="2448272"/>
            <a:chOff x="2368" y="1780"/>
            <a:chExt cx="2464" cy="1891"/>
          </a:xfrm>
        </p:grpSpPr>
        <p:sp>
          <p:nvSpPr>
            <p:cNvPr id="52229" name="Line 5"/>
            <p:cNvSpPr>
              <a:spLocks noChangeShapeType="1"/>
            </p:cNvSpPr>
            <p:nvPr/>
          </p:nvSpPr>
          <p:spPr bwMode="auto">
            <a:xfrm flipV="1">
              <a:off x="2649" y="1780"/>
              <a:ext cx="0" cy="1442"/>
            </a:xfrm>
            <a:prstGeom prst="line">
              <a:avLst/>
            </a:prstGeom>
            <a:noFill/>
            <a:ln w="19050">
              <a:solidFill>
                <a:srgbClr val="000000"/>
              </a:solidFill>
              <a:round/>
              <a:headEnd/>
              <a:tailEnd type="triangle" w="sm" len="lg"/>
            </a:ln>
          </p:spPr>
          <p:txBody>
            <a:bodyPr vert="horz" wrap="square" lIns="91440" tIns="45720" rIns="91440" bIns="45720" numCol="1" anchor="t" anchorCtr="0" compatLnSpc="1">
              <a:prstTxWarp prst="textNoShape">
                <a:avLst/>
              </a:prstTxWarp>
            </a:bodyPr>
            <a:lstStyle/>
            <a:p>
              <a:endParaRPr lang="zh-CN" altLang="en-US"/>
            </a:p>
          </p:txBody>
        </p:sp>
        <p:sp>
          <p:nvSpPr>
            <p:cNvPr id="52230" name="Line 6"/>
            <p:cNvSpPr>
              <a:spLocks noChangeShapeType="1"/>
            </p:cNvSpPr>
            <p:nvPr/>
          </p:nvSpPr>
          <p:spPr bwMode="auto">
            <a:xfrm>
              <a:off x="2672" y="3216"/>
              <a:ext cx="2160" cy="0"/>
            </a:xfrm>
            <a:prstGeom prst="line">
              <a:avLst/>
            </a:prstGeom>
            <a:noFill/>
            <a:ln w="19050">
              <a:solidFill>
                <a:srgbClr val="000000"/>
              </a:solidFill>
              <a:round/>
              <a:headEnd/>
              <a:tailEnd type="triangle" w="sm" len="lg"/>
            </a:ln>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2231" name="Object 7"/>
            <p:cNvGraphicFramePr>
              <a:graphicFrameLocks noChangeAspect="1"/>
            </p:cNvGraphicFramePr>
            <p:nvPr/>
          </p:nvGraphicFramePr>
          <p:xfrm>
            <a:off x="4623" y="2886"/>
            <a:ext cx="164" cy="218"/>
          </p:xfrm>
          <a:graphic>
            <a:graphicData uri="http://schemas.openxmlformats.org/presentationml/2006/ole">
              <mc:AlternateContent xmlns:mc="http://schemas.openxmlformats.org/markup-compatibility/2006">
                <mc:Choice xmlns:v="urn:schemas-microsoft-com:vml" Requires="v">
                  <p:oleObj spid="_x0000_s52239" name="Equation" r:id="rId7" imgW="126720" imgH="164880" progId="Equation.DSMT4">
                    <p:embed/>
                  </p:oleObj>
                </mc:Choice>
                <mc:Fallback>
                  <p:oleObj name="Equation" r:id="rId7" imgW="126720" imgH="16488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3" y="2886"/>
                          <a:ext cx="164" cy="218"/>
                        </a:xfrm>
                        <a:prstGeom prst="rect">
                          <a:avLst/>
                        </a:prstGeom>
                        <a:solidFill>
                          <a:srgbClr val="FFFFFF"/>
                        </a:solidFill>
                      </p:spPr>
                    </p:pic>
                  </p:oleObj>
                </mc:Fallback>
              </mc:AlternateContent>
            </a:graphicData>
          </a:graphic>
        </p:graphicFrame>
        <p:sp>
          <p:nvSpPr>
            <p:cNvPr id="52232" name="Line 8"/>
            <p:cNvSpPr>
              <a:spLocks noChangeShapeType="1"/>
            </p:cNvSpPr>
            <p:nvPr/>
          </p:nvSpPr>
          <p:spPr bwMode="auto">
            <a:xfrm>
              <a:off x="2672" y="2170"/>
              <a:ext cx="1648" cy="105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2233" name="Object 9"/>
            <p:cNvGraphicFramePr>
              <a:graphicFrameLocks noChangeAspect="1"/>
            </p:cNvGraphicFramePr>
            <p:nvPr/>
          </p:nvGraphicFramePr>
          <p:xfrm>
            <a:off x="2368" y="3132"/>
            <a:ext cx="197" cy="234"/>
          </p:xfrm>
          <a:graphic>
            <a:graphicData uri="http://schemas.openxmlformats.org/presentationml/2006/ole">
              <mc:AlternateContent xmlns:mc="http://schemas.openxmlformats.org/markup-compatibility/2006">
                <mc:Choice xmlns:v="urn:schemas-microsoft-com:vml" Requires="v">
                  <p:oleObj spid="_x0000_s52240" name="Equation" r:id="rId9" imgW="152280" imgH="177480" progId="Equation.DSMT4">
                    <p:embed/>
                  </p:oleObj>
                </mc:Choice>
                <mc:Fallback>
                  <p:oleObj name="Equation" r:id="rId9" imgW="152280" imgH="17748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8" y="3132"/>
                          <a:ext cx="197" cy="234"/>
                        </a:xfrm>
                        <a:prstGeom prst="rect">
                          <a:avLst/>
                        </a:prstGeom>
                        <a:solidFill>
                          <a:srgbClr val="FFFFFF"/>
                        </a:solidFill>
                      </p:spPr>
                    </p:pic>
                  </p:oleObj>
                </mc:Fallback>
              </mc:AlternateContent>
            </a:graphicData>
          </a:graphic>
        </p:graphicFrame>
        <p:graphicFrame>
          <p:nvGraphicFramePr>
            <p:cNvPr id="52234" name="Object 10"/>
            <p:cNvGraphicFramePr>
              <a:graphicFrameLocks noChangeAspect="1"/>
            </p:cNvGraphicFramePr>
            <p:nvPr/>
          </p:nvGraphicFramePr>
          <p:xfrm>
            <a:off x="2368" y="2064"/>
            <a:ext cx="197" cy="218"/>
          </p:xfrm>
          <a:graphic>
            <a:graphicData uri="http://schemas.openxmlformats.org/presentationml/2006/ole">
              <mc:AlternateContent xmlns:mc="http://schemas.openxmlformats.org/markup-compatibility/2006">
                <mc:Choice xmlns:v="urn:schemas-microsoft-com:vml" Requires="v">
                  <p:oleObj spid="_x0000_s52241" name="Equation" r:id="rId11" imgW="152280" imgH="164880" progId="Equation.DSMT4">
                    <p:embed/>
                  </p:oleObj>
                </mc:Choice>
                <mc:Fallback>
                  <p:oleObj name="Equation" r:id="rId11" imgW="152280" imgH="164880" progId="Equation.DSMT4">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8" y="2064"/>
                          <a:ext cx="197" cy="218"/>
                        </a:xfrm>
                        <a:prstGeom prst="rect">
                          <a:avLst/>
                        </a:prstGeom>
                        <a:solidFill>
                          <a:srgbClr val="FFFFFF"/>
                        </a:solidFill>
                      </p:spPr>
                    </p:pic>
                  </p:oleObj>
                </mc:Fallback>
              </mc:AlternateContent>
            </a:graphicData>
          </a:graphic>
        </p:graphicFrame>
        <p:graphicFrame>
          <p:nvGraphicFramePr>
            <p:cNvPr id="52235" name="Object 11"/>
            <p:cNvGraphicFramePr>
              <a:graphicFrameLocks noChangeAspect="1"/>
            </p:cNvGraphicFramePr>
            <p:nvPr/>
          </p:nvGraphicFramePr>
          <p:xfrm>
            <a:off x="4156" y="3272"/>
            <a:ext cx="277" cy="399"/>
          </p:xfrm>
          <a:graphic>
            <a:graphicData uri="http://schemas.openxmlformats.org/presentationml/2006/ole">
              <mc:AlternateContent xmlns:mc="http://schemas.openxmlformats.org/markup-compatibility/2006">
                <mc:Choice xmlns:v="urn:schemas-microsoft-com:vml" Requires="v">
                  <p:oleObj spid="_x0000_s52242" name="Equation" r:id="rId13" imgW="253800" imgH="304560" progId="Equation.DSMT4">
                    <p:embed/>
                  </p:oleObj>
                </mc:Choice>
                <mc:Fallback>
                  <p:oleObj name="Equation" r:id="rId13" imgW="253800" imgH="304560" progId="Equation.DSMT4">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6" y="3272"/>
                          <a:ext cx="277" cy="399"/>
                        </a:xfrm>
                        <a:prstGeom prst="rect">
                          <a:avLst/>
                        </a:prstGeom>
                        <a:solidFill>
                          <a:srgbClr val="FFFFFF"/>
                        </a:solidFill>
                      </p:spPr>
                    </p:pic>
                  </p:oleObj>
                </mc:Fallback>
              </mc:AlternateContent>
            </a:graphicData>
          </a:graphic>
        </p:graphicFrame>
        <p:graphicFrame>
          <p:nvGraphicFramePr>
            <p:cNvPr id="52236" name="Object 12"/>
            <p:cNvGraphicFramePr>
              <a:graphicFrameLocks noChangeAspect="1"/>
            </p:cNvGraphicFramePr>
            <p:nvPr/>
          </p:nvGraphicFramePr>
          <p:xfrm>
            <a:off x="2753" y="1780"/>
            <a:ext cx="180" cy="232"/>
          </p:xfrm>
          <a:graphic>
            <a:graphicData uri="http://schemas.openxmlformats.org/presentationml/2006/ole">
              <mc:AlternateContent xmlns:mc="http://schemas.openxmlformats.org/markup-compatibility/2006">
                <mc:Choice xmlns:v="urn:schemas-microsoft-com:vml" Requires="v">
                  <p:oleObj spid="_x0000_s52243" name="Equation" r:id="rId15" imgW="164880" imgH="177480" progId="Equation.DSMT4">
                    <p:embed/>
                  </p:oleObj>
                </mc:Choice>
                <mc:Fallback>
                  <p:oleObj name="Equation" r:id="rId15" imgW="164880" imgH="177480" progId="Equation.DSMT4">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53" y="1780"/>
                          <a:ext cx="180" cy="232"/>
                        </a:xfrm>
                        <a:prstGeom prst="rect">
                          <a:avLst/>
                        </a:prstGeom>
                        <a:solidFill>
                          <a:srgbClr val="FFFFFF"/>
                        </a:solidFill>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linds(horizontal)">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blinds(horizontal)">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486"/>
                                        </p:tgtEl>
                                        <p:attrNameLst>
                                          <p:attrName>style.visibility</p:attrName>
                                        </p:attrNameLst>
                                      </p:cBhvr>
                                      <p:to>
                                        <p:strVal val="visible"/>
                                      </p:to>
                                    </p:set>
                                    <p:anim calcmode="lin" valueType="num">
                                      <p:cBhvr additive="base">
                                        <p:cTn id="17" dur="500" fill="hold"/>
                                        <p:tgtEl>
                                          <p:spTgt spid="20486"/>
                                        </p:tgtEl>
                                        <p:attrNameLst>
                                          <p:attrName>ppt_x</p:attrName>
                                        </p:attrNameLst>
                                      </p:cBhvr>
                                      <p:tavLst>
                                        <p:tav tm="0">
                                          <p:val>
                                            <p:strVal val="#ppt_x"/>
                                          </p:val>
                                        </p:tav>
                                        <p:tav tm="100000">
                                          <p:val>
                                            <p:strVal val="#ppt_x"/>
                                          </p:val>
                                        </p:tav>
                                      </p:tavLst>
                                    </p:anim>
                                    <p:anim calcmode="lin" valueType="num">
                                      <p:cBhvr additive="base">
                                        <p:cTn id="18"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180975" y="1036718"/>
            <a:ext cx="8650288" cy="2062103"/>
          </a:xfrm>
          <a:prstGeom prst="rect">
            <a:avLst/>
          </a:prstGeom>
          <a:noFill/>
          <a:ln w="9525">
            <a:noFill/>
            <a:miter lim="800000"/>
            <a:headEnd/>
            <a:tailEnd/>
          </a:ln>
          <a:effectLst/>
        </p:spPr>
        <p:txBody>
          <a:bodyPr wrap="square">
            <a:spAutoFit/>
          </a:bodyPr>
          <a:lstStyle/>
          <a:p>
            <a:pPr>
              <a:buFont typeface="Arial" pitchFamily="34" charset="0"/>
              <a:buNone/>
            </a:pPr>
            <a:r>
              <a:rPr lang="en-US" altLang="zh-CN" sz="2800" b="1" dirty="0">
                <a:latin typeface="宋体" pitchFamily="2" charset="-122"/>
              </a:rPr>
              <a:t>    </a:t>
            </a:r>
            <a:r>
              <a:rPr lang="en-US" altLang="zh-CN"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在图中，</a:t>
            </a:r>
            <a:r>
              <a:rPr lang="en-US" sz="3200" b="1" i="1" dirty="0">
                <a:latin typeface="黑体" panose="02010609060101010101" pitchFamily="49" charset="-122"/>
                <a:ea typeface="黑体" panose="02010609060101010101" pitchFamily="49" charset="-122"/>
              </a:rPr>
              <a:t>R</a:t>
            </a:r>
            <a:r>
              <a:rPr lang="en-US" sz="3200" b="1" baseline="-25000"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a:t>
            </a:r>
            <a:r>
              <a:rPr lang="en-US" sz="3200" b="1" dirty="0">
                <a:latin typeface="黑体" panose="02010609060101010101" pitchFamily="49" charset="-122"/>
                <a:ea typeface="黑体" panose="02010609060101010101" pitchFamily="49" charset="-122"/>
              </a:rPr>
              <a:t>14Ω</a:t>
            </a:r>
            <a:r>
              <a:rPr lang="zh-CN" altLang="en-US" sz="3200" b="1" dirty="0">
                <a:latin typeface="黑体" panose="02010609060101010101" pitchFamily="49" charset="-122"/>
                <a:ea typeface="黑体" panose="02010609060101010101" pitchFamily="49" charset="-122"/>
              </a:rPr>
              <a:t>，</a:t>
            </a:r>
            <a:r>
              <a:rPr lang="en-US" sz="3200" b="1" i="1" dirty="0">
                <a:latin typeface="黑体" panose="02010609060101010101" pitchFamily="49" charset="-122"/>
                <a:ea typeface="黑体" panose="02010609060101010101" pitchFamily="49" charset="-122"/>
              </a:rPr>
              <a:t>R</a:t>
            </a:r>
            <a:r>
              <a:rPr lang="en-US" sz="3200" b="1" baseline="-25000" dirty="0">
                <a:latin typeface="黑体" panose="02010609060101010101" pitchFamily="49" charset="-122"/>
                <a:ea typeface="黑体" panose="02010609060101010101" pitchFamily="49" charset="-122"/>
              </a:rPr>
              <a:t>2</a:t>
            </a:r>
            <a:r>
              <a:rPr lang="zh-CN" altLang="en-US" sz="3200" b="1" dirty="0">
                <a:latin typeface="黑体" panose="02010609060101010101" pitchFamily="49" charset="-122"/>
                <a:ea typeface="黑体" panose="02010609060101010101" pitchFamily="49" charset="-122"/>
              </a:rPr>
              <a:t>＝</a:t>
            </a:r>
            <a:r>
              <a:rPr lang="en-US" sz="3200" b="1" dirty="0">
                <a:latin typeface="黑体" panose="02010609060101010101" pitchFamily="49" charset="-122"/>
                <a:ea typeface="黑体" panose="02010609060101010101" pitchFamily="49" charset="-122"/>
              </a:rPr>
              <a:t>9Ω</a:t>
            </a:r>
            <a:r>
              <a:rPr lang="zh-CN" altLang="en-US" sz="3200" b="1" dirty="0">
                <a:latin typeface="黑体" panose="02010609060101010101" pitchFamily="49" charset="-122"/>
                <a:ea typeface="黑体" panose="02010609060101010101" pitchFamily="49" charset="-122"/>
              </a:rPr>
              <a:t>，当开关</a:t>
            </a:r>
            <a:r>
              <a:rPr lang="en-US" sz="3200" b="1" i="1" dirty="0">
                <a:latin typeface="黑体" panose="02010609060101010101" pitchFamily="49" charset="-122"/>
                <a:ea typeface="黑体" panose="02010609060101010101" pitchFamily="49" charset="-122"/>
              </a:rPr>
              <a:t>S</a:t>
            </a:r>
            <a:r>
              <a:rPr lang="zh-CN" altLang="en-US" sz="3200" b="1" dirty="0">
                <a:latin typeface="黑体" panose="02010609060101010101" pitchFamily="49" charset="-122"/>
                <a:ea typeface="黑体" panose="02010609060101010101" pitchFamily="49" charset="-122"/>
              </a:rPr>
              <a:t>切换到位置</a:t>
            </a:r>
            <a:r>
              <a:rPr lang="en-US"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时，电流表示数</a:t>
            </a:r>
            <a:r>
              <a:rPr lang="en-US" sz="3200" b="1" i="1" dirty="0">
                <a:latin typeface="黑体" panose="02010609060101010101" pitchFamily="49" charset="-122"/>
                <a:ea typeface="黑体" panose="02010609060101010101" pitchFamily="49" charset="-122"/>
              </a:rPr>
              <a:t>I</a:t>
            </a:r>
            <a:r>
              <a:rPr lang="en-US" sz="3200" b="1" baseline="-25000"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a:t>
            </a:r>
            <a:r>
              <a:rPr lang="en-US" sz="3200" b="1" dirty="0">
                <a:latin typeface="黑体" panose="02010609060101010101" pitchFamily="49" charset="-122"/>
                <a:ea typeface="黑体" panose="02010609060101010101" pitchFamily="49" charset="-122"/>
              </a:rPr>
              <a:t>0.2A;</a:t>
            </a:r>
            <a:r>
              <a:rPr lang="zh-CN" altLang="en-US" sz="3200" b="1" dirty="0">
                <a:latin typeface="黑体" panose="02010609060101010101" pitchFamily="49" charset="-122"/>
                <a:ea typeface="黑体" panose="02010609060101010101" pitchFamily="49" charset="-122"/>
              </a:rPr>
              <a:t>当开关</a:t>
            </a:r>
            <a:r>
              <a:rPr lang="en-US" sz="3200" b="1" i="1" dirty="0">
                <a:latin typeface="黑体" panose="02010609060101010101" pitchFamily="49" charset="-122"/>
                <a:ea typeface="黑体" panose="02010609060101010101" pitchFamily="49" charset="-122"/>
              </a:rPr>
              <a:t>S</a:t>
            </a:r>
            <a:r>
              <a:rPr lang="zh-CN" altLang="en-US" sz="3200" b="1" dirty="0">
                <a:latin typeface="黑体" panose="02010609060101010101" pitchFamily="49" charset="-122"/>
                <a:ea typeface="黑体" panose="02010609060101010101" pitchFamily="49" charset="-122"/>
              </a:rPr>
              <a:t>切换到位置</a:t>
            </a:r>
            <a:r>
              <a:rPr lang="en-US" sz="3200" b="1" dirty="0">
                <a:latin typeface="黑体" panose="02010609060101010101" pitchFamily="49" charset="-122"/>
                <a:ea typeface="黑体" panose="02010609060101010101" pitchFamily="49" charset="-122"/>
              </a:rPr>
              <a:t>2</a:t>
            </a:r>
            <a:r>
              <a:rPr lang="zh-CN" altLang="en-US" sz="3200" b="1" dirty="0">
                <a:latin typeface="黑体" panose="02010609060101010101" pitchFamily="49" charset="-122"/>
                <a:ea typeface="黑体" panose="02010609060101010101" pitchFamily="49" charset="-122"/>
              </a:rPr>
              <a:t>时，电流表示数</a:t>
            </a:r>
            <a:r>
              <a:rPr lang="en-US" sz="3200" b="1" i="1" dirty="0">
                <a:latin typeface="黑体" panose="02010609060101010101" pitchFamily="49" charset="-122"/>
                <a:ea typeface="黑体" panose="02010609060101010101" pitchFamily="49" charset="-122"/>
              </a:rPr>
              <a:t>I</a:t>
            </a:r>
            <a:r>
              <a:rPr lang="en-US" sz="3200" b="1" baseline="-25000" dirty="0">
                <a:latin typeface="黑体" panose="02010609060101010101" pitchFamily="49" charset="-122"/>
                <a:ea typeface="黑体" panose="02010609060101010101" pitchFamily="49" charset="-122"/>
              </a:rPr>
              <a:t>2</a:t>
            </a:r>
            <a:r>
              <a:rPr lang="zh-CN" altLang="en-US" sz="3200" b="1" dirty="0">
                <a:latin typeface="黑体" panose="02010609060101010101" pitchFamily="49" charset="-122"/>
                <a:ea typeface="黑体" panose="02010609060101010101" pitchFamily="49" charset="-122"/>
              </a:rPr>
              <a:t>＝</a:t>
            </a:r>
            <a:r>
              <a:rPr lang="en-US" sz="3200" b="1" dirty="0">
                <a:latin typeface="黑体" panose="02010609060101010101" pitchFamily="49" charset="-122"/>
                <a:ea typeface="黑体" panose="02010609060101010101" pitchFamily="49" charset="-122"/>
              </a:rPr>
              <a:t>0.3A</a:t>
            </a:r>
            <a:r>
              <a:rPr lang="zh-CN" altLang="en-US" sz="3200" b="1" dirty="0">
                <a:latin typeface="黑体" panose="02010609060101010101" pitchFamily="49" charset="-122"/>
                <a:ea typeface="黑体" panose="02010609060101010101" pitchFamily="49" charset="-122"/>
              </a:rPr>
              <a:t>。求电源的电动势</a:t>
            </a:r>
            <a:r>
              <a:rPr lang="en-US" sz="3200" b="1" i="1" dirty="0">
                <a:latin typeface="黑体" panose="02010609060101010101" pitchFamily="49" charset="-122"/>
                <a:ea typeface="黑体" panose="02010609060101010101" pitchFamily="49" charset="-122"/>
              </a:rPr>
              <a:t>E</a:t>
            </a:r>
            <a:r>
              <a:rPr lang="zh-CN" altLang="en-US" sz="3200" b="1" dirty="0">
                <a:latin typeface="黑体" panose="02010609060101010101" pitchFamily="49" charset="-122"/>
                <a:ea typeface="黑体" panose="02010609060101010101" pitchFamily="49" charset="-122"/>
              </a:rPr>
              <a:t>和</a:t>
            </a:r>
            <a:r>
              <a:rPr lang="en-US" sz="3200" b="1" i="1" dirty="0">
                <a:latin typeface="黑体" panose="02010609060101010101" pitchFamily="49" charset="-122"/>
                <a:ea typeface="黑体" panose="02010609060101010101" pitchFamily="49" charset="-122"/>
              </a:rPr>
              <a:t>r</a:t>
            </a:r>
            <a:r>
              <a:rPr lang="zh-CN" altLang="en-US" sz="3200" b="1" dirty="0">
                <a:latin typeface="黑体" panose="02010609060101010101" pitchFamily="49" charset="-122"/>
                <a:ea typeface="黑体" panose="02010609060101010101" pitchFamily="49" charset="-122"/>
              </a:rPr>
              <a:t>。</a:t>
            </a:r>
            <a:endParaRPr lang="en-US" sz="3200" b="1" dirty="0">
              <a:latin typeface="黑体" panose="02010609060101010101" pitchFamily="49" charset="-122"/>
              <a:ea typeface="黑体" panose="02010609060101010101" pitchFamily="49" charset="-122"/>
            </a:endParaRPr>
          </a:p>
        </p:txBody>
      </p:sp>
      <p:grpSp>
        <p:nvGrpSpPr>
          <p:cNvPr id="2" name="Group 3"/>
          <p:cNvGrpSpPr>
            <a:grpSpLocks/>
          </p:cNvGrpSpPr>
          <p:nvPr/>
        </p:nvGrpSpPr>
        <p:grpSpPr bwMode="auto">
          <a:xfrm>
            <a:off x="7319963" y="5232400"/>
            <a:ext cx="465137" cy="522288"/>
            <a:chOff x="0" y="0"/>
            <a:chExt cx="199" cy="225"/>
          </a:xfrm>
        </p:grpSpPr>
        <p:sp>
          <p:nvSpPr>
            <p:cNvPr id="16388" name="Rectangle 4"/>
            <p:cNvSpPr>
              <a:spLocks noChangeArrowheads="1"/>
            </p:cNvSpPr>
            <p:nvPr/>
          </p:nvSpPr>
          <p:spPr bwMode="auto">
            <a:xfrm>
              <a:off x="0" y="0"/>
              <a:ext cx="136" cy="201"/>
            </a:xfrm>
            <a:prstGeom prst="rect">
              <a:avLst/>
            </a:prstGeom>
            <a:noFill/>
            <a:ln w="9525">
              <a:noFill/>
              <a:miter lim="800000"/>
              <a:headEnd/>
              <a:tailEnd/>
            </a:ln>
            <a:effectLst/>
          </p:spPr>
          <p:txBody>
            <a:bodyPr wrap="none">
              <a:spAutoFit/>
            </a:bodyPr>
            <a:lstStyle/>
            <a:p>
              <a:pPr>
                <a:buFont typeface="Arial" pitchFamily="34" charset="0"/>
                <a:buNone/>
              </a:pPr>
              <a:r>
                <a:rPr lang="en-US" altLang="zh-CN" b="1" i="1"/>
                <a:t>r</a:t>
              </a:r>
            </a:p>
          </p:txBody>
        </p:sp>
        <p:sp>
          <p:nvSpPr>
            <p:cNvPr id="16389" name="Rectangle 5"/>
            <p:cNvSpPr>
              <a:spLocks noChangeArrowheads="1"/>
            </p:cNvSpPr>
            <p:nvPr/>
          </p:nvSpPr>
          <p:spPr bwMode="auto">
            <a:xfrm>
              <a:off x="117" y="77"/>
              <a:ext cx="82" cy="148"/>
            </a:xfrm>
            <a:prstGeom prst="rect">
              <a:avLst/>
            </a:prstGeom>
            <a:noFill/>
            <a:ln w="9525">
              <a:noFill/>
              <a:miter lim="800000"/>
              <a:headEnd/>
              <a:tailEnd/>
            </a:ln>
            <a:effectLst/>
          </p:spPr>
          <p:txBody>
            <a:bodyPr wrap="none">
              <a:spAutoFit/>
            </a:bodyPr>
            <a:lstStyle/>
            <a:p>
              <a:pPr>
                <a:buFont typeface="Arial" pitchFamily="34" charset="0"/>
                <a:buNone/>
              </a:pPr>
              <a:endParaRPr lang="zh-CN" altLang="zh-CN" sz="1600" b="1"/>
            </a:p>
          </p:txBody>
        </p:sp>
      </p:grpSp>
      <p:grpSp>
        <p:nvGrpSpPr>
          <p:cNvPr id="3" name="Group 6"/>
          <p:cNvGrpSpPr>
            <a:grpSpLocks/>
          </p:cNvGrpSpPr>
          <p:nvPr/>
        </p:nvGrpSpPr>
        <p:grpSpPr bwMode="auto">
          <a:xfrm>
            <a:off x="5491163" y="2890838"/>
            <a:ext cx="3340100" cy="2801937"/>
            <a:chOff x="0" y="0"/>
            <a:chExt cx="5260" cy="4412"/>
          </a:xfrm>
        </p:grpSpPr>
        <p:sp>
          <p:nvSpPr>
            <p:cNvPr id="16391" name="Line 7"/>
            <p:cNvSpPr>
              <a:spLocks noChangeShapeType="1"/>
            </p:cNvSpPr>
            <p:nvPr/>
          </p:nvSpPr>
          <p:spPr bwMode="auto">
            <a:xfrm flipV="1">
              <a:off x="1895" y="460"/>
              <a:ext cx="1061" cy="0"/>
            </a:xfrm>
            <a:prstGeom prst="line">
              <a:avLst/>
            </a:prstGeom>
            <a:noFill/>
            <a:ln w="19050">
              <a:solidFill>
                <a:schemeClr val="tx1"/>
              </a:solidFill>
              <a:round/>
              <a:headEnd/>
              <a:tailEnd/>
            </a:ln>
            <a:effectLst/>
          </p:spPr>
          <p:txBody>
            <a:bodyPr/>
            <a:lstStyle/>
            <a:p>
              <a:endParaRPr lang="zh-CN" altLang="en-US"/>
            </a:p>
          </p:txBody>
        </p:sp>
        <p:sp>
          <p:nvSpPr>
            <p:cNvPr id="16392" name="Line 8"/>
            <p:cNvSpPr>
              <a:spLocks noChangeShapeType="1"/>
            </p:cNvSpPr>
            <p:nvPr/>
          </p:nvSpPr>
          <p:spPr bwMode="auto">
            <a:xfrm>
              <a:off x="300" y="2745"/>
              <a:ext cx="0" cy="878"/>
            </a:xfrm>
            <a:prstGeom prst="line">
              <a:avLst/>
            </a:prstGeom>
            <a:noFill/>
            <a:ln w="19050">
              <a:solidFill>
                <a:schemeClr val="tx1"/>
              </a:solidFill>
              <a:round/>
              <a:headEnd/>
              <a:tailEnd/>
            </a:ln>
            <a:effectLst/>
          </p:spPr>
          <p:txBody>
            <a:bodyPr/>
            <a:lstStyle/>
            <a:p>
              <a:endParaRPr lang="zh-CN" altLang="en-US"/>
            </a:p>
          </p:txBody>
        </p:sp>
        <p:sp>
          <p:nvSpPr>
            <p:cNvPr id="16393" name="Line 9"/>
            <p:cNvSpPr>
              <a:spLocks noChangeShapeType="1"/>
            </p:cNvSpPr>
            <p:nvPr/>
          </p:nvSpPr>
          <p:spPr bwMode="auto">
            <a:xfrm>
              <a:off x="5260" y="460"/>
              <a:ext cx="0" cy="3163"/>
            </a:xfrm>
            <a:prstGeom prst="line">
              <a:avLst/>
            </a:prstGeom>
            <a:noFill/>
            <a:ln w="19050">
              <a:solidFill>
                <a:schemeClr val="tx1"/>
              </a:solidFill>
              <a:round/>
              <a:headEnd/>
              <a:tailEnd/>
            </a:ln>
            <a:effectLst/>
          </p:spPr>
          <p:txBody>
            <a:bodyPr/>
            <a:lstStyle/>
            <a:p>
              <a:endParaRPr lang="zh-CN" altLang="en-US"/>
            </a:p>
          </p:txBody>
        </p:sp>
        <p:sp>
          <p:nvSpPr>
            <p:cNvPr id="16394" name="Line 10"/>
            <p:cNvSpPr>
              <a:spLocks noChangeShapeType="1"/>
            </p:cNvSpPr>
            <p:nvPr/>
          </p:nvSpPr>
          <p:spPr bwMode="auto">
            <a:xfrm>
              <a:off x="300" y="3623"/>
              <a:ext cx="2479" cy="0"/>
            </a:xfrm>
            <a:prstGeom prst="line">
              <a:avLst/>
            </a:prstGeom>
            <a:noFill/>
            <a:ln w="19050">
              <a:solidFill>
                <a:schemeClr val="tx1"/>
              </a:solidFill>
              <a:round/>
              <a:headEnd/>
              <a:tailEnd/>
            </a:ln>
            <a:effectLst/>
          </p:spPr>
          <p:txBody>
            <a:bodyPr/>
            <a:lstStyle/>
            <a:p>
              <a:endParaRPr lang="zh-CN" altLang="en-US"/>
            </a:p>
          </p:txBody>
        </p:sp>
        <p:sp>
          <p:nvSpPr>
            <p:cNvPr id="16395" name="Line 11"/>
            <p:cNvSpPr>
              <a:spLocks noChangeShapeType="1"/>
            </p:cNvSpPr>
            <p:nvPr/>
          </p:nvSpPr>
          <p:spPr bwMode="auto">
            <a:xfrm>
              <a:off x="2956" y="3623"/>
              <a:ext cx="2304" cy="0"/>
            </a:xfrm>
            <a:prstGeom prst="line">
              <a:avLst/>
            </a:prstGeom>
            <a:noFill/>
            <a:ln w="19050">
              <a:solidFill>
                <a:schemeClr val="tx1"/>
              </a:solidFill>
              <a:round/>
              <a:headEnd/>
              <a:tailEnd/>
            </a:ln>
            <a:effectLst/>
          </p:spPr>
          <p:txBody>
            <a:bodyPr/>
            <a:lstStyle/>
            <a:p>
              <a:endParaRPr lang="zh-CN" altLang="en-US"/>
            </a:p>
          </p:txBody>
        </p:sp>
        <p:grpSp>
          <p:nvGrpSpPr>
            <p:cNvPr id="4" name="Group 12"/>
            <p:cNvGrpSpPr>
              <a:grpSpLocks/>
            </p:cNvGrpSpPr>
            <p:nvPr/>
          </p:nvGrpSpPr>
          <p:grpSpPr bwMode="auto">
            <a:xfrm>
              <a:off x="2779" y="3270"/>
              <a:ext cx="177" cy="703"/>
              <a:chOff x="0" y="0"/>
              <a:chExt cx="48" cy="192"/>
            </a:xfrm>
          </p:grpSpPr>
          <p:sp>
            <p:nvSpPr>
              <p:cNvPr id="16397" name="Line 13"/>
              <p:cNvSpPr>
                <a:spLocks noChangeShapeType="1"/>
              </p:cNvSpPr>
              <p:nvPr/>
            </p:nvSpPr>
            <p:spPr bwMode="auto">
              <a:xfrm>
                <a:off x="0" y="0"/>
                <a:ext cx="0" cy="192"/>
              </a:xfrm>
              <a:prstGeom prst="line">
                <a:avLst/>
              </a:prstGeom>
              <a:noFill/>
              <a:ln w="19050">
                <a:solidFill>
                  <a:schemeClr val="tx1"/>
                </a:solidFill>
                <a:round/>
                <a:headEnd/>
                <a:tailEnd/>
              </a:ln>
              <a:effectLst/>
            </p:spPr>
            <p:txBody>
              <a:bodyPr/>
              <a:lstStyle/>
              <a:p>
                <a:endParaRPr lang="zh-CN" altLang="en-US"/>
              </a:p>
            </p:txBody>
          </p:sp>
          <p:sp>
            <p:nvSpPr>
              <p:cNvPr id="16398" name="Line 14"/>
              <p:cNvSpPr>
                <a:spLocks noChangeShapeType="1"/>
              </p:cNvSpPr>
              <p:nvPr/>
            </p:nvSpPr>
            <p:spPr bwMode="auto">
              <a:xfrm>
                <a:off x="48" y="48"/>
                <a:ext cx="0" cy="96"/>
              </a:xfrm>
              <a:prstGeom prst="line">
                <a:avLst/>
              </a:prstGeom>
              <a:noFill/>
              <a:ln w="28575">
                <a:solidFill>
                  <a:schemeClr val="tx1"/>
                </a:solidFill>
                <a:round/>
                <a:headEnd/>
                <a:tailEnd/>
              </a:ln>
              <a:effectLst/>
            </p:spPr>
            <p:txBody>
              <a:bodyPr/>
              <a:lstStyle/>
              <a:p>
                <a:endParaRPr lang="zh-CN" altLang="en-US"/>
              </a:p>
            </p:txBody>
          </p:sp>
        </p:grpSp>
        <p:sp>
          <p:nvSpPr>
            <p:cNvPr id="16399" name="Rectangle 15"/>
            <p:cNvSpPr>
              <a:spLocks noChangeArrowheads="1"/>
            </p:cNvSpPr>
            <p:nvPr/>
          </p:nvSpPr>
          <p:spPr bwMode="auto">
            <a:xfrm>
              <a:off x="2956" y="285"/>
              <a:ext cx="1064" cy="324"/>
            </a:xfrm>
            <a:prstGeom prst="rect">
              <a:avLst/>
            </a:prstGeom>
            <a:noFill/>
            <a:ln w="19050">
              <a:solidFill>
                <a:schemeClr val="tx1"/>
              </a:solidFill>
              <a:miter lim="800000"/>
              <a:headEnd/>
              <a:tailEnd/>
            </a:ln>
            <a:effectLst/>
          </p:spPr>
          <p:txBody>
            <a:bodyPr wrap="none" anchor="ctr"/>
            <a:lstStyle/>
            <a:p>
              <a:endParaRPr lang="zh-CN" altLang="en-US"/>
            </a:p>
          </p:txBody>
        </p:sp>
        <p:sp>
          <p:nvSpPr>
            <p:cNvPr id="16400" name="Line 16"/>
            <p:cNvSpPr>
              <a:spLocks noChangeShapeType="1"/>
            </p:cNvSpPr>
            <p:nvPr/>
          </p:nvSpPr>
          <p:spPr bwMode="auto">
            <a:xfrm>
              <a:off x="300" y="1163"/>
              <a:ext cx="531" cy="0"/>
            </a:xfrm>
            <a:prstGeom prst="line">
              <a:avLst/>
            </a:prstGeom>
            <a:noFill/>
            <a:ln w="19050">
              <a:solidFill>
                <a:schemeClr val="tx1"/>
              </a:solidFill>
              <a:round/>
              <a:headEnd/>
              <a:tailEnd/>
            </a:ln>
            <a:effectLst/>
          </p:spPr>
          <p:txBody>
            <a:bodyPr/>
            <a:lstStyle/>
            <a:p>
              <a:endParaRPr lang="zh-CN" altLang="en-US"/>
            </a:p>
          </p:txBody>
        </p:sp>
        <p:sp>
          <p:nvSpPr>
            <p:cNvPr id="16401" name="Line 17"/>
            <p:cNvSpPr>
              <a:spLocks noChangeShapeType="1"/>
            </p:cNvSpPr>
            <p:nvPr/>
          </p:nvSpPr>
          <p:spPr bwMode="auto">
            <a:xfrm flipV="1">
              <a:off x="4020" y="1867"/>
              <a:ext cx="1240" cy="0"/>
            </a:xfrm>
            <a:prstGeom prst="line">
              <a:avLst/>
            </a:prstGeom>
            <a:noFill/>
            <a:ln w="19050">
              <a:solidFill>
                <a:schemeClr val="tx1"/>
              </a:solidFill>
              <a:round/>
              <a:headEnd/>
              <a:tailEnd/>
            </a:ln>
            <a:effectLst/>
          </p:spPr>
          <p:txBody>
            <a:bodyPr/>
            <a:lstStyle/>
            <a:p>
              <a:endParaRPr lang="zh-CN" altLang="en-US"/>
            </a:p>
          </p:txBody>
        </p:sp>
        <p:sp>
          <p:nvSpPr>
            <p:cNvPr id="16402" name="Line 18"/>
            <p:cNvSpPr>
              <a:spLocks noChangeShapeType="1"/>
            </p:cNvSpPr>
            <p:nvPr/>
          </p:nvSpPr>
          <p:spPr bwMode="auto">
            <a:xfrm flipV="1">
              <a:off x="1895" y="1867"/>
              <a:ext cx="1061" cy="0"/>
            </a:xfrm>
            <a:prstGeom prst="line">
              <a:avLst/>
            </a:prstGeom>
            <a:noFill/>
            <a:ln w="19050">
              <a:solidFill>
                <a:schemeClr val="tx1"/>
              </a:solidFill>
              <a:round/>
              <a:headEnd/>
              <a:tailEnd/>
            </a:ln>
            <a:effectLst/>
          </p:spPr>
          <p:txBody>
            <a:bodyPr/>
            <a:lstStyle/>
            <a:p>
              <a:endParaRPr lang="zh-CN" altLang="en-US"/>
            </a:p>
          </p:txBody>
        </p:sp>
        <p:sp>
          <p:nvSpPr>
            <p:cNvPr id="16403" name="Line 19"/>
            <p:cNvSpPr>
              <a:spLocks noChangeShapeType="1"/>
            </p:cNvSpPr>
            <p:nvPr/>
          </p:nvSpPr>
          <p:spPr bwMode="auto">
            <a:xfrm flipV="1">
              <a:off x="821" y="609"/>
              <a:ext cx="1520" cy="550"/>
            </a:xfrm>
            <a:prstGeom prst="line">
              <a:avLst/>
            </a:prstGeom>
            <a:noFill/>
            <a:ln w="19050">
              <a:solidFill>
                <a:schemeClr val="tx1"/>
              </a:solidFill>
              <a:round/>
              <a:headEnd/>
              <a:tailEnd/>
            </a:ln>
            <a:effectLst/>
          </p:spPr>
          <p:txBody>
            <a:bodyPr/>
            <a:lstStyle/>
            <a:p>
              <a:endParaRPr lang="zh-CN" altLang="en-US"/>
            </a:p>
          </p:txBody>
        </p:sp>
        <p:sp>
          <p:nvSpPr>
            <p:cNvPr id="16404" name="Rectangle 20"/>
            <p:cNvSpPr>
              <a:spLocks noChangeArrowheads="1"/>
            </p:cNvSpPr>
            <p:nvPr/>
          </p:nvSpPr>
          <p:spPr bwMode="auto">
            <a:xfrm>
              <a:off x="454" y="128"/>
              <a:ext cx="583" cy="735"/>
            </a:xfrm>
            <a:prstGeom prst="rect">
              <a:avLst/>
            </a:prstGeom>
            <a:noFill/>
            <a:ln w="9525">
              <a:noFill/>
              <a:miter lim="800000"/>
              <a:headEnd/>
              <a:tailEnd/>
            </a:ln>
            <a:effectLst/>
          </p:spPr>
          <p:txBody>
            <a:bodyPr wrap="none">
              <a:spAutoFit/>
            </a:bodyPr>
            <a:lstStyle/>
            <a:p>
              <a:pPr>
                <a:buFont typeface="Arial" pitchFamily="34" charset="0"/>
                <a:buNone/>
              </a:pPr>
              <a:r>
                <a:rPr lang="en-US" altLang="zh-CN" b="1" i="1">
                  <a:solidFill>
                    <a:srgbClr val="000099"/>
                  </a:solidFill>
                </a:rPr>
                <a:t>S</a:t>
              </a:r>
            </a:p>
          </p:txBody>
        </p:sp>
        <p:sp>
          <p:nvSpPr>
            <p:cNvPr id="16405" name="Rectangle 21"/>
            <p:cNvSpPr>
              <a:spLocks noChangeArrowheads="1"/>
            </p:cNvSpPr>
            <p:nvPr/>
          </p:nvSpPr>
          <p:spPr bwMode="auto">
            <a:xfrm>
              <a:off x="2075" y="3678"/>
              <a:ext cx="638" cy="735"/>
            </a:xfrm>
            <a:prstGeom prst="rect">
              <a:avLst/>
            </a:prstGeom>
            <a:noFill/>
            <a:ln w="9525">
              <a:noFill/>
              <a:miter lim="800000"/>
              <a:headEnd/>
              <a:tailEnd/>
            </a:ln>
            <a:effectLst/>
          </p:spPr>
          <p:txBody>
            <a:bodyPr wrap="none">
              <a:spAutoFit/>
            </a:bodyPr>
            <a:lstStyle/>
            <a:p>
              <a:pPr>
                <a:buFont typeface="Arial" pitchFamily="34" charset="0"/>
                <a:buNone/>
              </a:pPr>
              <a:r>
                <a:rPr lang="en-US" altLang="zh-CN" b="1" i="1"/>
                <a:t>E</a:t>
              </a:r>
            </a:p>
          </p:txBody>
        </p:sp>
        <p:sp>
          <p:nvSpPr>
            <p:cNvPr id="16406" name="Oval 22"/>
            <p:cNvSpPr>
              <a:spLocks noChangeArrowheads="1"/>
            </p:cNvSpPr>
            <p:nvPr/>
          </p:nvSpPr>
          <p:spPr bwMode="auto">
            <a:xfrm>
              <a:off x="33" y="2211"/>
              <a:ext cx="534" cy="525"/>
            </a:xfrm>
            <a:prstGeom prst="ellipse">
              <a:avLst/>
            </a:prstGeom>
            <a:noFill/>
            <a:ln w="19050">
              <a:solidFill>
                <a:schemeClr val="tx1"/>
              </a:solidFill>
              <a:round/>
              <a:headEnd/>
              <a:tailEnd/>
            </a:ln>
            <a:effectLst/>
          </p:spPr>
          <p:txBody>
            <a:bodyPr wrap="none" anchor="ctr"/>
            <a:lstStyle/>
            <a:p>
              <a:endParaRPr lang="zh-CN" altLang="en-US"/>
            </a:p>
          </p:txBody>
        </p:sp>
        <p:sp>
          <p:nvSpPr>
            <p:cNvPr id="16407" name="Text Box 23"/>
            <p:cNvSpPr txBox="1">
              <a:spLocks noChangeArrowheads="1"/>
            </p:cNvSpPr>
            <p:nvPr/>
          </p:nvSpPr>
          <p:spPr bwMode="auto">
            <a:xfrm>
              <a:off x="0" y="2071"/>
              <a:ext cx="656" cy="639"/>
            </a:xfrm>
            <a:prstGeom prst="rect">
              <a:avLst/>
            </a:prstGeom>
            <a:noFill/>
            <a:ln w="9525">
              <a:noFill/>
              <a:miter lim="800000"/>
              <a:headEnd/>
              <a:tailEnd/>
            </a:ln>
            <a:effectLst/>
          </p:spPr>
          <p:txBody>
            <a:bodyPr>
              <a:spAutoFit/>
            </a:bodyPr>
            <a:lstStyle/>
            <a:p>
              <a:pPr>
                <a:spcBef>
                  <a:spcPct val="50000"/>
                </a:spcBef>
                <a:buFont typeface="Arial" pitchFamily="34" charset="0"/>
                <a:buNone/>
              </a:pPr>
              <a:r>
                <a:rPr lang="en-US" altLang="zh-CN" sz="2000" b="1"/>
                <a:t>A</a:t>
              </a:r>
            </a:p>
          </p:txBody>
        </p:sp>
        <p:sp>
          <p:nvSpPr>
            <p:cNvPr id="16408" name="Line 24"/>
            <p:cNvSpPr>
              <a:spLocks noChangeShapeType="1"/>
            </p:cNvSpPr>
            <p:nvPr/>
          </p:nvSpPr>
          <p:spPr bwMode="auto">
            <a:xfrm>
              <a:off x="300" y="1163"/>
              <a:ext cx="0" cy="1054"/>
            </a:xfrm>
            <a:prstGeom prst="line">
              <a:avLst/>
            </a:prstGeom>
            <a:noFill/>
            <a:ln w="19050">
              <a:solidFill>
                <a:schemeClr val="tx1"/>
              </a:solidFill>
              <a:round/>
              <a:headEnd/>
              <a:tailEnd/>
            </a:ln>
            <a:effectLst/>
          </p:spPr>
          <p:txBody>
            <a:bodyPr/>
            <a:lstStyle/>
            <a:p>
              <a:endParaRPr lang="zh-CN" altLang="en-US"/>
            </a:p>
          </p:txBody>
        </p:sp>
        <p:sp>
          <p:nvSpPr>
            <p:cNvPr id="16409" name="Rectangle 25"/>
            <p:cNvSpPr>
              <a:spLocks noChangeArrowheads="1"/>
            </p:cNvSpPr>
            <p:nvPr/>
          </p:nvSpPr>
          <p:spPr bwMode="auto">
            <a:xfrm>
              <a:off x="2956" y="1691"/>
              <a:ext cx="1064" cy="324"/>
            </a:xfrm>
            <a:prstGeom prst="rect">
              <a:avLst/>
            </a:prstGeom>
            <a:noFill/>
            <a:ln w="19050">
              <a:solidFill>
                <a:schemeClr val="tx1"/>
              </a:solidFill>
              <a:miter lim="800000"/>
              <a:headEnd/>
              <a:tailEnd/>
            </a:ln>
            <a:effectLst/>
          </p:spPr>
          <p:txBody>
            <a:bodyPr wrap="none" anchor="ctr"/>
            <a:lstStyle/>
            <a:p>
              <a:endParaRPr lang="zh-CN" altLang="en-US"/>
            </a:p>
          </p:txBody>
        </p:sp>
        <p:sp>
          <p:nvSpPr>
            <p:cNvPr id="16410" name="Line 26"/>
            <p:cNvSpPr>
              <a:spLocks noChangeShapeType="1"/>
            </p:cNvSpPr>
            <p:nvPr/>
          </p:nvSpPr>
          <p:spPr bwMode="auto">
            <a:xfrm flipV="1">
              <a:off x="4020" y="460"/>
              <a:ext cx="1240" cy="0"/>
            </a:xfrm>
            <a:prstGeom prst="line">
              <a:avLst/>
            </a:prstGeom>
            <a:noFill/>
            <a:ln w="19050">
              <a:solidFill>
                <a:schemeClr val="tx1"/>
              </a:solidFill>
              <a:round/>
              <a:headEnd/>
              <a:tailEnd/>
            </a:ln>
            <a:effectLst/>
          </p:spPr>
          <p:txBody>
            <a:bodyPr/>
            <a:lstStyle/>
            <a:p>
              <a:endParaRPr lang="zh-CN" altLang="en-US"/>
            </a:p>
          </p:txBody>
        </p:sp>
        <p:grpSp>
          <p:nvGrpSpPr>
            <p:cNvPr id="5" name="Group 27"/>
            <p:cNvGrpSpPr>
              <a:grpSpLocks/>
            </p:cNvGrpSpPr>
            <p:nvPr/>
          </p:nvGrpSpPr>
          <p:grpSpPr bwMode="auto">
            <a:xfrm>
              <a:off x="3134" y="370"/>
              <a:ext cx="858" cy="846"/>
              <a:chOff x="0" y="0"/>
              <a:chExt cx="232" cy="231"/>
            </a:xfrm>
          </p:grpSpPr>
          <p:sp>
            <p:nvSpPr>
              <p:cNvPr id="16412" name="Rectangle 28"/>
              <p:cNvSpPr>
                <a:spLocks noChangeArrowheads="1"/>
              </p:cNvSpPr>
              <p:nvPr/>
            </p:nvSpPr>
            <p:spPr bwMode="auto">
              <a:xfrm>
                <a:off x="0" y="0"/>
                <a:ext cx="173" cy="200"/>
              </a:xfrm>
              <a:prstGeom prst="rect">
                <a:avLst/>
              </a:prstGeom>
              <a:noFill/>
              <a:ln w="9525">
                <a:noFill/>
                <a:miter lim="800000"/>
                <a:headEnd/>
                <a:tailEnd/>
              </a:ln>
              <a:effectLst/>
            </p:spPr>
            <p:txBody>
              <a:bodyPr wrap="none">
                <a:spAutoFit/>
              </a:bodyPr>
              <a:lstStyle/>
              <a:p>
                <a:pPr>
                  <a:buFont typeface="Arial" pitchFamily="34" charset="0"/>
                  <a:buNone/>
                </a:pPr>
                <a:r>
                  <a:rPr lang="en-US" altLang="zh-CN" b="1" i="1"/>
                  <a:t>R</a:t>
                </a:r>
              </a:p>
            </p:txBody>
          </p:sp>
          <p:sp>
            <p:nvSpPr>
              <p:cNvPr id="16413" name="Rectangle 29"/>
              <p:cNvSpPr>
                <a:spLocks noChangeArrowheads="1"/>
              </p:cNvSpPr>
              <p:nvPr/>
            </p:nvSpPr>
            <p:spPr bwMode="auto">
              <a:xfrm>
                <a:off x="105" y="83"/>
                <a:ext cx="127" cy="148"/>
              </a:xfrm>
              <a:prstGeom prst="rect">
                <a:avLst/>
              </a:prstGeom>
              <a:noFill/>
              <a:ln w="9525">
                <a:noFill/>
                <a:miter lim="800000"/>
                <a:headEnd/>
                <a:tailEnd/>
              </a:ln>
              <a:effectLst/>
            </p:spPr>
            <p:txBody>
              <a:bodyPr wrap="none">
                <a:spAutoFit/>
              </a:bodyPr>
              <a:lstStyle/>
              <a:p>
                <a:pPr>
                  <a:buFont typeface="Arial" pitchFamily="34" charset="0"/>
                  <a:buNone/>
                </a:pPr>
                <a:r>
                  <a:rPr lang="en-US" altLang="zh-CN" sz="1600" b="1"/>
                  <a:t>1</a:t>
                </a:r>
              </a:p>
            </p:txBody>
          </p:sp>
        </p:grpSp>
        <p:grpSp>
          <p:nvGrpSpPr>
            <p:cNvPr id="6" name="Group 30"/>
            <p:cNvGrpSpPr>
              <a:grpSpLocks/>
            </p:cNvGrpSpPr>
            <p:nvPr/>
          </p:nvGrpSpPr>
          <p:grpSpPr bwMode="auto">
            <a:xfrm>
              <a:off x="3134" y="1799"/>
              <a:ext cx="858" cy="843"/>
              <a:chOff x="0" y="0"/>
              <a:chExt cx="232" cy="230"/>
            </a:xfrm>
          </p:grpSpPr>
          <p:sp>
            <p:nvSpPr>
              <p:cNvPr id="16415" name="Rectangle 31"/>
              <p:cNvSpPr>
                <a:spLocks noChangeArrowheads="1"/>
              </p:cNvSpPr>
              <p:nvPr/>
            </p:nvSpPr>
            <p:spPr bwMode="auto">
              <a:xfrm>
                <a:off x="0" y="0"/>
                <a:ext cx="173" cy="200"/>
              </a:xfrm>
              <a:prstGeom prst="rect">
                <a:avLst/>
              </a:prstGeom>
              <a:noFill/>
              <a:ln w="9525">
                <a:noFill/>
                <a:miter lim="800000"/>
                <a:headEnd/>
                <a:tailEnd/>
              </a:ln>
              <a:effectLst/>
            </p:spPr>
            <p:txBody>
              <a:bodyPr wrap="none">
                <a:spAutoFit/>
              </a:bodyPr>
              <a:lstStyle/>
              <a:p>
                <a:pPr>
                  <a:buFont typeface="Arial" pitchFamily="34" charset="0"/>
                  <a:buNone/>
                </a:pPr>
                <a:r>
                  <a:rPr lang="en-US" altLang="zh-CN" b="1" i="1"/>
                  <a:t>R</a:t>
                </a:r>
              </a:p>
            </p:txBody>
          </p:sp>
          <p:sp>
            <p:nvSpPr>
              <p:cNvPr id="16416" name="Rectangle 32"/>
              <p:cNvSpPr>
                <a:spLocks noChangeArrowheads="1"/>
              </p:cNvSpPr>
              <p:nvPr/>
            </p:nvSpPr>
            <p:spPr bwMode="auto">
              <a:xfrm>
                <a:off x="105" y="83"/>
                <a:ext cx="127" cy="147"/>
              </a:xfrm>
              <a:prstGeom prst="rect">
                <a:avLst/>
              </a:prstGeom>
              <a:noFill/>
              <a:ln w="9525">
                <a:noFill/>
                <a:miter lim="800000"/>
                <a:headEnd/>
                <a:tailEnd/>
              </a:ln>
              <a:effectLst/>
            </p:spPr>
            <p:txBody>
              <a:bodyPr wrap="none">
                <a:spAutoFit/>
              </a:bodyPr>
              <a:lstStyle/>
              <a:p>
                <a:pPr>
                  <a:buFont typeface="Arial" pitchFamily="34" charset="0"/>
                  <a:buNone/>
                </a:pPr>
                <a:r>
                  <a:rPr lang="en-US" altLang="zh-CN" sz="1600" b="1"/>
                  <a:t>2</a:t>
                </a:r>
              </a:p>
            </p:txBody>
          </p:sp>
        </p:grpSp>
        <p:sp>
          <p:nvSpPr>
            <p:cNvPr id="16417" name="Rectangle 33"/>
            <p:cNvSpPr>
              <a:spLocks noChangeArrowheads="1"/>
            </p:cNvSpPr>
            <p:nvPr/>
          </p:nvSpPr>
          <p:spPr bwMode="auto">
            <a:xfrm>
              <a:off x="1288" y="0"/>
              <a:ext cx="513" cy="638"/>
            </a:xfrm>
            <a:prstGeom prst="rect">
              <a:avLst/>
            </a:prstGeom>
            <a:noFill/>
            <a:ln w="9525">
              <a:noFill/>
              <a:miter lim="800000"/>
              <a:headEnd/>
              <a:tailEnd/>
            </a:ln>
            <a:effectLst/>
          </p:spPr>
          <p:txBody>
            <a:bodyPr wrap="none">
              <a:spAutoFit/>
            </a:bodyPr>
            <a:lstStyle/>
            <a:p>
              <a:pPr>
                <a:buFont typeface="Arial" pitchFamily="34" charset="0"/>
                <a:buNone/>
              </a:pPr>
              <a:r>
                <a:rPr lang="en-US" altLang="zh-CN" sz="2000" b="1" i="1">
                  <a:solidFill>
                    <a:srgbClr val="000099"/>
                  </a:solidFill>
                </a:rPr>
                <a:t>1</a:t>
              </a:r>
            </a:p>
          </p:txBody>
        </p:sp>
        <p:sp>
          <p:nvSpPr>
            <p:cNvPr id="16418" name="Rectangle 34"/>
            <p:cNvSpPr>
              <a:spLocks noChangeArrowheads="1"/>
            </p:cNvSpPr>
            <p:nvPr/>
          </p:nvSpPr>
          <p:spPr bwMode="auto">
            <a:xfrm>
              <a:off x="1322" y="1394"/>
              <a:ext cx="513" cy="639"/>
            </a:xfrm>
            <a:prstGeom prst="rect">
              <a:avLst/>
            </a:prstGeom>
            <a:noFill/>
            <a:ln w="9525">
              <a:noFill/>
              <a:miter lim="800000"/>
              <a:headEnd/>
              <a:tailEnd/>
            </a:ln>
            <a:effectLst/>
          </p:spPr>
          <p:txBody>
            <a:bodyPr wrap="none">
              <a:spAutoFit/>
            </a:bodyPr>
            <a:lstStyle/>
            <a:p>
              <a:pPr>
                <a:buFont typeface="Arial" pitchFamily="34" charset="0"/>
                <a:buNone/>
              </a:pPr>
              <a:r>
                <a:rPr lang="en-US" altLang="zh-CN" sz="2000" b="1" i="1">
                  <a:solidFill>
                    <a:srgbClr val="000099"/>
                  </a:solidFill>
                </a:rPr>
                <a:t>2</a:t>
              </a:r>
            </a:p>
          </p:txBody>
        </p:sp>
      </p:grpSp>
      <p:sp>
        <p:nvSpPr>
          <p:cNvPr id="16419" name="Rectangle 35"/>
          <p:cNvSpPr>
            <a:spLocks noChangeArrowheads="1"/>
          </p:cNvSpPr>
          <p:nvPr/>
        </p:nvSpPr>
        <p:spPr bwMode="auto">
          <a:xfrm>
            <a:off x="467544" y="620688"/>
            <a:ext cx="7696200" cy="563562"/>
          </a:xfrm>
          <a:prstGeom prst="rect">
            <a:avLst/>
          </a:prstGeom>
          <a:noFill/>
          <a:ln w="9525">
            <a:noFill/>
            <a:miter lim="800000"/>
            <a:headEnd/>
            <a:tailEnd/>
          </a:ln>
          <a:effectLst/>
        </p:spPr>
        <p:txBody>
          <a:bodyPr anchor="ctr"/>
          <a:lstStyle/>
          <a:p>
            <a:pPr algn="ctr"/>
            <a:r>
              <a:rPr lang="zh-CN" altLang="en-US" sz="4800" dirty="0">
                <a:solidFill>
                  <a:srgbClr val="FF6600"/>
                </a:solidFill>
                <a:ea typeface="隶书" pitchFamily="49" charset="-122"/>
              </a:rPr>
              <a:t>课堂训练</a:t>
            </a:r>
            <a:endParaRPr lang="zh-CN" altLang="en-US" sz="4400" dirty="0">
              <a:solidFill>
                <a:schemeClr val="tx2"/>
              </a:solidFill>
            </a:endParaRPr>
          </a:p>
        </p:txBody>
      </p:sp>
      <p:sp>
        <p:nvSpPr>
          <p:cNvPr id="16420" name="Text Box 36"/>
          <p:cNvSpPr txBox="1">
            <a:spLocks noChangeArrowheads="1"/>
          </p:cNvSpPr>
          <p:nvPr/>
        </p:nvSpPr>
        <p:spPr bwMode="auto">
          <a:xfrm>
            <a:off x="180975" y="3040063"/>
            <a:ext cx="5326063" cy="1114425"/>
          </a:xfrm>
          <a:prstGeom prst="rect">
            <a:avLst/>
          </a:prstGeom>
          <a:noFill/>
          <a:ln w="9525">
            <a:noFill/>
            <a:miter lim="800000"/>
            <a:headEnd/>
            <a:tailEnd/>
          </a:ln>
          <a:effectLst/>
        </p:spPr>
        <p:txBody>
          <a:bodyPr>
            <a:spAutoFit/>
          </a:bodyPr>
          <a:lstStyle/>
          <a:p>
            <a:pPr eaLnBrk="0" hangingPunct="0">
              <a:lnSpc>
                <a:spcPct val="120000"/>
              </a:lnSpc>
              <a:spcBef>
                <a:spcPct val="50000"/>
              </a:spcBef>
              <a:buFont typeface="Arial" pitchFamily="34" charset="0"/>
              <a:buNone/>
            </a:pPr>
            <a:r>
              <a:rPr lang="zh-CN" altLang="en-US" sz="2800" b="1"/>
              <a:t>     </a:t>
            </a:r>
            <a:r>
              <a:rPr lang="zh-CN" altLang="en-US" sz="2800" b="1">
                <a:solidFill>
                  <a:schemeClr val="tx2"/>
                </a:solidFill>
                <a:latin typeface="楷体_GB2312" pitchFamily="49" charset="-122"/>
                <a:ea typeface="楷体_GB2312" pitchFamily="49" charset="-122"/>
              </a:rPr>
              <a:t>解：</a:t>
            </a:r>
            <a:r>
              <a:rPr lang="zh-CN" altLang="en-US" sz="2800" b="1">
                <a:latin typeface="楷体_GB2312" pitchFamily="49" charset="-122"/>
                <a:ea typeface="楷体_GB2312" pitchFamily="49" charset="-122"/>
              </a:rPr>
              <a:t>根据闭合电路欧姆定律，列方程得 </a:t>
            </a:r>
          </a:p>
        </p:txBody>
      </p:sp>
      <p:graphicFrame>
        <p:nvGraphicFramePr>
          <p:cNvPr id="16421" name="Object 37"/>
          <p:cNvGraphicFramePr>
            <a:graphicFrameLocks noChangeAspect="1"/>
          </p:cNvGraphicFramePr>
          <p:nvPr/>
        </p:nvGraphicFramePr>
        <p:xfrm>
          <a:off x="2222500" y="3629025"/>
          <a:ext cx="2239963" cy="566738"/>
        </p:xfrm>
        <a:graphic>
          <a:graphicData uri="http://schemas.openxmlformats.org/presentationml/2006/ole">
            <mc:AlternateContent xmlns:mc="http://schemas.openxmlformats.org/markup-compatibility/2006">
              <mc:Choice xmlns:v="urn:schemas-microsoft-com:vml" Requires="v">
                <p:oleObj spid="_x0000_s66567" r:id="rId3" imgW="853348" imgH="216553" progId="Equation.3">
                  <p:embed/>
                </p:oleObj>
              </mc:Choice>
              <mc:Fallback>
                <p:oleObj r:id="rId3" imgW="853348" imgH="21655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00" y="3629025"/>
                        <a:ext cx="2239963"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2" name="Object 38"/>
          <p:cNvGraphicFramePr>
            <a:graphicFrameLocks noChangeAspect="1"/>
          </p:cNvGraphicFramePr>
          <p:nvPr/>
        </p:nvGraphicFramePr>
        <p:xfrm>
          <a:off x="2222500" y="4195763"/>
          <a:ext cx="2243138" cy="536575"/>
        </p:xfrm>
        <a:graphic>
          <a:graphicData uri="http://schemas.openxmlformats.org/presentationml/2006/ole">
            <mc:AlternateContent xmlns:mc="http://schemas.openxmlformats.org/markup-compatibility/2006">
              <mc:Choice xmlns:v="urn:schemas-microsoft-com:vml" Requires="v">
                <p:oleObj spid="_x0000_s66568" r:id="rId5" imgW="904248" imgH="216553" progId="Equation.3">
                  <p:embed/>
                </p:oleObj>
              </mc:Choice>
              <mc:Fallback>
                <p:oleObj r:id="rId5" imgW="904248" imgH="216553"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500" y="4195763"/>
                        <a:ext cx="2243138"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39"/>
          <p:cNvGrpSpPr>
            <a:grpSpLocks/>
          </p:cNvGrpSpPr>
          <p:nvPr/>
        </p:nvGrpSpPr>
        <p:grpSpPr bwMode="auto">
          <a:xfrm>
            <a:off x="180975" y="4884738"/>
            <a:ext cx="4564063" cy="938212"/>
            <a:chOff x="0" y="0"/>
            <a:chExt cx="7187" cy="1476"/>
          </a:xfrm>
        </p:grpSpPr>
        <p:sp>
          <p:nvSpPr>
            <p:cNvPr id="16424" name="Text Box 40"/>
            <p:cNvSpPr txBox="1">
              <a:spLocks noChangeArrowheads="1"/>
            </p:cNvSpPr>
            <p:nvPr/>
          </p:nvSpPr>
          <p:spPr bwMode="auto">
            <a:xfrm>
              <a:off x="0" y="0"/>
              <a:ext cx="3497" cy="816"/>
            </a:xfrm>
            <a:prstGeom prst="rect">
              <a:avLst/>
            </a:prstGeom>
            <a:noFill/>
            <a:ln w="9525">
              <a:noFill/>
              <a:miter lim="800000"/>
              <a:headEnd/>
              <a:tailEnd/>
            </a:ln>
          </p:spPr>
          <p:txBody>
            <a:bodyPr>
              <a:spAutoFit/>
            </a:bodyPr>
            <a:lstStyle/>
            <a:p>
              <a:pPr>
                <a:buFont typeface="Arial" pitchFamily="34" charset="0"/>
                <a:buNone/>
              </a:pPr>
              <a:r>
                <a:rPr lang="zh-CN" altLang="en-US" sz="2800" b="1">
                  <a:latin typeface="楷体_GB2312" pitchFamily="49" charset="-122"/>
                  <a:ea typeface="楷体_GB2312" pitchFamily="49" charset="-122"/>
                  <a:sym typeface="Arial" pitchFamily="34" charset="0"/>
                </a:rPr>
                <a:t>消去</a:t>
              </a:r>
              <a:r>
                <a:rPr lang="en-US" altLang="zh-CN" sz="2800" b="1">
                  <a:latin typeface="楷体_GB2312" pitchFamily="49" charset="-122"/>
                  <a:ea typeface="楷体_GB2312" pitchFamily="49" charset="-122"/>
                  <a:sym typeface="Arial" pitchFamily="34" charset="0"/>
                </a:rPr>
                <a:t>E</a:t>
              </a:r>
              <a:r>
                <a:rPr lang="zh-CN" altLang="en-US" sz="2800" b="1">
                  <a:latin typeface="楷体_GB2312" pitchFamily="49" charset="-122"/>
                  <a:ea typeface="楷体_GB2312" pitchFamily="49" charset="-122"/>
                  <a:sym typeface="Arial" pitchFamily="34" charset="0"/>
                </a:rPr>
                <a:t>，解得</a:t>
              </a:r>
            </a:p>
          </p:txBody>
        </p:sp>
        <p:graphicFrame>
          <p:nvGraphicFramePr>
            <p:cNvPr id="16425" name="Object 41"/>
            <p:cNvGraphicFramePr>
              <a:graphicFrameLocks noChangeAspect="1"/>
            </p:cNvGraphicFramePr>
            <p:nvPr/>
          </p:nvGraphicFramePr>
          <p:xfrm>
            <a:off x="4019" y="0"/>
            <a:ext cx="3169" cy="1476"/>
          </p:xfrm>
          <a:graphic>
            <a:graphicData uri="http://schemas.openxmlformats.org/presentationml/2006/ole">
              <mc:AlternateContent xmlns:mc="http://schemas.openxmlformats.org/markup-compatibility/2006">
                <mc:Choice xmlns:v="urn:schemas-microsoft-com:vml" Requires="v">
                  <p:oleObj spid="_x0000_s66569" r:id="rId7" imgW="929879" imgH="433150" progId="Equation.3">
                    <p:embed/>
                  </p:oleObj>
                </mc:Choice>
                <mc:Fallback>
                  <p:oleObj r:id="rId7" imgW="929879" imgH="43315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9" y="0"/>
                          <a:ext cx="3169" cy="14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42"/>
          <p:cNvGrpSpPr>
            <a:grpSpLocks/>
          </p:cNvGrpSpPr>
          <p:nvPr/>
        </p:nvGrpSpPr>
        <p:grpSpPr bwMode="auto">
          <a:xfrm>
            <a:off x="180975" y="5822950"/>
            <a:ext cx="5697538" cy="517525"/>
            <a:chOff x="0" y="0"/>
            <a:chExt cx="8972" cy="816"/>
          </a:xfrm>
        </p:grpSpPr>
        <p:sp>
          <p:nvSpPr>
            <p:cNvPr id="16427" name="Text Box 43"/>
            <p:cNvSpPr txBox="1">
              <a:spLocks noChangeArrowheads="1"/>
            </p:cNvSpPr>
            <p:nvPr/>
          </p:nvSpPr>
          <p:spPr bwMode="auto">
            <a:xfrm>
              <a:off x="0" y="0"/>
              <a:ext cx="3900" cy="816"/>
            </a:xfrm>
            <a:prstGeom prst="rect">
              <a:avLst/>
            </a:prstGeom>
            <a:noFill/>
            <a:ln w="9525">
              <a:noFill/>
              <a:miter lim="800000"/>
              <a:headEnd/>
              <a:tailEnd/>
            </a:ln>
          </p:spPr>
          <p:txBody>
            <a:bodyPr>
              <a:spAutoFit/>
            </a:bodyPr>
            <a:lstStyle/>
            <a:p>
              <a:pPr>
                <a:buFont typeface="Arial" pitchFamily="34" charset="0"/>
                <a:buNone/>
              </a:pPr>
              <a:r>
                <a:rPr lang="zh-CN" altLang="en-US" sz="2800" b="1">
                  <a:latin typeface="楷体_GB2312" pitchFamily="49" charset="-122"/>
                  <a:ea typeface="楷体_GB2312" pitchFamily="49" charset="-122"/>
                  <a:sym typeface="Arial" pitchFamily="34" charset="0"/>
                </a:rPr>
                <a:t>代入数据解得</a:t>
              </a:r>
            </a:p>
          </p:txBody>
        </p:sp>
        <p:graphicFrame>
          <p:nvGraphicFramePr>
            <p:cNvPr id="16428" name="Object 44"/>
            <p:cNvGraphicFramePr>
              <a:graphicFrameLocks noChangeAspect="1"/>
            </p:cNvGraphicFramePr>
            <p:nvPr/>
          </p:nvGraphicFramePr>
          <p:xfrm>
            <a:off x="4335" y="0"/>
            <a:ext cx="2134" cy="815"/>
          </p:xfrm>
          <a:graphic>
            <a:graphicData uri="http://schemas.openxmlformats.org/presentationml/2006/ole">
              <mc:AlternateContent xmlns:mc="http://schemas.openxmlformats.org/markup-compatibility/2006">
                <mc:Choice xmlns:v="urn:schemas-microsoft-com:vml" Requires="v">
                  <p:oleObj spid="_x0000_s66570" r:id="rId9" imgW="434349" imgH="166111" progId="Equation.3">
                    <p:embed/>
                  </p:oleObj>
                </mc:Choice>
                <mc:Fallback>
                  <p:oleObj r:id="rId9" imgW="434349" imgH="166111"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5" y="0"/>
                          <a:ext cx="2134" cy="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9" name="Object 45"/>
            <p:cNvGraphicFramePr>
              <a:graphicFrameLocks noChangeAspect="1"/>
            </p:cNvGraphicFramePr>
            <p:nvPr/>
          </p:nvGraphicFramePr>
          <p:xfrm>
            <a:off x="6748" y="0"/>
            <a:ext cx="2224" cy="815"/>
          </p:xfrm>
          <a:graphic>
            <a:graphicData uri="http://schemas.openxmlformats.org/presentationml/2006/ole">
              <mc:AlternateContent xmlns:mc="http://schemas.openxmlformats.org/markup-compatibility/2006">
                <mc:Choice xmlns:v="urn:schemas-microsoft-com:vml" Requires="v">
                  <p:oleObj spid="_x0000_s66571" r:id="rId11" imgW="485391" imgH="178781" progId="Equation.3">
                    <p:embed/>
                  </p:oleObj>
                </mc:Choice>
                <mc:Fallback>
                  <p:oleObj r:id="rId11" imgW="485391" imgH="178781"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48" y="0"/>
                          <a:ext cx="2224" cy="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20"/>
                                        </p:tgtEl>
                                        <p:attrNameLst>
                                          <p:attrName>style.visibility</p:attrName>
                                        </p:attrNameLst>
                                      </p:cBhvr>
                                      <p:to>
                                        <p:strVal val="visible"/>
                                      </p:to>
                                    </p:set>
                                    <p:animEffect transition="in" filter="wipe(left)">
                                      <p:cBhvr>
                                        <p:cTn id="7" dur="500"/>
                                        <p:tgtEl>
                                          <p:spTgt spid="164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421"/>
                                        </p:tgtEl>
                                        <p:attrNameLst>
                                          <p:attrName>style.visibility</p:attrName>
                                        </p:attrNameLst>
                                      </p:cBhvr>
                                      <p:to>
                                        <p:strVal val="visible"/>
                                      </p:to>
                                    </p:set>
                                    <p:animEffect transition="in" filter="wipe(left)">
                                      <p:cBhvr>
                                        <p:cTn id="12" dur="500"/>
                                        <p:tgtEl>
                                          <p:spTgt spid="164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422"/>
                                        </p:tgtEl>
                                        <p:attrNameLst>
                                          <p:attrName>style.visibility</p:attrName>
                                        </p:attrNameLst>
                                      </p:cBhvr>
                                      <p:to>
                                        <p:strVal val="visible"/>
                                      </p:to>
                                    </p:set>
                                    <p:animEffect transition="in" filter="wipe(left)">
                                      <p:cBhvr>
                                        <p:cTn id="17" dur="500"/>
                                        <p:tgtEl>
                                          <p:spTgt spid="164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50825" y="1368301"/>
            <a:ext cx="8497888" cy="1865126"/>
          </a:xfrm>
          <a:prstGeom prst="rect">
            <a:avLst/>
          </a:prstGeom>
          <a:noFill/>
          <a:ln w="9525">
            <a:noFill/>
            <a:miter lim="800000"/>
            <a:headEnd/>
            <a:tailEnd/>
          </a:ln>
          <a:effectLst/>
        </p:spPr>
        <p:txBody>
          <a:bodyPr>
            <a:spAutoFit/>
          </a:bodyPr>
          <a:lstStyle/>
          <a:p>
            <a:pPr algn="just" eaLnBrk="0" hangingPunct="0">
              <a:lnSpc>
                <a:spcPct val="120000"/>
              </a:lnSpc>
              <a:buFont typeface="Arial" pitchFamily="34" charset="0"/>
              <a:buNone/>
            </a:pPr>
            <a:r>
              <a:rPr lang="en-US" altLang="zh-CN" sz="3200" b="1" dirty="0">
                <a:latin typeface="楷体_GB2312" pitchFamily="49" charset="-122"/>
                <a:ea typeface="楷体_GB2312" pitchFamily="49" charset="-122"/>
              </a:rPr>
              <a:t>    2. </a:t>
            </a:r>
            <a:r>
              <a:rPr lang="zh-CN" altLang="en-US" sz="3200" b="1" dirty="0">
                <a:latin typeface="楷体_GB2312" pitchFamily="49" charset="-122"/>
                <a:ea typeface="楷体_GB2312" pitchFamily="49" charset="-122"/>
              </a:rPr>
              <a:t>已知电路中的电源电动势是</a:t>
            </a:r>
            <a:r>
              <a:rPr lang="en-US" altLang="zh-CN" sz="3200" b="1" dirty="0">
                <a:latin typeface="楷体_GB2312" pitchFamily="49" charset="-122"/>
                <a:ea typeface="楷体_GB2312" pitchFamily="49" charset="-122"/>
              </a:rPr>
              <a:t>1.5</a:t>
            </a:r>
            <a:r>
              <a:rPr lang="en-US" altLang="zh-CN" b="1" dirty="0">
                <a:latin typeface="楷体_GB2312" pitchFamily="49" charset="-122"/>
                <a:ea typeface="楷体_GB2312" pitchFamily="49" charset="-122"/>
              </a:rPr>
              <a:t> </a:t>
            </a:r>
            <a:r>
              <a:rPr lang="en-US" altLang="zh-CN" sz="3200" b="1" dirty="0">
                <a:latin typeface="楷体_GB2312" pitchFamily="49" charset="-122"/>
                <a:ea typeface="楷体_GB2312" pitchFamily="49" charset="-122"/>
              </a:rPr>
              <a:t>V</a:t>
            </a:r>
            <a:r>
              <a:rPr lang="zh-CN" altLang="en-US" sz="3200" b="1" dirty="0">
                <a:latin typeface="楷体_GB2312" pitchFamily="49" charset="-122"/>
                <a:ea typeface="楷体_GB2312" pitchFamily="49" charset="-122"/>
              </a:rPr>
              <a:t>，内电阻是</a:t>
            </a:r>
            <a:r>
              <a:rPr lang="en-US" altLang="zh-CN" sz="3200" b="1" dirty="0">
                <a:latin typeface="楷体_GB2312" pitchFamily="49" charset="-122"/>
                <a:ea typeface="楷体_GB2312" pitchFamily="49" charset="-122"/>
              </a:rPr>
              <a:t>0.1</a:t>
            </a:r>
            <a:r>
              <a:rPr lang="en-US" altLang="zh-CN" sz="3200" b="1" dirty="0">
                <a:latin typeface="Symbol" pitchFamily="18" charset="2"/>
              </a:rPr>
              <a:t>W</a:t>
            </a:r>
            <a:r>
              <a:rPr lang="en-US" altLang="zh-CN" sz="2000" dirty="0"/>
              <a:t> </a:t>
            </a:r>
            <a:r>
              <a:rPr lang="zh-CN" altLang="en-US" sz="3200" b="1" dirty="0">
                <a:latin typeface="楷体_GB2312" pitchFamily="49" charset="-122"/>
                <a:ea typeface="楷体_GB2312" pitchFamily="49" charset="-122"/>
              </a:rPr>
              <a:t>，外电路的电阻是</a:t>
            </a:r>
            <a:r>
              <a:rPr lang="en-US" altLang="zh-CN" sz="3200" b="1" dirty="0">
                <a:latin typeface="楷体_GB2312" pitchFamily="49" charset="-122"/>
                <a:ea typeface="楷体_GB2312" pitchFamily="49" charset="-122"/>
              </a:rPr>
              <a:t>1.4</a:t>
            </a:r>
            <a:r>
              <a:rPr lang="en-US" altLang="zh-CN" sz="3200" b="1" dirty="0">
                <a:latin typeface="Symbol" pitchFamily="18" charset="2"/>
              </a:rPr>
              <a:t>W</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。求电路中的电流 </a:t>
            </a:r>
            <a:r>
              <a:rPr lang="en-US" altLang="zh-CN" sz="3200" b="1" i="1" dirty="0">
                <a:latin typeface="楷体_GB2312" pitchFamily="49" charset="-122"/>
                <a:ea typeface="楷体_GB2312" pitchFamily="49" charset="-122"/>
              </a:rPr>
              <a:t>I</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和路端电压</a:t>
            </a:r>
            <a:r>
              <a:rPr lang="en-US" altLang="zh-CN" sz="3200" b="1" i="1" dirty="0">
                <a:latin typeface="楷体_GB2312" pitchFamily="49" charset="-122"/>
                <a:ea typeface="楷体_GB2312" pitchFamily="49" charset="-122"/>
              </a:rPr>
              <a:t>U </a:t>
            </a:r>
            <a:r>
              <a:rPr lang="zh-CN" altLang="en-US" sz="3200" b="1" dirty="0">
                <a:latin typeface="楷体_GB2312" pitchFamily="49" charset="-122"/>
                <a:ea typeface="楷体_GB2312" pitchFamily="49" charset="-122"/>
              </a:rPr>
              <a:t>。</a:t>
            </a:r>
          </a:p>
        </p:txBody>
      </p:sp>
      <p:sp>
        <p:nvSpPr>
          <p:cNvPr id="17411" name="Rectangle 3"/>
          <p:cNvSpPr>
            <a:spLocks noChangeArrowheads="1"/>
          </p:cNvSpPr>
          <p:nvPr/>
        </p:nvSpPr>
        <p:spPr bwMode="auto">
          <a:xfrm>
            <a:off x="0" y="3213100"/>
            <a:ext cx="8964613" cy="676275"/>
          </a:xfrm>
          <a:prstGeom prst="rect">
            <a:avLst/>
          </a:prstGeom>
          <a:noFill/>
          <a:ln w="9525">
            <a:noFill/>
            <a:miter lim="800000"/>
            <a:headEnd/>
            <a:tailEnd/>
          </a:ln>
          <a:effectLst/>
        </p:spPr>
        <p:txBody>
          <a:bodyPr>
            <a:spAutoFit/>
          </a:bodyPr>
          <a:lstStyle/>
          <a:p>
            <a:pPr eaLnBrk="0" hangingPunct="0">
              <a:lnSpc>
                <a:spcPct val="120000"/>
              </a:lnSpc>
              <a:spcBef>
                <a:spcPct val="50000"/>
              </a:spcBef>
              <a:buFont typeface="Arial" pitchFamily="34" charset="0"/>
              <a:buNone/>
            </a:pPr>
            <a:r>
              <a:rPr lang="zh-CN" altLang="en-US" sz="3200" b="1"/>
              <a:t>     </a:t>
            </a:r>
            <a:r>
              <a:rPr lang="zh-CN" altLang="en-US" sz="3200" b="1">
                <a:solidFill>
                  <a:schemeClr val="tx2"/>
                </a:solidFill>
                <a:ea typeface="楷体_GB2312" pitchFamily="49" charset="-122"/>
              </a:rPr>
              <a:t>解：</a:t>
            </a:r>
            <a:r>
              <a:rPr lang="zh-CN" altLang="en-US" sz="3200" b="1">
                <a:ea typeface="楷体_GB2312" pitchFamily="49" charset="-122"/>
              </a:rPr>
              <a:t>根据闭合电路欧姆定律，电路中的电流为</a:t>
            </a:r>
          </a:p>
        </p:txBody>
      </p:sp>
      <p:graphicFrame>
        <p:nvGraphicFramePr>
          <p:cNvPr id="17412" name="Object 4"/>
          <p:cNvGraphicFramePr>
            <a:graphicFrameLocks noChangeAspect="1"/>
          </p:cNvGraphicFramePr>
          <p:nvPr/>
        </p:nvGraphicFramePr>
        <p:xfrm>
          <a:off x="3563938" y="4005263"/>
          <a:ext cx="3240087" cy="866775"/>
        </p:xfrm>
        <a:graphic>
          <a:graphicData uri="http://schemas.openxmlformats.org/presentationml/2006/ole">
            <mc:AlternateContent xmlns:mc="http://schemas.openxmlformats.org/markup-compatibility/2006">
              <mc:Choice xmlns:v="urn:schemas-microsoft-com:vml" Requires="v">
                <p:oleObj spid="_x0000_s67590" r:id="rId3" imgW="2756217" imgH="736917" progId="Equation.3">
                  <p:embed/>
                </p:oleObj>
              </mc:Choice>
              <mc:Fallback>
                <p:oleObj r:id="rId3" imgW="2756217" imgH="736917"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4005263"/>
                        <a:ext cx="3240087"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5"/>
          <p:cNvGraphicFramePr>
            <a:graphicFrameLocks noChangeAspect="1"/>
          </p:cNvGraphicFramePr>
          <p:nvPr/>
        </p:nvGraphicFramePr>
        <p:xfrm>
          <a:off x="1908175" y="4005263"/>
          <a:ext cx="1531938" cy="863600"/>
        </p:xfrm>
        <a:graphic>
          <a:graphicData uri="http://schemas.openxmlformats.org/presentationml/2006/ole">
            <mc:AlternateContent xmlns:mc="http://schemas.openxmlformats.org/markup-compatibility/2006">
              <mc:Choice xmlns:v="urn:schemas-microsoft-com:vml" Requires="v">
                <p:oleObj spid="_x0000_s67591" r:id="rId5" imgW="1254717" imgH="653117" progId="Equation.3">
                  <p:embed/>
                </p:oleObj>
              </mc:Choice>
              <mc:Fallback>
                <p:oleObj r:id="rId5" imgW="1254717" imgH="653117"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005263"/>
                        <a:ext cx="1531938"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4" name="Rectangle 6"/>
          <p:cNvSpPr>
            <a:spLocks noChangeArrowheads="1"/>
          </p:cNvSpPr>
          <p:nvPr/>
        </p:nvSpPr>
        <p:spPr bwMode="auto">
          <a:xfrm>
            <a:off x="684213" y="5013325"/>
            <a:ext cx="3960812" cy="579438"/>
          </a:xfrm>
          <a:prstGeom prst="rect">
            <a:avLst/>
          </a:prstGeom>
          <a:noFill/>
          <a:ln w="9525">
            <a:noFill/>
            <a:miter lim="800000"/>
            <a:headEnd/>
            <a:tailEnd/>
          </a:ln>
          <a:effectLst/>
        </p:spPr>
        <p:txBody>
          <a:bodyPr>
            <a:spAutoFit/>
          </a:bodyPr>
          <a:lstStyle/>
          <a:p>
            <a:pPr>
              <a:buFont typeface="Arial" pitchFamily="34" charset="0"/>
              <a:buNone/>
            </a:pPr>
            <a:r>
              <a:rPr lang="en-US" altLang="zh-CN" sz="3200" b="1"/>
              <a:t>        </a:t>
            </a:r>
            <a:r>
              <a:rPr lang="zh-CN" altLang="en-US" sz="3200" b="1">
                <a:ea typeface="楷体_GB2312" pitchFamily="49" charset="-122"/>
              </a:rPr>
              <a:t>路端电压为</a:t>
            </a:r>
          </a:p>
        </p:txBody>
      </p:sp>
      <p:graphicFrame>
        <p:nvGraphicFramePr>
          <p:cNvPr id="17415" name="Object 7"/>
          <p:cNvGraphicFramePr>
            <a:graphicFrameLocks noChangeAspect="1"/>
          </p:cNvGraphicFramePr>
          <p:nvPr/>
        </p:nvGraphicFramePr>
        <p:xfrm>
          <a:off x="2268538" y="5734050"/>
          <a:ext cx="1409700" cy="493713"/>
        </p:xfrm>
        <a:graphic>
          <a:graphicData uri="http://schemas.openxmlformats.org/presentationml/2006/ole">
            <mc:AlternateContent xmlns:mc="http://schemas.openxmlformats.org/markup-compatibility/2006">
              <mc:Choice xmlns:v="urn:schemas-microsoft-com:vml" Requires="v">
                <p:oleObj spid="_x0000_s67592" r:id="rId7" imgW="985486" imgH="345766" progId="Equation.3">
                  <p:embed/>
                </p:oleObj>
              </mc:Choice>
              <mc:Fallback>
                <p:oleObj r:id="rId7" imgW="985486" imgH="345766"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734050"/>
                        <a:ext cx="14097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6" name="Object 8"/>
          <p:cNvGraphicFramePr>
            <a:graphicFrameLocks noChangeAspect="1"/>
          </p:cNvGraphicFramePr>
          <p:nvPr/>
        </p:nvGraphicFramePr>
        <p:xfrm>
          <a:off x="3851275" y="5734050"/>
          <a:ext cx="3457575" cy="450850"/>
        </p:xfrm>
        <a:graphic>
          <a:graphicData uri="http://schemas.openxmlformats.org/presentationml/2006/ole">
            <mc:AlternateContent xmlns:mc="http://schemas.openxmlformats.org/markup-compatibility/2006">
              <mc:Choice xmlns:v="urn:schemas-microsoft-com:vml" Requires="v">
                <p:oleObj spid="_x0000_s67593" r:id="rId9" imgW="2628076" imgH="343068" progId="Equation.3">
                  <p:embed/>
                </p:oleObj>
              </mc:Choice>
              <mc:Fallback>
                <p:oleObj r:id="rId9" imgW="2628076" imgH="343068"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5734050"/>
                        <a:ext cx="345757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21"/>
          <p:cNvSpPr txBox="1">
            <a:spLocks noChangeArrowheads="1"/>
          </p:cNvSpPr>
          <p:nvPr/>
        </p:nvSpPr>
        <p:spPr bwMode="auto">
          <a:xfrm>
            <a:off x="2050703" y="516856"/>
            <a:ext cx="4681537"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400" b="1" dirty="0">
                <a:solidFill>
                  <a:srgbClr val="FF6600"/>
                </a:solidFill>
                <a:ea typeface="华文新魏" panose="02010800040101010101" pitchFamily="2" charset="-122"/>
              </a:rPr>
              <a:t>      </a:t>
            </a:r>
            <a:r>
              <a:rPr lang="zh-CN" altLang="zh-CN" sz="4800" b="1" dirty="0">
                <a:solidFill>
                  <a:srgbClr val="FF0000"/>
                </a:solidFill>
                <a:ea typeface="华文新魏" panose="02010800040101010101" pitchFamily="2" charset="-122"/>
              </a:rPr>
              <a:t>课堂训练</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wipe(left)">
                                      <p:cBhvr>
                                        <p:cTn id="12" dur="500"/>
                                        <p:tgtEl>
                                          <p:spTgt spid="174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wipe(left)">
                                      <p:cBhvr>
                                        <p:cTn id="17" dur="500"/>
                                        <p:tgtEl>
                                          <p:spTgt spid="174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4"/>
                                        </p:tgtEl>
                                        <p:attrNameLst>
                                          <p:attrName>style.visibility</p:attrName>
                                        </p:attrNameLst>
                                      </p:cBhvr>
                                      <p:to>
                                        <p:strVal val="visible"/>
                                      </p:to>
                                    </p:set>
                                    <p:animEffect transition="in" filter="wipe(left)">
                                      <p:cBhvr>
                                        <p:cTn id="22" dur="500"/>
                                        <p:tgtEl>
                                          <p:spTgt spid="174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15"/>
                                        </p:tgtEl>
                                        <p:attrNameLst>
                                          <p:attrName>style.visibility</p:attrName>
                                        </p:attrNameLst>
                                      </p:cBhvr>
                                      <p:to>
                                        <p:strVal val="visible"/>
                                      </p:to>
                                    </p:set>
                                    <p:animEffect transition="in" filter="wipe(left)">
                                      <p:cBhvr>
                                        <p:cTn id="27" dur="500"/>
                                        <p:tgtEl>
                                          <p:spTgt spid="17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416"/>
                                        </p:tgtEl>
                                        <p:attrNameLst>
                                          <p:attrName>style.visibility</p:attrName>
                                        </p:attrNameLst>
                                      </p:cBhvr>
                                      <p:to>
                                        <p:strVal val="visible"/>
                                      </p:to>
                                    </p:set>
                                    <p:animEffect transition="in" filter="wipe(left)">
                                      <p:cBhvr>
                                        <p:cTn id="32"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P spid="174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11188" y="1341438"/>
            <a:ext cx="799306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latin typeface="华文新魏" panose="02010800040101010101" pitchFamily="2" charset="-122"/>
                <a:ea typeface="华文新魏" panose="02010800040101010101" pitchFamily="2" charset="-122"/>
              </a:rPr>
              <a:t>3</a:t>
            </a:r>
            <a:r>
              <a:rPr lang="zh-CN" altLang="zh-CN" sz="3600" b="1" dirty="0">
                <a:latin typeface="华文新魏" panose="02010800040101010101" pitchFamily="2" charset="-122"/>
                <a:ea typeface="华文新魏" panose="02010800040101010101" pitchFamily="2" charset="-122"/>
              </a:rPr>
              <a:t>、 如图，Ｒ</a:t>
            </a:r>
            <a:r>
              <a:rPr lang="zh-CN" altLang="zh-CN" sz="3600" b="1" baseline="-25000" dirty="0">
                <a:latin typeface="宋体" panose="02010600030101010101" pitchFamily="2" charset="-122"/>
              </a:rPr>
              <a:t>1</a:t>
            </a:r>
            <a:r>
              <a:rPr lang="zh-CN" altLang="zh-CN" sz="3600" b="1" dirty="0">
                <a:latin typeface="华文新魏" panose="02010800040101010101" pitchFamily="2" charset="-122"/>
                <a:ea typeface="华文新魏" panose="02010800040101010101" pitchFamily="2" charset="-122"/>
              </a:rPr>
              <a:t>=14Ω,Ｒ</a:t>
            </a:r>
            <a:r>
              <a:rPr lang="zh-CN" altLang="zh-CN" sz="3600" b="1" baseline="-14000" dirty="0">
                <a:latin typeface="华文新魏" panose="02010800040101010101" pitchFamily="2" charset="-122"/>
                <a:ea typeface="华文新魏" panose="02010800040101010101" pitchFamily="2" charset="-122"/>
              </a:rPr>
              <a:t>2</a:t>
            </a:r>
            <a:r>
              <a:rPr lang="zh-CN" altLang="zh-CN" sz="3600" b="1" dirty="0">
                <a:latin typeface="华文新魏" panose="02010800040101010101" pitchFamily="2" charset="-122"/>
                <a:ea typeface="华文新魏" panose="02010800040101010101" pitchFamily="2" charset="-122"/>
              </a:rPr>
              <a:t>=9Ω,当开关处于位置</a:t>
            </a:r>
            <a:r>
              <a:rPr lang="zh-CN" altLang="zh-CN" sz="3600" b="1" dirty="0">
                <a:latin typeface="宋体" panose="02010600030101010101" pitchFamily="2" charset="-122"/>
              </a:rPr>
              <a:t>1</a:t>
            </a:r>
            <a:r>
              <a:rPr lang="zh-CN" altLang="zh-CN" sz="3600" b="1" dirty="0">
                <a:latin typeface="华文新魏" panose="02010800040101010101" pitchFamily="2" charset="-122"/>
                <a:ea typeface="华文新魏" panose="02010800040101010101" pitchFamily="2" charset="-122"/>
              </a:rPr>
              <a:t>时,理想电流表读数</a:t>
            </a:r>
            <a:r>
              <a:rPr lang="zh-CN" altLang="zh-CN" sz="3600" b="1" dirty="0">
                <a:latin typeface="宋体" panose="02010600030101010101" pitchFamily="2" charset="-122"/>
              </a:rPr>
              <a:t>I</a:t>
            </a:r>
            <a:r>
              <a:rPr lang="zh-CN" altLang="zh-CN" sz="3600" b="1" baseline="-14000" dirty="0">
                <a:latin typeface="宋体" panose="02010600030101010101" pitchFamily="2" charset="-122"/>
              </a:rPr>
              <a:t>1</a:t>
            </a:r>
            <a:r>
              <a:rPr lang="zh-CN" altLang="zh-CN" sz="3600" b="1" dirty="0">
                <a:latin typeface="华文新魏" panose="02010800040101010101" pitchFamily="2" charset="-122"/>
                <a:ea typeface="华文新魏" panose="02010800040101010101" pitchFamily="2" charset="-122"/>
              </a:rPr>
              <a:t>=0.2A；当开关处于位置2时,电流表读数</a:t>
            </a:r>
            <a:r>
              <a:rPr lang="zh-CN" altLang="zh-CN" sz="3600" b="1" dirty="0">
                <a:latin typeface="宋体" panose="02010600030101010101" pitchFamily="2" charset="-122"/>
              </a:rPr>
              <a:t>I</a:t>
            </a:r>
            <a:r>
              <a:rPr lang="zh-CN" altLang="zh-CN" sz="3600" b="1" baseline="-14000" dirty="0">
                <a:latin typeface="华文新魏" panose="02010800040101010101" pitchFamily="2" charset="-122"/>
                <a:ea typeface="华文新魏" panose="02010800040101010101" pitchFamily="2" charset="-122"/>
              </a:rPr>
              <a:t>2</a:t>
            </a:r>
            <a:r>
              <a:rPr lang="zh-CN" altLang="zh-CN" sz="3600" b="1" dirty="0">
                <a:latin typeface="华文新魏" panose="02010800040101010101" pitchFamily="2" charset="-122"/>
                <a:ea typeface="华文新魏" panose="02010800040101010101" pitchFamily="2" charset="-122"/>
              </a:rPr>
              <a:t>=0.3A求电源的电动势E和内电阻r。</a:t>
            </a:r>
          </a:p>
        </p:txBody>
      </p:sp>
      <p:grpSp>
        <p:nvGrpSpPr>
          <p:cNvPr id="2" name="Group 3"/>
          <p:cNvGrpSpPr>
            <a:grpSpLocks/>
          </p:cNvGrpSpPr>
          <p:nvPr/>
        </p:nvGrpSpPr>
        <p:grpSpPr bwMode="auto">
          <a:xfrm>
            <a:off x="5435600" y="3933825"/>
            <a:ext cx="2960688" cy="2454275"/>
            <a:chOff x="0" y="0"/>
            <a:chExt cx="1865" cy="1546"/>
          </a:xfrm>
        </p:grpSpPr>
        <p:sp>
          <p:nvSpPr>
            <p:cNvPr id="23556" name="Text Box 4"/>
            <p:cNvSpPr txBox="1">
              <a:spLocks noChangeArrowheads="1"/>
            </p:cNvSpPr>
            <p:nvPr/>
          </p:nvSpPr>
          <p:spPr bwMode="auto">
            <a:xfrm>
              <a:off x="363" y="0"/>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b="1"/>
                <a:t>1</a:t>
              </a:r>
            </a:p>
          </p:txBody>
        </p:sp>
        <p:grpSp>
          <p:nvGrpSpPr>
            <p:cNvPr id="3" name="Group 5"/>
            <p:cNvGrpSpPr>
              <a:grpSpLocks/>
            </p:cNvGrpSpPr>
            <p:nvPr/>
          </p:nvGrpSpPr>
          <p:grpSpPr bwMode="auto">
            <a:xfrm>
              <a:off x="0" y="181"/>
              <a:ext cx="1865" cy="1365"/>
              <a:chOff x="0" y="0"/>
              <a:chExt cx="1865" cy="1365"/>
            </a:xfrm>
          </p:grpSpPr>
          <p:sp>
            <p:nvSpPr>
              <p:cNvPr id="23558" name="Line 6"/>
              <p:cNvSpPr>
                <a:spLocks noChangeShapeType="1"/>
              </p:cNvSpPr>
              <p:nvPr/>
            </p:nvSpPr>
            <p:spPr bwMode="auto">
              <a:xfrm>
                <a:off x="0" y="182"/>
                <a:ext cx="0" cy="9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9" name="Line 7"/>
              <p:cNvSpPr>
                <a:spLocks noChangeShapeType="1"/>
              </p:cNvSpPr>
              <p:nvPr/>
            </p:nvSpPr>
            <p:spPr bwMode="auto">
              <a:xfrm>
                <a:off x="0" y="182"/>
                <a:ext cx="136"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0" name="Oval 8"/>
              <p:cNvSpPr>
                <a:spLocks noChangeArrowheads="1"/>
              </p:cNvSpPr>
              <p:nvPr/>
            </p:nvSpPr>
            <p:spPr bwMode="auto">
              <a:xfrm>
                <a:off x="136" y="158"/>
                <a:ext cx="46" cy="4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Line 9"/>
              <p:cNvSpPr>
                <a:spLocks noChangeShapeType="1"/>
              </p:cNvSpPr>
              <p:nvPr/>
            </p:nvSpPr>
            <p:spPr bwMode="auto">
              <a:xfrm flipV="1">
                <a:off x="182" y="46"/>
                <a:ext cx="272" cy="13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2" name="Line 10"/>
              <p:cNvSpPr>
                <a:spLocks noChangeShapeType="1"/>
              </p:cNvSpPr>
              <p:nvPr/>
            </p:nvSpPr>
            <p:spPr bwMode="auto">
              <a:xfrm>
                <a:off x="454" y="46"/>
                <a:ext cx="227"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3" name="Rectangle 11"/>
              <p:cNvSpPr>
                <a:spLocks noChangeArrowheads="1"/>
              </p:cNvSpPr>
              <p:nvPr/>
            </p:nvSpPr>
            <p:spPr bwMode="auto">
              <a:xfrm>
                <a:off x="681" y="0"/>
                <a:ext cx="363" cy="91"/>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Line 12"/>
              <p:cNvSpPr>
                <a:spLocks noChangeShapeType="1"/>
              </p:cNvSpPr>
              <p:nvPr/>
            </p:nvSpPr>
            <p:spPr bwMode="auto">
              <a:xfrm>
                <a:off x="1044" y="46"/>
                <a:ext cx="72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5" name="Line 13"/>
              <p:cNvSpPr>
                <a:spLocks noChangeShapeType="1"/>
              </p:cNvSpPr>
              <p:nvPr/>
            </p:nvSpPr>
            <p:spPr bwMode="auto">
              <a:xfrm>
                <a:off x="1769" y="46"/>
                <a:ext cx="0" cy="108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6" name="Line 14"/>
              <p:cNvSpPr>
                <a:spLocks noChangeShapeType="1"/>
              </p:cNvSpPr>
              <p:nvPr/>
            </p:nvSpPr>
            <p:spPr bwMode="auto">
              <a:xfrm>
                <a:off x="454" y="408"/>
                <a:ext cx="227"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7" name="Rectangle 15"/>
              <p:cNvSpPr>
                <a:spLocks noChangeArrowheads="1"/>
              </p:cNvSpPr>
              <p:nvPr/>
            </p:nvSpPr>
            <p:spPr bwMode="auto">
              <a:xfrm>
                <a:off x="681" y="363"/>
                <a:ext cx="363" cy="91"/>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8" name="Line 16"/>
              <p:cNvSpPr>
                <a:spLocks noChangeShapeType="1"/>
              </p:cNvSpPr>
              <p:nvPr/>
            </p:nvSpPr>
            <p:spPr bwMode="auto">
              <a:xfrm>
                <a:off x="1044" y="408"/>
                <a:ext cx="72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9" name="Oval 17"/>
              <p:cNvSpPr>
                <a:spLocks noChangeArrowheads="1"/>
              </p:cNvSpPr>
              <p:nvPr/>
            </p:nvSpPr>
            <p:spPr bwMode="auto">
              <a:xfrm>
                <a:off x="1684" y="681"/>
                <a:ext cx="181" cy="181"/>
              </a:xfrm>
              <a:prstGeom prst="ellipse">
                <a:avLst/>
              </a:prstGeom>
              <a:solidFill>
                <a:srgbClr val="FFFF66"/>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A</a:t>
                </a:r>
              </a:p>
            </p:txBody>
          </p:sp>
          <p:sp>
            <p:nvSpPr>
              <p:cNvPr id="23570" name="Text Box 18"/>
              <p:cNvSpPr txBox="1">
                <a:spLocks noChangeArrowheads="1"/>
              </p:cNvSpPr>
              <p:nvPr/>
            </p:nvSpPr>
            <p:spPr bwMode="auto">
              <a:xfrm>
                <a:off x="771" y="46"/>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b="1"/>
                  <a:t>R1</a:t>
                </a:r>
              </a:p>
            </p:txBody>
          </p:sp>
          <p:sp>
            <p:nvSpPr>
              <p:cNvPr id="23571" name="Text Box 19"/>
              <p:cNvSpPr txBox="1">
                <a:spLocks noChangeArrowheads="1"/>
              </p:cNvSpPr>
              <p:nvPr/>
            </p:nvSpPr>
            <p:spPr bwMode="auto">
              <a:xfrm>
                <a:off x="763" y="450"/>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b="1"/>
                  <a:t>R2</a:t>
                </a:r>
              </a:p>
            </p:txBody>
          </p:sp>
          <p:sp>
            <p:nvSpPr>
              <p:cNvPr id="23572" name="Text Box 20"/>
              <p:cNvSpPr txBox="1">
                <a:spLocks noChangeArrowheads="1"/>
              </p:cNvSpPr>
              <p:nvPr/>
            </p:nvSpPr>
            <p:spPr bwMode="auto">
              <a:xfrm>
                <a:off x="318" y="408"/>
                <a:ext cx="2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b="1"/>
                  <a:t>2</a:t>
                </a:r>
              </a:p>
            </p:txBody>
          </p:sp>
          <p:grpSp>
            <p:nvGrpSpPr>
              <p:cNvPr id="4" name="Group 21"/>
              <p:cNvGrpSpPr>
                <a:grpSpLocks/>
              </p:cNvGrpSpPr>
              <p:nvPr/>
            </p:nvGrpSpPr>
            <p:grpSpPr bwMode="auto">
              <a:xfrm>
                <a:off x="0" y="998"/>
                <a:ext cx="1769" cy="367"/>
                <a:chOff x="0" y="0"/>
                <a:chExt cx="1769" cy="367"/>
              </a:xfrm>
            </p:grpSpPr>
            <p:sp>
              <p:nvSpPr>
                <p:cNvPr id="23574" name="Line 22"/>
                <p:cNvSpPr>
                  <a:spLocks noChangeShapeType="1"/>
                </p:cNvSpPr>
                <p:nvPr/>
              </p:nvSpPr>
              <p:spPr bwMode="auto">
                <a:xfrm>
                  <a:off x="0" y="136"/>
                  <a:ext cx="681"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5" name="Line 23"/>
                <p:cNvSpPr>
                  <a:spLocks noChangeShapeType="1"/>
                </p:cNvSpPr>
                <p:nvPr/>
              </p:nvSpPr>
              <p:spPr bwMode="auto">
                <a:xfrm>
                  <a:off x="681"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6" name="Line 24"/>
                <p:cNvSpPr>
                  <a:spLocks noChangeShapeType="1"/>
                </p:cNvSpPr>
                <p:nvPr/>
              </p:nvSpPr>
              <p:spPr bwMode="auto">
                <a:xfrm>
                  <a:off x="771" y="46"/>
                  <a:ext cx="0" cy="13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7" name="Line 25"/>
                <p:cNvSpPr>
                  <a:spLocks noChangeShapeType="1"/>
                </p:cNvSpPr>
                <p:nvPr/>
              </p:nvSpPr>
              <p:spPr bwMode="auto">
                <a:xfrm>
                  <a:off x="771" y="136"/>
                  <a:ext cx="998"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8" name="Text Box 26"/>
                <p:cNvSpPr txBox="1">
                  <a:spLocks noChangeArrowheads="1"/>
                </p:cNvSpPr>
                <p:nvPr/>
              </p:nvSpPr>
              <p:spPr bwMode="auto">
                <a:xfrm>
                  <a:off x="454" y="136"/>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b="1"/>
                    <a:t>E</a:t>
                  </a:r>
                </a:p>
              </p:txBody>
            </p:sp>
            <p:sp>
              <p:nvSpPr>
                <p:cNvPr id="23579" name="Text Box 27"/>
                <p:cNvSpPr txBox="1">
                  <a:spLocks noChangeArrowheads="1"/>
                </p:cNvSpPr>
                <p:nvPr/>
              </p:nvSpPr>
              <p:spPr bwMode="auto">
                <a:xfrm>
                  <a:off x="726" y="136"/>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b="1"/>
                    <a:t>r</a:t>
                  </a:r>
                </a:p>
              </p:txBody>
            </p:sp>
          </p:grpSp>
        </p:grpSp>
      </p:grpSp>
      <p:sp>
        <p:nvSpPr>
          <p:cNvPr id="23580" name="Text Box 28"/>
          <p:cNvSpPr txBox="1">
            <a:spLocks noChangeArrowheads="1"/>
          </p:cNvSpPr>
          <p:nvPr/>
        </p:nvSpPr>
        <p:spPr bwMode="auto">
          <a:xfrm>
            <a:off x="1476375" y="4149725"/>
            <a:ext cx="2951163"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黑体" panose="02010609060101010101" pitchFamily="49" charset="-122"/>
                <a:ea typeface="黑体" panose="02010609060101010101" pitchFamily="49" charset="-122"/>
              </a:rPr>
              <a:t>E = 3V   </a:t>
            </a:r>
          </a:p>
          <a:p>
            <a:pPr>
              <a:spcBef>
                <a:spcPct val="50000"/>
              </a:spcBef>
            </a:pPr>
            <a:r>
              <a:rPr lang="zh-CN" altLang="zh-CN" sz="3600" b="1">
                <a:solidFill>
                  <a:srgbClr val="FF0000"/>
                </a:solidFill>
                <a:latin typeface="黑体" panose="02010609060101010101" pitchFamily="49" charset="-122"/>
                <a:ea typeface="黑体" panose="02010609060101010101" pitchFamily="49" charset="-122"/>
              </a:rPr>
              <a:t>r = 1Ω</a:t>
            </a:r>
          </a:p>
        </p:txBody>
      </p:sp>
      <p:sp>
        <p:nvSpPr>
          <p:cNvPr id="29" name="Text Box 7"/>
          <p:cNvSpPr txBox="1">
            <a:spLocks noChangeArrowheads="1"/>
          </p:cNvSpPr>
          <p:nvPr/>
        </p:nvSpPr>
        <p:spPr bwMode="auto">
          <a:xfrm>
            <a:off x="1619672" y="548680"/>
            <a:ext cx="5761038" cy="823913"/>
          </a:xfrm>
          <a:prstGeom prst="rect">
            <a:avLst/>
          </a:prstGeom>
          <a:noFill/>
          <a:ln w="9525" algn="ctr">
            <a:noFill/>
            <a:miter lim="800000"/>
            <a:headEnd/>
            <a:tailEnd/>
          </a:ln>
        </p:spPr>
        <p:txBody>
          <a:bodyPr lIns="92075" tIns="46038" rIns="92075" bIns="46038">
            <a:spAutoFit/>
          </a:bodyPr>
          <a:lstStyle/>
          <a:p>
            <a:pPr algn="ctr">
              <a:spcBef>
                <a:spcPct val="50000"/>
              </a:spcBef>
            </a:pPr>
            <a:r>
              <a:rPr lang="zh-CN" altLang="en-US" sz="4800" b="1" dirty="0">
                <a:solidFill>
                  <a:srgbClr val="FF0066"/>
                </a:solidFill>
                <a:ea typeface="华文新魏" pitchFamily="2" charset="-122"/>
              </a:rPr>
              <a:t>课堂训练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80"/>
                                        </p:tgtEl>
                                        <p:attrNameLst>
                                          <p:attrName>style.visibility</p:attrName>
                                        </p:attrNameLst>
                                      </p:cBhvr>
                                      <p:to>
                                        <p:strVal val="visible"/>
                                      </p:to>
                                    </p:set>
                                    <p:animEffect transition="in" filter="blinds(horizontal)">
                                      <p:cBhvr>
                                        <p:cTn id="7" dur="500"/>
                                        <p:tgtEl>
                                          <p:spTgt spid="23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Grp="1" noChangeArrowheads="1"/>
          </p:cNvSpPr>
          <p:nvPr>
            <p:ph type="body" idx="1"/>
          </p:nvPr>
        </p:nvSpPr>
        <p:spPr>
          <a:noFill/>
          <a:ln/>
          <a:extLst>
            <a:ext uri="{AF507438-7753-43E0-B8FC-AC1667EBCBE1}">
              <a14:hiddenEffects xmlns:a14="http://schemas.microsoft.com/office/drawing/2010/main">
                <a:effectLst>
                  <a:outerShdw dist="28398" dir="1593903" algn="ctr" rotWithShape="0">
                    <a:schemeClr val="tx1"/>
                  </a:outerShdw>
                </a:effectLst>
              </a14:hiddenEffects>
            </a:ext>
          </a:extLst>
        </p:spPr>
        <p:txBody>
          <a:bodyPr/>
          <a:lstStyle/>
          <a:p>
            <a:pPr>
              <a:spcBef>
                <a:spcPct val="0"/>
              </a:spcBef>
              <a:buFontTx/>
              <a:buNone/>
            </a:pPr>
            <a:r>
              <a:rPr lang="en-US" altLang="zh-CN" sz="3600" b="1" dirty="0">
                <a:latin typeface="华文新魏" panose="02010800040101010101" pitchFamily="2" charset="-122"/>
                <a:ea typeface="华文新魏" panose="02010800040101010101" pitchFamily="2" charset="-122"/>
              </a:rPr>
              <a:t>4</a:t>
            </a:r>
            <a:r>
              <a:rPr lang="zh-CN" altLang="zh-CN" sz="3600" b="1" dirty="0">
                <a:latin typeface="华文新魏" panose="02010800040101010101" pitchFamily="2" charset="-122"/>
                <a:ea typeface="华文新魏" panose="02010800040101010101" pitchFamily="2" charset="-122"/>
              </a:rPr>
              <a:t>、如图，R＝0.8Ω当开关S断开时电压表的读数为1.5V；当开关S闭合时电压表的读数为1.2V则该电源的电动势和内电阻分别为多少?</a:t>
            </a:r>
          </a:p>
        </p:txBody>
      </p:sp>
      <p:pic>
        <p:nvPicPr>
          <p:cNvPr id="2457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825" y="3716338"/>
            <a:ext cx="3492500" cy="273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4580" name="Text Box 4"/>
          <p:cNvSpPr txBox="1">
            <a:spLocks noChangeArrowheads="1"/>
          </p:cNvSpPr>
          <p:nvPr/>
        </p:nvSpPr>
        <p:spPr bwMode="auto">
          <a:xfrm>
            <a:off x="971550" y="4652963"/>
            <a:ext cx="3887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E=1.5V，r =1.5Ω</a:t>
            </a:r>
          </a:p>
        </p:txBody>
      </p:sp>
      <p:sp>
        <p:nvSpPr>
          <p:cNvPr id="5" name="Text Box 7"/>
          <p:cNvSpPr txBox="1">
            <a:spLocks noChangeArrowheads="1"/>
          </p:cNvSpPr>
          <p:nvPr/>
        </p:nvSpPr>
        <p:spPr bwMode="auto">
          <a:xfrm>
            <a:off x="1619672" y="548680"/>
            <a:ext cx="5761038" cy="823913"/>
          </a:xfrm>
          <a:prstGeom prst="rect">
            <a:avLst/>
          </a:prstGeom>
          <a:noFill/>
          <a:ln w="9525" algn="ctr">
            <a:noFill/>
            <a:miter lim="800000"/>
            <a:headEnd/>
            <a:tailEnd/>
          </a:ln>
        </p:spPr>
        <p:txBody>
          <a:bodyPr lIns="92075" tIns="46038" rIns="92075" bIns="46038">
            <a:spAutoFit/>
          </a:bodyPr>
          <a:lstStyle/>
          <a:p>
            <a:pPr algn="ctr">
              <a:spcBef>
                <a:spcPct val="50000"/>
              </a:spcBef>
            </a:pPr>
            <a:r>
              <a:rPr lang="zh-CN" altLang="en-US" sz="4800" b="1" dirty="0">
                <a:solidFill>
                  <a:srgbClr val="FF0066"/>
                </a:solidFill>
                <a:ea typeface="华文新魏" pitchFamily="2" charset="-122"/>
              </a:rPr>
              <a:t>课堂训练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9512" y="620688"/>
            <a:ext cx="5976938" cy="641350"/>
          </a:xfrm>
        </p:spPr>
        <p:txBody>
          <a:bodyPr/>
          <a:lstStyle/>
          <a:p>
            <a:pPr algn="l"/>
            <a:r>
              <a:rPr lang="en-US" altLang="zh-CN" b="1" dirty="0">
                <a:latin typeface="黑体" pitchFamily="49" charset="-122"/>
                <a:ea typeface="黑体" pitchFamily="49" charset="-122"/>
              </a:rPr>
              <a:t>4. </a:t>
            </a:r>
            <a:r>
              <a:rPr lang="zh-CN" altLang="zh-CN" b="1" dirty="0">
                <a:latin typeface="黑体" pitchFamily="49" charset="-122"/>
                <a:ea typeface="黑体" pitchFamily="49" charset="-122"/>
              </a:rPr>
              <a:t>闭合电路中的功率</a:t>
            </a:r>
          </a:p>
        </p:txBody>
      </p:sp>
      <p:sp>
        <p:nvSpPr>
          <p:cNvPr id="27651" name="Rectangle 3"/>
          <p:cNvSpPr>
            <a:spLocks noGrp="1" noChangeArrowheads="1"/>
          </p:cNvSpPr>
          <p:nvPr>
            <p:ph type="body" idx="1"/>
          </p:nvPr>
        </p:nvSpPr>
        <p:spPr>
          <a:xfrm>
            <a:off x="827584" y="1196752"/>
            <a:ext cx="7561262" cy="609600"/>
          </a:xfrm>
        </p:spPr>
        <p:txBody>
          <a:bodyPr>
            <a:normAutofit/>
          </a:bodyPr>
          <a:lstStyle/>
          <a:p>
            <a:pPr>
              <a:lnSpc>
                <a:spcPct val="110000"/>
              </a:lnSpc>
              <a:buFontTx/>
              <a:buNone/>
            </a:pPr>
            <a:r>
              <a:rPr lang="zh-CN" altLang="zh-CN" sz="2800" b="1" dirty="0">
                <a:solidFill>
                  <a:srgbClr val="080800"/>
                </a:solidFill>
                <a:latin typeface="+mn-ea"/>
              </a:rPr>
              <a:t>由于闭合电路中内、外电路的电流相等，</a:t>
            </a:r>
          </a:p>
        </p:txBody>
      </p:sp>
      <p:graphicFrame>
        <p:nvGraphicFramePr>
          <p:cNvPr id="27652" name="Object 4"/>
          <p:cNvGraphicFramePr>
            <a:graphicFrameLocks noChangeAspect="1"/>
          </p:cNvGraphicFramePr>
          <p:nvPr/>
        </p:nvGraphicFramePr>
        <p:xfrm>
          <a:off x="3419475" y="1700808"/>
          <a:ext cx="2286000" cy="649287"/>
        </p:xfrm>
        <a:graphic>
          <a:graphicData uri="http://schemas.openxmlformats.org/presentationml/2006/ole">
            <mc:AlternateContent xmlns:mc="http://schemas.openxmlformats.org/markup-compatibility/2006">
              <mc:Choice xmlns:v="urn:schemas-microsoft-com:vml" Requires="v">
                <p:oleObj spid="_x0000_s55304" r:id="rId3" imgW="838200" imgH="241300" progId="Equation.3">
                  <p:embed/>
                </p:oleObj>
              </mc:Choice>
              <mc:Fallback>
                <p:oleObj r:id="rId3" imgW="838200" imgH="2413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700808"/>
                        <a:ext cx="2286000"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3" name="Text Box 5"/>
          <p:cNvSpPr txBox="1">
            <a:spLocks noChangeArrowheads="1"/>
          </p:cNvSpPr>
          <p:nvPr/>
        </p:nvSpPr>
        <p:spPr bwMode="auto">
          <a:xfrm>
            <a:off x="2195513" y="1700808"/>
            <a:ext cx="724878" cy="508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20000"/>
              </a:spcBef>
              <a:buClr>
                <a:srgbClr val="CCFF33"/>
              </a:buClr>
              <a:buSzPct val="70000"/>
              <a:buFont typeface="Wingdings" panose="05000000000000000000" pitchFamily="2" charset="2"/>
              <a:buNone/>
            </a:pPr>
            <a:r>
              <a:rPr lang="zh-CN" altLang="zh-CN" sz="2800" b="1" dirty="0">
                <a:latin typeface="+mn-ea"/>
              </a:rPr>
              <a:t>由</a:t>
            </a:r>
            <a:r>
              <a:rPr lang="zh-CN" altLang="zh-CN" sz="2800" dirty="0">
                <a:latin typeface="+mn-ea"/>
              </a:rPr>
              <a:t> </a:t>
            </a:r>
          </a:p>
        </p:txBody>
      </p:sp>
      <p:grpSp>
        <p:nvGrpSpPr>
          <p:cNvPr id="2" name="Group 6"/>
          <p:cNvGrpSpPr>
            <a:grpSpLocks/>
          </p:cNvGrpSpPr>
          <p:nvPr/>
        </p:nvGrpSpPr>
        <p:grpSpPr bwMode="auto">
          <a:xfrm>
            <a:off x="2195513" y="2277195"/>
            <a:ext cx="4206875" cy="677862"/>
            <a:chOff x="0" y="-88"/>
            <a:chExt cx="2650" cy="427"/>
          </a:xfrm>
        </p:grpSpPr>
        <p:graphicFrame>
          <p:nvGraphicFramePr>
            <p:cNvPr id="27655" name="Object 7"/>
            <p:cNvGraphicFramePr>
              <a:graphicFrameLocks noChangeAspect="1"/>
            </p:cNvGraphicFramePr>
            <p:nvPr/>
          </p:nvGraphicFramePr>
          <p:xfrm>
            <a:off x="634" y="-88"/>
            <a:ext cx="2016" cy="427"/>
          </p:xfrm>
          <a:graphic>
            <a:graphicData uri="http://schemas.openxmlformats.org/presentationml/2006/ole">
              <mc:AlternateContent xmlns:mc="http://schemas.openxmlformats.org/markup-compatibility/2006">
                <mc:Choice xmlns:v="urn:schemas-microsoft-com:vml" Requires="v">
                  <p:oleObj spid="_x0000_s55305" r:id="rId5" imgW="1041400" imgH="241300" progId="Equation.3">
                    <p:embed/>
                  </p:oleObj>
                </mc:Choice>
                <mc:Fallback>
                  <p:oleObj r:id="rId5" imgW="1041400" imgH="2413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 y="-88"/>
                          <a:ext cx="2016" cy="4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6" name="Text Box 8"/>
            <p:cNvSpPr txBox="1">
              <a:spLocks noChangeArrowheads="1"/>
            </p:cNvSpPr>
            <p:nvPr/>
          </p:nvSpPr>
          <p:spPr bwMode="auto">
            <a:xfrm>
              <a:off x="0" y="-88"/>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latin typeface="+mn-ea"/>
                </a:rPr>
                <a:t>得</a:t>
              </a:r>
            </a:p>
          </p:txBody>
        </p:sp>
      </p:grpSp>
      <p:sp>
        <p:nvSpPr>
          <p:cNvPr id="27657" name="Text Box 9"/>
          <p:cNvSpPr txBox="1">
            <a:spLocks noChangeArrowheads="1"/>
          </p:cNvSpPr>
          <p:nvPr/>
        </p:nvSpPr>
        <p:spPr bwMode="auto">
          <a:xfrm>
            <a:off x="539750" y="2849016"/>
            <a:ext cx="63161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80800"/>
                </a:solidFill>
                <a:latin typeface="+mn-ea"/>
              </a:rPr>
              <a:t>（</a:t>
            </a:r>
            <a:r>
              <a:rPr lang="zh-CN" altLang="zh-CN" sz="2800" b="1" dirty="0">
                <a:solidFill>
                  <a:srgbClr val="080800"/>
                </a:solidFill>
                <a:latin typeface="+mn-ea"/>
              </a:rPr>
              <a:t>1</a:t>
            </a:r>
            <a:r>
              <a:rPr lang="zh-CN" altLang="en-US" sz="2800" b="1" dirty="0">
                <a:solidFill>
                  <a:srgbClr val="080800"/>
                </a:solidFill>
                <a:latin typeface="+mn-ea"/>
              </a:rPr>
              <a:t>）</a:t>
            </a:r>
            <a:r>
              <a:rPr lang="zh-CN" altLang="zh-CN" sz="2800" b="1" dirty="0">
                <a:solidFill>
                  <a:srgbClr val="080800"/>
                </a:solidFill>
                <a:latin typeface="+mn-ea"/>
              </a:rPr>
              <a:t>电源提供的功率（电源功率）</a:t>
            </a:r>
            <a:r>
              <a:rPr lang="zh-CN" altLang="en-US" sz="2800" b="1" dirty="0">
                <a:solidFill>
                  <a:srgbClr val="080800"/>
                </a:solidFill>
                <a:latin typeface="+mn-ea"/>
              </a:rPr>
              <a:t>：</a:t>
            </a:r>
            <a:r>
              <a:rPr lang="zh-CN" altLang="zh-CN" sz="2800" dirty="0">
                <a:latin typeface="+mn-ea"/>
              </a:rPr>
              <a:t> </a:t>
            </a:r>
          </a:p>
        </p:txBody>
      </p:sp>
      <p:graphicFrame>
        <p:nvGraphicFramePr>
          <p:cNvPr id="27658" name="Object 10"/>
          <p:cNvGraphicFramePr>
            <a:graphicFrameLocks noChangeAspect="1"/>
          </p:cNvGraphicFramePr>
          <p:nvPr/>
        </p:nvGraphicFramePr>
        <p:xfrm>
          <a:off x="6444208" y="2780928"/>
          <a:ext cx="1524000" cy="654050"/>
        </p:xfrm>
        <a:graphic>
          <a:graphicData uri="http://schemas.openxmlformats.org/presentationml/2006/ole">
            <mc:AlternateContent xmlns:mc="http://schemas.openxmlformats.org/markup-compatibility/2006">
              <mc:Choice xmlns:v="urn:schemas-microsoft-com:vml" Requires="v">
                <p:oleObj spid="_x0000_s55306" r:id="rId7" imgW="533632" imgH="228699" progId="Equation.DSMT4">
                  <p:embed/>
                </p:oleObj>
              </mc:Choice>
              <mc:Fallback>
                <p:oleObj r:id="rId7" imgW="533632" imgH="228699"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2780928"/>
                        <a:ext cx="1524000" cy="6540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7659" name="Text Box 11"/>
          <p:cNvSpPr txBox="1">
            <a:spLocks noChangeArrowheads="1"/>
          </p:cNvSpPr>
          <p:nvPr/>
        </p:nvSpPr>
        <p:spPr bwMode="auto">
          <a:xfrm>
            <a:off x="539750" y="3496716"/>
            <a:ext cx="77588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80800"/>
                </a:solidFill>
                <a:latin typeface="+mn-ea"/>
              </a:rPr>
              <a:t>（</a:t>
            </a:r>
            <a:r>
              <a:rPr lang="zh-CN" altLang="zh-CN" sz="2800" b="1" dirty="0">
                <a:solidFill>
                  <a:srgbClr val="080800"/>
                </a:solidFill>
                <a:latin typeface="+mn-ea"/>
              </a:rPr>
              <a:t>2</a:t>
            </a:r>
            <a:r>
              <a:rPr lang="zh-CN" altLang="en-US" sz="2800" b="1" dirty="0">
                <a:solidFill>
                  <a:srgbClr val="080800"/>
                </a:solidFill>
                <a:latin typeface="+mn-ea"/>
              </a:rPr>
              <a:t>）</a:t>
            </a:r>
            <a:r>
              <a:rPr lang="zh-CN" altLang="zh-CN" sz="2800" b="1" dirty="0">
                <a:solidFill>
                  <a:srgbClr val="080800"/>
                </a:solidFill>
                <a:latin typeface="+mn-ea"/>
              </a:rPr>
              <a:t>电源的输出功率（外电路得到的功率）</a:t>
            </a:r>
            <a:r>
              <a:rPr lang="zh-CN" altLang="en-US" sz="2800" b="1" dirty="0">
                <a:solidFill>
                  <a:srgbClr val="080800"/>
                </a:solidFill>
                <a:latin typeface="+mn-ea"/>
              </a:rPr>
              <a:t>：</a:t>
            </a:r>
            <a:r>
              <a:rPr lang="zh-CN" altLang="zh-CN" sz="2800" dirty="0">
                <a:latin typeface="+mn-ea"/>
              </a:rPr>
              <a:t> </a:t>
            </a:r>
          </a:p>
        </p:txBody>
      </p:sp>
      <p:graphicFrame>
        <p:nvGraphicFramePr>
          <p:cNvPr id="27660" name="Object 12"/>
          <p:cNvGraphicFramePr>
            <a:graphicFrameLocks noChangeAspect="1"/>
          </p:cNvGraphicFramePr>
          <p:nvPr/>
        </p:nvGraphicFramePr>
        <p:xfrm>
          <a:off x="3348038" y="4072979"/>
          <a:ext cx="1828800" cy="646112"/>
        </p:xfrm>
        <a:graphic>
          <a:graphicData uri="http://schemas.openxmlformats.org/presentationml/2006/ole">
            <mc:AlternateContent xmlns:mc="http://schemas.openxmlformats.org/markup-compatibility/2006">
              <mc:Choice xmlns:v="urn:schemas-microsoft-com:vml" Requires="v">
                <p:oleObj spid="_x0000_s55307" r:id="rId9" imgW="648263" imgH="228799" progId="Equation.DSMT4">
                  <p:embed/>
                </p:oleObj>
              </mc:Choice>
              <mc:Fallback>
                <p:oleObj r:id="rId9" imgW="648263" imgH="228799"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8038" y="4072979"/>
                        <a:ext cx="1828800" cy="64611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7661" name="Text Box 13"/>
          <p:cNvSpPr txBox="1">
            <a:spLocks noChangeArrowheads="1"/>
          </p:cNvSpPr>
          <p:nvPr/>
        </p:nvSpPr>
        <p:spPr bwMode="auto">
          <a:xfrm>
            <a:off x="539750" y="4649688"/>
            <a:ext cx="4873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80800"/>
                </a:solidFill>
                <a:latin typeface="+mn-ea"/>
              </a:rPr>
              <a:t>（</a:t>
            </a:r>
            <a:r>
              <a:rPr lang="zh-CN" altLang="zh-CN" sz="2800" b="1" dirty="0">
                <a:solidFill>
                  <a:srgbClr val="080800"/>
                </a:solidFill>
                <a:latin typeface="+mn-ea"/>
              </a:rPr>
              <a:t>3</a:t>
            </a:r>
            <a:r>
              <a:rPr lang="zh-CN" altLang="en-US" sz="2800" b="1" dirty="0">
                <a:solidFill>
                  <a:srgbClr val="080800"/>
                </a:solidFill>
                <a:latin typeface="+mn-ea"/>
              </a:rPr>
              <a:t>）</a:t>
            </a:r>
            <a:r>
              <a:rPr lang="zh-CN" altLang="zh-CN" sz="2800" b="1" dirty="0">
                <a:solidFill>
                  <a:srgbClr val="080800"/>
                </a:solidFill>
                <a:latin typeface="+mn-ea"/>
              </a:rPr>
              <a:t>电源内阻上的热功率</a:t>
            </a:r>
            <a:r>
              <a:rPr lang="zh-CN" altLang="en-US" sz="2800" b="1" dirty="0">
                <a:solidFill>
                  <a:srgbClr val="080800"/>
                </a:solidFill>
                <a:latin typeface="+mn-ea"/>
              </a:rPr>
              <a:t>：</a:t>
            </a:r>
            <a:r>
              <a:rPr lang="zh-CN" altLang="zh-CN" sz="2800" dirty="0">
                <a:latin typeface="+mn-ea"/>
              </a:rPr>
              <a:t> </a:t>
            </a:r>
          </a:p>
        </p:txBody>
      </p:sp>
      <p:graphicFrame>
        <p:nvGraphicFramePr>
          <p:cNvPr id="27662" name="Object 14"/>
          <p:cNvGraphicFramePr>
            <a:graphicFrameLocks noChangeAspect="1"/>
          </p:cNvGraphicFramePr>
          <p:nvPr/>
        </p:nvGraphicFramePr>
        <p:xfrm>
          <a:off x="5364088" y="4581128"/>
          <a:ext cx="2667000" cy="649287"/>
        </p:xfrm>
        <a:graphic>
          <a:graphicData uri="http://schemas.openxmlformats.org/presentationml/2006/ole">
            <mc:AlternateContent xmlns:mc="http://schemas.openxmlformats.org/markup-compatibility/2006">
              <mc:Choice xmlns:v="urn:schemas-microsoft-com:vml" Requires="v">
                <p:oleObj spid="_x0000_s55308" r:id="rId11" imgW="1054558" imgH="254110" progId="Equation.DSMT4">
                  <p:embed/>
                </p:oleObj>
              </mc:Choice>
              <mc:Fallback>
                <p:oleObj r:id="rId11" imgW="1054558" imgH="25411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088" y="4581128"/>
                        <a:ext cx="2667000" cy="6492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7663" name="Text Box 15"/>
          <p:cNvSpPr txBox="1">
            <a:spLocks noChangeArrowheads="1"/>
          </p:cNvSpPr>
          <p:nvPr/>
        </p:nvSpPr>
        <p:spPr bwMode="auto">
          <a:xfrm>
            <a:off x="539750" y="5229200"/>
            <a:ext cx="82089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accent1"/>
              </a:buClr>
              <a:buSzPct val="65000"/>
              <a:buFont typeface="Wingdings" panose="05000000000000000000" pitchFamily="2" charset="2"/>
              <a:buNone/>
            </a:pPr>
            <a:r>
              <a:rPr lang="zh-CN" altLang="en-US" sz="2800" b="1" dirty="0">
                <a:latin typeface="+mn-ea"/>
                <a:ea typeface="+mn-ea"/>
              </a:rPr>
              <a:t>（</a:t>
            </a:r>
            <a:r>
              <a:rPr lang="zh-CN" altLang="zh-CN" sz="2800" b="1" dirty="0">
                <a:latin typeface="+mn-ea"/>
                <a:ea typeface="+mn-ea"/>
              </a:rPr>
              <a:t>4</a:t>
            </a:r>
            <a:r>
              <a:rPr lang="zh-CN" altLang="en-US" sz="2800" b="1" dirty="0">
                <a:latin typeface="+mn-ea"/>
                <a:ea typeface="+mn-ea"/>
              </a:rPr>
              <a:t>）电源</a:t>
            </a:r>
            <a:r>
              <a:rPr lang="zh-CN" altLang="zh-CN" sz="2800" b="1" dirty="0">
                <a:latin typeface="+mn-ea"/>
                <a:ea typeface="+mn-ea"/>
              </a:rPr>
              <a:t>供电效率</a:t>
            </a:r>
            <a:r>
              <a:rPr lang="zh-CN" altLang="en-US" sz="2800" b="1" dirty="0">
                <a:latin typeface="+mn-ea"/>
                <a:ea typeface="+mn-ea"/>
              </a:rPr>
              <a:t>：</a:t>
            </a:r>
            <a:r>
              <a:rPr lang="zh-CN" altLang="zh-CN" sz="2800" b="1" dirty="0">
                <a:latin typeface="+mn-ea"/>
                <a:ea typeface="+mn-ea"/>
              </a:rPr>
              <a:t> </a:t>
            </a:r>
            <a:r>
              <a:rPr lang="zh-CN" altLang="zh-CN" sz="2800" b="1" dirty="0">
                <a:latin typeface="+mn-ea"/>
                <a:ea typeface="+mn-ea"/>
                <a:sym typeface="Symbol" panose="05050102010706020507" pitchFamily="18" charset="2"/>
              </a:rPr>
              <a:t>=</a:t>
            </a:r>
            <a:r>
              <a:rPr lang="zh-CN" altLang="zh-CN" sz="2800" b="1" dirty="0">
                <a:latin typeface="+mn-ea"/>
                <a:ea typeface="+mn-ea"/>
              </a:rPr>
              <a:t>P</a:t>
            </a:r>
            <a:r>
              <a:rPr lang="zh-CN" altLang="zh-CN" sz="2800" b="1" baseline="-25000" dirty="0">
                <a:latin typeface="+mn-ea"/>
                <a:ea typeface="+mn-ea"/>
              </a:rPr>
              <a:t>出</a:t>
            </a:r>
            <a:r>
              <a:rPr lang="zh-CN" altLang="zh-CN" sz="2800" b="1" dirty="0">
                <a:latin typeface="+mn-ea"/>
                <a:ea typeface="+mn-ea"/>
              </a:rPr>
              <a:t>/P</a:t>
            </a:r>
            <a:r>
              <a:rPr lang="zh-CN" altLang="zh-CN" sz="2800" b="1" baseline="-25000" dirty="0">
                <a:latin typeface="+mn-ea"/>
                <a:ea typeface="+mn-ea"/>
              </a:rPr>
              <a:t>总</a:t>
            </a:r>
            <a:r>
              <a:rPr lang="zh-CN" altLang="zh-CN" sz="2800" b="1" dirty="0">
                <a:latin typeface="+mn-ea"/>
                <a:ea typeface="+mn-ea"/>
              </a:rPr>
              <a:t>＝U</a:t>
            </a:r>
            <a:r>
              <a:rPr lang="zh-CN" altLang="zh-CN" sz="2800" b="1" baseline="-25000" dirty="0">
                <a:latin typeface="+mn-ea"/>
                <a:ea typeface="+mn-ea"/>
              </a:rPr>
              <a:t>外</a:t>
            </a:r>
            <a:r>
              <a:rPr lang="zh-CN" altLang="zh-CN" sz="2800" b="1" dirty="0">
                <a:latin typeface="+mn-ea"/>
                <a:ea typeface="+mn-ea"/>
              </a:rPr>
              <a:t>/E                </a:t>
            </a:r>
          </a:p>
        </p:txBody>
      </p:sp>
      <p:grpSp>
        <p:nvGrpSpPr>
          <p:cNvPr id="17" name="Group 18"/>
          <p:cNvGrpSpPr>
            <a:grpSpLocks/>
          </p:cNvGrpSpPr>
          <p:nvPr/>
        </p:nvGrpSpPr>
        <p:grpSpPr bwMode="auto">
          <a:xfrm>
            <a:off x="972384" y="5733576"/>
            <a:ext cx="7703995" cy="924593"/>
            <a:chOff x="-566" y="-39"/>
            <a:chExt cx="4662" cy="503"/>
          </a:xfrm>
        </p:grpSpPr>
        <p:graphicFrame>
          <p:nvGraphicFramePr>
            <p:cNvPr id="18" name="Object 19"/>
            <p:cNvGraphicFramePr>
              <a:graphicFrameLocks noChangeAspect="1"/>
            </p:cNvGraphicFramePr>
            <p:nvPr/>
          </p:nvGraphicFramePr>
          <p:xfrm>
            <a:off x="-566" y="-39"/>
            <a:ext cx="2205" cy="503"/>
          </p:xfrm>
          <a:graphic>
            <a:graphicData uri="http://schemas.openxmlformats.org/presentationml/2006/ole">
              <mc:AlternateContent xmlns:mc="http://schemas.openxmlformats.org/markup-compatibility/2006">
                <mc:Choice xmlns:v="urn:schemas-microsoft-com:vml" Requires="v">
                  <p:oleObj spid="_x0000_s55309" name="Equation" r:id="rId13" imgW="1803240" imgH="457200" progId="Equation.DSMT4">
                    <p:embed/>
                  </p:oleObj>
                </mc:Choice>
                <mc:Fallback>
                  <p:oleObj name="Equation" r:id="rId13" imgW="1803240" imgH="4572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 y="-39"/>
                          <a:ext cx="2205" cy="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20"/>
            <p:cNvSpPr txBox="1">
              <a:spLocks noChangeArrowheads="1"/>
            </p:cNvSpPr>
            <p:nvPr/>
          </p:nvSpPr>
          <p:spPr bwMode="auto">
            <a:xfrm>
              <a:off x="1743" y="78"/>
              <a:ext cx="2353"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2800" b="1" dirty="0">
                  <a:latin typeface="+mn-ea"/>
                </a:rPr>
                <a:t>（</a:t>
              </a:r>
              <a:r>
                <a:rPr lang="zh-CN" altLang="zh-CN" sz="2800" b="1" dirty="0">
                  <a:latin typeface="+mn-ea"/>
                </a:rPr>
                <a:t>只适用于纯电阻电路）</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blinds(horizontal)">
                                      <p:cBhvr>
                                        <p:cTn id="12" dur="500"/>
                                        <p:tgtEl>
                                          <p:spTgt spid="27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blinds(horizontal)">
                                      <p:cBhvr>
                                        <p:cTn id="17" dur="500"/>
                                        <p:tgtEl>
                                          <p:spTgt spid="276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57"/>
                                        </p:tgtEl>
                                        <p:attrNameLst>
                                          <p:attrName>style.visibility</p:attrName>
                                        </p:attrNameLst>
                                      </p:cBhvr>
                                      <p:to>
                                        <p:strVal val="visible"/>
                                      </p:to>
                                    </p:set>
                                    <p:animEffect transition="in" filter="blinds(horizontal)">
                                      <p:cBhvr>
                                        <p:cTn id="27" dur="500"/>
                                        <p:tgtEl>
                                          <p:spTgt spid="276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658"/>
                                        </p:tgtEl>
                                        <p:attrNameLst>
                                          <p:attrName>style.visibility</p:attrName>
                                        </p:attrNameLst>
                                      </p:cBhvr>
                                      <p:to>
                                        <p:strVal val="visible"/>
                                      </p:to>
                                    </p:set>
                                    <p:animEffect transition="in" filter="blinds(horizontal)">
                                      <p:cBhvr>
                                        <p:cTn id="32" dur="500"/>
                                        <p:tgtEl>
                                          <p:spTgt spid="276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659"/>
                                        </p:tgtEl>
                                        <p:attrNameLst>
                                          <p:attrName>style.visibility</p:attrName>
                                        </p:attrNameLst>
                                      </p:cBhvr>
                                      <p:to>
                                        <p:strVal val="visible"/>
                                      </p:to>
                                    </p:set>
                                    <p:animEffect transition="in" filter="blinds(horizontal)">
                                      <p:cBhvr>
                                        <p:cTn id="37" dur="500"/>
                                        <p:tgtEl>
                                          <p:spTgt spid="276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660"/>
                                        </p:tgtEl>
                                        <p:attrNameLst>
                                          <p:attrName>style.visibility</p:attrName>
                                        </p:attrNameLst>
                                      </p:cBhvr>
                                      <p:to>
                                        <p:strVal val="visible"/>
                                      </p:to>
                                    </p:set>
                                    <p:animEffect transition="in" filter="blinds(horizontal)">
                                      <p:cBhvr>
                                        <p:cTn id="42" dur="500"/>
                                        <p:tgtEl>
                                          <p:spTgt spid="276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661"/>
                                        </p:tgtEl>
                                        <p:attrNameLst>
                                          <p:attrName>style.visibility</p:attrName>
                                        </p:attrNameLst>
                                      </p:cBhvr>
                                      <p:to>
                                        <p:strVal val="visible"/>
                                      </p:to>
                                    </p:set>
                                    <p:animEffect transition="in" filter="blinds(horizontal)">
                                      <p:cBhvr>
                                        <p:cTn id="47" dur="500"/>
                                        <p:tgtEl>
                                          <p:spTgt spid="276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7662"/>
                                        </p:tgtEl>
                                        <p:attrNameLst>
                                          <p:attrName>style.visibility</p:attrName>
                                        </p:attrNameLst>
                                      </p:cBhvr>
                                      <p:to>
                                        <p:strVal val="visible"/>
                                      </p:to>
                                    </p:set>
                                    <p:animEffect transition="in" filter="blinds(horizontal)">
                                      <p:cBhvr>
                                        <p:cTn id="52" dur="500"/>
                                        <p:tgtEl>
                                          <p:spTgt spid="276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7663"/>
                                        </p:tgtEl>
                                        <p:attrNameLst>
                                          <p:attrName>style.visibility</p:attrName>
                                        </p:attrNameLst>
                                      </p:cBhvr>
                                      <p:to>
                                        <p:strVal val="visible"/>
                                      </p:to>
                                    </p:set>
                                    <p:animEffect transition="in" filter="blinds(horizontal)">
                                      <p:cBhvr>
                                        <p:cTn id="57" dur="500"/>
                                        <p:tgtEl>
                                          <p:spTgt spid="2766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P spid="27653" grpId="0" autoUpdateAnimBg="0"/>
      <p:bldP spid="27657" grpId="0" autoUpdateAnimBg="0"/>
      <p:bldP spid="27659" grpId="0" autoUpdateAnimBg="0"/>
      <p:bldP spid="27661" grpId="0" autoUpdateAnimBg="0"/>
      <p:bldP spid="2766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683568" y="836712"/>
            <a:ext cx="8136904" cy="1152128"/>
          </a:xfrm>
        </p:spPr>
        <p:txBody>
          <a:bodyPr>
            <a:noAutofit/>
          </a:bodyPr>
          <a:lstStyle/>
          <a:p>
            <a:pPr>
              <a:lnSpc>
                <a:spcPct val="110000"/>
              </a:lnSpc>
              <a:buFont typeface="Wingdings" pitchFamily="2" charset="2"/>
              <a:buChar char="l"/>
            </a:pPr>
            <a:r>
              <a:rPr lang="zh-CN" altLang="zh-CN" sz="2800" dirty="0">
                <a:solidFill>
                  <a:srgbClr val="080800"/>
                </a:solidFill>
                <a:latin typeface="+mn-ea"/>
              </a:rPr>
              <a:t>消耗的外电路的功率也不完全是我们所需要的。</a:t>
            </a:r>
            <a:endParaRPr lang="en-US" altLang="zh-CN" sz="2800" dirty="0">
              <a:solidFill>
                <a:srgbClr val="080800"/>
              </a:solidFill>
              <a:latin typeface="+mn-ea"/>
            </a:endParaRPr>
          </a:p>
          <a:p>
            <a:pPr>
              <a:lnSpc>
                <a:spcPct val="110000"/>
              </a:lnSpc>
              <a:buFont typeface="Wingdings" pitchFamily="2" charset="2"/>
              <a:buChar char="l"/>
            </a:pPr>
            <a:r>
              <a:rPr lang="zh-CN" altLang="zh-CN" sz="2800" dirty="0">
                <a:solidFill>
                  <a:srgbClr val="080800"/>
                </a:solidFill>
                <a:latin typeface="+mn-ea"/>
              </a:rPr>
              <a:t>一般地，把电流做功可分为有用功和无用功两类。</a:t>
            </a:r>
          </a:p>
        </p:txBody>
      </p:sp>
      <p:sp>
        <p:nvSpPr>
          <p:cNvPr id="16" name="Text Box 15"/>
          <p:cNvSpPr txBox="1">
            <a:spLocks noChangeArrowheads="1"/>
          </p:cNvSpPr>
          <p:nvPr/>
        </p:nvSpPr>
        <p:spPr bwMode="auto">
          <a:xfrm>
            <a:off x="323528" y="2132856"/>
            <a:ext cx="36724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accent1"/>
              </a:buClr>
              <a:buSzPct val="65000"/>
              <a:buFont typeface="Wingdings" panose="05000000000000000000" pitchFamily="2" charset="2"/>
              <a:buNone/>
            </a:pPr>
            <a:r>
              <a:rPr lang="zh-CN" altLang="en-US" sz="2800" b="1" dirty="0">
                <a:latin typeface="+mn-ea"/>
                <a:ea typeface="+mn-ea"/>
              </a:rPr>
              <a:t>（</a:t>
            </a:r>
            <a:r>
              <a:rPr lang="en-US" altLang="zh-CN" sz="2800" b="1" dirty="0">
                <a:latin typeface="+mn-ea"/>
                <a:ea typeface="+mn-ea"/>
              </a:rPr>
              <a:t>5</a:t>
            </a:r>
            <a:r>
              <a:rPr lang="zh-CN" altLang="en-US" sz="2800" b="1" dirty="0">
                <a:latin typeface="+mn-ea"/>
                <a:ea typeface="+mn-ea"/>
              </a:rPr>
              <a:t>）电源做功</a:t>
            </a:r>
            <a:r>
              <a:rPr lang="zh-CN" altLang="zh-CN" sz="2800" b="1" dirty="0">
                <a:latin typeface="+mn-ea"/>
                <a:ea typeface="+mn-ea"/>
              </a:rPr>
              <a:t>效率</a:t>
            </a:r>
            <a:r>
              <a:rPr lang="zh-CN" altLang="en-US" sz="2800" b="1" dirty="0">
                <a:latin typeface="+mn-ea"/>
                <a:ea typeface="+mn-ea"/>
              </a:rPr>
              <a:t>：</a:t>
            </a:r>
            <a:endParaRPr lang="zh-CN" altLang="zh-CN" sz="2800" b="1" dirty="0">
              <a:latin typeface="+mn-ea"/>
              <a:ea typeface="+mn-ea"/>
            </a:endParaRPr>
          </a:p>
        </p:txBody>
      </p:sp>
      <p:sp>
        <p:nvSpPr>
          <p:cNvPr id="563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327" name="Object 7"/>
          <p:cNvGraphicFramePr>
            <a:graphicFrameLocks noChangeAspect="1"/>
          </p:cNvGraphicFramePr>
          <p:nvPr/>
        </p:nvGraphicFramePr>
        <p:xfrm>
          <a:off x="2699791" y="2780928"/>
          <a:ext cx="2265617" cy="1080120"/>
        </p:xfrm>
        <a:graphic>
          <a:graphicData uri="http://schemas.openxmlformats.org/presentationml/2006/ole">
            <mc:AlternateContent xmlns:mc="http://schemas.openxmlformats.org/markup-compatibility/2006">
              <mc:Choice xmlns:v="urn:schemas-microsoft-com:vml" Requires="v">
                <p:oleObj spid="_x0000_s56328" name="Equation" r:id="rId3" imgW="977760" imgH="457200" progId="Equation.DSMT4">
                  <p:embed/>
                </p:oleObj>
              </mc:Choice>
              <mc:Fallback>
                <p:oleObj name="Equation" r:id="rId3" imgW="977760" imgH="4572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1" y="2780928"/>
                        <a:ext cx="2265617"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6327"/>
                                        </p:tgtEl>
                                        <p:attrNameLst>
                                          <p:attrName>style.visibility</p:attrName>
                                        </p:attrNameLst>
                                      </p:cBhvr>
                                      <p:to>
                                        <p:strVal val="visible"/>
                                      </p:to>
                                    </p:set>
                                    <p:anim calcmode="lin" valueType="num">
                                      <p:cBhvr additive="base">
                                        <p:cTn id="22" dur="500" fill="hold"/>
                                        <p:tgtEl>
                                          <p:spTgt spid="56327"/>
                                        </p:tgtEl>
                                        <p:attrNameLst>
                                          <p:attrName>ppt_x</p:attrName>
                                        </p:attrNameLst>
                                      </p:cBhvr>
                                      <p:tavLst>
                                        <p:tav tm="0">
                                          <p:val>
                                            <p:strVal val="#ppt_x"/>
                                          </p:val>
                                        </p:tav>
                                        <p:tav tm="100000">
                                          <p:val>
                                            <p:strVal val="#ppt_x"/>
                                          </p:val>
                                        </p:tav>
                                      </p:tavLst>
                                    </p:anim>
                                    <p:anim calcmode="lin" valueType="num">
                                      <p:cBhvr additive="base">
                                        <p:cTn id="23" dur="500" fill="hold"/>
                                        <p:tgtEl>
                                          <p:spTgt spid="56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P spid="1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68275" y="1192213"/>
            <a:ext cx="3756025" cy="519112"/>
          </a:xfrm>
          <a:prstGeom prst="rect">
            <a:avLst/>
          </a:prstGeom>
          <a:noFill/>
          <a:ln w="9525">
            <a:noFill/>
            <a:miter lim="800000"/>
            <a:headEnd/>
            <a:tailEnd/>
          </a:ln>
          <a:effectLst/>
        </p:spPr>
        <p:txBody>
          <a:bodyPr wrap="none">
            <a:spAutoFit/>
          </a:bodyPr>
          <a:lstStyle/>
          <a:p>
            <a:pPr>
              <a:buFont typeface="Arial" pitchFamily="34" charset="0"/>
              <a:buNone/>
            </a:pPr>
            <a:r>
              <a:rPr lang="en-US" altLang="zh-CN" sz="2800" b="1" dirty="0">
                <a:solidFill>
                  <a:srgbClr val="000099"/>
                </a:solidFill>
                <a:latin typeface="黑体" pitchFamily="49" charset="-122"/>
                <a:ea typeface="黑体" pitchFamily="49" charset="-122"/>
              </a:rPr>
              <a:t>1</a:t>
            </a:r>
            <a:r>
              <a:rPr lang="zh-CN" altLang="en-US" sz="2800" b="1" dirty="0">
                <a:solidFill>
                  <a:srgbClr val="000099"/>
                </a:solidFill>
                <a:latin typeface="黑体" pitchFamily="49" charset="-122"/>
                <a:ea typeface="黑体" pitchFamily="49" charset="-122"/>
              </a:rPr>
              <a:t>．闭合电路欧姆定律</a:t>
            </a:r>
            <a:r>
              <a:rPr lang="zh-CN" altLang="en-US" sz="2800" dirty="0">
                <a:solidFill>
                  <a:srgbClr val="000099"/>
                </a:solidFill>
                <a:latin typeface="黑体" pitchFamily="49" charset="-122"/>
                <a:ea typeface="黑体" pitchFamily="49" charset="-122"/>
              </a:rPr>
              <a:t> </a:t>
            </a:r>
          </a:p>
        </p:txBody>
      </p:sp>
      <p:graphicFrame>
        <p:nvGraphicFramePr>
          <p:cNvPr id="18435" name="Object 3"/>
          <p:cNvGraphicFramePr>
            <a:graphicFrameLocks noChangeAspect="1"/>
          </p:cNvGraphicFramePr>
          <p:nvPr/>
        </p:nvGraphicFramePr>
        <p:xfrm>
          <a:off x="827584" y="1700808"/>
          <a:ext cx="1908175" cy="1036638"/>
        </p:xfrm>
        <a:graphic>
          <a:graphicData uri="http://schemas.openxmlformats.org/presentationml/2006/ole">
            <mc:AlternateContent xmlns:mc="http://schemas.openxmlformats.org/markup-compatibility/2006">
              <mc:Choice xmlns:v="urn:schemas-microsoft-com:vml" Requires="v">
                <p:oleObj spid="_x0000_s54286" r:id="rId3" imgW="609600" imgH="393700" progId="Equation.DSMT4">
                  <p:embed/>
                </p:oleObj>
              </mc:Choice>
              <mc:Fallback>
                <p:oleObj r:id="rId3" imgW="609600" imgH="3937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700808"/>
                        <a:ext cx="1908175" cy="10366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8436" name="Text Box 4"/>
          <p:cNvSpPr txBox="1">
            <a:spLocks noChangeArrowheads="1"/>
          </p:cNvSpPr>
          <p:nvPr/>
        </p:nvSpPr>
        <p:spPr bwMode="auto">
          <a:xfrm>
            <a:off x="179512" y="2780928"/>
            <a:ext cx="5005388" cy="519113"/>
          </a:xfrm>
          <a:prstGeom prst="rect">
            <a:avLst/>
          </a:prstGeom>
          <a:noFill/>
          <a:ln w="9525">
            <a:noFill/>
            <a:miter lim="800000"/>
            <a:headEnd/>
            <a:tailEnd/>
          </a:ln>
          <a:effectLst/>
        </p:spPr>
        <p:txBody>
          <a:bodyPr wrap="none">
            <a:spAutoFit/>
          </a:bodyPr>
          <a:lstStyle/>
          <a:p>
            <a:pPr>
              <a:buFont typeface="Arial" pitchFamily="34" charset="0"/>
              <a:buNone/>
            </a:pPr>
            <a:r>
              <a:rPr lang="en-US" altLang="zh-CN" sz="2800" b="1" dirty="0">
                <a:solidFill>
                  <a:srgbClr val="000099"/>
                </a:solidFill>
                <a:latin typeface="黑体" pitchFamily="49" charset="-122"/>
                <a:ea typeface="黑体" pitchFamily="49" charset="-122"/>
              </a:rPr>
              <a:t>2</a:t>
            </a:r>
            <a:r>
              <a:rPr lang="zh-CN" altLang="en-US" sz="2800" b="1" dirty="0">
                <a:solidFill>
                  <a:srgbClr val="000099"/>
                </a:solidFill>
                <a:latin typeface="黑体" pitchFamily="49" charset="-122"/>
                <a:ea typeface="黑体" pitchFamily="49" charset="-122"/>
              </a:rPr>
              <a:t>．路端电压跟负载的关系：</a:t>
            </a:r>
            <a:r>
              <a:rPr lang="zh-CN" altLang="en-US" sz="2800" dirty="0">
                <a:solidFill>
                  <a:srgbClr val="000099"/>
                </a:solidFill>
                <a:latin typeface="黑体" pitchFamily="49" charset="-122"/>
                <a:ea typeface="黑体" pitchFamily="49" charset="-122"/>
              </a:rPr>
              <a:t>  </a:t>
            </a:r>
          </a:p>
        </p:txBody>
      </p:sp>
      <p:graphicFrame>
        <p:nvGraphicFramePr>
          <p:cNvPr id="18437" name="Object 5"/>
          <p:cNvGraphicFramePr>
            <a:graphicFrameLocks noChangeAspect="1"/>
          </p:cNvGraphicFramePr>
          <p:nvPr/>
        </p:nvGraphicFramePr>
        <p:xfrm>
          <a:off x="1979712" y="6207968"/>
          <a:ext cx="2016125" cy="533400"/>
        </p:xfrm>
        <a:graphic>
          <a:graphicData uri="http://schemas.openxmlformats.org/presentationml/2006/ole">
            <mc:AlternateContent xmlns:mc="http://schemas.openxmlformats.org/markup-compatibility/2006">
              <mc:Choice xmlns:v="urn:schemas-microsoft-com:vml" Requires="v">
                <p:oleObj spid="_x0000_s54287" r:id="rId5" imgW="685205" imgH="177646" progId="Equation.DSMT4">
                  <p:embed/>
                </p:oleObj>
              </mc:Choice>
              <mc:Fallback>
                <p:oleObj r:id="rId5" imgW="685205" imgH="177646"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6207968"/>
                        <a:ext cx="2016125" cy="5334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8440" name="Text Box 8"/>
          <p:cNvSpPr txBox="1">
            <a:spLocks noChangeArrowheads="1"/>
          </p:cNvSpPr>
          <p:nvPr/>
        </p:nvSpPr>
        <p:spPr bwMode="auto">
          <a:xfrm>
            <a:off x="0" y="3903712"/>
            <a:ext cx="7129463" cy="519113"/>
          </a:xfrm>
          <a:prstGeom prst="rect">
            <a:avLst/>
          </a:prstGeom>
          <a:noFill/>
          <a:ln w="9525">
            <a:noFill/>
            <a:miter lim="800000"/>
            <a:headEnd/>
            <a:tailEnd/>
          </a:ln>
          <a:effectLst/>
        </p:spPr>
        <p:txBody>
          <a:bodyPr>
            <a:spAutoFit/>
          </a:bodyPr>
          <a:lstStyle/>
          <a:p>
            <a:pPr>
              <a:spcBef>
                <a:spcPct val="50000"/>
              </a:spcBef>
              <a:buFont typeface="Arial" pitchFamily="34" charset="0"/>
              <a:buNone/>
            </a:pPr>
            <a:r>
              <a:rPr lang="zh-CN" altLang="en-US" sz="2800" b="1" dirty="0">
                <a:latin typeface="+mn-ea"/>
              </a:rPr>
              <a:t>（</a:t>
            </a:r>
            <a:r>
              <a:rPr lang="en-US" altLang="zh-CN" sz="2800" b="1" dirty="0">
                <a:latin typeface="+mn-ea"/>
              </a:rPr>
              <a:t>1</a:t>
            </a:r>
            <a:r>
              <a:rPr lang="zh-CN" altLang="en-US" sz="2800" b="1" dirty="0">
                <a:latin typeface="+mn-ea"/>
              </a:rPr>
              <a:t>）路端电压随外电路电阻</a:t>
            </a:r>
            <a:r>
              <a:rPr lang="en-US" altLang="zh-CN" sz="2800" b="1" i="1" dirty="0">
                <a:latin typeface="+mn-ea"/>
              </a:rPr>
              <a:t>R</a:t>
            </a:r>
            <a:r>
              <a:rPr lang="zh-CN" altLang="en-US" sz="2800" b="1" dirty="0">
                <a:latin typeface="+mn-ea"/>
              </a:rPr>
              <a:t>增大而增大</a:t>
            </a:r>
          </a:p>
        </p:txBody>
      </p:sp>
      <p:graphicFrame>
        <p:nvGraphicFramePr>
          <p:cNvPr id="18441" name="Object 9"/>
          <p:cNvGraphicFramePr>
            <a:graphicFrameLocks noChangeAspect="1"/>
          </p:cNvGraphicFramePr>
          <p:nvPr/>
        </p:nvGraphicFramePr>
        <p:xfrm>
          <a:off x="1763713" y="5072112"/>
          <a:ext cx="4319587" cy="560388"/>
        </p:xfrm>
        <a:graphic>
          <a:graphicData uri="http://schemas.openxmlformats.org/presentationml/2006/ole">
            <mc:AlternateContent xmlns:mc="http://schemas.openxmlformats.org/markup-compatibility/2006">
              <mc:Choice xmlns:v="urn:schemas-microsoft-com:vml" Requires="v">
                <p:oleObj spid="_x0000_s54288" r:id="rId7" imgW="1599823" imgH="241512" progId="Equation.DSMT4">
                  <p:embed/>
                </p:oleObj>
              </mc:Choice>
              <mc:Fallback>
                <p:oleObj r:id="rId7" imgW="1599823" imgH="241512"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072112"/>
                        <a:ext cx="4319587" cy="5603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8442" name="Object 10"/>
          <p:cNvGraphicFramePr>
            <a:graphicFrameLocks noChangeAspect="1"/>
          </p:cNvGraphicFramePr>
          <p:nvPr/>
        </p:nvGraphicFramePr>
        <p:xfrm>
          <a:off x="1765300" y="4408537"/>
          <a:ext cx="4175125" cy="647700"/>
        </p:xfrm>
        <a:graphic>
          <a:graphicData uri="http://schemas.openxmlformats.org/presentationml/2006/ole">
            <mc:AlternateContent xmlns:mc="http://schemas.openxmlformats.org/markup-compatibility/2006">
              <mc:Choice xmlns:v="urn:schemas-microsoft-com:vml" Requires="v">
                <p:oleObj spid="_x0000_s54289" r:id="rId9" imgW="1498267" imgH="241512" progId="Equation.DSMT4">
                  <p:embed/>
                </p:oleObj>
              </mc:Choice>
              <mc:Fallback>
                <p:oleObj r:id="rId9" imgW="1498267" imgH="24151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5300" y="4408537"/>
                        <a:ext cx="4175125" cy="6477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8443" name="Text Box 11"/>
          <p:cNvSpPr txBox="1">
            <a:spLocks noChangeArrowheads="1"/>
          </p:cNvSpPr>
          <p:nvPr/>
        </p:nvSpPr>
        <p:spPr bwMode="auto">
          <a:xfrm>
            <a:off x="755650" y="4408537"/>
            <a:ext cx="1150938" cy="519113"/>
          </a:xfrm>
          <a:prstGeom prst="rect">
            <a:avLst/>
          </a:prstGeom>
          <a:noFill/>
          <a:ln w="9525">
            <a:noFill/>
            <a:miter lim="800000"/>
            <a:headEnd/>
            <a:tailEnd/>
          </a:ln>
          <a:effectLst/>
        </p:spPr>
        <p:txBody>
          <a:bodyPr>
            <a:spAutoFit/>
          </a:bodyPr>
          <a:lstStyle/>
          <a:p>
            <a:pPr>
              <a:spcBef>
                <a:spcPct val="50000"/>
              </a:spcBef>
              <a:buFont typeface="Arial" pitchFamily="34" charset="0"/>
              <a:buNone/>
            </a:pPr>
            <a:r>
              <a:rPr lang="zh-CN" altLang="en-US" sz="2800" b="1" dirty="0">
                <a:solidFill>
                  <a:srgbClr val="006600"/>
                </a:solidFill>
                <a:ea typeface="黑体" pitchFamily="49" charset="-122"/>
              </a:rPr>
              <a:t>断路</a:t>
            </a:r>
            <a:r>
              <a:rPr lang="en-US" altLang="zh-CN" sz="2800" b="1" dirty="0">
                <a:solidFill>
                  <a:srgbClr val="006600"/>
                </a:solidFill>
                <a:ea typeface="黑体" pitchFamily="49" charset="-122"/>
              </a:rPr>
              <a:t>:</a:t>
            </a:r>
          </a:p>
        </p:txBody>
      </p:sp>
      <p:sp>
        <p:nvSpPr>
          <p:cNvPr id="18444" name="Text Box 12"/>
          <p:cNvSpPr txBox="1">
            <a:spLocks noChangeArrowheads="1"/>
          </p:cNvSpPr>
          <p:nvPr/>
        </p:nvSpPr>
        <p:spPr bwMode="auto">
          <a:xfrm>
            <a:off x="755650" y="5056237"/>
            <a:ext cx="1150938" cy="519113"/>
          </a:xfrm>
          <a:prstGeom prst="rect">
            <a:avLst/>
          </a:prstGeom>
          <a:noFill/>
          <a:ln w="9525">
            <a:noFill/>
            <a:miter lim="800000"/>
            <a:headEnd/>
            <a:tailEnd/>
          </a:ln>
          <a:effectLst/>
        </p:spPr>
        <p:txBody>
          <a:bodyPr>
            <a:spAutoFit/>
          </a:bodyPr>
          <a:lstStyle/>
          <a:p>
            <a:pPr>
              <a:spcBef>
                <a:spcPct val="50000"/>
              </a:spcBef>
              <a:buFont typeface="Arial" pitchFamily="34" charset="0"/>
              <a:buNone/>
            </a:pPr>
            <a:r>
              <a:rPr lang="zh-CN" altLang="en-US" sz="2800" b="1">
                <a:solidFill>
                  <a:srgbClr val="006600"/>
                </a:solidFill>
                <a:ea typeface="黑体" pitchFamily="49" charset="-122"/>
              </a:rPr>
              <a:t>短路</a:t>
            </a:r>
            <a:r>
              <a:rPr lang="en-US" altLang="zh-CN" sz="2800" b="1">
                <a:solidFill>
                  <a:srgbClr val="006600"/>
                </a:solidFill>
                <a:ea typeface="黑体" pitchFamily="49" charset="-122"/>
              </a:rPr>
              <a:t>:</a:t>
            </a:r>
          </a:p>
        </p:txBody>
      </p:sp>
      <p:sp>
        <p:nvSpPr>
          <p:cNvPr id="18445" name="Rectangle 13"/>
          <p:cNvSpPr>
            <a:spLocks noChangeArrowheads="1"/>
          </p:cNvSpPr>
          <p:nvPr/>
        </p:nvSpPr>
        <p:spPr bwMode="auto">
          <a:xfrm>
            <a:off x="0" y="5632500"/>
            <a:ext cx="6192838" cy="566309"/>
          </a:xfrm>
          <a:prstGeom prst="rect">
            <a:avLst/>
          </a:prstGeom>
          <a:noFill/>
          <a:ln w="9525">
            <a:noFill/>
            <a:miter lim="800000"/>
            <a:headEnd/>
            <a:tailEnd/>
          </a:ln>
          <a:effectLst/>
        </p:spPr>
        <p:txBody>
          <a:bodyPr>
            <a:spAutoFit/>
          </a:bodyPr>
          <a:lstStyle/>
          <a:p>
            <a:pPr>
              <a:lnSpc>
                <a:spcPct val="110000"/>
              </a:lnSpc>
              <a:spcBef>
                <a:spcPct val="20000"/>
              </a:spcBef>
              <a:buClr>
                <a:srgbClr val="CCFF33"/>
              </a:buClr>
              <a:buSzPct val="70000"/>
              <a:buFont typeface="Wingdings" pitchFamily="2" charset="2"/>
              <a:buNone/>
            </a:pPr>
            <a:r>
              <a:rPr lang="zh-CN" altLang="en-US" sz="2800" b="1" dirty="0">
                <a:solidFill>
                  <a:srgbClr val="080800"/>
                </a:solidFill>
                <a:latin typeface="+mn-ea"/>
              </a:rPr>
              <a:t>（</a:t>
            </a:r>
            <a:r>
              <a:rPr lang="en-US" altLang="zh-CN" sz="2800" b="1" dirty="0">
                <a:solidFill>
                  <a:srgbClr val="080800"/>
                </a:solidFill>
                <a:latin typeface="+mn-ea"/>
              </a:rPr>
              <a:t>2</a:t>
            </a:r>
            <a:r>
              <a:rPr lang="zh-CN" altLang="en-US" sz="2800" b="1" dirty="0">
                <a:solidFill>
                  <a:srgbClr val="080800"/>
                </a:solidFill>
                <a:latin typeface="+mn-ea"/>
              </a:rPr>
              <a:t>）路端电压</a:t>
            </a:r>
            <a:r>
              <a:rPr lang="en-US" altLang="zh-CN" sz="2800" b="1" i="1" dirty="0">
                <a:solidFill>
                  <a:srgbClr val="080800"/>
                </a:solidFill>
                <a:latin typeface="+mn-ea"/>
              </a:rPr>
              <a:t>U</a:t>
            </a:r>
            <a:r>
              <a:rPr lang="zh-CN" altLang="en-US" sz="2800" b="1" dirty="0">
                <a:solidFill>
                  <a:srgbClr val="080800"/>
                </a:solidFill>
                <a:latin typeface="+mn-ea"/>
              </a:rPr>
              <a:t>随电流</a:t>
            </a:r>
            <a:r>
              <a:rPr lang="en-US" altLang="zh-CN" sz="2800" b="1" i="1" dirty="0">
                <a:solidFill>
                  <a:srgbClr val="080800"/>
                </a:solidFill>
                <a:latin typeface="+mn-ea"/>
              </a:rPr>
              <a:t>I</a:t>
            </a:r>
            <a:r>
              <a:rPr lang="zh-CN" altLang="en-US" sz="2800" b="1" dirty="0">
                <a:solidFill>
                  <a:srgbClr val="080800"/>
                </a:solidFill>
                <a:latin typeface="+mn-ea"/>
              </a:rPr>
              <a:t>变化的图象</a:t>
            </a:r>
            <a:endParaRPr lang="zh-CN" altLang="en-US" dirty="0">
              <a:latin typeface="+mn-ea"/>
            </a:endParaRPr>
          </a:p>
        </p:txBody>
      </p:sp>
      <p:sp>
        <p:nvSpPr>
          <p:cNvPr id="18447" name="Rectangle 15"/>
          <p:cNvSpPr>
            <a:spLocks noGrp="1" noChangeArrowheads="1"/>
          </p:cNvSpPr>
          <p:nvPr>
            <p:ph type="title"/>
          </p:nvPr>
        </p:nvSpPr>
        <p:spPr/>
        <p:txBody>
          <a:bodyPr>
            <a:noAutofit/>
          </a:bodyPr>
          <a:lstStyle/>
          <a:p>
            <a:r>
              <a:rPr lang="zh-CN" altLang="en-US" sz="3600" dirty="0">
                <a:solidFill>
                  <a:srgbClr val="FF0000"/>
                </a:solidFill>
                <a:latin typeface="华文行楷" pitchFamily="2" charset="-122"/>
                <a:ea typeface="华文行楷" pitchFamily="2" charset="-122"/>
              </a:rPr>
              <a:t>小结</a:t>
            </a:r>
          </a:p>
        </p:txBody>
      </p:sp>
      <p:graphicFrame>
        <p:nvGraphicFramePr>
          <p:cNvPr id="18449" name="Object 17"/>
          <p:cNvGraphicFramePr>
            <a:graphicFrameLocks noChangeAspect="1"/>
          </p:cNvGraphicFramePr>
          <p:nvPr/>
        </p:nvGraphicFramePr>
        <p:xfrm>
          <a:off x="3275856" y="1916832"/>
          <a:ext cx="2268537" cy="517525"/>
        </p:xfrm>
        <a:graphic>
          <a:graphicData uri="http://schemas.openxmlformats.org/presentationml/2006/ole">
            <mc:AlternateContent xmlns:mc="http://schemas.openxmlformats.org/markup-compatibility/2006">
              <mc:Choice xmlns:v="urn:schemas-microsoft-com:vml" Requires="v">
                <p:oleObj spid="_x0000_s54290" r:id="rId11" imgW="725058" imgH="165457" progId="Equation.3">
                  <p:embed/>
                </p:oleObj>
              </mc:Choice>
              <mc:Fallback>
                <p:oleObj r:id="rId11" imgW="725058" imgH="165457"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5856" y="1916832"/>
                        <a:ext cx="2268537"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0" name="Object 18"/>
          <p:cNvGraphicFramePr>
            <a:graphicFrameLocks noChangeAspect="1"/>
          </p:cNvGraphicFramePr>
          <p:nvPr/>
        </p:nvGraphicFramePr>
        <p:xfrm>
          <a:off x="6228184" y="1916832"/>
          <a:ext cx="2162175" cy="622300"/>
        </p:xfrm>
        <a:graphic>
          <a:graphicData uri="http://schemas.openxmlformats.org/presentationml/2006/ole">
            <mc:AlternateContent xmlns:mc="http://schemas.openxmlformats.org/markup-compatibility/2006">
              <mc:Choice xmlns:v="urn:schemas-microsoft-com:vml" Requires="v">
                <p:oleObj spid="_x0000_s54291" r:id="rId13" imgW="839719" imgH="241897" progId="Equation.3">
                  <p:embed/>
                </p:oleObj>
              </mc:Choice>
              <mc:Fallback>
                <p:oleObj r:id="rId13" imgW="839719" imgH="241897"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8184" y="1916832"/>
                        <a:ext cx="216217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0" name="Object 8"/>
          <p:cNvGraphicFramePr>
            <a:graphicFrameLocks noChangeAspect="1"/>
          </p:cNvGraphicFramePr>
          <p:nvPr/>
        </p:nvGraphicFramePr>
        <p:xfrm>
          <a:off x="4932040" y="2564904"/>
          <a:ext cx="3844925" cy="1652588"/>
        </p:xfrm>
        <a:graphic>
          <a:graphicData uri="http://schemas.openxmlformats.org/presentationml/2006/ole">
            <mc:AlternateContent xmlns:mc="http://schemas.openxmlformats.org/markup-compatibility/2006">
              <mc:Choice xmlns:v="urn:schemas-microsoft-com:vml" Requires="v">
                <p:oleObj spid="_x0000_s54292" name="Equation" r:id="rId15" imgW="1384200" imgH="583920" progId="Equation.DSMT4">
                  <p:embed/>
                </p:oleObj>
              </mc:Choice>
              <mc:Fallback>
                <p:oleObj name="Equation" r:id="rId15" imgW="1384200" imgH="58392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040" y="2564904"/>
                        <a:ext cx="3844925" cy="16525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nvGrpSpPr>
          <p:cNvPr id="21" name="Group 4"/>
          <p:cNvGrpSpPr>
            <a:grpSpLocks/>
          </p:cNvGrpSpPr>
          <p:nvPr/>
        </p:nvGrpSpPr>
        <p:grpSpPr bwMode="auto">
          <a:xfrm>
            <a:off x="6228184" y="4509120"/>
            <a:ext cx="2664296" cy="2160240"/>
            <a:chOff x="2368" y="1780"/>
            <a:chExt cx="2464" cy="1891"/>
          </a:xfrm>
        </p:grpSpPr>
        <p:sp>
          <p:nvSpPr>
            <p:cNvPr id="22" name="Line 5"/>
            <p:cNvSpPr>
              <a:spLocks noChangeShapeType="1"/>
            </p:cNvSpPr>
            <p:nvPr/>
          </p:nvSpPr>
          <p:spPr bwMode="auto">
            <a:xfrm flipV="1">
              <a:off x="2649" y="1780"/>
              <a:ext cx="0" cy="1442"/>
            </a:xfrm>
            <a:prstGeom prst="line">
              <a:avLst/>
            </a:prstGeom>
            <a:noFill/>
            <a:ln w="19050">
              <a:solidFill>
                <a:srgbClr val="000000"/>
              </a:solidFill>
              <a:round/>
              <a:headEnd/>
              <a:tailEnd type="triangle" w="sm" len="lg"/>
            </a:ln>
          </p:spPr>
          <p:txBody>
            <a:bodyPr vert="horz" wrap="square" lIns="91440" tIns="45720" rIns="91440" bIns="45720" numCol="1" anchor="t" anchorCtr="0" compatLnSpc="1">
              <a:prstTxWarp prst="textNoShape">
                <a:avLst/>
              </a:prstTxWarp>
            </a:bodyPr>
            <a:lstStyle/>
            <a:p>
              <a:endParaRPr lang="zh-CN" altLang="en-US"/>
            </a:p>
          </p:txBody>
        </p:sp>
        <p:sp>
          <p:nvSpPr>
            <p:cNvPr id="23" name="Line 6"/>
            <p:cNvSpPr>
              <a:spLocks noChangeShapeType="1"/>
            </p:cNvSpPr>
            <p:nvPr/>
          </p:nvSpPr>
          <p:spPr bwMode="auto">
            <a:xfrm>
              <a:off x="2672" y="3216"/>
              <a:ext cx="2160" cy="0"/>
            </a:xfrm>
            <a:prstGeom prst="line">
              <a:avLst/>
            </a:prstGeom>
            <a:noFill/>
            <a:ln w="19050">
              <a:solidFill>
                <a:srgbClr val="000000"/>
              </a:solidFill>
              <a:round/>
              <a:headEnd/>
              <a:tailEnd type="triangle" w="sm" len="lg"/>
            </a:ln>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4" name="Object 7"/>
            <p:cNvGraphicFramePr>
              <a:graphicFrameLocks noChangeAspect="1"/>
            </p:cNvGraphicFramePr>
            <p:nvPr/>
          </p:nvGraphicFramePr>
          <p:xfrm>
            <a:off x="4623" y="2886"/>
            <a:ext cx="164" cy="218"/>
          </p:xfrm>
          <a:graphic>
            <a:graphicData uri="http://schemas.openxmlformats.org/presentationml/2006/ole">
              <mc:AlternateContent xmlns:mc="http://schemas.openxmlformats.org/markup-compatibility/2006">
                <mc:Choice xmlns:v="urn:schemas-microsoft-com:vml" Requires="v">
                  <p:oleObj spid="_x0000_s54293" name="Equation" r:id="rId17" imgW="126720" imgH="164880" progId="Equation.DSMT4">
                    <p:embed/>
                  </p:oleObj>
                </mc:Choice>
                <mc:Fallback>
                  <p:oleObj name="Equation" r:id="rId17" imgW="126720" imgH="16488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23" y="2886"/>
                          <a:ext cx="164" cy="218"/>
                        </a:xfrm>
                        <a:prstGeom prst="rect">
                          <a:avLst/>
                        </a:prstGeom>
                        <a:solidFill>
                          <a:srgbClr val="FFFFFF"/>
                        </a:solidFill>
                      </p:spPr>
                    </p:pic>
                  </p:oleObj>
                </mc:Fallback>
              </mc:AlternateContent>
            </a:graphicData>
          </a:graphic>
        </p:graphicFrame>
        <p:sp>
          <p:nvSpPr>
            <p:cNvPr id="25" name="Line 8"/>
            <p:cNvSpPr>
              <a:spLocks noChangeShapeType="1"/>
            </p:cNvSpPr>
            <p:nvPr/>
          </p:nvSpPr>
          <p:spPr bwMode="auto">
            <a:xfrm>
              <a:off x="2672" y="2170"/>
              <a:ext cx="1648" cy="105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6" name="Object 9"/>
            <p:cNvGraphicFramePr>
              <a:graphicFrameLocks noChangeAspect="1"/>
            </p:cNvGraphicFramePr>
            <p:nvPr/>
          </p:nvGraphicFramePr>
          <p:xfrm>
            <a:off x="2368" y="3132"/>
            <a:ext cx="197" cy="234"/>
          </p:xfrm>
          <a:graphic>
            <a:graphicData uri="http://schemas.openxmlformats.org/presentationml/2006/ole">
              <mc:AlternateContent xmlns:mc="http://schemas.openxmlformats.org/markup-compatibility/2006">
                <mc:Choice xmlns:v="urn:schemas-microsoft-com:vml" Requires="v">
                  <p:oleObj spid="_x0000_s54294" name="Equation" r:id="rId19" imgW="152280" imgH="177480" progId="Equation.DSMT4">
                    <p:embed/>
                  </p:oleObj>
                </mc:Choice>
                <mc:Fallback>
                  <p:oleObj name="Equation" r:id="rId19" imgW="152280" imgH="17748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8" y="3132"/>
                          <a:ext cx="197" cy="234"/>
                        </a:xfrm>
                        <a:prstGeom prst="rect">
                          <a:avLst/>
                        </a:prstGeom>
                        <a:solidFill>
                          <a:srgbClr val="FFFFFF"/>
                        </a:solidFill>
                      </p:spPr>
                    </p:pic>
                  </p:oleObj>
                </mc:Fallback>
              </mc:AlternateContent>
            </a:graphicData>
          </a:graphic>
        </p:graphicFrame>
        <p:graphicFrame>
          <p:nvGraphicFramePr>
            <p:cNvPr id="27" name="Object 10"/>
            <p:cNvGraphicFramePr>
              <a:graphicFrameLocks noChangeAspect="1"/>
            </p:cNvGraphicFramePr>
            <p:nvPr/>
          </p:nvGraphicFramePr>
          <p:xfrm>
            <a:off x="2368" y="2064"/>
            <a:ext cx="197" cy="218"/>
          </p:xfrm>
          <a:graphic>
            <a:graphicData uri="http://schemas.openxmlformats.org/presentationml/2006/ole">
              <mc:AlternateContent xmlns:mc="http://schemas.openxmlformats.org/markup-compatibility/2006">
                <mc:Choice xmlns:v="urn:schemas-microsoft-com:vml" Requires="v">
                  <p:oleObj spid="_x0000_s54295" name="Equation" r:id="rId21" imgW="152280" imgH="164880" progId="Equation.DSMT4">
                    <p:embed/>
                  </p:oleObj>
                </mc:Choice>
                <mc:Fallback>
                  <p:oleObj name="Equation" r:id="rId21" imgW="152280" imgH="16488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68" y="2064"/>
                          <a:ext cx="197" cy="218"/>
                        </a:xfrm>
                        <a:prstGeom prst="rect">
                          <a:avLst/>
                        </a:prstGeom>
                        <a:solidFill>
                          <a:srgbClr val="FFFFFF"/>
                        </a:solidFill>
                      </p:spPr>
                    </p:pic>
                  </p:oleObj>
                </mc:Fallback>
              </mc:AlternateContent>
            </a:graphicData>
          </a:graphic>
        </p:graphicFrame>
        <p:graphicFrame>
          <p:nvGraphicFramePr>
            <p:cNvPr id="28" name="Object 11"/>
            <p:cNvGraphicFramePr>
              <a:graphicFrameLocks noChangeAspect="1"/>
            </p:cNvGraphicFramePr>
            <p:nvPr/>
          </p:nvGraphicFramePr>
          <p:xfrm>
            <a:off x="4156" y="3272"/>
            <a:ext cx="277" cy="399"/>
          </p:xfrm>
          <a:graphic>
            <a:graphicData uri="http://schemas.openxmlformats.org/presentationml/2006/ole">
              <mc:AlternateContent xmlns:mc="http://schemas.openxmlformats.org/markup-compatibility/2006">
                <mc:Choice xmlns:v="urn:schemas-microsoft-com:vml" Requires="v">
                  <p:oleObj spid="_x0000_s54296" name="Equation" r:id="rId23" imgW="253800" imgH="304560" progId="Equation.DSMT4">
                    <p:embed/>
                  </p:oleObj>
                </mc:Choice>
                <mc:Fallback>
                  <p:oleObj name="Equation" r:id="rId23" imgW="253800" imgH="304560"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56" y="3272"/>
                          <a:ext cx="277" cy="399"/>
                        </a:xfrm>
                        <a:prstGeom prst="rect">
                          <a:avLst/>
                        </a:prstGeom>
                        <a:solidFill>
                          <a:srgbClr val="FFFFFF"/>
                        </a:solidFill>
                      </p:spPr>
                    </p:pic>
                  </p:oleObj>
                </mc:Fallback>
              </mc:AlternateContent>
            </a:graphicData>
          </a:graphic>
        </p:graphicFrame>
        <p:graphicFrame>
          <p:nvGraphicFramePr>
            <p:cNvPr id="29" name="Object 12"/>
            <p:cNvGraphicFramePr>
              <a:graphicFrameLocks noChangeAspect="1"/>
            </p:cNvGraphicFramePr>
            <p:nvPr/>
          </p:nvGraphicFramePr>
          <p:xfrm>
            <a:off x="2753" y="1780"/>
            <a:ext cx="180" cy="232"/>
          </p:xfrm>
          <a:graphic>
            <a:graphicData uri="http://schemas.openxmlformats.org/presentationml/2006/ole">
              <mc:AlternateContent xmlns:mc="http://schemas.openxmlformats.org/markup-compatibility/2006">
                <mc:Choice xmlns:v="urn:schemas-microsoft-com:vml" Requires="v">
                  <p:oleObj spid="_x0000_s54297" name="Equation" r:id="rId25" imgW="164880" imgH="177480" progId="Equation.DSMT4">
                    <p:embed/>
                  </p:oleObj>
                </mc:Choice>
                <mc:Fallback>
                  <p:oleObj name="Equation" r:id="rId25" imgW="164880" imgH="177480"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53" y="1780"/>
                          <a:ext cx="180" cy="232"/>
                        </a:xfrm>
                        <a:prstGeom prst="rect">
                          <a:avLst/>
                        </a:prstGeom>
                        <a:solidFill>
                          <a:srgbClr val="FFFFFF"/>
                        </a:solidFill>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linds(horizontal)">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blinds(horizontal)">
                                      <p:cBhvr>
                                        <p:cTn id="12" dur="5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49"/>
                                        </p:tgtEl>
                                        <p:attrNameLst>
                                          <p:attrName>style.visibility</p:attrName>
                                        </p:attrNameLst>
                                      </p:cBhvr>
                                      <p:to>
                                        <p:strVal val="visible"/>
                                      </p:to>
                                    </p:set>
                                    <p:animEffect transition="in" filter="blinds(horizontal)">
                                      <p:cBhvr>
                                        <p:cTn id="17" dur="500"/>
                                        <p:tgtEl>
                                          <p:spTgt spid="184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50"/>
                                        </p:tgtEl>
                                        <p:attrNameLst>
                                          <p:attrName>style.visibility</p:attrName>
                                        </p:attrNameLst>
                                      </p:cBhvr>
                                      <p:to>
                                        <p:strVal val="visible"/>
                                      </p:to>
                                    </p:set>
                                    <p:animEffect transition="in" filter="blinds(horizontal)">
                                      <p:cBhvr>
                                        <p:cTn id="22" dur="500"/>
                                        <p:tgtEl>
                                          <p:spTgt spid="184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436"/>
                                        </p:tgtEl>
                                        <p:attrNameLst>
                                          <p:attrName>style.visibility</p:attrName>
                                        </p:attrNameLst>
                                      </p:cBhvr>
                                      <p:to>
                                        <p:strVal val="visible"/>
                                      </p:to>
                                    </p:set>
                                    <p:animEffect transition="in" filter="blinds(horizontal)">
                                      <p:cBhvr>
                                        <p:cTn id="27" dur="500"/>
                                        <p:tgtEl>
                                          <p:spTgt spid="18436"/>
                                        </p:tgtEl>
                                      </p:cBhvr>
                                    </p:animEffect>
                                  </p:childTnLst>
                                </p:cTn>
                              </p:par>
                              <p:par>
                                <p:cTn id="28" presetID="3" presetClass="entr" presetSubtype="10" fill="hold" nodeType="withEffect">
                                  <p:stCondLst>
                                    <p:cond delay="0"/>
                                  </p:stCondLst>
                                  <p:childTnLst>
                                    <p:set>
                                      <p:cBhvr>
                                        <p:cTn id="29" dur="1" fill="hold">
                                          <p:stCondLst>
                                            <p:cond delay="0"/>
                                          </p:stCondLst>
                                        </p:cTn>
                                        <p:tgtEl>
                                          <p:spTgt spid="54280"/>
                                        </p:tgtEl>
                                        <p:attrNameLst>
                                          <p:attrName>style.visibility</p:attrName>
                                        </p:attrNameLst>
                                      </p:cBhvr>
                                      <p:to>
                                        <p:strVal val="visible"/>
                                      </p:to>
                                    </p:set>
                                    <p:animEffect transition="in" filter="blinds(horizontal)">
                                      <p:cBhvr>
                                        <p:cTn id="30" dur="500"/>
                                        <p:tgtEl>
                                          <p:spTgt spid="5428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440"/>
                                        </p:tgtEl>
                                        <p:attrNameLst>
                                          <p:attrName>style.visibility</p:attrName>
                                        </p:attrNameLst>
                                      </p:cBhvr>
                                      <p:to>
                                        <p:strVal val="visible"/>
                                      </p:to>
                                    </p:set>
                                    <p:animEffect transition="in" filter="blinds(horizontal)">
                                      <p:cBhvr>
                                        <p:cTn id="41" dur="500"/>
                                        <p:tgtEl>
                                          <p:spTgt spid="1844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8443"/>
                                        </p:tgtEl>
                                        <p:attrNameLst>
                                          <p:attrName>style.visibility</p:attrName>
                                        </p:attrNameLst>
                                      </p:cBhvr>
                                      <p:to>
                                        <p:strVal val="visible"/>
                                      </p:to>
                                    </p:set>
                                    <p:animEffect transition="in" filter="blinds(horizontal)">
                                      <p:cBhvr>
                                        <p:cTn id="46" dur="500"/>
                                        <p:tgtEl>
                                          <p:spTgt spid="1844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8442"/>
                                        </p:tgtEl>
                                        <p:attrNameLst>
                                          <p:attrName>style.visibility</p:attrName>
                                        </p:attrNameLst>
                                      </p:cBhvr>
                                      <p:to>
                                        <p:strVal val="visible"/>
                                      </p:to>
                                    </p:set>
                                    <p:animEffect transition="in" filter="blinds(horizontal)">
                                      <p:cBhvr>
                                        <p:cTn id="51" dur="500"/>
                                        <p:tgtEl>
                                          <p:spTgt spid="1844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8444"/>
                                        </p:tgtEl>
                                        <p:attrNameLst>
                                          <p:attrName>style.visibility</p:attrName>
                                        </p:attrNameLst>
                                      </p:cBhvr>
                                      <p:to>
                                        <p:strVal val="visible"/>
                                      </p:to>
                                    </p:set>
                                    <p:animEffect transition="in" filter="blinds(horizontal)">
                                      <p:cBhvr>
                                        <p:cTn id="56" dur="500"/>
                                        <p:tgtEl>
                                          <p:spTgt spid="18444"/>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8441"/>
                                        </p:tgtEl>
                                        <p:attrNameLst>
                                          <p:attrName>style.visibility</p:attrName>
                                        </p:attrNameLst>
                                      </p:cBhvr>
                                      <p:to>
                                        <p:strVal val="visible"/>
                                      </p:to>
                                    </p:set>
                                    <p:animEffect transition="in" filter="blinds(horizontal)">
                                      <p:cBhvr>
                                        <p:cTn id="61" dur="500"/>
                                        <p:tgtEl>
                                          <p:spTgt spid="1844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8445"/>
                                        </p:tgtEl>
                                        <p:attrNameLst>
                                          <p:attrName>style.visibility</p:attrName>
                                        </p:attrNameLst>
                                      </p:cBhvr>
                                      <p:to>
                                        <p:strVal val="visible"/>
                                      </p:to>
                                    </p:set>
                                    <p:animEffect transition="in" filter="blinds(horizontal)">
                                      <p:cBhvr>
                                        <p:cTn id="66" dur="500"/>
                                        <p:tgtEl>
                                          <p:spTgt spid="1844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8437"/>
                                        </p:tgtEl>
                                        <p:attrNameLst>
                                          <p:attrName>style.visibility</p:attrName>
                                        </p:attrNameLst>
                                      </p:cBhvr>
                                      <p:to>
                                        <p:strVal val="visible"/>
                                      </p:to>
                                    </p:set>
                                    <p:anim calcmode="lin" valueType="num">
                                      <p:cBhvr additive="base">
                                        <p:cTn id="71" dur="500" fill="hold"/>
                                        <p:tgtEl>
                                          <p:spTgt spid="18437"/>
                                        </p:tgtEl>
                                        <p:attrNameLst>
                                          <p:attrName>ppt_x</p:attrName>
                                        </p:attrNameLst>
                                      </p:cBhvr>
                                      <p:tavLst>
                                        <p:tav tm="0">
                                          <p:val>
                                            <p:strVal val="#ppt_x"/>
                                          </p:val>
                                        </p:tav>
                                        <p:tav tm="100000">
                                          <p:val>
                                            <p:strVal val="#ppt_x"/>
                                          </p:val>
                                        </p:tav>
                                      </p:tavLst>
                                    </p:anim>
                                    <p:anim calcmode="lin" valueType="num">
                                      <p:cBhvr additive="base">
                                        <p:cTn id="72"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6" grpId="0" autoUpdateAnimBg="0"/>
      <p:bldP spid="18440" grpId="0" autoUpdateAnimBg="0"/>
      <p:bldP spid="18443" grpId="0" autoUpdateAnimBg="0"/>
      <p:bldP spid="18444" grpId="0" autoUpdateAnimBg="0"/>
      <p:bldP spid="1844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251520" y="692696"/>
            <a:ext cx="5040560" cy="584775"/>
          </a:xfrm>
          <a:prstGeom prst="rect">
            <a:avLst/>
          </a:prstGeom>
          <a:noFill/>
          <a:ln w="9525">
            <a:noFill/>
            <a:miter lim="800000"/>
            <a:headEnd/>
            <a:tailEnd/>
          </a:ln>
        </p:spPr>
        <p:txBody>
          <a:bodyPr wrap="square">
            <a:spAutoFit/>
          </a:bodyPr>
          <a:lstStyle/>
          <a:p>
            <a:pPr>
              <a:spcBef>
                <a:spcPct val="50000"/>
              </a:spcBef>
            </a:pPr>
            <a:r>
              <a:rPr kumimoji="1" lang="en-US" altLang="zh-CN" sz="3200" b="1" dirty="0">
                <a:latin typeface="微软雅黑" panose="020B0503020204020204" pitchFamily="34" charset="-122"/>
                <a:ea typeface="微软雅黑" panose="020B0503020204020204" pitchFamily="34" charset="-122"/>
              </a:rPr>
              <a:t>1.  </a:t>
            </a:r>
            <a:r>
              <a:rPr kumimoji="1" lang="zh-CN" altLang="en-US" sz="3200" b="1" dirty="0">
                <a:latin typeface="微软雅黑" panose="020B0503020204020204" pitchFamily="34" charset="-122"/>
                <a:ea typeface="微软雅黑" panose="020B0503020204020204" pitchFamily="34" charset="-122"/>
              </a:rPr>
              <a:t>闭合电路</a:t>
            </a:r>
            <a:endParaRPr lang="zh-CN" altLang="en-US" sz="3200" b="1" dirty="0">
              <a:latin typeface="+mn-ea"/>
            </a:endParaRPr>
          </a:p>
        </p:txBody>
      </p:sp>
      <p:sp>
        <p:nvSpPr>
          <p:cNvPr id="4" name="Text Box 4"/>
          <p:cNvSpPr txBox="1">
            <a:spLocks noChangeArrowheads="1"/>
          </p:cNvSpPr>
          <p:nvPr/>
        </p:nvSpPr>
        <p:spPr bwMode="auto">
          <a:xfrm>
            <a:off x="683568" y="1340768"/>
            <a:ext cx="83169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dirty="0">
                <a:latin typeface="+mn-ea"/>
              </a:rPr>
              <a:t>用导线把电源、用电器连成一个</a:t>
            </a:r>
            <a:r>
              <a:rPr lang="zh-CN" altLang="zh-CN" sz="3200" b="1" dirty="0">
                <a:solidFill>
                  <a:srgbClr val="FF0000"/>
                </a:solidFill>
                <a:latin typeface="+mn-ea"/>
              </a:rPr>
              <a:t>闭合电路</a:t>
            </a:r>
            <a:r>
              <a:rPr lang="zh-CN" altLang="zh-CN" sz="2800" b="1" dirty="0">
                <a:latin typeface="+mn-ea"/>
              </a:rPr>
              <a:t>。</a:t>
            </a:r>
          </a:p>
        </p:txBody>
      </p:sp>
      <p:sp>
        <p:nvSpPr>
          <p:cNvPr id="5" name="Text Box 5"/>
          <p:cNvSpPr txBox="1">
            <a:spLocks noChangeArrowheads="1"/>
          </p:cNvSpPr>
          <p:nvPr/>
        </p:nvSpPr>
        <p:spPr bwMode="auto">
          <a:xfrm>
            <a:off x="683568" y="1988840"/>
            <a:ext cx="8281987"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65000"/>
              <a:buFont typeface="Wingdings" panose="05000000000000000000" pitchFamily="2" charset="2"/>
              <a:buNone/>
            </a:pPr>
            <a:r>
              <a:rPr lang="zh-CN" altLang="zh-CN" sz="3200" b="1" dirty="0">
                <a:solidFill>
                  <a:srgbClr val="FF0000"/>
                </a:solidFill>
                <a:latin typeface="+mn-ea"/>
              </a:rPr>
              <a:t>外电路</a:t>
            </a:r>
            <a:r>
              <a:rPr lang="zh-CN" altLang="zh-CN" sz="3200" b="1" dirty="0">
                <a:latin typeface="+mn-ea"/>
              </a:rPr>
              <a:t>:电源外部的用电器和导线构成外电路</a:t>
            </a:r>
            <a:r>
              <a:rPr lang="zh-CN" altLang="en-US" sz="3200" b="1" dirty="0">
                <a:latin typeface="+mn-ea"/>
              </a:rPr>
              <a:t>。</a:t>
            </a:r>
            <a:endParaRPr lang="zh-CN" altLang="zh-CN" sz="3200" b="1" dirty="0">
              <a:latin typeface="+mn-ea"/>
            </a:endParaRPr>
          </a:p>
          <a:p>
            <a:pPr>
              <a:spcBef>
                <a:spcPct val="20000"/>
              </a:spcBef>
              <a:buClr>
                <a:schemeClr val="accent1"/>
              </a:buClr>
              <a:buSzPct val="65000"/>
              <a:buFont typeface="Wingdings" panose="05000000000000000000" pitchFamily="2" charset="2"/>
              <a:buNone/>
            </a:pPr>
            <a:r>
              <a:rPr lang="zh-CN" altLang="zh-CN" sz="3200" b="1" dirty="0">
                <a:solidFill>
                  <a:srgbClr val="FF0000"/>
                </a:solidFill>
                <a:latin typeface="+mn-ea"/>
              </a:rPr>
              <a:t>内电路</a:t>
            </a:r>
            <a:r>
              <a:rPr lang="zh-CN" altLang="zh-CN" sz="3200" b="1" dirty="0">
                <a:latin typeface="+mn-ea"/>
              </a:rPr>
              <a:t>:电源内部是内电路</a:t>
            </a:r>
            <a:r>
              <a:rPr lang="zh-CN" altLang="en-US" sz="3200" b="1" dirty="0">
                <a:latin typeface="+mn-ea"/>
              </a:rPr>
              <a:t>。</a:t>
            </a:r>
            <a:endParaRPr lang="zh-CN" altLang="zh-CN" sz="3200" b="1" dirty="0">
              <a:latin typeface="+mn-ea"/>
            </a:endParaRPr>
          </a:p>
        </p:txBody>
      </p:sp>
      <p:grpSp>
        <p:nvGrpSpPr>
          <p:cNvPr id="31" name="Group 6"/>
          <p:cNvGrpSpPr>
            <a:grpSpLocks/>
          </p:cNvGrpSpPr>
          <p:nvPr/>
        </p:nvGrpSpPr>
        <p:grpSpPr bwMode="auto">
          <a:xfrm>
            <a:off x="1107232" y="4123184"/>
            <a:ext cx="2605088" cy="1828800"/>
            <a:chOff x="0" y="0"/>
            <a:chExt cx="1641" cy="1152"/>
          </a:xfrm>
        </p:grpSpPr>
        <p:sp>
          <p:nvSpPr>
            <p:cNvPr id="32" name="Rectangle 7"/>
            <p:cNvSpPr>
              <a:spLocks noChangeArrowheads="1"/>
            </p:cNvSpPr>
            <p:nvPr/>
          </p:nvSpPr>
          <p:spPr bwMode="auto">
            <a:xfrm>
              <a:off x="576" y="0"/>
              <a:ext cx="384" cy="137"/>
            </a:xfrm>
            <a:prstGeom prst="rect">
              <a:avLst/>
            </a:prstGeom>
            <a:noFill/>
            <a:ln w="38100" cmpd="sng">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 name="Group 8"/>
            <p:cNvGrpSpPr>
              <a:grpSpLocks/>
            </p:cNvGrpSpPr>
            <p:nvPr/>
          </p:nvGrpSpPr>
          <p:grpSpPr bwMode="auto">
            <a:xfrm>
              <a:off x="0" y="768"/>
              <a:ext cx="912" cy="384"/>
              <a:chOff x="0" y="0"/>
              <a:chExt cx="912" cy="384"/>
            </a:xfrm>
          </p:grpSpPr>
          <p:grpSp>
            <p:nvGrpSpPr>
              <p:cNvPr id="41" name="Group 9"/>
              <p:cNvGrpSpPr>
                <a:grpSpLocks/>
              </p:cNvGrpSpPr>
              <p:nvPr/>
            </p:nvGrpSpPr>
            <p:grpSpPr bwMode="auto">
              <a:xfrm>
                <a:off x="432" y="0"/>
                <a:ext cx="123" cy="384"/>
                <a:chOff x="0" y="0"/>
                <a:chExt cx="123" cy="384"/>
              </a:xfrm>
            </p:grpSpPr>
            <p:sp>
              <p:nvSpPr>
                <p:cNvPr id="44" name="Line 10"/>
                <p:cNvSpPr>
                  <a:spLocks noChangeShapeType="1"/>
                </p:cNvSpPr>
                <p:nvPr/>
              </p:nvSpPr>
              <p:spPr bwMode="auto">
                <a:xfrm>
                  <a:off x="0" y="0"/>
                  <a:ext cx="0" cy="384"/>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1"/>
                <p:cNvSpPr>
                  <a:spLocks noChangeShapeType="1"/>
                </p:cNvSpPr>
                <p:nvPr/>
              </p:nvSpPr>
              <p:spPr bwMode="auto">
                <a:xfrm>
                  <a:off x="123" y="99"/>
                  <a:ext cx="0" cy="192"/>
                </a:xfrm>
                <a:prstGeom prst="line">
                  <a:avLst/>
                </a:prstGeom>
                <a:noFill/>
                <a:ln w="762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 name="Line 12"/>
              <p:cNvSpPr>
                <a:spLocks noChangeShapeType="1"/>
              </p:cNvSpPr>
              <p:nvPr/>
            </p:nvSpPr>
            <p:spPr bwMode="auto">
              <a:xfrm>
                <a:off x="576" y="192"/>
                <a:ext cx="336"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3"/>
              <p:cNvSpPr>
                <a:spLocks noChangeShapeType="1"/>
              </p:cNvSpPr>
              <p:nvPr/>
            </p:nvSpPr>
            <p:spPr bwMode="auto">
              <a:xfrm flipH="1">
                <a:off x="0" y="192"/>
                <a:ext cx="432"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 name="Line 14"/>
            <p:cNvSpPr>
              <a:spLocks noChangeShapeType="1"/>
            </p:cNvSpPr>
            <p:nvPr/>
          </p:nvSpPr>
          <p:spPr bwMode="auto">
            <a:xfrm flipH="1">
              <a:off x="752" y="961"/>
              <a:ext cx="336"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5"/>
            <p:cNvSpPr>
              <a:spLocks noChangeShapeType="1"/>
            </p:cNvSpPr>
            <p:nvPr/>
          </p:nvSpPr>
          <p:spPr bwMode="auto">
            <a:xfrm flipH="1">
              <a:off x="1305" y="956"/>
              <a:ext cx="336"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6"/>
            <p:cNvSpPr>
              <a:spLocks noChangeShapeType="1"/>
            </p:cNvSpPr>
            <p:nvPr/>
          </p:nvSpPr>
          <p:spPr bwMode="auto">
            <a:xfrm>
              <a:off x="959" y="66"/>
              <a:ext cx="673"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7"/>
            <p:cNvSpPr>
              <a:spLocks noChangeShapeType="1"/>
            </p:cNvSpPr>
            <p:nvPr/>
          </p:nvSpPr>
          <p:spPr bwMode="auto">
            <a:xfrm>
              <a:off x="1632" y="48"/>
              <a:ext cx="0" cy="91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18"/>
            <p:cNvSpPr>
              <a:spLocks noChangeShapeType="1"/>
            </p:cNvSpPr>
            <p:nvPr/>
          </p:nvSpPr>
          <p:spPr bwMode="auto">
            <a:xfrm flipH="1" flipV="1">
              <a:off x="0" y="48"/>
              <a:ext cx="7" cy="907"/>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19"/>
            <p:cNvSpPr>
              <a:spLocks noChangeShapeType="1"/>
            </p:cNvSpPr>
            <p:nvPr/>
          </p:nvSpPr>
          <p:spPr bwMode="auto">
            <a:xfrm>
              <a:off x="0" y="60"/>
              <a:ext cx="576"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22"/>
            <p:cNvSpPr>
              <a:spLocks noChangeShapeType="1"/>
            </p:cNvSpPr>
            <p:nvPr/>
          </p:nvSpPr>
          <p:spPr bwMode="auto">
            <a:xfrm flipV="1">
              <a:off x="1099" y="827"/>
              <a:ext cx="306" cy="133"/>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 name="Text Box 23"/>
          <p:cNvSpPr txBox="1">
            <a:spLocks noChangeArrowheads="1"/>
          </p:cNvSpPr>
          <p:nvPr/>
        </p:nvSpPr>
        <p:spPr bwMode="auto">
          <a:xfrm>
            <a:off x="1187624" y="5877272"/>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rgbClr val="663300"/>
                </a:solidFill>
                <a:ea typeface="隶书" panose="02010509060101010101" pitchFamily="49" charset="-122"/>
              </a:rPr>
              <a:t>闭合电路</a:t>
            </a:r>
          </a:p>
        </p:txBody>
      </p:sp>
      <p:sp>
        <p:nvSpPr>
          <p:cNvPr id="47" name="Text Box 24"/>
          <p:cNvSpPr txBox="1">
            <a:spLocks noChangeArrowheads="1"/>
          </p:cNvSpPr>
          <p:nvPr/>
        </p:nvSpPr>
        <p:spPr bwMode="auto">
          <a:xfrm>
            <a:off x="1335832" y="3361184"/>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663300"/>
                </a:solidFill>
                <a:ea typeface="隶书" panose="02010509060101010101" pitchFamily="49" charset="-122"/>
              </a:rPr>
              <a:t>部分电路</a:t>
            </a:r>
          </a:p>
        </p:txBody>
      </p:sp>
      <p:sp>
        <p:nvSpPr>
          <p:cNvPr id="48" name="Oval 25"/>
          <p:cNvSpPr>
            <a:spLocks noChangeArrowheads="1"/>
          </p:cNvSpPr>
          <p:nvPr/>
        </p:nvSpPr>
        <p:spPr bwMode="auto">
          <a:xfrm>
            <a:off x="1259632" y="3284984"/>
            <a:ext cx="2209800" cy="1371600"/>
          </a:xfrm>
          <a:prstGeom prst="ellipse">
            <a:avLst/>
          </a:prstGeom>
          <a:noFill/>
          <a:ln w="38100" cmpd="sng">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 name="Group 26"/>
          <p:cNvGrpSpPr>
            <a:grpSpLocks/>
          </p:cNvGrpSpPr>
          <p:nvPr/>
        </p:nvGrpSpPr>
        <p:grpSpPr bwMode="auto">
          <a:xfrm>
            <a:off x="1649192" y="3665571"/>
            <a:ext cx="5978531" cy="2670175"/>
            <a:chOff x="-2217" y="0"/>
            <a:chExt cx="3766" cy="1682"/>
          </a:xfrm>
        </p:grpSpPr>
        <p:sp>
          <p:nvSpPr>
            <p:cNvPr id="50" name="Line 27"/>
            <p:cNvSpPr>
              <a:spLocks noChangeShapeType="1"/>
            </p:cNvSpPr>
            <p:nvPr/>
          </p:nvSpPr>
          <p:spPr bwMode="auto">
            <a:xfrm>
              <a:off x="1132" y="1305"/>
              <a:ext cx="309"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28"/>
            <p:cNvSpPr>
              <a:spLocks noChangeShapeType="1"/>
            </p:cNvSpPr>
            <p:nvPr/>
          </p:nvSpPr>
          <p:spPr bwMode="auto">
            <a:xfrm>
              <a:off x="1440" y="393"/>
              <a:ext cx="0" cy="91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29"/>
            <p:cNvSpPr>
              <a:spLocks noChangeShapeType="1"/>
            </p:cNvSpPr>
            <p:nvPr/>
          </p:nvSpPr>
          <p:spPr bwMode="auto">
            <a:xfrm flipH="1" flipV="1">
              <a:off x="0" y="393"/>
              <a:ext cx="7" cy="907"/>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30"/>
            <p:cNvSpPr>
              <a:spLocks noChangeShapeType="1"/>
            </p:cNvSpPr>
            <p:nvPr/>
          </p:nvSpPr>
          <p:spPr bwMode="auto">
            <a:xfrm flipV="1">
              <a:off x="0" y="393"/>
              <a:ext cx="384" cy="1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Text Box 33"/>
            <p:cNvSpPr txBox="1">
              <a:spLocks noChangeArrowheads="1"/>
            </p:cNvSpPr>
            <p:nvPr/>
          </p:nvSpPr>
          <p:spPr bwMode="auto">
            <a:xfrm>
              <a:off x="595" y="1278"/>
              <a:ext cx="43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t>r</a:t>
              </a:r>
            </a:p>
          </p:txBody>
        </p:sp>
        <p:grpSp>
          <p:nvGrpSpPr>
            <p:cNvPr id="55" name="Group 34"/>
            <p:cNvGrpSpPr>
              <a:grpSpLocks/>
            </p:cNvGrpSpPr>
            <p:nvPr/>
          </p:nvGrpSpPr>
          <p:grpSpPr bwMode="auto">
            <a:xfrm>
              <a:off x="0" y="1113"/>
              <a:ext cx="960" cy="557"/>
              <a:chOff x="0" y="0"/>
              <a:chExt cx="960" cy="557"/>
            </a:xfrm>
          </p:grpSpPr>
          <p:grpSp>
            <p:nvGrpSpPr>
              <p:cNvPr id="65" name="Group 35"/>
              <p:cNvGrpSpPr>
                <a:grpSpLocks/>
              </p:cNvGrpSpPr>
              <p:nvPr/>
            </p:nvGrpSpPr>
            <p:grpSpPr bwMode="auto">
              <a:xfrm>
                <a:off x="0" y="0"/>
                <a:ext cx="960" cy="384"/>
                <a:chOff x="0" y="0"/>
                <a:chExt cx="960" cy="384"/>
              </a:xfrm>
            </p:grpSpPr>
            <p:grpSp>
              <p:nvGrpSpPr>
                <p:cNvPr id="67" name="Group 36"/>
                <p:cNvGrpSpPr>
                  <a:grpSpLocks/>
                </p:cNvGrpSpPr>
                <p:nvPr/>
              </p:nvGrpSpPr>
              <p:grpSpPr bwMode="auto">
                <a:xfrm>
                  <a:off x="432" y="0"/>
                  <a:ext cx="123" cy="384"/>
                  <a:chOff x="0" y="0"/>
                  <a:chExt cx="123" cy="384"/>
                </a:xfrm>
              </p:grpSpPr>
              <p:sp>
                <p:nvSpPr>
                  <p:cNvPr id="70" name="Line 37"/>
                  <p:cNvSpPr>
                    <a:spLocks noChangeShapeType="1"/>
                  </p:cNvSpPr>
                  <p:nvPr/>
                </p:nvSpPr>
                <p:spPr bwMode="auto">
                  <a:xfrm>
                    <a:off x="0" y="0"/>
                    <a:ext cx="0" cy="384"/>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38"/>
                  <p:cNvSpPr>
                    <a:spLocks noChangeShapeType="1"/>
                  </p:cNvSpPr>
                  <p:nvPr/>
                </p:nvSpPr>
                <p:spPr bwMode="auto">
                  <a:xfrm>
                    <a:off x="123" y="99"/>
                    <a:ext cx="0" cy="192"/>
                  </a:xfrm>
                  <a:prstGeom prst="line">
                    <a:avLst/>
                  </a:prstGeom>
                  <a:noFill/>
                  <a:ln w="762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 name="Line 39"/>
                <p:cNvSpPr>
                  <a:spLocks noChangeShapeType="1"/>
                </p:cNvSpPr>
                <p:nvPr/>
              </p:nvSpPr>
              <p:spPr bwMode="auto">
                <a:xfrm>
                  <a:off x="576" y="192"/>
                  <a:ext cx="384"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40"/>
                <p:cNvSpPr>
                  <a:spLocks noChangeShapeType="1"/>
                </p:cNvSpPr>
                <p:nvPr/>
              </p:nvSpPr>
              <p:spPr bwMode="auto">
                <a:xfrm flipH="1">
                  <a:off x="0" y="192"/>
                  <a:ext cx="432"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 name="Text Box 41"/>
              <p:cNvSpPr txBox="1">
                <a:spLocks noChangeArrowheads="1"/>
              </p:cNvSpPr>
              <p:nvPr/>
            </p:nvSpPr>
            <p:spPr bwMode="auto">
              <a:xfrm>
                <a:off x="144" y="192"/>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a:solidFill>
                      <a:srgbClr val="663300"/>
                    </a:solidFill>
                  </a:rPr>
                  <a:t>E</a:t>
                </a:r>
              </a:p>
            </p:txBody>
          </p:sp>
        </p:grpSp>
        <p:grpSp>
          <p:nvGrpSpPr>
            <p:cNvPr id="56" name="Group 42"/>
            <p:cNvGrpSpPr>
              <a:grpSpLocks/>
            </p:cNvGrpSpPr>
            <p:nvPr/>
          </p:nvGrpSpPr>
          <p:grpSpPr bwMode="auto">
            <a:xfrm>
              <a:off x="-2217" y="0"/>
              <a:ext cx="3081" cy="473"/>
              <a:chOff x="-2601" y="0"/>
              <a:chExt cx="3081" cy="473"/>
            </a:xfrm>
          </p:grpSpPr>
          <p:sp>
            <p:nvSpPr>
              <p:cNvPr id="63" name="Rectangle 43"/>
              <p:cNvSpPr>
                <a:spLocks noChangeArrowheads="1"/>
              </p:cNvSpPr>
              <p:nvPr/>
            </p:nvSpPr>
            <p:spPr bwMode="auto">
              <a:xfrm>
                <a:off x="0" y="336"/>
                <a:ext cx="384" cy="137"/>
              </a:xfrm>
              <a:prstGeom prst="rect">
                <a:avLst/>
              </a:prstGeom>
              <a:noFill/>
              <a:ln w="38100" cmpd="sng">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Text Box 44"/>
              <p:cNvSpPr txBox="1">
                <a:spLocks noChangeArrowheads="1"/>
              </p:cNvSpPr>
              <p:nvPr/>
            </p:nvSpPr>
            <p:spPr bwMode="auto">
              <a:xfrm>
                <a:off x="0" y="0"/>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dirty="0">
                    <a:solidFill>
                      <a:srgbClr val="663300"/>
                    </a:solidFill>
                  </a:rPr>
                  <a:t>R</a:t>
                </a:r>
              </a:p>
            </p:txBody>
          </p:sp>
          <p:sp>
            <p:nvSpPr>
              <p:cNvPr id="76" name="Text Box 44"/>
              <p:cNvSpPr txBox="1">
                <a:spLocks noChangeArrowheads="1"/>
              </p:cNvSpPr>
              <p:nvPr/>
            </p:nvSpPr>
            <p:spPr bwMode="auto">
              <a:xfrm>
                <a:off x="-2601" y="32"/>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dirty="0">
                    <a:solidFill>
                      <a:srgbClr val="663300"/>
                    </a:solidFill>
                  </a:rPr>
                  <a:t>R</a:t>
                </a:r>
              </a:p>
            </p:txBody>
          </p:sp>
        </p:grpSp>
        <p:grpSp>
          <p:nvGrpSpPr>
            <p:cNvPr id="57" name="Group 45"/>
            <p:cNvGrpSpPr>
              <a:grpSpLocks/>
            </p:cNvGrpSpPr>
            <p:nvPr/>
          </p:nvGrpSpPr>
          <p:grpSpPr bwMode="auto">
            <a:xfrm>
              <a:off x="772" y="375"/>
              <a:ext cx="777" cy="1235"/>
              <a:chOff x="0" y="283"/>
              <a:chExt cx="777" cy="1235"/>
            </a:xfrm>
          </p:grpSpPr>
          <p:grpSp>
            <p:nvGrpSpPr>
              <p:cNvPr id="58" name="Group 46"/>
              <p:cNvGrpSpPr>
                <a:grpSpLocks/>
              </p:cNvGrpSpPr>
              <p:nvPr/>
            </p:nvGrpSpPr>
            <p:grpSpPr bwMode="auto">
              <a:xfrm>
                <a:off x="0" y="283"/>
                <a:ext cx="681" cy="929"/>
                <a:chOff x="0" y="130"/>
                <a:chExt cx="681" cy="929"/>
              </a:xfrm>
            </p:grpSpPr>
            <p:sp>
              <p:nvSpPr>
                <p:cNvPr id="60" name="Line 49"/>
                <p:cNvSpPr>
                  <a:spLocks noChangeShapeType="1"/>
                </p:cNvSpPr>
                <p:nvPr/>
              </p:nvSpPr>
              <p:spPr bwMode="auto">
                <a:xfrm flipV="1">
                  <a:off x="201" y="963"/>
                  <a:ext cx="192" cy="96"/>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50"/>
                <p:cNvSpPr>
                  <a:spLocks noChangeShapeType="1"/>
                </p:cNvSpPr>
                <p:nvPr/>
              </p:nvSpPr>
              <p:spPr bwMode="auto">
                <a:xfrm flipV="1">
                  <a:off x="0" y="130"/>
                  <a:ext cx="360" cy="5"/>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51"/>
                <p:cNvSpPr>
                  <a:spLocks noChangeShapeType="1"/>
                </p:cNvSpPr>
                <p:nvPr/>
              </p:nvSpPr>
              <p:spPr bwMode="auto">
                <a:xfrm flipH="1">
                  <a:off x="297" y="131"/>
                  <a:ext cx="384"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 name="Text Box 52"/>
              <p:cNvSpPr txBox="1">
                <a:spLocks noChangeArrowheads="1"/>
              </p:cNvSpPr>
              <p:nvPr/>
            </p:nvSpPr>
            <p:spPr bwMode="auto">
              <a:xfrm>
                <a:off x="297" y="123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663300"/>
                    </a:solidFill>
                  </a:rPr>
                  <a:t>S</a:t>
                </a:r>
                <a:endParaRPr lang="zh-CN" altLang="zh-CN" sz="2400" b="1" dirty="0">
                  <a:solidFill>
                    <a:srgbClr val="663300"/>
                  </a:solidFill>
                </a:endParaRPr>
              </a:p>
            </p:txBody>
          </p:sp>
        </p:grpSp>
      </p:grpSp>
      <p:sp>
        <p:nvSpPr>
          <p:cNvPr id="72" name="Text Box 53"/>
          <p:cNvSpPr txBox="1">
            <a:spLocks noChangeArrowheads="1"/>
          </p:cNvSpPr>
          <p:nvPr/>
        </p:nvSpPr>
        <p:spPr bwMode="auto">
          <a:xfrm>
            <a:off x="5004048" y="6093296"/>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rgbClr val="663300"/>
                </a:solidFill>
                <a:ea typeface="隶书" panose="02010509060101010101" pitchFamily="49" charset="-122"/>
              </a:rPr>
              <a:t>内电路</a:t>
            </a:r>
          </a:p>
        </p:txBody>
      </p:sp>
      <p:sp>
        <p:nvSpPr>
          <p:cNvPr id="73" name="Text Box 54"/>
          <p:cNvSpPr txBox="1">
            <a:spLocks noChangeArrowheads="1"/>
          </p:cNvSpPr>
          <p:nvPr/>
        </p:nvSpPr>
        <p:spPr bwMode="auto">
          <a:xfrm>
            <a:off x="5364088" y="3284984"/>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rgbClr val="663300"/>
                </a:solidFill>
                <a:ea typeface="隶书" panose="02010509060101010101" pitchFamily="49" charset="-122"/>
              </a:rPr>
              <a:t>外电路</a:t>
            </a:r>
          </a:p>
        </p:txBody>
      </p:sp>
      <p:sp>
        <p:nvSpPr>
          <p:cNvPr id="74" name="Oval 55"/>
          <p:cNvSpPr>
            <a:spLocks noChangeArrowheads="1"/>
          </p:cNvSpPr>
          <p:nvPr/>
        </p:nvSpPr>
        <p:spPr bwMode="auto">
          <a:xfrm>
            <a:off x="5321084" y="5088699"/>
            <a:ext cx="1196975" cy="1410559"/>
          </a:xfrm>
          <a:prstGeom prst="ellipse">
            <a:avLst/>
          </a:prstGeom>
          <a:noFill/>
          <a:ln w="38100" cmpd="sng">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56"/>
          <p:cNvSpPr>
            <a:spLocks noChangeArrowheads="1"/>
          </p:cNvSpPr>
          <p:nvPr/>
        </p:nvSpPr>
        <p:spPr bwMode="auto">
          <a:xfrm>
            <a:off x="4427984" y="3284984"/>
            <a:ext cx="3672408" cy="3129655"/>
          </a:xfrm>
          <a:custGeom>
            <a:avLst/>
            <a:gdLst>
              <a:gd name="connsiteX0" fmla="*/ 0 w 1981200"/>
              <a:gd name="connsiteY0" fmla="*/ 762000 h 1524000"/>
              <a:gd name="connsiteX1" fmla="*/ 990600 w 1981200"/>
              <a:gd name="connsiteY1" fmla="*/ 0 h 1524000"/>
              <a:gd name="connsiteX2" fmla="*/ 1981200 w 1981200"/>
              <a:gd name="connsiteY2" fmla="*/ 762000 h 1524000"/>
              <a:gd name="connsiteX3" fmla="*/ 990600 w 1981200"/>
              <a:gd name="connsiteY3" fmla="*/ 1524000 h 1524000"/>
              <a:gd name="connsiteX4" fmla="*/ 0 w 1981200"/>
              <a:gd name="connsiteY4" fmla="*/ 762000 h 1524000"/>
              <a:gd name="connsiteX0" fmla="*/ 0 w 2002878"/>
              <a:gd name="connsiteY0" fmla="*/ 762000 h 1553514"/>
              <a:gd name="connsiteX1" fmla="*/ 990600 w 2002878"/>
              <a:gd name="connsiteY1" fmla="*/ 0 h 1553514"/>
              <a:gd name="connsiteX2" fmla="*/ 1981200 w 2002878"/>
              <a:gd name="connsiteY2" fmla="*/ 762000 h 1553514"/>
              <a:gd name="connsiteX3" fmla="*/ 1619930 w 2002878"/>
              <a:gd name="connsiteY3" fmla="*/ 1335994 h 1553514"/>
              <a:gd name="connsiteX4" fmla="*/ 990600 w 2002878"/>
              <a:gd name="connsiteY4" fmla="*/ 1524000 h 1553514"/>
              <a:gd name="connsiteX5" fmla="*/ 0 w 2002878"/>
              <a:gd name="connsiteY5" fmla="*/ 762000 h 1553514"/>
              <a:gd name="connsiteX0" fmla="*/ 0 w 2006626"/>
              <a:gd name="connsiteY0" fmla="*/ 762000 h 3057563"/>
              <a:gd name="connsiteX1" fmla="*/ 990600 w 2006626"/>
              <a:gd name="connsiteY1" fmla="*/ 0 h 3057563"/>
              <a:gd name="connsiteX2" fmla="*/ 1981200 w 2006626"/>
              <a:gd name="connsiteY2" fmla="*/ 762000 h 3057563"/>
              <a:gd name="connsiteX3" fmla="*/ 1677987 w 2006626"/>
              <a:gd name="connsiteY3" fmla="*/ 3048680 h 3057563"/>
              <a:gd name="connsiteX4" fmla="*/ 990600 w 2006626"/>
              <a:gd name="connsiteY4" fmla="*/ 1524000 h 3057563"/>
              <a:gd name="connsiteX5" fmla="*/ 0 w 2006626"/>
              <a:gd name="connsiteY5" fmla="*/ 762000 h 3057563"/>
              <a:gd name="connsiteX0" fmla="*/ 0 w 2051836"/>
              <a:gd name="connsiteY0" fmla="*/ 762000 h 3051007"/>
              <a:gd name="connsiteX1" fmla="*/ 990600 w 2051836"/>
              <a:gd name="connsiteY1" fmla="*/ 0 h 3051007"/>
              <a:gd name="connsiteX2" fmla="*/ 1981200 w 2051836"/>
              <a:gd name="connsiteY2" fmla="*/ 762000 h 3051007"/>
              <a:gd name="connsiteX3" fmla="*/ 1939244 w 2051836"/>
              <a:gd name="connsiteY3" fmla="*/ 1843994 h 3051007"/>
              <a:gd name="connsiteX4" fmla="*/ 1677987 w 2051836"/>
              <a:gd name="connsiteY4" fmla="*/ 3048680 h 3051007"/>
              <a:gd name="connsiteX5" fmla="*/ 990600 w 2051836"/>
              <a:gd name="connsiteY5" fmla="*/ 1524000 h 3051007"/>
              <a:gd name="connsiteX6" fmla="*/ 0 w 2051836"/>
              <a:gd name="connsiteY6" fmla="*/ 762000 h 3051007"/>
              <a:gd name="connsiteX0" fmla="*/ 0 w 2523908"/>
              <a:gd name="connsiteY0" fmla="*/ 762000 h 3052156"/>
              <a:gd name="connsiteX1" fmla="*/ 990600 w 2523908"/>
              <a:gd name="connsiteY1" fmla="*/ 0 h 3052156"/>
              <a:gd name="connsiteX2" fmla="*/ 1981200 w 2523908"/>
              <a:gd name="connsiteY2" fmla="*/ 762000 h 3052156"/>
              <a:gd name="connsiteX3" fmla="*/ 2519815 w 2523908"/>
              <a:gd name="connsiteY3" fmla="*/ 2148794 h 3052156"/>
              <a:gd name="connsiteX4" fmla="*/ 1677987 w 2523908"/>
              <a:gd name="connsiteY4" fmla="*/ 3048680 h 3052156"/>
              <a:gd name="connsiteX5" fmla="*/ 990600 w 2523908"/>
              <a:gd name="connsiteY5" fmla="*/ 1524000 h 3052156"/>
              <a:gd name="connsiteX6" fmla="*/ 0 w 2523908"/>
              <a:gd name="connsiteY6" fmla="*/ 762000 h 3052156"/>
              <a:gd name="connsiteX0" fmla="*/ 127044 w 2650952"/>
              <a:gd name="connsiteY0" fmla="*/ 763115 h 3053271"/>
              <a:gd name="connsiteX1" fmla="*/ 121374 w 2650952"/>
              <a:gd name="connsiteY1" fmla="*/ 596880 h 3053271"/>
              <a:gd name="connsiteX2" fmla="*/ 1117644 w 2650952"/>
              <a:gd name="connsiteY2" fmla="*/ 1115 h 3053271"/>
              <a:gd name="connsiteX3" fmla="*/ 2108244 w 2650952"/>
              <a:gd name="connsiteY3" fmla="*/ 763115 h 3053271"/>
              <a:gd name="connsiteX4" fmla="*/ 2646859 w 2650952"/>
              <a:gd name="connsiteY4" fmla="*/ 2149909 h 3053271"/>
              <a:gd name="connsiteX5" fmla="*/ 1805031 w 2650952"/>
              <a:gd name="connsiteY5" fmla="*/ 3049795 h 3053271"/>
              <a:gd name="connsiteX6" fmla="*/ 1117644 w 2650952"/>
              <a:gd name="connsiteY6" fmla="*/ 1525115 h 3053271"/>
              <a:gd name="connsiteX7" fmla="*/ 127044 w 2650952"/>
              <a:gd name="connsiteY7" fmla="*/ 763115 h 3053271"/>
              <a:gd name="connsiteX0" fmla="*/ 455411 w 2979319"/>
              <a:gd name="connsiteY0" fmla="*/ 767491 h 3057647"/>
              <a:gd name="connsiteX1" fmla="*/ 43341 w 2979319"/>
              <a:gd name="connsiteY1" fmla="*/ 441599 h 3057647"/>
              <a:gd name="connsiteX2" fmla="*/ 1446011 w 2979319"/>
              <a:gd name="connsiteY2" fmla="*/ 5491 h 3057647"/>
              <a:gd name="connsiteX3" fmla="*/ 2436611 w 2979319"/>
              <a:gd name="connsiteY3" fmla="*/ 767491 h 3057647"/>
              <a:gd name="connsiteX4" fmla="*/ 2975226 w 2979319"/>
              <a:gd name="connsiteY4" fmla="*/ 2154285 h 3057647"/>
              <a:gd name="connsiteX5" fmla="*/ 2133398 w 2979319"/>
              <a:gd name="connsiteY5" fmla="*/ 3054171 h 3057647"/>
              <a:gd name="connsiteX6" fmla="*/ 1446011 w 2979319"/>
              <a:gd name="connsiteY6" fmla="*/ 1529491 h 3057647"/>
              <a:gd name="connsiteX7" fmla="*/ 455411 w 2979319"/>
              <a:gd name="connsiteY7" fmla="*/ 767491 h 3057647"/>
              <a:gd name="connsiteX0" fmla="*/ 174394 w 3061159"/>
              <a:gd name="connsiteY0" fmla="*/ 1652863 h 3057647"/>
              <a:gd name="connsiteX1" fmla="*/ 125181 w 3061159"/>
              <a:gd name="connsiteY1" fmla="*/ 441599 h 3057647"/>
              <a:gd name="connsiteX2" fmla="*/ 1527851 w 3061159"/>
              <a:gd name="connsiteY2" fmla="*/ 5491 h 3057647"/>
              <a:gd name="connsiteX3" fmla="*/ 2518451 w 3061159"/>
              <a:gd name="connsiteY3" fmla="*/ 767491 h 3057647"/>
              <a:gd name="connsiteX4" fmla="*/ 3057066 w 3061159"/>
              <a:gd name="connsiteY4" fmla="*/ 2154285 h 3057647"/>
              <a:gd name="connsiteX5" fmla="*/ 2215238 w 3061159"/>
              <a:gd name="connsiteY5" fmla="*/ 3054171 h 3057647"/>
              <a:gd name="connsiteX6" fmla="*/ 1527851 w 3061159"/>
              <a:gd name="connsiteY6" fmla="*/ 1529491 h 3057647"/>
              <a:gd name="connsiteX7" fmla="*/ 174394 w 3061159"/>
              <a:gd name="connsiteY7" fmla="*/ 1652863 h 305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1159" h="3057647">
                <a:moveTo>
                  <a:pt x="174394" y="1652863"/>
                </a:moveTo>
                <a:cubicBezTo>
                  <a:pt x="-59384" y="1471548"/>
                  <a:pt x="-39919" y="568599"/>
                  <a:pt x="125181" y="441599"/>
                </a:cubicBezTo>
                <a:cubicBezTo>
                  <a:pt x="290281" y="314599"/>
                  <a:pt x="1128973" y="-48824"/>
                  <a:pt x="1527851" y="5491"/>
                </a:cubicBezTo>
                <a:cubicBezTo>
                  <a:pt x="1926729" y="59806"/>
                  <a:pt x="2360344" y="460159"/>
                  <a:pt x="2518451" y="767491"/>
                </a:cubicBezTo>
                <a:cubicBezTo>
                  <a:pt x="2676558" y="1074823"/>
                  <a:pt x="3107602" y="1773172"/>
                  <a:pt x="3057066" y="2154285"/>
                </a:cubicBezTo>
                <a:cubicBezTo>
                  <a:pt x="3006531" y="2535398"/>
                  <a:pt x="2373345" y="3107503"/>
                  <a:pt x="2215238" y="3054171"/>
                </a:cubicBezTo>
                <a:cubicBezTo>
                  <a:pt x="2057131" y="3000839"/>
                  <a:pt x="1867992" y="1763042"/>
                  <a:pt x="1527851" y="1529491"/>
                </a:cubicBezTo>
                <a:cubicBezTo>
                  <a:pt x="1187710" y="1295940"/>
                  <a:pt x="408172" y="1834178"/>
                  <a:pt x="174394" y="1652863"/>
                </a:cubicBezTo>
                <a:close/>
              </a:path>
            </a:pathLst>
          </a:custGeom>
          <a:noFill/>
          <a:ln w="38100" cmpd="sng">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Oval 25"/>
          <p:cNvSpPr>
            <a:spLocks noChangeArrowheads="1"/>
          </p:cNvSpPr>
          <p:nvPr/>
        </p:nvSpPr>
        <p:spPr bwMode="auto">
          <a:xfrm>
            <a:off x="323528" y="3140968"/>
            <a:ext cx="3960440" cy="3528392"/>
          </a:xfrm>
          <a:prstGeom prst="ellipse">
            <a:avLst/>
          </a:prstGeom>
          <a:noFill/>
          <a:ln w="38100" cmpd="sng">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45879190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dissolv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dissolve">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dissolve">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dissolv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edge">
                                      <p:cBhvr>
                                        <p:cTn id="32" dur="20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dissolv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dissolve">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dissolve">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dissolve">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dissolve">
                                      <p:cBhvr>
                                        <p:cTn id="5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46" grpId="0" autoUpdateAnimBg="0"/>
      <p:bldP spid="47" grpId="0" autoUpdateAnimBg="0"/>
      <p:bldP spid="48" grpId="0" animBg="1"/>
      <p:bldP spid="72" grpId="0" autoUpdateAnimBg="0"/>
      <p:bldP spid="73" grpId="0" autoUpdateAnimBg="0"/>
      <p:bldP spid="74" grpId="0" animBg="1"/>
      <p:bldP spid="75" grpId="0" animBg="1"/>
      <p:bldP spid="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51520" y="692696"/>
            <a:ext cx="61198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黑体" pitchFamily="49" charset="-122"/>
                <a:ea typeface="黑体" pitchFamily="49" charset="-122"/>
              </a:rPr>
              <a:t>（1）电路中的电势变化情况</a:t>
            </a:r>
          </a:p>
        </p:txBody>
      </p:sp>
      <p:sp>
        <p:nvSpPr>
          <p:cNvPr id="7171" name="Text Box 3"/>
          <p:cNvSpPr txBox="1">
            <a:spLocks noChangeArrowheads="1"/>
          </p:cNvSpPr>
          <p:nvPr/>
        </p:nvSpPr>
        <p:spPr bwMode="auto">
          <a:xfrm>
            <a:off x="251520" y="1556792"/>
            <a:ext cx="61926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Char char="l"/>
            </a:pPr>
            <a:r>
              <a:rPr lang="zh-CN" altLang="zh-CN" sz="2800" b="1" dirty="0">
                <a:latin typeface="+mn-ea"/>
              </a:rPr>
              <a:t>在外电路中，沿电流方向电势降低。</a:t>
            </a:r>
          </a:p>
        </p:txBody>
      </p:sp>
      <p:sp>
        <p:nvSpPr>
          <p:cNvPr id="7172" name="Text Box 4"/>
          <p:cNvSpPr txBox="1">
            <a:spLocks noChangeArrowheads="1"/>
          </p:cNvSpPr>
          <p:nvPr/>
        </p:nvSpPr>
        <p:spPr bwMode="auto">
          <a:xfrm>
            <a:off x="179512" y="2492896"/>
            <a:ext cx="4752528"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buFont typeface="Wingdings" pitchFamily="2" charset="2"/>
              <a:buChar char="l"/>
            </a:pPr>
            <a:r>
              <a:rPr lang="zh-CN" altLang="zh-CN" sz="2800" b="1" dirty="0">
                <a:latin typeface="+mn-ea"/>
              </a:rPr>
              <a:t>在内电路中，一方面，存在内阻，沿电流方向电势也降低；另一方面，沿电流方向存在电势“跃升”。</a:t>
            </a:r>
          </a:p>
        </p:txBody>
      </p:sp>
      <p:grpSp>
        <p:nvGrpSpPr>
          <p:cNvPr id="9" name="Group 26"/>
          <p:cNvGrpSpPr>
            <a:grpSpLocks/>
          </p:cNvGrpSpPr>
          <p:nvPr/>
        </p:nvGrpSpPr>
        <p:grpSpPr bwMode="auto">
          <a:xfrm>
            <a:off x="5816756" y="2849100"/>
            <a:ext cx="2459039" cy="2660651"/>
            <a:chOff x="0" y="30"/>
            <a:chExt cx="1549" cy="1676"/>
          </a:xfrm>
        </p:grpSpPr>
        <p:sp>
          <p:nvSpPr>
            <p:cNvPr id="10" name="Line 27"/>
            <p:cNvSpPr>
              <a:spLocks noChangeShapeType="1"/>
            </p:cNvSpPr>
            <p:nvPr/>
          </p:nvSpPr>
          <p:spPr bwMode="auto">
            <a:xfrm>
              <a:off x="1132" y="1305"/>
              <a:ext cx="309"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28"/>
            <p:cNvSpPr>
              <a:spLocks noChangeShapeType="1"/>
            </p:cNvSpPr>
            <p:nvPr/>
          </p:nvSpPr>
          <p:spPr bwMode="auto">
            <a:xfrm>
              <a:off x="1440" y="393"/>
              <a:ext cx="0" cy="91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29"/>
            <p:cNvSpPr>
              <a:spLocks noChangeShapeType="1"/>
            </p:cNvSpPr>
            <p:nvPr/>
          </p:nvSpPr>
          <p:spPr bwMode="auto">
            <a:xfrm flipH="1" flipV="1">
              <a:off x="0" y="393"/>
              <a:ext cx="7" cy="907"/>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0"/>
            <p:cNvSpPr>
              <a:spLocks noChangeShapeType="1"/>
            </p:cNvSpPr>
            <p:nvPr/>
          </p:nvSpPr>
          <p:spPr bwMode="auto">
            <a:xfrm flipV="1">
              <a:off x="0" y="393"/>
              <a:ext cx="384" cy="1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33"/>
            <p:cNvSpPr txBox="1">
              <a:spLocks noChangeArrowheads="1"/>
            </p:cNvSpPr>
            <p:nvPr/>
          </p:nvSpPr>
          <p:spPr bwMode="auto">
            <a:xfrm>
              <a:off x="577" y="1302"/>
              <a:ext cx="43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t>r</a:t>
              </a:r>
            </a:p>
          </p:txBody>
        </p:sp>
        <p:grpSp>
          <p:nvGrpSpPr>
            <p:cNvPr id="15" name="Group 34"/>
            <p:cNvGrpSpPr>
              <a:grpSpLocks/>
            </p:cNvGrpSpPr>
            <p:nvPr/>
          </p:nvGrpSpPr>
          <p:grpSpPr bwMode="auto">
            <a:xfrm>
              <a:off x="0" y="1113"/>
              <a:ext cx="960" cy="557"/>
              <a:chOff x="0" y="0"/>
              <a:chExt cx="960" cy="557"/>
            </a:xfrm>
          </p:grpSpPr>
          <p:grpSp>
            <p:nvGrpSpPr>
              <p:cNvPr id="25" name="Group 35"/>
              <p:cNvGrpSpPr>
                <a:grpSpLocks/>
              </p:cNvGrpSpPr>
              <p:nvPr/>
            </p:nvGrpSpPr>
            <p:grpSpPr bwMode="auto">
              <a:xfrm>
                <a:off x="0" y="0"/>
                <a:ext cx="960" cy="384"/>
                <a:chOff x="0" y="0"/>
                <a:chExt cx="960" cy="384"/>
              </a:xfrm>
            </p:grpSpPr>
            <p:grpSp>
              <p:nvGrpSpPr>
                <p:cNvPr id="27" name="Group 36"/>
                <p:cNvGrpSpPr>
                  <a:grpSpLocks/>
                </p:cNvGrpSpPr>
                <p:nvPr/>
              </p:nvGrpSpPr>
              <p:grpSpPr bwMode="auto">
                <a:xfrm>
                  <a:off x="432" y="0"/>
                  <a:ext cx="123" cy="384"/>
                  <a:chOff x="0" y="0"/>
                  <a:chExt cx="123" cy="384"/>
                </a:xfrm>
              </p:grpSpPr>
              <p:sp>
                <p:nvSpPr>
                  <p:cNvPr id="30" name="Line 37"/>
                  <p:cNvSpPr>
                    <a:spLocks noChangeShapeType="1"/>
                  </p:cNvSpPr>
                  <p:nvPr/>
                </p:nvSpPr>
                <p:spPr bwMode="auto">
                  <a:xfrm>
                    <a:off x="0" y="0"/>
                    <a:ext cx="0" cy="384"/>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8"/>
                  <p:cNvSpPr>
                    <a:spLocks noChangeShapeType="1"/>
                  </p:cNvSpPr>
                  <p:nvPr/>
                </p:nvSpPr>
                <p:spPr bwMode="auto">
                  <a:xfrm>
                    <a:off x="123" y="99"/>
                    <a:ext cx="0" cy="192"/>
                  </a:xfrm>
                  <a:prstGeom prst="line">
                    <a:avLst/>
                  </a:prstGeom>
                  <a:noFill/>
                  <a:ln w="762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 name="Line 39"/>
                <p:cNvSpPr>
                  <a:spLocks noChangeShapeType="1"/>
                </p:cNvSpPr>
                <p:nvPr/>
              </p:nvSpPr>
              <p:spPr bwMode="auto">
                <a:xfrm>
                  <a:off x="576" y="192"/>
                  <a:ext cx="384"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40"/>
                <p:cNvSpPr>
                  <a:spLocks noChangeShapeType="1"/>
                </p:cNvSpPr>
                <p:nvPr/>
              </p:nvSpPr>
              <p:spPr bwMode="auto">
                <a:xfrm flipH="1">
                  <a:off x="0" y="192"/>
                  <a:ext cx="432"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 name="Text Box 41"/>
              <p:cNvSpPr txBox="1">
                <a:spLocks noChangeArrowheads="1"/>
              </p:cNvSpPr>
              <p:nvPr/>
            </p:nvSpPr>
            <p:spPr bwMode="auto">
              <a:xfrm>
                <a:off x="144" y="192"/>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a:solidFill>
                      <a:srgbClr val="663300"/>
                    </a:solidFill>
                  </a:rPr>
                  <a:t>E</a:t>
                </a:r>
              </a:p>
            </p:txBody>
          </p:sp>
        </p:grpSp>
        <p:grpSp>
          <p:nvGrpSpPr>
            <p:cNvPr id="16" name="Group 42"/>
            <p:cNvGrpSpPr>
              <a:grpSpLocks/>
            </p:cNvGrpSpPr>
            <p:nvPr/>
          </p:nvGrpSpPr>
          <p:grpSpPr bwMode="auto">
            <a:xfrm>
              <a:off x="384" y="30"/>
              <a:ext cx="480" cy="443"/>
              <a:chOff x="0" y="30"/>
              <a:chExt cx="480" cy="443"/>
            </a:xfrm>
          </p:grpSpPr>
          <p:sp>
            <p:nvSpPr>
              <p:cNvPr id="23" name="Rectangle 43"/>
              <p:cNvSpPr>
                <a:spLocks noChangeArrowheads="1"/>
              </p:cNvSpPr>
              <p:nvPr/>
            </p:nvSpPr>
            <p:spPr bwMode="auto">
              <a:xfrm>
                <a:off x="0" y="336"/>
                <a:ext cx="384" cy="137"/>
              </a:xfrm>
              <a:prstGeom prst="rect">
                <a:avLst/>
              </a:prstGeom>
              <a:noFill/>
              <a:ln w="38100" cmpd="sng">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44"/>
              <p:cNvSpPr txBox="1">
                <a:spLocks noChangeArrowheads="1"/>
              </p:cNvSpPr>
              <p:nvPr/>
            </p:nvSpPr>
            <p:spPr bwMode="auto">
              <a:xfrm>
                <a:off x="0" y="30"/>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dirty="0">
                    <a:solidFill>
                      <a:srgbClr val="663300"/>
                    </a:solidFill>
                  </a:rPr>
                  <a:t>R</a:t>
                </a:r>
              </a:p>
            </p:txBody>
          </p:sp>
        </p:grpSp>
        <p:grpSp>
          <p:nvGrpSpPr>
            <p:cNvPr id="17" name="Group 45"/>
            <p:cNvGrpSpPr>
              <a:grpSpLocks/>
            </p:cNvGrpSpPr>
            <p:nvPr/>
          </p:nvGrpSpPr>
          <p:grpSpPr bwMode="auto">
            <a:xfrm>
              <a:off x="772" y="375"/>
              <a:ext cx="777" cy="1235"/>
              <a:chOff x="0" y="283"/>
              <a:chExt cx="777" cy="1235"/>
            </a:xfrm>
          </p:grpSpPr>
          <p:grpSp>
            <p:nvGrpSpPr>
              <p:cNvPr id="18" name="Group 46"/>
              <p:cNvGrpSpPr>
                <a:grpSpLocks/>
              </p:cNvGrpSpPr>
              <p:nvPr/>
            </p:nvGrpSpPr>
            <p:grpSpPr bwMode="auto">
              <a:xfrm>
                <a:off x="0" y="283"/>
                <a:ext cx="681" cy="929"/>
                <a:chOff x="0" y="130"/>
                <a:chExt cx="681" cy="929"/>
              </a:xfrm>
            </p:grpSpPr>
            <p:sp>
              <p:nvSpPr>
                <p:cNvPr id="20" name="Line 49"/>
                <p:cNvSpPr>
                  <a:spLocks noChangeShapeType="1"/>
                </p:cNvSpPr>
                <p:nvPr/>
              </p:nvSpPr>
              <p:spPr bwMode="auto">
                <a:xfrm flipV="1">
                  <a:off x="201" y="963"/>
                  <a:ext cx="192" cy="96"/>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50"/>
                <p:cNvSpPr>
                  <a:spLocks noChangeShapeType="1"/>
                </p:cNvSpPr>
                <p:nvPr/>
              </p:nvSpPr>
              <p:spPr bwMode="auto">
                <a:xfrm flipV="1">
                  <a:off x="0" y="130"/>
                  <a:ext cx="360" cy="5"/>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51"/>
                <p:cNvSpPr>
                  <a:spLocks noChangeShapeType="1"/>
                </p:cNvSpPr>
                <p:nvPr/>
              </p:nvSpPr>
              <p:spPr bwMode="auto">
                <a:xfrm flipH="1">
                  <a:off x="297" y="131"/>
                  <a:ext cx="384"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 name="Text Box 52"/>
              <p:cNvSpPr txBox="1">
                <a:spLocks noChangeArrowheads="1"/>
              </p:cNvSpPr>
              <p:nvPr/>
            </p:nvSpPr>
            <p:spPr bwMode="auto">
              <a:xfrm>
                <a:off x="297" y="123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663300"/>
                    </a:solidFill>
                  </a:rPr>
                  <a:t>S</a:t>
                </a:r>
                <a:endParaRPr lang="zh-CN" altLang="zh-CN" sz="2400" b="1" dirty="0">
                  <a:solidFill>
                    <a:srgbClr val="663300"/>
                  </a:solidFill>
                </a:endParaRPr>
              </a:p>
            </p:txBody>
          </p:sp>
        </p:grpSp>
      </p:grpSp>
      <p:sp>
        <p:nvSpPr>
          <p:cNvPr id="32" name="Text Box 53"/>
          <p:cNvSpPr txBox="1">
            <a:spLocks noChangeArrowheads="1"/>
          </p:cNvSpPr>
          <p:nvPr/>
        </p:nvSpPr>
        <p:spPr bwMode="auto">
          <a:xfrm>
            <a:off x="5796136" y="5301208"/>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rgbClr val="663300"/>
                </a:solidFill>
                <a:ea typeface="隶书" panose="02010509060101010101" pitchFamily="49" charset="-122"/>
              </a:rPr>
              <a:t>内电路</a:t>
            </a:r>
          </a:p>
        </p:txBody>
      </p:sp>
      <p:sp>
        <p:nvSpPr>
          <p:cNvPr id="33" name="Text Box 54"/>
          <p:cNvSpPr txBox="1">
            <a:spLocks noChangeArrowheads="1"/>
          </p:cNvSpPr>
          <p:nvPr/>
        </p:nvSpPr>
        <p:spPr bwMode="auto">
          <a:xfrm>
            <a:off x="6012160" y="2420888"/>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rgbClr val="663300"/>
                </a:solidFill>
                <a:ea typeface="隶书" panose="02010509060101010101" pitchFamily="49" charset="-122"/>
              </a:rPr>
              <a:t>外电路</a:t>
            </a:r>
          </a:p>
        </p:txBody>
      </p:sp>
      <p:sp>
        <p:nvSpPr>
          <p:cNvPr id="34" name="Oval 55"/>
          <p:cNvSpPr>
            <a:spLocks noChangeArrowheads="1"/>
          </p:cNvSpPr>
          <p:nvPr/>
        </p:nvSpPr>
        <p:spPr bwMode="auto">
          <a:xfrm>
            <a:off x="5969156" y="4224603"/>
            <a:ext cx="1196975" cy="1410559"/>
          </a:xfrm>
          <a:prstGeom prst="ellipse">
            <a:avLst/>
          </a:prstGeom>
          <a:noFill/>
          <a:ln w="38100" cmpd="sng">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56"/>
          <p:cNvSpPr>
            <a:spLocks noChangeArrowheads="1"/>
          </p:cNvSpPr>
          <p:nvPr/>
        </p:nvSpPr>
        <p:spPr bwMode="auto">
          <a:xfrm>
            <a:off x="5076056" y="2348880"/>
            <a:ext cx="3600400" cy="3273671"/>
          </a:xfrm>
          <a:custGeom>
            <a:avLst/>
            <a:gdLst>
              <a:gd name="connsiteX0" fmla="*/ 0 w 1981200"/>
              <a:gd name="connsiteY0" fmla="*/ 762000 h 1524000"/>
              <a:gd name="connsiteX1" fmla="*/ 990600 w 1981200"/>
              <a:gd name="connsiteY1" fmla="*/ 0 h 1524000"/>
              <a:gd name="connsiteX2" fmla="*/ 1981200 w 1981200"/>
              <a:gd name="connsiteY2" fmla="*/ 762000 h 1524000"/>
              <a:gd name="connsiteX3" fmla="*/ 990600 w 1981200"/>
              <a:gd name="connsiteY3" fmla="*/ 1524000 h 1524000"/>
              <a:gd name="connsiteX4" fmla="*/ 0 w 1981200"/>
              <a:gd name="connsiteY4" fmla="*/ 762000 h 1524000"/>
              <a:gd name="connsiteX0" fmla="*/ 0 w 2002878"/>
              <a:gd name="connsiteY0" fmla="*/ 762000 h 1553514"/>
              <a:gd name="connsiteX1" fmla="*/ 990600 w 2002878"/>
              <a:gd name="connsiteY1" fmla="*/ 0 h 1553514"/>
              <a:gd name="connsiteX2" fmla="*/ 1981200 w 2002878"/>
              <a:gd name="connsiteY2" fmla="*/ 762000 h 1553514"/>
              <a:gd name="connsiteX3" fmla="*/ 1619930 w 2002878"/>
              <a:gd name="connsiteY3" fmla="*/ 1335994 h 1553514"/>
              <a:gd name="connsiteX4" fmla="*/ 990600 w 2002878"/>
              <a:gd name="connsiteY4" fmla="*/ 1524000 h 1553514"/>
              <a:gd name="connsiteX5" fmla="*/ 0 w 2002878"/>
              <a:gd name="connsiteY5" fmla="*/ 762000 h 1553514"/>
              <a:gd name="connsiteX0" fmla="*/ 0 w 2006626"/>
              <a:gd name="connsiteY0" fmla="*/ 762000 h 3057563"/>
              <a:gd name="connsiteX1" fmla="*/ 990600 w 2006626"/>
              <a:gd name="connsiteY1" fmla="*/ 0 h 3057563"/>
              <a:gd name="connsiteX2" fmla="*/ 1981200 w 2006626"/>
              <a:gd name="connsiteY2" fmla="*/ 762000 h 3057563"/>
              <a:gd name="connsiteX3" fmla="*/ 1677987 w 2006626"/>
              <a:gd name="connsiteY3" fmla="*/ 3048680 h 3057563"/>
              <a:gd name="connsiteX4" fmla="*/ 990600 w 2006626"/>
              <a:gd name="connsiteY4" fmla="*/ 1524000 h 3057563"/>
              <a:gd name="connsiteX5" fmla="*/ 0 w 2006626"/>
              <a:gd name="connsiteY5" fmla="*/ 762000 h 3057563"/>
              <a:gd name="connsiteX0" fmla="*/ 0 w 2051836"/>
              <a:gd name="connsiteY0" fmla="*/ 762000 h 3051007"/>
              <a:gd name="connsiteX1" fmla="*/ 990600 w 2051836"/>
              <a:gd name="connsiteY1" fmla="*/ 0 h 3051007"/>
              <a:gd name="connsiteX2" fmla="*/ 1981200 w 2051836"/>
              <a:gd name="connsiteY2" fmla="*/ 762000 h 3051007"/>
              <a:gd name="connsiteX3" fmla="*/ 1939244 w 2051836"/>
              <a:gd name="connsiteY3" fmla="*/ 1843994 h 3051007"/>
              <a:gd name="connsiteX4" fmla="*/ 1677987 w 2051836"/>
              <a:gd name="connsiteY4" fmla="*/ 3048680 h 3051007"/>
              <a:gd name="connsiteX5" fmla="*/ 990600 w 2051836"/>
              <a:gd name="connsiteY5" fmla="*/ 1524000 h 3051007"/>
              <a:gd name="connsiteX6" fmla="*/ 0 w 2051836"/>
              <a:gd name="connsiteY6" fmla="*/ 762000 h 3051007"/>
              <a:gd name="connsiteX0" fmla="*/ 0 w 2523908"/>
              <a:gd name="connsiteY0" fmla="*/ 762000 h 3052156"/>
              <a:gd name="connsiteX1" fmla="*/ 990600 w 2523908"/>
              <a:gd name="connsiteY1" fmla="*/ 0 h 3052156"/>
              <a:gd name="connsiteX2" fmla="*/ 1981200 w 2523908"/>
              <a:gd name="connsiteY2" fmla="*/ 762000 h 3052156"/>
              <a:gd name="connsiteX3" fmla="*/ 2519815 w 2523908"/>
              <a:gd name="connsiteY3" fmla="*/ 2148794 h 3052156"/>
              <a:gd name="connsiteX4" fmla="*/ 1677987 w 2523908"/>
              <a:gd name="connsiteY4" fmla="*/ 3048680 h 3052156"/>
              <a:gd name="connsiteX5" fmla="*/ 990600 w 2523908"/>
              <a:gd name="connsiteY5" fmla="*/ 1524000 h 3052156"/>
              <a:gd name="connsiteX6" fmla="*/ 0 w 2523908"/>
              <a:gd name="connsiteY6" fmla="*/ 762000 h 3052156"/>
              <a:gd name="connsiteX0" fmla="*/ 127044 w 2650952"/>
              <a:gd name="connsiteY0" fmla="*/ 763115 h 3053271"/>
              <a:gd name="connsiteX1" fmla="*/ 121374 w 2650952"/>
              <a:gd name="connsiteY1" fmla="*/ 596880 h 3053271"/>
              <a:gd name="connsiteX2" fmla="*/ 1117644 w 2650952"/>
              <a:gd name="connsiteY2" fmla="*/ 1115 h 3053271"/>
              <a:gd name="connsiteX3" fmla="*/ 2108244 w 2650952"/>
              <a:gd name="connsiteY3" fmla="*/ 763115 h 3053271"/>
              <a:gd name="connsiteX4" fmla="*/ 2646859 w 2650952"/>
              <a:gd name="connsiteY4" fmla="*/ 2149909 h 3053271"/>
              <a:gd name="connsiteX5" fmla="*/ 1805031 w 2650952"/>
              <a:gd name="connsiteY5" fmla="*/ 3049795 h 3053271"/>
              <a:gd name="connsiteX6" fmla="*/ 1117644 w 2650952"/>
              <a:gd name="connsiteY6" fmla="*/ 1525115 h 3053271"/>
              <a:gd name="connsiteX7" fmla="*/ 127044 w 2650952"/>
              <a:gd name="connsiteY7" fmla="*/ 763115 h 3053271"/>
              <a:gd name="connsiteX0" fmla="*/ 455411 w 2979319"/>
              <a:gd name="connsiteY0" fmla="*/ 767491 h 3057647"/>
              <a:gd name="connsiteX1" fmla="*/ 43341 w 2979319"/>
              <a:gd name="connsiteY1" fmla="*/ 441599 h 3057647"/>
              <a:gd name="connsiteX2" fmla="*/ 1446011 w 2979319"/>
              <a:gd name="connsiteY2" fmla="*/ 5491 h 3057647"/>
              <a:gd name="connsiteX3" fmla="*/ 2436611 w 2979319"/>
              <a:gd name="connsiteY3" fmla="*/ 767491 h 3057647"/>
              <a:gd name="connsiteX4" fmla="*/ 2975226 w 2979319"/>
              <a:gd name="connsiteY4" fmla="*/ 2154285 h 3057647"/>
              <a:gd name="connsiteX5" fmla="*/ 2133398 w 2979319"/>
              <a:gd name="connsiteY5" fmla="*/ 3054171 h 3057647"/>
              <a:gd name="connsiteX6" fmla="*/ 1446011 w 2979319"/>
              <a:gd name="connsiteY6" fmla="*/ 1529491 h 3057647"/>
              <a:gd name="connsiteX7" fmla="*/ 455411 w 2979319"/>
              <a:gd name="connsiteY7" fmla="*/ 767491 h 3057647"/>
              <a:gd name="connsiteX0" fmla="*/ 174394 w 3061159"/>
              <a:gd name="connsiteY0" fmla="*/ 1652863 h 3057647"/>
              <a:gd name="connsiteX1" fmla="*/ 125181 w 3061159"/>
              <a:gd name="connsiteY1" fmla="*/ 441599 h 3057647"/>
              <a:gd name="connsiteX2" fmla="*/ 1527851 w 3061159"/>
              <a:gd name="connsiteY2" fmla="*/ 5491 h 3057647"/>
              <a:gd name="connsiteX3" fmla="*/ 2518451 w 3061159"/>
              <a:gd name="connsiteY3" fmla="*/ 767491 h 3057647"/>
              <a:gd name="connsiteX4" fmla="*/ 3057066 w 3061159"/>
              <a:gd name="connsiteY4" fmla="*/ 2154285 h 3057647"/>
              <a:gd name="connsiteX5" fmla="*/ 2215238 w 3061159"/>
              <a:gd name="connsiteY5" fmla="*/ 3054171 h 3057647"/>
              <a:gd name="connsiteX6" fmla="*/ 1527851 w 3061159"/>
              <a:gd name="connsiteY6" fmla="*/ 1529491 h 3057647"/>
              <a:gd name="connsiteX7" fmla="*/ 174394 w 3061159"/>
              <a:gd name="connsiteY7" fmla="*/ 1652863 h 305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1159" h="3057647">
                <a:moveTo>
                  <a:pt x="174394" y="1652863"/>
                </a:moveTo>
                <a:cubicBezTo>
                  <a:pt x="-59384" y="1471548"/>
                  <a:pt x="-39919" y="568599"/>
                  <a:pt x="125181" y="441599"/>
                </a:cubicBezTo>
                <a:cubicBezTo>
                  <a:pt x="290281" y="314599"/>
                  <a:pt x="1128973" y="-48824"/>
                  <a:pt x="1527851" y="5491"/>
                </a:cubicBezTo>
                <a:cubicBezTo>
                  <a:pt x="1926729" y="59806"/>
                  <a:pt x="2360344" y="460159"/>
                  <a:pt x="2518451" y="767491"/>
                </a:cubicBezTo>
                <a:cubicBezTo>
                  <a:pt x="2676558" y="1074823"/>
                  <a:pt x="3107602" y="1773172"/>
                  <a:pt x="3057066" y="2154285"/>
                </a:cubicBezTo>
                <a:cubicBezTo>
                  <a:pt x="3006531" y="2535398"/>
                  <a:pt x="2373345" y="3107503"/>
                  <a:pt x="2215238" y="3054171"/>
                </a:cubicBezTo>
                <a:cubicBezTo>
                  <a:pt x="2057131" y="3000839"/>
                  <a:pt x="1867992" y="1763042"/>
                  <a:pt x="1527851" y="1529491"/>
                </a:cubicBezTo>
                <a:cubicBezTo>
                  <a:pt x="1187710" y="1295940"/>
                  <a:pt x="408172" y="1834178"/>
                  <a:pt x="174394" y="1652863"/>
                </a:cubicBezTo>
                <a:close/>
              </a:path>
            </a:pathLst>
          </a:custGeom>
          <a:noFill/>
          <a:ln w="38100" cmpd="sng">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edge">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dissolv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dissolv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dissolv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dissolve">
                                      <p:cBhvr>
                                        <p:cTn id="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32" grpId="0" autoUpdateAnimBg="0"/>
      <p:bldP spid="33" grpId="0" autoUpdateAnimBg="0"/>
      <p:bldP spid="34"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79512" y="620688"/>
            <a:ext cx="8353425"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黑体" pitchFamily="49" charset="-122"/>
                <a:ea typeface="黑体" pitchFamily="49" charset="-122"/>
              </a:rPr>
              <a:t>（</a:t>
            </a:r>
            <a:r>
              <a:rPr lang="en-US" altLang="zh-CN" sz="3200" b="1" dirty="0">
                <a:latin typeface="黑体" pitchFamily="49" charset="-122"/>
                <a:ea typeface="黑体" pitchFamily="49" charset="-122"/>
              </a:rPr>
              <a:t>2</a:t>
            </a:r>
            <a:r>
              <a:rPr lang="zh-CN" altLang="en-US" sz="3200" b="1" dirty="0">
                <a:latin typeface="黑体" pitchFamily="49" charset="-122"/>
                <a:ea typeface="黑体" pitchFamily="49" charset="-122"/>
              </a:rPr>
              <a:t>）讨论闭合回路中的能量转化关系</a:t>
            </a:r>
          </a:p>
          <a:p>
            <a:pPr>
              <a:spcBef>
                <a:spcPct val="50000"/>
              </a:spcBef>
              <a:buFont typeface="Wingdings" pitchFamily="2" charset="2"/>
              <a:buChar char="l"/>
            </a:pPr>
            <a:r>
              <a:rPr lang="zh-CN" altLang="en-US" sz="2800" b="1" dirty="0">
                <a:latin typeface="+mn-ea"/>
              </a:rPr>
              <a:t>若外电路中的用电器都是纯电阻</a:t>
            </a:r>
            <a:r>
              <a:rPr lang="zh-CN" altLang="en-US" sz="2800" b="1" i="1" dirty="0">
                <a:latin typeface="+mn-ea"/>
              </a:rPr>
              <a:t>R</a:t>
            </a:r>
            <a:r>
              <a:rPr lang="zh-CN" altLang="en-US" sz="2800" b="1" dirty="0">
                <a:latin typeface="+mn-ea"/>
              </a:rPr>
              <a:t>，在时间</a:t>
            </a:r>
            <a:r>
              <a:rPr lang="zh-CN" altLang="en-US" sz="2800" b="1" i="1" dirty="0">
                <a:latin typeface="+mn-ea"/>
              </a:rPr>
              <a:t>t</a:t>
            </a:r>
            <a:r>
              <a:rPr lang="zh-CN" altLang="en-US" sz="2800" b="1" dirty="0">
                <a:latin typeface="+mn-ea"/>
              </a:rPr>
              <a:t>内外电路中有多少电能转化为内能？</a:t>
            </a:r>
          </a:p>
        </p:txBody>
      </p:sp>
      <p:sp>
        <p:nvSpPr>
          <p:cNvPr id="10274" name="Text Box 34"/>
          <p:cNvSpPr txBox="1">
            <a:spLocks noChangeArrowheads="1"/>
          </p:cNvSpPr>
          <p:nvPr/>
        </p:nvSpPr>
        <p:spPr bwMode="auto">
          <a:xfrm>
            <a:off x="2339752" y="2273499"/>
            <a:ext cx="2736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i="1" dirty="0">
                <a:solidFill>
                  <a:srgbClr val="FF0000"/>
                </a:solidFill>
                <a:latin typeface="Times New Roman" panose="02020603050405020304" pitchFamily="18" charset="0"/>
                <a:cs typeface="Times New Roman" panose="02020603050405020304" pitchFamily="18" charset="0"/>
              </a:rPr>
              <a:t>E</a:t>
            </a:r>
            <a:r>
              <a:rPr lang="zh-CN" altLang="zh-CN" sz="3200" b="1" baseline="-25000" dirty="0">
                <a:solidFill>
                  <a:srgbClr val="FF0000"/>
                </a:solidFill>
                <a:latin typeface="Times New Roman" panose="02020603050405020304" pitchFamily="18" charset="0"/>
                <a:cs typeface="Times New Roman" panose="02020603050405020304" pitchFamily="18" charset="0"/>
              </a:rPr>
              <a:t>外</a:t>
            </a:r>
            <a:r>
              <a:rPr lang="zh-CN" altLang="zh-CN" sz="3200" b="1" i="1" dirty="0">
                <a:solidFill>
                  <a:srgbClr val="FF0000"/>
                </a:solidFill>
                <a:latin typeface="Times New Roman" panose="02020603050405020304" pitchFamily="18" charset="0"/>
                <a:cs typeface="Times New Roman" panose="02020603050405020304" pitchFamily="18" charset="0"/>
              </a:rPr>
              <a:t>=I</a:t>
            </a:r>
            <a:r>
              <a:rPr lang="zh-CN" altLang="zh-CN" sz="3200" b="1" i="1" baseline="30000" dirty="0">
                <a:solidFill>
                  <a:srgbClr val="FF0000"/>
                </a:solidFill>
                <a:latin typeface="Times New Roman" panose="02020603050405020304" pitchFamily="18" charset="0"/>
                <a:cs typeface="Times New Roman" panose="02020603050405020304" pitchFamily="18" charset="0"/>
              </a:rPr>
              <a:t>2</a:t>
            </a:r>
            <a:r>
              <a:rPr lang="zh-CN" altLang="zh-CN" sz="3200" b="1" i="1" dirty="0">
                <a:solidFill>
                  <a:srgbClr val="FF0000"/>
                </a:solidFill>
                <a:latin typeface="Times New Roman" panose="02020603050405020304" pitchFamily="18" charset="0"/>
                <a:cs typeface="Times New Roman" panose="02020603050405020304" pitchFamily="18" charset="0"/>
              </a:rPr>
              <a:t>Rt</a:t>
            </a:r>
          </a:p>
        </p:txBody>
      </p:sp>
      <p:sp>
        <p:nvSpPr>
          <p:cNvPr id="10275" name="Text Box 35"/>
          <p:cNvSpPr txBox="1">
            <a:spLocks noChangeArrowheads="1"/>
          </p:cNvSpPr>
          <p:nvPr/>
        </p:nvSpPr>
        <p:spPr bwMode="auto">
          <a:xfrm>
            <a:off x="251520" y="2852936"/>
            <a:ext cx="597693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l"/>
            </a:pPr>
            <a:r>
              <a:rPr lang="zh-CN" altLang="zh-CN" sz="2800" b="1" dirty="0">
                <a:latin typeface="+mn-ea"/>
              </a:rPr>
              <a:t>内电路也有电阻</a:t>
            </a:r>
            <a:r>
              <a:rPr lang="zh-CN" altLang="zh-CN" sz="2800" b="1" i="1" dirty="0">
                <a:latin typeface="+mn-ea"/>
              </a:rPr>
              <a:t>r</a:t>
            </a:r>
            <a:r>
              <a:rPr lang="zh-CN" altLang="zh-CN" sz="2800" b="1" dirty="0">
                <a:latin typeface="+mn-ea"/>
              </a:rPr>
              <a:t>，当电流通过内电路时，也有一部分电能转化为内能</a:t>
            </a:r>
          </a:p>
        </p:txBody>
      </p:sp>
      <p:sp>
        <p:nvSpPr>
          <p:cNvPr id="10276" name="Text Box 36"/>
          <p:cNvSpPr txBox="1">
            <a:spLocks noChangeArrowheads="1"/>
          </p:cNvSpPr>
          <p:nvPr/>
        </p:nvSpPr>
        <p:spPr bwMode="auto">
          <a:xfrm>
            <a:off x="2483768" y="3861048"/>
            <a:ext cx="2159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i="1" dirty="0">
                <a:solidFill>
                  <a:srgbClr val="FF0000"/>
                </a:solidFill>
                <a:latin typeface="Times New Roman" panose="02020603050405020304" pitchFamily="18" charset="0"/>
                <a:cs typeface="Times New Roman" panose="02020603050405020304" pitchFamily="18" charset="0"/>
              </a:rPr>
              <a:t>E</a:t>
            </a:r>
            <a:r>
              <a:rPr lang="zh-CN" altLang="zh-CN" sz="3200" b="1" baseline="-25000" dirty="0">
                <a:solidFill>
                  <a:srgbClr val="FF0000"/>
                </a:solidFill>
                <a:latin typeface="Times New Roman" panose="02020603050405020304" pitchFamily="18" charset="0"/>
                <a:cs typeface="Times New Roman" panose="02020603050405020304" pitchFamily="18" charset="0"/>
              </a:rPr>
              <a:t>内</a:t>
            </a:r>
            <a:r>
              <a:rPr lang="zh-CN" altLang="zh-CN" sz="3200" b="1" i="1" dirty="0">
                <a:solidFill>
                  <a:srgbClr val="FF0000"/>
                </a:solidFill>
                <a:latin typeface="Times New Roman" panose="02020603050405020304" pitchFamily="18" charset="0"/>
                <a:cs typeface="Times New Roman" panose="02020603050405020304" pitchFamily="18" charset="0"/>
              </a:rPr>
              <a:t>=I</a:t>
            </a:r>
            <a:r>
              <a:rPr lang="zh-CN" altLang="zh-CN" sz="3200" b="1" i="1" baseline="30000" dirty="0">
                <a:solidFill>
                  <a:srgbClr val="FF0000"/>
                </a:solidFill>
                <a:latin typeface="Times New Roman" panose="02020603050405020304" pitchFamily="18" charset="0"/>
                <a:cs typeface="Times New Roman" panose="02020603050405020304" pitchFamily="18" charset="0"/>
              </a:rPr>
              <a:t>2</a:t>
            </a:r>
            <a:r>
              <a:rPr lang="zh-CN" altLang="zh-CN" sz="3200" b="1" i="1" dirty="0">
                <a:solidFill>
                  <a:srgbClr val="FF0000"/>
                </a:solidFill>
                <a:latin typeface="Times New Roman" panose="02020603050405020304" pitchFamily="18" charset="0"/>
                <a:cs typeface="Times New Roman" panose="02020603050405020304" pitchFamily="18" charset="0"/>
              </a:rPr>
              <a:t>rt</a:t>
            </a:r>
          </a:p>
        </p:txBody>
      </p:sp>
      <p:sp>
        <p:nvSpPr>
          <p:cNvPr id="10277" name="Text Box 37"/>
          <p:cNvSpPr txBox="1">
            <a:spLocks noChangeArrowheads="1"/>
          </p:cNvSpPr>
          <p:nvPr/>
        </p:nvSpPr>
        <p:spPr bwMode="auto">
          <a:xfrm>
            <a:off x="251520" y="4509120"/>
            <a:ext cx="5257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l"/>
            </a:pPr>
            <a:r>
              <a:rPr lang="zh-CN" altLang="zh-CN" sz="2800" b="1" dirty="0">
                <a:latin typeface="+mn-ea"/>
              </a:rPr>
              <a:t>电流流经电源时，在时间</a:t>
            </a:r>
            <a:r>
              <a:rPr lang="zh-CN" altLang="zh-CN" sz="2800" b="1" i="1" dirty="0">
                <a:latin typeface="+mn-ea"/>
              </a:rPr>
              <a:t>t</a:t>
            </a:r>
            <a:r>
              <a:rPr lang="zh-CN" altLang="zh-CN" sz="2800" b="1" dirty="0">
                <a:latin typeface="+mn-ea"/>
              </a:rPr>
              <a:t>内非静电力做多少功</a:t>
            </a:r>
          </a:p>
        </p:txBody>
      </p:sp>
      <p:sp>
        <p:nvSpPr>
          <p:cNvPr id="10278" name="Text Box 38"/>
          <p:cNvSpPr txBox="1">
            <a:spLocks noChangeArrowheads="1"/>
          </p:cNvSpPr>
          <p:nvPr/>
        </p:nvSpPr>
        <p:spPr bwMode="auto">
          <a:xfrm>
            <a:off x="2195736" y="5445224"/>
            <a:ext cx="23034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i="1" dirty="0">
                <a:solidFill>
                  <a:srgbClr val="FF0000"/>
                </a:solidFill>
                <a:latin typeface="Times New Roman" panose="02020603050405020304" pitchFamily="18" charset="0"/>
                <a:cs typeface="Times New Roman" panose="02020603050405020304" pitchFamily="18" charset="0"/>
              </a:rPr>
              <a:t>W=Eq＝EIt</a:t>
            </a:r>
          </a:p>
        </p:txBody>
      </p:sp>
      <p:sp>
        <p:nvSpPr>
          <p:cNvPr id="10279" name="Text Box 39"/>
          <p:cNvSpPr txBox="1">
            <a:spLocks noChangeArrowheads="1"/>
          </p:cNvSpPr>
          <p:nvPr/>
        </p:nvSpPr>
        <p:spPr bwMode="auto">
          <a:xfrm>
            <a:off x="1259632" y="6093296"/>
            <a:ext cx="4824536"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2800" b="1" dirty="0">
                <a:latin typeface="华文新魏" panose="02010800040101010101" pitchFamily="2" charset="-122"/>
                <a:ea typeface="华文新魏" panose="02010800040101010101" pitchFamily="2" charset="-122"/>
              </a:rPr>
              <a:t>以上各能量之间有什么关系？</a:t>
            </a:r>
          </a:p>
        </p:txBody>
      </p:sp>
      <p:grpSp>
        <p:nvGrpSpPr>
          <p:cNvPr id="2" name="Group 26"/>
          <p:cNvGrpSpPr>
            <a:grpSpLocks/>
          </p:cNvGrpSpPr>
          <p:nvPr/>
        </p:nvGrpSpPr>
        <p:grpSpPr bwMode="auto">
          <a:xfrm>
            <a:off x="6177640" y="3717496"/>
            <a:ext cx="2459039" cy="2657475"/>
            <a:chOff x="0" y="0"/>
            <a:chExt cx="1549" cy="1674"/>
          </a:xfrm>
        </p:grpSpPr>
        <p:sp>
          <p:nvSpPr>
            <p:cNvPr id="43" name="Line 27"/>
            <p:cNvSpPr>
              <a:spLocks noChangeShapeType="1"/>
            </p:cNvSpPr>
            <p:nvPr/>
          </p:nvSpPr>
          <p:spPr bwMode="auto">
            <a:xfrm>
              <a:off x="1132" y="1305"/>
              <a:ext cx="309"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8"/>
            <p:cNvSpPr>
              <a:spLocks noChangeShapeType="1"/>
            </p:cNvSpPr>
            <p:nvPr/>
          </p:nvSpPr>
          <p:spPr bwMode="auto">
            <a:xfrm>
              <a:off x="1440" y="393"/>
              <a:ext cx="0" cy="91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29"/>
            <p:cNvSpPr>
              <a:spLocks noChangeShapeType="1"/>
            </p:cNvSpPr>
            <p:nvPr/>
          </p:nvSpPr>
          <p:spPr bwMode="auto">
            <a:xfrm flipH="1" flipV="1">
              <a:off x="0" y="393"/>
              <a:ext cx="7" cy="907"/>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30"/>
            <p:cNvSpPr>
              <a:spLocks noChangeShapeType="1"/>
            </p:cNvSpPr>
            <p:nvPr/>
          </p:nvSpPr>
          <p:spPr bwMode="auto">
            <a:xfrm flipV="1">
              <a:off x="0" y="393"/>
              <a:ext cx="384" cy="1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Text Box 33"/>
            <p:cNvSpPr txBox="1">
              <a:spLocks noChangeArrowheads="1"/>
            </p:cNvSpPr>
            <p:nvPr/>
          </p:nvSpPr>
          <p:spPr bwMode="auto">
            <a:xfrm>
              <a:off x="588" y="1270"/>
              <a:ext cx="43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t>r</a:t>
              </a:r>
            </a:p>
          </p:txBody>
        </p:sp>
        <p:grpSp>
          <p:nvGrpSpPr>
            <p:cNvPr id="3" name="Group 34"/>
            <p:cNvGrpSpPr>
              <a:grpSpLocks/>
            </p:cNvGrpSpPr>
            <p:nvPr/>
          </p:nvGrpSpPr>
          <p:grpSpPr bwMode="auto">
            <a:xfrm>
              <a:off x="0" y="1113"/>
              <a:ext cx="960" cy="557"/>
              <a:chOff x="0" y="0"/>
              <a:chExt cx="960" cy="557"/>
            </a:xfrm>
          </p:grpSpPr>
          <p:grpSp>
            <p:nvGrpSpPr>
              <p:cNvPr id="4" name="Group 35"/>
              <p:cNvGrpSpPr>
                <a:grpSpLocks/>
              </p:cNvGrpSpPr>
              <p:nvPr/>
            </p:nvGrpSpPr>
            <p:grpSpPr bwMode="auto">
              <a:xfrm>
                <a:off x="0" y="0"/>
                <a:ext cx="960" cy="384"/>
                <a:chOff x="0" y="0"/>
                <a:chExt cx="960" cy="384"/>
              </a:xfrm>
            </p:grpSpPr>
            <p:grpSp>
              <p:nvGrpSpPr>
                <p:cNvPr id="5" name="Group 36"/>
                <p:cNvGrpSpPr>
                  <a:grpSpLocks/>
                </p:cNvGrpSpPr>
                <p:nvPr/>
              </p:nvGrpSpPr>
              <p:grpSpPr bwMode="auto">
                <a:xfrm>
                  <a:off x="432" y="0"/>
                  <a:ext cx="123" cy="384"/>
                  <a:chOff x="0" y="0"/>
                  <a:chExt cx="123" cy="384"/>
                </a:xfrm>
              </p:grpSpPr>
              <p:sp>
                <p:nvSpPr>
                  <p:cNvPr id="63" name="Line 37"/>
                  <p:cNvSpPr>
                    <a:spLocks noChangeShapeType="1"/>
                  </p:cNvSpPr>
                  <p:nvPr/>
                </p:nvSpPr>
                <p:spPr bwMode="auto">
                  <a:xfrm>
                    <a:off x="0" y="0"/>
                    <a:ext cx="0" cy="384"/>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8"/>
                  <p:cNvSpPr>
                    <a:spLocks noChangeShapeType="1"/>
                  </p:cNvSpPr>
                  <p:nvPr/>
                </p:nvSpPr>
                <p:spPr bwMode="auto">
                  <a:xfrm>
                    <a:off x="123" y="99"/>
                    <a:ext cx="0" cy="192"/>
                  </a:xfrm>
                  <a:prstGeom prst="line">
                    <a:avLst/>
                  </a:prstGeom>
                  <a:noFill/>
                  <a:ln w="762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 name="Line 39"/>
                <p:cNvSpPr>
                  <a:spLocks noChangeShapeType="1"/>
                </p:cNvSpPr>
                <p:nvPr/>
              </p:nvSpPr>
              <p:spPr bwMode="auto">
                <a:xfrm>
                  <a:off x="576" y="192"/>
                  <a:ext cx="384"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40"/>
                <p:cNvSpPr>
                  <a:spLocks noChangeShapeType="1"/>
                </p:cNvSpPr>
                <p:nvPr/>
              </p:nvSpPr>
              <p:spPr bwMode="auto">
                <a:xfrm flipH="1">
                  <a:off x="0" y="192"/>
                  <a:ext cx="432"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 name="Text Box 41"/>
              <p:cNvSpPr txBox="1">
                <a:spLocks noChangeArrowheads="1"/>
              </p:cNvSpPr>
              <p:nvPr/>
            </p:nvSpPr>
            <p:spPr bwMode="auto">
              <a:xfrm>
                <a:off x="144" y="192"/>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a:solidFill>
                      <a:srgbClr val="663300"/>
                    </a:solidFill>
                  </a:rPr>
                  <a:t>E</a:t>
                </a:r>
              </a:p>
            </p:txBody>
          </p:sp>
        </p:grpSp>
        <p:grpSp>
          <p:nvGrpSpPr>
            <p:cNvPr id="6" name="Group 42"/>
            <p:cNvGrpSpPr>
              <a:grpSpLocks/>
            </p:cNvGrpSpPr>
            <p:nvPr/>
          </p:nvGrpSpPr>
          <p:grpSpPr bwMode="auto">
            <a:xfrm>
              <a:off x="384" y="0"/>
              <a:ext cx="480" cy="473"/>
              <a:chOff x="0" y="0"/>
              <a:chExt cx="480" cy="473"/>
            </a:xfrm>
          </p:grpSpPr>
          <p:sp>
            <p:nvSpPr>
              <p:cNvPr id="56" name="Rectangle 43"/>
              <p:cNvSpPr>
                <a:spLocks noChangeArrowheads="1"/>
              </p:cNvSpPr>
              <p:nvPr/>
            </p:nvSpPr>
            <p:spPr bwMode="auto">
              <a:xfrm>
                <a:off x="0" y="336"/>
                <a:ext cx="384" cy="137"/>
              </a:xfrm>
              <a:prstGeom prst="rect">
                <a:avLst/>
              </a:prstGeom>
              <a:noFill/>
              <a:ln w="38100" cmpd="sng">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Text Box 44"/>
              <p:cNvSpPr txBox="1">
                <a:spLocks noChangeArrowheads="1"/>
              </p:cNvSpPr>
              <p:nvPr/>
            </p:nvSpPr>
            <p:spPr bwMode="auto">
              <a:xfrm>
                <a:off x="0" y="0"/>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a:solidFill>
                      <a:srgbClr val="663300"/>
                    </a:solidFill>
                  </a:rPr>
                  <a:t>R</a:t>
                </a:r>
              </a:p>
            </p:txBody>
          </p:sp>
        </p:grpSp>
        <p:grpSp>
          <p:nvGrpSpPr>
            <p:cNvPr id="7" name="Group 45"/>
            <p:cNvGrpSpPr>
              <a:grpSpLocks/>
            </p:cNvGrpSpPr>
            <p:nvPr/>
          </p:nvGrpSpPr>
          <p:grpSpPr bwMode="auto">
            <a:xfrm>
              <a:off x="772" y="375"/>
              <a:ext cx="777" cy="1235"/>
              <a:chOff x="0" y="283"/>
              <a:chExt cx="777" cy="1235"/>
            </a:xfrm>
          </p:grpSpPr>
          <p:grpSp>
            <p:nvGrpSpPr>
              <p:cNvPr id="8" name="Group 46"/>
              <p:cNvGrpSpPr>
                <a:grpSpLocks/>
              </p:cNvGrpSpPr>
              <p:nvPr/>
            </p:nvGrpSpPr>
            <p:grpSpPr bwMode="auto">
              <a:xfrm>
                <a:off x="0" y="283"/>
                <a:ext cx="681" cy="929"/>
                <a:chOff x="0" y="130"/>
                <a:chExt cx="681" cy="929"/>
              </a:xfrm>
            </p:grpSpPr>
            <p:sp>
              <p:nvSpPr>
                <p:cNvPr id="53" name="Line 49"/>
                <p:cNvSpPr>
                  <a:spLocks noChangeShapeType="1"/>
                </p:cNvSpPr>
                <p:nvPr/>
              </p:nvSpPr>
              <p:spPr bwMode="auto">
                <a:xfrm flipV="1">
                  <a:off x="201" y="963"/>
                  <a:ext cx="192" cy="96"/>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50"/>
                <p:cNvSpPr>
                  <a:spLocks noChangeShapeType="1"/>
                </p:cNvSpPr>
                <p:nvPr/>
              </p:nvSpPr>
              <p:spPr bwMode="auto">
                <a:xfrm flipV="1">
                  <a:off x="0" y="130"/>
                  <a:ext cx="360" cy="5"/>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51"/>
                <p:cNvSpPr>
                  <a:spLocks noChangeShapeType="1"/>
                </p:cNvSpPr>
                <p:nvPr/>
              </p:nvSpPr>
              <p:spPr bwMode="auto">
                <a:xfrm flipH="1">
                  <a:off x="297" y="131"/>
                  <a:ext cx="384"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 name="Text Box 52"/>
              <p:cNvSpPr txBox="1">
                <a:spLocks noChangeArrowheads="1"/>
              </p:cNvSpPr>
              <p:nvPr/>
            </p:nvSpPr>
            <p:spPr bwMode="auto">
              <a:xfrm>
                <a:off x="297" y="123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663300"/>
                    </a:solidFill>
                  </a:rPr>
                  <a:t>S</a:t>
                </a:r>
                <a:endParaRPr lang="zh-CN" altLang="zh-CN" sz="2400" b="1" dirty="0">
                  <a:solidFill>
                    <a:srgbClr val="663300"/>
                  </a:solidFill>
                </a:endParaRPr>
              </a:p>
            </p:txBody>
          </p:sp>
        </p:grpSp>
      </p:grpSp>
      <p:sp>
        <p:nvSpPr>
          <p:cNvPr id="65" name="Text Box 53"/>
          <p:cNvSpPr txBox="1">
            <a:spLocks noChangeArrowheads="1"/>
          </p:cNvSpPr>
          <p:nvPr/>
        </p:nvSpPr>
        <p:spPr bwMode="auto">
          <a:xfrm>
            <a:off x="6158837" y="6216650"/>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rgbClr val="663300"/>
                </a:solidFill>
                <a:ea typeface="隶书" panose="02010509060101010101" pitchFamily="49" charset="-122"/>
              </a:rPr>
              <a:t>内电路</a:t>
            </a:r>
          </a:p>
        </p:txBody>
      </p:sp>
      <p:sp>
        <p:nvSpPr>
          <p:cNvPr id="66" name="Text Box 54"/>
          <p:cNvSpPr txBox="1">
            <a:spLocks noChangeArrowheads="1"/>
          </p:cNvSpPr>
          <p:nvPr/>
        </p:nvSpPr>
        <p:spPr bwMode="auto">
          <a:xfrm>
            <a:off x="6402282" y="3327033"/>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rgbClr val="663300"/>
                </a:solidFill>
                <a:ea typeface="隶书" panose="02010509060101010101" pitchFamily="49" charset="-122"/>
              </a:rPr>
              <a:t>外电路</a:t>
            </a:r>
          </a:p>
        </p:txBody>
      </p:sp>
      <p:sp>
        <p:nvSpPr>
          <p:cNvPr id="67" name="Oval 55"/>
          <p:cNvSpPr>
            <a:spLocks noChangeArrowheads="1"/>
          </p:cNvSpPr>
          <p:nvPr/>
        </p:nvSpPr>
        <p:spPr bwMode="auto">
          <a:xfrm>
            <a:off x="6318165" y="5176250"/>
            <a:ext cx="1196975" cy="1410559"/>
          </a:xfrm>
          <a:prstGeom prst="ellipse">
            <a:avLst/>
          </a:prstGeom>
          <a:noFill/>
          <a:ln w="38100" cmpd="sng">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Oval 56"/>
          <p:cNvSpPr>
            <a:spLocks noChangeArrowheads="1"/>
          </p:cNvSpPr>
          <p:nvPr/>
        </p:nvSpPr>
        <p:spPr bwMode="auto">
          <a:xfrm>
            <a:off x="5750235" y="3301341"/>
            <a:ext cx="3251261" cy="3127330"/>
          </a:xfrm>
          <a:custGeom>
            <a:avLst/>
            <a:gdLst>
              <a:gd name="connsiteX0" fmla="*/ 0 w 1981200"/>
              <a:gd name="connsiteY0" fmla="*/ 762000 h 1524000"/>
              <a:gd name="connsiteX1" fmla="*/ 990600 w 1981200"/>
              <a:gd name="connsiteY1" fmla="*/ 0 h 1524000"/>
              <a:gd name="connsiteX2" fmla="*/ 1981200 w 1981200"/>
              <a:gd name="connsiteY2" fmla="*/ 762000 h 1524000"/>
              <a:gd name="connsiteX3" fmla="*/ 990600 w 1981200"/>
              <a:gd name="connsiteY3" fmla="*/ 1524000 h 1524000"/>
              <a:gd name="connsiteX4" fmla="*/ 0 w 1981200"/>
              <a:gd name="connsiteY4" fmla="*/ 762000 h 1524000"/>
              <a:gd name="connsiteX0" fmla="*/ 0 w 2002878"/>
              <a:gd name="connsiteY0" fmla="*/ 762000 h 1553514"/>
              <a:gd name="connsiteX1" fmla="*/ 990600 w 2002878"/>
              <a:gd name="connsiteY1" fmla="*/ 0 h 1553514"/>
              <a:gd name="connsiteX2" fmla="*/ 1981200 w 2002878"/>
              <a:gd name="connsiteY2" fmla="*/ 762000 h 1553514"/>
              <a:gd name="connsiteX3" fmla="*/ 1619930 w 2002878"/>
              <a:gd name="connsiteY3" fmla="*/ 1335994 h 1553514"/>
              <a:gd name="connsiteX4" fmla="*/ 990600 w 2002878"/>
              <a:gd name="connsiteY4" fmla="*/ 1524000 h 1553514"/>
              <a:gd name="connsiteX5" fmla="*/ 0 w 2002878"/>
              <a:gd name="connsiteY5" fmla="*/ 762000 h 1553514"/>
              <a:gd name="connsiteX0" fmla="*/ 0 w 2006626"/>
              <a:gd name="connsiteY0" fmla="*/ 762000 h 3057563"/>
              <a:gd name="connsiteX1" fmla="*/ 990600 w 2006626"/>
              <a:gd name="connsiteY1" fmla="*/ 0 h 3057563"/>
              <a:gd name="connsiteX2" fmla="*/ 1981200 w 2006626"/>
              <a:gd name="connsiteY2" fmla="*/ 762000 h 3057563"/>
              <a:gd name="connsiteX3" fmla="*/ 1677987 w 2006626"/>
              <a:gd name="connsiteY3" fmla="*/ 3048680 h 3057563"/>
              <a:gd name="connsiteX4" fmla="*/ 990600 w 2006626"/>
              <a:gd name="connsiteY4" fmla="*/ 1524000 h 3057563"/>
              <a:gd name="connsiteX5" fmla="*/ 0 w 2006626"/>
              <a:gd name="connsiteY5" fmla="*/ 762000 h 3057563"/>
              <a:gd name="connsiteX0" fmla="*/ 0 w 2051836"/>
              <a:gd name="connsiteY0" fmla="*/ 762000 h 3051007"/>
              <a:gd name="connsiteX1" fmla="*/ 990600 w 2051836"/>
              <a:gd name="connsiteY1" fmla="*/ 0 h 3051007"/>
              <a:gd name="connsiteX2" fmla="*/ 1981200 w 2051836"/>
              <a:gd name="connsiteY2" fmla="*/ 762000 h 3051007"/>
              <a:gd name="connsiteX3" fmla="*/ 1939244 w 2051836"/>
              <a:gd name="connsiteY3" fmla="*/ 1843994 h 3051007"/>
              <a:gd name="connsiteX4" fmla="*/ 1677987 w 2051836"/>
              <a:gd name="connsiteY4" fmla="*/ 3048680 h 3051007"/>
              <a:gd name="connsiteX5" fmla="*/ 990600 w 2051836"/>
              <a:gd name="connsiteY5" fmla="*/ 1524000 h 3051007"/>
              <a:gd name="connsiteX6" fmla="*/ 0 w 2051836"/>
              <a:gd name="connsiteY6" fmla="*/ 762000 h 3051007"/>
              <a:gd name="connsiteX0" fmla="*/ 0 w 2523908"/>
              <a:gd name="connsiteY0" fmla="*/ 762000 h 3052156"/>
              <a:gd name="connsiteX1" fmla="*/ 990600 w 2523908"/>
              <a:gd name="connsiteY1" fmla="*/ 0 h 3052156"/>
              <a:gd name="connsiteX2" fmla="*/ 1981200 w 2523908"/>
              <a:gd name="connsiteY2" fmla="*/ 762000 h 3052156"/>
              <a:gd name="connsiteX3" fmla="*/ 2519815 w 2523908"/>
              <a:gd name="connsiteY3" fmla="*/ 2148794 h 3052156"/>
              <a:gd name="connsiteX4" fmla="*/ 1677987 w 2523908"/>
              <a:gd name="connsiteY4" fmla="*/ 3048680 h 3052156"/>
              <a:gd name="connsiteX5" fmla="*/ 990600 w 2523908"/>
              <a:gd name="connsiteY5" fmla="*/ 1524000 h 3052156"/>
              <a:gd name="connsiteX6" fmla="*/ 0 w 2523908"/>
              <a:gd name="connsiteY6" fmla="*/ 762000 h 3052156"/>
              <a:gd name="connsiteX0" fmla="*/ 127044 w 2650952"/>
              <a:gd name="connsiteY0" fmla="*/ 763115 h 3053271"/>
              <a:gd name="connsiteX1" fmla="*/ 121374 w 2650952"/>
              <a:gd name="connsiteY1" fmla="*/ 596880 h 3053271"/>
              <a:gd name="connsiteX2" fmla="*/ 1117644 w 2650952"/>
              <a:gd name="connsiteY2" fmla="*/ 1115 h 3053271"/>
              <a:gd name="connsiteX3" fmla="*/ 2108244 w 2650952"/>
              <a:gd name="connsiteY3" fmla="*/ 763115 h 3053271"/>
              <a:gd name="connsiteX4" fmla="*/ 2646859 w 2650952"/>
              <a:gd name="connsiteY4" fmla="*/ 2149909 h 3053271"/>
              <a:gd name="connsiteX5" fmla="*/ 1805031 w 2650952"/>
              <a:gd name="connsiteY5" fmla="*/ 3049795 h 3053271"/>
              <a:gd name="connsiteX6" fmla="*/ 1117644 w 2650952"/>
              <a:gd name="connsiteY6" fmla="*/ 1525115 h 3053271"/>
              <a:gd name="connsiteX7" fmla="*/ 127044 w 2650952"/>
              <a:gd name="connsiteY7" fmla="*/ 763115 h 3053271"/>
              <a:gd name="connsiteX0" fmla="*/ 455411 w 2979319"/>
              <a:gd name="connsiteY0" fmla="*/ 767491 h 3057647"/>
              <a:gd name="connsiteX1" fmla="*/ 43341 w 2979319"/>
              <a:gd name="connsiteY1" fmla="*/ 441599 h 3057647"/>
              <a:gd name="connsiteX2" fmla="*/ 1446011 w 2979319"/>
              <a:gd name="connsiteY2" fmla="*/ 5491 h 3057647"/>
              <a:gd name="connsiteX3" fmla="*/ 2436611 w 2979319"/>
              <a:gd name="connsiteY3" fmla="*/ 767491 h 3057647"/>
              <a:gd name="connsiteX4" fmla="*/ 2975226 w 2979319"/>
              <a:gd name="connsiteY4" fmla="*/ 2154285 h 3057647"/>
              <a:gd name="connsiteX5" fmla="*/ 2133398 w 2979319"/>
              <a:gd name="connsiteY5" fmla="*/ 3054171 h 3057647"/>
              <a:gd name="connsiteX6" fmla="*/ 1446011 w 2979319"/>
              <a:gd name="connsiteY6" fmla="*/ 1529491 h 3057647"/>
              <a:gd name="connsiteX7" fmla="*/ 455411 w 2979319"/>
              <a:gd name="connsiteY7" fmla="*/ 767491 h 3057647"/>
              <a:gd name="connsiteX0" fmla="*/ 174394 w 3061159"/>
              <a:gd name="connsiteY0" fmla="*/ 1652863 h 3057647"/>
              <a:gd name="connsiteX1" fmla="*/ 125181 w 3061159"/>
              <a:gd name="connsiteY1" fmla="*/ 441599 h 3057647"/>
              <a:gd name="connsiteX2" fmla="*/ 1527851 w 3061159"/>
              <a:gd name="connsiteY2" fmla="*/ 5491 h 3057647"/>
              <a:gd name="connsiteX3" fmla="*/ 2518451 w 3061159"/>
              <a:gd name="connsiteY3" fmla="*/ 767491 h 3057647"/>
              <a:gd name="connsiteX4" fmla="*/ 3057066 w 3061159"/>
              <a:gd name="connsiteY4" fmla="*/ 2154285 h 3057647"/>
              <a:gd name="connsiteX5" fmla="*/ 2215238 w 3061159"/>
              <a:gd name="connsiteY5" fmla="*/ 3054171 h 3057647"/>
              <a:gd name="connsiteX6" fmla="*/ 1527851 w 3061159"/>
              <a:gd name="connsiteY6" fmla="*/ 1529491 h 3057647"/>
              <a:gd name="connsiteX7" fmla="*/ 174394 w 3061159"/>
              <a:gd name="connsiteY7" fmla="*/ 1652863 h 305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1159" h="3057647">
                <a:moveTo>
                  <a:pt x="174394" y="1652863"/>
                </a:moveTo>
                <a:cubicBezTo>
                  <a:pt x="-59384" y="1471548"/>
                  <a:pt x="-39919" y="568599"/>
                  <a:pt x="125181" y="441599"/>
                </a:cubicBezTo>
                <a:cubicBezTo>
                  <a:pt x="290281" y="314599"/>
                  <a:pt x="1128973" y="-48824"/>
                  <a:pt x="1527851" y="5491"/>
                </a:cubicBezTo>
                <a:cubicBezTo>
                  <a:pt x="1926729" y="59806"/>
                  <a:pt x="2360344" y="460159"/>
                  <a:pt x="2518451" y="767491"/>
                </a:cubicBezTo>
                <a:cubicBezTo>
                  <a:pt x="2676558" y="1074823"/>
                  <a:pt x="3107602" y="1773172"/>
                  <a:pt x="3057066" y="2154285"/>
                </a:cubicBezTo>
                <a:cubicBezTo>
                  <a:pt x="3006531" y="2535398"/>
                  <a:pt x="2373345" y="3107503"/>
                  <a:pt x="2215238" y="3054171"/>
                </a:cubicBezTo>
                <a:cubicBezTo>
                  <a:pt x="2057131" y="3000839"/>
                  <a:pt x="1867992" y="1763042"/>
                  <a:pt x="1527851" y="1529491"/>
                </a:cubicBezTo>
                <a:cubicBezTo>
                  <a:pt x="1187710" y="1295940"/>
                  <a:pt x="408172" y="1834178"/>
                  <a:pt x="174394" y="1652863"/>
                </a:cubicBezTo>
                <a:close/>
              </a:path>
            </a:pathLst>
          </a:custGeom>
          <a:noFill/>
          <a:ln w="38100" cmpd="sng">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右箭头 35"/>
          <p:cNvSpPr/>
          <p:nvPr/>
        </p:nvSpPr>
        <p:spPr>
          <a:xfrm>
            <a:off x="323528" y="6165304"/>
            <a:ext cx="79208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Effect transition="in" filter="blinds(horizontal)">
                                      <p:cBhvr>
                                        <p:cTn id="7" dur="500"/>
                                        <p:tgtEl>
                                          <p:spTgt spid="1024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74">
                                            <p:txEl>
                                              <p:pRg st="0" end="0"/>
                                            </p:txEl>
                                          </p:spTgt>
                                        </p:tgtEl>
                                        <p:attrNameLst>
                                          <p:attrName>style.visibility</p:attrName>
                                        </p:attrNameLst>
                                      </p:cBhvr>
                                      <p:to>
                                        <p:strVal val="visible"/>
                                      </p:to>
                                    </p:set>
                                    <p:animEffect transition="in" filter="blinds(horizontal)">
                                      <p:cBhvr>
                                        <p:cTn id="12" dur="500"/>
                                        <p:tgtEl>
                                          <p:spTgt spid="102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75"/>
                                        </p:tgtEl>
                                        <p:attrNameLst>
                                          <p:attrName>style.visibility</p:attrName>
                                        </p:attrNameLst>
                                      </p:cBhvr>
                                      <p:to>
                                        <p:strVal val="visible"/>
                                      </p:to>
                                    </p:set>
                                    <p:animEffect transition="in" filter="blinds(horizontal)">
                                      <p:cBhvr>
                                        <p:cTn id="17" dur="500"/>
                                        <p:tgtEl>
                                          <p:spTgt spid="102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76"/>
                                        </p:tgtEl>
                                        <p:attrNameLst>
                                          <p:attrName>style.visibility</p:attrName>
                                        </p:attrNameLst>
                                      </p:cBhvr>
                                      <p:to>
                                        <p:strVal val="visible"/>
                                      </p:to>
                                    </p:set>
                                    <p:animEffect transition="in" filter="blinds(horizontal)">
                                      <p:cBhvr>
                                        <p:cTn id="22" dur="500"/>
                                        <p:tgtEl>
                                          <p:spTgt spid="102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77"/>
                                        </p:tgtEl>
                                        <p:attrNameLst>
                                          <p:attrName>style.visibility</p:attrName>
                                        </p:attrNameLst>
                                      </p:cBhvr>
                                      <p:to>
                                        <p:strVal val="visible"/>
                                      </p:to>
                                    </p:set>
                                    <p:animEffect transition="in" filter="blinds(horizontal)">
                                      <p:cBhvr>
                                        <p:cTn id="27" dur="500"/>
                                        <p:tgtEl>
                                          <p:spTgt spid="102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78"/>
                                        </p:tgtEl>
                                        <p:attrNameLst>
                                          <p:attrName>style.visibility</p:attrName>
                                        </p:attrNameLst>
                                      </p:cBhvr>
                                      <p:to>
                                        <p:strVal val="visible"/>
                                      </p:to>
                                    </p:set>
                                    <p:animEffect transition="in" filter="blinds(horizontal)">
                                      <p:cBhvr>
                                        <p:cTn id="32" dur="500"/>
                                        <p:tgtEl>
                                          <p:spTgt spid="102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0279"/>
                                        </p:tgtEl>
                                        <p:attrNameLst>
                                          <p:attrName>style.visibility</p:attrName>
                                        </p:attrNameLst>
                                      </p:cBhvr>
                                      <p:to>
                                        <p:strVal val="visible"/>
                                      </p:to>
                                    </p:set>
                                    <p:animEffect transition="in" filter="blinds(horizontal)">
                                      <p:cBhvr>
                                        <p:cTn id="43" dur="500"/>
                                        <p:tgtEl>
                                          <p:spTgt spid="10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5" grpId="0" autoUpdateAnimBg="0"/>
      <p:bldP spid="10276" grpId="0" autoUpdateAnimBg="0"/>
      <p:bldP spid="10277" grpId="0" autoUpdateAnimBg="0"/>
      <p:bldP spid="10278" grpId="0" autoUpdateAnimBg="0"/>
      <p:bldP spid="10279" grpId="0" autoUpdateAnimBg="0"/>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84213" y="914896"/>
            <a:ext cx="7848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l"/>
            </a:pPr>
            <a:r>
              <a:rPr lang="zh-CN" altLang="zh-CN" sz="2800" b="1" dirty="0">
                <a:latin typeface="+mn-ea"/>
              </a:rPr>
              <a:t>根据能量守恒定律，非静电力做的功应该等于内外电路中电能转化为其他形式的能的总和。</a:t>
            </a:r>
          </a:p>
        </p:txBody>
      </p:sp>
      <p:sp>
        <p:nvSpPr>
          <p:cNvPr id="11267" name="Text Box 3"/>
          <p:cNvSpPr txBox="1">
            <a:spLocks noChangeArrowheads="1"/>
          </p:cNvSpPr>
          <p:nvPr/>
        </p:nvSpPr>
        <p:spPr bwMode="auto">
          <a:xfrm>
            <a:off x="1403648" y="1988840"/>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i="1" dirty="0">
                <a:latin typeface="Times New Roman" panose="02020603050405020304" pitchFamily="18" charset="0"/>
                <a:cs typeface="Times New Roman" panose="02020603050405020304" pitchFamily="18" charset="0"/>
              </a:rPr>
              <a:t>W=E</a:t>
            </a:r>
            <a:r>
              <a:rPr lang="zh-CN" altLang="zh-CN" sz="3600" b="1" i="1" baseline="-25000" dirty="0">
                <a:latin typeface="Times New Roman" panose="02020603050405020304" pitchFamily="18" charset="0"/>
                <a:cs typeface="Times New Roman" panose="02020603050405020304" pitchFamily="18" charset="0"/>
              </a:rPr>
              <a:t>外</a:t>
            </a:r>
            <a:r>
              <a:rPr lang="zh-CN" altLang="zh-CN" sz="3600" b="1" i="1" dirty="0">
                <a:latin typeface="Times New Roman" panose="02020603050405020304" pitchFamily="18" charset="0"/>
                <a:cs typeface="Times New Roman" panose="02020603050405020304" pitchFamily="18" charset="0"/>
              </a:rPr>
              <a:t>+E</a:t>
            </a:r>
            <a:r>
              <a:rPr lang="zh-CN" altLang="zh-CN" sz="3600" b="1" i="1" baseline="-25000" dirty="0">
                <a:latin typeface="Times New Roman" panose="02020603050405020304" pitchFamily="18" charset="0"/>
                <a:cs typeface="Times New Roman" panose="02020603050405020304" pitchFamily="18" charset="0"/>
              </a:rPr>
              <a:t>内</a:t>
            </a:r>
          </a:p>
        </p:txBody>
      </p:sp>
      <p:sp>
        <p:nvSpPr>
          <p:cNvPr id="5" name="Text Box 4"/>
          <p:cNvSpPr txBox="1">
            <a:spLocks noChangeArrowheads="1"/>
          </p:cNvSpPr>
          <p:nvPr/>
        </p:nvSpPr>
        <p:spPr bwMode="auto">
          <a:xfrm>
            <a:off x="1835696" y="2852936"/>
            <a:ext cx="324036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3600" b="1" i="1" dirty="0">
                <a:latin typeface="Times New Roman" panose="02020603050405020304" pitchFamily="18" charset="0"/>
                <a:cs typeface="Times New Roman" panose="02020603050405020304" pitchFamily="18" charset="0"/>
              </a:rPr>
              <a:t>EIt=I</a:t>
            </a:r>
            <a:r>
              <a:rPr lang="zh-CN" altLang="zh-CN" sz="3600" b="1" i="1" baseline="30000" dirty="0">
                <a:latin typeface="Times New Roman" panose="02020603050405020304" pitchFamily="18" charset="0"/>
                <a:cs typeface="Times New Roman" panose="02020603050405020304" pitchFamily="18" charset="0"/>
              </a:rPr>
              <a:t>2</a:t>
            </a:r>
            <a:r>
              <a:rPr lang="zh-CN" altLang="zh-CN" sz="3600" b="1" i="1" dirty="0">
                <a:latin typeface="Times New Roman" panose="02020603050405020304" pitchFamily="18" charset="0"/>
                <a:cs typeface="Times New Roman" panose="02020603050405020304" pitchFamily="18" charset="0"/>
              </a:rPr>
              <a:t>Rt+I</a:t>
            </a:r>
            <a:r>
              <a:rPr lang="zh-CN" altLang="zh-CN" sz="3600" b="1" i="1" baseline="30000" dirty="0">
                <a:latin typeface="Times New Roman" panose="02020603050405020304" pitchFamily="18" charset="0"/>
                <a:cs typeface="Times New Roman" panose="02020603050405020304" pitchFamily="18" charset="0"/>
              </a:rPr>
              <a:t>2</a:t>
            </a:r>
            <a:r>
              <a:rPr lang="zh-CN" altLang="zh-CN" sz="3600" b="1" i="1" dirty="0">
                <a:latin typeface="Times New Roman" panose="02020603050405020304" pitchFamily="18" charset="0"/>
                <a:cs typeface="Times New Roman" panose="02020603050405020304" pitchFamily="18" charset="0"/>
              </a:rPr>
              <a:t>rt</a:t>
            </a:r>
          </a:p>
        </p:txBody>
      </p:sp>
      <p:sp>
        <p:nvSpPr>
          <p:cNvPr id="6" name="右箭头 5"/>
          <p:cNvSpPr/>
          <p:nvPr/>
        </p:nvSpPr>
        <p:spPr>
          <a:xfrm>
            <a:off x="971600" y="2852936"/>
            <a:ext cx="79208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26"/>
          <p:cNvGrpSpPr>
            <a:grpSpLocks/>
          </p:cNvGrpSpPr>
          <p:nvPr/>
        </p:nvGrpSpPr>
        <p:grpSpPr bwMode="auto">
          <a:xfrm>
            <a:off x="5816756" y="2849100"/>
            <a:ext cx="2459039" cy="2660651"/>
            <a:chOff x="0" y="30"/>
            <a:chExt cx="1549" cy="1676"/>
          </a:xfrm>
        </p:grpSpPr>
        <p:sp>
          <p:nvSpPr>
            <p:cNvPr id="8" name="Line 27"/>
            <p:cNvSpPr>
              <a:spLocks noChangeShapeType="1"/>
            </p:cNvSpPr>
            <p:nvPr/>
          </p:nvSpPr>
          <p:spPr bwMode="auto">
            <a:xfrm>
              <a:off x="1132" y="1305"/>
              <a:ext cx="309"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28"/>
            <p:cNvSpPr>
              <a:spLocks noChangeShapeType="1"/>
            </p:cNvSpPr>
            <p:nvPr/>
          </p:nvSpPr>
          <p:spPr bwMode="auto">
            <a:xfrm>
              <a:off x="1440" y="393"/>
              <a:ext cx="0" cy="91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29"/>
            <p:cNvSpPr>
              <a:spLocks noChangeShapeType="1"/>
            </p:cNvSpPr>
            <p:nvPr/>
          </p:nvSpPr>
          <p:spPr bwMode="auto">
            <a:xfrm flipH="1" flipV="1">
              <a:off x="0" y="393"/>
              <a:ext cx="7" cy="907"/>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0"/>
            <p:cNvSpPr>
              <a:spLocks noChangeShapeType="1"/>
            </p:cNvSpPr>
            <p:nvPr/>
          </p:nvSpPr>
          <p:spPr bwMode="auto">
            <a:xfrm flipV="1">
              <a:off x="0" y="393"/>
              <a:ext cx="384" cy="1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33"/>
            <p:cNvSpPr txBox="1">
              <a:spLocks noChangeArrowheads="1"/>
            </p:cNvSpPr>
            <p:nvPr/>
          </p:nvSpPr>
          <p:spPr bwMode="auto">
            <a:xfrm>
              <a:off x="577" y="1302"/>
              <a:ext cx="43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t>r</a:t>
              </a:r>
            </a:p>
          </p:txBody>
        </p:sp>
        <p:grpSp>
          <p:nvGrpSpPr>
            <p:cNvPr id="13" name="Group 34"/>
            <p:cNvGrpSpPr>
              <a:grpSpLocks/>
            </p:cNvGrpSpPr>
            <p:nvPr/>
          </p:nvGrpSpPr>
          <p:grpSpPr bwMode="auto">
            <a:xfrm>
              <a:off x="0" y="1113"/>
              <a:ext cx="960" cy="557"/>
              <a:chOff x="0" y="0"/>
              <a:chExt cx="960" cy="557"/>
            </a:xfrm>
          </p:grpSpPr>
          <p:grpSp>
            <p:nvGrpSpPr>
              <p:cNvPr id="23" name="Group 35"/>
              <p:cNvGrpSpPr>
                <a:grpSpLocks/>
              </p:cNvGrpSpPr>
              <p:nvPr/>
            </p:nvGrpSpPr>
            <p:grpSpPr bwMode="auto">
              <a:xfrm>
                <a:off x="0" y="0"/>
                <a:ext cx="960" cy="384"/>
                <a:chOff x="0" y="0"/>
                <a:chExt cx="960" cy="384"/>
              </a:xfrm>
            </p:grpSpPr>
            <p:grpSp>
              <p:nvGrpSpPr>
                <p:cNvPr id="25" name="Group 36"/>
                <p:cNvGrpSpPr>
                  <a:grpSpLocks/>
                </p:cNvGrpSpPr>
                <p:nvPr/>
              </p:nvGrpSpPr>
              <p:grpSpPr bwMode="auto">
                <a:xfrm>
                  <a:off x="432" y="0"/>
                  <a:ext cx="123" cy="384"/>
                  <a:chOff x="0" y="0"/>
                  <a:chExt cx="123" cy="384"/>
                </a:xfrm>
              </p:grpSpPr>
              <p:sp>
                <p:nvSpPr>
                  <p:cNvPr id="28" name="Line 37"/>
                  <p:cNvSpPr>
                    <a:spLocks noChangeShapeType="1"/>
                  </p:cNvSpPr>
                  <p:nvPr/>
                </p:nvSpPr>
                <p:spPr bwMode="auto">
                  <a:xfrm>
                    <a:off x="0" y="0"/>
                    <a:ext cx="0" cy="384"/>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8"/>
                  <p:cNvSpPr>
                    <a:spLocks noChangeShapeType="1"/>
                  </p:cNvSpPr>
                  <p:nvPr/>
                </p:nvSpPr>
                <p:spPr bwMode="auto">
                  <a:xfrm>
                    <a:off x="123" y="99"/>
                    <a:ext cx="0" cy="192"/>
                  </a:xfrm>
                  <a:prstGeom prst="line">
                    <a:avLst/>
                  </a:prstGeom>
                  <a:noFill/>
                  <a:ln w="762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 name="Line 39"/>
                <p:cNvSpPr>
                  <a:spLocks noChangeShapeType="1"/>
                </p:cNvSpPr>
                <p:nvPr/>
              </p:nvSpPr>
              <p:spPr bwMode="auto">
                <a:xfrm>
                  <a:off x="576" y="192"/>
                  <a:ext cx="384"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40"/>
                <p:cNvSpPr>
                  <a:spLocks noChangeShapeType="1"/>
                </p:cNvSpPr>
                <p:nvPr/>
              </p:nvSpPr>
              <p:spPr bwMode="auto">
                <a:xfrm flipH="1">
                  <a:off x="0" y="192"/>
                  <a:ext cx="432"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 name="Text Box 41"/>
              <p:cNvSpPr txBox="1">
                <a:spLocks noChangeArrowheads="1"/>
              </p:cNvSpPr>
              <p:nvPr/>
            </p:nvSpPr>
            <p:spPr bwMode="auto">
              <a:xfrm>
                <a:off x="144" y="192"/>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a:solidFill>
                      <a:srgbClr val="663300"/>
                    </a:solidFill>
                  </a:rPr>
                  <a:t>E</a:t>
                </a:r>
              </a:p>
            </p:txBody>
          </p:sp>
        </p:grpSp>
        <p:grpSp>
          <p:nvGrpSpPr>
            <p:cNvPr id="14" name="Group 42"/>
            <p:cNvGrpSpPr>
              <a:grpSpLocks/>
            </p:cNvGrpSpPr>
            <p:nvPr/>
          </p:nvGrpSpPr>
          <p:grpSpPr bwMode="auto">
            <a:xfrm>
              <a:off x="384" y="30"/>
              <a:ext cx="480" cy="443"/>
              <a:chOff x="0" y="30"/>
              <a:chExt cx="480" cy="443"/>
            </a:xfrm>
          </p:grpSpPr>
          <p:sp>
            <p:nvSpPr>
              <p:cNvPr id="21" name="Rectangle 43"/>
              <p:cNvSpPr>
                <a:spLocks noChangeArrowheads="1"/>
              </p:cNvSpPr>
              <p:nvPr/>
            </p:nvSpPr>
            <p:spPr bwMode="auto">
              <a:xfrm>
                <a:off x="0" y="336"/>
                <a:ext cx="384" cy="137"/>
              </a:xfrm>
              <a:prstGeom prst="rect">
                <a:avLst/>
              </a:prstGeom>
              <a:noFill/>
              <a:ln w="38100" cmpd="sng">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44"/>
              <p:cNvSpPr txBox="1">
                <a:spLocks noChangeArrowheads="1"/>
              </p:cNvSpPr>
              <p:nvPr/>
            </p:nvSpPr>
            <p:spPr bwMode="auto">
              <a:xfrm>
                <a:off x="0" y="30"/>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dirty="0">
                    <a:solidFill>
                      <a:srgbClr val="663300"/>
                    </a:solidFill>
                  </a:rPr>
                  <a:t>R</a:t>
                </a:r>
              </a:p>
            </p:txBody>
          </p:sp>
        </p:grpSp>
        <p:grpSp>
          <p:nvGrpSpPr>
            <p:cNvPr id="15" name="Group 45"/>
            <p:cNvGrpSpPr>
              <a:grpSpLocks/>
            </p:cNvGrpSpPr>
            <p:nvPr/>
          </p:nvGrpSpPr>
          <p:grpSpPr bwMode="auto">
            <a:xfrm>
              <a:off x="772" y="375"/>
              <a:ext cx="777" cy="1235"/>
              <a:chOff x="0" y="283"/>
              <a:chExt cx="777" cy="1235"/>
            </a:xfrm>
          </p:grpSpPr>
          <p:grpSp>
            <p:nvGrpSpPr>
              <p:cNvPr id="16" name="Group 46"/>
              <p:cNvGrpSpPr>
                <a:grpSpLocks/>
              </p:cNvGrpSpPr>
              <p:nvPr/>
            </p:nvGrpSpPr>
            <p:grpSpPr bwMode="auto">
              <a:xfrm>
                <a:off x="0" y="283"/>
                <a:ext cx="681" cy="929"/>
                <a:chOff x="0" y="130"/>
                <a:chExt cx="681" cy="929"/>
              </a:xfrm>
            </p:grpSpPr>
            <p:sp>
              <p:nvSpPr>
                <p:cNvPr id="18" name="Line 49"/>
                <p:cNvSpPr>
                  <a:spLocks noChangeShapeType="1"/>
                </p:cNvSpPr>
                <p:nvPr/>
              </p:nvSpPr>
              <p:spPr bwMode="auto">
                <a:xfrm flipV="1">
                  <a:off x="201" y="963"/>
                  <a:ext cx="192" cy="96"/>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50"/>
                <p:cNvSpPr>
                  <a:spLocks noChangeShapeType="1"/>
                </p:cNvSpPr>
                <p:nvPr/>
              </p:nvSpPr>
              <p:spPr bwMode="auto">
                <a:xfrm flipV="1">
                  <a:off x="0" y="130"/>
                  <a:ext cx="360" cy="5"/>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51"/>
                <p:cNvSpPr>
                  <a:spLocks noChangeShapeType="1"/>
                </p:cNvSpPr>
                <p:nvPr/>
              </p:nvSpPr>
              <p:spPr bwMode="auto">
                <a:xfrm flipH="1">
                  <a:off x="297" y="131"/>
                  <a:ext cx="384"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 name="Text Box 52"/>
              <p:cNvSpPr txBox="1">
                <a:spLocks noChangeArrowheads="1"/>
              </p:cNvSpPr>
              <p:nvPr/>
            </p:nvSpPr>
            <p:spPr bwMode="auto">
              <a:xfrm>
                <a:off x="297" y="123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663300"/>
                    </a:solidFill>
                  </a:rPr>
                  <a:t>S</a:t>
                </a:r>
                <a:endParaRPr lang="zh-CN" altLang="zh-CN" sz="2400" b="1" dirty="0">
                  <a:solidFill>
                    <a:srgbClr val="663300"/>
                  </a:solidFill>
                </a:endParaRPr>
              </a:p>
            </p:txBody>
          </p:sp>
        </p:grpSp>
      </p:grpSp>
      <p:sp>
        <p:nvSpPr>
          <p:cNvPr id="30" name="Text Box 53"/>
          <p:cNvSpPr txBox="1">
            <a:spLocks noChangeArrowheads="1"/>
          </p:cNvSpPr>
          <p:nvPr/>
        </p:nvSpPr>
        <p:spPr bwMode="auto">
          <a:xfrm>
            <a:off x="5796136" y="5301208"/>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rgbClr val="663300"/>
                </a:solidFill>
                <a:ea typeface="隶书" panose="02010509060101010101" pitchFamily="49" charset="-122"/>
              </a:rPr>
              <a:t>内电路</a:t>
            </a:r>
          </a:p>
        </p:txBody>
      </p:sp>
      <p:sp>
        <p:nvSpPr>
          <p:cNvPr id="31" name="Text Box 54"/>
          <p:cNvSpPr txBox="1">
            <a:spLocks noChangeArrowheads="1"/>
          </p:cNvSpPr>
          <p:nvPr/>
        </p:nvSpPr>
        <p:spPr bwMode="auto">
          <a:xfrm>
            <a:off x="6012160" y="2420888"/>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rgbClr val="663300"/>
                </a:solidFill>
                <a:ea typeface="隶书" panose="02010509060101010101" pitchFamily="49" charset="-122"/>
              </a:rPr>
              <a:t>外电路</a:t>
            </a:r>
          </a:p>
        </p:txBody>
      </p:sp>
      <p:sp>
        <p:nvSpPr>
          <p:cNvPr id="32" name="Oval 55"/>
          <p:cNvSpPr>
            <a:spLocks noChangeArrowheads="1"/>
          </p:cNvSpPr>
          <p:nvPr/>
        </p:nvSpPr>
        <p:spPr bwMode="auto">
          <a:xfrm>
            <a:off x="5969156" y="4224603"/>
            <a:ext cx="1196975" cy="1410559"/>
          </a:xfrm>
          <a:prstGeom prst="ellipse">
            <a:avLst/>
          </a:prstGeom>
          <a:noFill/>
          <a:ln w="38100" cmpd="sng">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56"/>
          <p:cNvSpPr>
            <a:spLocks noChangeArrowheads="1"/>
          </p:cNvSpPr>
          <p:nvPr/>
        </p:nvSpPr>
        <p:spPr bwMode="auto">
          <a:xfrm>
            <a:off x="5076056" y="2348880"/>
            <a:ext cx="3600400" cy="3273671"/>
          </a:xfrm>
          <a:custGeom>
            <a:avLst/>
            <a:gdLst>
              <a:gd name="connsiteX0" fmla="*/ 0 w 1981200"/>
              <a:gd name="connsiteY0" fmla="*/ 762000 h 1524000"/>
              <a:gd name="connsiteX1" fmla="*/ 990600 w 1981200"/>
              <a:gd name="connsiteY1" fmla="*/ 0 h 1524000"/>
              <a:gd name="connsiteX2" fmla="*/ 1981200 w 1981200"/>
              <a:gd name="connsiteY2" fmla="*/ 762000 h 1524000"/>
              <a:gd name="connsiteX3" fmla="*/ 990600 w 1981200"/>
              <a:gd name="connsiteY3" fmla="*/ 1524000 h 1524000"/>
              <a:gd name="connsiteX4" fmla="*/ 0 w 1981200"/>
              <a:gd name="connsiteY4" fmla="*/ 762000 h 1524000"/>
              <a:gd name="connsiteX0" fmla="*/ 0 w 2002878"/>
              <a:gd name="connsiteY0" fmla="*/ 762000 h 1553514"/>
              <a:gd name="connsiteX1" fmla="*/ 990600 w 2002878"/>
              <a:gd name="connsiteY1" fmla="*/ 0 h 1553514"/>
              <a:gd name="connsiteX2" fmla="*/ 1981200 w 2002878"/>
              <a:gd name="connsiteY2" fmla="*/ 762000 h 1553514"/>
              <a:gd name="connsiteX3" fmla="*/ 1619930 w 2002878"/>
              <a:gd name="connsiteY3" fmla="*/ 1335994 h 1553514"/>
              <a:gd name="connsiteX4" fmla="*/ 990600 w 2002878"/>
              <a:gd name="connsiteY4" fmla="*/ 1524000 h 1553514"/>
              <a:gd name="connsiteX5" fmla="*/ 0 w 2002878"/>
              <a:gd name="connsiteY5" fmla="*/ 762000 h 1553514"/>
              <a:gd name="connsiteX0" fmla="*/ 0 w 2006626"/>
              <a:gd name="connsiteY0" fmla="*/ 762000 h 3057563"/>
              <a:gd name="connsiteX1" fmla="*/ 990600 w 2006626"/>
              <a:gd name="connsiteY1" fmla="*/ 0 h 3057563"/>
              <a:gd name="connsiteX2" fmla="*/ 1981200 w 2006626"/>
              <a:gd name="connsiteY2" fmla="*/ 762000 h 3057563"/>
              <a:gd name="connsiteX3" fmla="*/ 1677987 w 2006626"/>
              <a:gd name="connsiteY3" fmla="*/ 3048680 h 3057563"/>
              <a:gd name="connsiteX4" fmla="*/ 990600 w 2006626"/>
              <a:gd name="connsiteY4" fmla="*/ 1524000 h 3057563"/>
              <a:gd name="connsiteX5" fmla="*/ 0 w 2006626"/>
              <a:gd name="connsiteY5" fmla="*/ 762000 h 3057563"/>
              <a:gd name="connsiteX0" fmla="*/ 0 w 2051836"/>
              <a:gd name="connsiteY0" fmla="*/ 762000 h 3051007"/>
              <a:gd name="connsiteX1" fmla="*/ 990600 w 2051836"/>
              <a:gd name="connsiteY1" fmla="*/ 0 h 3051007"/>
              <a:gd name="connsiteX2" fmla="*/ 1981200 w 2051836"/>
              <a:gd name="connsiteY2" fmla="*/ 762000 h 3051007"/>
              <a:gd name="connsiteX3" fmla="*/ 1939244 w 2051836"/>
              <a:gd name="connsiteY3" fmla="*/ 1843994 h 3051007"/>
              <a:gd name="connsiteX4" fmla="*/ 1677987 w 2051836"/>
              <a:gd name="connsiteY4" fmla="*/ 3048680 h 3051007"/>
              <a:gd name="connsiteX5" fmla="*/ 990600 w 2051836"/>
              <a:gd name="connsiteY5" fmla="*/ 1524000 h 3051007"/>
              <a:gd name="connsiteX6" fmla="*/ 0 w 2051836"/>
              <a:gd name="connsiteY6" fmla="*/ 762000 h 3051007"/>
              <a:gd name="connsiteX0" fmla="*/ 0 w 2523908"/>
              <a:gd name="connsiteY0" fmla="*/ 762000 h 3052156"/>
              <a:gd name="connsiteX1" fmla="*/ 990600 w 2523908"/>
              <a:gd name="connsiteY1" fmla="*/ 0 h 3052156"/>
              <a:gd name="connsiteX2" fmla="*/ 1981200 w 2523908"/>
              <a:gd name="connsiteY2" fmla="*/ 762000 h 3052156"/>
              <a:gd name="connsiteX3" fmla="*/ 2519815 w 2523908"/>
              <a:gd name="connsiteY3" fmla="*/ 2148794 h 3052156"/>
              <a:gd name="connsiteX4" fmla="*/ 1677987 w 2523908"/>
              <a:gd name="connsiteY4" fmla="*/ 3048680 h 3052156"/>
              <a:gd name="connsiteX5" fmla="*/ 990600 w 2523908"/>
              <a:gd name="connsiteY5" fmla="*/ 1524000 h 3052156"/>
              <a:gd name="connsiteX6" fmla="*/ 0 w 2523908"/>
              <a:gd name="connsiteY6" fmla="*/ 762000 h 3052156"/>
              <a:gd name="connsiteX0" fmla="*/ 127044 w 2650952"/>
              <a:gd name="connsiteY0" fmla="*/ 763115 h 3053271"/>
              <a:gd name="connsiteX1" fmla="*/ 121374 w 2650952"/>
              <a:gd name="connsiteY1" fmla="*/ 596880 h 3053271"/>
              <a:gd name="connsiteX2" fmla="*/ 1117644 w 2650952"/>
              <a:gd name="connsiteY2" fmla="*/ 1115 h 3053271"/>
              <a:gd name="connsiteX3" fmla="*/ 2108244 w 2650952"/>
              <a:gd name="connsiteY3" fmla="*/ 763115 h 3053271"/>
              <a:gd name="connsiteX4" fmla="*/ 2646859 w 2650952"/>
              <a:gd name="connsiteY4" fmla="*/ 2149909 h 3053271"/>
              <a:gd name="connsiteX5" fmla="*/ 1805031 w 2650952"/>
              <a:gd name="connsiteY5" fmla="*/ 3049795 h 3053271"/>
              <a:gd name="connsiteX6" fmla="*/ 1117644 w 2650952"/>
              <a:gd name="connsiteY6" fmla="*/ 1525115 h 3053271"/>
              <a:gd name="connsiteX7" fmla="*/ 127044 w 2650952"/>
              <a:gd name="connsiteY7" fmla="*/ 763115 h 3053271"/>
              <a:gd name="connsiteX0" fmla="*/ 455411 w 2979319"/>
              <a:gd name="connsiteY0" fmla="*/ 767491 h 3057647"/>
              <a:gd name="connsiteX1" fmla="*/ 43341 w 2979319"/>
              <a:gd name="connsiteY1" fmla="*/ 441599 h 3057647"/>
              <a:gd name="connsiteX2" fmla="*/ 1446011 w 2979319"/>
              <a:gd name="connsiteY2" fmla="*/ 5491 h 3057647"/>
              <a:gd name="connsiteX3" fmla="*/ 2436611 w 2979319"/>
              <a:gd name="connsiteY3" fmla="*/ 767491 h 3057647"/>
              <a:gd name="connsiteX4" fmla="*/ 2975226 w 2979319"/>
              <a:gd name="connsiteY4" fmla="*/ 2154285 h 3057647"/>
              <a:gd name="connsiteX5" fmla="*/ 2133398 w 2979319"/>
              <a:gd name="connsiteY5" fmla="*/ 3054171 h 3057647"/>
              <a:gd name="connsiteX6" fmla="*/ 1446011 w 2979319"/>
              <a:gd name="connsiteY6" fmla="*/ 1529491 h 3057647"/>
              <a:gd name="connsiteX7" fmla="*/ 455411 w 2979319"/>
              <a:gd name="connsiteY7" fmla="*/ 767491 h 3057647"/>
              <a:gd name="connsiteX0" fmla="*/ 174394 w 3061159"/>
              <a:gd name="connsiteY0" fmla="*/ 1652863 h 3057647"/>
              <a:gd name="connsiteX1" fmla="*/ 125181 w 3061159"/>
              <a:gd name="connsiteY1" fmla="*/ 441599 h 3057647"/>
              <a:gd name="connsiteX2" fmla="*/ 1527851 w 3061159"/>
              <a:gd name="connsiteY2" fmla="*/ 5491 h 3057647"/>
              <a:gd name="connsiteX3" fmla="*/ 2518451 w 3061159"/>
              <a:gd name="connsiteY3" fmla="*/ 767491 h 3057647"/>
              <a:gd name="connsiteX4" fmla="*/ 3057066 w 3061159"/>
              <a:gd name="connsiteY4" fmla="*/ 2154285 h 3057647"/>
              <a:gd name="connsiteX5" fmla="*/ 2215238 w 3061159"/>
              <a:gd name="connsiteY5" fmla="*/ 3054171 h 3057647"/>
              <a:gd name="connsiteX6" fmla="*/ 1527851 w 3061159"/>
              <a:gd name="connsiteY6" fmla="*/ 1529491 h 3057647"/>
              <a:gd name="connsiteX7" fmla="*/ 174394 w 3061159"/>
              <a:gd name="connsiteY7" fmla="*/ 1652863 h 305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1159" h="3057647">
                <a:moveTo>
                  <a:pt x="174394" y="1652863"/>
                </a:moveTo>
                <a:cubicBezTo>
                  <a:pt x="-59384" y="1471548"/>
                  <a:pt x="-39919" y="568599"/>
                  <a:pt x="125181" y="441599"/>
                </a:cubicBezTo>
                <a:cubicBezTo>
                  <a:pt x="290281" y="314599"/>
                  <a:pt x="1128973" y="-48824"/>
                  <a:pt x="1527851" y="5491"/>
                </a:cubicBezTo>
                <a:cubicBezTo>
                  <a:pt x="1926729" y="59806"/>
                  <a:pt x="2360344" y="460159"/>
                  <a:pt x="2518451" y="767491"/>
                </a:cubicBezTo>
                <a:cubicBezTo>
                  <a:pt x="2676558" y="1074823"/>
                  <a:pt x="3107602" y="1773172"/>
                  <a:pt x="3057066" y="2154285"/>
                </a:cubicBezTo>
                <a:cubicBezTo>
                  <a:pt x="3006531" y="2535398"/>
                  <a:pt x="2373345" y="3107503"/>
                  <a:pt x="2215238" y="3054171"/>
                </a:cubicBezTo>
                <a:cubicBezTo>
                  <a:pt x="2057131" y="3000839"/>
                  <a:pt x="1867992" y="1763042"/>
                  <a:pt x="1527851" y="1529491"/>
                </a:cubicBezTo>
                <a:cubicBezTo>
                  <a:pt x="1187710" y="1295940"/>
                  <a:pt x="408172" y="1834178"/>
                  <a:pt x="174394" y="1652863"/>
                </a:cubicBezTo>
                <a:close/>
              </a:path>
            </a:pathLst>
          </a:custGeom>
          <a:noFill/>
          <a:ln w="38100" cmpd="sng">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7"/>
          <p:cNvSpPr txBox="1">
            <a:spLocks noChangeArrowheads="1"/>
          </p:cNvSpPr>
          <p:nvPr/>
        </p:nvSpPr>
        <p:spPr bwMode="auto">
          <a:xfrm>
            <a:off x="1331641" y="3501008"/>
            <a:ext cx="3312368" cy="523220"/>
          </a:xfrm>
          <a:prstGeom prst="rect">
            <a:avLst/>
          </a:prstGeom>
          <a:noFill/>
          <a:ln w="9525">
            <a:noFill/>
            <a:miter lim="800000"/>
            <a:headEnd/>
            <a:tailEnd/>
          </a:ln>
          <a:effectLst/>
        </p:spPr>
        <p:txBody>
          <a:bodyPr wrap="square">
            <a:spAutoFit/>
          </a:bodyPr>
          <a:lstStyle/>
          <a:p>
            <a:pPr>
              <a:buFont typeface="Arial" pitchFamily="34" charset="0"/>
              <a:buNone/>
            </a:pPr>
            <a:r>
              <a:rPr lang="en-US" altLang="zh-CN" sz="2800" b="1" dirty="0">
                <a:solidFill>
                  <a:srgbClr val="FF0000"/>
                </a:solidFill>
                <a:latin typeface="+mn-ea"/>
              </a:rPr>
              <a:t>  </a:t>
            </a:r>
            <a:r>
              <a:rPr lang="zh-CN" altLang="en-US" sz="2800" b="1" dirty="0">
                <a:solidFill>
                  <a:srgbClr val="FF0000"/>
                </a:solidFill>
                <a:latin typeface="+mn-ea"/>
              </a:rPr>
              <a:t>（</a:t>
            </a:r>
            <a:r>
              <a:rPr lang="en-US" altLang="zh-CN" sz="2800" b="1" dirty="0">
                <a:solidFill>
                  <a:srgbClr val="FF0000"/>
                </a:solidFill>
                <a:latin typeface="+mn-ea"/>
              </a:rPr>
              <a:t> </a:t>
            </a:r>
            <a:r>
              <a:rPr lang="zh-CN" altLang="en-US" sz="2800" b="1" dirty="0">
                <a:solidFill>
                  <a:srgbClr val="FF0000"/>
                </a:solidFill>
                <a:latin typeface="+mn-ea"/>
              </a:rPr>
              <a:t>纯电阻电路）</a:t>
            </a:r>
            <a:r>
              <a:rPr lang="zh-CN" altLang="en-US" sz="2800" dirty="0">
                <a:solidFill>
                  <a:srgbClr val="FF0000"/>
                </a:solidFill>
                <a:latin typeface="+mn-ea"/>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linds(horizontal)">
                                      <p:cBhvr>
                                        <p:cTn id="12" dur="500"/>
                                        <p:tgtEl>
                                          <p:spTgt spid="11267"/>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utoUpdateAnimBg="0"/>
      <p:bldP spid="5" grpId="0" autoUpdateAnimBg="0"/>
      <p:bldP spid="6" grpId="0" animBg="1"/>
      <p:bldP spid="3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9552" y="3140968"/>
            <a:ext cx="8136383"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zh-CN" sz="2800" b="1" dirty="0">
                <a:solidFill>
                  <a:srgbClr val="FF0000"/>
                </a:solidFill>
                <a:latin typeface="+mn-ea"/>
              </a:rPr>
              <a:t>表述：</a:t>
            </a:r>
            <a:r>
              <a:rPr lang="zh-CN" altLang="zh-CN" sz="2800" b="1" dirty="0">
                <a:solidFill>
                  <a:srgbClr val="080800"/>
                </a:solidFill>
                <a:latin typeface="+mn-ea"/>
              </a:rPr>
              <a:t>闭合电路中的电流跟电源的电动势成正比，跟内、外电路的电阻之和成反比</a:t>
            </a:r>
            <a:r>
              <a:rPr lang="zh-CN" altLang="en-US" sz="2800" b="1" dirty="0">
                <a:solidFill>
                  <a:srgbClr val="080800"/>
                </a:solidFill>
                <a:latin typeface="+mn-ea"/>
              </a:rPr>
              <a:t>。</a:t>
            </a:r>
            <a:endParaRPr lang="zh-CN" altLang="zh-CN" sz="2800" b="1" dirty="0">
              <a:solidFill>
                <a:srgbClr val="080800"/>
              </a:solidFill>
              <a:latin typeface="+mn-ea"/>
            </a:endParaRPr>
          </a:p>
        </p:txBody>
      </p:sp>
      <p:graphicFrame>
        <p:nvGraphicFramePr>
          <p:cNvPr id="12292" name="Object 4"/>
          <p:cNvGraphicFramePr>
            <a:graphicFrameLocks noChangeAspect="1"/>
          </p:cNvGraphicFramePr>
          <p:nvPr/>
        </p:nvGraphicFramePr>
        <p:xfrm>
          <a:off x="5386388" y="1274763"/>
          <a:ext cx="282575" cy="434975"/>
        </p:xfrm>
        <a:graphic>
          <a:graphicData uri="http://schemas.openxmlformats.org/presentationml/2006/ole">
            <mc:AlternateContent xmlns:mc="http://schemas.openxmlformats.org/markup-compatibility/2006">
              <mc:Choice xmlns:v="urn:schemas-microsoft-com:vml" Requires="v">
                <p:oleObj spid="_x0000_s48133" r:id="rId3" imgW="114350" imgH="177877" progId="Equation.DSMT4">
                  <p:embed/>
                </p:oleObj>
              </mc:Choice>
              <mc:Fallback>
                <p:oleObj r:id="rId3" imgW="114350" imgH="177877"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6388" y="1274763"/>
                        <a:ext cx="28257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5"/>
          <p:cNvGraphicFramePr>
            <a:graphicFrameLocks noChangeAspect="1"/>
          </p:cNvGraphicFramePr>
          <p:nvPr/>
        </p:nvGraphicFramePr>
        <p:xfrm>
          <a:off x="1259632" y="1916832"/>
          <a:ext cx="2057400" cy="569913"/>
        </p:xfrm>
        <a:graphic>
          <a:graphicData uri="http://schemas.openxmlformats.org/presentationml/2006/ole">
            <mc:AlternateContent xmlns:mc="http://schemas.openxmlformats.org/markup-compatibility/2006">
              <mc:Choice xmlns:v="urn:schemas-microsoft-com:vml" Requires="v">
                <p:oleObj spid="_x0000_s48134" name="Equation" r:id="rId5" imgW="723600" imgH="164880" progId="Equation.DSMT4">
                  <p:embed/>
                </p:oleObj>
              </mc:Choice>
              <mc:Fallback>
                <p:oleObj name="Equation" r:id="rId5" imgW="723600" imgH="1648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1916832"/>
                        <a:ext cx="2057400"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Text Box 6"/>
          <p:cNvSpPr txBox="1">
            <a:spLocks noChangeArrowheads="1"/>
          </p:cNvSpPr>
          <p:nvPr/>
        </p:nvSpPr>
        <p:spPr bwMode="auto">
          <a:xfrm>
            <a:off x="1331913" y="2182813"/>
            <a:ext cx="1841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400" b="1">
              <a:solidFill>
                <a:srgbClr val="080800"/>
              </a:solidFill>
              <a:latin typeface="Times New Roman" panose="02020603050405020304" pitchFamily="18" charset="0"/>
            </a:endParaRPr>
          </a:p>
        </p:txBody>
      </p:sp>
      <p:graphicFrame>
        <p:nvGraphicFramePr>
          <p:cNvPr id="12295" name="Object 7"/>
          <p:cNvGraphicFramePr>
            <a:graphicFrameLocks noChangeAspect="1"/>
          </p:cNvGraphicFramePr>
          <p:nvPr/>
        </p:nvGraphicFramePr>
        <p:xfrm>
          <a:off x="5004048" y="1628800"/>
          <a:ext cx="2376488" cy="1290638"/>
        </p:xfrm>
        <a:graphic>
          <a:graphicData uri="http://schemas.openxmlformats.org/presentationml/2006/ole">
            <mc:AlternateContent xmlns:mc="http://schemas.openxmlformats.org/markup-compatibility/2006">
              <mc:Choice xmlns:v="urn:schemas-microsoft-com:vml" Requires="v">
                <p:oleObj spid="_x0000_s48135" r:id="rId7" imgW="609600" imgH="393700" progId="Equation.DSMT4">
                  <p:embed/>
                </p:oleObj>
              </mc:Choice>
              <mc:Fallback>
                <p:oleObj r:id="rId7" imgW="609600" imgH="3937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1628800"/>
                        <a:ext cx="2376488" cy="12906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2296" name="Rectangle 8"/>
          <p:cNvSpPr>
            <a:spLocks noChangeArrowheads="1"/>
          </p:cNvSpPr>
          <p:nvPr/>
        </p:nvSpPr>
        <p:spPr bwMode="auto">
          <a:xfrm>
            <a:off x="467544" y="836712"/>
            <a:ext cx="41008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latin typeface="黑体" pitchFamily="49" charset="-122"/>
                <a:ea typeface="黑体" pitchFamily="49" charset="-122"/>
              </a:rPr>
              <a:t>2. </a:t>
            </a:r>
            <a:r>
              <a:rPr lang="zh-CN" altLang="en-US" sz="3200" b="1" dirty="0">
                <a:latin typeface="黑体" pitchFamily="49" charset="-122"/>
                <a:ea typeface="黑体" pitchFamily="49" charset="-122"/>
              </a:rPr>
              <a:t>闭合电路欧姆定律</a:t>
            </a:r>
          </a:p>
        </p:txBody>
      </p:sp>
      <p:sp>
        <p:nvSpPr>
          <p:cNvPr id="9" name="右箭头 8"/>
          <p:cNvSpPr/>
          <p:nvPr/>
        </p:nvSpPr>
        <p:spPr>
          <a:xfrm>
            <a:off x="3851920" y="1988840"/>
            <a:ext cx="79208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26"/>
          <p:cNvGrpSpPr>
            <a:grpSpLocks/>
          </p:cNvGrpSpPr>
          <p:nvPr/>
        </p:nvGrpSpPr>
        <p:grpSpPr bwMode="auto">
          <a:xfrm>
            <a:off x="1835696" y="4080717"/>
            <a:ext cx="2459039" cy="2660651"/>
            <a:chOff x="0" y="30"/>
            <a:chExt cx="1549" cy="1676"/>
          </a:xfrm>
        </p:grpSpPr>
        <p:sp>
          <p:nvSpPr>
            <p:cNvPr id="11" name="Line 27"/>
            <p:cNvSpPr>
              <a:spLocks noChangeShapeType="1"/>
            </p:cNvSpPr>
            <p:nvPr/>
          </p:nvSpPr>
          <p:spPr bwMode="auto">
            <a:xfrm>
              <a:off x="1132" y="1305"/>
              <a:ext cx="309"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28"/>
            <p:cNvSpPr>
              <a:spLocks noChangeShapeType="1"/>
            </p:cNvSpPr>
            <p:nvPr/>
          </p:nvSpPr>
          <p:spPr bwMode="auto">
            <a:xfrm>
              <a:off x="1440" y="393"/>
              <a:ext cx="0" cy="91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29"/>
            <p:cNvSpPr>
              <a:spLocks noChangeShapeType="1"/>
            </p:cNvSpPr>
            <p:nvPr/>
          </p:nvSpPr>
          <p:spPr bwMode="auto">
            <a:xfrm flipH="1" flipV="1">
              <a:off x="0" y="393"/>
              <a:ext cx="7" cy="907"/>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30"/>
            <p:cNvSpPr>
              <a:spLocks noChangeShapeType="1"/>
            </p:cNvSpPr>
            <p:nvPr/>
          </p:nvSpPr>
          <p:spPr bwMode="auto">
            <a:xfrm flipV="1">
              <a:off x="0" y="393"/>
              <a:ext cx="384" cy="1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33"/>
            <p:cNvSpPr txBox="1">
              <a:spLocks noChangeArrowheads="1"/>
            </p:cNvSpPr>
            <p:nvPr/>
          </p:nvSpPr>
          <p:spPr bwMode="auto">
            <a:xfrm>
              <a:off x="577" y="1302"/>
              <a:ext cx="43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t>r</a:t>
              </a:r>
            </a:p>
          </p:txBody>
        </p:sp>
        <p:grpSp>
          <p:nvGrpSpPr>
            <p:cNvPr id="16" name="Group 34"/>
            <p:cNvGrpSpPr>
              <a:grpSpLocks/>
            </p:cNvGrpSpPr>
            <p:nvPr/>
          </p:nvGrpSpPr>
          <p:grpSpPr bwMode="auto">
            <a:xfrm>
              <a:off x="0" y="1113"/>
              <a:ext cx="960" cy="557"/>
              <a:chOff x="0" y="0"/>
              <a:chExt cx="960" cy="557"/>
            </a:xfrm>
          </p:grpSpPr>
          <p:grpSp>
            <p:nvGrpSpPr>
              <p:cNvPr id="26" name="Group 35"/>
              <p:cNvGrpSpPr>
                <a:grpSpLocks/>
              </p:cNvGrpSpPr>
              <p:nvPr/>
            </p:nvGrpSpPr>
            <p:grpSpPr bwMode="auto">
              <a:xfrm>
                <a:off x="0" y="0"/>
                <a:ext cx="960" cy="384"/>
                <a:chOff x="0" y="0"/>
                <a:chExt cx="960" cy="384"/>
              </a:xfrm>
            </p:grpSpPr>
            <p:grpSp>
              <p:nvGrpSpPr>
                <p:cNvPr id="28" name="Group 36"/>
                <p:cNvGrpSpPr>
                  <a:grpSpLocks/>
                </p:cNvGrpSpPr>
                <p:nvPr/>
              </p:nvGrpSpPr>
              <p:grpSpPr bwMode="auto">
                <a:xfrm>
                  <a:off x="432" y="0"/>
                  <a:ext cx="123" cy="384"/>
                  <a:chOff x="0" y="0"/>
                  <a:chExt cx="123" cy="384"/>
                </a:xfrm>
              </p:grpSpPr>
              <p:sp>
                <p:nvSpPr>
                  <p:cNvPr id="31" name="Line 37"/>
                  <p:cNvSpPr>
                    <a:spLocks noChangeShapeType="1"/>
                  </p:cNvSpPr>
                  <p:nvPr/>
                </p:nvSpPr>
                <p:spPr bwMode="auto">
                  <a:xfrm>
                    <a:off x="0" y="0"/>
                    <a:ext cx="0" cy="384"/>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8"/>
                  <p:cNvSpPr>
                    <a:spLocks noChangeShapeType="1"/>
                  </p:cNvSpPr>
                  <p:nvPr/>
                </p:nvSpPr>
                <p:spPr bwMode="auto">
                  <a:xfrm>
                    <a:off x="123" y="99"/>
                    <a:ext cx="0" cy="192"/>
                  </a:xfrm>
                  <a:prstGeom prst="line">
                    <a:avLst/>
                  </a:prstGeom>
                  <a:noFill/>
                  <a:ln w="762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 name="Line 39"/>
                <p:cNvSpPr>
                  <a:spLocks noChangeShapeType="1"/>
                </p:cNvSpPr>
                <p:nvPr/>
              </p:nvSpPr>
              <p:spPr bwMode="auto">
                <a:xfrm>
                  <a:off x="576" y="192"/>
                  <a:ext cx="384"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40"/>
                <p:cNvSpPr>
                  <a:spLocks noChangeShapeType="1"/>
                </p:cNvSpPr>
                <p:nvPr/>
              </p:nvSpPr>
              <p:spPr bwMode="auto">
                <a:xfrm flipH="1">
                  <a:off x="0" y="192"/>
                  <a:ext cx="432"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 name="Text Box 41"/>
              <p:cNvSpPr txBox="1">
                <a:spLocks noChangeArrowheads="1"/>
              </p:cNvSpPr>
              <p:nvPr/>
            </p:nvSpPr>
            <p:spPr bwMode="auto">
              <a:xfrm>
                <a:off x="144" y="192"/>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a:solidFill>
                      <a:srgbClr val="663300"/>
                    </a:solidFill>
                  </a:rPr>
                  <a:t>E</a:t>
                </a:r>
              </a:p>
            </p:txBody>
          </p:sp>
        </p:grpSp>
        <p:grpSp>
          <p:nvGrpSpPr>
            <p:cNvPr id="17" name="Group 42"/>
            <p:cNvGrpSpPr>
              <a:grpSpLocks/>
            </p:cNvGrpSpPr>
            <p:nvPr/>
          </p:nvGrpSpPr>
          <p:grpSpPr bwMode="auto">
            <a:xfrm>
              <a:off x="384" y="30"/>
              <a:ext cx="480" cy="443"/>
              <a:chOff x="0" y="30"/>
              <a:chExt cx="480" cy="443"/>
            </a:xfrm>
          </p:grpSpPr>
          <p:sp>
            <p:nvSpPr>
              <p:cNvPr id="24" name="Rectangle 43"/>
              <p:cNvSpPr>
                <a:spLocks noChangeArrowheads="1"/>
              </p:cNvSpPr>
              <p:nvPr/>
            </p:nvSpPr>
            <p:spPr bwMode="auto">
              <a:xfrm>
                <a:off x="0" y="336"/>
                <a:ext cx="384" cy="137"/>
              </a:xfrm>
              <a:prstGeom prst="rect">
                <a:avLst/>
              </a:prstGeom>
              <a:noFill/>
              <a:ln w="38100" cmpd="sng">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44"/>
              <p:cNvSpPr txBox="1">
                <a:spLocks noChangeArrowheads="1"/>
              </p:cNvSpPr>
              <p:nvPr/>
            </p:nvSpPr>
            <p:spPr bwMode="auto">
              <a:xfrm>
                <a:off x="0" y="30"/>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dirty="0">
                    <a:solidFill>
                      <a:srgbClr val="663300"/>
                    </a:solidFill>
                  </a:rPr>
                  <a:t>R</a:t>
                </a:r>
              </a:p>
            </p:txBody>
          </p:sp>
        </p:grpSp>
        <p:grpSp>
          <p:nvGrpSpPr>
            <p:cNvPr id="18" name="Group 45"/>
            <p:cNvGrpSpPr>
              <a:grpSpLocks/>
            </p:cNvGrpSpPr>
            <p:nvPr/>
          </p:nvGrpSpPr>
          <p:grpSpPr bwMode="auto">
            <a:xfrm>
              <a:off x="772" y="375"/>
              <a:ext cx="777" cy="1235"/>
              <a:chOff x="0" y="283"/>
              <a:chExt cx="777" cy="1235"/>
            </a:xfrm>
          </p:grpSpPr>
          <p:grpSp>
            <p:nvGrpSpPr>
              <p:cNvPr id="19" name="Group 46"/>
              <p:cNvGrpSpPr>
                <a:grpSpLocks/>
              </p:cNvGrpSpPr>
              <p:nvPr/>
            </p:nvGrpSpPr>
            <p:grpSpPr bwMode="auto">
              <a:xfrm>
                <a:off x="0" y="283"/>
                <a:ext cx="681" cy="929"/>
                <a:chOff x="0" y="130"/>
                <a:chExt cx="681" cy="929"/>
              </a:xfrm>
            </p:grpSpPr>
            <p:sp>
              <p:nvSpPr>
                <p:cNvPr id="21" name="Line 49"/>
                <p:cNvSpPr>
                  <a:spLocks noChangeShapeType="1"/>
                </p:cNvSpPr>
                <p:nvPr/>
              </p:nvSpPr>
              <p:spPr bwMode="auto">
                <a:xfrm flipV="1">
                  <a:off x="201" y="963"/>
                  <a:ext cx="192" cy="96"/>
                </a:xfrm>
                <a:prstGeom prst="line">
                  <a:avLst/>
                </a:prstGeom>
                <a:noFill/>
                <a:ln w="571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50"/>
                <p:cNvSpPr>
                  <a:spLocks noChangeShapeType="1"/>
                </p:cNvSpPr>
                <p:nvPr/>
              </p:nvSpPr>
              <p:spPr bwMode="auto">
                <a:xfrm flipV="1">
                  <a:off x="0" y="130"/>
                  <a:ext cx="360" cy="5"/>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51"/>
                <p:cNvSpPr>
                  <a:spLocks noChangeShapeType="1"/>
                </p:cNvSpPr>
                <p:nvPr/>
              </p:nvSpPr>
              <p:spPr bwMode="auto">
                <a:xfrm flipH="1">
                  <a:off x="297" y="131"/>
                  <a:ext cx="384"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 name="Text Box 52"/>
              <p:cNvSpPr txBox="1">
                <a:spLocks noChangeArrowheads="1"/>
              </p:cNvSpPr>
              <p:nvPr/>
            </p:nvSpPr>
            <p:spPr bwMode="auto">
              <a:xfrm>
                <a:off x="297" y="123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663300"/>
                    </a:solidFill>
                  </a:rPr>
                  <a:t>S</a:t>
                </a:r>
                <a:endParaRPr lang="zh-CN" altLang="zh-CN" sz="2400" b="1" dirty="0">
                  <a:solidFill>
                    <a:srgbClr val="663300"/>
                  </a:solidFill>
                </a:endParaRPr>
              </a:p>
            </p:txBody>
          </p:sp>
        </p:grpSp>
      </p:grpSp>
      <p:sp>
        <p:nvSpPr>
          <p:cNvPr id="37" name="Text Box 7"/>
          <p:cNvSpPr txBox="1">
            <a:spLocks noChangeArrowheads="1"/>
          </p:cNvSpPr>
          <p:nvPr/>
        </p:nvSpPr>
        <p:spPr bwMode="auto">
          <a:xfrm>
            <a:off x="4283968" y="5085184"/>
            <a:ext cx="2232248" cy="523220"/>
          </a:xfrm>
          <a:prstGeom prst="rect">
            <a:avLst/>
          </a:prstGeom>
          <a:noFill/>
          <a:ln w="9525">
            <a:noFill/>
            <a:miter lim="800000"/>
            <a:headEnd/>
            <a:tailEnd/>
          </a:ln>
          <a:effectLst/>
        </p:spPr>
        <p:txBody>
          <a:bodyPr wrap="square">
            <a:spAutoFit/>
          </a:bodyPr>
          <a:lstStyle/>
          <a:p>
            <a:pPr>
              <a:buFont typeface="Arial" pitchFamily="34" charset="0"/>
              <a:buNone/>
            </a:pPr>
            <a:r>
              <a:rPr lang="zh-CN" altLang="en-US" sz="2800" b="1" dirty="0">
                <a:solidFill>
                  <a:srgbClr val="FF0000"/>
                </a:solidFill>
                <a:latin typeface="+mn-ea"/>
              </a:rPr>
              <a:t>纯电阻电路</a:t>
            </a:r>
            <a:endParaRPr lang="zh-CN" altLang="en-US" sz="2800" dirty="0">
              <a:solidFill>
                <a:srgbClr val="FF0000"/>
              </a:solidFill>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blinds(horizontal)">
                                      <p:cBhvr>
                                        <p:cTn id="12" dur="500"/>
                                        <p:tgtEl>
                                          <p:spTgt spid="12295"/>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edge">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anim calcmode="lin" valueType="num">
                                      <p:cBhvr additive="base">
                                        <p:cTn id="27" dur="500" fill="hold"/>
                                        <p:tgtEl>
                                          <p:spTgt spid="12293"/>
                                        </p:tgtEl>
                                        <p:attrNameLst>
                                          <p:attrName>ppt_x</p:attrName>
                                        </p:attrNameLst>
                                      </p:cBhvr>
                                      <p:tavLst>
                                        <p:tav tm="0">
                                          <p:val>
                                            <p:strVal val="#ppt_x"/>
                                          </p:val>
                                        </p:tav>
                                        <p:tav tm="100000">
                                          <p:val>
                                            <p:strVal val="#ppt_x"/>
                                          </p:val>
                                        </p:tav>
                                      </p:tavLst>
                                    </p:anim>
                                    <p:anim calcmode="lin" valueType="num">
                                      <p:cBhvr additive="base">
                                        <p:cTn id="28"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9" grpId="0" animBg="1"/>
      <p:bldP spid="37"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2915816" y="548680"/>
          <a:ext cx="4597400" cy="1285875"/>
        </p:xfrm>
        <a:graphic>
          <a:graphicData uri="http://schemas.openxmlformats.org/presentationml/2006/ole">
            <mc:AlternateContent xmlns:mc="http://schemas.openxmlformats.org/markup-compatibility/2006">
              <mc:Choice xmlns:v="urn:schemas-microsoft-com:vml" Requires="v">
                <p:oleObj spid="_x0000_s49158" name="Equation" r:id="rId3" imgW="1650960" imgH="393480" progId="Equation.DSMT4">
                  <p:embed/>
                </p:oleObj>
              </mc:Choice>
              <mc:Fallback>
                <p:oleObj name="Equation" r:id="rId3" imgW="165096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48680"/>
                        <a:ext cx="459740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5" name="Text Box 3"/>
          <p:cNvSpPr txBox="1">
            <a:spLocks noChangeArrowheads="1"/>
          </p:cNvSpPr>
          <p:nvPr/>
        </p:nvSpPr>
        <p:spPr bwMode="auto">
          <a:xfrm>
            <a:off x="323528" y="1268760"/>
            <a:ext cx="1873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rgbClr val="FF0000"/>
                </a:solidFill>
                <a:latin typeface="黑体" pitchFamily="49" charset="-122"/>
                <a:ea typeface="黑体" pitchFamily="49" charset="-122"/>
              </a:rPr>
              <a:t>说明：</a:t>
            </a:r>
          </a:p>
        </p:txBody>
      </p:sp>
      <p:grpSp>
        <p:nvGrpSpPr>
          <p:cNvPr id="2" name="Group 5"/>
          <p:cNvGrpSpPr>
            <a:grpSpLocks/>
          </p:cNvGrpSpPr>
          <p:nvPr/>
        </p:nvGrpSpPr>
        <p:grpSpPr bwMode="auto">
          <a:xfrm>
            <a:off x="715889" y="2564904"/>
            <a:ext cx="8104186" cy="954088"/>
            <a:chOff x="0" y="0"/>
            <a:chExt cx="5105" cy="601"/>
          </a:xfrm>
        </p:grpSpPr>
        <p:graphicFrame>
          <p:nvGraphicFramePr>
            <p:cNvPr id="13318" name="Object 6"/>
            <p:cNvGraphicFramePr>
              <a:graphicFrameLocks noChangeAspect="1"/>
            </p:cNvGraphicFramePr>
            <p:nvPr/>
          </p:nvGraphicFramePr>
          <p:xfrm>
            <a:off x="590" y="45"/>
            <a:ext cx="864" cy="351"/>
          </p:xfrm>
          <a:graphic>
            <a:graphicData uri="http://schemas.openxmlformats.org/presentationml/2006/ole">
              <mc:AlternateContent xmlns:mc="http://schemas.openxmlformats.org/markup-compatibility/2006">
                <mc:Choice xmlns:v="urn:schemas-microsoft-com:vml" Requires="v">
                  <p:oleObj spid="_x0000_s49159" r:id="rId5" imgW="559285" imgH="228799" progId="Equation.DSMT4">
                    <p:embed/>
                  </p:oleObj>
                </mc:Choice>
                <mc:Fallback>
                  <p:oleObj r:id="rId5" imgW="559285" imgH="228799"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 y="45"/>
                          <a:ext cx="864"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Text Box 7"/>
            <p:cNvSpPr txBox="1">
              <a:spLocks noChangeArrowheads="1"/>
            </p:cNvSpPr>
            <p:nvPr/>
          </p:nvSpPr>
          <p:spPr bwMode="auto">
            <a:xfrm>
              <a:off x="0" y="0"/>
              <a:ext cx="510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 （</a:t>
              </a:r>
              <a:r>
                <a:rPr lang="en-US" altLang="zh-CN" sz="2800" b="1" dirty="0"/>
                <a:t>2</a:t>
              </a:r>
              <a:r>
                <a:rPr lang="zh-CN" altLang="en-US" sz="2800" b="1" dirty="0"/>
                <a:t>）</a:t>
              </a:r>
              <a:r>
                <a:rPr lang="zh-CN" altLang="en-US" sz="2800" b="1" dirty="0">
                  <a:latin typeface="华文新魏" panose="02010800040101010101" pitchFamily="2" charset="-122"/>
                  <a:ea typeface="华文新魏" panose="02010800040101010101" pitchFamily="2" charset="-122"/>
                </a:rPr>
                <a:t>              </a:t>
              </a:r>
              <a:r>
                <a:rPr lang="zh-CN" altLang="en-US" sz="2800" b="1" dirty="0">
                  <a:latin typeface="+mn-ea"/>
                </a:rPr>
                <a:t>是外电路上总的电势降落，习惯上叫</a:t>
              </a:r>
              <a:r>
                <a:rPr lang="zh-CN" altLang="en-US" sz="2800" b="1" dirty="0">
                  <a:solidFill>
                    <a:srgbClr val="FF0000"/>
                  </a:solidFill>
                  <a:latin typeface="+mn-ea"/>
                </a:rPr>
                <a:t>路端电压。</a:t>
              </a:r>
            </a:p>
          </p:txBody>
        </p:sp>
      </p:grpSp>
      <p:grpSp>
        <p:nvGrpSpPr>
          <p:cNvPr id="3" name="Group 8"/>
          <p:cNvGrpSpPr>
            <a:grpSpLocks/>
          </p:cNvGrpSpPr>
          <p:nvPr/>
        </p:nvGrpSpPr>
        <p:grpSpPr bwMode="auto">
          <a:xfrm>
            <a:off x="704776" y="3501008"/>
            <a:ext cx="8259110" cy="1016000"/>
            <a:chOff x="0" y="0"/>
            <a:chExt cx="4690" cy="640"/>
          </a:xfrm>
        </p:grpSpPr>
        <p:graphicFrame>
          <p:nvGraphicFramePr>
            <p:cNvPr id="13321" name="Object 9"/>
            <p:cNvGraphicFramePr>
              <a:graphicFrameLocks noChangeAspect="1"/>
            </p:cNvGraphicFramePr>
            <p:nvPr/>
          </p:nvGraphicFramePr>
          <p:xfrm>
            <a:off x="590" y="0"/>
            <a:ext cx="864" cy="393"/>
          </p:xfrm>
          <a:graphic>
            <a:graphicData uri="http://schemas.openxmlformats.org/presentationml/2006/ole">
              <mc:AlternateContent xmlns:mc="http://schemas.openxmlformats.org/markup-compatibility/2006">
                <mc:Choice xmlns:v="urn:schemas-microsoft-com:vml" Requires="v">
                  <p:oleObj spid="_x0000_s49160" r:id="rId7" imgW="520926" imgH="241405" progId="Equation.DSMT4">
                    <p:embed/>
                  </p:oleObj>
                </mc:Choice>
                <mc:Fallback>
                  <p:oleObj r:id="rId7" imgW="520926" imgH="241405"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 y="0"/>
                          <a:ext cx="864"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2" name="Text Box 10"/>
            <p:cNvSpPr txBox="1">
              <a:spLocks noChangeArrowheads="1"/>
            </p:cNvSpPr>
            <p:nvPr/>
          </p:nvSpPr>
          <p:spPr bwMode="auto">
            <a:xfrm>
              <a:off x="0" y="0"/>
              <a:ext cx="469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a:t> （</a:t>
              </a:r>
              <a:r>
                <a:rPr lang="en-US" altLang="zh-CN" sz="3200" b="1" dirty="0"/>
                <a:t>3</a:t>
              </a:r>
              <a:r>
                <a:rPr lang="zh-CN" altLang="en-US" sz="3200" b="1" dirty="0"/>
                <a:t>）</a:t>
              </a:r>
              <a:r>
                <a:rPr lang="zh-CN" altLang="en-US" sz="2800" b="1" dirty="0">
                  <a:latin typeface="+mn-ea"/>
                </a:rPr>
                <a:t>       是内电路上的电势降落，习惯上叫</a:t>
              </a:r>
              <a:r>
                <a:rPr lang="zh-CN" altLang="en-US" sz="2800" b="1" dirty="0">
                  <a:solidFill>
                    <a:srgbClr val="FF0000"/>
                  </a:solidFill>
                  <a:latin typeface="+mn-ea"/>
                </a:rPr>
                <a:t>内电压。</a:t>
              </a:r>
            </a:p>
          </p:txBody>
        </p:sp>
      </p:grpSp>
      <p:grpSp>
        <p:nvGrpSpPr>
          <p:cNvPr id="4" name="Group 11"/>
          <p:cNvGrpSpPr>
            <a:grpSpLocks/>
          </p:cNvGrpSpPr>
          <p:nvPr/>
        </p:nvGrpSpPr>
        <p:grpSpPr bwMode="auto">
          <a:xfrm>
            <a:off x="755576" y="4581128"/>
            <a:ext cx="6057902" cy="716040"/>
            <a:chOff x="0" y="45"/>
            <a:chExt cx="3816" cy="452"/>
          </a:xfrm>
        </p:grpSpPr>
        <p:graphicFrame>
          <p:nvGraphicFramePr>
            <p:cNvPr id="13324" name="Object 12"/>
            <p:cNvGraphicFramePr>
              <a:graphicFrameLocks noChangeAspect="1"/>
            </p:cNvGraphicFramePr>
            <p:nvPr>
              <p:extLst>
                <p:ext uri="{D42A27DB-BD31-4B8C-83A1-F6EECF244321}">
                  <p14:modId xmlns:p14="http://schemas.microsoft.com/office/powerpoint/2010/main" val="503586964"/>
                </p:ext>
              </p:extLst>
            </p:nvPr>
          </p:nvGraphicFramePr>
          <p:xfrm>
            <a:off x="31" y="89"/>
            <a:ext cx="3785" cy="408"/>
          </p:xfrm>
          <a:graphic>
            <a:graphicData uri="http://schemas.openxmlformats.org/presentationml/2006/ole">
              <mc:AlternateContent xmlns:mc="http://schemas.openxmlformats.org/markup-compatibility/2006">
                <mc:Choice xmlns:v="urn:schemas-microsoft-com:vml" Requires="v">
                  <p:oleObj spid="_x0000_s49161" name="Equation" r:id="rId9" imgW="2641320" imgH="241200" progId="Equation.DSMT4">
                    <p:embed/>
                  </p:oleObj>
                </mc:Choice>
                <mc:Fallback>
                  <p:oleObj name="Equation" r:id="rId9" imgW="2641320" imgH="241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 y="89"/>
                          <a:ext cx="3785"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5" name="Text Box 13"/>
            <p:cNvSpPr txBox="1">
              <a:spLocks noChangeArrowheads="1"/>
            </p:cNvSpPr>
            <p:nvPr/>
          </p:nvSpPr>
          <p:spPr bwMode="auto">
            <a:xfrm>
              <a:off x="0" y="45"/>
              <a:ext cx="771"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080800"/>
                  </a:solidFill>
                  <a:latin typeface="Times New Roman" panose="02020603050405020304" pitchFamily="18" charset="0"/>
                </a:rPr>
                <a:t>（</a:t>
              </a:r>
              <a:r>
                <a:rPr lang="en-US" altLang="zh-CN" sz="3200" b="1" dirty="0">
                  <a:solidFill>
                    <a:srgbClr val="080800"/>
                  </a:solidFill>
                  <a:latin typeface="Times New Roman" panose="02020603050405020304" pitchFamily="18" charset="0"/>
                </a:rPr>
                <a:t>4</a:t>
              </a:r>
              <a:r>
                <a:rPr lang="zh-CN" altLang="en-US" sz="3200" b="1" dirty="0">
                  <a:solidFill>
                    <a:srgbClr val="080800"/>
                  </a:solidFill>
                  <a:latin typeface="Times New Roman" panose="02020603050405020304" pitchFamily="18" charset="0"/>
                </a:rPr>
                <a:t>）</a:t>
              </a:r>
            </a:p>
          </p:txBody>
        </p:sp>
      </p:grpSp>
      <p:sp>
        <p:nvSpPr>
          <p:cNvPr id="13326" name="Text Box 14"/>
          <p:cNvSpPr txBox="1">
            <a:spLocks noChangeArrowheads="1"/>
          </p:cNvSpPr>
          <p:nvPr/>
        </p:nvSpPr>
        <p:spPr bwMode="auto">
          <a:xfrm>
            <a:off x="683568" y="1988840"/>
            <a:ext cx="70564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t> </a:t>
            </a:r>
            <a:r>
              <a:rPr lang="zh-CN" altLang="en-US" sz="2800" b="1" dirty="0">
                <a:latin typeface="+mn-ea"/>
              </a:rPr>
              <a:t>（</a:t>
            </a:r>
            <a:r>
              <a:rPr lang="en-US" altLang="zh-CN" sz="2800" b="1" dirty="0">
                <a:latin typeface="+mn-ea"/>
              </a:rPr>
              <a:t>1</a:t>
            </a:r>
            <a:r>
              <a:rPr lang="zh-CN" altLang="en-US" sz="2800" b="1" dirty="0">
                <a:latin typeface="+mn-ea"/>
              </a:rPr>
              <a:t>）只适用于纯电阻电路。</a:t>
            </a:r>
            <a:endParaRPr lang="zh-CN" altLang="en-US" sz="2800" b="1" dirty="0">
              <a:solidFill>
                <a:srgbClr val="FF0000"/>
              </a:solidFill>
              <a:latin typeface="+mn-ea"/>
            </a:endParaRPr>
          </a:p>
        </p:txBody>
      </p:sp>
      <p:sp>
        <p:nvSpPr>
          <p:cNvPr id="15" name="Text Box 7"/>
          <p:cNvSpPr txBox="1">
            <a:spLocks noChangeArrowheads="1"/>
          </p:cNvSpPr>
          <p:nvPr/>
        </p:nvSpPr>
        <p:spPr bwMode="auto">
          <a:xfrm>
            <a:off x="827584" y="5229200"/>
            <a:ext cx="3312368" cy="523220"/>
          </a:xfrm>
          <a:prstGeom prst="rect">
            <a:avLst/>
          </a:prstGeom>
          <a:noFill/>
          <a:ln w="9525">
            <a:noFill/>
            <a:miter lim="800000"/>
            <a:headEnd/>
            <a:tailEnd/>
          </a:ln>
          <a:effectLst/>
        </p:spPr>
        <p:txBody>
          <a:bodyPr wrap="square">
            <a:spAutoFit/>
          </a:bodyPr>
          <a:lstStyle/>
          <a:p>
            <a:pPr>
              <a:buFont typeface="Arial" pitchFamily="34" charset="0"/>
              <a:buNone/>
            </a:pPr>
            <a:r>
              <a:rPr lang="en-US" altLang="zh-CN" sz="2800" b="1" dirty="0">
                <a:solidFill>
                  <a:srgbClr val="FF0000"/>
                </a:solidFill>
                <a:latin typeface="+mn-ea"/>
              </a:rPr>
              <a:t>  </a:t>
            </a:r>
            <a:r>
              <a:rPr lang="zh-CN" altLang="en-US" sz="2800" b="1" dirty="0">
                <a:solidFill>
                  <a:srgbClr val="FF0000"/>
                </a:solidFill>
                <a:latin typeface="+mn-ea"/>
              </a:rPr>
              <a:t>（</a:t>
            </a:r>
            <a:r>
              <a:rPr lang="en-US" altLang="zh-CN" sz="2800" b="1" dirty="0">
                <a:solidFill>
                  <a:srgbClr val="FF0000"/>
                </a:solidFill>
                <a:latin typeface="+mn-ea"/>
              </a:rPr>
              <a:t> </a:t>
            </a:r>
            <a:r>
              <a:rPr lang="zh-CN" altLang="en-US" sz="2800" b="1" dirty="0">
                <a:solidFill>
                  <a:srgbClr val="FF0000"/>
                </a:solidFill>
                <a:latin typeface="+mn-ea"/>
              </a:rPr>
              <a:t>纯电阻电路）</a:t>
            </a:r>
            <a:r>
              <a:rPr lang="zh-CN" altLang="en-US" sz="2800" dirty="0">
                <a:solidFill>
                  <a:srgbClr val="FF0000"/>
                </a:solidFill>
                <a:latin typeface="+mn-ea"/>
              </a:rPr>
              <a:t> </a:t>
            </a:r>
          </a:p>
        </p:txBody>
      </p:sp>
      <p:sp>
        <p:nvSpPr>
          <p:cNvPr id="16" name="Text Box 7"/>
          <p:cNvSpPr txBox="1">
            <a:spLocks noChangeArrowheads="1"/>
          </p:cNvSpPr>
          <p:nvPr/>
        </p:nvSpPr>
        <p:spPr bwMode="auto">
          <a:xfrm>
            <a:off x="4499992" y="5229200"/>
            <a:ext cx="3312368" cy="523220"/>
          </a:xfrm>
          <a:prstGeom prst="rect">
            <a:avLst/>
          </a:prstGeom>
          <a:noFill/>
          <a:ln w="9525">
            <a:noFill/>
            <a:miter lim="800000"/>
            <a:headEnd/>
            <a:tailEnd/>
          </a:ln>
          <a:effectLst/>
        </p:spPr>
        <p:txBody>
          <a:bodyPr wrap="square">
            <a:spAutoFit/>
          </a:bodyPr>
          <a:lstStyle/>
          <a:p>
            <a:pPr>
              <a:buFont typeface="Arial" pitchFamily="34" charset="0"/>
              <a:buNone/>
            </a:pPr>
            <a:r>
              <a:rPr lang="en-US" altLang="zh-CN" sz="2800" b="1" dirty="0">
                <a:solidFill>
                  <a:srgbClr val="FF0000"/>
                </a:solidFill>
                <a:latin typeface="+mn-ea"/>
              </a:rPr>
              <a:t>  </a:t>
            </a:r>
            <a:r>
              <a:rPr lang="zh-CN" altLang="en-US" sz="2800" b="1" dirty="0">
                <a:solidFill>
                  <a:srgbClr val="FF0000"/>
                </a:solidFill>
                <a:latin typeface="+mn-ea"/>
              </a:rPr>
              <a:t>（任何电路）</a:t>
            </a:r>
            <a:r>
              <a:rPr lang="zh-CN" altLang="en-US" sz="2800" dirty="0">
                <a:solidFill>
                  <a:srgbClr val="FF0000"/>
                </a:solidFill>
                <a:latin typeface="+mn-ea"/>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utoUpdateAnimBg="0"/>
      <p:bldP spid="16"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3419475" y="3646488"/>
            <a:ext cx="1730375" cy="1587"/>
          </a:xfrm>
          <a:prstGeom prst="line">
            <a:avLst/>
          </a:prstGeom>
          <a:noFill/>
          <a:ln w="28575">
            <a:solidFill>
              <a:schemeClr val="tx1"/>
            </a:solidFill>
            <a:round/>
            <a:headEnd/>
            <a:tailEnd/>
          </a:ln>
          <a:effectLst/>
        </p:spPr>
        <p:txBody>
          <a:bodyPr/>
          <a:lstStyle/>
          <a:p>
            <a:endParaRPr lang="zh-CN" altLang="en-US"/>
          </a:p>
        </p:txBody>
      </p:sp>
      <p:grpSp>
        <p:nvGrpSpPr>
          <p:cNvPr id="2" name="Group 3"/>
          <p:cNvGrpSpPr>
            <a:grpSpLocks/>
          </p:cNvGrpSpPr>
          <p:nvPr/>
        </p:nvGrpSpPr>
        <p:grpSpPr bwMode="auto">
          <a:xfrm>
            <a:off x="2484438" y="1628775"/>
            <a:ext cx="287337" cy="1800225"/>
            <a:chOff x="0" y="0"/>
            <a:chExt cx="181" cy="1134"/>
          </a:xfrm>
        </p:grpSpPr>
        <p:sp>
          <p:nvSpPr>
            <p:cNvPr id="12292" name="Line 4"/>
            <p:cNvSpPr>
              <a:spLocks noChangeShapeType="1"/>
            </p:cNvSpPr>
            <p:nvPr/>
          </p:nvSpPr>
          <p:spPr bwMode="auto">
            <a:xfrm flipV="1">
              <a:off x="0" y="862"/>
              <a:ext cx="0" cy="272"/>
            </a:xfrm>
            <a:prstGeom prst="line">
              <a:avLst/>
            </a:prstGeom>
            <a:noFill/>
            <a:ln w="25400">
              <a:solidFill>
                <a:schemeClr val="tx1"/>
              </a:solidFill>
              <a:prstDash val="lgDash"/>
              <a:round/>
              <a:headEnd/>
              <a:tailEnd/>
            </a:ln>
            <a:effectLst/>
          </p:spPr>
          <p:txBody>
            <a:bodyPr/>
            <a:lstStyle/>
            <a:p>
              <a:endParaRPr lang="zh-CN" altLang="en-US"/>
            </a:p>
          </p:txBody>
        </p:sp>
        <p:sp>
          <p:nvSpPr>
            <p:cNvPr id="12293" name="Line 5"/>
            <p:cNvSpPr>
              <a:spLocks noChangeShapeType="1"/>
            </p:cNvSpPr>
            <p:nvPr/>
          </p:nvSpPr>
          <p:spPr bwMode="auto">
            <a:xfrm flipV="1">
              <a:off x="181" y="0"/>
              <a:ext cx="0" cy="1134"/>
            </a:xfrm>
            <a:prstGeom prst="line">
              <a:avLst/>
            </a:prstGeom>
            <a:noFill/>
            <a:ln w="25400">
              <a:solidFill>
                <a:schemeClr val="tx1"/>
              </a:solidFill>
              <a:prstDash val="lgDash"/>
              <a:round/>
              <a:headEnd/>
              <a:tailEnd/>
            </a:ln>
            <a:effectLst/>
          </p:spPr>
          <p:txBody>
            <a:bodyPr/>
            <a:lstStyle/>
            <a:p>
              <a:endParaRPr lang="zh-CN" altLang="en-US"/>
            </a:p>
          </p:txBody>
        </p:sp>
      </p:grpSp>
      <p:sp>
        <p:nvSpPr>
          <p:cNvPr id="12294" name="Line 6"/>
          <p:cNvSpPr>
            <a:spLocks noChangeShapeType="1"/>
          </p:cNvSpPr>
          <p:nvPr/>
        </p:nvSpPr>
        <p:spPr bwMode="auto">
          <a:xfrm>
            <a:off x="971550" y="2997200"/>
            <a:ext cx="6048375" cy="0"/>
          </a:xfrm>
          <a:prstGeom prst="line">
            <a:avLst/>
          </a:prstGeom>
          <a:noFill/>
          <a:ln w="9525">
            <a:solidFill>
              <a:schemeClr val="tx1"/>
            </a:solidFill>
            <a:prstDash val="sysDot"/>
            <a:round/>
            <a:headEnd/>
            <a:tailEnd/>
          </a:ln>
          <a:effectLst/>
        </p:spPr>
        <p:txBody>
          <a:bodyPr/>
          <a:lstStyle/>
          <a:p>
            <a:endParaRPr lang="zh-CN" altLang="en-US"/>
          </a:p>
        </p:txBody>
      </p:sp>
      <p:sp>
        <p:nvSpPr>
          <p:cNvPr id="12295" name="Line 7"/>
          <p:cNvSpPr>
            <a:spLocks noChangeShapeType="1"/>
          </p:cNvSpPr>
          <p:nvPr/>
        </p:nvSpPr>
        <p:spPr bwMode="auto">
          <a:xfrm>
            <a:off x="1042988" y="1628775"/>
            <a:ext cx="6048375" cy="0"/>
          </a:xfrm>
          <a:prstGeom prst="line">
            <a:avLst/>
          </a:prstGeom>
          <a:noFill/>
          <a:ln w="9525">
            <a:solidFill>
              <a:schemeClr val="tx1"/>
            </a:solidFill>
            <a:prstDash val="sysDot"/>
            <a:round/>
            <a:headEnd/>
            <a:tailEnd/>
          </a:ln>
          <a:effectLst/>
        </p:spPr>
        <p:txBody>
          <a:bodyPr/>
          <a:lstStyle/>
          <a:p>
            <a:endParaRPr lang="zh-CN" altLang="en-US"/>
          </a:p>
        </p:txBody>
      </p:sp>
      <p:sp>
        <p:nvSpPr>
          <p:cNvPr id="12296" name="Line 8"/>
          <p:cNvSpPr>
            <a:spLocks noChangeShapeType="1"/>
          </p:cNvSpPr>
          <p:nvPr/>
        </p:nvSpPr>
        <p:spPr bwMode="auto">
          <a:xfrm flipV="1">
            <a:off x="3849688" y="2579688"/>
            <a:ext cx="3241675" cy="1587"/>
          </a:xfrm>
          <a:prstGeom prst="line">
            <a:avLst/>
          </a:prstGeom>
          <a:noFill/>
          <a:ln w="9525">
            <a:solidFill>
              <a:schemeClr val="tx1"/>
            </a:solidFill>
            <a:prstDash val="sysDot"/>
            <a:round/>
            <a:headEnd/>
            <a:tailEnd/>
          </a:ln>
          <a:effectLst/>
        </p:spPr>
        <p:txBody>
          <a:bodyPr/>
          <a:lstStyle/>
          <a:p>
            <a:endParaRPr lang="zh-CN" altLang="en-US"/>
          </a:p>
        </p:txBody>
      </p:sp>
      <p:sp>
        <p:nvSpPr>
          <p:cNvPr id="12297" name="Line 9"/>
          <p:cNvSpPr>
            <a:spLocks noChangeShapeType="1"/>
          </p:cNvSpPr>
          <p:nvPr/>
        </p:nvSpPr>
        <p:spPr bwMode="auto">
          <a:xfrm>
            <a:off x="2771775" y="1628775"/>
            <a:ext cx="647700" cy="0"/>
          </a:xfrm>
          <a:prstGeom prst="line">
            <a:avLst/>
          </a:prstGeom>
          <a:noFill/>
          <a:ln w="63500">
            <a:solidFill>
              <a:srgbClr val="000000"/>
            </a:solidFill>
            <a:round/>
            <a:headEnd/>
            <a:tailEnd/>
          </a:ln>
          <a:effectLst/>
        </p:spPr>
        <p:txBody>
          <a:bodyPr/>
          <a:lstStyle/>
          <a:p>
            <a:endParaRPr lang="zh-CN" altLang="en-US"/>
          </a:p>
        </p:txBody>
      </p:sp>
      <p:sp>
        <p:nvSpPr>
          <p:cNvPr id="12298" name="Line 10"/>
          <p:cNvSpPr>
            <a:spLocks noChangeShapeType="1"/>
          </p:cNvSpPr>
          <p:nvPr/>
        </p:nvSpPr>
        <p:spPr bwMode="auto">
          <a:xfrm>
            <a:off x="3419475" y="1630363"/>
            <a:ext cx="939800" cy="957262"/>
          </a:xfrm>
          <a:prstGeom prst="line">
            <a:avLst/>
          </a:prstGeom>
          <a:noFill/>
          <a:ln w="63500">
            <a:solidFill>
              <a:srgbClr val="0000FF"/>
            </a:solidFill>
            <a:round/>
            <a:headEnd/>
            <a:tailEnd/>
          </a:ln>
          <a:effectLst/>
        </p:spPr>
        <p:txBody>
          <a:bodyPr/>
          <a:lstStyle/>
          <a:p>
            <a:endParaRPr lang="zh-CN" altLang="en-US"/>
          </a:p>
        </p:txBody>
      </p:sp>
      <p:sp>
        <p:nvSpPr>
          <p:cNvPr id="12299" name="Line 11"/>
          <p:cNvSpPr>
            <a:spLocks noChangeShapeType="1"/>
          </p:cNvSpPr>
          <p:nvPr/>
        </p:nvSpPr>
        <p:spPr bwMode="auto">
          <a:xfrm>
            <a:off x="4359275" y="2579688"/>
            <a:ext cx="790575" cy="0"/>
          </a:xfrm>
          <a:prstGeom prst="line">
            <a:avLst/>
          </a:prstGeom>
          <a:noFill/>
          <a:ln w="63500">
            <a:solidFill>
              <a:srgbClr val="001615"/>
            </a:solidFill>
            <a:round/>
            <a:headEnd/>
            <a:tailEnd/>
          </a:ln>
          <a:effectLst/>
        </p:spPr>
        <p:txBody>
          <a:bodyPr/>
          <a:lstStyle/>
          <a:p>
            <a:endParaRPr lang="zh-CN" altLang="en-US"/>
          </a:p>
        </p:txBody>
      </p:sp>
      <p:sp>
        <p:nvSpPr>
          <p:cNvPr id="12300" name="Line 12"/>
          <p:cNvSpPr>
            <a:spLocks noChangeShapeType="1"/>
          </p:cNvSpPr>
          <p:nvPr/>
        </p:nvSpPr>
        <p:spPr bwMode="auto">
          <a:xfrm>
            <a:off x="5146675" y="2587625"/>
            <a:ext cx="722313" cy="417513"/>
          </a:xfrm>
          <a:prstGeom prst="line">
            <a:avLst/>
          </a:prstGeom>
          <a:noFill/>
          <a:ln w="63500">
            <a:solidFill>
              <a:srgbClr val="FF00FF"/>
            </a:solidFill>
            <a:round/>
            <a:headEnd/>
            <a:tailEnd/>
          </a:ln>
          <a:effectLst/>
        </p:spPr>
        <p:txBody>
          <a:bodyPr/>
          <a:lstStyle/>
          <a:p>
            <a:endParaRPr lang="zh-CN" altLang="en-US"/>
          </a:p>
        </p:txBody>
      </p:sp>
      <p:sp>
        <p:nvSpPr>
          <p:cNvPr id="12301" name="Line 13"/>
          <p:cNvSpPr>
            <a:spLocks noChangeShapeType="1"/>
          </p:cNvSpPr>
          <p:nvPr/>
        </p:nvSpPr>
        <p:spPr bwMode="auto">
          <a:xfrm rot="396160" flipV="1">
            <a:off x="2560638" y="1616075"/>
            <a:ext cx="133350" cy="1389063"/>
          </a:xfrm>
          <a:prstGeom prst="line">
            <a:avLst/>
          </a:prstGeom>
          <a:noFill/>
          <a:ln w="63500">
            <a:solidFill>
              <a:srgbClr val="FF0000"/>
            </a:solidFill>
            <a:round/>
            <a:headEnd/>
            <a:tailEnd/>
          </a:ln>
          <a:effectLst/>
        </p:spPr>
        <p:txBody>
          <a:bodyPr/>
          <a:lstStyle/>
          <a:p>
            <a:endParaRPr lang="zh-CN" altLang="en-US"/>
          </a:p>
        </p:txBody>
      </p:sp>
      <p:sp>
        <p:nvSpPr>
          <p:cNvPr id="12302" name="Line 14"/>
          <p:cNvSpPr>
            <a:spLocks noChangeShapeType="1"/>
          </p:cNvSpPr>
          <p:nvPr/>
        </p:nvSpPr>
        <p:spPr bwMode="auto">
          <a:xfrm>
            <a:off x="6661150" y="1628775"/>
            <a:ext cx="1588" cy="950913"/>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12303" name="Text Box 15"/>
          <p:cNvSpPr txBox="1">
            <a:spLocks noChangeArrowheads="1"/>
          </p:cNvSpPr>
          <p:nvPr/>
        </p:nvSpPr>
        <p:spPr bwMode="auto">
          <a:xfrm>
            <a:off x="5870575" y="1782763"/>
            <a:ext cx="792163" cy="558800"/>
          </a:xfrm>
          <a:prstGeom prst="rect">
            <a:avLst/>
          </a:prstGeom>
          <a:noFill/>
          <a:ln w="9525">
            <a:noFill/>
            <a:miter lim="800000"/>
            <a:headEnd/>
            <a:tailEnd/>
          </a:ln>
          <a:effectLst/>
        </p:spPr>
        <p:txBody>
          <a:bodyPr>
            <a:spAutoFit/>
          </a:bodyPr>
          <a:lstStyle/>
          <a:p>
            <a:pPr>
              <a:spcBef>
                <a:spcPct val="50000"/>
              </a:spcBef>
              <a:buFont typeface="Arial" pitchFamily="34" charset="0"/>
              <a:buNone/>
            </a:pPr>
            <a:r>
              <a:rPr lang="zh-CN" altLang="en-US" sz="2800" b="1">
                <a:solidFill>
                  <a:srgbClr val="3333CC"/>
                </a:solidFill>
                <a:ea typeface="黑体" pitchFamily="49" charset="-122"/>
              </a:rPr>
              <a:t>U</a:t>
            </a:r>
            <a:r>
              <a:rPr lang="zh-CN" altLang="en-US" sz="1600" b="1">
                <a:solidFill>
                  <a:srgbClr val="3333CC"/>
                </a:solidFill>
                <a:ea typeface="黑体" pitchFamily="49" charset="-122"/>
              </a:rPr>
              <a:t>外</a:t>
            </a:r>
            <a:endParaRPr lang="zh-CN" altLang="en-US" sz="1600" b="1" baseline="-25000">
              <a:solidFill>
                <a:srgbClr val="3333CC"/>
              </a:solidFill>
              <a:latin typeface="黑体" pitchFamily="49" charset="-122"/>
              <a:ea typeface="黑体" pitchFamily="49" charset="-122"/>
            </a:endParaRPr>
          </a:p>
        </p:txBody>
      </p:sp>
      <p:sp>
        <p:nvSpPr>
          <p:cNvPr id="12304" name="Line 16"/>
          <p:cNvSpPr>
            <a:spLocks noChangeShapeType="1"/>
          </p:cNvSpPr>
          <p:nvPr/>
        </p:nvSpPr>
        <p:spPr bwMode="auto">
          <a:xfrm>
            <a:off x="6661150" y="2587625"/>
            <a:ext cx="1588" cy="411163"/>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12305" name="Text Box 17"/>
          <p:cNvSpPr txBox="1">
            <a:spLocks noChangeArrowheads="1"/>
          </p:cNvSpPr>
          <p:nvPr/>
        </p:nvSpPr>
        <p:spPr bwMode="auto">
          <a:xfrm>
            <a:off x="5942013" y="2579688"/>
            <a:ext cx="720725" cy="588962"/>
          </a:xfrm>
          <a:prstGeom prst="rect">
            <a:avLst/>
          </a:prstGeom>
          <a:noFill/>
          <a:ln w="9525">
            <a:noFill/>
            <a:miter lim="800000"/>
            <a:headEnd/>
            <a:tailEnd/>
          </a:ln>
          <a:effectLst/>
        </p:spPr>
        <p:txBody>
          <a:bodyPr>
            <a:spAutoFit/>
          </a:bodyPr>
          <a:lstStyle/>
          <a:p>
            <a:pPr>
              <a:spcBef>
                <a:spcPct val="50000"/>
              </a:spcBef>
              <a:buFont typeface="Arial" pitchFamily="34" charset="0"/>
              <a:buNone/>
            </a:pPr>
            <a:r>
              <a:rPr lang="zh-CN" altLang="en-US" sz="2800" b="1">
                <a:solidFill>
                  <a:srgbClr val="FF00FF"/>
                </a:solidFill>
                <a:ea typeface="黑体" pitchFamily="49" charset="-122"/>
              </a:rPr>
              <a:t>U</a:t>
            </a:r>
            <a:r>
              <a:rPr lang="zh-CN" altLang="en-US" sz="2800" b="1" baseline="-25000">
                <a:solidFill>
                  <a:srgbClr val="FF00FF"/>
                </a:solidFill>
                <a:latin typeface="黑体" pitchFamily="49" charset="-122"/>
                <a:ea typeface="黑体" pitchFamily="49" charset="-122"/>
              </a:rPr>
              <a:t>内</a:t>
            </a:r>
          </a:p>
        </p:txBody>
      </p:sp>
      <p:sp>
        <p:nvSpPr>
          <p:cNvPr id="12306" name="Text Box 18"/>
          <p:cNvSpPr txBox="1">
            <a:spLocks noChangeArrowheads="1"/>
          </p:cNvSpPr>
          <p:nvPr/>
        </p:nvSpPr>
        <p:spPr bwMode="auto">
          <a:xfrm>
            <a:off x="1187450" y="2062163"/>
            <a:ext cx="576263" cy="519112"/>
          </a:xfrm>
          <a:prstGeom prst="rect">
            <a:avLst/>
          </a:prstGeom>
          <a:noFill/>
          <a:ln w="9525">
            <a:noFill/>
            <a:miter lim="800000"/>
            <a:headEnd/>
            <a:tailEnd/>
          </a:ln>
          <a:effectLst/>
        </p:spPr>
        <p:txBody>
          <a:bodyPr>
            <a:spAutoFit/>
          </a:bodyPr>
          <a:lstStyle/>
          <a:p>
            <a:pPr>
              <a:spcBef>
                <a:spcPct val="50000"/>
              </a:spcBef>
              <a:buFont typeface="Arial" pitchFamily="34" charset="0"/>
              <a:buNone/>
            </a:pPr>
            <a:r>
              <a:rPr lang="en-US" altLang="zh-CN" sz="2800" b="1">
                <a:solidFill>
                  <a:srgbClr val="FF3300"/>
                </a:solidFill>
              </a:rPr>
              <a:t>E</a:t>
            </a:r>
          </a:p>
        </p:txBody>
      </p:sp>
      <p:sp>
        <p:nvSpPr>
          <p:cNvPr id="12307" name="Line 19"/>
          <p:cNvSpPr>
            <a:spLocks noChangeShapeType="1"/>
          </p:cNvSpPr>
          <p:nvPr/>
        </p:nvSpPr>
        <p:spPr bwMode="auto">
          <a:xfrm>
            <a:off x="1692275" y="1628775"/>
            <a:ext cx="0" cy="1368425"/>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12308" name="Text Box 20"/>
          <p:cNvSpPr txBox="1">
            <a:spLocks noChangeArrowheads="1"/>
          </p:cNvSpPr>
          <p:nvPr/>
        </p:nvSpPr>
        <p:spPr bwMode="auto">
          <a:xfrm>
            <a:off x="1979613" y="5595938"/>
            <a:ext cx="4176712" cy="641350"/>
          </a:xfrm>
          <a:prstGeom prst="rect">
            <a:avLst/>
          </a:prstGeom>
          <a:noFill/>
          <a:ln w="9525">
            <a:noFill/>
            <a:miter lim="800000"/>
            <a:headEnd/>
            <a:tailEnd/>
          </a:ln>
          <a:effectLst/>
        </p:spPr>
        <p:txBody>
          <a:bodyPr>
            <a:spAutoFit/>
          </a:bodyPr>
          <a:lstStyle/>
          <a:p>
            <a:pPr>
              <a:spcBef>
                <a:spcPct val="50000"/>
              </a:spcBef>
              <a:buFont typeface="Arial" pitchFamily="34" charset="0"/>
              <a:buNone/>
            </a:pPr>
            <a:r>
              <a:rPr lang="zh-CN" altLang="en-US" sz="3600" b="1" dirty="0">
                <a:solidFill>
                  <a:srgbClr val="FF3300"/>
                </a:solidFill>
              </a:rPr>
              <a:t>结论：</a:t>
            </a:r>
            <a:r>
              <a:rPr lang="en-US" altLang="zh-CN" sz="3600" b="1" dirty="0">
                <a:solidFill>
                  <a:srgbClr val="FF3300"/>
                </a:solidFill>
              </a:rPr>
              <a:t>E = U</a:t>
            </a:r>
            <a:r>
              <a:rPr lang="zh-CN" altLang="en-US" sz="3600" b="1" baseline="-25000" dirty="0">
                <a:solidFill>
                  <a:srgbClr val="FF3300"/>
                </a:solidFill>
              </a:rPr>
              <a:t>外</a:t>
            </a:r>
            <a:r>
              <a:rPr lang="en-US" altLang="zh-CN" sz="3600" b="1" dirty="0">
                <a:solidFill>
                  <a:srgbClr val="FF3300"/>
                </a:solidFill>
              </a:rPr>
              <a:t>+ U</a:t>
            </a:r>
            <a:r>
              <a:rPr lang="zh-CN" altLang="en-US" sz="3600" b="1" baseline="-25000" dirty="0">
                <a:solidFill>
                  <a:srgbClr val="FF3300"/>
                </a:solidFill>
              </a:rPr>
              <a:t>内</a:t>
            </a:r>
          </a:p>
        </p:txBody>
      </p:sp>
      <p:grpSp>
        <p:nvGrpSpPr>
          <p:cNvPr id="3" name="Group 21"/>
          <p:cNvGrpSpPr>
            <a:grpSpLocks/>
          </p:cNvGrpSpPr>
          <p:nvPr/>
        </p:nvGrpSpPr>
        <p:grpSpPr bwMode="auto">
          <a:xfrm>
            <a:off x="3419475" y="1628775"/>
            <a:ext cx="939800" cy="1800225"/>
            <a:chOff x="0" y="0"/>
            <a:chExt cx="1478" cy="2834"/>
          </a:xfrm>
        </p:grpSpPr>
        <p:sp>
          <p:nvSpPr>
            <p:cNvPr id="12310" name="Line 22"/>
            <p:cNvSpPr>
              <a:spLocks noChangeShapeType="1"/>
            </p:cNvSpPr>
            <p:nvPr/>
          </p:nvSpPr>
          <p:spPr bwMode="auto">
            <a:xfrm flipV="1">
              <a:off x="0" y="0"/>
              <a:ext cx="0" cy="2835"/>
            </a:xfrm>
            <a:prstGeom prst="line">
              <a:avLst/>
            </a:prstGeom>
            <a:noFill/>
            <a:ln w="25400">
              <a:solidFill>
                <a:schemeClr val="tx1"/>
              </a:solidFill>
              <a:prstDash val="lgDash"/>
              <a:round/>
              <a:headEnd/>
              <a:tailEnd/>
            </a:ln>
            <a:effectLst/>
          </p:spPr>
          <p:txBody>
            <a:bodyPr/>
            <a:lstStyle/>
            <a:p>
              <a:endParaRPr lang="zh-CN" altLang="en-US"/>
            </a:p>
          </p:txBody>
        </p:sp>
        <p:sp>
          <p:nvSpPr>
            <p:cNvPr id="12311" name="Line 23"/>
            <p:cNvSpPr>
              <a:spLocks noChangeShapeType="1"/>
            </p:cNvSpPr>
            <p:nvPr/>
          </p:nvSpPr>
          <p:spPr bwMode="auto">
            <a:xfrm flipV="1">
              <a:off x="1476" y="1497"/>
              <a:ext cx="3" cy="1337"/>
            </a:xfrm>
            <a:prstGeom prst="line">
              <a:avLst/>
            </a:prstGeom>
            <a:noFill/>
            <a:ln w="25400">
              <a:solidFill>
                <a:schemeClr val="tx1"/>
              </a:solidFill>
              <a:prstDash val="lgDash"/>
              <a:round/>
              <a:headEnd/>
              <a:tailEnd/>
            </a:ln>
            <a:effectLst/>
          </p:spPr>
          <p:txBody>
            <a:bodyPr/>
            <a:lstStyle/>
            <a:p>
              <a:endParaRPr lang="zh-CN" altLang="en-US"/>
            </a:p>
          </p:txBody>
        </p:sp>
      </p:grpSp>
      <p:grpSp>
        <p:nvGrpSpPr>
          <p:cNvPr id="4" name="Group 24"/>
          <p:cNvGrpSpPr>
            <a:grpSpLocks/>
          </p:cNvGrpSpPr>
          <p:nvPr/>
        </p:nvGrpSpPr>
        <p:grpSpPr bwMode="auto">
          <a:xfrm>
            <a:off x="5148263" y="2579688"/>
            <a:ext cx="720725" cy="857250"/>
            <a:chOff x="0" y="0"/>
            <a:chExt cx="1135" cy="1351"/>
          </a:xfrm>
        </p:grpSpPr>
        <p:sp>
          <p:nvSpPr>
            <p:cNvPr id="12313" name="Line 25"/>
            <p:cNvSpPr>
              <a:spLocks noChangeShapeType="1"/>
            </p:cNvSpPr>
            <p:nvPr/>
          </p:nvSpPr>
          <p:spPr bwMode="auto">
            <a:xfrm flipV="1">
              <a:off x="0" y="0"/>
              <a:ext cx="4" cy="1338"/>
            </a:xfrm>
            <a:prstGeom prst="line">
              <a:avLst/>
            </a:prstGeom>
            <a:noFill/>
            <a:ln w="25400">
              <a:solidFill>
                <a:schemeClr val="tx1"/>
              </a:solidFill>
              <a:prstDash val="lgDash"/>
              <a:round/>
              <a:headEnd/>
              <a:tailEnd/>
            </a:ln>
            <a:effectLst/>
          </p:spPr>
          <p:txBody>
            <a:bodyPr/>
            <a:lstStyle/>
            <a:p>
              <a:endParaRPr lang="zh-CN" altLang="en-US"/>
            </a:p>
          </p:txBody>
        </p:sp>
        <p:sp>
          <p:nvSpPr>
            <p:cNvPr id="12314" name="Line 26"/>
            <p:cNvSpPr>
              <a:spLocks noChangeShapeType="1"/>
            </p:cNvSpPr>
            <p:nvPr/>
          </p:nvSpPr>
          <p:spPr bwMode="auto">
            <a:xfrm flipV="1">
              <a:off x="1135" y="671"/>
              <a:ext cx="0" cy="680"/>
            </a:xfrm>
            <a:prstGeom prst="line">
              <a:avLst/>
            </a:prstGeom>
            <a:noFill/>
            <a:ln w="25400">
              <a:solidFill>
                <a:schemeClr val="tx1"/>
              </a:solidFill>
              <a:prstDash val="lgDash"/>
              <a:round/>
              <a:headEnd/>
              <a:tailEnd/>
            </a:ln>
            <a:effectLst/>
          </p:spPr>
          <p:txBody>
            <a:bodyPr/>
            <a:lstStyle/>
            <a:p>
              <a:endParaRPr lang="zh-CN" altLang="en-US"/>
            </a:p>
          </p:txBody>
        </p:sp>
      </p:grpSp>
      <p:sp>
        <p:nvSpPr>
          <p:cNvPr id="12315" name="Rectangle 27"/>
          <p:cNvSpPr>
            <a:spLocks noChangeArrowheads="1"/>
          </p:cNvSpPr>
          <p:nvPr/>
        </p:nvSpPr>
        <p:spPr bwMode="auto">
          <a:xfrm rot="5400000">
            <a:off x="5601494" y="4244182"/>
            <a:ext cx="1728787" cy="215900"/>
          </a:xfrm>
          <a:prstGeom prst="rect">
            <a:avLst/>
          </a:prstGeom>
          <a:solidFill>
            <a:srgbClr val="FFFF99"/>
          </a:solidFill>
          <a:ln w="9525">
            <a:noFill/>
            <a:miter lim="800000"/>
            <a:headEnd/>
            <a:tailEnd/>
          </a:ln>
          <a:effectLst/>
        </p:spPr>
        <p:txBody>
          <a:bodyPr rot="10800000" vert="eaVert" wrap="none" anchor="ctr"/>
          <a:lstStyle/>
          <a:p>
            <a:pPr algn="ctr" eaLnBrk="0" hangingPunct="0">
              <a:buFont typeface="Arial" pitchFamily="34" charset="0"/>
              <a:buNone/>
            </a:pPr>
            <a:endParaRPr lang="zh-CN" altLang="zh-CN" sz="2000">
              <a:solidFill>
                <a:srgbClr val="ECFAA4"/>
              </a:solidFill>
            </a:endParaRPr>
          </a:p>
        </p:txBody>
      </p:sp>
      <p:sp>
        <p:nvSpPr>
          <p:cNvPr id="12316" name="Rectangle 28"/>
          <p:cNvSpPr>
            <a:spLocks noChangeArrowheads="1"/>
          </p:cNvSpPr>
          <p:nvPr/>
        </p:nvSpPr>
        <p:spPr bwMode="auto">
          <a:xfrm>
            <a:off x="1476375" y="5229225"/>
            <a:ext cx="5111750" cy="215900"/>
          </a:xfrm>
          <a:prstGeom prst="rect">
            <a:avLst/>
          </a:prstGeom>
          <a:solidFill>
            <a:srgbClr val="FFFF99"/>
          </a:solidFill>
          <a:ln w="9525">
            <a:noFill/>
            <a:miter lim="800000"/>
            <a:headEnd/>
            <a:tailEnd/>
          </a:ln>
          <a:effectLst/>
        </p:spPr>
        <p:txBody>
          <a:bodyPr wrap="none" anchor="ctr"/>
          <a:lstStyle/>
          <a:p>
            <a:pPr algn="ctr" eaLnBrk="0" hangingPunct="0">
              <a:buFont typeface="Arial" pitchFamily="34" charset="0"/>
              <a:buNone/>
            </a:pPr>
            <a:endParaRPr lang="zh-CN" altLang="zh-CN" sz="2000">
              <a:solidFill>
                <a:srgbClr val="ECFAA4"/>
              </a:solidFill>
            </a:endParaRPr>
          </a:p>
        </p:txBody>
      </p:sp>
      <p:sp>
        <p:nvSpPr>
          <p:cNvPr id="12317" name="Rectangle 29"/>
          <p:cNvSpPr>
            <a:spLocks noChangeArrowheads="1"/>
          </p:cNvSpPr>
          <p:nvPr/>
        </p:nvSpPr>
        <p:spPr bwMode="auto">
          <a:xfrm>
            <a:off x="1476375" y="3429000"/>
            <a:ext cx="5111750" cy="187325"/>
          </a:xfrm>
          <a:prstGeom prst="rect">
            <a:avLst/>
          </a:prstGeom>
          <a:solidFill>
            <a:srgbClr val="FFFF99"/>
          </a:solidFill>
          <a:ln w="9525">
            <a:noFill/>
            <a:miter lim="800000"/>
            <a:headEnd/>
            <a:tailEnd/>
          </a:ln>
          <a:effectLst/>
        </p:spPr>
        <p:txBody>
          <a:bodyPr wrap="none" anchor="ctr"/>
          <a:lstStyle/>
          <a:p>
            <a:pPr algn="ctr" eaLnBrk="0" hangingPunct="0">
              <a:buFont typeface="Arial" pitchFamily="34" charset="0"/>
              <a:buNone/>
            </a:pPr>
            <a:endParaRPr lang="zh-CN" altLang="zh-CN" sz="2000">
              <a:solidFill>
                <a:srgbClr val="ECFAA4"/>
              </a:solidFill>
            </a:endParaRPr>
          </a:p>
        </p:txBody>
      </p:sp>
      <p:sp>
        <p:nvSpPr>
          <p:cNvPr id="12318" name="Text Box 30"/>
          <p:cNvSpPr txBox="1">
            <a:spLocks noChangeArrowheads="1"/>
          </p:cNvSpPr>
          <p:nvPr/>
        </p:nvSpPr>
        <p:spPr bwMode="auto">
          <a:xfrm>
            <a:off x="2411413" y="3789363"/>
            <a:ext cx="576262" cy="457200"/>
          </a:xfrm>
          <a:prstGeom prst="rect">
            <a:avLst/>
          </a:prstGeom>
          <a:noFill/>
          <a:ln w="9525">
            <a:noFill/>
            <a:miter lim="800000"/>
            <a:headEnd/>
            <a:tailEnd/>
          </a:ln>
          <a:effectLst/>
        </p:spPr>
        <p:txBody>
          <a:bodyPr>
            <a:spAutoFit/>
          </a:bodyPr>
          <a:lstStyle/>
          <a:p>
            <a:pPr>
              <a:spcBef>
                <a:spcPct val="50000"/>
              </a:spcBef>
              <a:buFont typeface="Arial" pitchFamily="34" charset="0"/>
              <a:buNone/>
            </a:pPr>
            <a:r>
              <a:rPr lang="en-US" altLang="zh-CN" b="1">
                <a:solidFill>
                  <a:srgbClr val="FF3300"/>
                </a:solidFill>
              </a:rPr>
              <a:t>E</a:t>
            </a:r>
          </a:p>
        </p:txBody>
      </p:sp>
      <p:sp>
        <p:nvSpPr>
          <p:cNvPr id="12319" name="Text Box 31"/>
          <p:cNvSpPr txBox="1">
            <a:spLocks noChangeArrowheads="1"/>
          </p:cNvSpPr>
          <p:nvPr/>
        </p:nvSpPr>
        <p:spPr bwMode="auto">
          <a:xfrm>
            <a:off x="3635375" y="3763963"/>
            <a:ext cx="576263" cy="365125"/>
          </a:xfrm>
          <a:prstGeom prst="rect">
            <a:avLst/>
          </a:prstGeom>
          <a:noFill/>
          <a:ln w="9525">
            <a:noFill/>
            <a:miter lim="800000"/>
            <a:headEnd/>
            <a:tailEnd/>
          </a:ln>
          <a:effectLst/>
        </p:spPr>
        <p:txBody>
          <a:bodyPr>
            <a:spAutoFit/>
          </a:bodyPr>
          <a:lstStyle/>
          <a:p>
            <a:pPr>
              <a:spcBef>
                <a:spcPct val="50000"/>
              </a:spcBef>
              <a:buFont typeface="Arial" pitchFamily="34" charset="0"/>
              <a:buNone/>
            </a:pPr>
            <a:r>
              <a:rPr lang="en-US" altLang="zh-CN" b="1">
                <a:solidFill>
                  <a:srgbClr val="3333CC"/>
                </a:solidFill>
              </a:rPr>
              <a:t>R</a:t>
            </a:r>
          </a:p>
        </p:txBody>
      </p:sp>
      <p:sp>
        <p:nvSpPr>
          <p:cNvPr id="12320" name="Text Box 32"/>
          <p:cNvSpPr txBox="1">
            <a:spLocks noChangeArrowheads="1"/>
          </p:cNvSpPr>
          <p:nvPr/>
        </p:nvSpPr>
        <p:spPr bwMode="auto">
          <a:xfrm>
            <a:off x="5154613" y="3763963"/>
            <a:ext cx="504825" cy="365125"/>
          </a:xfrm>
          <a:prstGeom prst="rect">
            <a:avLst/>
          </a:prstGeom>
          <a:noFill/>
          <a:ln w="9525">
            <a:noFill/>
            <a:miter lim="800000"/>
            <a:headEnd/>
            <a:tailEnd/>
          </a:ln>
          <a:effectLst/>
        </p:spPr>
        <p:txBody>
          <a:bodyPr>
            <a:spAutoFit/>
          </a:bodyPr>
          <a:lstStyle/>
          <a:p>
            <a:pPr algn="ctr">
              <a:spcBef>
                <a:spcPct val="50000"/>
              </a:spcBef>
              <a:buFont typeface="Arial" pitchFamily="34" charset="0"/>
              <a:buNone/>
            </a:pPr>
            <a:r>
              <a:rPr lang="en-US" altLang="zh-CN" b="1" i="1">
                <a:solidFill>
                  <a:srgbClr val="FF00FF"/>
                </a:solidFill>
              </a:rPr>
              <a:t>r</a:t>
            </a:r>
          </a:p>
        </p:txBody>
      </p:sp>
      <p:sp>
        <p:nvSpPr>
          <p:cNvPr id="12321" name="Rectangle 33"/>
          <p:cNvSpPr>
            <a:spLocks noChangeArrowheads="1"/>
          </p:cNvSpPr>
          <p:nvPr/>
        </p:nvSpPr>
        <p:spPr bwMode="auto">
          <a:xfrm rot="5400000">
            <a:off x="647700" y="4329113"/>
            <a:ext cx="1873250" cy="215900"/>
          </a:xfrm>
          <a:prstGeom prst="rect">
            <a:avLst/>
          </a:prstGeom>
          <a:solidFill>
            <a:srgbClr val="FFFF99"/>
          </a:solidFill>
          <a:ln w="9525">
            <a:noFill/>
            <a:miter lim="800000"/>
            <a:headEnd/>
            <a:tailEnd/>
          </a:ln>
          <a:effectLst/>
        </p:spPr>
        <p:txBody>
          <a:bodyPr rot="10800000" vert="eaVert" wrap="none" anchor="ctr"/>
          <a:lstStyle/>
          <a:p>
            <a:pPr algn="ctr" eaLnBrk="0" hangingPunct="0">
              <a:buFont typeface="Arial" pitchFamily="34" charset="0"/>
              <a:buNone/>
            </a:pPr>
            <a:endParaRPr lang="zh-CN" altLang="zh-CN" sz="2000">
              <a:solidFill>
                <a:srgbClr val="ECFAA4"/>
              </a:solidFill>
            </a:endParaRPr>
          </a:p>
        </p:txBody>
      </p:sp>
      <p:sp>
        <p:nvSpPr>
          <p:cNvPr id="12322" name="Rectangle 34"/>
          <p:cNvSpPr>
            <a:spLocks noChangeArrowheads="1"/>
          </p:cNvSpPr>
          <p:nvPr/>
        </p:nvSpPr>
        <p:spPr bwMode="auto">
          <a:xfrm>
            <a:off x="3422650" y="3213100"/>
            <a:ext cx="935038" cy="576263"/>
          </a:xfrm>
          <a:prstGeom prst="rect">
            <a:avLst/>
          </a:prstGeom>
          <a:solidFill>
            <a:srgbClr val="0000FF"/>
          </a:solidFill>
          <a:ln w="9525">
            <a:solidFill>
              <a:schemeClr val="tx1"/>
            </a:solidFill>
            <a:miter lim="800000"/>
            <a:headEnd/>
            <a:tailEnd/>
          </a:ln>
          <a:effectLst/>
        </p:spPr>
        <p:txBody>
          <a:bodyPr wrap="none" anchor="ctr"/>
          <a:lstStyle/>
          <a:p>
            <a:endParaRPr lang="zh-CN" altLang="en-US"/>
          </a:p>
        </p:txBody>
      </p:sp>
      <p:sp>
        <p:nvSpPr>
          <p:cNvPr id="12323" name="Rectangle 35"/>
          <p:cNvSpPr>
            <a:spLocks noChangeArrowheads="1"/>
          </p:cNvSpPr>
          <p:nvPr/>
        </p:nvSpPr>
        <p:spPr bwMode="auto">
          <a:xfrm>
            <a:off x="5149850" y="3286125"/>
            <a:ext cx="720725" cy="431800"/>
          </a:xfrm>
          <a:prstGeom prst="rect">
            <a:avLst/>
          </a:prstGeom>
          <a:solidFill>
            <a:srgbClr val="FF00FF"/>
          </a:solidFill>
          <a:ln w="9525">
            <a:solidFill>
              <a:schemeClr val="tx1"/>
            </a:solidFill>
            <a:miter lim="800000"/>
            <a:headEnd/>
            <a:tailEnd/>
          </a:ln>
          <a:effectLst/>
        </p:spPr>
        <p:txBody>
          <a:bodyPr wrap="none" anchor="ctr"/>
          <a:lstStyle/>
          <a:p>
            <a:endParaRPr lang="zh-CN" altLang="en-US"/>
          </a:p>
        </p:txBody>
      </p:sp>
      <p:sp>
        <p:nvSpPr>
          <p:cNvPr id="12324" name="Line 36"/>
          <p:cNvSpPr>
            <a:spLocks noChangeShapeType="1"/>
          </p:cNvSpPr>
          <p:nvPr/>
        </p:nvSpPr>
        <p:spPr bwMode="auto">
          <a:xfrm>
            <a:off x="1692275" y="3646488"/>
            <a:ext cx="792163" cy="0"/>
          </a:xfrm>
          <a:prstGeom prst="line">
            <a:avLst/>
          </a:prstGeom>
          <a:noFill/>
          <a:ln w="28575">
            <a:solidFill>
              <a:schemeClr val="tx1"/>
            </a:solidFill>
            <a:round/>
            <a:headEnd/>
            <a:tailEnd/>
          </a:ln>
          <a:effectLst/>
        </p:spPr>
        <p:txBody>
          <a:bodyPr/>
          <a:lstStyle/>
          <a:p>
            <a:endParaRPr lang="zh-CN" altLang="en-US"/>
          </a:p>
        </p:txBody>
      </p:sp>
      <p:sp>
        <p:nvSpPr>
          <p:cNvPr id="12325" name="Line 37"/>
          <p:cNvSpPr>
            <a:spLocks noChangeShapeType="1"/>
          </p:cNvSpPr>
          <p:nvPr/>
        </p:nvSpPr>
        <p:spPr bwMode="auto">
          <a:xfrm rot="5400000">
            <a:off x="464344" y="4420394"/>
            <a:ext cx="2024062" cy="0"/>
          </a:xfrm>
          <a:prstGeom prst="line">
            <a:avLst/>
          </a:prstGeom>
          <a:noFill/>
          <a:ln w="28575">
            <a:solidFill>
              <a:schemeClr val="tx1"/>
            </a:solidFill>
            <a:round/>
            <a:headEnd/>
            <a:tailEnd/>
          </a:ln>
          <a:effectLst/>
        </p:spPr>
        <p:txBody>
          <a:bodyPr/>
          <a:lstStyle/>
          <a:p>
            <a:endParaRPr lang="zh-CN" altLang="en-US"/>
          </a:p>
        </p:txBody>
      </p:sp>
      <p:sp>
        <p:nvSpPr>
          <p:cNvPr id="12326" name="Line 38"/>
          <p:cNvSpPr>
            <a:spLocks noChangeShapeType="1"/>
          </p:cNvSpPr>
          <p:nvPr/>
        </p:nvSpPr>
        <p:spPr bwMode="auto">
          <a:xfrm>
            <a:off x="1476375" y="5446713"/>
            <a:ext cx="5113338" cy="0"/>
          </a:xfrm>
          <a:prstGeom prst="line">
            <a:avLst/>
          </a:prstGeom>
          <a:noFill/>
          <a:ln w="28575">
            <a:solidFill>
              <a:schemeClr val="tx1"/>
            </a:solidFill>
            <a:round/>
            <a:headEnd/>
            <a:tailEnd/>
          </a:ln>
          <a:effectLst/>
        </p:spPr>
        <p:txBody>
          <a:bodyPr/>
          <a:lstStyle/>
          <a:p>
            <a:endParaRPr lang="zh-CN" altLang="en-US"/>
          </a:p>
        </p:txBody>
      </p:sp>
      <p:sp>
        <p:nvSpPr>
          <p:cNvPr id="12327" name="Line 39"/>
          <p:cNvSpPr>
            <a:spLocks noChangeShapeType="1"/>
          </p:cNvSpPr>
          <p:nvPr/>
        </p:nvSpPr>
        <p:spPr bwMode="auto">
          <a:xfrm>
            <a:off x="1692275" y="5229225"/>
            <a:ext cx="4678363" cy="0"/>
          </a:xfrm>
          <a:prstGeom prst="line">
            <a:avLst/>
          </a:prstGeom>
          <a:noFill/>
          <a:ln w="28575">
            <a:solidFill>
              <a:schemeClr val="tx1"/>
            </a:solidFill>
            <a:round/>
            <a:headEnd/>
            <a:tailEnd/>
          </a:ln>
          <a:effectLst/>
        </p:spPr>
        <p:txBody>
          <a:bodyPr/>
          <a:lstStyle/>
          <a:p>
            <a:endParaRPr lang="zh-CN" altLang="en-US"/>
          </a:p>
        </p:txBody>
      </p:sp>
      <p:sp>
        <p:nvSpPr>
          <p:cNvPr id="12328" name="Line 40"/>
          <p:cNvSpPr>
            <a:spLocks noChangeShapeType="1"/>
          </p:cNvSpPr>
          <p:nvPr/>
        </p:nvSpPr>
        <p:spPr bwMode="auto">
          <a:xfrm rot="5400000">
            <a:off x="900906" y="4423569"/>
            <a:ext cx="1582738" cy="0"/>
          </a:xfrm>
          <a:prstGeom prst="line">
            <a:avLst/>
          </a:prstGeom>
          <a:noFill/>
          <a:ln w="28575">
            <a:solidFill>
              <a:schemeClr val="tx1"/>
            </a:solidFill>
            <a:round/>
            <a:headEnd/>
            <a:tailEnd/>
          </a:ln>
          <a:effectLst/>
        </p:spPr>
        <p:txBody>
          <a:bodyPr/>
          <a:lstStyle/>
          <a:p>
            <a:endParaRPr lang="zh-CN" altLang="en-US"/>
          </a:p>
        </p:txBody>
      </p:sp>
      <p:sp>
        <p:nvSpPr>
          <p:cNvPr id="12329" name="Line 41"/>
          <p:cNvSpPr>
            <a:spLocks noChangeShapeType="1"/>
          </p:cNvSpPr>
          <p:nvPr/>
        </p:nvSpPr>
        <p:spPr bwMode="auto">
          <a:xfrm rot="5400000">
            <a:off x="5630069" y="4487069"/>
            <a:ext cx="1890712" cy="0"/>
          </a:xfrm>
          <a:prstGeom prst="line">
            <a:avLst/>
          </a:prstGeom>
          <a:noFill/>
          <a:ln w="28575">
            <a:solidFill>
              <a:schemeClr val="tx1"/>
            </a:solidFill>
            <a:round/>
            <a:headEnd/>
            <a:tailEnd/>
          </a:ln>
          <a:effectLst/>
        </p:spPr>
        <p:txBody>
          <a:bodyPr/>
          <a:lstStyle/>
          <a:p>
            <a:endParaRPr lang="zh-CN" altLang="en-US"/>
          </a:p>
        </p:txBody>
      </p:sp>
      <p:sp>
        <p:nvSpPr>
          <p:cNvPr id="12330" name="Line 42"/>
          <p:cNvSpPr>
            <a:spLocks noChangeShapeType="1"/>
          </p:cNvSpPr>
          <p:nvPr/>
        </p:nvSpPr>
        <p:spPr bwMode="auto">
          <a:xfrm>
            <a:off x="1476375" y="3421063"/>
            <a:ext cx="1008063" cy="0"/>
          </a:xfrm>
          <a:prstGeom prst="line">
            <a:avLst/>
          </a:prstGeom>
          <a:noFill/>
          <a:ln w="28575">
            <a:solidFill>
              <a:schemeClr val="tx1"/>
            </a:solidFill>
            <a:round/>
            <a:headEnd/>
            <a:tailEnd/>
          </a:ln>
          <a:effectLst/>
        </p:spPr>
        <p:txBody>
          <a:bodyPr/>
          <a:lstStyle/>
          <a:p>
            <a:endParaRPr lang="zh-CN" altLang="en-US"/>
          </a:p>
        </p:txBody>
      </p:sp>
      <p:sp>
        <p:nvSpPr>
          <p:cNvPr id="12331" name="Line 43"/>
          <p:cNvSpPr>
            <a:spLocks noChangeShapeType="1"/>
          </p:cNvSpPr>
          <p:nvPr/>
        </p:nvSpPr>
        <p:spPr bwMode="auto">
          <a:xfrm>
            <a:off x="2773363" y="3646488"/>
            <a:ext cx="649287" cy="0"/>
          </a:xfrm>
          <a:prstGeom prst="line">
            <a:avLst/>
          </a:prstGeom>
          <a:noFill/>
          <a:ln w="28575">
            <a:solidFill>
              <a:schemeClr val="tx1"/>
            </a:solidFill>
            <a:round/>
            <a:headEnd/>
            <a:tailEnd/>
          </a:ln>
          <a:effectLst/>
        </p:spPr>
        <p:txBody>
          <a:bodyPr/>
          <a:lstStyle/>
          <a:p>
            <a:endParaRPr lang="zh-CN" altLang="en-US"/>
          </a:p>
        </p:txBody>
      </p:sp>
      <p:sp>
        <p:nvSpPr>
          <p:cNvPr id="12332" name="Line 44"/>
          <p:cNvSpPr>
            <a:spLocks noChangeShapeType="1"/>
          </p:cNvSpPr>
          <p:nvPr/>
        </p:nvSpPr>
        <p:spPr bwMode="auto">
          <a:xfrm>
            <a:off x="2771775" y="3419475"/>
            <a:ext cx="649288" cy="0"/>
          </a:xfrm>
          <a:prstGeom prst="line">
            <a:avLst/>
          </a:prstGeom>
          <a:noFill/>
          <a:ln w="28575">
            <a:solidFill>
              <a:schemeClr val="tx1"/>
            </a:solidFill>
            <a:round/>
            <a:headEnd/>
            <a:tailEnd/>
          </a:ln>
          <a:effectLst/>
        </p:spPr>
        <p:txBody>
          <a:bodyPr/>
          <a:lstStyle/>
          <a:p>
            <a:endParaRPr lang="zh-CN" altLang="en-US"/>
          </a:p>
        </p:txBody>
      </p:sp>
      <p:sp>
        <p:nvSpPr>
          <p:cNvPr id="12333" name="Line 45"/>
          <p:cNvSpPr>
            <a:spLocks noChangeShapeType="1"/>
          </p:cNvSpPr>
          <p:nvPr/>
        </p:nvSpPr>
        <p:spPr bwMode="auto">
          <a:xfrm>
            <a:off x="5868988" y="3646488"/>
            <a:ext cx="503237" cy="0"/>
          </a:xfrm>
          <a:prstGeom prst="line">
            <a:avLst/>
          </a:prstGeom>
          <a:noFill/>
          <a:ln w="28575">
            <a:solidFill>
              <a:schemeClr val="tx1"/>
            </a:solidFill>
            <a:round/>
            <a:headEnd/>
            <a:tailEnd/>
          </a:ln>
          <a:effectLst/>
        </p:spPr>
        <p:txBody>
          <a:bodyPr/>
          <a:lstStyle/>
          <a:p>
            <a:endParaRPr lang="zh-CN" altLang="en-US"/>
          </a:p>
        </p:txBody>
      </p:sp>
      <p:sp>
        <p:nvSpPr>
          <p:cNvPr id="12334" name="Line 46"/>
          <p:cNvSpPr>
            <a:spLocks noChangeShapeType="1"/>
          </p:cNvSpPr>
          <p:nvPr/>
        </p:nvSpPr>
        <p:spPr bwMode="auto">
          <a:xfrm>
            <a:off x="5868988" y="3419475"/>
            <a:ext cx="720725" cy="0"/>
          </a:xfrm>
          <a:prstGeom prst="line">
            <a:avLst/>
          </a:prstGeom>
          <a:noFill/>
          <a:ln w="28575">
            <a:solidFill>
              <a:schemeClr val="tx1"/>
            </a:solidFill>
            <a:round/>
            <a:headEnd/>
            <a:tailEnd/>
          </a:ln>
          <a:effectLst/>
        </p:spPr>
        <p:txBody>
          <a:bodyPr/>
          <a:lstStyle/>
          <a:p>
            <a:endParaRPr lang="zh-CN" altLang="en-US"/>
          </a:p>
        </p:txBody>
      </p:sp>
      <p:sp>
        <p:nvSpPr>
          <p:cNvPr id="12335" name="Line 47"/>
          <p:cNvSpPr>
            <a:spLocks noChangeShapeType="1"/>
          </p:cNvSpPr>
          <p:nvPr/>
        </p:nvSpPr>
        <p:spPr bwMode="auto">
          <a:xfrm rot="5400000">
            <a:off x="5913437" y="4095751"/>
            <a:ext cx="1349375" cy="0"/>
          </a:xfrm>
          <a:prstGeom prst="line">
            <a:avLst/>
          </a:prstGeom>
          <a:noFill/>
          <a:ln w="28575">
            <a:solidFill>
              <a:schemeClr val="tx1"/>
            </a:solidFill>
            <a:round/>
            <a:headEnd/>
            <a:tailEnd/>
          </a:ln>
          <a:effectLst/>
        </p:spPr>
        <p:txBody>
          <a:bodyPr/>
          <a:lstStyle/>
          <a:p>
            <a:endParaRPr lang="zh-CN" altLang="en-US"/>
          </a:p>
        </p:txBody>
      </p:sp>
      <p:sp>
        <p:nvSpPr>
          <p:cNvPr id="12336" name="Line 48"/>
          <p:cNvSpPr>
            <a:spLocks noChangeShapeType="1"/>
          </p:cNvSpPr>
          <p:nvPr/>
        </p:nvSpPr>
        <p:spPr bwMode="auto">
          <a:xfrm rot="5400000">
            <a:off x="5566569" y="4423569"/>
            <a:ext cx="1582738" cy="0"/>
          </a:xfrm>
          <a:prstGeom prst="line">
            <a:avLst/>
          </a:prstGeom>
          <a:noFill/>
          <a:ln w="28575">
            <a:solidFill>
              <a:schemeClr val="tx1"/>
            </a:solidFill>
            <a:round/>
            <a:headEnd/>
            <a:tailEnd/>
          </a:ln>
          <a:effectLst/>
        </p:spPr>
        <p:txBody>
          <a:bodyPr/>
          <a:lstStyle/>
          <a:p>
            <a:endParaRPr lang="zh-CN" altLang="en-US"/>
          </a:p>
        </p:txBody>
      </p:sp>
      <p:sp>
        <p:nvSpPr>
          <p:cNvPr id="12337" name="Line 49"/>
          <p:cNvSpPr>
            <a:spLocks noChangeShapeType="1"/>
          </p:cNvSpPr>
          <p:nvPr/>
        </p:nvSpPr>
        <p:spPr bwMode="auto">
          <a:xfrm>
            <a:off x="2484438" y="3286125"/>
            <a:ext cx="0" cy="431800"/>
          </a:xfrm>
          <a:prstGeom prst="line">
            <a:avLst/>
          </a:prstGeom>
          <a:noFill/>
          <a:ln w="76200">
            <a:solidFill>
              <a:srgbClr val="FF3300"/>
            </a:solidFill>
            <a:round/>
            <a:headEnd/>
            <a:tailEnd/>
          </a:ln>
          <a:effectLst/>
        </p:spPr>
        <p:txBody>
          <a:bodyPr/>
          <a:lstStyle/>
          <a:p>
            <a:endParaRPr lang="zh-CN" altLang="en-US"/>
          </a:p>
        </p:txBody>
      </p:sp>
      <p:sp>
        <p:nvSpPr>
          <p:cNvPr id="12338" name="Line 50"/>
          <p:cNvSpPr>
            <a:spLocks noChangeShapeType="1"/>
          </p:cNvSpPr>
          <p:nvPr/>
        </p:nvSpPr>
        <p:spPr bwMode="auto">
          <a:xfrm>
            <a:off x="2771775" y="3213100"/>
            <a:ext cx="0" cy="576263"/>
          </a:xfrm>
          <a:prstGeom prst="line">
            <a:avLst/>
          </a:prstGeom>
          <a:noFill/>
          <a:ln w="50800">
            <a:solidFill>
              <a:srgbClr val="FF0000"/>
            </a:solidFill>
            <a:round/>
            <a:headEnd/>
            <a:tailEnd/>
          </a:ln>
          <a:effectLst/>
        </p:spPr>
        <p:txBody>
          <a:bodyPr/>
          <a:lstStyle/>
          <a:p>
            <a:endParaRPr lang="zh-CN" altLang="en-US"/>
          </a:p>
        </p:txBody>
      </p:sp>
      <p:sp>
        <p:nvSpPr>
          <p:cNvPr id="12348" name="Text Box 60"/>
          <p:cNvSpPr txBox="1">
            <a:spLocks noChangeArrowheads="1"/>
          </p:cNvSpPr>
          <p:nvPr/>
        </p:nvSpPr>
        <p:spPr bwMode="auto">
          <a:xfrm>
            <a:off x="355600" y="2005013"/>
            <a:ext cx="615950" cy="3443287"/>
          </a:xfrm>
          <a:prstGeom prst="rect">
            <a:avLst/>
          </a:prstGeom>
          <a:solidFill>
            <a:srgbClr val="000080"/>
          </a:solidFill>
          <a:ln w="9525">
            <a:solidFill>
              <a:schemeClr val="bg1"/>
            </a:solidFill>
            <a:miter lim="800000"/>
            <a:headEnd/>
            <a:tailEnd/>
          </a:ln>
        </p:spPr>
        <p:txBody>
          <a:bodyPr vert="eaVert" lIns="90170" tIns="46990" rIns="90170" bIns="46990">
            <a:spAutoFit/>
          </a:bodyPr>
          <a:lstStyle/>
          <a:p>
            <a:pPr algn="ctr">
              <a:buFont typeface="Arial" pitchFamily="34" charset="0"/>
              <a:buNone/>
            </a:pPr>
            <a:r>
              <a:rPr lang="zh-CN" altLang="en-US" sz="2800" b="1">
                <a:solidFill>
                  <a:schemeClr val="bg1"/>
                </a:solidFill>
              </a:rPr>
              <a:t>电路中电势降落关系</a:t>
            </a:r>
          </a:p>
        </p:txBody>
      </p:sp>
      <p:sp>
        <p:nvSpPr>
          <p:cNvPr id="12349" name="Rectangle 61"/>
          <p:cNvSpPr>
            <a:spLocks noGrp="1" noChangeArrowheads="1"/>
          </p:cNvSpPr>
          <p:nvPr>
            <p:ph type="title"/>
          </p:nvPr>
        </p:nvSpPr>
        <p:spPr>
          <a:ln/>
        </p:spPr>
        <p:txBody>
          <a:bodyPr/>
          <a:lstStyle/>
          <a:p>
            <a:r>
              <a:rPr lang="zh-CN" altLang="en-US" dirty="0">
                <a:latin typeface="黑体" pitchFamily="49" charset="-122"/>
                <a:ea typeface="黑体" pitchFamily="49" charset="-122"/>
              </a:rPr>
              <a:t>闭合电路欧姆定律</a:t>
            </a:r>
          </a:p>
        </p:txBody>
      </p:sp>
      <p:graphicFrame>
        <p:nvGraphicFramePr>
          <p:cNvPr id="12350" name="Object 62"/>
          <p:cNvGraphicFramePr>
            <a:graphicFrameLocks/>
          </p:cNvGraphicFramePr>
          <p:nvPr/>
        </p:nvGraphicFramePr>
        <p:xfrm>
          <a:off x="6897688" y="764704"/>
          <a:ext cx="2246312" cy="1579563"/>
        </p:xfrm>
        <a:graphic>
          <a:graphicData uri="http://schemas.openxmlformats.org/presentationml/2006/ole">
            <mc:AlternateContent xmlns:mc="http://schemas.openxmlformats.org/markup-compatibility/2006">
              <mc:Choice xmlns:v="urn:schemas-microsoft-com:vml" Requires="v">
                <p:oleObj spid="_x0000_s50179" r:id="rId3" imgW="2162160" imgH="1800360" progId="PBrush">
                  <p:embed/>
                </p:oleObj>
              </mc:Choice>
              <mc:Fallback>
                <p:oleObj r:id="rId3" imgW="2162160" imgH="1800360"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7688" y="764704"/>
                        <a:ext cx="2246312" cy="1579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51" name="Line 63"/>
          <p:cNvSpPr>
            <a:spLocks noChangeShapeType="1"/>
          </p:cNvSpPr>
          <p:nvPr/>
        </p:nvSpPr>
        <p:spPr bwMode="auto">
          <a:xfrm flipV="1">
            <a:off x="4359275" y="3413125"/>
            <a:ext cx="795338" cy="9525"/>
          </a:xfrm>
          <a:prstGeom prst="line">
            <a:avLst/>
          </a:prstGeom>
          <a:noFill/>
          <a:ln w="28575">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50"/>
                                        </p:tgtEl>
                                        <p:attrNameLst>
                                          <p:attrName>style.visibility</p:attrName>
                                        </p:attrNameLst>
                                      </p:cBhvr>
                                      <p:to>
                                        <p:strVal val="visible"/>
                                      </p:to>
                                    </p:set>
                                    <p:anim calcmode="lin" valueType="num">
                                      <p:cBhvr additive="base">
                                        <p:cTn id="7" dur="500" fill="hold"/>
                                        <p:tgtEl>
                                          <p:spTgt spid="12350"/>
                                        </p:tgtEl>
                                        <p:attrNameLst>
                                          <p:attrName>ppt_x</p:attrName>
                                        </p:attrNameLst>
                                      </p:cBhvr>
                                      <p:tavLst>
                                        <p:tav tm="0">
                                          <p:val>
                                            <p:strVal val="#ppt_x"/>
                                          </p:val>
                                        </p:tav>
                                        <p:tav tm="100000">
                                          <p:val>
                                            <p:strVal val="#ppt_x"/>
                                          </p:val>
                                        </p:tav>
                                      </p:tavLst>
                                    </p:anim>
                                    <p:anim calcmode="lin" valueType="num">
                                      <p:cBhvr additive="base">
                                        <p:cTn id="8" dur="500" fill="hold"/>
                                        <p:tgtEl>
                                          <p:spTgt spid="123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additive="base">
                                        <p:cTn id="13" dur="500" fill="hold"/>
                                        <p:tgtEl>
                                          <p:spTgt spid="12290"/>
                                        </p:tgtEl>
                                        <p:attrNameLst>
                                          <p:attrName>ppt_x</p:attrName>
                                        </p:attrNameLst>
                                      </p:cBhvr>
                                      <p:tavLst>
                                        <p:tav tm="0">
                                          <p:val>
                                            <p:strVal val="#ppt_x"/>
                                          </p:val>
                                        </p:tav>
                                        <p:tav tm="100000">
                                          <p:val>
                                            <p:strVal val="#ppt_x"/>
                                          </p:val>
                                        </p:tav>
                                      </p:tavLst>
                                    </p:anim>
                                    <p:anim calcmode="lin" valueType="num">
                                      <p:cBhvr additive="base">
                                        <p:cTn id="14" dur="500" fill="hold"/>
                                        <p:tgtEl>
                                          <p:spTgt spid="1229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294"/>
                                        </p:tgtEl>
                                        <p:attrNameLst>
                                          <p:attrName>style.visibility</p:attrName>
                                        </p:attrNameLst>
                                      </p:cBhvr>
                                      <p:to>
                                        <p:strVal val="visible"/>
                                      </p:to>
                                    </p:set>
                                    <p:anim calcmode="lin" valueType="num">
                                      <p:cBhvr additive="base">
                                        <p:cTn id="21" dur="500" fill="hold"/>
                                        <p:tgtEl>
                                          <p:spTgt spid="12294"/>
                                        </p:tgtEl>
                                        <p:attrNameLst>
                                          <p:attrName>ppt_x</p:attrName>
                                        </p:attrNameLst>
                                      </p:cBhvr>
                                      <p:tavLst>
                                        <p:tav tm="0">
                                          <p:val>
                                            <p:strVal val="#ppt_x"/>
                                          </p:val>
                                        </p:tav>
                                        <p:tav tm="100000">
                                          <p:val>
                                            <p:strVal val="#ppt_x"/>
                                          </p:val>
                                        </p:tav>
                                      </p:tavLst>
                                    </p:anim>
                                    <p:anim calcmode="lin" valueType="num">
                                      <p:cBhvr additive="base">
                                        <p:cTn id="22" dur="500" fill="hold"/>
                                        <p:tgtEl>
                                          <p:spTgt spid="1229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295"/>
                                        </p:tgtEl>
                                        <p:attrNameLst>
                                          <p:attrName>style.visibility</p:attrName>
                                        </p:attrNameLst>
                                      </p:cBhvr>
                                      <p:to>
                                        <p:strVal val="visible"/>
                                      </p:to>
                                    </p:set>
                                    <p:anim calcmode="lin" valueType="num">
                                      <p:cBhvr additive="base">
                                        <p:cTn id="25" dur="500" fill="hold"/>
                                        <p:tgtEl>
                                          <p:spTgt spid="12295"/>
                                        </p:tgtEl>
                                        <p:attrNameLst>
                                          <p:attrName>ppt_x</p:attrName>
                                        </p:attrNameLst>
                                      </p:cBhvr>
                                      <p:tavLst>
                                        <p:tav tm="0">
                                          <p:val>
                                            <p:strVal val="#ppt_x"/>
                                          </p:val>
                                        </p:tav>
                                        <p:tav tm="100000">
                                          <p:val>
                                            <p:strVal val="#ppt_x"/>
                                          </p:val>
                                        </p:tav>
                                      </p:tavLst>
                                    </p:anim>
                                    <p:anim calcmode="lin" valueType="num">
                                      <p:cBhvr additive="base">
                                        <p:cTn id="26" dur="500" fill="hold"/>
                                        <p:tgtEl>
                                          <p:spTgt spid="1229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296"/>
                                        </p:tgtEl>
                                        <p:attrNameLst>
                                          <p:attrName>style.visibility</p:attrName>
                                        </p:attrNameLst>
                                      </p:cBhvr>
                                      <p:to>
                                        <p:strVal val="visible"/>
                                      </p:to>
                                    </p:set>
                                    <p:anim calcmode="lin" valueType="num">
                                      <p:cBhvr additive="base">
                                        <p:cTn id="29" dur="500" fill="hold"/>
                                        <p:tgtEl>
                                          <p:spTgt spid="12296"/>
                                        </p:tgtEl>
                                        <p:attrNameLst>
                                          <p:attrName>ppt_x</p:attrName>
                                        </p:attrNameLst>
                                      </p:cBhvr>
                                      <p:tavLst>
                                        <p:tav tm="0">
                                          <p:val>
                                            <p:strVal val="#ppt_x"/>
                                          </p:val>
                                        </p:tav>
                                        <p:tav tm="100000">
                                          <p:val>
                                            <p:strVal val="#ppt_x"/>
                                          </p:val>
                                        </p:tav>
                                      </p:tavLst>
                                    </p:anim>
                                    <p:anim calcmode="lin" valueType="num">
                                      <p:cBhvr additive="base">
                                        <p:cTn id="30" dur="500" fill="hold"/>
                                        <p:tgtEl>
                                          <p:spTgt spid="1229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297"/>
                                        </p:tgtEl>
                                        <p:attrNameLst>
                                          <p:attrName>style.visibility</p:attrName>
                                        </p:attrNameLst>
                                      </p:cBhvr>
                                      <p:to>
                                        <p:strVal val="visible"/>
                                      </p:to>
                                    </p:set>
                                    <p:anim calcmode="lin" valueType="num">
                                      <p:cBhvr additive="base">
                                        <p:cTn id="33" dur="500" fill="hold"/>
                                        <p:tgtEl>
                                          <p:spTgt spid="12297"/>
                                        </p:tgtEl>
                                        <p:attrNameLst>
                                          <p:attrName>ppt_x</p:attrName>
                                        </p:attrNameLst>
                                      </p:cBhvr>
                                      <p:tavLst>
                                        <p:tav tm="0">
                                          <p:val>
                                            <p:strVal val="#ppt_x"/>
                                          </p:val>
                                        </p:tav>
                                        <p:tav tm="100000">
                                          <p:val>
                                            <p:strVal val="#ppt_x"/>
                                          </p:val>
                                        </p:tav>
                                      </p:tavLst>
                                    </p:anim>
                                    <p:anim calcmode="lin" valueType="num">
                                      <p:cBhvr additive="base">
                                        <p:cTn id="34" dur="500" fill="hold"/>
                                        <p:tgtEl>
                                          <p:spTgt spid="1229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298"/>
                                        </p:tgtEl>
                                        <p:attrNameLst>
                                          <p:attrName>style.visibility</p:attrName>
                                        </p:attrNameLst>
                                      </p:cBhvr>
                                      <p:to>
                                        <p:strVal val="visible"/>
                                      </p:to>
                                    </p:set>
                                    <p:anim calcmode="lin" valueType="num">
                                      <p:cBhvr additive="base">
                                        <p:cTn id="37" dur="500" fill="hold"/>
                                        <p:tgtEl>
                                          <p:spTgt spid="12298"/>
                                        </p:tgtEl>
                                        <p:attrNameLst>
                                          <p:attrName>ppt_x</p:attrName>
                                        </p:attrNameLst>
                                      </p:cBhvr>
                                      <p:tavLst>
                                        <p:tav tm="0">
                                          <p:val>
                                            <p:strVal val="#ppt_x"/>
                                          </p:val>
                                        </p:tav>
                                        <p:tav tm="100000">
                                          <p:val>
                                            <p:strVal val="#ppt_x"/>
                                          </p:val>
                                        </p:tav>
                                      </p:tavLst>
                                    </p:anim>
                                    <p:anim calcmode="lin" valueType="num">
                                      <p:cBhvr additive="base">
                                        <p:cTn id="38" dur="500" fill="hold"/>
                                        <p:tgtEl>
                                          <p:spTgt spid="1229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299"/>
                                        </p:tgtEl>
                                        <p:attrNameLst>
                                          <p:attrName>style.visibility</p:attrName>
                                        </p:attrNameLst>
                                      </p:cBhvr>
                                      <p:to>
                                        <p:strVal val="visible"/>
                                      </p:to>
                                    </p:set>
                                    <p:anim calcmode="lin" valueType="num">
                                      <p:cBhvr additive="base">
                                        <p:cTn id="41" dur="500" fill="hold"/>
                                        <p:tgtEl>
                                          <p:spTgt spid="12299"/>
                                        </p:tgtEl>
                                        <p:attrNameLst>
                                          <p:attrName>ppt_x</p:attrName>
                                        </p:attrNameLst>
                                      </p:cBhvr>
                                      <p:tavLst>
                                        <p:tav tm="0">
                                          <p:val>
                                            <p:strVal val="#ppt_x"/>
                                          </p:val>
                                        </p:tav>
                                        <p:tav tm="100000">
                                          <p:val>
                                            <p:strVal val="#ppt_x"/>
                                          </p:val>
                                        </p:tav>
                                      </p:tavLst>
                                    </p:anim>
                                    <p:anim calcmode="lin" valueType="num">
                                      <p:cBhvr additive="base">
                                        <p:cTn id="42" dur="500" fill="hold"/>
                                        <p:tgtEl>
                                          <p:spTgt spid="1229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300"/>
                                        </p:tgtEl>
                                        <p:attrNameLst>
                                          <p:attrName>style.visibility</p:attrName>
                                        </p:attrNameLst>
                                      </p:cBhvr>
                                      <p:to>
                                        <p:strVal val="visible"/>
                                      </p:to>
                                    </p:set>
                                    <p:anim calcmode="lin" valueType="num">
                                      <p:cBhvr additive="base">
                                        <p:cTn id="45" dur="500" fill="hold"/>
                                        <p:tgtEl>
                                          <p:spTgt spid="12300"/>
                                        </p:tgtEl>
                                        <p:attrNameLst>
                                          <p:attrName>ppt_x</p:attrName>
                                        </p:attrNameLst>
                                      </p:cBhvr>
                                      <p:tavLst>
                                        <p:tav tm="0">
                                          <p:val>
                                            <p:strVal val="#ppt_x"/>
                                          </p:val>
                                        </p:tav>
                                        <p:tav tm="100000">
                                          <p:val>
                                            <p:strVal val="#ppt_x"/>
                                          </p:val>
                                        </p:tav>
                                      </p:tavLst>
                                    </p:anim>
                                    <p:anim calcmode="lin" valueType="num">
                                      <p:cBhvr additive="base">
                                        <p:cTn id="46" dur="500" fill="hold"/>
                                        <p:tgtEl>
                                          <p:spTgt spid="1230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301"/>
                                        </p:tgtEl>
                                        <p:attrNameLst>
                                          <p:attrName>style.visibility</p:attrName>
                                        </p:attrNameLst>
                                      </p:cBhvr>
                                      <p:to>
                                        <p:strVal val="visible"/>
                                      </p:to>
                                    </p:set>
                                    <p:anim calcmode="lin" valueType="num">
                                      <p:cBhvr additive="base">
                                        <p:cTn id="49" dur="500" fill="hold"/>
                                        <p:tgtEl>
                                          <p:spTgt spid="12301"/>
                                        </p:tgtEl>
                                        <p:attrNameLst>
                                          <p:attrName>ppt_x</p:attrName>
                                        </p:attrNameLst>
                                      </p:cBhvr>
                                      <p:tavLst>
                                        <p:tav tm="0">
                                          <p:val>
                                            <p:strVal val="#ppt_x"/>
                                          </p:val>
                                        </p:tav>
                                        <p:tav tm="100000">
                                          <p:val>
                                            <p:strVal val="#ppt_x"/>
                                          </p:val>
                                        </p:tav>
                                      </p:tavLst>
                                    </p:anim>
                                    <p:anim calcmode="lin" valueType="num">
                                      <p:cBhvr additive="base">
                                        <p:cTn id="50" dur="500" fill="hold"/>
                                        <p:tgtEl>
                                          <p:spTgt spid="1230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302"/>
                                        </p:tgtEl>
                                        <p:attrNameLst>
                                          <p:attrName>style.visibility</p:attrName>
                                        </p:attrNameLst>
                                      </p:cBhvr>
                                      <p:to>
                                        <p:strVal val="visible"/>
                                      </p:to>
                                    </p:set>
                                    <p:anim calcmode="lin" valueType="num">
                                      <p:cBhvr additive="base">
                                        <p:cTn id="53" dur="500" fill="hold"/>
                                        <p:tgtEl>
                                          <p:spTgt spid="12302"/>
                                        </p:tgtEl>
                                        <p:attrNameLst>
                                          <p:attrName>ppt_x</p:attrName>
                                        </p:attrNameLst>
                                      </p:cBhvr>
                                      <p:tavLst>
                                        <p:tav tm="0">
                                          <p:val>
                                            <p:strVal val="#ppt_x"/>
                                          </p:val>
                                        </p:tav>
                                        <p:tav tm="100000">
                                          <p:val>
                                            <p:strVal val="#ppt_x"/>
                                          </p:val>
                                        </p:tav>
                                      </p:tavLst>
                                    </p:anim>
                                    <p:anim calcmode="lin" valueType="num">
                                      <p:cBhvr additive="base">
                                        <p:cTn id="54" dur="500" fill="hold"/>
                                        <p:tgtEl>
                                          <p:spTgt spid="1230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303"/>
                                        </p:tgtEl>
                                        <p:attrNameLst>
                                          <p:attrName>style.visibility</p:attrName>
                                        </p:attrNameLst>
                                      </p:cBhvr>
                                      <p:to>
                                        <p:strVal val="visible"/>
                                      </p:to>
                                    </p:set>
                                    <p:anim calcmode="lin" valueType="num">
                                      <p:cBhvr additive="base">
                                        <p:cTn id="57" dur="500" fill="hold"/>
                                        <p:tgtEl>
                                          <p:spTgt spid="12303"/>
                                        </p:tgtEl>
                                        <p:attrNameLst>
                                          <p:attrName>ppt_x</p:attrName>
                                        </p:attrNameLst>
                                      </p:cBhvr>
                                      <p:tavLst>
                                        <p:tav tm="0">
                                          <p:val>
                                            <p:strVal val="#ppt_x"/>
                                          </p:val>
                                        </p:tav>
                                        <p:tav tm="100000">
                                          <p:val>
                                            <p:strVal val="#ppt_x"/>
                                          </p:val>
                                        </p:tav>
                                      </p:tavLst>
                                    </p:anim>
                                    <p:anim calcmode="lin" valueType="num">
                                      <p:cBhvr additive="base">
                                        <p:cTn id="58" dur="500" fill="hold"/>
                                        <p:tgtEl>
                                          <p:spTgt spid="1230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2304"/>
                                        </p:tgtEl>
                                        <p:attrNameLst>
                                          <p:attrName>style.visibility</p:attrName>
                                        </p:attrNameLst>
                                      </p:cBhvr>
                                      <p:to>
                                        <p:strVal val="visible"/>
                                      </p:to>
                                    </p:set>
                                    <p:anim calcmode="lin" valueType="num">
                                      <p:cBhvr additive="base">
                                        <p:cTn id="61" dur="500" fill="hold"/>
                                        <p:tgtEl>
                                          <p:spTgt spid="12304"/>
                                        </p:tgtEl>
                                        <p:attrNameLst>
                                          <p:attrName>ppt_x</p:attrName>
                                        </p:attrNameLst>
                                      </p:cBhvr>
                                      <p:tavLst>
                                        <p:tav tm="0">
                                          <p:val>
                                            <p:strVal val="#ppt_x"/>
                                          </p:val>
                                        </p:tav>
                                        <p:tav tm="100000">
                                          <p:val>
                                            <p:strVal val="#ppt_x"/>
                                          </p:val>
                                        </p:tav>
                                      </p:tavLst>
                                    </p:anim>
                                    <p:anim calcmode="lin" valueType="num">
                                      <p:cBhvr additive="base">
                                        <p:cTn id="62" dur="500" fill="hold"/>
                                        <p:tgtEl>
                                          <p:spTgt spid="1230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305"/>
                                        </p:tgtEl>
                                        <p:attrNameLst>
                                          <p:attrName>style.visibility</p:attrName>
                                        </p:attrNameLst>
                                      </p:cBhvr>
                                      <p:to>
                                        <p:strVal val="visible"/>
                                      </p:to>
                                    </p:set>
                                    <p:anim calcmode="lin" valueType="num">
                                      <p:cBhvr additive="base">
                                        <p:cTn id="65" dur="500" fill="hold"/>
                                        <p:tgtEl>
                                          <p:spTgt spid="12305"/>
                                        </p:tgtEl>
                                        <p:attrNameLst>
                                          <p:attrName>ppt_x</p:attrName>
                                        </p:attrNameLst>
                                      </p:cBhvr>
                                      <p:tavLst>
                                        <p:tav tm="0">
                                          <p:val>
                                            <p:strVal val="#ppt_x"/>
                                          </p:val>
                                        </p:tav>
                                        <p:tav tm="100000">
                                          <p:val>
                                            <p:strVal val="#ppt_x"/>
                                          </p:val>
                                        </p:tav>
                                      </p:tavLst>
                                    </p:anim>
                                    <p:anim calcmode="lin" valueType="num">
                                      <p:cBhvr additive="base">
                                        <p:cTn id="66" dur="500" fill="hold"/>
                                        <p:tgtEl>
                                          <p:spTgt spid="1230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2306"/>
                                        </p:tgtEl>
                                        <p:attrNameLst>
                                          <p:attrName>style.visibility</p:attrName>
                                        </p:attrNameLst>
                                      </p:cBhvr>
                                      <p:to>
                                        <p:strVal val="visible"/>
                                      </p:to>
                                    </p:set>
                                    <p:anim calcmode="lin" valueType="num">
                                      <p:cBhvr additive="base">
                                        <p:cTn id="69" dur="500" fill="hold"/>
                                        <p:tgtEl>
                                          <p:spTgt spid="12306"/>
                                        </p:tgtEl>
                                        <p:attrNameLst>
                                          <p:attrName>ppt_x</p:attrName>
                                        </p:attrNameLst>
                                      </p:cBhvr>
                                      <p:tavLst>
                                        <p:tav tm="0">
                                          <p:val>
                                            <p:strVal val="#ppt_x"/>
                                          </p:val>
                                        </p:tav>
                                        <p:tav tm="100000">
                                          <p:val>
                                            <p:strVal val="#ppt_x"/>
                                          </p:val>
                                        </p:tav>
                                      </p:tavLst>
                                    </p:anim>
                                    <p:anim calcmode="lin" valueType="num">
                                      <p:cBhvr additive="base">
                                        <p:cTn id="70" dur="500" fill="hold"/>
                                        <p:tgtEl>
                                          <p:spTgt spid="123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307"/>
                                        </p:tgtEl>
                                        <p:attrNameLst>
                                          <p:attrName>style.visibility</p:attrName>
                                        </p:attrNameLst>
                                      </p:cBhvr>
                                      <p:to>
                                        <p:strVal val="visible"/>
                                      </p:to>
                                    </p:set>
                                    <p:anim calcmode="lin" valueType="num">
                                      <p:cBhvr additive="base">
                                        <p:cTn id="73" dur="500" fill="hold"/>
                                        <p:tgtEl>
                                          <p:spTgt spid="12307"/>
                                        </p:tgtEl>
                                        <p:attrNameLst>
                                          <p:attrName>ppt_x</p:attrName>
                                        </p:attrNameLst>
                                      </p:cBhvr>
                                      <p:tavLst>
                                        <p:tav tm="0">
                                          <p:val>
                                            <p:strVal val="#ppt_x"/>
                                          </p:val>
                                        </p:tav>
                                        <p:tav tm="100000">
                                          <p:val>
                                            <p:strVal val="#ppt_x"/>
                                          </p:val>
                                        </p:tav>
                                      </p:tavLst>
                                    </p:anim>
                                    <p:anim calcmode="lin" valueType="num">
                                      <p:cBhvr additive="base">
                                        <p:cTn id="74" dur="500" fill="hold"/>
                                        <p:tgtEl>
                                          <p:spTgt spid="12307"/>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additive="base">
                                        <p:cTn id="77" dur="500" fill="hold"/>
                                        <p:tgtEl>
                                          <p:spTgt spid="3"/>
                                        </p:tgtEl>
                                        <p:attrNameLst>
                                          <p:attrName>ppt_x</p:attrName>
                                        </p:attrNameLst>
                                      </p:cBhvr>
                                      <p:tavLst>
                                        <p:tav tm="0">
                                          <p:val>
                                            <p:strVal val="#ppt_x"/>
                                          </p:val>
                                        </p:tav>
                                        <p:tav tm="100000">
                                          <p:val>
                                            <p:strVal val="#ppt_x"/>
                                          </p:val>
                                        </p:tav>
                                      </p:tavLst>
                                    </p:anim>
                                    <p:anim calcmode="lin" valueType="num">
                                      <p:cBhvr additive="base">
                                        <p:cTn id="78" dur="500" fill="hold"/>
                                        <p:tgtEl>
                                          <p:spTgt spid="3"/>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ppt_x"/>
                                          </p:val>
                                        </p:tav>
                                        <p:tav tm="100000">
                                          <p:val>
                                            <p:strVal val="#ppt_x"/>
                                          </p:val>
                                        </p:tav>
                                      </p:tavLst>
                                    </p:anim>
                                    <p:anim calcmode="lin" valueType="num">
                                      <p:cBhvr additive="base">
                                        <p:cTn id="82" dur="500" fill="hold"/>
                                        <p:tgtEl>
                                          <p:spTgt spid="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2315"/>
                                        </p:tgtEl>
                                        <p:attrNameLst>
                                          <p:attrName>style.visibility</p:attrName>
                                        </p:attrNameLst>
                                      </p:cBhvr>
                                      <p:to>
                                        <p:strVal val="visible"/>
                                      </p:to>
                                    </p:set>
                                    <p:anim calcmode="lin" valueType="num">
                                      <p:cBhvr additive="base">
                                        <p:cTn id="85" dur="500" fill="hold"/>
                                        <p:tgtEl>
                                          <p:spTgt spid="12315"/>
                                        </p:tgtEl>
                                        <p:attrNameLst>
                                          <p:attrName>ppt_x</p:attrName>
                                        </p:attrNameLst>
                                      </p:cBhvr>
                                      <p:tavLst>
                                        <p:tav tm="0">
                                          <p:val>
                                            <p:strVal val="#ppt_x"/>
                                          </p:val>
                                        </p:tav>
                                        <p:tav tm="100000">
                                          <p:val>
                                            <p:strVal val="#ppt_x"/>
                                          </p:val>
                                        </p:tav>
                                      </p:tavLst>
                                    </p:anim>
                                    <p:anim calcmode="lin" valueType="num">
                                      <p:cBhvr additive="base">
                                        <p:cTn id="86" dur="500" fill="hold"/>
                                        <p:tgtEl>
                                          <p:spTgt spid="1231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2316"/>
                                        </p:tgtEl>
                                        <p:attrNameLst>
                                          <p:attrName>style.visibility</p:attrName>
                                        </p:attrNameLst>
                                      </p:cBhvr>
                                      <p:to>
                                        <p:strVal val="visible"/>
                                      </p:to>
                                    </p:set>
                                    <p:anim calcmode="lin" valueType="num">
                                      <p:cBhvr additive="base">
                                        <p:cTn id="89" dur="500" fill="hold"/>
                                        <p:tgtEl>
                                          <p:spTgt spid="12316"/>
                                        </p:tgtEl>
                                        <p:attrNameLst>
                                          <p:attrName>ppt_x</p:attrName>
                                        </p:attrNameLst>
                                      </p:cBhvr>
                                      <p:tavLst>
                                        <p:tav tm="0">
                                          <p:val>
                                            <p:strVal val="#ppt_x"/>
                                          </p:val>
                                        </p:tav>
                                        <p:tav tm="100000">
                                          <p:val>
                                            <p:strVal val="#ppt_x"/>
                                          </p:val>
                                        </p:tav>
                                      </p:tavLst>
                                    </p:anim>
                                    <p:anim calcmode="lin" valueType="num">
                                      <p:cBhvr additive="base">
                                        <p:cTn id="90" dur="500" fill="hold"/>
                                        <p:tgtEl>
                                          <p:spTgt spid="1231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2317"/>
                                        </p:tgtEl>
                                        <p:attrNameLst>
                                          <p:attrName>style.visibility</p:attrName>
                                        </p:attrNameLst>
                                      </p:cBhvr>
                                      <p:to>
                                        <p:strVal val="visible"/>
                                      </p:to>
                                    </p:set>
                                    <p:anim calcmode="lin" valueType="num">
                                      <p:cBhvr additive="base">
                                        <p:cTn id="93" dur="500" fill="hold"/>
                                        <p:tgtEl>
                                          <p:spTgt spid="12317"/>
                                        </p:tgtEl>
                                        <p:attrNameLst>
                                          <p:attrName>ppt_x</p:attrName>
                                        </p:attrNameLst>
                                      </p:cBhvr>
                                      <p:tavLst>
                                        <p:tav tm="0">
                                          <p:val>
                                            <p:strVal val="#ppt_x"/>
                                          </p:val>
                                        </p:tav>
                                        <p:tav tm="100000">
                                          <p:val>
                                            <p:strVal val="#ppt_x"/>
                                          </p:val>
                                        </p:tav>
                                      </p:tavLst>
                                    </p:anim>
                                    <p:anim calcmode="lin" valueType="num">
                                      <p:cBhvr additive="base">
                                        <p:cTn id="94" dur="500" fill="hold"/>
                                        <p:tgtEl>
                                          <p:spTgt spid="1231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2318"/>
                                        </p:tgtEl>
                                        <p:attrNameLst>
                                          <p:attrName>style.visibility</p:attrName>
                                        </p:attrNameLst>
                                      </p:cBhvr>
                                      <p:to>
                                        <p:strVal val="visible"/>
                                      </p:to>
                                    </p:set>
                                    <p:anim calcmode="lin" valueType="num">
                                      <p:cBhvr additive="base">
                                        <p:cTn id="97" dur="500" fill="hold"/>
                                        <p:tgtEl>
                                          <p:spTgt spid="12318"/>
                                        </p:tgtEl>
                                        <p:attrNameLst>
                                          <p:attrName>ppt_x</p:attrName>
                                        </p:attrNameLst>
                                      </p:cBhvr>
                                      <p:tavLst>
                                        <p:tav tm="0">
                                          <p:val>
                                            <p:strVal val="#ppt_x"/>
                                          </p:val>
                                        </p:tav>
                                        <p:tav tm="100000">
                                          <p:val>
                                            <p:strVal val="#ppt_x"/>
                                          </p:val>
                                        </p:tav>
                                      </p:tavLst>
                                    </p:anim>
                                    <p:anim calcmode="lin" valueType="num">
                                      <p:cBhvr additive="base">
                                        <p:cTn id="98" dur="500" fill="hold"/>
                                        <p:tgtEl>
                                          <p:spTgt spid="1231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2319"/>
                                        </p:tgtEl>
                                        <p:attrNameLst>
                                          <p:attrName>style.visibility</p:attrName>
                                        </p:attrNameLst>
                                      </p:cBhvr>
                                      <p:to>
                                        <p:strVal val="visible"/>
                                      </p:to>
                                    </p:set>
                                    <p:anim calcmode="lin" valueType="num">
                                      <p:cBhvr additive="base">
                                        <p:cTn id="101" dur="500" fill="hold"/>
                                        <p:tgtEl>
                                          <p:spTgt spid="12319"/>
                                        </p:tgtEl>
                                        <p:attrNameLst>
                                          <p:attrName>ppt_x</p:attrName>
                                        </p:attrNameLst>
                                      </p:cBhvr>
                                      <p:tavLst>
                                        <p:tav tm="0">
                                          <p:val>
                                            <p:strVal val="#ppt_x"/>
                                          </p:val>
                                        </p:tav>
                                        <p:tav tm="100000">
                                          <p:val>
                                            <p:strVal val="#ppt_x"/>
                                          </p:val>
                                        </p:tav>
                                      </p:tavLst>
                                    </p:anim>
                                    <p:anim calcmode="lin" valueType="num">
                                      <p:cBhvr additive="base">
                                        <p:cTn id="102" dur="500" fill="hold"/>
                                        <p:tgtEl>
                                          <p:spTgt spid="1231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2320"/>
                                        </p:tgtEl>
                                        <p:attrNameLst>
                                          <p:attrName>style.visibility</p:attrName>
                                        </p:attrNameLst>
                                      </p:cBhvr>
                                      <p:to>
                                        <p:strVal val="visible"/>
                                      </p:to>
                                    </p:set>
                                    <p:anim calcmode="lin" valueType="num">
                                      <p:cBhvr additive="base">
                                        <p:cTn id="105" dur="500" fill="hold"/>
                                        <p:tgtEl>
                                          <p:spTgt spid="12320"/>
                                        </p:tgtEl>
                                        <p:attrNameLst>
                                          <p:attrName>ppt_x</p:attrName>
                                        </p:attrNameLst>
                                      </p:cBhvr>
                                      <p:tavLst>
                                        <p:tav tm="0">
                                          <p:val>
                                            <p:strVal val="#ppt_x"/>
                                          </p:val>
                                        </p:tav>
                                        <p:tav tm="100000">
                                          <p:val>
                                            <p:strVal val="#ppt_x"/>
                                          </p:val>
                                        </p:tav>
                                      </p:tavLst>
                                    </p:anim>
                                    <p:anim calcmode="lin" valueType="num">
                                      <p:cBhvr additive="base">
                                        <p:cTn id="106" dur="500" fill="hold"/>
                                        <p:tgtEl>
                                          <p:spTgt spid="12320"/>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2321"/>
                                        </p:tgtEl>
                                        <p:attrNameLst>
                                          <p:attrName>style.visibility</p:attrName>
                                        </p:attrNameLst>
                                      </p:cBhvr>
                                      <p:to>
                                        <p:strVal val="visible"/>
                                      </p:to>
                                    </p:set>
                                    <p:anim calcmode="lin" valueType="num">
                                      <p:cBhvr additive="base">
                                        <p:cTn id="109" dur="500" fill="hold"/>
                                        <p:tgtEl>
                                          <p:spTgt spid="12321"/>
                                        </p:tgtEl>
                                        <p:attrNameLst>
                                          <p:attrName>ppt_x</p:attrName>
                                        </p:attrNameLst>
                                      </p:cBhvr>
                                      <p:tavLst>
                                        <p:tav tm="0">
                                          <p:val>
                                            <p:strVal val="#ppt_x"/>
                                          </p:val>
                                        </p:tav>
                                        <p:tav tm="100000">
                                          <p:val>
                                            <p:strVal val="#ppt_x"/>
                                          </p:val>
                                        </p:tav>
                                      </p:tavLst>
                                    </p:anim>
                                    <p:anim calcmode="lin" valueType="num">
                                      <p:cBhvr additive="base">
                                        <p:cTn id="110" dur="500" fill="hold"/>
                                        <p:tgtEl>
                                          <p:spTgt spid="12321"/>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2322"/>
                                        </p:tgtEl>
                                        <p:attrNameLst>
                                          <p:attrName>style.visibility</p:attrName>
                                        </p:attrNameLst>
                                      </p:cBhvr>
                                      <p:to>
                                        <p:strVal val="visible"/>
                                      </p:to>
                                    </p:set>
                                    <p:anim calcmode="lin" valueType="num">
                                      <p:cBhvr additive="base">
                                        <p:cTn id="113" dur="500" fill="hold"/>
                                        <p:tgtEl>
                                          <p:spTgt spid="12322"/>
                                        </p:tgtEl>
                                        <p:attrNameLst>
                                          <p:attrName>ppt_x</p:attrName>
                                        </p:attrNameLst>
                                      </p:cBhvr>
                                      <p:tavLst>
                                        <p:tav tm="0">
                                          <p:val>
                                            <p:strVal val="#ppt_x"/>
                                          </p:val>
                                        </p:tav>
                                        <p:tav tm="100000">
                                          <p:val>
                                            <p:strVal val="#ppt_x"/>
                                          </p:val>
                                        </p:tav>
                                      </p:tavLst>
                                    </p:anim>
                                    <p:anim calcmode="lin" valueType="num">
                                      <p:cBhvr additive="base">
                                        <p:cTn id="114" dur="500" fill="hold"/>
                                        <p:tgtEl>
                                          <p:spTgt spid="1232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2323"/>
                                        </p:tgtEl>
                                        <p:attrNameLst>
                                          <p:attrName>style.visibility</p:attrName>
                                        </p:attrNameLst>
                                      </p:cBhvr>
                                      <p:to>
                                        <p:strVal val="visible"/>
                                      </p:to>
                                    </p:set>
                                    <p:anim calcmode="lin" valueType="num">
                                      <p:cBhvr additive="base">
                                        <p:cTn id="117" dur="500" fill="hold"/>
                                        <p:tgtEl>
                                          <p:spTgt spid="12323"/>
                                        </p:tgtEl>
                                        <p:attrNameLst>
                                          <p:attrName>ppt_x</p:attrName>
                                        </p:attrNameLst>
                                      </p:cBhvr>
                                      <p:tavLst>
                                        <p:tav tm="0">
                                          <p:val>
                                            <p:strVal val="#ppt_x"/>
                                          </p:val>
                                        </p:tav>
                                        <p:tav tm="100000">
                                          <p:val>
                                            <p:strVal val="#ppt_x"/>
                                          </p:val>
                                        </p:tav>
                                      </p:tavLst>
                                    </p:anim>
                                    <p:anim calcmode="lin" valueType="num">
                                      <p:cBhvr additive="base">
                                        <p:cTn id="118" dur="500" fill="hold"/>
                                        <p:tgtEl>
                                          <p:spTgt spid="12323"/>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2324"/>
                                        </p:tgtEl>
                                        <p:attrNameLst>
                                          <p:attrName>style.visibility</p:attrName>
                                        </p:attrNameLst>
                                      </p:cBhvr>
                                      <p:to>
                                        <p:strVal val="visible"/>
                                      </p:to>
                                    </p:set>
                                    <p:anim calcmode="lin" valueType="num">
                                      <p:cBhvr additive="base">
                                        <p:cTn id="121" dur="500" fill="hold"/>
                                        <p:tgtEl>
                                          <p:spTgt spid="12324"/>
                                        </p:tgtEl>
                                        <p:attrNameLst>
                                          <p:attrName>ppt_x</p:attrName>
                                        </p:attrNameLst>
                                      </p:cBhvr>
                                      <p:tavLst>
                                        <p:tav tm="0">
                                          <p:val>
                                            <p:strVal val="#ppt_x"/>
                                          </p:val>
                                        </p:tav>
                                        <p:tav tm="100000">
                                          <p:val>
                                            <p:strVal val="#ppt_x"/>
                                          </p:val>
                                        </p:tav>
                                      </p:tavLst>
                                    </p:anim>
                                    <p:anim calcmode="lin" valueType="num">
                                      <p:cBhvr additive="base">
                                        <p:cTn id="122" dur="500" fill="hold"/>
                                        <p:tgtEl>
                                          <p:spTgt spid="12324"/>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2325"/>
                                        </p:tgtEl>
                                        <p:attrNameLst>
                                          <p:attrName>style.visibility</p:attrName>
                                        </p:attrNameLst>
                                      </p:cBhvr>
                                      <p:to>
                                        <p:strVal val="visible"/>
                                      </p:to>
                                    </p:set>
                                    <p:anim calcmode="lin" valueType="num">
                                      <p:cBhvr additive="base">
                                        <p:cTn id="125" dur="500" fill="hold"/>
                                        <p:tgtEl>
                                          <p:spTgt spid="12325"/>
                                        </p:tgtEl>
                                        <p:attrNameLst>
                                          <p:attrName>ppt_x</p:attrName>
                                        </p:attrNameLst>
                                      </p:cBhvr>
                                      <p:tavLst>
                                        <p:tav tm="0">
                                          <p:val>
                                            <p:strVal val="#ppt_x"/>
                                          </p:val>
                                        </p:tav>
                                        <p:tav tm="100000">
                                          <p:val>
                                            <p:strVal val="#ppt_x"/>
                                          </p:val>
                                        </p:tav>
                                      </p:tavLst>
                                    </p:anim>
                                    <p:anim calcmode="lin" valueType="num">
                                      <p:cBhvr additive="base">
                                        <p:cTn id="126" dur="500" fill="hold"/>
                                        <p:tgtEl>
                                          <p:spTgt spid="12325"/>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2326"/>
                                        </p:tgtEl>
                                        <p:attrNameLst>
                                          <p:attrName>style.visibility</p:attrName>
                                        </p:attrNameLst>
                                      </p:cBhvr>
                                      <p:to>
                                        <p:strVal val="visible"/>
                                      </p:to>
                                    </p:set>
                                    <p:anim calcmode="lin" valueType="num">
                                      <p:cBhvr additive="base">
                                        <p:cTn id="129" dur="500" fill="hold"/>
                                        <p:tgtEl>
                                          <p:spTgt spid="12326"/>
                                        </p:tgtEl>
                                        <p:attrNameLst>
                                          <p:attrName>ppt_x</p:attrName>
                                        </p:attrNameLst>
                                      </p:cBhvr>
                                      <p:tavLst>
                                        <p:tav tm="0">
                                          <p:val>
                                            <p:strVal val="#ppt_x"/>
                                          </p:val>
                                        </p:tav>
                                        <p:tav tm="100000">
                                          <p:val>
                                            <p:strVal val="#ppt_x"/>
                                          </p:val>
                                        </p:tav>
                                      </p:tavLst>
                                    </p:anim>
                                    <p:anim calcmode="lin" valueType="num">
                                      <p:cBhvr additive="base">
                                        <p:cTn id="130" dur="500" fill="hold"/>
                                        <p:tgtEl>
                                          <p:spTgt spid="12326"/>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2327"/>
                                        </p:tgtEl>
                                        <p:attrNameLst>
                                          <p:attrName>style.visibility</p:attrName>
                                        </p:attrNameLst>
                                      </p:cBhvr>
                                      <p:to>
                                        <p:strVal val="visible"/>
                                      </p:to>
                                    </p:set>
                                    <p:anim calcmode="lin" valueType="num">
                                      <p:cBhvr additive="base">
                                        <p:cTn id="133" dur="500" fill="hold"/>
                                        <p:tgtEl>
                                          <p:spTgt spid="12327"/>
                                        </p:tgtEl>
                                        <p:attrNameLst>
                                          <p:attrName>ppt_x</p:attrName>
                                        </p:attrNameLst>
                                      </p:cBhvr>
                                      <p:tavLst>
                                        <p:tav tm="0">
                                          <p:val>
                                            <p:strVal val="#ppt_x"/>
                                          </p:val>
                                        </p:tav>
                                        <p:tav tm="100000">
                                          <p:val>
                                            <p:strVal val="#ppt_x"/>
                                          </p:val>
                                        </p:tav>
                                      </p:tavLst>
                                    </p:anim>
                                    <p:anim calcmode="lin" valueType="num">
                                      <p:cBhvr additive="base">
                                        <p:cTn id="134" dur="500" fill="hold"/>
                                        <p:tgtEl>
                                          <p:spTgt spid="12327"/>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2328"/>
                                        </p:tgtEl>
                                        <p:attrNameLst>
                                          <p:attrName>style.visibility</p:attrName>
                                        </p:attrNameLst>
                                      </p:cBhvr>
                                      <p:to>
                                        <p:strVal val="visible"/>
                                      </p:to>
                                    </p:set>
                                    <p:anim calcmode="lin" valueType="num">
                                      <p:cBhvr additive="base">
                                        <p:cTn id="137" dur="500" fill="hold"/>
                                        <p:tgtEl>
                                          <p:spTgt spid="12328"/>
                                        </p:tgtEl>
                                        <p:attrNameLst>
                                          <p:attrName>ppt_x</p:attrName>
                                        </p:attrNameLst>
                                      </p:cBhvr>
                                      <p:tavLst>
                                        <p:tav tm="0">
                                          <p:val>
                                            <p:strVal val="#ppt_x"/>
                                          </p:val>
                                        </p:tav>
                                        <p:tav tm="100000">
                                          <p:val>
                                            <p:strVal val="#ppt_x"/>
                                          </p:val>
                                        </p:tav>
                                      </p:tavLst>
                                    </p:anim>
                                    <p:anim calcmode="lin" valueType="num">
                                      <p:cBhvr additive="base">
                                        <p:cTn id="138" dur="500" fill="hold"/>
                                        <p:tgtEl>
                                          <p:spTgt spid="12328"/>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2329"/>
                                        </p:tgtEl>
                                        <p:attrNameLst>
                                          <p:attrName>style.visibility</p:attrName>
                                        </p:attrNameLst>
                                      </p:cBhvr>
                                      <p:to>
                                        <p:strVal val="visible"/>
                                      </p:to>
                                    </p:set>
                                    <p:anim calcmode="lin" valueType="num">
                                      <p:cBhvr additive="base">
                                        <p:cTn id="141" dur="500" fill="hold"/>
                                        <p:tgtEl>
                                          <p:spTgt spid="12329"/>
                                        </p:tgtEl>
                                        <p:attrNameLst>
                                          <p:attrName>ppt_x</p:attrName>
                                        </p:attrNameLst>
                                      </p:cBhvr>
                                      <p:tavLst>
                                        <p:tav tm="0">
                                          <p:val>
                                            <p:strVal val="#ppt_x"/>
                                          </p:val>
                                        </p:tav>
                                        <p:tav tm="100000">
                                          <p:val>
                                            <p:strVal val="#ppt_x"/>
                                          </p:val>
                                        </p:tav>
                                      </p:tavLst>
                                    </p:anim>
                                    <p:anim calcmode="lin" valueType="num">
                                      <p:cBhvr additive="base">
                                        <p:cTn id="142" dur="500" fill="hold"/>
                                        <p:tgtEl>
                                          <p:spTgt spid="12329"/>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2330"/>
                                        </p:tgtEl>
                                        <p:attrNameLst>
                                          <p:attrName>style.visibility</p:attrName>
                                        </p:attrNameLst>
                                      </p:cBhvr>
                                      <p:to>
                                        <p:strVal val="visible"/>
                                      </p:to>
                                    </p:set>
                                    <p:anim calcmode="lin" valueType="num">
                                      <p:cBhvr additive="base">
                                        <p:cTn id="145" dur="500" fill="hold"/>
                                        <p:tgtEl>
                                          <p:spTgt spid="12330"/>
                                        </p:tgtEl>
                                        <p:attrNameLst>
                                          <p:attrName>ppt_x</p:attrName>
                                        </p:attrNameLst>
                                      </p:cBhvr>
                                      <p:tavLst>
                                        <p:tav tm="0">
                                          <p:val>
                                            <p:strVal val="#ppt_x"/>
                                          </p:val>
                                        </p:tav>
                                        <p:tav tm="100000">
                                          <p:val>
                                            <p:strVal val="#ppt_x"/>
                                          </p:val>
                                        </p:tav>
                                      </p:tavLst>
                                    </p:anim>
                                    <p:anim calcmode="lin" valueType="num">
                                      <p:cBhvr additive="base">
                                        <p:cTn id="146" dur="500" fill="hold"/>
                                        <p:tgtEl>
                                          <p:spTgt spid="12330"/>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2331"/>
                                        </p:tgtEl>
                                        <p:attrNameLst>
                                          <p:attrName>style.visibility</p:attrName>
                                        </p:attrNameLst>
                                      </p:cBhvr>
                                      <p:to>
                                        <p:strVal val="visible"/>
                                      </p:to>
                                    </p:set>
                                    <p:anim calcmode="lin" valueType="num">
                                      <p:cBhvr additive="base">
                                        <p:cTn id="149" dur="500" fill="hold"/>
                                        <p:tgtEl>
                                          <p:spTgt spid="12331"/>
                                        </p:tgtEl>
                                        <p:attrNameLst>
                                          <p:attrName>ppt_x</p:attrName>
                                        </p:attrNameLst>
                                      </p:cBhvr>
                                      <p:tavLst>
                                        <p:tav tm="0">
                                          <p:val>
                                            <p:strVal val="#ppt_x"/>
                                          </p:val>
                                        </p:tav>
                                        <p:tav tm="100000">
                                          <p:val>
                                            <p:strVal val="#ppt_x"/>
                                          </p:val>
                                        </p:tav>
                                      </p:tavLst>
                                    </p:anim>
                                    <p:anim calcmode="lin" valueType="num">
                                      <p:cBhvr additive="base">
                                        <p:cTn id="150" dur="500" fill="hold"/>
                                        <p:tgtEl>
                                          <p:spTgt spid="12331"/>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2332"/>
                                        </p:tgtEl>
                                        <p:attrNameLst>
                                          <p:attrName>style.visibility</p:attrName>
                                        </p:attrNameLst>
                                      </p:cBhvr>
                                      <p:to>
                                        <p:strVal val="visible"/>
                                      </p:to>
                                    </p:set>
                                    <p:anim calcmode="lin" valueType="num">
                                      <p:cBhvr additive="base">
                                        <p:cTn id="153" dur="500" fill="hold"/>
                                        <p:tgtEl>
                                          <p:spTgt spid="12332"/>
                                        </p:tgtEl>
                                        <p:attrNameLst>
                                          <p:attrName>ppt_x</p:attrName>
                                        </p:attrNameLst>
                                      </p:cBhvr>
                                      <p:tavLst>
                                        <p:tav tm="0">
                                          <p:val>
                                            <p:strVal val="#ppt_x"/>
                                          </p:val>
                                        </p:tav>
                                        <p:tav tm="100000">
                                          <p:val>
                                            <p:strVal val="#ppt_x"/>
                                          </p:val>
                                        </p:tav>
                                      </p:tavLst>
                                    </p:anim>
                                    <p:anim calcmode="lin" valueType="num">
                                      <p:cBhvr additive="base">
                                        <p:cTn id="154" dur="500" fill="hold"/>
                                        <p:tgtEl>
                                          <p:spTgt spid="12332"/>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2333"/>
                                        </p:tgtEl>
                                        <p:attrNameLst>
                                          <p:attrName>style.visibility</p:attrName>
                                        </p:attrNameLst>
                                      </p:cBhvr>
                                      <p:to>
                                        <p:strVal val="visible"/>
                                      </p:to>
                                    </p:set>
                                    <p:anim calcmode="lin" valueType="num">
                                      <p:cBhvr additive="base">
                                        <p:cTn id="157" dur="500" fill="hold"/>
                                        <p:tgtEl>
                                          <p:spTgt spid="12333"/>
                                        </p:tgtEl>
                                        <p:attrNameLst>
                                          <p:attrName>ppt_x</p:attrName>
                                        </p:attrNameLst>
                                      </p:cBhvr>
                                      <p:tavLst>
                                        <p:tav tm="0">
                                          <p:val>
                                            <p:strVal val="#ppt_x"/>
                                          </p:val>
                                        </p:tav>
                                        <p:tav tm="100000">
                                          <p:val>
                                            <p:strVal val="#ppt_x"/>
                                          </p:val>
                                        </p:tav>
                                      </p:tavLst>
                                    </p:anim>
                                    <p:anim calcmode="lin" valueType="num">
                                      <p:cBhvr additive="base">
                                        <p:cTn id="158" dur="500" fill="hold"/>
                                        <p:tgtEl>
                                          <p:spTgt spid="12333"/>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2334"/>
                                        </p:tgtEl>
                                        <p:attrNameLst>
                                          <p:attrName>style.visibility</p:attrName>
                                        </p:attrNameLst>
                                      </p:cBhvr>
                                      <p:to>
                                        <p:strVal val="visible"/>
                                      </p:to>
                                    </p:set>
                                    <p:anim calcmode="lin" valueType="num">
                                      <p:cBhvr additive="base">
                                        <p:cTn id="161" dur="500" fill="hold"/>
                                        <p:tgtEl>
                                          <p:spTgt spid="12334"/>
                                        </p:tgtEl>
                                        <p:attrNameLst>
                                          <p:attrName>ppt_x</p:attrName>
                                        </p:attrNameLst>
                                      </p:cBhvr>
                                      <p:tavLst>
                                        <p:tav tm="0">
                                          <p:val>
                                            <p:strVal val="#ppt_x"/>
                                          </p:val>
                                        </p:tav>
                                        <p:tav tm="100000">
                                          <p:val>
                                            <p:strVal val="#ppt_x"/>
                                          </p:val>
                                        </p:tav>
                                      </p:tavLst>
                                    </p:anim>
                                    <p:anim calcmode="lin" valueType="num">
                                      <p:cBhvr additive="base">
                                        <p:cTn id="162" dur="500" fill="hold"/>
                                        <p:tgtEl>
                                          <p:spTgt spid="12334"/>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2335"/>
                                        </p:tgtEl>
                                        <p:attrNameLst>
                                          <p:attrName>style.visibility</p:attrName>
                                        </p:attrNameLst>
                                      </p:cBhvr>
                                      <p:to>
                                        <p:strVal val="visible"/>
                                      </p:to>
                                    </p:set>
                                    <p:anim calcmode="lin" valueType="num">
                                      <p:cBhvr additive="base">
                                        <p:cTn id="165" dur="500" fill="hold"/>
                                        <p:tgtEl>
                                          <p:spTgt spid="12335"/>
                                        </p:tgtEl>
                                        <p:attrNameLst>
                                          <p:attrName>ppt_x</p:attrName>
                                        </p:attrNameLst>
                                      </p:cBhvr>
                                      <p:tavLst>
                                        <p:tav tm="0">
                                          <p:val>
                                            <p:strVal val="#ppt_x"/>
                                          </p:val>
                                        </p:tav>
                                        <p:tav tm="100000">
                                          <p:val>
                                            <p:strVal val="#ppt_x"/>
                                          </p:val>
                                        </p:tav>
                                      </p:tavLst>
                                    </p:anim>
                                    <p:anim calcmode="lin" valueType="num">
                                      <p:cBhvr additive="base">
                                        <p:cTn id="166" dur="500" fill="hold"/>
                                        <p:tgtEl>
                                          <p:spTgt spid="12335"/>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2336"/>
                                        </p:tgtEl>
                                        <p:attrNameLst>
                                          <p:attrName>style.visibility</p:attrName>
                                        </p:attrNameLst>
                                      </p:cBhvr>
                                      <p:to>
                                        <p:strVal val="visible"/>
                                      </p:to>
                                    </p:set>
                                    <p:anim calcmode="lin" valueType="num">
                                      <p:cBhvr additive="base">
                                        <p:cTn id="169" dur="500" fill="hold"/>
                                        <p:tgtEl>
                                          <p:spTgt spid="12336"/>
                                        </p:tgtEl>
                                        <p:attrNameLst>
                                          <p:attrName>ppt_x</p:attrName>
                                        </p:attrNameLst>
                                      </p:cBhvr>
                                      <p:tavLst>
                                        <p:tav tm="0">
                                          <p:val>
                                            <p:strVal val="#ppt_x"/>
                                          </p:val>
                                        </p:tav>
                                        <p:tav tm="100000">
                                          <p:val>
                                            <p:strVal val="#ppt_x"/>
                                          </p:val>
                                        </p:tav>
                                      </p:tavLst>
                                    </p:anim>
                                    <p:anim calcmode="lin" valueType="num">
                                      <p:cBhvr additive="base">
                                        <p:cTn id="170" dur="500" fill="hold"/>
                                        <p:tgtEl>
                                          <p:spTgt spid="12336"/>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2337"/>
                                        </p:tgtEl>
                                        <p:attrNameLst>
                                          <p:attrName>style.visibility</p:attrName>
                                        </p:attrNameLst>
                                      </p:cBhvr>
                                      <p:to>
                                        <p:strVal val="visible"/>
                                      </p:to>
                                    </p:set>
                                    <p:anim calcmode="lin" valueType="num">
                                      <p:cBhvr additive="base">
                                        <p:cTn id="173" dur="500" fill="hold"/>
                                        <p:tgtEl>
                                          <p:spTgt spid="12337"/>
                                        </p:tgtEl>
                                        <p:attrNameLst>
                                          <p:attrName>ppt_x</p:attrName>
                                        </p:attrNameLst>
                                      </p:cBhvr>
                                      <p:tavLst>
                                        <p:tav tm="0">
                                          <p:val>
                                            <p:strVal val="#ppt_x"/>
                                          </p:val>
                                        </p:tav>
                                        <p:tav tm="100000">
                                          <p:val>
                                            <p:strVal val="#ppt_x"/>
                                          </p:val>
                                        </p:tav>
                                      </p:tavLst>
                                    </p:anim>
                                    <p:anim calcmode="lin" valueType="num">
                                      <p:cBhvr additive="base">
                                        <p:cTn id="174" dur="500" fill="hold"/>
                                        <p:tgtEl>
                                          <p:spTgt spid="12337"/>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2338"/>
                                        </p:tgtEl>
                                        <p:attrNameLst>
                                          <p:attrName>style.visibility</p:attrName>
                                        </p:attrNameLst>
                                      </p:cBhvr>
                                      <p:to>
                                        <p:strVal val="visible"/>
                                      </p:to>
                                    </p:set>
                                    <p:anim calcmode="lin" valueType="num">
                                      <p:cBhvr additive="base">
                                        <p:cTn id="177" dur="500" fill="hold"/>
                                        <p:tgtEl>
                                          <p:spTgt spid="12338"/>
                                        </p:tgtEl>
                                        <p:attrNameLst>
                                          <p:attrName>ppt_x</p:attrName>
                                        </p:attrNameLst>
                                      </p:cBhvr>
                                      <p:tavLst>
                                        <p:tav tm="0">
                                          <p:val>
                                            <p:strVal val="#ppt_x"/>
                                          </p:val>
                                        </p:tav>
                                        <p:tav tm="100000">
                                          <p:val>
                                            <p:strVal val="#ppt_x"/>
                                          </p:val>
                                        </p:tav>
                                      </p:tavLst>
                                    </p:anim>
                                    <p:anim calcmode="lin" valueType="num">
                                      <p:cBhvr additive="base">
                                        <p:cTn id="178" dur="500" fill="hold"/>
                                        <p:tgtEl>
                                          <p:spTgt spid="12338"/>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2351"/>
                                        </p:tgtEl>
                                        <p:attrNameLst>
                                          <p:attrName>style.visibility</p:attrName>
                                        </p:attrNameLst>
                                      </p:cBhvr>
                                      <p:to>
                                        <p:strVal val="visible"/>
                                      </p:to>
                                    </p:set>
                                    <p:anim calcmode="lin" valueType="num">
                                      <p:cBhvr additive="base">
                                        <p:cTn id="181" dur="500" fill="hold"/>
                                        <p:tgtEl>
                                          <p:spTgt spid="12351"/>
                                        </p:tgtEl>
                                        <p:attrNameLst>
                                          <p:attrName>ppt_x</p:attrName>
                                        </p:attrNameLst>
                                      </p:cBhvr>
                                      <p:tavLst>
                                        <p:tav tm="0">
                                          <p:val>
                                            <p:strVal val="#ppt_x"/>
                                          </p:val>
                                        </p:tav>
                                        <p:tav tm="100000">
                                          <p:val>
                                            <p:strVal val="#ppt_x"/>
                                          </p:val>
                                        </p:tav>
                                      </p:tavLst>
                                    </p:anim>
                                    <p:anim calcmode="lin" valueType="num">
                                      <p:cBhvr additive="base">
                                        <p:cTn id="182" dur="500" fill="hold"/>
                                        <p:tgtEl>
                                          <p:spTgt spid="12351"/>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2308"/>
                                        </p:tgtEl>
                                        <p:attrNameLst>
                                          <p:attrName>style.visibility</p:attrName>
                                        </p:attrNameLst>
                                      </p:cBhvr>
                                      <p:to>
                                        <p:strVal val="visible"/>
                                      </p:to>
                                    </p:set>
                                    <p:anim calcmode="lin" valueType="num">
                                      <p:cBhvr additive="base">
                                        <p:cTn id="187" dur="500" fill="hold"/>
                                        <p:tgtEl>
                                          <p:spTgt spid="12308"/>
                                        </p:tgtEl>
                                        <p:attrNameLst>
                                          <p:attrName>ppt_x</p:attrName>
                                        </p:attrNameLst>
                                      </p:cBhvr>
                                      <p:tavLst>
                                        <p:tav tm="0">
                                          <p:val>
                                            <p:strVal val="#ppt_x"/>
                                          </p:val>
                                        </p:tav>
                                        <p:tav tm="100000">
                                          <p:val>
                                            <p:strVal val="#ppt_x"/>
                                          </p:val>
                                        </p:tav>
                                      </p:tavLst>
                                    </p:anim>
                                    <p:anim calcmode="lin" valueType="num">
                                      <p:cBhvr additive="base">
                                        <p:cTn id="188" dur="500" fill="hold"/>
                                        <p:tgtEl>
                                          <p:spTgt spid="12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4" grpId="0" animBg="1"/>
      <p:bldP spid="12295" grpId="0" animBg="1"/>
      <p:bldP spid="12296" grpId="0" animBg="1"/>
      <p:bldP spid="12297" grpId="0" animBg="1"/>
      <p:bldP spid="12298" grpId="0" animBg="1"/>
      <p:bldP spid="12299" grpId="0" animBg="1"/>
      <p:bldP spid="12300" grpId="0" animBg="1"/>
      <p:bldP spid="12301" grpId="0" animBg="1"/>
      <p:bldP spid="12302" grpId="0" animBg="1"/>
      <p:bldP spid="12303" grpId="0"/>
      <p:bldP spid="12304" grpId="0" animBg="1"/>
      <p:bldP spid="12305" grpId="0"/>
      <p:bldP spid="12306" grpId="0"/>
      <p:bldP spid="12307" grpId="0" animBg="1"/>
      <p:bldP spid="12308" grpId="0"/>
      <p:bldP spid="12315" grpId="0" animBg="1"/>
      <p:bldP spid="12316" grpId="0" animBg="1"/>
      <p:bldP spid="12317" grpId="0" animBg="1"/>
      <p:bldP spid="12318" grpId="0"/>
      <p:bldP spid="12319" grpId="0"/>
      <p:bldP spid="12320" grpId="0"/>
      <p:bldP spid="12321" grpId="0" animBg="1"/>
      <p:bldP spid="12322" grpId="0" animBg="1"/>
      <p:bldP spid="12323" grpId="0" animBg="1"/>
      <p:bldP spid="12324" grpId="0" animBg="1"/>
      <p:bldP spid="12325" grpId="0" animBg="1"/>
      <p:bldP spid="12326" grpId="0" animBg="1"/>
      <p:bldP spid="12327" grpId="0" animBg="1"/>
      <p:bldP spid="12328" grpId="0" animBg="1"/>
      <p:bldP spid="12329" grpId="0" animBg="1"/>
      <p:bldP spid="12330" grpId="0" animBg="1"/>
      <p:bldP spid="12331" grpId="0" animBg="1"/>
      <p:bldP spid="12332" grpId="0" animBg="1"/>
      <p:bldP spid="12333" grpId="0" animBg="1"/>
      <p:bldP spid="12334" grpId="0" animBg="1"/>
      <p:bldP spid="12335" grpId="0" animBg="1"/>
      <p:bldP spid="12336" grpId="0" animBg="1"/>
      <p:bldP spid="12337" grpId="0" animBg="1"/>
      <p:bldP spid="12338" grpId="0" animBg="1"/>
      <p:bldP spid="1235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292" name="Object 4"/>
          <p:cNvGraphicFramePr>
            <a:graphicFrameLocks noChangeAspect="1"/>
          </p:cNvGraphicFramePr>
          <p:nvPr/>
        </p:nvGraphicFramePr>
        <p:xfrm>
          <a:off x="5386388" y="1274763"/>
          <a:ext cx="282575" cy="434975"/>
        </p:xfrm>
        <a:graphic>
          <a:graphicData uri="http://schemas.openxmlformats.org/presentationml/2006/ole">
            <mc:AlternateContent xmlns:mc="http://schemas.openxmlformats.org/markup-compatibility/2006">
              <mc:Choice xmlns:v="urn:schemas-microsoft-com:vml" Requires="v">
                <p:oleObj spid="_x0000_s51210" r:id="rId3" imgW="114350" imgH="177877" progId="Equation.DSMT4">
                  <p:embed/>
                </p:oleObj>
              </mc:Choice>
              <mc:Fallback>
                <p:oleObj r:id="rId3" imgW="114350" imgH="17787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6388" y="1274763"/>
                        <a:ext cx="28257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6" name="Rectangle 8"/>
          <p:cNvSpPr>
            <a:spLocks noChangeArrowheads="1"/>
          </p:cNvSpPr>
          <p:nvPr/>
        </p:nvSpPr>
        <p:spPr bwMode="auto">
          <a:xfrm>
            <a:off x="395536" y="692696"/>
            <a:ext cx="49247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latin typeface="黑体" pitchFamily="49" charset="-122"/>
                <a:ea typeface="黑体" pitchFamily="49" charset="-122"/>
              </a:rPr>
              <a:t>3. </a:t>
            </a:r>
            <a:r>
              <a:rPr lang="zh-CN" altLang="en-US" sz="3200" b="1" dirty="0">
                <a:latin typeface="黑体" pitchFamily="49" charset="-122"/>
                <a:ea typeface="黑体" pitchFamily="49" charset="-122"/>
              </a:rPr>
              <a:t>路端电压与负载的关系</a:t>
            </a:r>
          </a:p>
        </p:txBody>
      </p:sp>
      <p:sp>
        <p:nvSpPr>
          <p:cNvPr id="33" name="Text Box 2"/>
          <p:cNvSpPr txBox="1">
            <a:spLocks noChangeArrowheads="1"/>
          </p:cNvSpPr>
          <p:nvPr/>
        </p:nvSpPr>
        <p:spPr bwMode="auto">
          <a:xfrm>
            <a:off x="251520" y="1340768"/>
            <a:ext cx="6265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dirty="0">
                <a:solidFill>
                  <a:srgbClr val="FF0000"/>
                </a:solidFill>
                <a:latin typeface="黑体" pitchFamily="49" charset="-122"/>
                <a:ea typeface="黑体" pitchFamily="49" charset="-122"/>
              </a:rPr>
              <a:t>路端电压</a:t>
            </a:r>
            <a:r>
              <a:rPr lang="zh-CN" altLang="en-US" sz="3200" b="1" dirty="0">
                <a:solidFill>
                  <a:srgbClr val="080800"/>
                </a:solidFill>
                <a:latin typeface="+mn-ea"/>
              </a:rPr>
              <a:t>：</a:t>
            </a:r>
            <a:r>
              <a:rPr lang="zh-CN" altLang="zh-CN" sz="3200" b="1" dirty="0">
                <a:solidFill>
                  <a:srgbClr val="080800"/>
                </a:solidFill>
                <a:latin typeface="+mn-ea"/>
              </a:rPr>
              <a:t>外电路两端的电压</a:t>
            </a:r>
          </a:p>
        </p:txBody>
      </p:sp>
      <p:pic>
        <p:nvPicPr>
          <p:cNvPr id="34" name="Picture 3" descr="无标题"/>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1052736"/>
            <a:ext cx="28209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 name="Object 8"/>
          <p:cNvGraphicFramePr>
            <a:graphicFrameLocks noChangeAspect="1"/>
          </p:cNvGraphicFramePr>
          <p:nvPr/>
        </p:nvGraphicFramePr>
        <p:xfrm>
          <a:off x="1763688" y="1988840"/>
          <a:ext cx="1905000" cy="503238"/>
        </p:xfrm>
        <a:graphic>
          <a:graphicData uri="http://schemas.openxmlformats.org/presentationml/2006/ole">
            <mc:AlternateContent xmlns:mc="http://schemas.openxmlformats.org/markup-compatibility/2006">
              <mc:Choice xmlns:v="urn:schemas-microsoft-com:vml" Requires="v">
                <p:oleObj spid="_x0000_s51211" r:id="rId6" imgW="686098" imgH="177877" progId="Equation.DSMT4">
                  <p:embed/>
                </p:oleObj>
              </mc:Choice>
              <mc:Fallback>
                <p:oleObj r:id="rId6" imgW="686098" imgH="177877"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688" y="1988840"/>
                        <a:ext cx="1905000" cy="5032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1" name="Text Box 6"/>
          <p:cNvSpPr txBox="1">
            <a:spLocks noChangeArrowheads="1"/>
          </p:cNvSpPr>
          <p:nvPr/>
        </p:nvSpPr>
        <p:spPr bwMode="auto">
          <a:xfrm>
            <a:off x="323528" y="4509120"/>
            <a:ext cx="8568952" cy="1126462"/>
          </a:xfrm>
          <a:prstGeom prst="rect">
            <a:avLst/>
          </a:prstGeom>
          <a:noFill/>
          <a:ln w="9525">
            <a:noFill/>
            <a:miter lim="800000"/>
            <a:headEnd/>
            <a:tailEnd/>
          </a:ln>
          <a:effectLst/>
        </p:spPr>
        <p:txBody>
          <a:bodyPr wrap="square">
            <a:spAutoFit/>
          </a:bodyPr>
          <a:lstStyle/>
          <a:p>
            <a:pPr>
              <a:lnSpc>
                <a:spcPct val="120000"/>
              </a:lnSpc>
              <a:buFont typeface="Arial" pitchFamily="34" charset="0"/>
              <a:buNone/>
            </a:pPr>
            <a:r>
              <a:rPr lang="zh-CN" altLang="en-US" b="1" dirty="0"/>
              <a:t>   </a:t>
            </a:r>
            <a:r>
              <a:rPr lang="zh-CN" altLang="en-US" sz="2800" b="1" dirty="0">
                <a:solidFill>
                  <a:schemeClr val="tx2"/>
                </a:solidFill>
                <a:ea typeface="黑体" pitchFamily="49" charset="-122"/>
              </a:rPr>
              <a:t>结论：</a:t>
            </a:r>
            <a:r>
              <a:rPr lang="zh-CN" altLang="en-US" sz="2800" b="1" dirty="0">
                <a:ea typeface="黑体" pitchFamily="49" charset="-122"/>
              </a:rPr>
              <a:t>路端电压随着外电阻的增大而增大，随着外电阻的减小而减小。</a:t>
            </a:r>
          </a:p>
        </p:txBody>
      </p:sp>
      <p:graphicFrame>
        <p:nvGraphicFramePr>
          <p:cNvPr id="51209" name="Object 9"/>
          <p:cNvGraphicFramePr>
            <a:graphicFrameLocks noChangeAspect="1"/>
          </p:cNvGraphicFramePr>
          <p:nvPr/>
        </p:nvGraphicFramePr>
        <p:xfrm>
          <a:off x="1403648" y="2708920"/>
          <a:ext cx="3844925" cy="1652588"/>
        </p:xfrm>
        <a:graphic>
          <a:graphicData uri="http://schemas.openxmlformats.org/presentationml/2006/ole">
            <mc:AlternateContent xmlns:mc="http://schemas.openxmlformats.org/markup-compatibility/2006">
              <mc:Choice xmlns:v="urn:schemas-microsoft-com:vml" Requires="v">
                <p:oleObj spid="_x0000_s51212" name="Equation" r:id="rId8" imgW="1384200" imgH="583920" progId="Equation.DSMT4">
                  <p:embed/>
                </p:oleObj>
              </mc:Choice>
              <mc:Fallback>
                <p:oleObj name="Equation" r:id="rId8" imgW="1384200" imgH="58392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648" y="2708920"/>
                        <a:ext cx="3844925" cy="16525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par>
                                <p:cTn id="13" presetID="3" presetClass="entr" presetSubtype="1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linds(horizontal)">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par>
                                <p:cTn id="21" presetID="3" presetClass="entr" presetSubtype="10" fill="hold" nodeType="withEffect">
                                  <p:stCondLst>
                                    <p:cond delay="0"/>
                                  </p:stCondLst>
                                  <p:childTnLst>
                                    <p:set>
                                      <p:cBhvr>
                                        <p:cTn id="22" dur="1" fill="hold">
                                          <p:stCondLst>
                                            <p:cond delay="0"/>
                                          </p:stCondLst>
                                        </p:cTn>
                                        <p:tgtEl>
                                          <p:spTgt spid="51209"/>
                                        </p:tgtEl>
                                        <p:attrNameLst>
                                          <p:attrName>style.visibility</p:attrName>
                                        </p:attrNameLst>
                                      </p:cBhvr>
                                      <p:to>
                                        <p:strVal val="visible"/>
                                      </p:to>
                                    </p:set>
                                    <p:animEffect transition="in" filter="blinds(horizontal)">
                                      <p:cBhvr>
                                        <p:cTn id="23"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41"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1058</TotalTime>
  <Words>909</Words>
  <Application>Microsoft Office PowerPoint</Application>
  <PresentationFormat>全屏显示(4:3)</PresentationFormat>
  <Paragraphs>139</Paragraphs>
  <Slides>18</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35" baseType="lpstr">
      <vt:lpstr>黑体</vt:lpstr>
      <vt:lpstr>华文行楷</vt:lpstr>
      <vt:lpstr>华文楷体</vt:lpstr>
      <vt:lpstr>华文新魏</vt:lpstr>
      <vt:lpstr>楷体_GB2312</vt:lpstr>
      <vt:lpstr>隶书</vt:lpstr>
      <vt:lpstr>宋体</vt:lpstr>
      <vt:lpstr>微软雅黑</vt:lpstr>
      <vt:lpstr>Arial</vt:lpstr>
      <vt:lpstr>Calibri</vt:lpstr>
      <vt:lpstr>Symbol</vt:lpstr>
      <vt:lpstr>Times New Roman</vt:lpstr>
      <vt:lpstr>Wingdings</vt:lpstr>
      <vt:lpstr>Office 主题​​</vt:lpstr>
      <vt:lpstr>MathType 5.0 Equation</vt:lpstr>
      <vt:lpstr>Equation</vt:lpstr>
      <vt:lpstr>Microsoft 公式 3.0</vt:lpstr>
      <vt:lpstr>5.3  闭合电路欧姆定律及其应用      1.闭合电路     2.闭合电路欧姆定律     3.路端电压与负载的关系      4.闭合电路中的功率</vt:lpstr>
      <vt:lpstr>PowerPoint 演示文稿</vt:lpstr>
      <vt:lpstr>PowerPoint 演示文稿</vt:lpstr>
      <vt:lpstr>PowerPoint 演示文稿</vt:lpstr>
      <vt:lpstr>PowerPoint 演示文稿</vt:lpstr>
      <vt:lpstr>PowerPoint 演示文稿</vt:lpstr>
      <vt:lpstr>PowerPoint 演示文稿</vt:lpstr>
      <vt:lpstr>闭合电路欧姆定律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闭合电路中的功率</vt:lpstr>
      <vt:lpstr>PowerPoint 演示文稿</vt:lpstr>
      <vt:lpstr>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65</cp:revision>
  <dcterms:created xsi:type="dcterms:W3CDTF">2017-06-28T03:02:51Z</dcterms:created>
  <dcterms:modified xsi:type="dcterms:W3CDTF">2017-07-31T09:52:52Z</dcterms:modified>
</cp:coreProperties>
</file>