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7" r:id="rId2"/>
    <p:sldId id="258" r:id="rId3"/>
    <p:sldId id="283" r:id="rId4"/>
    <p:sldId id="282" r:id="rId5"/>
    <p:sldId id="284" r:id="rId6"/>
    <p:sldId id="285" r:id="rId7"/>
    <p:sldId id="286" r:id="rId8"/>
    <p:sldId id="287" r:id="rId9"/>
    <p:sldId id="269" r:id="rId10"/>
    <p:sldId id="309" r:id="rId11"/>
    <p:sldId id="294" r:id="rId12"/>
    <p:sldId id="299" r:id="rId13"/>
    <p:sldId id="300" r:id="rId14"/>
    <p:sldId id="305" r:id="rId15"/>
    <p:sldId id="304" r:id="rId16"/>
    <p:sldId id="303" r:id="rId17"/>
    <p:sldId id="298" r:id="rId18"/>
    <p:sldId id="308" r:id="rId19"/>
    <p:sldId id="289" r:id="rId20"/>
    <p:sldId id="290" r:id="rId21"/>
    <p:sldId id="291" r:id="rId22"/>
    <p:sldId id="292" r:id="rId23"/>
    <p:sldId id="293" r:id="rId24"/>
    <p:sldId id="306" r:id="rId25"/>
    <p:sldId id="310" r:id="rId26"/>
    <p:sldId id="311" r:id="rId27"/>
    <p:sldId id="279"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9"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BF0052-0E87-4012-A5F4-713C356876F8}" type="datetimeFigureOut">
              <a:rPr lang="zh-CN" altLang="en-US" smtClean="0"/>
              <a:pPr/>
              <a:t>2017/7/31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B85167-61B4-4163-9184-AFD2412436B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34AE53-197F-4930-89D5-74D2E12848CC}" type="slidenum">
              <a:rPr lang="en-US" altLang="zh-CN"/>
              <a:pPr/>
              <a:t>26</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2334858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239518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3837048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a:prstGeom prst="rect">
            <a:avLst/>
          </a:prstGeom>
        </p:spPr>
        <p:txBody>
          <a:bodyPr/>
          <a:lstStyle>
            <a:lvl1pPr>
              <a:defRPr smtClean="0"/>
            </a:lvl1pPr>
          </a:lstStyle>
          <a:p>
            <a:pPr>
              <a:defRPr/>
            </a:pPr>
            <a:endParaRPr lang="en-US" altLang="zh-CN"/>
          </a:p>
        </p:txBody>
      </p:sp>
      <p:sp>
        <p:nvSpPr>
          <p:cNvPr id="7" name="页脚占位符 6"/>
          <p:cNvSpPr>
            <a:spLocks noGrp="1"/>
          </p:cNvSpPr>
          <p:nvPr>
            <p:ph type="ftr" sz="quarter" idx="11"/>
          </p:nvPr>
        </p:nvSpPr>
        <p:spPr>
          <a:xfrm>
            <a:off x="3124200" y="6245225"/>
            <a:ext cx="2895600" cy="476250"/>
          </a:xfrm>
          <a:prstGeom prst="rect">
            <a:avLst/>
          </a:prstGeom>
        </p:spPr>
        <p:txBody>
          <a:bodyPr/>
          <a:lstStyle>
            <a:lvl1pPr>
              <a:defRPr smtClean="0"/>
            </a:lvl1pPr>
          </a:lstStyle>
          <a:p>
            <a:pPr>
              <a:defRPr/>
            </a:pPr>
            <a:endParaRPr lang="en-US" altLang="zh-CN"/>
          </a:p>
        </p:txBody>
      </p:sp>
      <p:sp>
        <p:nvSpPr>
          <p:cNvPr id="8" name="灯片编号占位符 7"/>
          <p:cNvSpPr>
            <a:spLocks noGrp="1"/>
          </p:cNvSpPr>
          <p:nvPr>
            <p:ph type="sldNum" sz="quarter" idx="12"/>
          </p:nvPr>
        </p:nvSpPr>
        <p:spPr>
          <a:xfrm>
            <a:off x="6553200" y="6245225"/>
            <a:ext cx="2133600" cy="476250"/>
          </a:xfrm>
          <a:prstGeom prst="rect">
            <a:avLst/>
          </a:prstGeom>
        </p:spPr>
        <p:txBody>
          <a:bodyPr/>
          <a:lstStyle>
            <a:lvl1pPr>
              <a:defRPr smtClean="0"/>
            </a:lvl1pPr>
          </a:lstStyle>
          <a:p>
            <a:pPr>
              <a:defRPr/>
            </a:pPr>
            <a:fld id="{48850F6E-A7CC-4DCF-85FC-F0261B426FCB}"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18199308-8270-40E1-8F02-0D7FAE2E951F}"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3593652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3088505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3491921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1785201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57903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2277398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261504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23E470D2-7578-4080-8B06-0754C9153D97}" type="datetimeFigureOut">
              <a:rPr lang="zh-CN" altLang="en-US" smtClean="0"/>
              <a:pPr/>
              <a:t>2017/7/31</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E2F5B524-74DD-4674-8A6C-278BC1EDF0C3}" type="slidenum">
              <a:rPr lang="zh-CN" altLang="en-US" smtClean="0"/>
              <a:pPr/>
              <a:t>‹#›</a:t>
            </a:fld>
            <a:endParaRPr lang="zh-CN" altLang="en-US"/>
          </a:p>
        </p:txBody>
      </p:sp>
    </p:spTree>
    <p:extLst>
      <p:ext uri="{BB962C8B-B14F-4D97-AF65-F5344CB8AC3E}">
        <p14:creationId xmlns:p14="http://schemas.microsoft.com/office/powerpoint/2010/main" val="361844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629816"/>
            <a:ext cx="8229600" cy="638944"/>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412777"/>
            <a:ext cx="8229600" cy="504056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7" name="TextBox 6"/>
          <p:cNvSpPr txBox="1"/>
          <p:nvPr userDrawn="1"/>
        </p:nvSpPr>
        <p:spPr>
          <a:xfrm>
            <a:off x="0" y="71626"/>
            <a:ext cx="9144000" cy="492443"/>
          </a:xfrm>
          <a:prstGeom prst="rect">
            <a:avLst/>
          </a:prstGeom>
          <a:noFill/>
          <a:ln>
            <a:noFill/>
          </a:ln>
          <a:effectLst>
            <a:glow rad="127000">
              <a:srgbClr val="00B0F0"/>
            </a:glow>
          </a:effectLst>
        </p:spPr>
        <p:txBody>
          <a:bodyPr wrap="square" rtlCol="0">
            <a:spAutoFit/>
          </a:bodyPr>
          <a:lstStyle/>
          <a:p>
            <a:pPr algn="ct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大学物理预修</a:t>
            </a: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en-US" altLang="zh-CN" sz="2600" b="1" kern="1200"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6.1</a:t>
            </a:r>
            <a:r>
              <a:rPr lang="zh-CN" altLang="en-US" sz="2600" b="1" kern="1200"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磁场的基本概念</a:t>
            </a:r>
          </a:p>
        </p:txBody>
      </p:sp>
      <p:cxnSp>
        <p:nvCxnSpPr>
          <p:cNvPr id="9" name="直接连接符 8"/>
          <p:cNvCxnSpPr/>
          <p:nvPr userDrawn="1"/>
        </p:nvCxnSpPr>
        <p:spPr>
          <a:xfrm>
            <a:off x="0" y="620688"/>
            <a:ext cx="9144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644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4" r:id="rId13"/>
  </p:sldLayoutIdLst>
  <p:txStyles>
    <p:titleStyle>
      <a:lvl1pPr algn="ctr" defTabSz="914400" rtl="0" eaLnBrk="1" latinLnBrk="0" hangingPunct="1">
        <a:spcBef>
          <a:spcPct val="0"/>
        </a:spcBef>
        <a:buNone/>
        <a:defRPr sz="3200" b="1" kern="1200">
          <a:solidFill>
            <a:schemeClr val="tx1"/>
          </a:solidFill>
          <a:effectLst/>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1" kern="1200">
          <a:solidFill>
            <a:schemeClr val="tx1"/>
          </a:solidFill>
          <a:effectLst/>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tx1"/>
          </a:solidFill>
          <a:effectLst/>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4.emf"/><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9.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21016;&#26196;/5-2-5.gif" TargetMode="External"/><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15.bin"/><Relationship Id="rId18" Type="http://schemas.openxmlformats.org/officeDocument/2006/relationships/image" Target="../media/image41.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38.wmf"/><Relationship Id="rId17"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image" Target="../media/image40.wmf"/><Relationship Id="rId20" Type="http://schemas.openxmlformats.org/officeDocument/2006/relationships/image" Target="../media/image42.wmf"/><Relationship Id="rId1" Type="http://schemas.openxmlformats.org/officeDocument/2006/relationships/vmlDrawing" Target="../drawings/vmlDrawing6.vml"/><Relationship Id="rId6" Type="http://schemas.openxmlformats.org/officeDocument/2006/relationships/image" Target="../media/image35.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37.wmf"/><Relationship Id="rId19" Type="http://schemas.openxmlformats.org/officeDocument/2006/relationships/oleObject" Target="../embeddings/oleObject18.bin"/><Relationship Id="rId4" Type="http://schemas.openxmlformats.org/officeDocument/2006/relationships/image" Target="../media/image34.wmf"/><Relationship Id="rId9" Type="http://schemas.openxmlformats.org/officeDocument/2006/relationships/oleObject" Target="../embeddings/oleObject13.bin"/><Relationship Id="rId14" Type="http://schemas.openxmlformats.org/officeDocument/2006/relationships/image" Target="../media/image3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 Target="slide9.xml"/><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47.wmf"/><Relationship Id="rId5" Type="http://schemas.openxmlformats.org/officeDocument/2006/relationships/oleObject" Target="../embeddings/oleObject21.bin"/><Relationship Id="rId4" Type="http://schemas.openxmlformats.org/officeDocument/2006/relationships/image" Target="../media/image46.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4.w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www.df169.com/edu/Photo/UploadPhotos_df169/200611/20061114204836124.jpg" TargetMode="External"/><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hyperlink" Target="http://www.df169.com/edu/Photo/ShowPhoto.asp?PhotoID=110" TargetMode="Externa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http://ced.xxjy.cn/Resource/GZ/GZWL/JAJC/G2/ja000005ZW1_0040_2.gif" TargetMode="External"/><Relationship Id="rId7" Type="http://schemas.openxmlformats.org/officeDocument/2006/relationships/image" Target="../media/image14.jpe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hyperlink" Target="&#30005;&#27969;&#38388;&#30340;&#30456;&#20114;&#20316;&#29992;.swf" TargetMode="External"/><Relationship Id="rId5" Type="http://schemas.openxmlformats.org/officeDocument/2006/relationships/image" Target="../media/image13.jpeg"/><Relationship Id="rId4" Type="http://schemas.openxmlformats.org/officeDocument/2006/relationships/hyperlink" Target="&#24038;&#25163;&#23450;&#21017;&#30340;&#28436;&#31034;.swf"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7.wmf"/><Relationship Id="rId11" Type="http://schemas.openxmlformats.org/officeDocument/2006/relationships/image" Target="../media/image20.png"/><Relationship Id="rId5" Type="http://schemas.openxmlformats.org/officeDocument/2006/relationships/oleObject" Target="../embeddings/oleObject5.bin"/><Relationship Id="rId10" Type="http://schemas.openxmlformats.org/officeDocument/2006/relationships/image" Target="../media/image19.png"/><Relationship Id="rId4" Type="http://schemas.openxmlformats.org/officeDocument/2006/relationships/image" Target="../media/image16.wmf"/><Relationship Id="rId9" Type="http://schemas.openxmlformats.org/officeDocument/2006/relationships/slide" Target="slide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slide" Target="slide9.xml"/><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3.jpeg"/><Relationship Id="rId5" Type="http://schemas.openxmlformats.org/officeDocument/2006/relationships/image" Target="../media/image21.w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ctrTitle"/>
          </p:nvPr>
        </p:nvSpPr>
        <p:spPr bwMode="auto">
          <a:xfrm>
            <a:off x="539552" y="908720"/>
            <a:ext cx="7772400" cy="5400600"/>
          </a:xfrm>
          <a:prstGeom prst="rect">
            <a:avLst/>
          </a:prstGeom>
          <a:noFill/>
          <a:ln w="9525">
            <a:noFill/>
            <a:miter lim="800000"/>
            <a:headEnd/>
            <a:tailEnd/>
          </a:ln>
          <a:effectLst/>
        </p:spPr>
        <p:txBody>
          <a:bodyPr lIns="91434" tIns="45717" rIns="91434" bIns="45717" anchor="ctr">
            <a:normAutofit fontScale="90000"/>
          </a:bodyPr>
          <a:lstStyle/>
          <a:p>
            <a:pPr defTabSz="914784">
              <a:lnSpc>
                <a:spcPct val="150000"/>
              </a:lnSpc>
              <a:defRPr/>
            </a:pPr>
            <a:r>
              <a:rPr kumimoji="1" lang="en-US" altLang="zh-CN" sz="4300" dirty="0">
                <a:solidFill>
                  <a:srgbClr val="3333FF"/>
                </a:solidFill>
                <a:effectLst>
                  <a:outerShdw blurRad="38100" dist="38100" dir="2700000" algn="tl">
                    <a:srgbClr val="C0C0C0"/>
                  </a:outerShdw>
                </a:effectLst>
              </a:rPr>
              <a:t>6.1  </a:t>
            </a:r>
            <a:r>
              <a:rPr kumimoji="1" lang="zh-CN" altLang="en-US" sz="4300" dirty="0">
                <a:solidFill>
                  <a:srgbClr val="3333FF"/>
                </a:solidFill>
                <a:effectLst>
                  <a:outerShdw blurRad="38100" dist="38100" dir="2700000" algn="tl">
                    <a:srgbClr val="C0C0C0"/>
                  </a:outerShdw>
                </a:effectLst>
              </a:rPr>
              <a:t>磁场的基本概念</a:t>
            </a:r>
            <a:br>
              <a:rPr kumimoji="1" lang="en-US" altLang="zh-CN" sz="4300" dirty="0">
                <a:solidFill>
                  <a:srgbClr val="3333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br>
            <a:endParaRPr kumimoji="1" lang="en-US" altLang="zh-CN" sz="1600" dirty="0">
              <a:solidFill>
                <a:srgbClr val="3333FF"/>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1082675" indent="258763" algn="l" defTabSz="914784">
              <a:lnSpc>
                <a:spcPct val="180000"/>
              </a:lnSpc>
              <a:defRPr/>
            </a:pPr>
            <a:r>
              <a:rPr kumimoji="1" lang="en-US" altLang="zh-CN" sz="3300" dirty="0">
                <a:effectLst>
                  <a:outerShdw blurRad="38100" dist="38100" dir="2700000" algn="tl">
                    <a:srgbClr val="C0C0C0"/>
                  </a:outerShdw>
                </a:effectLst>
                <a:latin typeface="宋体" pitchFamily="2" charset="-122"/>
              </a:rPr>
              <a:t>    1.</a:t>
            </a:r>
            <a:r>
              <a:rPr kumimoji="1" lang="zh-CN" altLang="en-US" sz="3300" dirty="0">
                <a:effectLst>
                  <a:outerShdw blurRad="38100" dist="38100" dir="2700000" algn="tl">
                    <a:srgbClr val="C0C0C0"/>
                  </a:outerShdw>
                </a:effectLst>
                <a:latin typeface="宋体" pitchFamily="2" charset="-122"/>
              </a:rPr>
              <a:t>磁现象</a:t>
            </a:r>
            <a:endParaRPr kumimoji="1" lang="en-US" altLang="zh-CN" sz="3300" dirty="0">
              <a:effectLst>
                <a:outerShdw blurRad="38100" dist="38100" dir="2700000" algn="tl">
                  <a:srgbClr val="C0C0C0"/>
                </a:outerShdw>
              </a:effectLst>
              <a:latin typeface="宋体" pitchFamily="2" charset="-122"/>
            </a:endParaRPr>
          </a:p>
          <a:p>
            <a:pPr marL="1082675" indent="258763" algn="l" defTabSz="914784">
              <a:lnSpc>
                <a:spcPct val="180000"/>
              </a:lnSpc>
              <a:defRPr/>
            </a:pPr>
            <a:r>
              <a:rPr kumimoji="1" lang="en-US" altLang="zh-CN" sz="3300" dirty="0">
                <a:effectLst>
                  <a:outerShdw blurRad="38100" dist="38100" dir="2700000" algn="tl">
                    <a:srgbClr val="C0C0C0"/>
                  </a:outerShdw>
                </a:effectLst>
                <a:latin typeface="宋体" pitchFamily="2" charset="-122"/>
              </a:rPr>
              <a:t>    2.</a:t>
            </a:r>
            <a:r>
              <a:rPr kumimoji="1" lang="zh-CN" altLang="en-US" sz="3300" dirty="0">
                <a:effectLst>
                  <a:outerShdw blurRad="38100" dist="38100" dir="2700000" algn="tl">
                    <a:srgbClr val="C0C0C0"/>
                  </a:outerShdw>
                </a:effectLst>
                <a:latin typeface="宋体" pitchFamily="2" charset="-122"/>
              </a:rPr>
              <a:t>磁与电的联系</a:t>
            </a:r>
            <a:endParaRPr kumimoji="1" lang="en-US" altLang="zh-CN" sz="3300" dirty="0">
              <a:effectLst>
                <a:outerShdw blurRad="38100" dist="38100" dir="2700000" algn="tl">
                  <a:srgbClr val="C0C0C0"/>
                </a:outerShdw>
              </a:effectLst>
              <a:latin typeface="宋体" pitchFamily="2" charset="-122"/>
            </a:endParaRPr>
          </a:p>
          <a:p>
            <a:pPr marL="1082675" indent="258763" algn="l" defTabSz="914784">
              <a:lnSpc>
                <a:spcPct val="180000"/>
              </a:lnSpc>
              <a:defRPr/>
            </a:pPr>
            <a:r>
              <a:rPr kumimoji="1" lang="en-US" altLang="zh-CN" sz="3300" dirty="0">
                <a:effectLst>
                  <a:outerShdw blurRad="38100" dist="38100" dir="2700000" algn="tl">
                    <a:srgbClr val="C0C0C0"/>
                  </a:outerShdw>
                </a:effectLst>
                <a:latin typeface="宋体" pitchFamily="2" charset="-122"/>
              </a:rPr>
              <a:t>    3.</a:t>
            </a:r>
            <a:r>
              <a:rPr kumimoji="1" lang="zh-CN" altLang="en-US" sz="3300" dirty="0">
                <a:effectLst>
                  <a:outerShdw blurRad="38100" dist="38100" dir="2700000" algn="tl">
                    <a:srgbClr val="C0C0C0"/>
                  </a:outerShdw>
                </a:effectLst>
                <a:latin typeface="宋体" pitchFamily="2" charset="-122"/>
              </a:rPr>
              <a:t>磁感应强度</a:t>
            </a:r>
            <a:br>
              <a:rPr kumimoji="1" lang="en-US" altLang="zh-CN" sz="3300" dirty="0">
                <a:effectLst>
                  <a:outerShdw blurRad="38100" dist="38100" dir="2700000" algn="tl">
                    <a:srgbClr val="C0C0C0"/>
                  </a:outerShdw>
                </a:effectLst>
                <a:latin typeface="宋体" pitchFamily="2" charset="-122"/>
              </a:rPr>
            </a:br>
            <a:r>
              <a:rPr kumimoji="1" lang="en-US" altLang="zh-CN" sz="3300" dirty="0">
                <a:effectLst>
                  <a:outerShdw blurRad="38100" dist="38100" dir="2700000" algn="tl">
                    <a:srgbClr val="C0C0C0"/>
                  </a:outerShdw>
                </a:effectLst>
                <a:latin typeface="宋体" pitchFamily="2" charset="-122"/>
              </a:rPr>
              <a:t>     4.</a:t>
            </a:r>
            <a:r>
              <a:rPr kumimoji="1" lang="zh-CN" altLang="en-US" sz="3300" dirty="0">
                <a:effectLst>
                  <a:outerShdw blurRad="38100" dist="38100" dir="2700000" algn="tl">
                    <a:srgbClr val="C0C0C0"/>
                  </a:outerShdw>
                </a:effectLst>
                <a:latin typeface="宋体" pitchFamily="2" charset="-122"/>
              </a:rPr>
              <a:t>磁感应线</a:t>
            </a:r>
            <a:br>
              <a:rPr kumimoji="1" lang="en-US" altLang="zh-CN" sz="3300" dirty="0">
                <a:effectLst>
                  <a:outerShdw blurRad="38100" dist="38100" dir="2700000" algn="tl">
                    <a:srgbClr val="C0C0C0"/>
                  </a:outerShdw>
                </a:effectLst>
                <a:latin typeface="宋体" pitchFamily="2" charset="-122"/>
              </a:rPr>
            </a:br>
            <a:r>
              <a:rPr kumimoji="1" lang="en-US" altLang="zh-CN" sz="3300" dirty="0">
                <a:effectLst>
                  <a:outerShdw blurRad="38100" dist="38100" dir="2700000" algn="tl">
                    <a:srgbClr val="C0C0C0"/>
                  </a:outerShdw>
                </a:effectLst>
                <a:latin typeface="宋体" pitchFamily="2" charset="-122"/>
              </a:rPr>
              <a:t>     5.</a:t>
            </a:r>
            <a:r>
              <a:rPr kumimoji="1" lang="zh-CN" altLang="en-US" sz="3300" dirty="0">
                <a:effectLst>
                  <a:outerShdw blurRad="38100" dist="38100" dir="2700000" algn="tl">
                    <a:srgbClr val="C0C0C0"/>
                  </a:outerShdw>
                </a:effectLst>
                <a:latin typeface="宋体" pitchFamily="2" charset="-122"/>
              </a:rPr>
              <a:t>磁通量</a:t>
            </a:r>
            <a:endParaRPr kumimoji="1" lang="en-US" altLang="zh-CN" sz="3300" dirty="0">
              <a:effectLst>
                <a:outerShdw blurRad="38100" dist="38100" dir="2700000" algn="tl">
                  <a:srgbClr val="C0C0C0"/>
                </a:outerShdw>
              </a:effectLst>
              <a:latin typeface="宋体" pitchFamily="2" charset="-122"/>
            </a:endParaRPr>
          </a:p>
        </p:txBody>
      </p:sp>
    </p:spTree>
    <p:extLst>
      <p:ext uri="{BB962C8B-B14F-4D97-AF65-F5344CB8AC3E}">
        <p14:creationId xmlns:p14="http://schemas.microsoft.com/office/powerpoint/2010/main" val="318946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9"/>
          <p:cNvSpPr txBox="1">
            <a:spLocks noChangeArrowheads="1"/>
          </p:cNvSpPr>
          <p:nvPr/>
        </p:nvSpPr>
        <p:spPr bwMode="auto">
          <a:xfrm>
            <a:off x="251521" y="908720"/>
            <a:ext cx="3744416" cy="584775"/>
          </a:xfrm>
          <a:prstGeom prst="rect">
            <a:avLst/>
          </a:prstGeom>
          <a:noFill/>
          <a:ln w="9525">
            <a:noFill/>
            <a:miter lim="800000"/>
            <a:headEnd/>
            <a:tailEnd/>
          </a:ln>
        </p:spPr>
        <p:txBody>
          <a:bodyPr wrap="square">
            <a:spAutoFit/>
          </a:bodyPr>
          <a:lstStyle/>
          <a:p>
            <a:pPr>
              <a:spcBef>
                <a:spcPct val="50000"/>
              </a:spcBef>
            </a:pPr>
            <a:r>
              <a:rPr lang="zh-CN" altLang="zh-CN" sz="3200" b="1" dirty="0">
                <a:solidFill>
                  <a:srgbClr val="FF0000"/>
                </a:solidFill>
                <a:latin typeface="黑体" pitchFamily="49" charset="-122"/>
                <a:ea typeface="黑体" pitchFamily="49" charset="-122"/>
                <a:sym typeface="宋体" charset="-122"/>
              </a:rPr>
              <a:t>磁场的叠加原理</a:t>
            </a:r>
            <a:endParaRPr lang="zh-CN" altLang="en-US" sz="3200" b="1" dirty="0">
              <a:solidFill>
                <a:srgbClr val="FF0000"/>
              </a:solidFill>
              <a:latin typeface="黑体" pitchFamily="49" charset="-122"/>
              <a:ea typeface="黑体" pitchFamily="49" charset="-122"/>
            </a:endParaRPr>
          </a:p>
        </p:txBody>
      </p:sp>
      <p:sp>
        <p:nvSpPr>
          <p:cNvPr id="8" name="Rectangle 5">
            <a:hlinkClick r:id="rId2" action="ppaction://hlinksldjump"/>
          </p:cNvPr>
          <p:cNvSpPr>
            <a:spLocks noChangeArrowheads="1"/>
          </p:cNvSpPr>
          <p:nvPr/>
        </p:nvSpPr>
        <p:spPr bwMode="auto">
          <a:xfrm>
            <a:off x="0" y="8311579"/>
            <a:ext cx="8675688" cy="720725"/>
          </a:xfrm>
          <a:prstGeom prst="rect">
            <a:avLst/>
          </a:prstGeom>
          <a:noFill/>
          <a:ln w="9525" algn="ctr">
            <a:noFill/>
            <a:miter lim="800000"/>
            <a:headEnd/>
            <a:tailEnd/>
          </a:ln>
          <a:effectLst/>
        </p:spPr>
        <p:txBody>
          <a:bodyPr/>
          <a:lstStyle/>
          <a:p>
            <a:pPr marL="342900" indent="-342900">
              <a:spcBef>
                <a:spcPct val="20000"/>
              </a:spcBef>
              <a:buFontTx/>
              <a:buChar char="•"/>
            </a:pPr>
            <a:r>
              <a:rPr lang="zh-CN" altLang="en-US" sz="3200">
                <a:solidFill>
                  <a:srgbClr val="990000"/>
                </a:solidFill>
              </a:rPr>
              <a:t>这些起电方式使物体（系）的电荷增加了吗？</a:t>
            </a:r>
          </a:p>
        </p:txBody>
      </p:sp>
      <p:sp>
        <p:nvSpPr>
          <p:cNvPr id="4" name="Text Box 3"/>
          <p:cNvSpPr txBox="1">
            <a:spLocks noChangeArrowheads="1"/>
          </p:cNvSpPr>
          <p:nvPr/>
        </p:nvSpPr>
        <p:spPr bwMode="auto">
          <a:xfrm>
            <a:off x="251520" y="1700808"/>
            <a:ext cx="8424936" cy="3108543"/>
          </a:xfrm>
          <a:prstGeom prst="rect">
            <a:avLst/>
          </a:prstGeom>
          <a:noFill/>
          <a:ln w="9525">
            <a:noFill/>
            <a:miter lim="800000"/>
            <a:headEnd/>
            <a:tailEnd/>
          </a:ln>
        </p:spPr>
        <p:txBody>
          <a:bodyPr wrap="square">
            <a:spAutoFit/>
          </a:bodyPr>
          <a:lstStyle/>
          <a:p>
            <a:pPr>
              <a:buFont typeface="Wingdings" pitchFamily="2" charset="2"/>
              <a:buChar char="l"/>
            </a:pPr>
            <a:r>
              <a:rPr lang="zh-CN" altLang="zh-CN" sz="2800" b="1" dirty="0">
                <a:latin typeface="楷体_GB2312" pitchFamily="49" charset="-122"/>
                <a:ea typeface="楷体_GB2312" pitchFamily="49" charset="-122"/>
                <a:sym typeface="宋体" charset="-122"/>
              </a:rPr>
              <a:t>若干个电流附近的磁场的磁感应强度是由这几个电流分别独立存在时产生的磁场在该处的磁感应强度叠加而成的，这就是磁场的叠加原理。</a:t>
            </a:r>
            <a:endParaRPr lang="en-US" altLang="zh-CN" sz="2800" b="1" dirty="0">
              <a:latin typeface="楷体_GB2312" pitchFamily="49" charset="-122"/>
              <a:ea typeface="楷体_GB2312" pitchFamily="49" charset="-122"/>
              <a:sym typeface="宋体" charset="-122"/>
            </a:endParaRPr>
          </a:p>
          <a:p>
            <a:endParaRPr lang="zh-CN" altLang="zh-CN" sz="2800" b="1" dirty="0">
              <a:latin typeface="楷体_GB2312" pitchFamily="49" charset="-122"/>
              <a:ea typeface="楷体_GB2312" pitchFamily="49" charset="-122"/>
              <a:sym typeface="宋体" charset="-122"/>
            </a:endParaRPr>
          </a:p>
          <a:p>
            <a:pPr>
              <a:buFont typeface="Wingdings" pitchFamily="2" charset="2"/>
              <a:buChar char="l"/>
            </a:pPr>
            <a:r>
              <a:rPr lang="zh-CN" altLang="zh-CN" sz="2800" b="1" dirty="0">
                <a:latin typeface="楷体_GB2312" pitchFamily="49" charset="-122"/>
                <a:ea typeface="楷体_GB2312" pitchFamily="49" charset="-122"/>
                <a:sym typeface="宋体" charset="-122"/>
              </a:rPr>
              <a:t>由于磁感应强度是矢量，所以在计算磁感应强度时，与力的计算方法相同，可利用平行四边形定则或正交分解法进行合成与分解。</a:t>
            </a:r>
            <a:endParaRPr lang="zh-CN" altLang="en-US" sz="2800" b="1" dirty="0">
              <a:latin typeface="楷体_GB2312" pitchFamily="49" charset="-122"/>
              <a:ea typeface="楷体_GB2312" pitchFamily="49" charset="-122"/>
              <a:sym typeface="Times New Roman" pitchFamily="18" charset="0"/>
            </a:endParaRPr>
          </a:p>
        </p:txBody>
      </p:sp>
    </p:spTree>
    <p:extLst>
      <p:ext uri="{BB962C8B-B14F-4D97-AF65-F5344CB8AC3E}">
        <p14:creationId xmlns:p14="http://schemas.microsoft.com/office/powerpoint/2010/main" val="145879190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heckerboard(across)">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4"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9"/>
          <p:cNvSpPr txBox="1">
            <a:spLocks noChangeArrowheads="1"/>
          </p:cNvSpPr>
          <p:nvPr/>
        </p:nvSpPr>
        <p:spPr bwMode="auto">
          <a:xfrm>
            <a:off x="251521" y="908720"/>
            <a:ext cx="3744416" cy="584775"/>
          </a:xfrm>
          <a:prstGeom prst="rect">
            <a:avLst/>
          </a:prstGeom>
          <a:noFill/>
          <a:ln w="9525">
            <a:noFill/>
            <a:miter lim="800000"/>
            <a:headEnd/>
            <a:tailEnd/>
          </a:ln>
        </p:spPr>
        <p:txBody>
          <a:bodyPr wrap="square">
            <a:spAutoFit/>
          </a:bodyPr>
          <a:lstStyle/>
          <a:p>
            <a:pPr>
              <a:spcBef>
                <a:spcPct val="50000"/>
              </a:spcBef>
            </a:pPr>
            <a:r>
              <a:rPr kumimoji="1" lang="en-US" altLang="zh-CN" sz="3200" b="1" dirty="0">
                <a:latin typeface="微软雅黑" panose="020B0503020204020204" pitchFamily="34" charset="-122"/>
                <a:ea typeface="微软雅黑" panose="020B0503020204020204" pitchFamily="34" charset="-122"/>
              </a:rPr>
              <a:t>4.  </a:t>
            </a:r>
            <a:r>
              <a:rPr kumimoji="1" lang="zh-CN" altLang="en-US" sz="3200" b="1" dirty="0">
                <a:latin typeface="微软雅黑" panose="020B0503020204020204" pitchFamily="34" charset="-122"/>
                <a:ea typeface="微软雅黑" panose="020B0503020204020204" pitchFamily="34" charset="-122"/>
              </a:rPr>
              <a:t>磁感应线</a:t>
            </a:r>
            <a:endParaRPr lang="zh-CN" altLang="en-US" sz="3200" b="1" dirty="0">
              <a:solidFill>
                <a:srgbClr val="FF0000"/>
              </a:solidFill>
              <a:latin typeface="+mn-ea"/>
            </a:endParaRPr>
          </a:p>
        </p:txBody>
      </p:sp>
      <p:sp>
        <p:nvSpPr>
          <p:cNvPr id="8" name="Rectangle 5">
            <a:hlinkClick r:id="rId3" action="ppaction://hlinksldjump"/>
          </p:cNvPr>
          <p:cNvSpPr>
            <a:spLocks noChangeArrowheads="1"/>
          </p:cNvSpPr>
          <p:nvPr/>
        </p:nvSpPr>
        <p:spPr bwMode="auto">
          <a:xfrm>
            <a:off x="0" y="8311579"/>
            <a:ext cx="8675688" cy="720725"/>
          </a:xfrm>
          <a:prstGeom prst="rect">
            <a:avLst/>
          </a:prstGeom>
          <a:noFill/>
          <a:ln w="9525" algn="ctr">
            <a:noFill/>
            <a:miter lim="800000"/>
            <a:headEnd/>
            <a:tailEnd/>
          </a:ln>
          <a:effectLst/>
        </p:spPr>
        <p:txBody>
          <a:bodyPr/>
          <a:lstStyle/>
          <a:p>
            <a:pPr marL="342900" indent="-342900">
              <a:spcBef>
                <a:spcPct val="20000"/>
              </a:spcBef>
              <a:buFontTx/>
              <a:buChar char="•"/>
            </a:pPr>
            <a:r>
              <a:rPr lang="zh-CN" altLang="en-US" sz="3200">
                <a:solidFill>
                  <a:srgbClr val="990000"/>
                </a:solidFill>
              </a:rPr>
              <a:t>这些起电方式使物体（系）的电荷增加了吗？</a:t>
            </a:r>
          </a:p>
        </p:txBody>
      </p:sp>
      <p:grpSp>
        <p:nvGrpSpPr>
          <p:cNvPr id="13" name="Group 85"/>
          <p:cNvGrpSpPr>
            <a:grpSpLocks/>
          </p:cNvGrpSpPr>
          <p:nvPr/>
        </p:nvGrpSpPr>
        <p:grpSpPr bwMode="auto">
          <a:xfrm>
            <a:off x="251520" y="1556792"/>
            <a:ext cx="1223963" cy="863600"/>
            <a:chOff x="3560" y="935"/>
            <a:chExt cx="771" cy="544"/>
          </a:xfrm>
        </p:grpSpPr>
        <p:sp>
          <p:nvSpPr>
            <p:cNvPr id="14" name="AutoShape 86"/>
            <p:cNvSpPr>
              <a:spLocks noChangeArrowheads="1"/>
            </p:cNvSpPr>
            <p:nvPr/>
          </p:nvSpPr>
          <p:spPr bwMode="auto">
            <a:xfrm>
              <a:off x="3560" y="935"/>
              <a:ext cx="771" cy="544"/>
            </a:xfrm>
            <a:prstGeom prst="cloudCallout">
              <a:avLst>
                <a:gd name="adj1" fmla="val -43750"/>
                <a:gd name="adj2" fmla="val 70000"/>
              </a:avLst>
            </a:prstGeom>
            <a:solidFill>
              <a:schemeClr val="accent1"/>
            </a:solidFill>
            <a:ln w="9525">
              <a:solidFill>
                <a:schemeClr val="tx1"/>
              </a:solidFill>
              <a:round/>
              <a:headEnd/>
              <a:tailEnd/>
            </a:ln>
          </p:spPr>
          <p:txBody>
            <a:bodyPr/>
            <a:lstStyle/>
            <a:p>
              <a:pPr algn="ctr"/>
              <a:endParaRPr lang="zh-CN" altLang="zh-CN"/>
            </a:p>
          </p:txBody>
        </p:sp>
        <p:sp>
          <p:nvSpPr>
            <p:cNvPr id="15" name="Rectangle 87"/>
            <p:cNvSpPr>
              <a:spLocks noChangeArrowheads="1"/>
            </p:cNvSpPr>
            <p:nvPr/>
          </p:nvSpPr>
          <p:spPr bwMode="auto">
            <a:xfrm>
              <a:off x="3651" y="1026"/>
              <a:ext cx="566" cy="327"/>
            </a:xfrm>
            <a:prstGeom prst="rect">
              <a:avLst/>
            </a:prstGeom>
            <a:noFill/>
            <a:ln w="9525">
              <a:noFill/>
              <a:miter lim="800000"/>
              <a:headEnd/>
              <a:tailEnd/>
            </a:ln>
          </p:spPr>
          <p:txBody>
            <a:bodyPr wrap="none">
              <a:spAutoFit/>
            </a:bodyPr>
            <a:lstStyle/>
            <a:p>
              <a:r>
                <a:rPr lang="zh-CN" altLang="en-US" sz="2800" b="1" dirty="0">
                  <a:solidFill>
                    <a:srgbClr val="FF0000"/>
                  </a:solidFill>
                </a:rPr>
                <a:t>规定</a:t>
              </a:r>
            </a:p>
          </p:txBody>
        </p:sp>
      </p:grpSp>
      <p:sp>
        <p:nvSpPr>
          <p:cNvPr id="17" name="Rectangle 89"/>
          <p:cNvSpPr>
            <a:spLocks noChangeArrowheads="1"/>
          </p:cNvSpPr>
          <p:nvPr/>
        </p:nvSpPr>
        <p:spPr bwMode="auto">
          <a:xfrm>
            <a:off x="395536" y="2419415"/>
            <a:ext cx="5040559" cy="954107"/>
          </a:xfrm>
          <a:prstGeom prst="rect">
            <a:avLst/>
          </a:prstGeom>
          <a:noFill/>
          <a:ln w="9525">
            <a:noFill/>
            <a:miter lim="800000"/>
            <a:headEnd/>
            <a:tailEnd/>
          </a:ln>
        </p:spPr>
        <p:txBody>
          <a:bodyPr wrap="square" anchor="ctr">
            <a:spAutoFit/>
          </a:bodyPr>
          <a:lstStyle/>
          <a:p>
            <a:r>
              <a:rPr lang="en-US" altLang="zh-CN" sz="2800" b="1" dirty="0">
                <a:cs typeface="Times New Roman" pitchFamily="18" charset="0"/>
              </a:rPr>
              <a:t>①</a:t>
            </a:r>
            <a:r>
              <a:rPr lang="zh-CN" altLang="en-US" sz="2800" b="1" dirty="0">
                <a:cs typeface="Times New Roman" pitchFamily="18" charset="0"/>
              </a:rPr>
              <a:t>磁感应线上各点切线方向就是该点的磁感应强度的方向。</a:t>
            </a:r>
            <a:endParaRPr lang="zh-CN" altLang="en-US" sz="2800" dirty="0"/>
          </a:p>
        </p:txBody>
      </p:sp>
      <p:grpSp>
        <p:nvGrpSpPr>
          <p:cNvPr id="20" name="Group 98"/>
          <p:cNvGrpSpPr>
            <a:grpSpLocks/>
          </p:cNvGrpSpPr>
          <p:nvPr/>
        </p:nvGrpSpPr>
        <p:grpSpPr bwMode="auto">
          <a:xfrm>
            <a:off x="467544" y="3429445"/>
            <a:ext cx="8208965" cy="574675"/>
            <a:chOff x="657" y="1783"/>
            <a:chExt cx="5171" cy="362"/>
          </a:xfrm>
        </p:grpSpPr>
        <p:sp>
          <p:nvSpPr>
            <p:cNvPr id="23" name="Rectangle 95"/>
            <p:cNvSpPr>
              <a:spLocks noChangeArrowheads="1"/>
            </p:cNvSpPr>
            <p:nvPr/>
          </p:nvSpPr>
          <p:spPr bwMode="auto">
            <a:xfrm>
              <a:off x="657" y="1783"/>
              <a:ext cx="341" cy="327"/>
            </a:xfrm>
            <a:prstGeom prst="rect">
              <a:avLst/>
            </a:prstGeom>
            <a:noFill/>
            <a:ln w="9525">
              <a:noFill/>
              <a:miter lim="800000"/>
              <a:headEnd/>
              <a:tailEnd/>
            </a:ln>
          </p:spPr>
          <p:txBody>
            <a:bodyPr wrap="none" anchor="ctr">
              <a:spAutoFit/>
            </a:bodyPr>
            <a:lstStyle/>
            <a:p>
              <a:r>
                <a:rPr lang="en-US" altLang="zh-CN" sz="2800" b="1">
                  <a:latin typeface="Times New Roman" pitchFamily="18" charset="0"/>
                  <a:cs typeface="Times New Roman" pitchFamily="18" charset="0"/>
                </a:rPr>
                <a:t>②</a:t>
              </a:r>
              <a:endParaRPr lang="en-US" altLang="zh-CN" sz="2800"/>
            </a:p>
          </p:txBody>
        </p:sp>
        <p:sp>
          <p:nvSpPr>
            <p:cNvPr id="24" name="Rectangle 96"/>
            <p:cNvSpPr>
              <a:spLocks noChangeArrowheads="1"/>
            </p:cNvSpPr>
            <p:nvPr/>
          </p:nvSpPr>
          <p:spPr bwMode="auto">
            <a:xfrm>
              <a:off x="771" y="1815"/>
              <a:ext cx="5057" cy="330"/>
            </a:xfrm>
            <a:prstGeom prst="rect">
              <a:avLst/>
            </a:prstGeom>
            <a:noFill/>
            <a:ln w="9525">
              <a:noFill/>
              <a:miter lim="800000"/>
              <a:headEnd/>
              <a:tailEnd/>
            </a:ln>
          </p:spPr>
          <p:txBody>
            <a:bodyPr wrap="none" anchor="ctr">
              <a:spAutoFit/>
            </a:bodyPr>
            <a:lstStyle/>
            <a:p>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用磁感应线的疏密程度表示磁感应强度的大小。</a:t>
              </a:r>
              <a:endParaRPr lang="zh-CN" altLang="en-US" sz="2800" dirty="0"/>
            </a:p>
          </p:txBody>
        </p:sp>
        <p:sp>
          <p:nvSpPr>
            <p:cNvPr id="25" name="Rectangle 97"/>
            <p:cNvSpPr>
              <a:spLocks noChangeArrowheads="1"/>
            </p:cNvSpPr>
            <p:nvPr/>
          </p:nvSpPr>
          <p:spPr bwMode="auto">
            <a:xfrm>
              <a:off x="1351" y="1979"/>
              <a:ext cx="140" cy="164"/>
            </a:xfrm>
            <a:prstGeom prst="rect">
              <a:avLst/>
            </a:prstGeom>
            <a:noFill/>
            <a:ln w="9525">
              <a:noFill/>
              <a:miter lim="800000"/>
              <a:headEnd/>
              <a:tailEnd/>
            </a:ln>
          </p:spPr>
          <p:txBody>
            <a:bodyPr wrap="none" anchor="ctr">
              <a:spAutoFit/>
            </a:bodyPr>
            <a:lstStyle/>
            <a:p>
              <a:r>
                <a:rPr lang="en-US" altLang="zh-CN" sz="1100"/>
                <a:t> </a:t>
              </a:r>
              <a:endParaRPr lang="en-US" altLang="zh-CN"/>
            </a:p>
          </p:txBody>
        </p:sp>
      </p:grpSp>
      <p:grpSp>
        <p:nvGrpSpPr>
          <p:cNvPr id="26" name="Group 99"/>
          <p:cNvGrpSpPr>
            <a:grpSpLocks/>
          </p:cNvGrpSpPr>
          <p:nvPr/>
        </p:nvGrpSpPr>
        <p:grpSpPr bwMode="auto">
          <a:xfrm>
            <a:off x="5652120" y="980728"/>
            <a:ext cx="3024187" cy="2133600"/>
            <a:chOff x="1344" y="2352"/>
            <a:chExt cx="2496" cy="1632"/>
          </a:xfrm>
        </p:grpSpPr>
        <p:grpSp>
          <p:nvGrpSpPr>
            <p:cNvPr id="27" name="Group 100"/>
            <p:cNvGrpSpPr>
              <a:grpSpLocks/>
            </p:cNvGrpSpPr>
            <p:nvPr/>
          </p:nvGrpSpPr>
          <p:grpSpPr bwMode="auto">
            <a:xfrm>
              <a:off x="1344" y="2352"/>
              <a:ext cx="2496" cy="1632"/>
              <a:chOff x="288" y="2400"/>
              <a:chExt cx="2496" cy="1632"/>
            </a:xfrm>
          </p:grpSpPr>
          <p:sp>
            <p:nvSpPr>
              <p:cNvPr id="30" name="Arc 101"/>
              <p:cNvSpPr>
                <a:spLocks/>
              </p:cNvSpPr>
              <p:nvPr/>
            </p:nvSpPr>
            <p:spPr bwMode="auto">
              <a:xfrm>
                <a:off x="330" y="2400"/>
                <a:ext cx="2327" cy="1200"/>
              </a:xfrm>
              <a:custGeom>
                <a:avLst/>
                <a:gdLst>
                  <a:gd name="T0" fmla="*/ 251 w 21600"/>
                  <a:gd name="T1" fmla="*/ 0 h 21600"/>
                  <a:gd name="T2" fmla="*/ 0 w 21600"/>
                  <a:gd name="T3" fmla="*/ 6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p:spPr>
            <p:txBody>
              <a:bodyPr wrap="none" anchor="ctr"/>
              <a:lstStyle/>
              <a:p>
                <a:endParaRPr lang="zh-CN" altLang="en-US"/>
              </a:p>
            </p:txBody>
          </p:sp>
          <p:sp>
            <p:nvSpPr>
              <p:cNvPr id="31" name="Arc 102"/>
              <p:cNvSpPr>
                <a:spLocks/>
              </p:cNvSpPr>
              <p:nvPr/>
            </p:nvSpPr>
            <p:spPr bwMode="auto">
              <a:xfrm>
                <a:off x="457" y="3264"/>
                <a:ext cx="2158" cy="576"/>
              </a:xfrm>
              <a:custGeom>
                <a:avLst/>
                <a:gdLst>
                  <a:gd name="T0" fmla="*/ 216 w 21600"/>
                  <a:gd name="T1" fmla="*/ 0 h 21600"/>
                  <a:gd name="T2" fmla="*/ 0 w 21600"/>
                  <a:gd name="T3" fmla="*/ 15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p:spPr>
            <p:txBody>
              <a:bodyPr wrap="none" anchor="ctr"/>
              <a:lstStyle/>
              <a:p>
                <a:endParaRPr lang="zh-CN" altLang="en-US"/>
              </a:p>
            </p:txBody>
          </p:sp>
          <p:sp>
            <p:nvSpPr>
              <p:cNvPr id="32" name="Arc 103"/>
              <p:cNvSpPr>
                <a:spLocks/>
              </p:cNvSpPr>
              <p:nvPr/>
            </p:nvSpPr>
            <p:spPr bwMode="auto">
              <a:xfrm>
                <a:off x="288" y="2544"/>
                <a:ext cx="1650" cy="816"/>
              </a:xfrm>
              <a:custGeom>
                <a:avLst/>
                <a:gdLst>
                  <a:gd name="T0" fmla="*/ 126 w 21600"/>
                  <a:gd name="T1" fmla="*/ 0 h 21600"/>
                  <a:gd name="T2" fmla="*/ 0 w 21600"/>
                  <a:gd name="T3" fmla="*/ 31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1"/>
                </a:solidFill>
                <a:round/>
                <a:headEnd type="none" w="sm" len="sm"/>
                <a:tailEnd type="none" w="sm" len="sm"/>
              </a:ln>
            </p:spPr>
            <p:txBody>
              <a:bodyPr wrap="none" anchor="ctr"/>
              <a:lstStyle/>
              <a:p>
                <a:endParaRPr lang="zh-CN" altLang="en-US"/>
              </a:p>
            </p:txBody>
          </p:sp>
          <p:sp>
            <p:nvSpPr>
              <p:cNvPr id="33" name="Arc 104"/>
              <p:cNvSpPr>
                <a:spLocks/>
              </p:cNvSpPr>
              <p:nvPr/>
            </p:nvSpPr>
            <p:spPr bwMode="auto">
              <a:xfrm>
                <a:off x="414" y="3744"/>
                <a:ext cx="2370" cy="288"/>
              </a:xfrm>
              <a:custGeom>
                <a:avLst/>
                <a:gdLst>
                  <a:gd name="T0" fmla="*/ 256 w 21919"/>
                  <a:gd name="T1" fmla="*/ 0 h 21600"/>
                  <a:gd name="T2" fmla="*/ 0 w 21919"/>
                  <a:gd name="T3" fmla="*/ 4 h 21600"/>
                  <a:gd name="T4" fmla="*/ 4 w 21919"/>
                  <a:gd name="T5" fmla="*/ 0 h 21600"/>
                  <a:gd name="T6" fmla="*/ 0 60000 65536"/>
                  <a:gd name="T7" fmla="*/ 0 60000 65536"/>
                  <a:gd name="T8" fmla="*/ 0 60000 65536"/>
                  <a:gd name="T9" fmla="*/ 0 w 21919"/>
                  <a:gd name="T10" fmla="*/ 0 h 21600"/>
                  <a:gd name="T11" fmla="*/ 21919 w 21919"/>
                  <a:gd name="T12" fmla="*/ 21600 h 21600"/>
                </a:gdLst>
                <a:ahLst/>
                <a:cxnLst>
                  <a:cxn ang="T6">
                    <a:pos x="T0" y="T1"/>
                  </a:cxn>
                  <a:cxn ang="T7">
                    <a:pos x="T2" y="T3"/>
                  </a:cxn>
                  <a:cxn ang="T8">
                    <a:pos x="T4" y="T5"/>
                  </a:cxn>
                </a:cxnLst>
                <a:rect l="T9" t="T10" r="T11" b="T12"/>
                <a:pathLst>
                  <a:path w="21919" h="21600" fill="none" extrusionOk="0">
                    <a:moveTo>
                      <a:pt x="21919" y="0"/>
                    </a:moveTo>
                    <a:cubicBezTo>
                      <a:pt x="21919" y="11929"/>
                      <a:pt x="12248" y="21600"/>
                      <a:pt x="319" y="21600"/>
                    </a:cubicBezTo>
                    <a:cubicBezTo>
                      <a:pt x="212" y="21600"/>
                      <a:pt x="106" y="21599"/>
                      <a:pt x="0" y="21597"/>
                    </a:cubicBezTo>
                  </a:path>
                  <a:path w="21919" h="21600" stroke="0" extrusionOk="0">
                    <a:moveTo>
                      <a:pt x="21919" y="0"/>
                    </a:moveTo>
                    <a:cubicBezTo>
                      <a:pt x="21919" y="11929"/>
                      <a:pt x="12248" y="21600"/>
                      <a:pt x="319" y="21600"/>
                    </a:cubicBezTo>
                    <a:cubicBezTo>
                      <a:pt x="212" y="21600"/>
                      <a:pt x="106" y="21599"/>
                      <a:pt x="0" y="21597"/>
                    </a:cubicBezTo>
                    <a:lnTo>
                      <a:pt x="319" y="0"/>
                    </a:lnTo>
                    <a:close/>
                  </a:path>
                </a:pathLst>
              </a:custGeom>
              <a:noFill/>
              <a:ln w="25400" cap="rnd">
                <a:solidFill>
                  <a:schemeClr val="tx1"/>
                </a:solidFill>
                <a:round/>
                <a:headEnd type="none" w="sm" len="sm"/>
                <a:tailEnd type="none" w="sm" len="sm"/>
              </a:ln>
            </p:spPr>
            <p:txBody>
              <a:bodyPr wrap="none" anchor="ctr"/>
              <a:lstStyle/>
              <a:p>
                <a:endParaRPr lang="zh-CN" altLang="en-US"/>
              </a:p>
            </p:txBody>
          </p:sp>
          <p:sp>
            <p:nvSpPr>
              <p:cNvPr id="34" name="Line 105"/>
              <p:cNvSpPr>
                <a:spLocks noChangeShapeType="1"/>
              </p:cNvSpPr>
              <p:nvPr/>
            </p:nvSpPr>
            <p:spPr bwMode="auto">
              <a:xfrm flipV="1">
                <a:off x="1007" y="3408"/>
                <a:ext cx="931" cy="144"/>
              </a:xfrm>
              <a:prstGeom prst="line">
                <a:avLst/>
              </a:prstGeom>
              <a:noFill/>
              <a:ln w="38100">
                <a:solidFill>
                  <a:srgbClr val="FF0000"/>
                </a:solidFill>
                <a:round/>
                <a:headEnd type="none" w="sm" len="sm"/>
                <a:tailEnd type="stealth" w="med" len="lg"/>
              </a:ln>
            </p:spPr>
            <p:txBody>
              <a:bodyPr wrap="none" anchor="ctr"/>
              <a:lstStyle/>
              <a:p>
                <a:endParaRPr lang="zh-CN" altLang="en-US"/>
              </a:p>
            </p:txBody>
          </p:sp>
          <p:graphicFrame>
            <p:nvGraphicFramePr>
              <p:cNvPr id="35" name="Object 106"/>
              <p:cNvGraphicFramePr>
                <a:graphicFrameLocks noChangeAspect="1"/>
              </p:cNvGraphicFramePr>
              <p:nvPr/>
            </p:nvGraphicFramePr>
            <p:xfrm>
              <a:off x="1896" y="3143"/>
              <a:ext cx="425" cy="474"/>
            </p:xfrm>
            <a:graphic>
              <a:graphicData uri="http://schemas.openxmlformats.org/presentationml/2006/ole">
                <mc:AlternateContent xmlns:mc="http://schemas.openxmlformats.org/markup-compatibility/2006">
                  <mc:Choice xmlns:v="urn:schemas-microsoft-com:vml" Requires="v">
                    <p:oleObj spid="_x0000_s52232" name="公式" r:id="rId4" imgW="215640" imgH="241200" progId="Equation.3">
                      <p:embed/>
                    </p:oleObj>
                  </mc:Choice>
                  <mc:Fallback>
                    <p:oleObj name="公式" r:id="rId4" imgW="215640" imgH="241200" progId="Equation.3">
                      <p:embed/>
                      <p:pic>
                        <p:nvPicPr>
                          <p:cNvPr id="0" name="Object 1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6" y="3143"/>
                            <a:ext cx="425" cy="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 name="Line 107"/>
            <p:cNvSpPr>
              <a:spLocks noChangeShapeType="1"/>
            </p:cNvSpPr>
            <p:nvPr/>
          </p:nvSpPr>
          <p:spPr bwMode="auto">
            <a:xfrm flipV="1">
              <a:off x="3408" y="2640"/>
              <a:ext cx="336" cy="336"/>
            </a:xfrm>
            <a:prstGeom prst="line">
              <a:avLst/>
            </a:prstGeom>
            <a:noFill/>
            <a:ln w="38100">
              <a:solidFill>
                <a:srgbClr val="FF0000"/>
              </a:solidFill>
              <a:round/>
              <a:headEnd/>
              <a:tailEnd type="triangle" w="med" len="med"/>
            </a:ln>
          </p:spPr>
          <p:txBody>
            <a:bodyPr wrap="none"/>
            <a:lstStyle/>
            <a:p>
              <a:endParaRPr lang="zh-CN" altLang="en-US"/>
            </a:p>
          </p:txBody>
        </p:sp>
        <p:sp>
          <p:nvSpPr>
            <p:cNvPr id="29" name="Line 108"/>
            <p:cNvSpPr>
              <a:spLocks noChangeShapeType="1"/>
            </p:cNvSpPr>
            <p:nvPr/>
          </p:nvSpPr>
          <p:spPr bwMode="auto">
            <a:xfrm flipV="1">
              <a:off x="3168" y="3360"/>
              <a:ext cx="672" cy="240"/>
            </a:xfrm>
            <a:prstGeom prst="line">
              <a:avLst/>
            </a:prstGeom>
            <a:noFill/>
            <a:ln w="38100">
              <a:solidFill>
                <a:srgbClr val="FF0000"/>
              </a:solidFill>
              <a:round/>
              <a:headEnd/>
              <a:tailEnd type="triangle" w="med" len="med"/>
            </a:ln>
          </p:spPr>
          <p:txBody>
            <a:bodyPr wrap="none"/>
            <a:lstStyle/>
            <a:p>
              <a:endParaRPr lang="zh-CN" altLang="en-US"/>
            </a:p>
          </p:txBody>
        </p:sp>
      </p:grpSp>
    </p:spTree>
    <p:extLst>
      <p:ext uri="{BB962C8B-B14F-4D97-AF65-F5344CB8AC3E}">
        <p14:creationId xmlns:p14="http://schemas.microsoft.com/office/powerpoint/2010/main" val="145879190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9"/>
          <p:cNvSpPr txBox="1">
            <a:spLocks noChangeArrowheads="1"/>
          </p:cNvSpPr>
          <p:nvPr/>
        </p:nvSpPr>
        <p:spPr bwMode="auto">
          <a:xfrm>
            <a:off x="251520" y="764704"/>
            <a:ext cx="3744416" cy="584775"/>
          </a:xfrm>
          <a:prstGeom prst="rect">
            <a:avLst/>
          </a:prstGeom>
          <a:noFill/>
          <a:ln w="9525">
            <a:noFill/>
            <a:miter lim="800000"/>
            <a:headEnd/>
            <a:tailEnd/>
          </a:ln>
        </p:spPr>
        <p:txBody>
          <a:bodyPr wrap="square">
            <a:spAutoFit/>
          </a:bodyPr>
          <a:lstStyle/>
          <a:p>
            <a:pPr>
              <a:spcBef>
                <a:spcPct val="50000"/>
              </a:spcBef>
            </a:pPr>
            <a:r>
              <a:rPr lang="zh-CN" altLang="en-US" sz="3200" b="1" dirty="0">
                <a:solidFill>
                  <a:srgbClr val="FF0000"/>
                </a:solidFill>
                <a:latin typeface="+mn-ea"/>
              </a:rPr>
              <a:t>几种典型的磁场</a:t>
            </a:r>
          </a:p>
        </p:txBody>
      </p:sp>
      <p:sp>
        <p:nvSpPr>
          <p:cNvPr id="8" name="Rectangle 5">
            <a:hlinkClick r:id="rId2" action="ppaction://hlinksldjump"/>
          </p:cNvPr>
          <p:cNvSpPr>
            <a:spLocks noChangeArrowheads="1"/>
          </p:cNvSpPr>
          <p:nvPr/>
        </p:nvSpPr>
        <p:spPr bwMode="auto">
          <a:xfrm>
            <a:off x="0" y="8311579"/>
            <a:ext cx="8675688" cy="720725"/>
          </a:xfrm>
          <a:prstGeom prst="rect">
            <a:avLst/>
          </a:prstGeom>
          <a:noFill/>
          <a:ln w="9525" algn="ctr">
            <a:noFill/>
            <a:miter lim="800000"/>
            <a:headEnd/>
            <a:tailEnd/>
          </a:ln>
          <a:effectLst/>
        </p:spPr>
        <p:txBody>
          <a:bodyPr/>
          <a:lstStyle/>
          <a:p>
            <a:pPr marL="342900" indent="-342900">
              <a:spcBef>
                <a:spcPct val="20000"/>
              </a:spcBef>
              <a:buFontTx/>
              <a:buChar char="•"/>
            </a:pPr>
            <a:r>
              <a:rPr lang="zh-CN" altLang="en-US" sz="3200">
                <a:solidFill>
                  <a:srgbClr val="990000"/>
                </a:solidFill>
              </a:rPr>
              <a:t>这些起电方式使物体（系）的电荷增加了吗？</a:t>
            </a:r>
          </a:p>
        </p:txBody>
      </p:sp>
      <p:pic>
        <p:nvPicPr>
          <p:cNvPr id="22" name="Picture 29"/>
          <p:cNvPicPr>
            <a:picLocks noChangeAspect="1" noChangeArrowheads="1"/>
          </p:cNvPicPr>
          <p:nvPr/>
        </p:nvPicPr>
        <p:blipFill>
          <a:blip r:embed="rId3" cstate="print"/>
          <a:srcRect/>
          <a:stretch>
            <a:fillRect/>
          </a:stretch>
        </p:blipFill>
        <p:spPr bwMode="auto">
          <a:xfrm>
            <a:off x="4355976" y="1268760"/>
            <a:ext cx="3600400" cy="2694049"/>
          </a:xfrm>
          <a:prstGeom prst="rect">
            <a:avLst/>
          </a:prstGeom>
          <a:noFill/>
          <a:ln w="9525">
            <a:noFill/>
            <a:miter lim="800000"/>
            <a:headEnd/>
            <a:tailEnd/>
          </a:ln>
          <a:effectLst/>
        </p:spPr>
      </p:pic>
      <p:pic>
        <p:nvPicPr>
          <p:cNvPr id="26" name="Picture 30"/>
          <p:cNvPicPr>
            <a:picLocks noChangeAspect="1" noChangeArrowheads="1"/>
          </p:cNvPicPr>
          <p:nvPr/>
        </p:nvPicPr>
        <p:blipFill>
          <a:blip r:embed="rId4" cstate="print"/>
          <a:srcRect/>
          <a:stretch>
            <a:fillRect/>
          </a:stretch>
        </p:blipFill>
        <p:spPr bwMode="auto">
          <a:xfrm>
            <a:off x="683568" y="1340768"/>
            <a:ext cx="3207230" cy="2825815"/>
          </a:xfrm>
          <a:prstGeom prst="rect">
            <a:avLst/>
          </a:prstGeom>
          <a:noFill/>
          <a:ln w="9525">
            <a:noFill/>
            <a:miter lim="800000"/>
            <a:headEnd/>
            <a:tailEnd/>
          </a:ln>
          <a:effectLst/>
        </p:spPr>
      </p:pic>
      <p:pic>
        <p:nvPicPr>
          <p:cNvPr id="27" name="Picture 2" descr="无标题"/>
          <p:cNvPicPr>
            <a:picLocks noChangeAspect="1" noChangeArrowheads="1"/>
          </p:cNvPicPr>
          <p:nvPr/>
        </p:nvPicPr>
        <p:blipFill>
          <a:blip r:embed="rId5" cstate="print"/>
          <a:srcRect/>
          <a:stretch>
            <a:fillRect/>
          </a:stretch>
        </p:blipFill>
        <p:spPr bwMode="auto">
          <a:xfrm>
            <a:off x="539552" y="4149080"/>
            <a:ext cx="7056388" cy="2472514"/>
          </a:xfrm>
          <a:prstGeom prst="rect">
            <a:avLst/>
          </a:prstGeom>
          <a:noFill/>
          <a:ln w="9525">
            <a:noFill/>
            <a:miter lim="800000"/>
            <a:headEnd/>
            <a:tailEnd/>
          </a:ln>
          <a:effectLst/>
        </p:spPr>
      </p:pic>
    </p:spTree>
    <p:extLst>
      <p:ext uri="{BB962C8B-B14F-4D97-AF65-F5344CB8AC3E}">
        <p14:creationId xmlns:p14="http://schemas.microsoft.com/office/powerpoint/2010/main" val="145879190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地磁场"/>
          <p:cNvPicPr>
            <a:picLocks noChangeAspect="1" noChangeArrowheads="1"/>
          </p:cNvPicPr>
          <p:nvPr/>
        </p:nvPicPr>
        <p:blipFill>
          <a:blip r:embed="rId2" cstate="print"/>
          <a:srcRect/>
          <a:stretch>
            <a:fillRect/>
          </a:stretch>
        </p:blipFill>
        <p:spPr bwMode="auto">
          <a:xfrm>
            <a:off x="3113088" y="1135063"/>
            <a:ext cx="4579937" cy="4724400"/>
          </a:xfrm>
          <a:prstGeom prst="rect">
            <a:avLst/>
          </a:prstGeom>
          <a:noFill/>
        </p:spPr>
      </p:pic>
      <p:sp>
        <p:nvSpPr>
          <p:cNvPr id="30723" name="Line 3"/>
          <p:cNvSpPr>
            <a:spLocks noChangeShapeType="1"/>
          </p:cNvSpPr>
          <p:nvPr/>
        </p:nvSpPr>
        <p:spPr bwMode="auto">
          <a:xfrm rot="27189" flipV="1">
            <a:off x="3184525" y="2530475"/>
            <a:ext cx="4968875" cy="1728788"/>
          </a:xfrm>
          <a:prstGeom prst="line">
            <a:avLst/>
          </a:prstGeom>
          <a:noFill/>
          <a:ln w="38100">
            <a:solidFill>
              <a:srgbClr val="FF0000"/>
            </a:solidFill>
            <a:prstDash val="dash"/>
            <a:round/>
            <a:headEnd/>
            <a:tailEnd/>
          </a:ln>
          <a:effectLst/>
        </p:spPr>
        <p:txBody>
          <a:bodyPr/>
          <a:lstStyle/>
          <a:p>
            <a:endParaRPr lang="zh-CN" altLang="en-US"/>
          </a:p>
        </p:txBody>
      </p:sp>
      <p:grpSp>
        <p:nvGrpSpPr>
          <p:cNvPr id="2" name="Group 4"/>
          <p:cNvGrpSpPr>
            <a:grpSpLocks/>
          </p:cNvGrpSpPr>
          <p:nvPr/>
        </p:nvGrpSpPr>
        <p:grpSpPr bwMode="auto">
          <a:xfrm>
            <a:off x="5705475" y="1423988"/>
            <a:ext cx="935038" cy="863600"/>
            <a:chOff x="3334" y="1117"/>
            <a:chExt cx="589" cy="544"/>
          </a:xfrm>
        </p:grpSpPr>
        <p:sp>
          <p:nvSpPr>
            <p:cNvPr id="30725" name="Line 5"/>
            <p:cNvSpPr>
              <a:spLocks noChangeShapeType="1"/>
            </p:cNvSpPr>
            <p:nvPr/>
          </p:nvSpPr>
          <p:spPr bwMode="auto">
            <a:xfrm flipH="1" flipV="1">
              <a:off x="3424" y="1117"/>
              <a:ext cx="499" cy="317"/>
            </a:xfrm>
            <a:prstGeom prst="line">
              <a:avLst/>
            </a:prstGeom>
            <a:noFill/>
            <a:ln w="38100">
              <a:solidFill>
                <a:schemeClr val="accent2"/>
              </a:solidFill>
              <a:round/>
              <a:headEnd/>
              <a:tailEnd type="triangle" w="med" len="med"/>
            </a:ln>
            <a:effectLst/>
          </p:spPr>
          <p:txBody>
            <a:bodyPr/>
            <a:lstStyle/>
            <a:p>
              <a:endParaRPr lang="zh-CN" altLang="en-US"/>
            </a:p>
          </p:txBody>
        </p:sp>
        <p:sp>
          <p:nvSpPr>
            <p:cNvPr id="30726" name="Line 6"/>
            <p:cNvSpPr>
              <a:spLocks noChangeShapeType="1"/>
            </p:cNvSpPr>
            <p:nvPr/>
          </p:nvSpPr>
          <p:spPr bwMode="auto">
            <a:xfrm flipH="1">
              <a:off x="3787" y="1434"/>
              <a:ext cx="136" cy="227"/>
            </a:xfrm>
            <a:prstGeom prst="line">
              <a:avLst/>
            </a:prstGeom>
            <a:noFill/>
            <a:ln w="38100">
              <a:solidFill>
                <a:schemeClr val="accent2"/>
              </a:solidFill>
              <a:round/>
              <a:headEnd/>
              <a:tailEnd type="triangle" w="med" len="med"/>
            </a:ln>
            <a:effectLst/>
          </p:spPr>
          <p:txBody>
            <a:bodyPr/>
            <a:lstStyle/>
            <a:p>
              <a:endParaRPr lang="zh-CN" altLang="en-US"/>
            </a:p>
          </p:txBody>
        </p:sp>
        <p:sp>
          <p:nvSpPr>
            <p:cNvPr id="30727" name="Freeform 7"/>
            <p:cNvSpPr>
              <a:spLocks/>
            </p:cNvSpPr>
            <p:nvPr/>
          </p:nvSpPr>
          <p:spPr bwMode="auto">
            <a:xfrm>
              <a:off x="3334" y="1117"/>
              <a:ext cx="453" cy="499"/>
            </a:xfrm>
            <a:custGeom>
              <a:avLst/>
              <a:gdLst/>
              <a:ahLst/>
              <a:cxnLst>
                <a:cxn ang="0">
                  <a:pos x="90" y="0"/>
                </a:cxn>
                <a:cxn ang="0">
                  <a:pos x="0" y="181"/>
                </a:cxn>
                <a:cxn ang="0">
                  <a:pos x="453" y="499"/>
                </a:cxn>
              </a:cxnLst>
              <a:rect l="0" t="0" r="r" b="b"/>
              <a:pathLst>
                <a:path w="453" h="499">
                  <a:moveTo>
                    <a:pt x="90" y="0"/>
                  </a:moveTo>
                  <a:lnTo>
                    <a:pt x="0" y="181"/>
                  </a:lnTo>
                  <a:lnTo>
                    <a:pt x="453" y="499"/>
                  </a:lnTo>
                </a:path>
              </a:pathLst>
            </a:custGeom>
            <a:noFill/>
            <a:ln w="38100" cap="flat" cmpd="sng">
              <a:solidFill>
                <a:schemeClr val="accent2"/>
              </a:solidFill>
              <a:prstDash val="dash"/>
              <a:round/>
              <a:headEnd/>
              <a:tailEnd/>
            </a:ln>
            <a:effectLst/>
          </p:spPr>
          <p:txBody>
            <a:bodyPr/>
            <a:lstStyle/>
            <a:p>
              <a:endParaRPr lang="zh-CN" altLang="en-US"/>
            </a:p>
          </p:txBody>
        </p:sp>
      </p:grpSp>
      <p:grpSp>
        <p:nvGrpSpPr>
          <p:cNvPr id="3" name="Group 8"/>
          <p:cNvGrpSpPr>
            <a:grpSpLocks/>
          </p:cNvGrpSpPr>
          <p:nvPr/>
        </p:nvGrpSpPr>
        <p:grpSpPr bwMode="auto">
          <a:xfrm>
            <a:off x="6848475" y="1927225"/>
            <a:ext cx="1665288" cy="968375"/>
            <a:chOff x="4054" y="1434"/>
            <a:chExt cx="1049" cy="610"/>
          </a:xfrm>
        </p:grpSpPr>
        <p:grpSp>
          <p:nvGrpSpPr>
            <p:cNvPr id="4" name="Group 9"/>
            <p:cNvGrpSpPr>
              <a:grpSpLocks/>
            </p:cNvGrpSpPr>
            <p:nvPr/>
          </p:nvGrpSpPr>
          <p:grpSpPr bwMode="auto">
            <a:xfrm>
              <a:off x="4054" y="1570"/>
              <a:ext cx="414" cy="474"/>
              <a:chOff x="4054" y="1570"/>
              <a:chExt cx="414" cy="474"/>
            </a:xfrm>
          </p:grpSpPr>
          <p:sp>
            <p:nvSpPr>
              <p:cNvPr id="30730" name="Line 10"/>
              <p:cNvSpPr>
                <a:spLocks noChangeShapeType="1"/>
              </p:cNvSpPr>
              <p:nvPr/>
            </p:nvSpPr>
            <p:spPr bwMode="auto">
              <a:xfrm flipH="1" flipV="1">
                <a:off x="4054" y="1636"/>
                <a:ext cx="182" cy="408"/>
              </a:xfrm>
              <a:prstGeom prst="line">
                <a:avLst/>
              </a:prstGeom>
              <a:noFill/>
              <a:ln w="38100">
                <a:solidFill>
                  <a:srgbClr val="006400"/>
                </a:solidFill>
                <a:round/>
                <a:headEnd/>
                <a:tailEnd type="triangle" w="med" len="med"/>
              </a:ln>
              <a:effectLst/>
            </p:spPr>
            <p:txBody>
              <a:bodyPr/>
              <a:lstStyle/>
              <a:p>
                <a:endParaRPr lang="zh-CN" altLang="en-US"/>
              </a:p>
            </p:txBody>
          </p:sp>
          <p:sp>
            <p:nvSpPr>
              <p:cNvPr id="30731" name="Line 11"/>
              <p:cNvSpPr>
                <a:spLocks noChangeShapeType="1"/>
              </p:cNvSpPr>
              <p:nvPr/>
            </p:nvSpPr>
            <p:spPr bwMode="auto">
              <a:xfrm flipH="1" flipV="1">
                <a:off x="4286" y="1570"/>
                <a:ext cx="182" cy="408"/>
              </a:xfrm>
              <a:prstGeom prst="line">
                <a:avLst/>
              </a:prstGeom>
              <a:noFill/>
              <a:ln w="38100">
                <a:solidFill>
                  <a:srgbClr val="006400"/>
                </a:solidFill>
                <a:round/>
                <a:headEnd/>
                <a:tailEnd type="triangle" w="med" len="med"/>
              </a:ln>
              <a:effectLst/>
            </p:spPr>
            <p:txBody>
              <a:bodyPr/>
              <a:lstStyle/>
              <a:p>
                <a:endParaRPr lang="zh-CN" altLang="en-US"/>
              </a:p>
            </p:txBody>
          </p:sp>
        </p:grpSp>
        <p:sp>
          <p:nvSpPr>
            <p:cNvPr id="30732" name="Text Box 12"/>
            <p:cNvSpPr txBox="1">
              <a:spLocks noChangeArrowheads="1"/>
            </p:cNvSpPr>
            <p:nvPr/>
          </p:nvSpPr>
          <p:spPr bwMode="auto">
            <a:xfrm>
              <a:off x="4468" y="1434"/>
              <a:ext cx="635" cy="327"/>
            </a:xfrm>
            <a:prstGeom prst="rect">
              <a:avLst/>
            </a:prstGeom>
            <a:noFill/>
            <a:ln w="9525" algn="ctr">
              <a:noFill/>
              <a:miter lim="800000"/>
              <a:headEnd/>
              <a:tailEnd/>
            </a:ln>
            <a:effectLst/>
          </p:spPr>
          <p:txBody>
            <a:bodyPr>
              <a:spAutoFit/>
            </a:bodyPr>
            <a:lstStyle/>
            <a:p>
              <a:pPr>
                <a:spcBef>
                  <a:spcPct val="50000"/>
                </a:spcBef>
              </a:pPr>
              <a:r>
                <a:rPr lang="en-US" altLang="zh-CN" sz="2800" b="1">
                  <a:latin typeface="Tahoma" pitchFamily="34" charset="0"/>
                </a:rPr>
                <a:t>B</a:t>
              </a:r>
              <a:r>
                <a:rPr lang="zh-CN" altLang="en-US" sz="2800" b="1" baseline="-25000">
                  <a:latin typeface="Tahoma" pitchFamily="34" charset="0"/>
                </a:rPr>
                <a:t>赤道</a:t>
              </a:r>
              <a:endParaRPr lang="zh-CN" altLang="en-US" sz="2800" b="1">
                <a:latin typeface="Tahoma" pitchFamily="34" charset="0"/>
              </a:endParaRPr>
            </a:p>
          </p:txBody>
        </p:sp>
      </p:grpSp>
      <p:grpSp>
        <p:nvGrpSpPr>
          <p:cNvPr id="5" name="Group 13"/>
          <p:cNvGrpSpPr>
            <a:grpSpLocks/>
          </p:cNvGrpSpPr>
          <p:nvPr/>
        </p:nvGrpSpPr>
        <p:grpSpPr bwMode="auto">
          <a:xfrm>
            <a:off x="5561013" y="776288"/>
            <a:ext cx="1657350" cy="1150937"/>
            <a:chOff x="3243" y="709"/>
            <a:chExt cx="1044" cy="725"/>
          </a:xfrm>
        </p:grpSpPr>
        <p:sp>
          <p:nvSpPr>
            <p:cNvPr id="30734" name="Line 14"/>
            <p:cNvSpPr>
              <a:spLocks noChangeShapeType="1"/>
            </p:cNvSpPr>
            <p:nvPr/>
          </p:nvSpPr>
          <p:spPr bwMode="auto">
            <a:xfrm flipH="1" flipV="1">
              <a:off x="3334" y="1298"/>
              <a:ext cx="589" cy="136"/>
            </a:xfrm>
            <a:prstGeom prst="line">
              <a:avLst/>
            </a:prstGeom>
            <a:noFill/>
            <a:ln w="38100">
              <a:solidFill>
                <a:schemeClr val="accent2"/>
              </a:solidFill>
              <a:round/>
              <a:headEnd/>
              <a:tailEnd type="triangle" w="med" len="med"/>
            </a:ln>
            <a:effectLst/>
          </p:spPr>
          <p:txBody>
            <a:bodyPr/>
            <a:lstStyle/>
            <a:p>
              <a:endParaRPr lang="zh-CN" altLang="en-US"/>
            </a:p>
          </p:txBody>
        </p:sp>
        <p:sp>
          <p:nvSpPr>
            <p:cNvPr id="30735" name="Text Box 15"/>
            <p:cNvSpPr txBox="1">
              <a:spLocks noChangeArrowheads="1"/>
            </p:cNvSpPr>
            <p:nvPr/>
          </p:nvSpPr>
          <p:spPr bwMode="auto">
            <a:xfrm>
              <a:off x="3243" y="709"/>
              <a:ext cx="1044" cy="327"/>
            </a:xfrm>
            <a:prstGeom prst="rect">
              <a:avLst/>
            </a:prstGeom>
            <a:noFill/>
            <a:ln w="9525" algn="ctr">
              <a:noFill/>
              <a:miter lim="800000"/>
              <a:headEnd/>
              <a:tailEnd/>
            </a:ln>
            <a:effectLst/>
          </p:spPr>
          <p:txBody>
            <a:bodyPr>
              <a:spAutoFit/>
            </a:bodyPr>
            <a:lstStyle/>
            <a:p>
              <a:pPr>
                <a:spcBef>
                  <a:spcPct val="50000"/>
                </a:spcBef>
              </a:pPr>
              <a:r>
                <a:rPr lang="en-US" altLang="zh-CN" sz="2800" b="1">
                  <a:solidFill>
                    <a:srgbClr val="800000"/>
                  </a:solidFill>
                  <a:latin typeface="楷体_GB2312" pitchFamily="49" charset="-122"/>
                  <a:ea typeface="楷体_GB2312" pitchFamily="49" charset="-122"/>
                </a:rPr>
                <a:t>B</a:t>
              </a:r>
              <a:r>
                <a:rPr lang="zh-CN" altLang="en-US" sz="2800" b="1" baseline="-25000">
                  <a:solidFill>
                    <a:srgbClr val="800000"/>
                  </a:solidFill>
                  <a:latin typeface="楷体_GB2312" pitchFamily="49" charset="-122"/>
                  <a:ea typeface="楷体_GB2312" pitchFamily="49" charset="-122"/>
                </a:rPr>
                <a:t>北半球</a:t>
              </a:r>
              <a:endParaRPr lang="zh-CN" altLang="en-US" sz="2800" b="1">
                <a:solidFill>
                  <a:srgbClr val="800000"/>
                </a:solidFill>
                <a:latin typeface="楷体_GB2312" pitchFamily="49" charset="-122"/>
                <a:ea typeface="楷体_GB2312" pitchFamily="49" charset="-122"/>
              </a:endParaRPr>
            </a:p>
          </p:txBody>
        </p:sp>
      </p:grpSp>
      <p:sp>
        <p:nvSpPr>
          <p:cNvPr id="30736" name="Text Box 16"/>
          <p:cNvSpPr txBox="1">
            <a:spLocks noChangeArrowheads="1"/>
          </p:cNvSpPr>
          <p:nvPr/>
        </p:nvSpPr>
        <p:spPr bwMode="auto">
          <a:xfrm>
            <a:off x="395536" y="908720"/>
            <a:ext cx="1727200" cy="641350"/>
          </a:xfrm>
          <a:prstGeom prst="rect">
            <a:avLst/>
          </a:prstGeom>
          <a:noFill/>
          <a:ln w="9525">
            <a:noFill/>
            <a:miter lim="800000"/>
            <a:headEnd/>
            <a:tailEnd/>
          </a:ln>
          <a:effectLst/>
        </p:spPr>
        <p:txBody>
          <a:bodyPr>
            <a:spAutoFit/>
          </a:bodyPr>
          <a:lstStyle/>
          <a:p>
            <a:pPr>
              <a:spcBef>
                <a:spcPct val="50000"/>
              </a:spcBef>
            </a:pPr>
            <a:r>
              <a:rPr lang="zh-CN" altLang="en-US" sz="3600" b="1" dirty="0">
                <a:solidFill>
                  <a:srgbClr val="FF0000"/>
                </a:solidFill>
                <a:latin typeface="黑体" pitchFamily="2" charset="-122"/>
                <a:ea typeface="黑体" pitchFamily="2" charset="-122"/>
              </a:rPr>
              <a:t>地磁场</a:t>
            </a:r>
          </a:p>
        </p:txBody>
      </p:sp>
      <p:sp>
        <p:nvSpPr>
          <p:cNvPr id="30737" name="Text Box 17"/>
          <p:cNvSpPr txBox="1">
            <a:spLocks noChangeArrowheads="1"/>
          </p:cNvSpPr>
          <p:nvPr/>
        </p:nvSpPr>
        <p:spPr bwMode="auto">
          <a:xfrm>
            <a:off x="107950" y="1844675"/>
            <a:ext cx="5832475" cy="519113"/>
          </a:xfrm>
          <a:prstGeom prst="rect">
            <a:avLst/>
          </a:prstGeom>
          <a:noFill/>
          <a:ln w="9525" algn="ctr">
            <a:noFill/>
            <a:miter lim="800000"/>
            <a:headEnd/>
            <a:tailEnd/>
          </a:ln>
          <a:effectLst/>
        </p:spPr>
        <p:txBody>
          <a:bodyPr>
            <a:spAutoFit/>
          </a:bodyPr>
          <a:lstStyle/>
          <a:p>
            <a:pPr>
              <a:spcBef>
                <a:spcPct val="50000"/>
              </a:spcBef>
            </a:pPr>
            <a:endParaRPr lang="zh-CN" altLang="zh-CN" sz="2800">
              <a:latin typeface="Tahoma" pitchFamily="34" charset="0"/>
            </a:endParaRPr>
          </a:p>
        </p:txBody>
      </p:sp>
      <p:sp>
        <p:nvSpPr>
          <p:cNvPr id="30738" name="Text Box 18"/>
          <p:cNvSpPr txBox="1">
            <a:spLocks noChangeArrowheads="1"/>
          </p:cNvSpPr>
          <p:nvPr/>
        </p:nvSpPr>
        <p:spPr bwMode="auto">
          <a:xfrm>
            <a:off x="250825" y="1773238"/>
            <a:ext cx="2736850" cy="946150"/>
          </a:xfrm>
          <a:prstGeom prst="rect">
            <a:avLst/>
          </a:prstGeom>
          <a:solidFill>
            <a:srgbClr val="00FFFF">
              <a:alpha val="21001"/>
            </a:srgbClr>
          </a:solidFill>
          <a:ln w="9525" algn="ctr">
            <a:noFill/>
            <a:miter lim="800000"/>
            <a:headEnd/>
            <a:tailEnd/>
          </a:ln>
          <a:effectLst/>
        </p:spPr>
        <p:txBody>
          <a:bodyPr>
            <a:spAutoFit/>
          </a:bodyPr>
          <a:lstStyle/>
          <a:p>
            <a:pPr>
              <a:spcBef>
                <a:spcPct val="50000"/>
              </a:spcBef>
            </a:pPr>
            <a:r>
              <a:rPr lang="zh-CN" altLang="en-US" sz="2800" b="1">
                <a:latin typeface="Tahoma" pitchFamily="34" charset="0"/>
                <a:ea typeface="黑体" pitchFamily="2" charset="-122"/>
              </a:rPr>
              <a:t>赤道：</a:t>
            </a:r>
            <a:r>
              <a:rPr lang="zh-CN" altLang="en-US" sz="2800" b="1">
                <a:solidFill>
                  <a:schemeClr val="accent2"/>
                </a:solidFill>
                <a:latin typeface="Tahoma" pitchFamily="34" charset="0"/>
                <a:ea typeface="黑体" pitchFamily="2" charset="-122"/>
              </a:rPr>
              <a:t>平行地面由南指北</a:t>
            </a:r>
          </a:p>
        </p:txBody>
      </p:sp>
      <p:sp>
        <p:nvSpPr>
          <p:cNvPr id="30739" name="Text Box 19"/>
          <p:cNvSpPr txBox="1">
            <a:spLocks noChangeArrowheads="1"/>
          </p:cNvSpPr>
          <p:nvPr/>
        </p:nvSpPr>
        <p:spPr bwMode="auto">
          <a:xfrm>
            <a:off x="250825" y="3357563"/>
            <a:ext cx="2736850" cy="1800225"/>
          </a:xfrm>
          <a:prstGeom prst="rect">
            <a:avLst/>
          </a:prstGeom>
          <a:solidFill>
            <a:srgbClr val="00FFFF">
              <a:alpha val="21001"/>
            </a:srgbClr>
          </a:solidFill>
          <a:ln w="9525" algn="ctr">
            <a:noFill/>
            <a:miter lim="800000"/>
            <a:headEnd/>
            <a:tailEnd/>
          </a:ln>
          <a:effectLst/>
        </p:spPr>
        <p:txBody>
          <a:bodyPr>
            <a:spAutoFit/>
          </a:bodyPr>
          <a:lstStyle/>
          <a:p>
            <a:pPr>
              <a:spcBef>
                <a:spcPct val="50000"/>
              </a:spcBef>
            </a:pPr>
            <a:r>
              <a:rPr lang="zh-CN" altLang="en-US" sz="2800" b="1">
                <a:latin typeface="Tahoma" pitchFamily="34" charset="0"/>
                <a:ea typeface="黑体" pitchFamily="2" charset="-122"/>
              </a:rPr>
              <a:t>北半球：</a:t>
            </a:r>
            <a:r>
              <a:rPr lang="zh-CN" altLang="en-US" sz="2800" b="1">
                <a:solidFill>
                  <a:schemeClr val="accent2"/>
                </a:solidFill>
                <a:latin typeface="Tahoma" pitchFamily="34" charset="0"/>
                <a:ea typeface="黑体" pitchFamily="2" charset="-122"/>
              </a:rPr>
              <a:t>有平行地面由南指北的水平分量，竖直向下的分量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38"/>
                                        </p:tgtEl>
                                        <p:attrNameLst>
                                          <p:attrName>style.visibility</p:attrName>
                                        </p:attrNameLst>
                                      </p:cBhvr>
                                      <p:to>
                                        <p:strVal val="visible"/>
                                      </p:to>
                                    </p:set>
                                    <p:animEffect transition="in" filter="blinds(horizontal)">
                                      <p:cBhvr>
                                        <p:cTn id="22" dur="500"/>
                                        <p:tgtEl>
                                          <p:spTgt spid="3073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0739"/>
                                        </p:tgtEl>
                                        <p:attrNameLst>
                                          <p:attrName>style.visibility</p:attrName>
                                        </p:attrNameLst>
                                      </p:cBhvr>
                                      <p:to>
                                        <p:strVal val="visible"/>
                                      </p:to>
                                    </p:set>
                                    <p:animEffect transition="in" filter="blinds(horizontal)">
                                      <p:cBhvr>
                                        <p:cTn id="25" dur="500"/>
                                        <p:tgtEl>
                                          <p:spTgt spid="30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8" grpId="0" animBg="1"/>
      <p:bldP spid="307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23528" y="692696"/>
            <a:ext cx="3448050" cy="579437"/>
          </a:xfrm>
          <a:prstGeom prst="rect">
            <a:avLst/>
          </a:prstGeom>
          <a:noFill/>
          <a:ln w="9525">
            <a:noFill/>
            <a:miter lim="800000"/>
            <a:headEnd/>
            <a:tailEnd/>
          </a:ln>
          <a:effectLst/>
        </p:spPr>
        <p:txBody>
          <a:bodyPr wrap="none">
            <a:spAutoFit/>
          </a:bodyPr>
          <a:lstStyle/>
          <a:p>
            <a:r>
              <a:rPr kumimoji="1" lang="zh-CN" altLang="en-US" sz="3200" b="1" dirty="0">
                <a:solidFill>
                  <a:srgbClr val="FF0000"/>
                </a:solidFill>
                <a:latin typeface="黑体" pitchFamily="49" charset="-122"/>
                <a:ea typeface="黑体" pitchFamily="49" charset="-122"/>
              </a:rPr>
              <a:t>直线电流周围磁场</a:t>
            </a:r>
          </a:p>
        </p:txBody>
      </p:sp>
      <p:pic>
        <p:nvPicPr>
          <p:cNvPr id="15363" name="Picture 3" descr="16-07"/>
          <p:cNvPicPr>
            <a:picLocks noChangeAspect="1" noChangeArrowheads="1"/>
          </p:cNvPicPr>
          <p:nvPr/>
        </p:nvPicPr>
        <p:blipFill>
          <a:blip r:embed="rId2" cstate="print">
            <a:lum contrast="18000"/>
            <a:grayscl/>
          </a:blip>
          <a:srcRect l="8324" t="5084" r="8440" b="7542"/>
          <a:stretch>
            <a:fillRect/>
          </a:stretch>
        </p:blipFill>
        <p:spPr bwMode="auto">
          <a:xfrm>
            <a:off x="609600" y="1333500"/>
            <a:ext cx="4191000" cy="2455863"/>
          </a:xfrm>
          <a:prstGeom prst="rect">
            <a:avLst/>
          </a:prstGeom>
          <a:noFill/>
          <a:ln w="9525">
            <a:noFill/>
            <a:miter lim="800000"/>
            <a:headEnd/>
            <a:tailEnd/>
          </a:ln>
        </p:spPr>
      </p:pic>
      <p:sp>
        <p:nvSpPr>
          <p:cNvPr id="15364" name="Text Box 4"/>
          <p:cNvSpPr txBox="1">
            <a:spLocks noChangeArrowheads="1"/>
          </p:cNvSpPr>
          <p:nvPr/>
        </p:nvSpPr>
        <p:spPr bwMode="auto">
          <a:xfrm>
            <a:off x="611560" y="5805264"/>
            <a:ext cx="2635250" cy="457200"/>
          </a:xfrm>
          <a:prstGeom prst="rect">
            <a:avLst/>
          </a:prstGeom>
          <a:noFill/>
          <a:ln w="9525">
            <a:noFill/>
            <a:miter lim="800000"/>
            <a:headEnd/>
            <a:tailEnd/>
          </a:ln>
          <a:effectLst/>
        </p:spPr>
        <p:txBody>
          <a:bodyPr wrap="none">
            <a:spAutoFit/>
          </a:bodyPr>
          <a:lstStyle/>
          <a:p>
            <a:r>
              <a:rPr kumimoji="1" lang="zh-CN" altLang="en-US" sz="2400" b="1" dirty="0">
                <a:solidFill>
                  <a:srgbClr val="FF0000"/>
                </a:solidFill>
                <a:latin typeface="Times New Roman" pitchFamily="18" charset="0"/>
              </a:rPr>
              <a:t>（右手螺旋定则）</a:t>
            </a:r>
          </a:p>
        </p:txBody>
      </p:sp>
      <p:sp>
        <p:nvSpPr>
          <p:cNvPr id="15365" name="Text Box 5"/>
          <p:cNvSpPr txBox="1">
            <a:spLocks noChangeArrowheads="1"/>
          </p:cNvSpPr>
          <p:nvPr/>
        </p:nvSpPr>
        <p:spPr bwMode="auto">
          <a:xfrm>
            <a:off x="539552" y="4221088"/>
            <a:ext cx="8208912" cy="1578894"/>
          </a:xfrm>
          <a:prstGeom prst="rect">
            <a:avLst/>
          </a:prstGeom>
          <a:noFill/>
          <a:ln w="9525">
            <a:noFill/>
            <a:miter lim="800000"/>
            <a:headEnd/>
            <a:tailEnd/>
          </a:ln>
          <a:effectLst/>
        </p:spPr>
        <p:txBody>
          <a:bodyPr wrap="square">
            <a:spAutoFit/>
          </a:bodyPr>
          <a:lstStyle/>
          <a:p>
            <a:pPr>
              <a:lnSpc>
                <a:spcPct val="115000"/>
              </a:lnSpc>
              <a:buFont typeface="Wingdings" pitchFamily="2" charset="2"/>
              <a:buChar char="l"/>
            </a:pPr>
            <a:r>
              <a:rPr kumimoji="1" lang="zh-CN" altLang="en-US" sz="2800" b="1" dirty="0">
                <a:solidFill>
                  <a:srgbClr val="FF0000"/>
                </a:solidFill>
                <a:latin typeface="Times New Roman" pitchFamily="18" charset="0"/>
              </a:rPr>
              <a:t>安培定则：</a:t>
            </a:r>
            <a:r>
              <a:rPr kumimoji="1" lang="zh-CN" altLang="en-US" sz="2800" b="1" dirty="0">
                <a:solidFill>
                  <a:srgbClr val="0000FF"/>
                </a:solidFill>
                <a:latin typeface="Times New Roman" pitchFamily="18" charset="0"/>
              </a:rPr>
              <a:t>用右手握住导线，让伸直的大拇指所指的方向跟电流的方向一致，弯曲的四指所指的方向就是磁感线的环绕方向。</a:t>
            </a:r>
          </a:p>
        </p:txBody>
      </p:sp>
      <p:sp>
        <p:nvSpPr>
          <p:cNvPr id="15366" name="Text Box 6"/>
          <p:cNvSpPr txBox="1">
            <a:spLocks noChangeArrowheads="1"/>
          </p:cNvSpPr>
          <p:nvPr/>
        </p:nvSpPr>
        <p:spPr bwMode="auto">
          <a:xfrm>
            <a:off x="5257800" y="1676400"/>
            <a:ext cx="3505200" cy="1800225"/>
          </a:xfrm>
          <a:prstGeom prst="rect">
            <a:avLst/>
          </a:prstGeom>
          <a:noFill/>
          <a:ln w="9525">
            <a:noFill/>
            <a:miter lim="800000"/>
            <a:headEnd/>
            <a:tailEnd/>
          </a:ln>
          <a:effectLst/>
        </p:spPr>
        <p:txBody>
          <a:bodyPr>
            <a:spAutoFit/>
          </a:bodyPr>
          <a:lstStyle/>
          <a:p>
            <a:pPr>
              <a:spcBef>
                <a:spcPct val="50000"/>
              </a:spcBef>
              <a:buFont typeface="Wingdings" pitchFamily="2" charset="2"/>
              <a:buChar char="l"/>
            </a:pPr>
            <a:r>
              <a:rPr kumimoji="1" lang="zh-CN" altLang="en-US" sz="2800" b="1" dirty="0">
                <a:latin typeface="+mn-ea"/>
              </a:rPr>
              <a:t>磁感线为以导线上的各点为圆心的同心圆，且在跟导线垂直的平面上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dissolve">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364"/>
                                        </p:tgtEl>
                                        <p:attrNameLst>
                                          <p:attrName>style.visibility</p:attrName>
                                        </p:attrNameLst>
                                      </p:cBhvr>
                                      <p:to>
                                        <p:strVal val="visible"/>
                                      </p:to>
                                    </p:set>
                                    <p:anim calcmode="lin" valueType="num">
                                      <p:cBhvr additive="base">
                                        <p:cTn id="12" dur="500" fill="hold"/>
                                        <p:tgtEl>
                                          <p:spTgt spid="15364"/>
                                        </p:tgtEl>
                                        <p:attrNameLst>
                                          <p:attrName>ppt_x</p:attrName>
                                        </p:attrNameLst>
                                      </p:cBhvr>
                                      <p:tavLst>
                                        <p:tav tm="0">
                                          <p:val>
                                            <p:strVal val="0-#ppt_w/2"/>
                                          </p:val>
                                        </p:tav>
                                        <p:tav tm="100000">
                                          <p:val>
                                            <p:strVal val="#ppt_x"/>
                                          </p:val>
                                        </p:tav>
                                      </p:tavLst>
                                    </p:anim>
                                    <p:anim calcmode="lin" valueType="num">
                                      <p:cBhvr additive="base">
                                        <p:cTn id="13"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365"/>
                                        </p:tgtEl>
                                        <p:attrNameLst>
                                          <p:attrName>style.visibility</p:attrName>
                                        </p:attrNameLst>
                                      </p:cBhvr>
                                      <p:to>
                                        <p:strVal val="visible"/>
                                      </p:to>
                                    </p:set>
                                    <p:animEffect transition="in" filter="blinds(horizontal)">
                                      <p:cBhvr>
                                        <p:cTn id="18" dur="500"/>
                                        <p:tgtEl>
                                          <p:spTgt spid="1536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utoUpdateAnimBg="0"/>
      <p:bldP spid="15365" grpId="0" autoUpdateAnimBg="0"/>
      <p:bldP spid="1536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755650" y="692894"/>
            <a:ext cx="4065588" cy="523220"/>
          </a:xfrm>
          <a:prstGeom prst="rect">
            <a:avLst/>
          </a:prstGeom>
          <a:noFill/>
          <a:ln w="9525">
            <a:noFill/>
            <a:miter lim="800000"/>
            <a:headEnd/>
            <a:tailEnd/>
          </a:ln>
          <a:effectLst/>
        </p:spPr>
        <p:txBody>
          <a:bodyPr>
            <a:spAutoFit/>
          </a:bodyPr>
          <a:lstStyle/>
          <a:p>
            <a:r>
              <a:rPr kumimoji="1" lang="zh-CN" altLang="en-US" sz="2800" b="1" dirty="0">
                <a:solidFill>
                  <a:srgbClr val="FF0000"/>
                </a:solidFill>
                <a:latin typeface="黑体" pitchFamily="49" charset="-122"/>
                <a:ea typeface="黑体" pitchFamily="49" charset="-122"/>
              </a:rPr>
              <a:t>环形电流周围磁场</a:t>
            </a:r>
          </a:p>
        </p:txBody>
      </p:sp>
      <p:pic>
        <p:nvPicPr>
          <p:cNvPr id="17411" name="Picture 3" descr="16-08"/>
          <p:cNvPicPr>
            <a:picLocks noChangeAspect="1" noChangeArrowheads="1"/>
          </p:cNvPicPr>
          <p:nvPr/>
        </p:nvPicPr>
        <p:blipFill>
          <a:blip r:embed="rId2" cstate="print">
            <a:lum contrast="18000"/>
            <a:grayscl/>
          </a:blip>
          <a:srcRect l="8629" t="7011" r="7967" b="8855"/>
          <a:stretch>
            <a:fillRect/>
          </a:stretch>
        </p:blipFill>
        <p:spPr bwMode="auto">
          <a:xfrm>
            <a:off x="611188" y="1205657"/>
            <a:ext cx="5616575" cy="3519487"/>
          </a:xfrm>
          <a:prstGeom prst="rect">
            <a:avLst/>
          </a:prstGeom>
          <a:noFill/>
          <a:ln w="9525">
            <a:noFill/>
            <a:miter lim="800000"/>
            <a:headEnd/>
            <a:tailEnd/>
          </a:ln>
        </p:spPr>
      </p:pic>
      <p:sp>
        <p:nvSpPr>
          <p:cNvPr id="17412" name="Text Box 4"/>
          <p:cNvSpPr txBox="1">
            <a:spLocks noChangeArrowheads="1"/>
          </p:cNvSpPr>
          <p:nvPr/>
        </p:nvSpPr>
        <p:spPr bwMode="auto">
          <a:xfrm>
            <a:off x="539552" y="4980563"/>
            <a:ext cx="8280400" cy="1384995"/>
          </a:xfrm>
          <a:prstGeom prst="rect">
            <a:avLst/>
          </a:prstGeom>
          <a:noFill/>
          <a:ln w="9525">
            <a:noFill/>
            <a:miter lim="800000"/>
            <a:headEnd/>
            <a:tailEnd/>
          </a:ln>
          <a:effectLst/>
        </p:spPr>
        <p:txBody>
          <a:bodyPr wrap="square">
            <a:spAutoFit/>
          </a:bodyPr>
          <a:lstStyle/>
          <a:p>
            <a:pPr>
              <a:spcBef>
                <a:spcPct val="20000"/>
              </a:spcBef>
              <a:buClr>
                <a:schemeClr val="accent2"/>
              </a:buClr>
              <a:buSzPct val="80000"/>
              <a:buFont typeface="Wingdings" pitchFamily="2" charset="2"/>
              <a:buChar char="l"/>
            </a:pPr>
            <a:r>
              <a:rPr kumimoji="1" lang="zh-CN" altLang="en-US" sz="2800" b="1" dirty="0">
                <a:solidFill>
                  <a:srgbClr val="FF0000"/>
                </a:solidFill>
                <a:latin typeface="Times New Roman" pitchFamily="18" charset="0"/>
              </a:rPr>
              <a:t>安培定则</a:t>
            </a:r>
            <a:r>
              <a:rPr kumimoji="1" lang="zh-CN" altLang="en-US" sz="2800" b="1" dirty="0">
                <a:latin typeface="Times New Roman" pitchFamily="18" charset="0"/>
              </a:rPr>
              <a:t>：</a:t>
            </a:r>
            <a:r>
              <a:rPr kumimoji="1" lang="zh-CN" altLang="en-US" sz="2800" b="1" dirty="0">
                <a:solidFill>
                  <a:srgbClr val="0000FF"/>
                </a:solidFill>
                <a:latin typeface="Times New Roman" pitchFamily="18" charset="0"/>
              </a:rPr>
              <a:t>让右手弯曲的四指和环形电流的方向一致，伸直的大拇指所指的方向就是环形导线中心轴线上磁感线的方向。</a:t>
            </a:r>
            <a:endParaRPr kumimoji="1" lang="en-US" altLang="zh-CN" sz="3200" b="1" dirty="0">
              <a:solidFill>
                <a:srgbClr val="0000FF"/>
              </a:solidFill>
              <a:latin typeface="Times New Roman" pitchFamily="18" charset="0"/>
            </a:endParaRPr>
          </a:p>
        </p:txBody>
      </p:sp>
      <p:sp>
        <p:nvSpPr>
          <p:cNvPr id="17413" name="Text Box 5"/>
          <p:cNvSpPr txBox="1">
            <a:spLocks noChangeArrowheads="1"/>
          </p:cNvSpPr>
          <p:nvPr/>
        </p:nvSpPr>
        <p:spPr bwMode="auto">
          <a:xfrm>
            <a:off x="6372200" y="1844824"/>
            <a:ext cx="2771800" cy="1384995"/>
          </a:xfrm>
          <a:prstGeom prst="rect">
            <a:avLst/>
          </a:prstGeom>
          <a:noFill/>
          <a:ln w="9525">
            <a:noFill/>
            <a:miter lim="800000"/>
            <a:headEnd/>
            <a:tailEnd/>
          </a:ln>
          <a:effectLst/>
        </p:spPr>
        <p:txBody>
          <a:bodyPr wrap="square">
            <a:spAutoFit/>
          </a:bodyPr>
          <a:lstStyle/>
          <a:p>
            <a:pPr>
              <a:spcBef>
                <a:spcPct val="50000"/>
              </a:spcBef>
              <a:buFont typeface="Wingdings" pitchFamily="2" charset="2"/>
              <a:buChar char="l"/>
            </a:pPr>
            <a:r>
              <a:rPr kumimoji="1" lang="zh-CN" altLang="en-US" sz="2800" b="1" dirty="0">
                <a:latin typeface="+mn-ea"/>
              </a:rPr>
              <a:t>环形电流的磁场可等效为小磁针或条形磁铁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dissolve">
                                      <p:cBhvr>
                                        <p:cTn id="7" dur="500"/>
                                        <p:tgtEl>
                                          <p:spTgt spid="174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412"/>
                                        </p:tgtEl>
                                        <p:attrNameLst>
                                          <p:attrName>style.visibility</p:attrName>
                                        </p:attrNameLst>
                                      </p:cBhvr>
                                      <p:to>
                                        <p:strVal val="visible"/>
                                      </p:to>
                                    </p:set>
                                    <p:anim calcmode="lin" valueType="num">
                                      <p:cBhvr additive="base">
                                        <p:cTn id="12" dur="500" fill="hold"/>
                                        <p:tgtEl>
                                          <p:spTgt spid="17412"/>
                                        </p:tgtEl>
                                        <p:attrNameLst>
                                          <p:attrName>ppt_x</p:attrName>
                                        </p:attrNameLst>
                                      </p:cBhvr>
                                      <p:tavLst>
                                        <p:tav tm="0">
                                          <p:val>
                                            <p:strVal val="#ppt_x"/>
                                          </p:val>
                                        </p:tav>
                                        <p:tav tm="100000">
                                          <p:val>
                                            <p:strVal val="#ppt_x"/>
                                          </p:val>
                                        </p:tav>
                                      </p:tavLst>
                                    </p:anim>
                                    <p:anim calcmode="lin" valueType="num">
                                      <p:cBhvr additive="base">
                                        <p:cTn id="13"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utoUpdateAnimBg="0"/>
      <p:bldP spid="1741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55650" y="549275"/>
            <a:ext cx="3856038" cy="579438"/>
          </a:xfrm>
          <a:prstGeom prst="rect">
            <a:avLst/>
          </a:prstGeom>
          <a:noFill/>
          <a:ln w="9525">
            <a:noFill/>
            <a:miter lim="800000"/>
            <a:headEnd/>
            <a:tailEnd/>
          </a:ln>
          <a:effectLst/>
        </p:spPr>
        <p:txBody>
          <a:bodyPr wrap="none">
            <a:spAutoFit/>
          </a:bodyPr>
          <a:lstStyle/>
          <a:p>
            <a:r>
              <a:rPr kumimoji="1" lang="zh-CN" altLang="en-US" sz="3200" b="1" dirty="0">
                <a:latin typeface="Times New Roman" pitchFamily="18" charset="0"/>
              </a:rPr>
              <a:t>通电螺旋管周围磁场</a:t>
            </a:r>
          </a:p>
        </p:txBody>
      </p:sp>
      <p:pic>
        <p:nvPicPr>
          <p:cNvPr id="18435" name="Picture 3" descr="16-09"/>
          <p:cNvPicPr>
            <a:picLocks noChangeAspect="1" noChangeArrowheads="1"/>
          </p:cNvPicPr>
          <p:nvPr/>
        </p:nvPicPr>
        <p:blipFill>
          <a:blip r:embed="rId2" cstate="print">
            <a:lum contrast="18000"/>
            <a:grayscl/>
          </a:blip>
          <a:srcRect l="6973" t="15463" r="5864" b="10852"/>
          <a:stretch>
            <a:fillRect/>
          </a:stretch>
        </p:blipFill>
        <p:spPr bwMode="auto">
          <a:xfrm>
            <a:off x="1371600" y="1498600"/>
            <a:ext cx="3124200" cy="2281238"/>
          </a:xfrm>
          <a:prstGeom prst="rect">
            <a:avLst/>
          </a:prstGeom>
          <a:noFill/>
          <a:ln w="9525">
            <a:noFill/>
            <a:miter lim="800000"/>
            <a:headEnd/>
            <a:tailEnd/>
          </a:ln>
        </p:spPr>
      </p:pic>
      <p:pic>
        <p:nvPicPr>
          <p:cNvPr id="18436" name="Picture 4" descr="16-06-1"/>
          <p:cNvPicPr>
            <a:picLocks noChangeAspect="1" noChangeArrowheads="1"/>
          </p:cNvPicPr>
          <p:nvPr/>
        </p:nvPicPr>
        <p:blipFill>
          <a:blip r:embed="rId3" cstate="print">
            <a:lum contrast="18000"/>
            <a:grayscl/>
          </a:blip>
          <a:srcRect l="12102" t="13684" r="11258" b="8467"/>
          <a:stretch>
            <a:fillRect/>
          </a:stretch>
        </p:blipFill>
        <p:spPr bwMode="auto">
          <a:xfrm>
            <a:off x="5867400" y="1498600"/>
            <a:ext cx="2667000" cy="2239963"/>
          </a:xfrm>
          <a:prstGeom prst="rect">
            <a:avLst/>
          </a:prstGeom>
          <a:noFill/>
          <a:ln w="9525">
            <a:noFill/>
            <a:miter lim="800000"/>
            <a:headEnd/>
            <a:tailEnd/>
          </a:ln>
        </p:spPr>
      </p:pic>
      <p:sp>
        <p:nvSpPr>
          <p:cNvPr id="18437" name="Line 5"/>
          <p:cNvSpPr>
            <a:spLocks noChangeShapeType="1"/>
          </p:cNvSpPr>
          <p:nvPr/>
        </p:nvSpPr>
        <p:spPr bwMode="auto">
          <a:xfrm>
            <a:off x="4724400" y="2413000"/>
            <a:ext cx="1066800" cy="0"/>
          </a:xfrm>
          <a:prstGeom prst="line">
            <a:avLst/>
          </a:prstGeom>
          <a:noFill/>
          <a:ln w="76200">
            <a:solidFill>
              <a:srgbClr val="FF0000"/>
            </a:solidFill>
            <a:round/>
            <a:headEnd/>
            <a:tailEnd type="triangle" w="med" len="med"/>
          </a:ln>
          <a:effectLst/>
        </p:spPr>
        <p:txBody>
          <a:bodyPr/>
          <a:lstStyle/>
          <a:p>
            <a:endParaRPr lang="zh-CN" altLang="en-US"/>
          </a:p>
        </p:txBody>
      </p:sp>
      <p:sp>
        <p:nvSpPr>
          <p:cNvPr id="18438" name="Text Box 6"/>
          <p:cNvSpPr txBox="1">
            <a:spLocks noChangeArrowheads="1"/>
          </p:cNvSpPr>
          <p:nvPr/>
        </p:nvSpPr>
        <p:spPr bwMode="auto">
          <a:xfrm>
            <a:off x="4716463" y="1803400"/>
            <a:ext cx="990600" cy="519113"/>
          </a:xfrm>
          <a:prstGeom prst="rect">
            <a:avLst/>
          </a:prstGeom>
          <a:noFill/>
          <a:ln w="9525">
            <a:noFill/>
            <a:miter lim="800000"/>
            <a:headEnd/>
            <a:tailEnd/>
          </a:ln>
          <a:effectLst/>
        </p:spPr>
        <p:txBody>
          <a:bodyPr>
            <a:spAutoFit/>
          </a:bodyPr>
          <a:lstStyle/>
          <a:p>
            <a:r>
              <a:rPr kumimoji="1" lang="zh-CN" altLang="en-US" sz="2800" b="1">
                <a:solidFill>
                  <a:srgbClr val="FF0000"/>
                </a:solidFill>
                <a:latin typeface="Times New Roman" pitchFamily="18" charset="0"/>
              </a:rPr>
              <a:t>等效</a:t>
            </a:r>
          </a:p>
        </p:txBody>
      </p:sp>
      <p:sp>
        <p:nvSpPr>
          <p:cNvPr id="18439" name="Text Box 7"/>
          <p:cNvSpPr txBox="1">
            <a:spLocks noChangeArrowheads="1"/>
          </p:cNvSpPr>
          <p:nvPr/>
        </p:nvSpPr>
        <p:spPr bwMode="auto">
          <a:xfrm>
            <a:off x="457200" y="3708400"/>
            <a:ext cx="8458200" cy="2528888"/>
          </a:xfrm>
          <a:prstGeom prst="rect">
            <a:avLst/>
          </a:prstGeom>
          <a:noFill/>
          <a:ln w="9525">
            <a:noFill/>
            <a:miter lim="800000"/>
            <a:headEnd/>
            <a:tailEnd/>
          </a:ln>
          <a:effectLst/>
        </p:spPr>
        <p:txBody>
          <a:bodyPr>
            <a:spAutoFit/>
          </a:bodyPr>
          <a:lstStyle/>
          <a:p>
            <a:r>
              <a:rPr kumimoji="1" lang="zh-CN" altLang="en-US" sz="3200" b="1">
                <a:solidFill>
                  <a:srgbClr val="FF0000"/>
                </a:solidFill>
                <a:latin typeface="Times New Roman" pitchFamily="18" charset="0"/>
              </a:rPr>
              <a:t>安培定则：</a:t>
            </a:r>
          </a:p>
          <a:p>
            <a:r>
              <a:rPr kumimoji="1" lang="zh-CN" altLang="en-US" sz="3200" b="1">
                <a:solidFill>
                  <a:srgbClr val="0000FF"/>
                </a:solidFill>
                <a:latin typeface="Times New Roman" pitchFamily="18" charset="0"/>
              </a:rPr>
              <a:t>用右手握住螺旋管，让弯曲的四指所指的方向跟电流方向一致，大拇指所指的方向就是螺旋管内部磁感线的方向。</a:t>
            </a:r>
          </a:p>
          <a:p>
            <a:r>
              <a:rPr kumimoji="1" lang="zh-CN" altLang="en-US" sz="3200" b="1">
                <a:solidFill>
                  <a:srgbClr val="FF0000"/>
                </a:solidFill>
                <a:latin typeface="Times New Roman" pitchFamily="18" charset="0"/>
              </a:rPr>
              <a:t>（大拇指指向螺旋管北极）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dissolve">
                                      <p:cBhvr>
                                        <p:cTn id="7" dur="500"/>
                                        <p:tgtEl>
                                          <p:spTgt spid="184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dissolve">
                                      <p:cBhvr>
                                        <p:cTn id="12" dur="500"/>
                                        <p:tgtEl>
                                          <p:spTgt spid="1843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438"/>
                                        </p:tgtEl>
                                        <p:attrNameLst>
                                          <p:attrName>style.visibility</p:attrName>
                                        </p:attrNameLst>
                                      </p:cBhvr>
                                      <p:to>
                                        <p:strVal val="visible"/>
                                      </p:to>
                                    </p:set>
                                    <p:animEffect transition="in" filter="dissolve">
                                      <p:cBhvr>
                                        <p:cTn id="17" dur="500"/>
                                        <p:tgtEl>
                                          <p:spTgt spid="184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8436"/>
                                        </p:tgtEl>
                                        <p:attrNameLst>
                                          <p:attrName>style.visibility</p:attrName>
                                        </p:attrNameLst>
                                      </p:cBhvr>
                                      <p:to>
                                        <p:strVal val="visible"/>
                                      </p:to>
                                    </p:set>
                                    <p:animEffect transition="in" filter="dissolve">
                                      <p:cBhvr>
                                        <p:cTn id="22" dur="500"/>
                                        <p:tgtEl>
                                          <p:spTgt spid="1843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8439"/>
                                        </p:tgtEl>
                                        <p:attrNameLst>
                                          <p:attrName>style.visibility</p:attrName>
                                        </p:attrNameLst>
                                      </p:cBhvr>
                                      <p:to>
                                        <p:strVal val="visible"/>
                                      </p:to>
                                    </p:set>
                                    <p:animEffect transition="in" filter="randombar(horizontal)">
                                      <p:cBhvr>
                                        <p:cTn id="27"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nimBg="1"/>
      <p:bldP spid="18438" grpId="0" autoUpdateAnimBg="0"/>
      <p:bldP spid="1843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361950" y="836712"/>
            <a:ext cx="1735138" cy="863600"/>
            <a:chOff x="3560" y="935"/>
            <a:chExt cx="771" cy="544"/>
          </a:xfrm>
        </p:grpSpPr>
        <p:sp>
          <p:nvSpPr>
            <p:cNvPr id="39942" name="AutoShape 30"/>
            <p:cNvSpPr>
              <a:spLocks noChangeArrowheads="1"/>
            </p:cNvSpPr>
            <p:nvPr/>
          </p:nvSpPr>
          <p:spPr bwMode="auto">
            <a:xfrm>
              <a:off x="3560" y="935"/>
              <a:ext cx="771" cy="544"/>
            </a:xfrm>
            <a:prstGeom prst="cloudCallout">
              <a:avLst>
                <a:gd name="adj1" fmla="val -43750"/>
                <a:gd name="adj2" fmla="val 70000"/>
              </a:avLst>
            </a:prstGeom>
            <a:solidFill>
              <a:srgbClr val="66FF66"/>
            </a:solidFill>
            <a:ln w="9525">
              <a:solidFill>
                <a:schemeClr val="tx1"/>
              </a:solidFill>
              <a:round/>
              <a:headEnd/>
              <a:tailEnd/>
            </a:ln>
          </p:spPr>
          <p:txBody>
            <a:bodyPr/>
            <a:lstStyle/>
            <a:p>
              <a:pPr algn="ctr"/>
              <a:endParaRPr lang="zh-CN" altLang="zh-CN"/>
            </a:p>
          </p:txBody>
        </p:sp>
        <p:sp>
          <p:nvSpPr>
            <p:cNvPr id="39943" name="Rectangle 31"/>
            <p:cNvSpPr>
              <a:spLocks noChangeArrowheads="1"/>
            </p:cNvSpPr>
            <p:nvPr/>
          </p:nvSpPr>
          <p:spPr bwMode="auto">
            <a:xfrm>
              <a:off x="3651" y="1026"/>
              <a:ext cx="564" cy="327"/>
            </a:xfrm>
            <a:prstGeom prst="rect">
              <a:avLst/>
            </a:prstGeom>
            <a:noFill/>
            <a:ln w="9525">
              <a:noFill/>
              <a:miter lim="800000"/>
              <a:headEnd/>
              <a:tailEnd/>
            </a:ln>
          </p:spPr>
          <p:txBody>
            <a:bodyPr>
              <a:spAutoFit/>
            </a:bodyPr>
            <a:lstStyle/>
            <a:p>
              <a:r>
                <a:rPr lang="zh-CN" altLang="en-US" sz="2800" b="1" dirty="0">
                  <a:solidFill>
                    <a:srgbClr val="FF0000"/>
                  </a:solidFill>
                </a:rPr>
                <a:t>性质</a:t>
              </a:r>
            </a:p>
          </p:txBody>
        </p:sp>
      </p:grpSp>
      <p:sp>
        <p:nvSpPr>
          <p:cNvPr id="38944" name="Rectangle 32"/>
          <p:cNvSpPr>
            <a:spLocks noChangeArrowheads="1"/>
          </p:cNvSpPr>
          <p:nvPr/>
        </p:nvSpPr>
        <p:spPr bwMode="auto">
          <a:xfrm>
            <a:off x="971600" y="1973784"/>
            <a:ext cx="7510463" cy="519112"/>
          </a:xfrm>
          <a:prstGeom prst="rect">
            <a:avLst/>
          </a:prstGeom>
          <a:noFill/>
          <a:ln w="9525">
            <a:noFill/>
            <a:miter lim="800000"/>
            <a:headEnd/>
            <a:tailEnd/>
          </a:ln>
        </p:spPr>
        <p:txBody>
          <a:bodyPr wrap="none" anchor="ctr">
            <a:spAutoFit/>
          </a:bodyPr>
          <a:lstStyle/>
          <a:p>
            <a:r>
              <a:rPr lang="en-US" altLang="zh-CN" sz="2800" b="1" dirty="0">
                <a:latin typeface="宋体" pitchFamily="2" charset="-122"/>
              </a:rPr>
              <a:t>①</a:t>
            </a:r>
            <a:r>
              <a:rPr lang="zh-CN" altLang="en-US" sz="2800" b="1" dirty="0">
                <a:latin typeface="宋体" pitchFamily="2" charset="-122"/>
                <a:cs typeface="Times New Roman" pitchFamily="18" charset="0"/>
              </a:rPr>
              <a:t>无始无终的涡旋状闭合曲线</a:t>
            </a:r>
            <a:r>
              <a:rPr lang="en-US" altLang="zh-CN" sz="2800" b="1" dirty="0">
                <a:latin typeface="宋体" pitchFamily="2" charset="-122"/>
                <a:cs typeface="Times New Roman" pitchFamily="18" charset="0"/>
              </a:rPr>
              <a:t>(</a:t>
            </a:r>
            <a:r>
              <a:rPr lang="zh-CN" altLang="en-US" sz="2800" b="1" dirty="0">
                <a:latin typeface="宋体" pitchFamily="2" charset="-122"/>
                <a:cs typeface="Times New Roman" pitchFamily="18" charset="0"/>
              </a:rPr>
              <a:t>或二端伸向</a:t>
            </a:r>
            <a:r>
              <a:rPr lang="en-US" altLang="zh-CN" sz="2800" b="1" dirty="0">
                <a:latin typeface="宋体" pitchFamily="2" charset="-122"/>
                <a:cs typeface="Times New Roman" pitchFamily="18" charset="0"/>
              </a:rPr>
              <a:t>) </a:t>
            </a:r>
            <a:r>
              <a:rPr lang="zh-CN" altLang="en-US" sz="2800" b="1" dirty="0">
                <a:latin typeface="宋体" pitchFamily="2" charset="-122"/>
                <a:cs typeface="Times New Roman" pitchFamily="18" charset="0"/>
              </a:rPr>
              <a:t>。</a:t>
            </a:r>
          </a:p>
        </p:txBody>
      </p:sp>
      <p:sp>
        <p:nvSpPr>
          <p:cNvPr id="38945" name="Rectangle 33"/>
          <p:cNvSpPr>
            <a:spLocks noChangeArrowheads="1"/>
          </p:cNvSpPr>
          <p:nvPr/>
        </p:nvSpPr>
        <p:spPr bwMode="auto">
          <a:xfrm>
            <a:off x="971600" y="2564904"/>
            <a:ext cx="6994525" cy="519113"/>
          </a:xfrm>
          <a:prstGeom prst="rect">
            <a:avLst/>
          </a:prstGeom>
          <a:noFill/>
          <a:ln w="9525" algn="ctr">
            <a:noFill/>
            <a:miter lim="800000"/>
            <a:headEnd/>
            <a:tailEnd/>
          </a:ln>
        </p:spPr>
        <p:txBody>
          <a:bodyPr anchor="ctr">
            <a:spAutoFit/>
          </a:bodyPr>
          <a:lstStyle/>
          <a:p>
            <a:r>
              <a:rPr lang="en-US" altLang="zh-CN" sz="2800" b="1" dirty="0">
                <a:latin typeface="宋体" pitchFamily="2" charset="-122"/>
                <a:cs typeface="Times New Roman" pitchFamily="18" charset="0"/>
              </a:rPr>
              <a:t>②</a:t>
            </a:r>
            <a:r>
              <a:rPr lang="zh-CN" altLang="en-US" sz="2800" b="1" dirty="0">
                <a:latin typeface="宋体" pitchFamily="2" charset="-122"/>
                <a:cs typeface="Times New Roman" pitchFamily="18" charset="0"/>
              </a:rPr>
              <a:t>二条磁感应线不相交。 </a:t>
            </a:r>
          </a:p>
        </p:txBody>
      </p:sp>
      <p:pic>
        <p:nvPicPr>
          <p:cNvPr id="38946" name="Picture 34" descr="刘晔\5-2-5.gif"/>
          <p:cNvPicPr>
            <a:picLocks noChangeAspect="1" noChangeArrowheads="1"/>
          </p:cNvPicPr>
          <p:nvPr/>
        </p:nvPicPr>
        <p:blipFill>
          <a:blip r:embed="rId2" r:link="rId3" cstate="print"/>
          <a:srcRect/>
          <a:stretch>
            <a:fillRect/>
          </a:stretch>
        </p:blipFill>
        <p:spPr bwMode="auto">
          <a:xfrm>
            <a:off x="2546350" y="3113187"/>
            <a:ext cx="3644900" cy="2105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8946"/>
                                        </p:tgtEl>
                                        <p:attrNameLst>
                                          <p:attrName>style.visibility</p:attrName>
                                        </p:attrNameLst>
                                      </p:cBhvr>
                                      <p:to>
                                        <p:strVal val="visible"/>
                                      </p:to>
                                    </p:set>
                                    <p:anim calcmode="lin" valueType="num">
                                      <p:cBhvr additive="base">
                                        <p:cTn id="15" dur="500" fill="hold"/>
                                        <p:tgtEl>
                                          <p:spTgt spid="38946"/>
                                        </p:tgtEl>
                                        <p:attrNameLst>
                                          <p:attrName>ppt_x</p:attrName>
                                        </p:attrNameLst>
                                      </p:cBhvr>
                                      <p:tavLst>
                                        <p:tav tm="0">
                                          <p:val>
                                            <p:strVal val="#ppt_x"/>
                                          </p:val>
                                        </p:tav>
                                        <p:tav tm="100000">
                                          <p:val>
                                            <p:strVal val="#ppt_x"/>
                                          </p:val>
                                        </p:tav>
                                      </p:tavLst>
                                    </p:anim>
                                    <p:anim calcmode="lin" valueType="num">
                                      <p:cBhvr additive="base">
                                        <p:cTn id="16" dur="500" fill="hold"/>
                                        <p:tgtEl>
                                          <p:spTgt spid="389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44" grpId="0"/>
      <p:bldP spid="389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7" name="Rectangle 5"/>
          <p:cNvSpPr>
            <a:spLocks noChangeArrowheads="1"/>
          </p:cNvSpPr>
          <p:nvPr/>
        </p:nvSpPr>
        <p:spPr bwMode="auto">
          <a:xfrm>
            <a:off x="144339" y="875963"/>
            <a:ext cx="4511171" cy="584775"/>
          </a:xfrm>
          <a:prstGeom prst="rect">
            <a:avLst/>
          </a:prstGeom>
          <a:solidFill>
            <a:schemeClr val="bg1"/>
          </a:solidFill>
          <a:ln w="9525">
            <a:noFill/>
            <a:miter lim="800000"/>
            <a:headEnd/>
            <a:tailEnd/>
          </a:ln>
        </p:spPr>
        <p:txBody>
          <a:bodyPr wrap="none" anchor="ctr">
            <a:spAutoFit/>
          </a:bodyPr>
          <a:lstStyle/>
          <a:p>
            <a:r>
              <a:rPr lang="en-US" altLang="zh-CN" sz="3200" b="1" dirty="0">
                <a:latin typeface="黑体" pitchFamily="49" charset="-122"/>
                <a:ea typeface="黑体" pitchFamily="49" charset="-122"/>
              </a:rPr>
              <a:t>5.</a:t>
            </a:r>
            <a:r>
              <a:rPr lang="zh-CN" altLang="en-US" sz="3200" b="1" dirty="0">
                <a:latin typeface="黑体" pitchFamily="49" charset="-122"/>
                <a:ea typeface="黑体" pitchFamily="49" charset="-122"/>
              </a:rPr>
              <a:t>磁通量</a:t>
            </a:r>
            <a:r>
              <a:rPr lang="zh-CN" altLang="en-US" sz="3200" b="1" dirty="0">
                <a:solidFill>
                  <a:srgbClr val="0000CC"/>
                </a:solidFill>
                <a:latin typeface="黑体" pitchFamily="49" charset="-122"/>
                <a:ea typeface="黑体" pitchFamily="49" charset="-122"/>
              </a:rPr>
              <a:t>：磁应线通量</a:t>
            </a:r>
            <a:r>
              <a:rPr lang="zh-CN" altLang="en-US" sz="3200" dirty="0">
                <a:solidFill>
                  <a:srgbClr val="0000CC"/>
                </a:solidFill>
                <a:latin typeface="黑体" pitchFamily="49" charset="-122"/>
                <a:ea typeface="黑体" pitchFamily="49" charset="-122"/>
              </a:rPr>
              <a:t> </a:t>
            </a:r>
          </a:p>
        </p:txBody>
      </p:sp>
      <p:grpSp>
        <p:nvGrpSpPr>
          <p:cNvPr id="8" name="Group 158"/>
          <p:cNvGrpSpPr>
            <a:grpSpLocks/>
          </p:cNvGrpSpPr>
          <p:nvPr/>
        </p:nvGrpSpPr>
        <p:grpSpPr bwMode="auto">
          <a:xfrm>
            <a:off x="5364088" y="1052736"/>
            <a:ext cx="3392487" cy="2686050"/>
            <a:chOff x="3155" y="568"/>
            <a:chExt cx="2137" cy="1692"/>
          </a:xfrm>
        </p:grpSpPr>
        <p:grpSp>
          <p:nvGrpSpPr>
            <p:cNvPr id="9" name="Group 68"/>
            <p:cNvGrpSpPr>
              <a:grpSpLocks/>
            </p:cNvGrpSpPr>
            <p:nvPr/>
          </p:nvGrpSpPr>
          <p:grpSpPr bwMode="auto">
            <a:xfrm>
              <a:off x="3155" y="709"/>
              <a:ext cx="1975" cy="1551"/>
              <a:chOff x="1104" y="768"/>
              <a:chExt cx="1728" cy="1056"/>
            </a:xfrm>
          </p:grpSpPr>
          <p:sp>
            <p:nvSpPr>
              <p:cNvPr id="2102" name="Line 69"/>
              <p:cNvSpPr>
                <a:spLocks noChangeShapeType="1"/>
              </p:cNvSpPr>
              <p:nvPr/>
            </p:nvSpPr>
            <p:spPr bwMode="auto">
              <a:xfrm>
                <a:off x="1104" y="768"/>
                <a:ext cx="1536" cy="0"/>
              </a:xfrm>
              <a:prstGeom prst="line">
                <a:avLst/>
              </a:prstGeom>
              <a:noFill/>
              <a:ln w="19050">
                <a:solidFill>
                  <a:srgbClr val="6600FF"/>
                </a:solidFill>
                <a:round/>
                <a:headEnd/>
                <a:tailEnd type="triangle" w="sm" len="lg"/>
              </a:ln>
            </p:spPr>
            <p:txBody>
              <a:bodyPr wrap="none" anchor="ctr"/>
              <a:lstStyle/>
              <a:p>
                <a:endParaRPr lang="zh-CN" altLang="en-US"/>
              </a:p>
            </p:txBody>
          </p:sp>
          <p:sp>
            <p:nvSpPr>
              <p:cNvPr id="2103" name="Line 70"/>
              <p:cNvSpPr>
                <a:spLocks noChangeShapeType="1"/>
              </p:cNvSpPr>
              <p:nvPr/>
            </p:nvSpPr>
            <p:spPr bwMode="auto">
              <a:xfrm>
                <a:off x="1200" y="864"/>
                <a:ext cx="1536" cy="0"/>
              </a:xfrm>
              <a:prstGeom prst="line">
                <a:avLst/>
              </a:prstGeom>
              <a:noFill/>
              <a:ln w="19050">
                <a:solidFill>
                  <a:srgbClr val="6600FF"/>
                </a:solidFill>
                <a:round/>
                <a:headEnd/>
                <a:tailEnd type="triangle" w="sm" len="lg"/>
              </a:ln>
            </p:spPr>
            <p:txBody>
              <a:bodyPr wrap="none" anchor="ctr"/>
              <a:lstStyle/>
              <a:p>
                <a:endParaRPr lang="zh-CN" altLang="en-US"/>
              </a:p>
            </p:txBody>
          </p:sp>
          <p:sp>
            <p:nvSpPr>
              <p:cNvPr id="2104" name="Line 71"/>
              <p:cNvSpPr>
                <a:spLocks noChangeShapeType="1"/>
              </p:cNvSpPr>
              <p:nvPr/>
            </p:nvSpPr>
            <p:spPr bwMode="auto">
              <a:xfrm>
                <a:off x="1296" y="960"/>
                <a:ext cx="1536" cy="0"/>
              </a:xfrm>
              <a:prstGeom prst="line">
                <a:avLst/>
              </a:prstGeom>
              <a:noFill/>
              <a:ln w="19050">
                <a:solidFill>
                  <a:srgbClr val="6600FF"/>
                </a:solidFill>
                <a:round/>
                <a:headEnd/>
                <a:tailEnd type="triangle" w="sm" len="lg"/>
              </a:ln>
            </p:spPr>
            <p:txBody>
              <a:bodyPr wrap="none" anchor="ctr"/>
              <a:lstStyle/>
              <a:p>
                <a:endParaRPr lang="zh-CN" altLang="en-US"/>
              </a:p>
            </p:txBody>
          </p:sp>
          <p:sp>
            <p:nvSpPr>
              <p:cNvPr id="2105" name="Line 72"/>
              <p:cNvSpPr>
                <a:spLocks noChangeShapeType="1"/>
              </p:cNvSpPr>
              <p:nvPr/>
            </p:nvSpPr>
            <p:spPr bwMode="auto">
              <a:xfrm>
                <a:off x="1104" y="1056"/>
                <a:ext cx="1536" cy="0"/>
              </a:xfrm>
              <a:prstGeom prst="line">
                <a:avLst/>
              </a:prstGeom>
              <a:noFill/>
              <a:ln w="19050">
                <a:solidFill>
                  <a:srgbClr val="6600FF"/>
                </a:solidFill>
                <a:round/>
                <a:headEnd/>
                <a:tailEnd type="triangle" w="sm" len="lg"/>
              </a:ln>
            </p:spPr>
            <p:txBody>
              <a:bodyPr wrap="none" anchor="ctr"/>
              <a:lstStyle/>
              <a:p>
                <a:endParaRPr lang="zh-CN" altLang="en-US"/>
              </a:p>
            </p:txBody>
          </p:sp>
          <p:sp>
            <p:nvSpPr>
              <p:cNvPr id="2106" name="Line 73"/>
              <p:cNvSpPr>
                <a:spLocks noChangeShapeType="1"/>
              </p:cNvSpPr>
              <p:nvPr/>
            </p:nvSpPr>
            <p:spPr bwMode="auto">
              <a:xfrm>
                <a:off x="1200" y="1152"/>
                <a:ext cx="1536" cy="0"/>
              </a:xfrm>
              <a:prstGeom prst="line">
                <a:avLst/>
              </a:prstGeom>
              <a:noFill/>
              <a:ln w="19050">
                <a:solidFill>
                  <a:srgbClr val="6600FF"/>
                </a:solidFill>
                <a:round/>
                <a:headEnd/>
                <a:tailEnd type="triangle" w="sm" len="lg"/>
              </a:ln>
            </p:spPr>
            <p:txBody>
              <a:bodyPr wrap="none" anchor="ctr"/>
              <a:lstStyle/>
              <a:p>
                <a:endParaRPr lang="zh-CN" altLang="en-US"/>
              </a:p>
            </p:txBody>
          </p:sp>
          <p:sp>
            <p:nvSpPr>
              <p:cNvPr id="2107" name="Line 74"/>
              <p:cNvSpPr>
                <a:spLocks noChangeShapeType="1"/>
              </p:cNvSpPr>
              <p:nvPr/>
            </p:nvSpPr>
            <p:spPr bwMode="auto">
              <a:xfrm>
                <a:off x="1296" y="1248"/>
                <a:ext cx="1536" cy="0"/>
              </a:xfrm>
              <a:prstGeom prst="line">
                <a:avLst/>
              </a:prstGeom>
              <a:noFill/>
              <a:ln w="19050">
                <a:solidFill>
                  <a:srgbClr val="6600FF"/>
                </a:solidFill>
                <a:round/>
                <a:headEnd/>
                <a:tailEnd type="triangle" w="sm" len="lg"/>
              </a:ln>
            </p:spPr>
            <p:txBody>
              <a:bodyPr wrap="none" anchor="ctr"/>
              <a:lstStyle/>
              <a:p>
                <a:endParaRPr lang="zh-CN" altLang="en-US"/>
              </a:p>
            </p:txBody>
          </p:sp>
          <p:sp>
            <p:nvSpPr>
              <p:cNvPr id="2108" name="Line 75"/>
              <p:cNvSpPr>
                <a:spLocks noChangeShapeType="1"/>
              </p:cNvSpPr>
              <p:nvPr/>
            </p:nvSpPr>
            <p:spPr bwMode="auto">
              <a:xfrm>
                <a:off x="1104" y="1344"/>
                <a:ext cx="1536" cy="0"/>
              </a:xfrm>
              <a:prstGeom prst="line">
                <a:avLst/>
              </a:prstGeom>
              <a:noFill/>
              <a:ln w="19050">
                <a:solidFill>
                  <a:srgbClr val="6600FF"/>
                </a:solidFill>
                <a:round/>
                <a:headEnd/>
                <a:tailEnd type="triangle" w="sm" len="lg"/>
              </a:ln>
            </p:spPr>
            <p:txBody>
              <a:bodyPr wrap="none" anchor="ctr"/>
              <a:lstStyle/>
              <a:p>
                <a:endParaRPr lang="zh-CN" altLang="en-US"/>
              </a:p>
            </p:txBody>
          </p:sp>
          <p:sp>
            <p:nvSpPr>
              <p:cNvPr id="2109" name="Line 76"/>
              <p:cNvSpPr>
                <a:spLocks noChangeShapeType="1"/>
              </p:cNvSpPr>
              <p:nvPr/>
            </p:nvSpPr>
            <p:spPr bwMode="auto">
              <a:xfrm>
                <a:off x="1200" y="1440"/>
                <a:ext cx="1536" cy="0"/>
              </a:xfrm>
              <a:prstGeom prst="line">
                <a:avLst/>
              </a:prstGeom>
              <a:noFill/>
              <a:ln w="19050">
                <a:solidFill>
                  <a:srgbClr val="6600FF"/>
                </a:solidFill>
                <a:round/>
                <a:headEnd/>
                <a:tailEnd type="triangle" w="sm" len="lg"/>
              </a:ln>
            </p:spPr>
            <p:txBody>
              <a:bodyPr wrap="none" anchor="ctr"/>
              <a:lstStyle/>
              <a:p>
                <a:endParaRPr lang="zh-CN" altLang="en-US"/>
              </a:p>
            </p:txBody>
          </p:sp>
          <p:sp>
            <p:nvSpPr>
              <p:cNvPr id="2110" name="Line 77"/>
              <p:cNvSpPr>
                <a:spLocks noChangeShapeType="1"/>
              </p:cNvSpPr>
              <p:nvPr/>
            </p:nvSpPr>
            <p:spPr bwMode="auto">
              <a:xfrm>
                <a:off x="1296" y="1536"/>
                <a:ext cx="1536" cy="0"/>
              </a:xfrm>
              <a:prstGeom prst="line">
                <a:avLst/>
              </a:prstGeom>
              <a:noFill/>
              <a:ln w="19050">
                <a:solidFill>
                  <a:srgbClr val="6600FF"/>
                </a:solidFill>
                <a:round/>
                <a:headEnd/>
                <a:tailEnd type="triangle" w="sm" len="lg"/>
              </a:ln>
            </p:spPr>
            <p:txBody>
              <a:bodyPr wrap="none" anchor="ctr"/>
              <a:lstStyle/>
              <a:p>
                <a:endParaRPr lang="zh-CN" altLang="en-US"/>
              </a:p>
            </p:txBody>
          </p:sp>
          <p:sp>
            <p:nvSpPr>
              <p:cNvPr id="2111" name="Line 78"/>
              <p:cNvSpPr>
                <a:spLocks noChangeShapeType="1"/>
              </p:cNvSpPr>
              <p:nvPr/>
            </p:nvSpPr>
            <p:spPr bwMode="auto">
              <a:xfrm>
                <a:off x="1104" y="1632"/>
                <a:ext cx="1536" cy="0"/>
              </a:xfrm>
              <a:prstGeom prst="line">
                <a:avLst/>
              </a:prstGeom>
              <a:noFill/>
              <a:ln w="19050">
                <a:solidFill>
                  <a:srgbClr val="6600FF"/>
                </a:solidFill>
                <a:round/>
                <a:headEnd/>
                <a:tailEnd type="triangle" w="sm" len="lg"/>
              </a:ln>
            </p:spPr>
            <p:txBody>
              <a:bodyPr wrap="none" anchor="ctr"/>
              <a:lstStyle/>
              <a:p>
                <a:endParaRPr lang="zh-CN" altLang="en-US"/>
              </a:p>
            </p:txBody>
          </p:sp>
          <p:sp>
            <p:nvSpPr>
              <p:cNvPr id="2112" name="Line 79"/>
              <p:cNvSpPr>
                <a:spLocks noChangeShapeType="1"/>
              </p:cNvSpPr>
              <p:nvPr/>
            </p:nvSpPr>
            <p:spPr bwMode="auto">
              <a:xfrm>
                <a:off x="1200" y="1728"/>
                <a:ext cx="1536" cy="0"/>
              </a:xfrm>
              <a:prstGeom prst="line">
                <a:avLst/>
              </a:prstGeom>
              <a:noFill/>
              <a:ln w="19050">
                <a:solidFill>
                  <a:srgbClr val="6600FF"/>
                </a:solidFill>
                <a:round/>
                <a:headEnd/>
                <a:tailEnd type="triangle" w="sm" len="lg"/>
              </a:ln>
            </p:spPr>
            <p:txBody>
              <a:bodyPr wrap="none" anchor="ctr"/>
              <a:lstStyle/>
              <a:p>
                <a:endParaRPr lang="zh-CN" altLang="en-US"/>
              </a:p>
            </p:txBody>
          </p:sp>
          <p:sp>
            <p:nvSpPr>
              <p:cNvPr id="2113" name="Line 80"/>
              <p:cNvSpPr>
                <a:spLocks noChangeShapeType="1"/>
              </p:cNvSpPr>
              <p:nvPr/>
            </p:nvSpPr>
            <p:spPr bwMode="auto">
              <a:xfrm>
                <a:off x="1296" y="1824"/>
                <a:ext cx="1536" cy="0"/>
              </a:xfrm>
              <a:prstGeom prst="line">
                <a:avLst/>
              </a:prstGeom>
              <a:noFill/>
              <a:ln w="19050">
                <a:solidFill>
                  <a:srgbClr val="6600FF"/>
                </a:solidFill>
                <a:round/>
                <a:headEnd/>
                <a:tailEnd type="triangle" w="sm" len="lg"/>
              </a:ln>
            </p:spPr>
            <p:txBody>
              <a:bodyPr wrap="none" anchor="ctr"/>
              <a:lstStyle/>
              <a:p>
                <a:endParaRPr lang="zh-CN" altLang="en-US"/>
              </a:p>
            </p:txBody>
          </p:sp>
        </p:grpSp>
        <p:grpSp>
          <p:nvGrpSpPr>
            <p:cNvPr id="10" name="Group 117"/>
            <p:cNvGrpSpPr>
              <a:grpSpLocks/>
            </p:cNvGrpSpPr>
            <p:nvPr/>
          </p:nvGrpSpPr>
          <p:grpSpPr bwMode="auto">
            <a:xfrm>
              <a:off x="3155" y="897"/>
              <a:ext cx="648" cy="1240"/>
              <a:chOff x="528" y="768"/>
              <a:chExt cx="678" cy="1267"/>
            </a:xfrm>
          </p:grpSpPr>
          <p:grpSp>
            <p:nvGrpSpPr>
              <p:cNvPr id="11" name="Group 118"/>
              <p:cNvGrpSpPr>
                <a:grpSpLocks/>
              </p:cNvGrpSpPr>
              <p:nvPr/>
            </p:nvGrpSpPr>
            <p:grpSpPr bwMode="auto">
              <a:xfrm>
                <a:off x="528" y="768"/>
                <a:ext cx="678" cy="1267"/>
                <a:chOff x="528" y="768"/>
                <a:chExt cx="678" cy="1267"/>
              </a:xfrm>
            </p:grpSpPr>
            <p:grpSp>
              <p:nvGrpSpPr>
                <p:cNvPr id="12" name="Group 119"/>
                <p:cNvGrpSpPr>
                  <a:grpSpLocks/>
                </p:cNvGrpSpPr>
                <p:nvPr/>
              </p:nvGrpSpPr>
              <p:grpSpPr bwMode="auto">
                <a:xfrm>
                  <a:off x="528" y="768"/>
                  <a:ext cx="678" cy="1267"/>
                  <a:chOff x="528" y="768"/>
                  <a:chExt cx="678" cy="1267"/>
                </a:xfrm>
              </p:grpSpPr>
              <p:sp>
                <p:nvSpPr>
                  <p:cNvPr id="2101" name="AutoShape 120"/>
                  <p:cNvSpPr>
                    <a:spLocks noChangeArrowheads="1"/>
                  </p:cNvSpPr>
                  <p:nvPr/>
                </p:nvSpPr>
                <p:spPr bwMode="auto">
                  <a:xfrm rot="6956949">
                    <a:off x="448" y="1266"/>
                    <a:ext cx="1256" cy="260"/>
                  </a:xfrm>
                  <a:prstGeom prst="parallelogram">
                    <a:avLst>
                      <a:gd name="adj" fmla="val 204726"/>
                    </a:avLst>
                  </a:prstGeom>
                  <a:solidFill>
                    <a:srgbClr val="FFF3FF">
                      <a:alpha val="50195"/>
                    </a:srgbClr>
                  </a:solidFill>
                  <a:ln w="28575">
                    <a:solidFill>
                      <a:srgbClr val="FF3300"/>
                    </a:solidFill>
                    <a:prstDash val="dash"/>
                    <a:miter lim="800000"/>
                    <a:headEnd/>
                    <a:tailEnd/>
                  </a:ln>
                </p:spPr>
                <p:txBody>
                  <a:bodyPr wrap="none" anchor="ctr"/>
                  <a:lstStyle/>
                  <a:p>
                    <a:endParaRPr lang="zh-CN" altLang="en-US"/>
                  </a:p>
                </p:txBody>
              </p:sp>
              <p:graphicFrame>
                <p:nvGraphicFramePr>
                  <p:cNvPr id="2061" name="Object 121"/>
                  <p:cNvGraphicFramePr>
                    <a:graphicFrameLocks noChangeAspect="1"/>
                  </p:cNvGraphicFramePr>
                  <p:nvPr/>
                </p:nvGraphicFramePr>
                <p:xfrm>
                  <a:off x="528" y="1536"/>
                  <a:ext cx="411" cy="499"/>
                </p:xfrm>
                <a:graphic>
                  <a:graphicData uri="http://schemas.openxmlformats.org/presentationml/2006/ole">
                    <mc:AlternateContent xmlns:mc="http://schemas.openxmlformats.org/markup-compatibility/2006">
                      <mc:Choice xmlns:v="urn:schemas-microsoft-com:vml" Requires="v">
                        <p:oleObj spid="_x0000_s57358" name="公式" r:id="rId3" imgW="177480" imgH="215640" progId="Equation.3">
                          <p:embed/>
                        </p:oleObj>
                      </mc:Choice>
                      <mc:Fallback>
                        <p:oleObj name="公式" r:id="rId3" imgW="177480" imgH="215640" progId="Equation.3">
                          <p:embed/>
                          <p:pic>
                            <p:nvPicPr>
                              <p:cNvPr id="0" name="Object 121"/>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1536"/>
                                <a:ext cx="411" cy="4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060" name="Object 122"/>
                <p:cNvGraphicFramePr>
                  <a:graphicFrameLocks noChangeAspect="1"/>
                </p:cNvGraphicFramePr>
                <p:nvPr/>
              </p:nvGraphicFramePr>
              <p:xfrm>
                <a:off x="984" y="1728"/>
                <a:ext cx="216" cy="288"/>
              </p:xfrm>
              <a:graphic>
                <a:graphicData uri="http://schemas.openxmlformats.org/presentationml/2006/ole">
                  <mc:AlternateContent xmlns:mc="http://schemas.openxmlformats.org/markup-compatibility/2006">
                    <mc:Choice xmlns:v="urn:schemas-microsoft-com:vml" Requires="v">
                      <p:oleObj spid="_x0000_s57359" name="公式" r:id="rId5" imgW="126720" imgH="177480" progId="Equation.3">
                        <p:embed/>
                      </p:oleObj>
                    </mc:Choice>
                    <mc:Fallback>
                      <p:oleObj name="公式" r:id="rId5" imgW="126720" imgH="177480" progId="Equation.3">
                        <p:embed/>
                        <p:pic>
                          <p:nvPicPr>
                            <p:cNvPr id="0" name="Object 122"/>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 y="1728"/>
                              <a:ext cx="21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99" name="Arc 123"/>
              <p:cNvSpPr>
                <a:spLocks/>
              </p:cNvSpPr>
              <p:nvPr/>
            </p:nvSpPr>
            <p:spPr bwMode="auto">
              <a:xfrm flipV="1">
                <a:off x="912" y="1651"/>
                <a:ext cx="240" cy="126"/>
              </a:xfrm>
              <a:custGeom>
                <a:avLst/>
                <a:gdLst>
                  <a:gd name="T0" fmla="*/ 0 w 21600"/>
                  <a:gd name="T1" fmla="*/ 0 h 23815"/>
                  <a:gd name="T2" fmla="*/ 3 w 21600"/>
                  <a:gd name="T3" fmla="*/ 1 h 23815"/>
                  <a:gd name="T4" fmla="*/ 0 w 21600"/>
                  <a:gd name="T5" fmla="*/ 1 h 23815"/>
                  <a:gd name="T6" fmla="*/ 0 60000 65536"/>
                  <a:gd name="T7" fmla="*/ 0 60000 65536"/>
                  <a:gd name="T8" fmla="*/ 0 60000 65536"/>
                  <a:gd name="T9" fmla="*/ 0 w 21600"/>
                  <a:gd name="T10" fmla="*/ 0 h 23815"/>
                  <a:gd name="T11" fmla="*/ 21600 w 21600"/>
                  <a:gd name="T12" fmla="*/ 23815 h 23815"/>
                </a:gdLst>
                <a:ahLst/>
                <a:cxnLst>
                  <a:cxn ang="T6">
                    <a:pos x="T0" y="T1"/>
                  </a:cxn>
                  <a:cxn ang="T7">
                    <a:pos x="T2" y="T3"/>
                  </a:cxn>
                  <a:cxn ang="T8">
                    <a:pos x="T4" y="T5"/>
                  </a:cxn>
                </a:cxnLst>
                <a:rect l="T9" t="T10" r="T11" b="T12"/>
                <a:pathLst>
                  <a:path w="21600" h="23815" fill="none" extrusionOk="0">
                    <a:moveTo>
                      <a:pt x="-1" y="0"/>
                    </a:moveTo>
                    <a:cubicBezTo>
                      <a:pt x="11929" y="0"/>
                      <a:pt x="21600" y="9670"/>
                      <a:pt x="21600" y="21600"/>
                    </a:cubicBezTo>
                    <a:cubicBezTo>
                      <a:pt x="21600" y="22339"/>
                      <a:pt x="21561" y="23079"/>
                      <a:pt x="21486" y="23815"/>
                    </a:cubicBezTo>
                  </a:path>
                  <a:path w="21600" h="23815" stroke="0" extrusionOk="0">
                    <a:moveTo>
                      <a:pt x="-1" y="0"/>
                    </a:moveTo>
                    <a:cubicBezTo>
                      <a:pt x="11929" y="0"/>
                      <a:pt x="21600" y="9670"/>
                      <a:pt x="21600" y="21600"/>
                    </a:cubicBezTo>
                    <a:cubicBezTo>
                      <a:pt x="21600" y="22339"/>
                      <a:pt x="21561" y="23079"/>
                      <a:pt x="21486" y="23815"/>
                    </a:cubicBezTo>
                    <a:lnTo>
                      <a:pt x="0" y="21600"/>
                    </a:lnTo>
                    <a:close/>
                  </a:path>
                </a:pathLst>
              </a:custGeom>
              <a:noFill/>
              <a:ln w="28575">
                <a:solidFill>
                  <a:srgbClr val="33CC33"/>
                </a:solidFill>
                <a:round/>
                <a:headEnd/>
                <a:tailEnd type="none" w="sm" len="lg"/>
              </a:ln>
            </p:spPr>
            <p:txBody>
              <a:bodyPr wrap="none" anchor="ctr"/>
              <a:lstStyle/>
              <a:p>
                <a:endParaRPr lang="zh-CN" altLang="en-US"/>
              </a:p>
            </p:txBody>
          </p:sp>
        </p:grpSp>
        <p:graphicFrame>
          <p:nvGraphicFramePr>
            <p:cNvPr id="2055" name="Object 124"/>
            <p:cNvGraphicFramePr>
              <a:graphicFrameLocks noChangeAspect="1"/>
            </p:cNvGraphicFramePr>
            <p:nvPr/>
          </p:nvGraphicFramePr>
          <p:xfrm>
            <a:off x="4992" y="568"/>
            <a:ext cx="300" cy="388"/>
          </p:xfrm>
          <a:graphic>
            <a:graphicData uri="http://schemas.openxmlformats.org/presentationml/2006/ole">
              <mc:AlternateContent xmlns:mc="http://schemas.openxmlformats.org/markup-compatibility/2006">
                <mc:Choice xmlns:v="urn:schemas-microsoft-com:vml" Requires="v">
                  <p:oleObj spid="_x0000_s57360" name="公式" r:id="rId7" imgW="152280" imgH="190440" progId="Equation.3">
                    <p:embed/>
                  </p:oleObj>
                </mc:Choice>
                <mc:Fallback>
                  <p:oleObj name="公式" r:id="rId7" imgW="152280" imgH="190440" progId="Equation.3">
                    <p:embed/>
                    <p:pic>
                      <p:nvPicPr>
                        <p:cNvPr id="0" name="Object 124"/>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2" y="568"/>
                          <a:ext cx="300" cy="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25"/>
            <p:cNvGrpSpPr>
              <a:grpSpLocks/>
            </p:cNvGrpSpPr>
            <p:nvPr/>
          </p:nvGrpSpPr>
          <p:grpSpPr bwMode="auto">
            <a:xfrm>
              <a:off x="3614" y="991"/>
              <a:ext cx="643" cy="1081"/>
              <a:chOff x="1008" y="864"/>
              <a:chExt cx="672" cy="1104"/>
            </a:xfrm>
          </p:grpSpPr>
          <p:grpSp>
            <p:nvGrpSpPr>
              <p:cNvPr id="14" name="Group 126"/>
              <p:cNvGrpSpPr>
                <a:grpSpLocks/>
              </p:cNvGrpSpPr>
              <p:nvPr/>
            </p:nvGrpSpPr>
            <p:grpSpPr bwMode="auto">
              <a:xfrm>
                <a:off x="1008" y="864"/>
                <a:ext cx="624" cy="1104"/>
                <a:chOff x="1008" y="864"/>
                <a:chExt cx="624" cy="1104"/>
              </a:xfrm>
            </p:grpSpPr>
            <p:grpSp>
              <p:nvGrpSpPr>
                <p:cNvPr id="15" name="Group 127"/>
                <p:cNvGrpSpPr>
                  <a:grpSpLocks/>
                </p:cNvGrpSpPr>
                <p:nvPr/>
              </p:nvGrpSpPr>
              <p:grpSpPr bwMode="auto">
                <a:xfrm>
                  <a:off x="1008" y="864"/>
                  <a:ext cx="624" cy="912"/>
                  <a:chOff x="1296" y="672"/>
                  <a:chExt cx="624" cy="912"/>
                </a:xfrm>
              </p:grpSpPr>
              <p:sp>
                <p:nvSpPr>
                  <p:cNvPr id="2090" name="AutoShape 128"/>
                  <p:cNvSpPr>
                    <a:spLocks noChangeArrowheads="1"/>
                  </p:cNvSpPr>
                  <p:nvPr/>
                </p:nvSpPr>
                <p:spPr bwMode="auto">
                  <a:xfrm rot="6956949">
                    <a:off x="1128" y="840"/>
                    <a:ext cx="912" cy="576"/>
                  </a:xfrm>
                  <a:prstGeom prst="parallelogram">
                    <a:avLst>
                      <a:gd name="adj" fmla="val 39583"/>
                    </a:avLst>
                  </a:prstGeom>
                  <a:solidFill>
                    <a:srgbClr val="FFFFE7">
                      <a:alpha val="50195"/>
                    </a:srgbClr>
                  </a:solidFill>
                  <a:ln w="28575">
                    <a:solidFill>
                      <a:srgbClr val="CC9900"/>
                    </a:solidFill>
                    <a:miter lim="800000"/>
                    <a:headEnd/>
                    <a:tailEnd/>
                  </a:ln>
                </p:spPr>
                <p:txBody>
                  <a:bodyPr wrap="none" anchor="ctr"/>
                  <a:lstStyle/>
                  <a:p>
                    <a:endParaRPr lang="zh-CN" altLang="en-US"/>
                  </a:p>
                </p:txBody>
              </p:sp>
              <p:sp>
                <p:nvSpPr>
                  <p:cNvPr id="2091" name="Line 129"/>
                  <p:cNvSpPr>
                    <a:spLocks noChangeShapeType="1"/>
                  </p:cNvSpPr>
                  <p:nvPr/>
                </p:nvSpPr>
                <p:spPr bwMode="auto">
                  <a:xfrm flipH="1">
                    <a:off x="1488" y="816"/>
                    <a:ext cx="288" cy="0"/>
                  </a:xfrm>
                  <a:prstGeom prst="line">
                    <a:avLst/>
                  </a:prstGeom>
                  <a:noFill/>
                  <a:ln w="9525">
                    <a:solidFill>
                      <a:srgbClr val="CC9900"/>
                    </a:solidFill>
                    <a:round/>
                    <a:headEnd/>
                    <a:tailEnd type="none" w="sm" len="lg"/>
                  </a:ln>
                </p:spPr>
                <p:txBody>
                  <a:bodyPr wrap="none" anchor="ctr"/>
                  <a:lstStyle/>
                  <a:p>
                    <a:endParaRPr lang="zh-CN" altLang="en-US"/>
                  </a:p>
                </p:txBody>
              </p:sp>
              <p:sp>
                <p:nvSpPr>
                  <p:cNvPr id="2092" name="Line 130"/>
                  <p:cNvSpPr>
                    <a:spLocks noChangeShapeType="1"/>
                  </p:cNvSpPr>
                  <p:nvPr/>
                </p:nvSpPr>
                <p:spPr bwMode="auto">
                  <a:xfrm flipH="1">
                    <a:off x="1536" y="960"/>
                    <a:ext cx="336" cy="0"/>
                  </a:xfrm>
                  <a:prstGeom prst="line">
                    <a:avLst/>
                  </a:prstGeom>
                  <a:noFill/>
                  <a:ln w="9525">
                    <a:solidFill>
                      <a:srgbClr val="CC9900"/>
                    </a:solidFill>
                    <a:round/>
                    <a:headEnd/>
                    <a:tailEnd type="none" w="sm" len="lg"/>
                  </a:ln>
                </p:spPr>
                <p:txBody>
                  <a:bodyPr wrap="none" anchor="ctr"/>
                  <a:lstStyle/>
                  <a:p>
                    <a:endParaRPr lang="zh-CN" altLang="en-US"/>
                  </a:p>
                </p:txBody>
              </p:sp>
              <p:sp>
                <p:nvSpPr>
                  <p:cNvPr id="2093" name="Line 131"/>
                  <p:cNvSpPr>
                    <a:spLocks noChangeShapeType="1"/>
                  </p:cNvSpPr>
                  <p:nvPr/>
                </p:nvSpPr>
                <p:spPr bwMode="auto">
                  <a:xfrm flipH="1">
                    <a:off x="1584" y="1104"/>
                    <a:ext cx="336" cy="0"/>
                  </a:xfrm>
                  <a:prstGeom prst="line">
                    <a:avLst/>
                  </a:prstGeom>
                  <a:noFill/>
                  <a:ln w="9525">
                    <a:solidFill>
                      <a:srgbClr val="CC9900"/>
                    </a:solidFill>
                    <a:round/>
                    <a:headEnd/>
                    <a:tailEnd type="none" w="sm" len="lg"/>
                  </a:ln>
                </p:spPr>
                <p:txBody>
                  <a:bodyPr wrap="none" anchor="ctr"/>
                  <a:lstStyle/>
                  <a:p>
                    <a:endParaRPr lang="zh-CN" altLang="en-US"/>
                  </a:p>
                </p:txBody>
              </p:sp>
              <p:sp>
                <p:nvSpPr>
                  <p:cNvPr id="2094" name="Line 132"/>
                  <p:cNvSpPr>
                    <a:spLocks noChangeShapeType="1"/>
                  </p:cNvSpPr>
                  <p:nvPr/>
                </p:nvSpPr>
                <p:spPr bwMode="auto">
                  <a:xfrm flipH="1">
                    <a:off x="1440" y="1248"/>
                    <a:ext cx="384" cy="0"/>
                  </a:xfrm>
                  <a:prstGeom prst="line">
                    <a:avLst/>
                  </a:prstGeom>
                  <a:noFill/>
                  <a:ln w="9525">
                    <a:solidFill>
                      <a:srgbClr val="CC9900"/>
                    </a:solidFill>
                    <a:round/>
                    <a:headEnd/>
                    <a:tailEnd type="none" w="sm" len="lg"/>
                  </a:ln>
                </p:spPr>
                <p:txBody>
                  <a:bodyPr wrap="none" anchor="ctr"/>
                  <a:lstStyle/>
                  <a:p>
                    <a:endParaRPr lang="zh-CN" altLang="en-US"/>
                  </a:p>
                </p:txBody>
              </p:sp>
              <p:sp>
                <p:nvSpPr>
                  <p:cNvPr id="2095" name="Line 133"/>
                  <p:cNvSpPr>
                    <a:spLocks noChangeShapeType="1"/>
                  </p:cNvSpPr>
                  <p:nvPr/>
                </p:nvSpPr>
                <p:spPr bwMode="auto">
                  <a:xfrm flipH="1">
                    <a:off x="1488" y="1392"/>
                    <a:ext cx="288" cy="0"/>
                  </a:xfrm>
                  <a:prstGeom prst="line">
                    <a:avLst/>
                  </a:prstGeom>
                  <a:noFill/>
                  <a:ln w="9525">
                    <a:solidFill>
                      <a:srgbClr val="CC9900"/>
                    </a:solidFill>
                    <a:round/>
                    <a:headEnd/>
                    <a:tailEnd type="none" w="sm" len="lg"/>
                  </a:ln>
                </p:spPr>
                <p:txBody>
                  <a:bodyPr wrap="none" anchor="ctr"/>
                  <a:lstStyle/>
                  <a:p>
                    <a:endParaRPr lang="zh-CN" altLang="en-US"/>
                  </a:p>
                </p:txBody>
              </p:sp>
              <p:sp>
                <p:nvSpPr>
                  <p:cNvPr id="2096" name="Line 134"/>
                  <p:cNvSpPr>
                    <a:spLocks noChangeShapeType="1"/>
                  </p:cNvSpPr>
                  <p:nvPr/>
                </p:nvSpPr>
                <p:spPr bwMode="auto">
                  <a:xfrm flipH="1">
                    <a:off x="1488" y="672"/>
                    <a:ext cx="192" cy="0"/>
                  </a:xfrm>
                  <a:prstGeom prst="line">
                    <a:avLst/>
                  </a:prstGeom>
                  <a:noFill/>
                  <a:ln w="9525">
                    <a:solidFill>
                      <a:srgbClr val="CC9900"/>
                    </a:solidFill>
                    <a:round/>
                    <a:headEnd/>
                    <a:tailEnd type="none" w="sm" len="lg"/>
                  </a:ln>
                </p:spPr>
                <p:txBody>
                  <a:bodyPr wrap="none" anchor="ctr"/>
                  <a:lstStyle/>
                  <a:p>
                    <a:endParaRPr lang="zh-CN" altLang="en-US"/>
                  </a:p>
                </p:txBody>
              </p:sp>
              <p:sp>
                <p:nvSpPr>
                  <p:cNvPr id="2097" name="Line 135"/>
                  <p:cNvSpPr>
                    <a:spLocks noChangeShapeType="1"/>
                  </p:cNvSpPr>
                  <p:nvPr/>
                </p:nvSpPr>
                <p:spPr bwMode="auto">
                  <a:xfrm flipH="1">
                    <a:off x="1632" y="1536"/>
                    <a:ext cx="96" cy="0"/>
                  </a:xfrm>
                  <a:prstGeom prst="line">
                    <a:avLst/>
                  </a:prstGeom>
                  <a:noFill/>
                  <a:ln w="9525">
                    <a:solidFill>
                      <a:srgbClr val="CC9900"/>
                    </a:solidFill>
                    <a:round/>
                    <a:headEnd/>
                    <a:tailEnd type="none" w="sm" len="lg"/>
                  </a:ln>
                </p:spPr>
                <p:txBody>
                  <a:bodyPr wrap="none" anchor="ctr"/>
                  <a:lstStyle/>
                  <a:p>
                    <a:endParaRPr lang="zh-CN" altLang="en-US"/>
                  </a:p>
                </p:txBody>
              </p:sp>
            </p:grpSp>
            <p:graphicFrame>
              <p:nvGraphicFramePr>
                <p:cNvPr id="2059" name="Object 136"/>
                <p:cNvGraphicFramePr>
                  <a:graphicFrameLocks noChangeAspect="1"/>
                </p:cNvGraphicFramePr>
                <p:nvPr/>
              </p:nvGraphicFramePr>
              <p:xfrm>
                <a:off x="1229" y="1403"/>
                <a:ext cx="355" cy="565"/>
              </p:xfrm>
              <a:graphic>
                <a:graphicData uri="http://schemas.openxmlformats.org/presentationml/2006/ole">
                  <mc:AlternateContent xmlns:mc="http://schemas.openxmlformats.org/markup-compatibility/2006">
                    <mc:Choice xmlns:v="urn:schemas-microsoft-com:vml" Requires="v">
                      <p:oleObj spid="_x0000_s57361" name="公式" r:id="rId9" imgW="152280" imgH="241200" progId="Equation.3">
                        <p:embed/>
                      </p:oleObj>
                    </mc:Choice>
                    <mc:Fallback>
                      <p:oleObj name="公式" r:id="rId9" imgW="152280" imgH="241200" progId="Equation.3">
                        <p:embed/>
                        <p:pic>
                          <p:nvPicPr>
                            <p:cNvPr id="0" name="Object 136"/>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9" y="1403"/>
                              <a:ext cx="355" cy="565"/>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pSp>
          <p:sp>
            <p:nvSpPr>
              <p:cNvPr id="2084" name="Line 137"/>
              <p:cNvSpPr>
                <a:spLocks noChangeShapeType="1"/>
              </p:cNvSpPr>
              <p:nvPr/>
            </p:nvSpPr>
            <p:spPr bwMode="auto">
              <a:xfrm>
                <a:off x="1200" y="1008"/>
                <a:ext cx="240" cy="0"/>
              </a:xfrm>
              <a:prstGeom prst="line">
                <a:avLst/>
              </a:prstGeom>
              <a:noFill/>
              <a:ln w="19050">
                <a:solidFill>
                  <a:srgbClr val="0000FF"/>
                </a:solidFill>
                <a:round/>
                <a:headEnd/>
                <a:tailEnd/>
              </a:ln>
            </p:spPr>
            <p:txBody>
              <a:bodyPr wrap="none"/>
              <a:lstStyle/>
              <a:p>
                <a:endParaRPr lang="zh-CN" altLang="en-US"/>
              </a:p>
            </p:txBody>
          </p:sp>
          <p:sp>
            <p:nvSpPr>
              <p:cNvPr id="2085" name="Line 138"/>
              <p:cNvSpPr>
                <a:spLocks noChangeShapeType="1"/>
              </p:cNvSpPr>
              <p:nvPr/>
            </p:nvSpPr>
            <p:spPr bwMode="auto">
              <a:xfrm>
                <a:off x="1296" y="1152"/>
                <a:ext cx="240" cy="0"/>
              </a:xfrm>
              <a:prstGeom prst="line">
                <a:avLst/>
              </a:prstGeom>
              <a:noFill/>
              <a:ln w="19050">
                <a:solidFill>
                  <a:srgbClr val="0000FF"/>
                </a:solidFill>
                <a:round/>
                <a:headEnd/>
                <a:tailEnd/>
              </a:ln>
            </p:spPr>
            <p:txBody>
              <a:bodyPr wrap="none"/>
              <a:lstStyle/>
              <a:p>
                <a:endParaRPr lang="zh-CN" altLang="en-US"/>
              </a:p>
            </p:txBody>
          </p:sp>
          <p:sp>
            <p:nvSpPr>
              <p:cNvPr id="2086" name="Line 139"/>
              <p:cNvSpPr>
                <a:spLocks noChangeShapeType="1"/>
              </p:cNvSpPr>
              <p:nvPr/>
            </p:nvSpPr>
            <p:spPr bwMode="auto">
              <a:xfrm>
                <a:off x="1440" y="1296"/>
                <a:ext cx="240" cy="0"/>
              </a:xfrm>
              <a:prstGeom prst="line">
                <a:avLst/>
              </a:prstGeom>
              <a:noFill/>
              <a:ln w="19050">
                <a:solidFill>
                  <a:srgbClr val="0000FF"/>
                </a:solidFill>
                <a:round/>
                <a:headEnd/>
                <a:tailEnd/>
              </a:ln>
            </p:spPr>
            <p:txBody>
              <a:bodyPr wrap="none"/>
              <a:lstStyle/>
              <a:p>
                <a:endParaRPr lang="zh-CN" altLang="en-US"/>
              </a:p>
            </p:txBody>
          </p:sp>
          <p:sp>
            <p:nvSpPr>
              <p:cNvPr id="2087" name="Line 140"/>
              <p:cNvSpPr>
                <a:spLocks noChangeShapeType="1"/>
              </p:cNvSpPr>
              <p:nvPr/>
            </p:nvSpPr>
            <p:spPr bwMode="auto">
              <a:xfrm>
                <a:off x="1200" y="1440"/>
                <a:ext cx="384" cy="0"/>
              </a:xfrm>
              <a:prstGeom prst="line">
                <a:avLst/>
              </a:prstGeom>
              <a:noFill/>
              <a:ln w="19050">
                <a:solidFill>
                  <a:srgbClr val="0000FF"/>
                </a:solidFill>
                <a:round/>
                <a:headEnd/>
                <a:tailEnd/>
              </a:ln>
            </p:spPr>
            <p:txBody>
              <a:bodyPr wrap="none"/>
              <a:lstStyle/>
              <a:p>
                <a:endParaRPr lang="zh-CN" altLang="en-US"/>
              </a:p>
            </p:txBody>
          </p:sp>
          <p:sp>
            <p:nvSpPr>
              <p:cNvPr id="2088" name="Line 141"/>
              <p:cNvSpPr>
                <a:spLocks noChangeShapeType="1"/>
              </p:cNvSpPr>
              <p:nvPr/>
            </p:nvSpPr>
            <p:spPr bwMode="auto">
              <a:xfrm>
                <a:off x="1296" y="1584"/>
                <a:ext cx="192" cy="0"/>
              </a:xfrm>
              <a:prstGeom prst="line">
                <a:avLst/>
              </a:prstGeom>
              <a:noFill/>
              <a:ln w="19050">
                <a:solidFill>
                  <a:srgbClr val="0000FF"/>
                </a:solidFill>
                <a:round/>
                <a:headEnd/>
                <a:tailEnd/>
              </a:ln>
            </p:spPr>
            <p:txBody>
              <a:bodyPr wrap="none"/>
              <a:lstStyle/>
              <a:p>
                <a:endParaRPr lang="zh-CN" altLang="en-US"/>
              </a:p>
            </p:txBody>
          </p:sp>
        </p:grpSp>
        <p:grpSp>
          <p:nvGrpSpPr>
            <p:cNvPr id="16" name="Group 142"/>
            <p:cNvGrpSpPr>
              <a:grpSpLocks/>
            </p:cNvGrpSpPr>
            <p:nvPr/>
          </p:nvGrpSpPr>
          <p:grpSpPr bwMode="auto">
            <a:xfrm>
              <a:off x="3889" y="1273"/>
              <a:ext cx="919" cy="387"/>
              <a:chOff x="1296" y="1152"/>
              <a:chExt cx="960" cy="396"/>
            </a:xfrm>
          </p:grpSpPr>
          <p:graphicFrame>
            <p:nvGraphicFramePr>
              <p:cNvPr id="2058" name="Object 143"/>
              <p:cNvGraphicFramePr>
                <a:graphicFrameLocks noChangeAspect="1"/>
              </p:cNvGraphicFramePr>
              <p:nvPr/>
            </p:nvGraphicFramePr>
            <p:xfrm>
              <a:off x="1942" y="1152"/>
              <a:ext cx="314" cy="396"/>
            </p:xfrm>
            <a:graphic>
              <a:graphicData uri="http://schemas.openxmlformats.org/presentationml/2006/ole">
                <mc:AlternateContent xmlns:mc="http://schemas.openxmlformats.org/markup-compatibility/2006">
                  <mc:Choice xmlns:v="urn:schemas-microsoft-com:vml" Requires="v">
                    <p:oleObj spid="_x0000_s57362" name="公式" r:id="rId11" imgW="152280" imgH="190440" progId="Equation.3">
                      <p:embed/>
                    </p:oleObj>
                  </mc:Choice>
                  <mc:Fallback>
                    <p:oleObj name="公式" r:id="rId11" imgW="152280" imgH="190440" progId="Equation.3">
                      <p:embed/>
                      <p:pic>
                        <p:nvPicPr>
                          <p:cNvPr id="0" name="Object 143"/>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42" y="1152"/>
                            <a:ext cx="314" cy="3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2" name="Line 144"/>
              <p:cNvSpPr>
                <a:spLocks noChangeShapeType="1"/>
              </p:cNvSpPr>
              <p:nvPr/>
            </p:nvSpPr>
            <p:spPr bwMode="auto">
              <a:xfrm>
                <a:off x="1296" y="1392"/>
                <a:ext cx="720" cy="0"/>
              </a:xfrm>
              <a:prstGeom prst="line">
                <a:avLst/>
              </a:prstGeom>
              <a:noFill/>
              <a:ln w="38100">
                <a:solidFill>
                  <a:srgbClr val="0000FF"/>
                </a:solidFill>
                <a:round/>
                <a:headEnd/>
                <a:tailEnd type="triangle" w="sm" len="lg"/>
              </a:ln>
            </p:spPr>
            <p:txBody>
              <a:bodyPr wrap="none" anchor="ctr"/>
              <a:lstStyle/>
              <a:p>
                <a:endParaRPr lang="zh-CN" altLang="en-US"/>
              </a:p>
            </p:txBody>
          </p:sp>
        </p:grpSp>
        <p:grpSp>
          <p:nvGrpSpPr>
            <p:cNvPr id="17" name="Group 145"/>
            <p:cNvGrpSpPr>
              <a:grpSpLocks/>
            </p:cNvGrpSpPr>
            <p:nvPr/>
          </p:nvGrpSpPr>
          <p:grpSpPr bwMode="auto">
            <a:xfrm>
              <a:off x="3889" y="823"/>
              <a:ext cx="719" cy="684"/>
              <a:chOff x="1248" y="692"/>
              <a:chExt cx="751" cy="699"/>
            </a:xfrm>
          </p:grpSpPr>
          <p:sp>
            <p:nvSpPr>
              <p:cNvPr id="2081" name="Line 146"/>
              <p:cNvSpPr>
                <a:spLocks noChangeShapeType="1"/>
              </p:cNvSpPr>
              <p:nvPr/>
            </p:nvSpPr>
            <p:spPr bwMode="auto">
              <a:xfrm flipV="1">
                <a:off x="1248" y="959"/>
                <a:ext cx="432" cy="432"/>
              </a:xfrm>
              <a:prstGeom prst="line">
                <a:avLst/>
              </a:prstGeom>
              <a:noFill/>
              <a:ln w="28575">
                <a:solidFill>
                  <a:srgbClr val="FF0066"/>
                </a:solidFill>
                <a:round/>
                <a:headEnd/>
                <a:tailEnd type="triangle" w="sm" len="lg"/>
              </a:ln>
            </p:spPr>
            <p:txBody>
              <a:bodyPr wrap="none" anchor="ctr"/>
              <a:lstStyle/>
              <a:p>
                <a:endParaRPr lang="zh-CN" altLang="en-US"/>
              </a:p>
            </p:txBody>
          </p:sp>
          <p:graphicFrame>
            <p:nvGraphicFramePr>
              <p:cNvPr id="2057" name="Object 147"/>
              <p:cNvGraphicFramePr>
                <a:graphicFrameLocks noChangeAspect="1"/>
              </p:cNvGraphicFramePr>
              <p:nvPr/>
            </p:nvGraphicFramePr>
            <p:xfrm>
              <a:off x="1721" y="692"/>
              <a:ext cx="278" cy="365"/>
            </p:xfrm>
            <a:graphic>
              <a:graphicData uri="http://schemas.openxmlformats.org/presentationml/2006/ole">
                <mc:AlternateContent xmlns:mc="http://schemas.openxmlformats.org/markup-compatibility/2006">
                  <mc:Choice xmlns:v="urn:schemas-microsoft-com:vml" Requires="v">
                    <p:oleObj spid="_x0000_s57363" name="公式" r:id="rId13" imgW="126720" imgH="164880" progId="Equation.3">
                      <p:embed/>
                    </p:oleObj>
                  </mc:Choice>
                  <mc:Fallback>
                    <p:oleObj name="公式" r:id="rId13" imgW="126720" imgH="164880" progId="Equation.3">
                      <p:embed/>
                      <p:pic>
                        <p:nvPicPr>
                          <p:cNvPr id="0" name="Object 147"/>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21" y="692"/>
                            <a:ext cx="278" cy="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 name="Group 148"/>
            <p:cNvGrpSpPr>
              <a:grpSpLocks/>
            </p:cNvGrpSpPr>
            <p:nvPr/>
          </p:nvGrpSpPr>
          <p:grpSpPr bwMode="auto">
            <a:xfrm>
              <a:off x="4073" y="1180"/>
              <a:ext cx="367" cy="469"/>
              <a:chOff x="1488" y="1057"/>
              <a:chExt cx="383" cy="480"/>
            </a:xfrm>
          </p:grpSpPr>
          <p:sp>
            <p:nvSpPr>
              <p:cNvPr id="2080" name="Arc 149"/>
              <p:cNvSpPr>
                <a:spLocks/>
              </p:cNvSpPr>
              <p:nvPr/>
            </p:nvSpPr>
            <p:spPr bwMode="auto">
              <a:xfrm>
                <a:off x="1488" y="1201"/>
                <a:ext cx="175" cy="336"/>
              </a:xfrm>
              <a:custGeom>
                <a:avLst/>
                <a:gdLst>
                  <a:gd name="T0" fmla="*/ 0 w 19735"/>
                  <a:gd name="T1" fmla="*/ 0 h 21600"/>
                  <a:gd name="T2" fmla="*/ 2 w 19735"/>
                  <a:gd name="T3" fmla="*/ 3 h 21600"/>
                  <a:gd name="T4" fmla="*/ 0 w 19735"/>
                  <a:gd name="T5" fmla="*/ 5 h 21600"/>
                  <a:gd name="T6" fmla="*/ 0 60000 65536"/>
                  <a:gd name="T7" fmla="*/ 0 60000 65536"/>
                  <a:gd name="T8" fmla="*/ 0 60000 65536"/>
                  <a:gd name="T9" fmla="*/ 0 w 19735"/>
                  <a:gd name="T10" fmla="*/ 0 h 21600"/>
                  <a:gd name="T11" fmla="*/ 19735 w 19735"/>
                  <a:gd name="T12" fmla="*/ 21600 h 21600"/>
                </a:gdLst>
                <a:ahLst/>
                <a:cxnLst>
                  <a:cxn ang="T6">
                    <a:pos x="T0" y="T1"/>
                  </a:cxn>
                  <a:cxn ang="T7">
                    <a:pos x="T2" y="T3"/>
                  </a:cxn>
                  <a:cxn ang="T8">
                    <a:pos x="T4" y="T5"/>
                  </a:cxn>
                </a:cxnLst>
                <a:rect l="T9" t="T10" r="T11" b="T12"/>
                <a:pathLst>
                  <a:path w="19735" h="21600" fill="none" extrusionOk="0">
                    <a:moveTo>
                      <a:pt x="-1" y="0"/>
                    </a:moveTo>
                    <a:cubicBezTo>
                      <a:pt x="8533" y="0"/>
                      <a:pt x="16266" y="5023"/>
                      <a:pt x="19735" y="12819"/>
                    </a:cubicBezTo>
                  </a:path>
                  <a:path w="19735" h="21600" stroke="0" extrusionOk="0">
                    <a:moveTo>
                      <a:pt x="-1" y="0"/>
                    </a:moveTo>
                    <a:cubicBezTo>
                      <a:pt x="8533" y="0"/>
                      <a:pt x="16266" y="5023"/>
                      <a:pt x="19735" y="12819"/>
                    </a:cubicBezTo>
                    <a:lnTo>
                      <a:pt x="0" y="21600"/>
                    </a:lnTo>
                    <a:close/>
                  </a:path>
                </a:pathLst>
              </a:custGeom>
              <a:noFill/>
              <a:ln w="28575">
                <a:solidFill>
                  <a:srgbClr val="33CC33"/>
                </a:solidFill>
                <a:round/>
                <a:headEnd/>
                <a:tailEnd type="none" w="sm" len="lg"/>
              </a:ln>
            </p:spPr>
            <p:txBody>
              <a:bodyPr wrap="none" anchor="ctr"/>
              <a:lstStyle/>
              <a:p>
                <a:endParaRPr lang="zh-CN" altLang="en-US"/>
              </a:p>
            </p:txBody>
          </p:sp>
          <p:graphicFrame>
            <p:nvGraphicFramePr>
              <p:cNvPr id="2056" name="Object 150"/>
              <p:cNvGraphicFramePr>
                <a:graphicFrameLocks noChangeAspect="1"/>
              </p:cNvGraphicFramePr>
              <p:nvPr/>
            </p:nvGraphicFramePr>
            <p:xfrm>
              <a:off x="1627" y="1057"/>
              <a:ext cx="244" cy="343"/>
            </p:xfrm>
            <a:graphic>
              <a:graphicData uri="http://schemas.openxmlformats.org/presentationml/2006/ole">
                <mc:AlternateContent xmlns:mc="http://schemas.openxmlformats.org/markup-compatibility/2006">
                  <mc:Choice xmlns:v="urn:schemas-microsoft-com:vml" Requires="v">
                    <p:oleObj spid="_x0000_s57364" name="公式" r:id="rId15" imgW="126720" imgH="177480" progId="Equation.3">
                      <p:embed/>
                    </p:oleObj>
                  </mc:Choice>
                  <mc:Fallback>
                    <p:oleObj name="公式" r:id="rId15" imgW="126720" imgH="177480" progId="Equation.3">
                      <p:embed/>
                      <p:pic>
                        <p:nvPicPr>
                          <p:cNvPr id="0" name="Object 150"/>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27" y="1057"/>
                            <a:ext cx="244" cy="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5511" name="Text Box 151"/>
          <p:cNvSpPr txBox="1">
            <a:spLocks noChangeArrowheads="1"/>
          </p:cNvSpPr>
          <p:nvPr/>
        </p:nvSpPr>
        <p:spPr bwMode="auto">
          <a:xfrm>
            <a:off x="395536" y="1685181"/>
            <a:ext cx="3456384" cy="584775"/>
          </a:xfrm>
          <a:prstGeom prst="rect">
            <a:avLst/>
          </a:prstGeom>
          <a:noFill/>
          <a:ln w="9525">
            <a:noFill/>
            <a:miter lim="800000"/>
            <a:headEnd/>
            <a:tailEnd/>
          </a:ln>
        </p:spPr>
        <p:txBody>
          <a:bodyPr wrap="square">
            <a:spAutoFit/>
          </a:bodyPr>
          <a:lstStyle/>
          <a:p>
            <a:pPr>
              <a:spcBef>
                <a:spcPct val="50000"/>
              </a:spcBef>
            </a:pPr>
            <a:r>
              <a:rPr lang="zh-CN" altLang="en-US" sz="3200" b="1" dirty="0">
                <a:solidFill>
                  <a:srgbClr val="FF0000"/>
                </a:solidFill>
              </a:rPr>
              <a:t>在均匀磁场中：</a:t>
            </a:r>
          </a:p>
        </p:txBody>
      </p:sp>
      <p:graphicFrame>
        <p:nvGraphicFramePr>
          <p:cNvPr id="15512" name="Object 152"/>
          <p:cNvGraphicFramePr>
            <a:graphicFrameLocks noChangeAspect="1"/>
          </p:cNvGraphicFramePr>
          <p:nvPr/>
        </p:nvGraphicFramePr>
        <p:xfrm>
          <a:off x="107504" y="2549277"/>
          <a:ext cx="4464221" cy="847353"/>
        </p:xfrm>
        <a:graphic>
          <a:graphicData uri="http://schemas.openxmlformats.org/presentationml/2006/ole">
            <mc:AlternateContent xmlns:mc="http://schemas.openxmlformats.org/markup-compatibility/2006">
              <mc:Choice xmlns:v="urn:schemas-microsoft-com:vml" Requires="v">
                <p:oleObj spid="_x0000_s57365" name="Equation" r:id="rId17" imgW="1307880" imgH="228600" progId="Equation.DSMT4">
                  <p:embed/>
                </p:oleObj>
              </mc:Choice>
              <mc:Fallback>
                <p:oleObj name="Equation" r:id="rId17" imgW="1307880" imgH="228600" progId="Equation.DSMT4">
                  <p:embed/>
                  <p:pic>
                    <p:nvPicPr>
                      <p:cNvPr id="0" name="Object 15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7504" y="2549277"/>
                        <a:ext cx="4464221" cy="8473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20" name="Text Box 160"/>
          <p:cNvSpPr txBox="1">
            <a:spLocks noChangeArrowheads="1"/>
          </p:cNvSpPr>
          <p:nvPr/>
        </p:nvSpPr>
        <p:spPr bwMode="auto">
          <a:xfrm>
            <a:off x="251520" y="3773413"/>
            <a:ext cx="3171825" cy="519112"/>
          </a:xfrm>
          <a:prstGeom prst="rect">
            <a:avLst/>
          </a:prstGeom>
          <a:noFill/>
          <a:ln w="9525">
            <a:noFill/>
            <a:miter lim="800000"/>
            <a:headEnd/>
            <a:tailEnd/>
          </a:ln>
        </p:spPr>
        <p:txBody>
          <a:bodyPr>
            <a:spAutoFit/>
          </a:bodyPr>
          <a:lstStyle/>
          <a:p>
            <a:pPr>
              <a:spcBef>
                <a:spcPct val="50000"/>
              </a:spcBef>
            </a:pPr>
            <a:r>
              <a:rPr lang="en-US" altLang="zh-CN" sz="2800" b="1" dirty="0"/>
              <a:t>SI</a:t>
            </a:r>
            <a:r>
              <a:rPr lang="zh-CN" altLang="en-US" sz="2800" b="1" dirty="0"/>
              <a:t>制中：韦伯</a:t>
            </a:r>
            <a:r>
              <a:rPr lang="zh-CN" altLang="en-US" sz="2800" dirty="0"/>
              <a:t> </a:t>
            </a:r>
          </a:p>
        </p:txBody>
      </p:sp>
      <p:sp>
        <p:nvSpPr>
          <p:cNvPr id="2073" name="Rectangle 162"/>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5521" name="Object 161"/>
          <p:cNvGraphicFramePr>
            <a:graphicFrameLocks noChangeAspect="1"/>
          </p:cNvGraphicFramePr>
          <p:nvPr/>
        </p:nvGraphicFramePr>
        <p:xfrm>
          <a:off x="1547664" y="4421485"/>
          <a:ext cx="2057400" cy="447675"/>
        </p:xfrm>
        <a:graphic>
          <a:graphicData uri="http://schemas.openxmlformats.org/presentationml/2006/ole">
            <mc:AlternateContent xmlns:mc="http://schemas.openxmlformats.org/markup-compatibility/2006">
              <mc:Choice xmlns:v="urn:schemas-microsoft-com:vml" Requires="v">
                <p:oleObj spid="_x0000_s57366" name="Equation" r:id="rId19" imgW="927000" imgH="203040" progId="Equation.DSMT4">
                  <p:embed/>
                </p:oleObj>
              </mc:Choice>
              <mc:Fallback>
                <p:oleObj name="Equation" r:id="rId19" imgW="927000" imgH="203040" progId="Equation.DSMT4">
                  <p:embed/>
                  <p:pic>
                    <p:nvPicPr>
                      <p:cNvPr id="0" name="Object 16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47664" y="4421485"/>
                        <a:ext cx="20574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nodeType="clickEffect">
                                  <p:stCondLst>
                                    <p:cond delay="0"/>
                                  </p:stCondLst>
                                  <p:childTnLst>
                                    <p:set>
                                      <p:cBhvr>
                                        <p:cTn id="14" dur="1" fill="hold">
                                          <p:stCondLst>
                                            <p:cond delay="0"/>
                                          </p:stCondLst>
                                        </p:cTn>
                                        <p:tgtEl>
                                          <p:spTgt spid="15512"/>
                                        </p:tgtEl>
                                        <p:attrNameLst>
                                          <p:attrName>style.visibility</p:attrName>
                                        </p:attrNameLst>
                                      </p:cBhvr>
                                      <p:to>
                                        <p:strVal val="visible"/>
                                      </p:to>
                                    </p:set>
                                    <p:animEffect transition="in" filter="blinds(vertical)">
                                      <p:cBhvr>
                                        <p:cTn id="15" dur="500"/>
                                        <p:tgtEl>
                                          <p:spTgt spid="1551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5520"/>
                                        </p:tgtEl>
                                        <p:attrNameLst>
                                          <p:attrName>style.visibility</p:attrName>
                                        </p:attrNameLst>
                                      </p:cBhvr>
                                      <p:to>
                                        <p:strVal val="visible"/>
                                      </p:to>
                                    </p:set>
                                    <p:anim calcmode="lin" valueType="num">
                                      <p:cBhvr additive="base">
                                        <p:cTn id="20" dur="500" fill="hold"/>
                                        <p:tgtEl>
                                          <p:spTgt spid="15520"/>
                                        </p:tgtEl>
                                        <p:attrNameLst>
                                          <p:attrName>ppt_x</p:attrName>
                                        </p:attrNameLst>
                                      </p:cBhvr>
                                      <p:tavLst>
                                        <p:tav tm="0">
                                          <p:val>
                                            <p:strVal val="#ppt_x"/>
                                          </p:val>
                                        </p:tav>
                                        <p:tav tm="100000">
                                          <p:val>
                                            <p:strVal val="#ppt_x"/>
                                          </p:val>
                                        </p:tav>
                                      </p:tavLst>
                                    </p:anim>
                                    <p:anim calcmode="lin" valueType="num">
                                      <p:cBhvr additive="base">
                                        <p:cTn id="21" dur="500" fill="hold"/>
                                        <p:tgtEl>
                                          <p:spTgt spid="1552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5521"/>
                                        </p:tgtEl>
                                        <p:attrNameLst>
                                          <p:attrName>style.visibility</p:attrName>
                                        </p:attrNameLst>
                                      </p:cBhvr>
                                      <p:to>
                                        <p:strVal val="visible"/>
                                      </p:to>
                                    </p:set>
                                    <p:anim calcmode="lin" valueType="num">
                                      <p:cBhvr additive="base">
                                        <p:cTn id="26" dur="500" fill="hold"/>
                                        <p:tgtEl>
                                          <p:spTgt spid="15521"/>
                                        </p:tgtEl>
                                        <p:attrNameLst>
                                          <p:attrName>ppt_x</p:attrName>
                                        </p:attrNameLst>
                                      </p:cBhvr>
                                      <p:tavLst>
                                        <p:tav tm="0">
                                          <p:val>
                                            <p:strVal val="#ppt_x"/>
                                          </p:val>
                                        </p:tav>
                                        <p:tav tm="100000">
                                          <p:val>
                                            <p:strVal val="#ppt_x"/>
                                          </p:val>
                                        </p:tav>
                                      </p:tavLst>
                                    </p:anim>
                                    <p:anim calcmode="lin" valueType="num">
                                      <p:cBhvr additive="base">
                                        <p:cTn id="27" dur="500" fill="hold"/>
                                        <p:tgtEl>
                                          <p:spTgt spid="155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11" grpId="0"/>
      <p:bldP spid="155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152400" y="1998663"/>
            <a:ext cx="8382000" cy="3259137"/>
          </a:xfrm>
          <a:prstGeom prst="rect">
            <a:avLst/>
          </a:prstGeom>
          <a:noFill/>
          <a:ln w="9525">
            <a:noFill/>
            <a:miter lim="800000"/>
            <a:headEnd/>
            <a:tailEnd/>
          </a:ln>
          <a:effectLst/>
        </p:spPr>
        <p:txBody>
          <a:bodyPr>
            <a:spAutoFit/>
          </a:bodyPr>
          <a:lstStyle/>
          <a:p>
            <a:pPr>
              <a:lnSpc>
                <a:spcPct val="130000"/>
              </a:lnSpc>
              <a:buFont typeface="Arial" charset="0"/>
              <a:buNone/>
            </a:pPr>
            <a:r>
              <a:rPr lang="zh-CN" altLang="en-US" sz="3200" b="1" dirty="0"/>
              <a:t>       </a:t>
            </a:r>
            <a:r>
              <a:rPr lang="en-US" altLang="zh-CN" sz="3200" b="1" dirty="0">
                <a:latin typeface="Times New Roman" pitchFamily="18" charset="0"/>
              </a:rPr>
              <a:t>1.</a:t>
            </a:r>
            <a:r>
              <a:rPr lang="zh-CN" altLang="en-US" sz="3200" b="1" dirty="0">
                <a:latin typeface="Times New Roman" pitchFamily="18" charset="0"/>
              </a:rPr>
              <a:t>首先发现电流产生磁场的科学家是</a:t>
            </a:r>
            <a:r>
              <a:rPr lang="en-US" altLang="zh-CN" sz="3200" b="1" dirty="0">
                <a:latin typeface="Times New Roman" pitchFamily="18" charset="0"/>
              </a:rPr>
              <a:t>(        )</a:t>
            </a:r>
          </a:p>
          <a:p>
            <a:pPr>
              <a:lnSpc>
                <a:spcPct val="130000"/>
              </a:lnSpc>
              <a:buFont typeface="Arial" charset="0"/>
              <a:buNone/>
            </a:pPr>
            <a:r>
              <a:rPr lang="en-US" altLang="zh-CN" sz="3200" b="1" dirty="0">
                <a:latin typeface="Times New Roman" pitchFamily="18" charset="0"/>
              </a:rPr>
              <a:t>       A</a:t>
            </a:r>
            <a:r>
              <a:rPr lang="zh-CN" altLang="en-US" sz="3200" b="1" dirty="0">
                <a:latin typeface="Times New Roman" pitchFamily="18" charset="0"/>
              </a:rPr>
              <a:t>．富兰克林        </a:t>
            </a:r>
          </a:p>
          <a:p>
            <a:pPr>
              <a:lnSpc>
                <a:spcPct val="130000"/>
              </a:lnSpc>
              <a:buFont typeface="Arial" charset="0"/>
              <a:buNone/>
            </a:pPr>
            <a:r>
              <a:rPr lang="zh-CN" altLang="en-US" sz="3200" b="1" dirty="0">
                <a:latin typeface="Times New Roman" pitchFamily="18" charset="0"/>
              </a:rPr>
              <a:t>       </a:t>
            </a:r>
            <a:r>
              <a:rPr lang="en-US" altLang="zh-CN" sz="3200" b="1" dirty="0">
                <a:latin typeface="Times New Roman" pitchFamily="18" charset="0"/>
              </a:rPr>
              <a:t>B</a:t>
            </a:r>
            <a:r>
              <a:rPr lang="zh-CN" altLang="en-US" sz="3200" b="1" dirty="0">
                <a:latin typeface="Times New Roman" pitchFamily="18" charset="0"/>
              </a:rPr>
              <a:t>．法拉第</a:t>
            </a:r>
          </a:p>
          <a:p>
            <a:pPr>
              <a:lnSpc>
                <a:spcPct val="130000"/>
              </a:lnSpc>
              <a:buFont typeface="Arial" charset="0"/>
              <a:buNone/>
            </a:pPr>
            <a:r>
              <a:rPr lang="zh-CN" altLang="en-US" sz="3200" b="1" dirty="0">
                <a:latin typeface="Times New Roman" pitchFamily="18" charset="0"/>
              </a:rPr>
              <a:t>       </a:t>
            </a:r>
            <a:r>
              <a:rPr lang="en-US" altLang="zh-CN" sz="3200" b="1" dirty="0">
                <a:latin typeface="Times New Roman" pitchFamily="18" charset="0"/>
              </a:rPr>
              <a:t>C</a:t>
            </a:r>
            <a:r>
              <a:rPr lang="zh-CN" altLang="en-US" sz="3200" b="1" dirty="0">
                <a:latin typeface="Times New Roman" pitchFamily="18" charset="0"/>
              </a:rPr>
              <a:t>．安培               </a:t>
            </a:r>
          </a:p>
          <a:p>
            <a:pPr>
              <a:lnSpc>
                <a:spcPct val="130000"/>
              </a:lnSpc>
              <a:buFont typeface="Arial" charset="0"/>
              <a:buNone/>
            </a:pPr>
            <a:r>
              <a:rPr lang="zh-CN" altLang="en-US" sz="3200" b="1" dirty="0">
                <a:latin typeface="Times New Roman" pitchFamily="18" charset="0"/>
              </a:rPr>
              <a:t>       </a:t>
            </a:r>
            <a:r>
              <a:rPr lang="en-US" altLang="zh-CN" sz="3200" b="1" dirty="0">
                <a:latin typeface="Times New Roman" pitchFamily="18" charset="0"/>
              </a:rPr>
              <a:t>D</a:t>
            </a:r>
            <a:r>
              <a:rPr lang="zh-CN" altLang="en-US" sz="3200" b="1" dirty="0">
                <a:latin typeface="Times New Roman" pitchFamily="18" charset="0"/>
              </a:rPr>
              <a:t>．奥斯特</a:t>
            </a:r>
          </a:p>
        </p:txBody>
      </p:sp>
      <p:sp>
        <p:nvSpPr>
          <p:cNvPr id="129028" name="Text Box 4"/>
          <p:cNvSpPr txBox="1">
            <a:spLocks noChangeArrowheads="1"/>
          </p:cNvSpPr>
          <p:nvPr/>
        </p:nvSpPr>
        <p:spPr bwMode="auto">
          <a:xfrm>
            <a:off x="7681913" y="2057400"/>
            <a:ext cx="623887" cy="823913"/>
          </a:xfrm>
          <a:prstGeom prst="rect">
            <a:avLst/>
          </a:prstGeom>
          <a:noFill/>
          <a:ln w="9525">
            <a:noFill/>
            <a:miter lim="800000"/>
            <a:headEnd/>
            <a:tailEnd/>
          </a:ln>
          <a:effectLst/>
        </p:spPr>
        <p:txBody>
          <a:bodyPr wrap="none">
            <a:spAutoFit/>
          </a:bodyPr>
          <a:lstStyle/>
          <a:p>
            <a:pPr eaLnBrk="0" hangingPunct="0">
              <a:buFont typeface="Arial" charset="0"/>
              <a:buNone/>
            </a:pPr>
            <a:r>
              <a:rPr lang="en-US" altLang="zh-CN" sz="4800" b="1">
                <a:solidFill>
                  <a:srgbClr val="FF0000"/>
                </a:solidFill>
                <a:effectLst>
                  <a:outerShdw blurRad="38100" dist="38100" dir="2700000" algn="tl">
                    <a:srgbClr val="C0C0C0"/>
                  </a:outerShdw>
                </a:effectLst>
                <a:latin typeface="Times New Roman" pitchFamily="18" charset="0"/>
                <a:ea typeface="黑体" pitchFamily="2" charset="-122"/>
              </a:rPr>
              <a:t>D</a:t>
            </a:r>
          </a:p>
        </p:txBody>
      </p:sp>
      <p:sp>
        <p:nvSpPr>
          <p:cNvPr id="5" name="Text Box 7"/>
          <p:cNvSpPr txBox="1">
            <a:spLocks noChangeArrowheads="1"/>
          </p:cNvSpPr>
          <p:nvPr/>
        </p:nvSpPr>
        <p:spPr bwMode="auto">
          <a:xfrm>
            <a:off x="1619672" y="732879"/>
            <a:ext cx="5761038" cy="823913"/>
          </a:xfrm>
          <a:prstGeom prst="rect">
            <a:avLst/>
          </a:prstGeom>
          <a:noFill/>
          <a:ln w="9525" algn="ctr">
            <a:noFill/>
            <a:miter lim="800000"/>
            <a:headEnd/>
            <a:tailEnd/>
          </a:ln>
        </p:spPr>
        <p:txBody>
          <a:bodyPr lIns="92075" tIns="46038" rIns="92075" bIns="46038">
            <a:spAutoFit/>
          </a:bodyPr>
          <a:lstStyle/>
          <a:p>
            <a:pPr algn="ctr">
              <a:spcBef>
                <a:spcPct val="50000"/>
              </a:spcBef>
            </a:pPr>
            <a:r>
              <a:rPr lang="zh-CN" altLang="en-US" sz="4800" b="1" dirty="0">
                <a:solidFill>
                  <a:srgbClr val="FF0066"/>
                </a:solidFill>
                <a:ea typeface="华文新魏" pitchFamily="2" charset="-122"/>
              </a:rPr>
              <a:t>课堂训练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blinds(horizontal)">
                                      <p:cBhvr>
                                        <p:cTn id="7" dur="500"/>
                                        <p:tgtEl>
                                          <p:spTgt spid="129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9"/>
          <p:cNvSpPr txBox="1">
            <a:spLocks noChangeArrowheads="1"/>
          </p:cNvSpPr>
          <p:nvPr/>
        </p:nvSpPr>
        <p:spPr bwMode="auto">
          <a:xfrm>
            <a:off x="179512" y="692696"/>
            <a:ext cx="5040560" cy="584775"/>
          </a:xfrm>
          <a:prstGeom prst="rect">
            <a:avLst/>
          </a:prstGeom>
          <a:noFill/>
          <a:ln w="9525">
            <a:noFill/>
            <a:miter lim="800000"/>
            <a:headEnd/>
            <a:tailEnd/>
          </a:ln>
        </p:spPr>
        <p:txBody>
          <a:bodyPr wrap="square">
            <a:spAutoFit/>
          </a:bodyPr>
          <a:lstStyle/>
          <a:p>
            <a:pPr>
              <a:spcBef>
                <a:spcPct val="50000"/>
              </a:spcBef>
            </a:pPr>
            <a:r>
              <a:rPr kumimoji="1" lang="en-US" altLang="zh-CN" sz="3200" b="1" dirty="0">
                <a:latin typeface="微软雅黑" panose="020B0503020204020204" pitchFamily="34" charset="-122"/>
                <a:ea typeface="微软雅黑" panose="020B0503020204020204" pitchFamily="34" charset="-122"/>
              </a:rPr>
              <a:t>1.  </a:t>
            </a:r>
            <a:r>
              <a:rPr kumimoji="1" lang="zh-CN" altLang="en-US" sz="3200" b="1" dirty="0">
                <a:latin typeface="微软雅黑" panose="020B0503020204020204" pitchFamily="34" charset="-122"/>
                <a:ea typeface="微软雅黑" panose="020B0503020204020204" pitchFamily="34" charset="-122"/>
              </a:rPr>
              <a:t>磁现象</a:t>
            </a:r>
            <a:endParaRPr lang="zh-CN" altLang="en-US" sz="3200" b="1" dirty="0">
              <a:latin typeface="+mn-ea"/>
            </a:endParaRPr>
          </a:p>
        </p:txBody>
      </p:sp>
      <p:sp>
        <p:nvSpPr>
          <p:cNvPr id="6" name="Rectangle 5">
            <a:hlinkClick r:id="rId3" action="ppaction://hlinksldjump"/>
          </p:cNvPr>
          <p:cNvSpPr>
            <a:spLocks noChangeArrowheads="1"/>
          </p:cNvSpPr>
          <p:nvPr/>
        </p:nvSpPr>
        <p:spPr bwMode="auto">
          <a:xfrm>
            <a:off x="323528" y="1484785"/>
            <a:ext cx="936104" cy="504056"/>
          </a:xfrm>
          <a:prstGeom prst="rect">
            <a:avLst/>
          </a:prstGeom>
          <a:noFill/>
          <a:ln w="9525" algn="ctr">
            <a:noFill/>
            <a:miter lim="800000"/>
            <a:headEnd/>
            <a:tailEnd/>
          </a:ln>
          <a:effectLst/>
        </p:spPr>
        <p:txBody>
          <a:bodyPr/>
          <a:lstStyle/>
          <a:p>
            <a:pPr marL="342900" indent="-342900">
              <a:spcBef>
                <a:spcPct val="20000"/>
              </a:spcBef>
            </a:pPr>
            <a:r>
              <a:rPr lang="zh-CN" altLang="en-US" sz="2800" b="1" dirty="0">
                <a:latin typeface="+mn-ea"/>
              </a:rPr>
              <a:t>磁体</a:t>
            </a:r>
          </a:p>
        </p:txBody>
      </p:sp>
      <p:sp>
        <p:nvSpPr>
          <p:cNvPr id="7" name="左大括号 6"/>
          <p:cNvSpPr/>
          <p:nvPr/>
        </p:nvSpPr>
        <p:spPr>
          <a:xfrm>
            <a:off x="1259632" y="1340768"/>
            <a:ext cx="288032" cy="93610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Rectangle 5">
            <a:hlinkClick r:id="rId3" action="ppaction://hlinksldjump"/>
          </p:cNvPr>
          <p:cNvSpPr>
            <a:spLocks noChangeArrowheads="1"/>
          </p:cNvSpPr>
          <p:nvPr/>
        </p:nvSpPr>
        <p:spPr bwMode="auto">
          <a:xfrm>
            <a:off x="1475656" y="1196752"/>
            <a:ext cx="2160240" cy="504056"/>
          </a:xfrm>
          <a:prstGeom prst="rect">
            <a:avLst/>
          </a:prstGeom>
          <a:noFill/>
          <a:ln w="9525" algn="ctr">
            <a:noFill/>
            <a:miter lim="800000"/>
            <a:headEnd/>
            <a:tailEnd/>
          </a:ln>
          <a:effectLst/>
        </p:spPr>
        <p:txBody>
          <a:bodyPr/>
          <a:lstStyle/>
          <a:p>
            <a:pPr marL="342900" indent="-342900">
              <a:spcBef>
                <a:spcPct val="20000"/>
              </a:spcBef>
            </a:pPr>
            <a:r>
              <a:rPr lang="zh-CN" altLang="en-US" sz="2800" b="1" dirty="0">
                <a:latin typeface="+mn-ea"/>
              </a:rPr>
              <a:t>天然：磁石</a:t>
            </a:r>
          </a:p>
        </p:txBody>
      </p:sp>
      <p:sp>
        <p:nvSpPr>
          <p:cNvPr id="9" name="Rectangle 5">
            <a:hlinkClick r:id="rId3" action="ppaction://hlinksldjump"/>
          </p:cNvPr>
          <p:cNvSpPr>
            <a:spLocks noChangeArrowheads="1"/>
          </p:cNvSpPr>
          <p:nvPr/>
        </p:nvSpPr>
        <p:spPr bwMode="auto">
          <a:xfrm>
            <a:off x="1475656" y="1988840"/>
            <a:ext cx="3960440" cy="504056"/>
          </a:xfrm>
          <a:prstGeom prst="rect">
            <a:avLst/>
          </a:prstGeom>
          <a:noFill/>
          <a:ln w="9525" algn="ctr">
            <a:noFill/>
            <a:miter lim="800000"/>
            <a:headEnd/>
            <a:tailEnd/>
          </a:ln>
          <a:effectLst/>
        </p:spPr>
        <p:txBody>
          <a:bodyPr/>
          <a:lstStyle/>
          <a:p>
            <a:pPr marL="342900" indent="-342900">
              <a:spcBef>
                <a:spcPct val="20000"/>
              </a:spcBef>
            </a:pPr>
            <a:r>
              <a:rPr lang="zh-CN" altLang="en-US" sz="2800" b="1" dirty="0">
                <a:latin typeface="+mn-ea"/>
              </a:rPr>
              <a:t>人工：永久磁铁等</a:t>
            </a:r>
          </a:p>
        </p:txBody>
      </p:sp>
      <p:graphicFrame>
        <p:nvGraphicFramePr>
          <p:cNvPr id="27650" name="Object 2"/>
          <p:cNvGraphicFramePr>
            <a:graphicFrameLocks noChangeAspect="1"/>
          </p:cNvGraphicFramePr>
          <p:nvPr/>
        </p:nvGraphicFramePr>
        <p:xfrm>
          <a:off x="3491880" y="1196752"/>
          <a:ext cx="1152128" cy="620377"/>
        </p:xfrm>
        <a:graphic>
          <a:graphicData uri="http://schemas.openxmlformats.org/presentationml/2006/ole">
            <mc:AlternateContent xmlns:mc="http://schemas.openxmlformats.org/markup-compatibility/2006">
              <mc:Choice xmlns:v="urn:schemas-microsoft-com:vml" Requires="v">
                <p:oleObj spid="_x0000_s27652" name="Equation" r:id="rId4" imgW="406080" imgH="228600" progId="Equation.DSMT4">
                  <p:embed/>
                </p:oleObj>
              </mc:Choice>
              <mc:Fallback>
                <p:oleObj name="Equation" r:id="rId4" imgW="406080" imgH="2286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1196752"/>
                        <a:ext cx="1152128" cy="620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右箭头 10"/>
          <p:cNvSpPr/>
          <p:nvPr/>
        </p:nvSpPr>
        <p:spPr>
          <a:xfrm>
            <a:off x="4788024" y="1700808"/>
            <a:ext cx="648072" cy="288032"/>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5">
            <a:hlinkClick r:id="rId3" action="ppaction://hlinksldjump"/>
          </p:cNvPr>
          <p:cNvSpPr>
            <a:spLocks noChangeArrowheads="1"/>
          </p:cNvSpPr>
          <p:nvPr/>
        </p:nvSpPr>
        <p:spPr bwMode="auto">
          <a:xfrm>
            <a:off x="5508104" y="1556792"/>
            <a:ext cx="1440160" cy="504056"/>
          </a:xfrm>
          <a:prstGeom prst="rect">
            <a:avLst/>
          </a:prstGeom>
          <a:noFill/>
          <a:ln w="9525" algn="ctr">
            <a:noFill/>
            <a:miter lim="800000"/>
            <a:headEnd/>
            <a:tailEnd/>
          </a:ln>
          <a:effectLst/>
        </p:spPr>
        <p:txBody>
          <a:bodyPr/>
          <a:lstStyle/>
          <a:p>
            <a:pPr marL="342900" indent="-342900">
              <a:spcBef>
                <a:spcPct val="20000"/>
              </a:spcBef>
            </a:pPr>
            <a:r>
              <a:rPr lang="zh-CN" altLang="en-US" sz="2800" b="1" dirty="0">
                <a:latin typeface="+mn-ea"/>
              </a:rPr>
              <a:t>永磁体</a:t>
            </a:r>
          </a:p>
        </p:txBody>
      </p:sp>
      <p:sp>
        <p:nvSpPr>
          <p:cNvPr id="15" name="Rectangle 4"/>
          <p:cNvSpPr txBox="1">
            <a:spLocks noChangeArrowheads="1"/>
          </p:cNvSpPr>
          <p:nvPr/>
        </p:nvSpPr>
        <p:spPr>
          <a:xfrm>
            <a:off x="467991" y="3068960"/>
            <a:ext cx="3671887" cy="431403"/>
          </a:xfrm>
          <a:prstGeom prst="rect">
            <a:avLst/>
          </a:prstGeom>
          <a:noFill/>
        </p:spPr>
        <p:txBody>
          <a:bodyPr/>
          <a:lstStyle/>
          <a:p>
            <a:pPr marL="342900" marR="0" lvl="0" indent="-342900" algn="l" defTabSz="914400" rtl="0" eaLnBrk="1" fontAlgn="auto" latinLnBrk="0" hangingPunct="1">
              <a:lnSpc>
                <a:spcPct val="80000"/>
              </a:lnSpc>
              <a:spcBef>
                <a:spcPct val="20000"/>
              </a:spcBef>
              <a:spcAft>
                <a:spcPts val="0"/>
              </a:spcAft>
              <a:buClrTx/>
              <a:buSzTx/>
              <a:buFontTx/>
              <a:buNone/>
              <a:tabLst/>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lt"/>
                <a:ea typeface="+mn-ea"/>
                <a:cs typeface="+mn-cs"/>
              </a:rPr>
              <a:t>1</a:t>
            </a:r>
            <a:r>
              <a:rPr kumimoji="0" lang="zh-CN" altLang="en-US" sz="2800" b="1" i="0" u="none" strike="noStrike" kern="1200" cap="none" spc="0" normalizeH="0" baseline="0" noProof="0" dirty="0">
                <a:ln>
                  <a:noFill/>
                </a:ln>
                <a:solidFill>
                  <a:schemeClr val="tx1"/>
                </a:solidFill>
                <a:effectLst/>
                <a:uLnTx/>
                <a:uFillTx/>
                <a:latin typeface="+mn-lt"/>
                <a:ea typeface="+mn-ea"/>
                <a:cs typeface="+mn-cs"/>
              </a:rPr>
              <a:t>） 磁铁具有磁性</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16" name="Rectangle 24"/>
          <p:cNvSpPr>
            <a:spLocks noChangeArrowheads="1"/>
          </p:cNvSpPr>
          <p:nvPr/>
        </p:nvSpPr>
        <p:spPr bwMode="auto">
          <a:xfrm>
            <a:off x="323528" y="2564904"/>
            <a:ext cx="3384550" cy="432048"/>
          </a:xfrm>
          <a:prstGeom prst="rect">
            <a:avLst/>
          </a:prstGeom>
          <a:noFill/>
          <a:ln w="9525">
            <a:noFill/>
            <a:miter lim="800000"/>
            <a:headEnd/>
            <a:tailEnd/>
          </a:ln>
        </p:spPr>
        <p:txBody>
          <a:bodyPr/>
          <a:lstStyle/>
          <a:p>
            <a:pPr marL="342900" indent="-342900">
              <a:lnSpc>
                <a:spcPct val="80000"/>
              </a:lnSpc>
              <a:spcBef>
                <a:spcPct val="20000"/>
              </a:spcBef>
              <a:buFont typeface="Wingdings" pitchFamily="2" charset="2"/>
              <a:buChar char="l"/>
            </a:pPr>
            <a:r>
              <a:rPr lang="zh-CN" altLang="en-US" sz="2800" b="1" dirty="0">
                <a:solidFill>
                  <a:srgbClr val="FF0000"/>
                </a:solidFill>
              </a:rPr>
              <a:t>磁铁的特征</a:t>
            </a:r>
          </a:p>
        </p:txBody>
      </p:sp>
      <p:graphicFrame>
        <p:nvGraphicFramePr>
          <p:cNvPr id="17" name="Object 25"/>
          <p:cNvGraphicFramePr>
            <a:graphicFrameLocks noChangeAspect="1"/>
          </p:cNvGraphicFramePr>
          <p:nvPr/>
        </p:nvGraphicFramePr>
        <p:xfrm>
          <a:off x="683568" y="3573016"/>
          <a:ext cx="3763587" cy="1224955"/>
        </p:xfrm>
        <a:graphic>
          <a:graphicData uri="http://schemas.openxmlformats.org/presentationml/2006/ole">
            <mc:AlternateContent xmlns:mc="http://schemas.openxmlformats.org/markup-compatibility/2006">
              <mc:Choice xmlns:v="urn:schemas-microsoft-com:vml" Requires="v">
                <p:oleObj spid="_x0000_s27653" name="Equation" r:id="rId6" imgW="990170" imgH="482391" progId="Equation.DSMT4">
                  <p:embed/>
                </p:oleObj>
              </mc:Choice>
              <mc:Fallback>
                <p:oleObj name="Equation" r:id="rId6" imgW="990170" imgH="482391" progId="Equation.DSMT4">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3573016"/>
                        <a:ext cx="3763587" cy="12249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
          <p:cNvSpPr>
            <a:spLocks noChangeArrowheads="1"/>
          </p:cNvSpPr>
          <p:nvPr/>
        </p:nvSpPr>
        <p:spPr bwMode="auto">
          <a:xfrm>
            <a:off x="611560" y="5013176"/>
            <a:ext cx="8352928" cy="1373187"/>
          </a:xfrm>
          <a:prstGeom prst="rect">
            <a:avLst/>
          </a:prstGeom>
          <a:noFill/>
          <a:ln w="9525">
            <a:noFill/>
            <a:miter lim="800000"/>
            <a:headEnd/>
            <a:tailEnd/>
          </a:ln>
        </p:spPr>
        <p:txBody>
          <a:bodyPr wrap="square">
            <a:spAutoFit/>
          </a:bodyPr>
          <a:lstStyle/>
          <a:p>
            <a:pPr>
              <a:buFont typeface="Wingdings" pitchFamily="2" charset="2"/>
              <a:buChar char="l"/>
            </a:pPr>
            <a:r>
              <a:rPr kumimoji="1" lang="zh-CN" altLang="en-US" sz="2800" b="1" dirty="0">
                <a:latin typeface="+mn-ea"/>
              </a:rPr>
              <a:t>东汉王充</a:t>
            </a:r>
            <a:r>
              <a:rPr kumimoji="1" lang="en-US" altLang="zh-CN" sz="2800" b="1" dirty="0">
                <a:latin typeface="+mn-ea"/>
              </a:rPr>
              <a:t>《</a:t>
            </a:r>
            <a:r>
              <a:rPr kumimoji="1" lang="zh-CN" altLang="en-US" sz="2800" b="1" dirty="0">
                <a:latin typeface="+mn-ea"/>
              </a:rPr>
              <a:t>论衡</a:t>
            </a:r>
            <a:r>
              <a:rPr kumimoji="1" lang="en-US" altLang="zh-CN" sz="2800" b="1" dirty="0">
                <a:latin typeface="+mn-ea"/>
              </a:rPr>
              <a:t>》</a:t>
            </a:r>
            <a:r>
              <a:rPr kumimoji="1" lang="zh-CN" altLang="en-US" sz="2800" b="1" dirty="0">
                <a:latin typeface="+mn-ea"/>
              </a:rPr>
              <a:t>描述：“司南之杓，投之于地，其</a:t>
            </a:r>
            <a:r>
              <a:rPr kumimoji="1" lang="zh-CN" altLang="en-US" sz="2800" b="1" dirty="0">
                <a:solidFill>
                  <a:srgbClr val="FF0000"/>
                </a:solidFill>
                <a:latin typeface="+mn-ea"/>
              </a:rPr>
              <a:t>柢</a:t>
            </a:r>
            <a:r>
              <a:rPr lang="en-US" altLang="zh-CN" sz="2800" dirty="0">
                <a:latin typeface="+mn-ea"/>
              </a:rPr>
              <a:t>(</a:t>
            </a:r>
            <a:r>
              <a:rPr lang="en-US" altLang="zh-CN" sz="2800" dirty="0" err="1">
                <a:latin typeface="+mn-ea"/>
              </a:rPr>
              <a:t>chí</a:t>
            </a:r>
            <a:r>
              <a:rPr lang="en-US" altLang="zh-CN" sz="2800" dirty="0">
                <a:latin typeface="+mn-ea"/>
              </a:rPr>
              <a:t>)</a:t>
            </a:r>
            <a:r>
              <a:rPr kumimoji="1" lang="zh-CN" altLang="en-US" sz="2800" b="1" dirty="0">
                <a:latin typeface="+mn-ea"/>
              </a:rPr>
              <a:t>指南。”</a:t>
            </a:r>
          </a:p>
          <a:p>
            <a:pPr algn="just">
              <a:buFont typeface="Wingdings" pitchFamily="2" charset="2"/>
              <a:buChar char="l"/>
            </a:pPr>
            <a:r>
              <a:rPr kumimoji="1" lang="zh-CN" altLang="en-US" sz="2800" b="1" dirty="0">
                <a:latin typeface="+mn-ea"/>
              </a:rPr>
              <a:t>司南勺</a:t>
            </a:r>
            <a:r>
              <a:rPr kumimoji="1" lang="zh-CN" altLang="en-US" sz="2800" b="1" dirty="0">
                <a:latin typeface="+mn-ea"/>
                <a:sym typeface="Symbol" pitchFamily="18" charset="2"/>
              </a:rPr>
              <a:t></a:t>
            </a:r>
            <a:r>
              <a:rPr kumimoji="1" lang="zh-CN" altLang="en-US" sz="2800" b="1" dirty="0">
                <a:latin typeface="+mn-ea"/>
              </a:rPr>
              <a:t>最早的指南器具</a:t>
            </a:r>
          </a:p>
        </p:txBody>
      </p:sp>
      <p:pic>
        <p:nvPicPr>
          <p:cNvPr id="22" name="Picture 3" descr="指南杓"/>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5364088" y="2564904"/>
            <a:ext cx="3068960" cy="2250571"/>
          </a:xfrm>
          <a:prstGeom prst="rect">
            <a:avLst/>
          </a:prstGeom>
          <a:noFill/>
          <a:ln w="9525">
            <a:noFill/>
            <a:miter lim="800000"/>
            <a:headEnd/>
            <a:tailEnd/>
          </a:ln>
        </p:spPr>
      </p:pic>
    </p:spTree>
    <p:extLst>
      <p:ext uri="{BB962C8B-B14F-4D97-AF65-F5344CB8AC3E}">
        <p14:creationId xmlns:p14="http://schemas.microsoft.com/office/powerpoint/2010/main" val="145879190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7650"/>
                                        </p:tgtEl>
                                        <p:attrNameLst>
                                          <p:attrName>style.visibility</p:attrName>
                                        </p:attrNameLst>
                                      </p:cBhvr>
                                      <p:to>
                                        <p:strVal val="visible"/>
                                      </p:to>
                                    </p:set>
                                    <p:anim calcmode="lin" valueType="num">
                                      <p:cBhvr additive="base">
                                        <p:cTn id="18" dur="500" fill="hold"/>
                                        <p:tgtEl>
                                          <p:spTgt spid="27650"/>
                                        </p:tgtEl>
                                        <p:attrNameLst>
                                          <p:attrName>ppt_x</p:attrName>
                                        </p:attrNameLst>
                                      </p:cBhvr>
                                      <p:tavLst>
                                        <p:tav tm="0">
                                          <p:val>
                                            <p:strVal val="#ppt_x"/>
                                          </p:val>
                                        </p:tav>
                                        <p:tav tm="100000">
                                          <p:val>
                                            <p:strVal val="#ppt_x"/>
                                          </p:val>
                                        </p:tav>
                                      </p:tavLst>
                                    </p:anim>
                                    <p:anim calcmode="lin" valueType="num">
                                      <p:cBhvr additive="base">
                                        <p:cTn id="19" dur="500" fill="hold"/>
                                        <p:tgtEl>
                                          <p:spTgt spid="2765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blinds(horizontal)">
                                      <p:cBhvr>
                                        <p:cTn id="28" dur="500"/>
                                        <p:tgtEl>
                                          <p:spTgt spid="9">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xEl>
                                              <p:pRg st="0" end="0"/>
                                            </p:txEl>
                                          </p:spTgt>
                                        </p:tgtEl>
                                        <p:attrNameLst>
                                          <p:attrName>style.visibility</p:attrName>
                                        </p:attrNameLst>
                                      </p:cBhvr>
                                      <p:to>
                                        <p:strVal val="visible"/>
                                      </p:to>
                                    </p:set>
                                    <p:anim calcmode="lin" valueType="num">
                                      <p:cBhvr additive="base">
                                        <p:cTn id="49"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down)">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animBg="1"/>
      <p:bldP spid="8" grpId="0"/>
      <p:bldP spid="9" grpId="0" build="allAtOnce"/>
      <p:bldP spid="11" grpId="0" animBg="1"/>
      <p:bldP spid="14" grpId="0"/>
      <p:bldP spid="15" grpId="0" build="p"/>
      <p:bldP spid="16"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467544" y="1484784"/>
            <a:ext cx="8351838" cy="3958007"/>
          </a:xfrm>
          <a:prstGeom prst="rect">
            <a:avLst/>
          </a:prstGeom>
          <a:noFill/>
          <a:ln w="9525">
            <a:noFill/>
            <a:miter lim="800000"/>
            <a:headEnd/>
            <a:tailEnd/>
          </a:ln>
          <a:effectLst/>
        </p:spPr>
        <p:txBody>
          <a:bodyPr>
            <a:spAutoFit/>
          </a:bodyPr>
          <a:lstStyle/>
          <a:p>
            <a:pPr eaLnBrk="0" hangingPunct="0">
              <a:spcBef>
                <a:spcPct val="40000"/>
              </a:spcBef>
              <a:buFont typeface="Arial" charset="0"/>
              <a:buNone/>
            </a:pPr>
            <a:r>
              <a:rPr lang="zh-CN" altLang="en-US" sz="4000" b="1" dirty="0">
                <a:latin typeface="黑体" pitchFamily="2" charset="-122"/>
                <a:ea typeface="黑体" pitchFamily="2" charset="-122"/>
              </a:rPr>
              <a:t>  </a:t>
            </a:r>
            <a:r>
              <a:rPr lang="en-US" altLang="zh-CN" sz="3200" b="1" dirty="0">
                <a:latin typeface="Times New Roman" pitchFamily="18" charset="0"/>
                <a:ea typeface="黑体" pitchFamily="2" charset="-122"/>
              </a:rPr>
              <a:t>2</a:t>
            </a:r>
            <a:r>
              <a:rPr lang="zh-CN" altLang="en-US" sz="3200" b="1" dirty="0">
                <a:latin typeface="Times New Roman" pitchFamily="18" charset="0"/>
                <a:ea typeface="黑体" pitchFamily="2" charset="-122"/>
              </a:rPr>
              <a:t>、铁棒</a:t>
            </a:r>
            <a:r>
              <a:rPr lang="en-US" altLang="zh-CN" sz="3200" b="1" dirty="0">
                <a:latin typeface="Times New Roman" pitchFamily="18" charset="0"/>
                <a:ea typeface="黑体" pitchFamily="2" charset="-122"/>
              </a:rPr>
              <a:t>A</a:t>
            </a:r>
            <a:r>
              <a:rPr lang="zh-CN" altLang="en-US" sz="3200" b="1" dirty="0">
                <a:latin typeface="Times New Roman" pitchFamily="18" charset="0"/>
                <a:ea typeface="黑体" pitchFamily="2" charset="-122"/>
              </a:rPr>
              <a:t>能吸引小磁针</a:t>
            </a:r>
            <a:r>
              <a:rPr lang="en-US" altLang="zh-CN" sz="3200" b="1" dirty="0">
                <a:latin typeface="Times New Roman" pitchFamily="18" charset="0"/>
                <a:ea typeface="黑体" pitchFamily="2" charset="-122"/>
              </a:rPr>
              <a:t>,</a:t>
            </a:r>
            <a:r>
              <a:rPr lang="zh-CN" altLang="en-US" sz="3200" b="1" dirty="0">
                <a:latin typeface="Times New Roman" pitchFamily="18" charset="0"/>
                <a:ea typeface="黑体" pitchFamily="2" charset="-122"/>
              </a:rPr>
              <a:t>铁棒</a:t>
            </a:r>
            <a:r>
              <a:rPr lang="en-US" altLang="zh-CN" sz="3200" b="1" dirty="0">
                <a:latin typeface="Times New Roman" pitchFamily="18" charset="0"/>
                <a:ea typeface="黑体" pitchFamily="2" charset="-122"/>
              </a:rPr>
              <a:t>B</a:t>
            </a:r>
            <a:r>
              <a:rPr lang="zh-CN" altLang="en-US" sz="3200" b="1" dirty="0">
                <a:latin typeface="Times New Roman" pitchFamily="18" charset="0"/>
                <a:ea typeface="黑体" pitchFamily="2" charset="-122"/>
              </a:rPr>
              <a:t>能排斥小磁针</a:t>
            </a:r>
            <a:r>
              <a:rPr lang="en-US" altLang="zh-CN" sz="3200" b="1" dirty="0">
                <a:latin typeface="Times New Roman" pitchFamily="18" charset="0"/>
                <a:ea typeface="黑体" pitchFamily="2" charset="-122"/>
              </a:rPr>
              <a:t>,</a:t>
            </a:r>
            <a:r>
              <a:rPr lang="zh-CN" altLang="en-US" sz="3200" b="1" dirty="0">
                <a:latin typeface="Times New Roman" pitchFamily="18" charset="0"/>
                <a:ea typeface="黑体" pitchFamily="2" charset="-122"/>
              </a:rPr>
              <a:t>若将铁棒</a:t>
            </a:r>
            <a:r>
              <a:rPr lang="en-US" altLang="zh-CN" sz="3200" b="1" dirty="0">
                <a:latin typeface="Times New Roman" pitchFamily="18" charset="0"/>
                <a:ea typeface="黑体" pitchFamily="2" charset="-122"/>
              </a:rPr>
              <a:t>A</a:t>
            </a:r>
            <a:r>
              <a:rPr lang="zh-CN" altLang="en-US" sz="3200" b="1" dirty="0">
                <a:latin typeface="Times New Roman" pitchFamily="18" charset="0"/>
                <a:ea typeface="黑体" pitchFamily="2" charset="-122"/>
              </a:rPr>
              <a:t>靠近铁棒</a:t>
            </a:r>
            <a:r>
              <a:rPr lang="en-US" altLang="zh-CN" sz="3200" b="1" dirty="0">
                <a:latin typeface="Times New Roman" pitchFamily="18" charset="0"/>
                <a:ea typeface="黑体" pitchFamily="2" charset="-122"/>
              </a:rPr>
              <a:t>B</a:t>
            </a:r>
            <a:r>
              <a:rPr lang="zh-CN" altLang="en-US" sz="3200" b="1" dirty="0">
                <a:latin typeface="Times New Roman" pitchFamily="18" charset="0"/>
                <a:ea typeface="黑体" pitchFamily="2" charset="-122"/>
              </a:rPr>
              <a:t>时</a:t>
            </a:r>
            <a:r>
              <a:rPr lang="en-US" altLang="zh-CN" sz="3200" b="1" dirty="0">
                <a:latin typeface="Times New Roman" pitchFamily="18" charset="0"/>
                <a:ea typeface="黑体" pitchFamily="2" charset="-122"/>
              </a:rPr>
              <a:t>,</a:t>
            </a:r>
            <a:r>
              <a:rPr lang="zh-CN" altLang="en-US" sz="3200" b="1" dirty="0">
                <a:latin typeface="Times New Roman" pitchFamily="18" charset="0"/>
                <a:ea typeface="黑体" pitchFamily="2" charset="-122"/>
              </a:rPr>
              <a:t>则（　　）</a:t>
            </a:r>
          </a:p>
          <a:p>
            <a:pPr eaLnBrk="0" hangingPunct="0">
              <a:spcBef>
                <a:spcPct val="40000"/>
              </a:spcBef>
              <a:buFont typeface="Arial" charset="0"/>
              <a:buNone/>
            </a:pPr>
            <a:r>
              <a:rPr lang="en-US" altLang="zh-CN" sz="3200" b="1" dirty="0">
                <a:latin typeface="Times New Roman" pitchFamily="18" charset="0"/>
                <a:ea typeface="黑体" pitchFamily="2" charset="-122"/>
              </a:rPr>
              <a:t>A.A</a:t>
            </a:r>
            <a:r>
              <a:rPr lang="zh-CN" altLang="en-US" sz="3200" b="1" dirty="0">
                <a:latin typeface="Times New Roman" pitchFamily="18" charset="0"/>
                <a:ea typeface="黑体" pitchFamily="2" charset="-122"/>
              </a:rPr>
              <a:t>、</a:t>
            </a:r>
            <a:r>
              <a:rPr lang="en-US" altLang="zh-CN" sz="3200" b="1" dirty="0">
                <a:latin typeface="Times New Roman" pitchFamily="18" charset="0"/>
                <a:ea typeface="黑体" pitchFamily="2" charset="-122"/>
              </a:rPr>
              <a:t>B</a:t>
            </a:r>
            <a:r>
              <a:rPr lang="zh-CN" altLang="en-US" sz="3200" b="1" dirty="0">
                <a:latin typeface="Times New Roman" pitchFamily="18" charset="0"/>
                <a:ea typeface="黑体" pitchFamily="2" charset="-122"/>
              </a:rPr>
              <a:t>一定互相吸引 </a:t>
            </a:r>
          </a:p>
          <a:p>
            <a:pPr eaLnBrk="0" hangingPunct="0">
              <a:spcBef>
                <a:spcPct val="40000"/>
              </a:spcBef>
              <a:buFont typeface="Arial" charset="0"/>
              <a:buNone/>
            </a:pPr>
            <a:r>
              <a:rPr lang="en-US" altLang="zh-CN" sz="3200" b="1" dirty="0">
                <a:latin typeface="Times New Roman" pitchFamily="18" charset="0"/>
                <a:ea typeface="黑体" pitchFamily="2" charset="-122"/>
              </a:rPr>
              <a:t>B.A</a:t>
            </a:r>
            <a:r>
              <a:rPr lang="zh-CN" altLang="en-US" sz="3200" b="1" dirty="0">
                <a:latin typeface="Times New Roman" pitchFamily="18" charset="0"/>
                <a:ea typeface="黑体" pitchFamily="2" charset="-122"/>
              </a:rPr>
              <a:t>、</a:t>
            </a:r>
            <a:r>
              <a:rPr lang="en-US" altLang="zh-CN" sz="3200" b="1" dirty="0">
                <a:latin typeface="Times New Roman" pitchFamily="18" charset="0"/>
                <a:ea typeface="黑体" pitchFamily="2" charset="-122"/>
              </a:rPr>
              <a:t>B</a:t>
            </a:r>
            <a:r>
              <a:rPr lang="zh-CN" altLang="en-US" sz="3200" b="1" dirty="0">
                <a:latin typeface="Times New Roman" pitchFamily="18" charset="0"/>
                <a:ea typeface="黑体" pitchFamily="2" charset="-122"/>
              </a:rPr>
              <a:t>一定互相排斥</a:t>
            </a:r>
          </a:p>
          <a:p>
            <a:pPr eaLnBrk="0" hangingPunct="0">
              <a:spcBef>
                <a:spcPct val="40000"/>
              </a:spcBef>
              <a:buFont typeface="Arial" charset="0"/>
              <a:buNone/>
            </a:pPr>
            <a:r>
              <a:rPr lang="en-US" altLang="zh-CN" sz="3200" b="1" dirty="0">
                <a:latin typeface="Times New Roman" pitchFamily="18" charset="0"/>
                <a:ea typeface="黑体" pitchFamily="2" charset="-122"/>
              </a:rPr>
              <a:t>C.A</a:t>
            </a:r>
            <a:r>
              <a:rPr lang="zh-CN" altLang="en-US" sz="3200" b="1" dirty="0">
                <a:latin typeface="Times New Roman" pitchFamily="18" charset="0"/>
                <a:ea typeface="黑体" pitchFamily="2" charset="-122"/>
              </a:rPr>
              <a:t>、</a:t>
            </a:r>
            <a:r>
              <a:rPr lang="en-US" altLang="zh-CN" sz="3200" b="1" dirty="0">
                <a:latin typeface="Times New Roman" pitchFamily="18" charset="0"/>
                <a:ea typeface="黑体" pitchFamily="2" charset="-122"/>
              </a:rPr>
              <a:t>B</a:t>
            </a:r>
            <a:r>
              <a:rPr lang="zh-CN" altLang="en-US" sz="3200" b="1" dirty="0">
                <a:latin typeface="Times New Roman" pitchFamily="18" charset="0"/>
                <a:ea typeface="黑体" pitchFamily="2" charset="-122"/>
              </a:rPr>
              <a:t>间有可能无磁场力作用</a:t>
            </a:r>
          </a:p>
          <a:p>
            <a:pPr eaLnBrk="0" hangingPunct="0">
              <a:spcBef>
                <a:spcPct val="40000"/>
              </a:spcBef>
              <a:buFont typeface="Arial" charset="0"/>
              <a:buNone/>
            </a:pPr>
            <a:r>
              <a:rPr lang="en-US" altLang="zh-CN" sz="3200" b="1" dirty="0">
                <a:latin typeface="Times New Roman" pitchFamily="18" charset="0"/>
                <a:ea typeface="黑体" pitchFamily="2" charset="-122"/>
              </a:rPr>
              <a:t>D.A</a:t>
            </a:r>
            <a:r>
              <a:rPr lang="zh-CN" altLang="en-US" sz="3200" b="1" dirty="0">
                <a:latin typeface="Times New Roman" pitchFamily="18" charset="0"/>
                <a:ea typeface="黑体" pitchFamily="2" charset="-122"/>
              </a:rPr>
              <a:t>、</a:t>
            </a:r>
            <a:r>
              <a:rPr lang="en-US" altLang="zh-CN" sz="3200" b="1" dirty="0">
                <a:latin typeface="Times New Roman" pitchFamily="18" charset="0"/>
                <a:ea typeface="黑体" pitchFamily="2" charset="-122"/>
              </a:rPr>
              <a:t>B</a:t>
            </a:r>
            <a:r>
              <a:rPr lang="zh-CN" altLang="en-US" sz="3200" b="1" dirty="0">
                <a:latin typeface="Times New Roman" pitchFamily="18" charset="0"/>
                <a:ea typeface="黑体" pitchFamily="2" charset="-122"/>
              </a:rPr>
              <a:t>间可能互相吸引</a:t>
            </a:r>
            <a:r>
              <a:rPr lang="en-US" altLang="zh-CN" sz="3200" b="1" dirty="0">
                <a:latin typeface="Times New Roman" pitchFamily="18" charset="0"/>
                <a:ea typeface="黑体" pitchFamily="2" charset="-122"/>
              </a:rPr>
              <a:t>,</a:t>
            </a:r>
            <a:r>
              <a:rPr lang="zh-CN" altLang="en-US" sz="3200" b="1" dirty="0">
                <a:latin typeface="Times New Roman" pitchFamily="18" charset="0"/>
                <a:ea typeface="黑体" pitchFamily="2" charset="-122"/>
              </a:rPr>
              <a:t>也可能互相排斥</a:t>
            </a:r>
          </a:p>
        </p:txBody>
      </p:sp>
      <p:sp>
        <p:nvSpPr>
          <p:cNvPr id="130051" name="Text Box 3"/>
          <p:cNvSpPr txBox="1">
            <a:spLocks noChangeArrowheads="1"/>
          </p:cNvSpPr>
          <p:nvPr/>
        </p:nvSpPr>
        <p:spPr bwMode="auto">
          <a:xfrm>
            <a:off x="6372200" y="1916832"/>
            <a:ext cx="623888" cy="823913"/>
          </a:xfrm>
          <a:prstGeom prst="rect">
            <a:avLst/>
          </a:prstGeom>
          <a:noFill/>
          <a:ln w="9525">
            <a:noFill/>
            <a:miter lim="800000"/>
            <a:headEnd/>
            <a:tailEnd/>
          </a:ln>
          <a:effectLst/>
        </p:spPr>
        <p:txBody>
          <a:bodyPr wrap="none">
            <a:spAutoFit/>
          </a:bodyPr>
          <a:lstStyle/>
          <a:p>
            <a:pPr eaLnBrk="0" hangingPunct="0">
              <a:buFont typeface="Arial" charset="0"/>
              <a:buNone/>
            </a:pPr>
            <a:r>
              <a:rPr lang="en-US" altLang="zh-CN" sz="4800" b="1" dirty="0">
                <a:solidFill>
                  <a:srgbClr val="FF0000"/>
                </a:solidFill>
                <a:effectLst>
                  <a:outerShdw blurRad="38100" dist="38100" dir="2700000" algn="tl">
                    <a:srgbClr val="C0C0C0"/>
                  </a:outerShdw>
                </a:effectLst>
                <a:latin typeface="Times New Roman" pitchFamily="18" charset="0"/>
                <a:ea typeface="黑体" pitchFamily="2" charset="-122"/>
              </a:rPr>
              <a:t>D</a:t>
            </a:r>
          </a:p>
        </p:txBody>
      </p:sp>
      <p:sp>
        <p:nvSpPr>
          <p:cNvPr id="4" name="Text Box 7"/>
          <p:cNvSpPr txBox="1">
            <a:spLocks noChangeArrowheads="1"/>
          </p:cNvSpPr>
          <p:nvPr/>
        </p:nvSpPr>
        <p:spPr bwMode="auto">
          <a:xfrm>
            <a:off x="1619672" y="548680"/>
            <a:ext cx="5761038" cy="823913"/>
          </a:xfrm>
          <a:prstGeom prst="rect">
            <a:avLst/>
          </a:prstGeom>
          <a:noFill/>
          <a:ln w="9525" algn="ctr">
            <a:noFill/>
            <a:miter lim="800000"/>
            <a:headEnd/>
            <a:tailEnd/>
          </a:ln>
        </p:spPr>
        <p:txBody>
          <a:bodyPr lIns="92075" tIns="46038" rIns="92075" bIns="46038">
            <a:spAutoFit/>
          </a:bodyPr>
          <a:lstStyle/>
          <a:p>
            <a:pPr algn="ctr">
              <a:spcBef>
                <a:spcPct val="50000"/>
              </a:spcBef>
            </a:pPr>
            <a:r>
              <a:rPr lang="zh-CN" altLang="en-US" sz="4800" b="1" dirty="0">
                <a:solidFill>
                  <a:srgbClr val="FF0066"/>
                </a:solidFill>
                <a:ea typeface="华文新魏" pitchFamily="2" charset="-122"/>
              </a:rPr>
              <a:t>课堂训练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blinds(horizontal)">
                                      <p:cBhvr>
                                        <p:cTn id="7" dur="500"/>
                                        <p:tgtEl>
                                          <p:spTgt spid="130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0" y="1574092"/>
            <a:ext cx="8664575" cy="3367076"/>
          </a:xfrm>
          <a:prstGeom prst="rect">
            <a:avLst/>
          </a:prstGeom>
          <a:noFill/>
          <a:ln w="9525">
            <a:noFill/>
            <a:miter lim="800000"/>
            <a:headEnd/>
            <a:tailEnd/>
          </a:ln>
          <a:effectLst/>
        </p:spPr>
        <p:txBody>
          <a:bodyPr anchor="ctr">
            <a:spAutoFit/>
          </a:bodyPr>
          <a:lstStyle/>
          <a:p>
            <a:pPr indent="266700" eaLnBrk="0" hangingPunct="0">
              <a:spcBef>
                <a:spcPct val="40000"/>
              </a:spcBef>
              <a:buFont typeface="Arial" charset="0"/>
              <a:buNone/>
            </a:pPr>
            <a:r>
              <a:rPr lang="en-US" altLang="zh-CN" sz="2800" b="1" dirty="0">
                <a:latin typeface="Times New Roman" pitchFamily="18" charset="0"/>
                <a:ea typeface="黑体" pitchFamily="2" charset="-122"/>
              </a:rPr>
              <a:t>3</a:t>
            </a:r>
            <a:r>
              <a:rPr lang="zh-CN" altLang="en-US" sz="2800" b="1" dirty="0">
                <a:latin typeface="Times New Roman" pitchFamily="18" charset="0"/>
                <a:ea typeface="黑体" pitchFamily="2" charset="-122"/>
              </a:rPr>
              <a:t>、下列关于磁场的说法中</a:t>
            </a:r>
            <a:r>
              <a:rPr lang="en-US" altLang="zh-CN" sz="2800" b="1" dirty="0">
                <a:latin typeface="Times New Roman" pitchFamily="18" charset="0"/>
                <a:ea typeface="黑体" pitchFamily="2" charset="-122"/>
              </a:rPr>
              <a:t>,</a:t>
            </a:r>
            <a:r>
              <a:rPr lang="zh-CN" altLang="en-US" sz="2800" b="1" dirty="0">
                <a:latin typeface="Times New Roman" pitchFamily="18" charset="0"/>
                <a:ea typeface="黑体" pitchFamily="2" charset="-122"/>
              </a:rPr>
              <a:t>正确的是（             ） </a:t>
            </a:r>
          </a:p>
          <a:p>
            <a:pPr indent="266700" eaLnBrk="0" hangingPunct="0">
              <a:spcBef>
                <a:spcPct val="40000"/>
              </a:spcBef>
              <a:buFont typeface="Arial" charset="0"/>
              <a:buNone/>
            </a:pPr>
            <a:r>
              <a:rPr lang="en-US" altLang="zh-CN" sz="2800" b="1" dirty="0">
                <a:latin typeface="Times New Roman" pitchFamily="18" charset="0"/>
                <a:ea typeface="黑体" pitchFamily="2" charset="-122"/>
              </a:rPr>
              <a:t>A</a:t>
            </a:r>
            <a:r>
              <a:rPr lang="zh-CN" altLang="en-US" sz="2800" b="1" dirty="0">
                <a:latin typeface="Times New Roman" pitchFamily="18" charset="0"/>
                <a:ea typeface="黑体" pitchFamily="2" charset="-122"/>
              </a:rPr>
              <a:t>．磁场跟电场一样</a:t>
            </a:r>
            <a:r>
              <a:rPr lang="en-US" altLang="zh-CN" sz="2800" b="1" dirty="0">
                <a:latin typeface="Times New Roman" pitchFamily="18" charset="0"/>
                <a:ea typeface="黑体" pitchFamily="2" charset="-122"/>
              </a:rPr>
              <a:t>,</a:t>
            </a:r>
            <a:r>
              <a:rPr lang="zh-CN" altLang="en-US" sz="2800" b="1" dirty="0">
                <a:latin typeface="Times New Roman" pitchFamily="18" charset="0"/>
                <a:ea typeface="黑体" pitchFamily="2" charset="-122"/>
              </a:rPr>
              <a:t>是人为假设的</a:t>
            </a:r>
          </a:p>
          <a:p>
            <a:pPr indent="266700" eaLnBrk="0" hangingPunct="0">
              <a:spcBef>
                <a:spcPct val="40000"/>
              </a:spcBef>
              <a:buFont typeface="Arial" charset="0"/>
              <a:buNone/>
            </a:pPr>
            <a:r>
              <a:rPr lang="en-US" altLang="zh-CN" sz="2800" b="1" dirty="0">
                <a:latin typeface="Times New Roman" pitchFamily="18" charset="0"/>
                <a:ea typeface="黑体" pitchFamily="2" charset="-122"/>
              </a:rPr>
              <a:t>B</a:t>
            </a:r>
            <a:r>
              <a:rPr lang="zh-CN" altLang="en-US" sz="2800" b="1" dirty="0">
                <a:latin typeface="Times New Roman" pitchFamily="18" charset="0"/>
                <a:ea typeface="黑体" pitchFamily="2" charset="-122"/>
              </a:rPr>
              <a:t>．磁极或电流在自己周围的空间会产生磁场</a:t>
            </a:r>
          </a:p>
          <a:p>
            <a:pPr indent="266700" eaLnBrk="0" hangingPunct="0">
              <a:spcBef>
                <a:spcPct val="40000"/>
              </a:spcBef>
              <a:buFont typeface="Arial" charset="0"/>
              <a:buNone/>
            </a:pPr>
            <a:r>
              <a:rPr lang="en-US" altLang="zh-CN" sz="2800" b="1" dirty="0">
                <a:latin typeface="Times New Roman" pitchFamily="18" charset="0"/>
                <a:ea typeface="黑体" pitchFamily="2" charset="-122"/>
              </a:rPr>
              <a:t>C</a:t>
            </a:r>
            <a:r>
              <a:rPr lang="zh-CN" altLang="en-US" sz="2800" b="1" dirty="0">
                <a:latin typeface="Times New Roman" pitchFamily="18" charset="0"/>
                <a:ea typeface="黑体" pitchFamily="2" charset="-122"/>
              </a:rPr>
              <a:t>．指南针指南说明地球周围有磁场</a:t>
            </a:r>
          </a:p>
          <a:p>
            <a:pPr indent="266700" eaLnBrk="0" hangingPunct="0">
              <a:spcBef>
                <a:spcPct val="40000"/>
              </a:spcBef>
              <a:buFont typeface="Arial" charset="0"/>
              <a:buNone/>
            </a:pPr>
            <a:r>
              <a:rPr lang="en-US" altLang="zh-CN" sz="2800" b="1" dirty="0">
                <a:latin typeface="Times New Roman" pitchFamily="18" charset="0"/>
                <a:ea typeface="黑体" pitchFamily="2" charset="-122"/>
              </a:rPr>
              <a:t>D</a:t>
            </a:r>
            <a:r>
              <a:rPr lang="zh-CN" altLang="en-US" sz="2800" b="1" dirty="0">
                <a:latin typeface="Times New Roman" pitchFamily="18" charset="0"/>
                <a:ea typeface="黑体" pitchFamily="2" charset="-122"/>
              </a:rPr>
              <a:t>．磁极对磁极的作用、电流对电流的作用都是通过磁场发生的 </a:t>
            </a:r>
          </a:p>
        </p:txBody>
      </p:sp>
      <p:sp>
        <p:nvSpPr>
          <p:cNvPr id="131075" name="Text Box 3"/>
          <p:cNvSpPr txBox="1">
            <a:spLocks noChangeArrowheads="1"/>
          </p:cNvSpPr>
          <p:nvPr/>
        </p:nvSpPr>
        <p:spPr bwMode="auto">
          <a:xfrm>
            <a:off x="6300192" y="1430076"/>
            <a:ext cx="1470025" cy="823912"/>
          </a:xfrm>
          <a:prstGeom prst="rect">
            <a:avLst/>
          </a:prstGeom>
          <a:noFill/>
          <a:ln w="9525">
            <a:noFill/>
            <a:miter lim="800000"/>
            <a:headEnd/>
            <a:tailEnd/>
          </a:ln>
          <a:effectLst/>
        </p:spPr>
        <p:txBody>
          <a:bodyPr wrap="none">
            <a:spAutoFit/>
          </a:bodyPr>
          <a:lstStyle/>
          <a:p>
            <a:pPr eaLnBrk="0" hangingPunct="0">
              <a:buFont typeface="Arial" charset="0"/>
              <a:buNone/>
            </a:pPr>
            <a:r>
              <a:rPr lang="en-US" altLang="zh-CN" sz="4800" b="1" dirty="0">
                <a:solidFill>
                  <a:srgbClr val="FF0000"/>
                </a:solidFill>
                <a:effectLst>
                  <a:outerShdw blurRad="38100" dist="38100" dir="2700000" algn="tl">
                    <a:srgbClr val="C0C0C0"/>
                  </a:outerShdw>
                </a:effectLst>
                <a:latin typeface="Times New Roman" pitchFamily="18" charset="0"/>
                <a:ea typeface="黑体" pitchFamily="2" charset="-122"/>
              </a:rPr>
              <a:t>BCD</a:t>
            </a:r>
          </a:p>
        </p:txBody>
      </p:sp>
      <p:sp>
        <p:nvSpPr>
          <p:cNvPr id="4" name="Text Box 7"/>
          <p:cNvSpPr txBox="1">
            <a:spLocks noChangeArrowheads="1"/>
          </p:cNvSpPr>
          <p:nvPr/>
        </p:nvSpPr>
        <p:spPr bwMode="auto">
          <a:xfrm>
            <a:off x="1619672" y="548680"/>
            <a:ext cx="5761038" cy="823913"/>
          </a:xfrm>
          <a:prstGeom prst="rect">
            <a:avLst/>
          </a:prstGeom>
          <a:noFill/>
          <a:ln w="9525" algn="ctr">
            <a:noFill/>
            <a:miter lim="800000"/>
            <a:headEnd/>
            <a:tailEnd/>
          </a:ln>
        </p:spPr>
        <p:txBody>
          <a:bodyPr lIns="92075" tIns="46038" rIns="92075" bIns="46038">
            <a:spAutoFit/>
          </a:bodyPr>
          <a:lstStyle/>
          <a:p>
            <a:pPr algn="ctr">
              <a:spcBef>
                <a:spcPct val="50000"/>
              </a:spcBef>
            </a:pPr>
            <a:r>
              <a:rPr lang="zh-CN" altLang="en-US" sz="4800" b="1" dirty="0">
                <a:solidFill>
                  <a:srgbClr val="FF0066"/>
                </a:solidFill>
                <a:ea typeface="华文新魏" pitchFamily="2" charset="-122"/>
              </a:rPr>
              <a:t>课堂训练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5"/>
                                        </p:tgtEl>
                                        <p:attrNameLst>
                                          <p:attrName>style.visibility</p:attrName>
                                        </p:attrNameLst>
                                      </p:cBhvr>
                                      <p:to>
                                        <p:strVal val="visible"/>
                                      </p:to>
                                    </p:set>
                                    <p:animEffect transition="in" filter="blinds(horizontal)">
                                      <p:cBhvr>
                                        <p:cTn id="7" dur="500"/>
                                        <p:tgtEl>
                                          <p:spTgt spid="131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323850" y="1249262"/>
            <a:ext cx="8856663" cy="4315027"/>
          </a:xfrm>
          <a:prstGeom prst="rect">
            <a:avLst/>
          </a:prstGeom>
          <a:noFill/>
          <a:ln w="9525">
            <a:noFill/>
            <a:miter lim="800000"/>
            <a:headEnd/>
            <a:tailEnd/>
          </a:ln>
          <a:effectLst/>
        </p:spPr>
        <p:txBody>
          <a:bodyPr anchor="ctr">
            <a:spAutoFit/>
          </a:bodyPr>
          <a:lstStyle/>
          <a:p>
            <a:pPr indent="266700" eaLnBrk="0" hangingPunct="0">
              <a:lnSpc>
                <a:spcPct val="90000"/>
              </a:lnSpc>
              <a:spcBef>
                <a:spcPct val="20000"/>
              </a:spcBef>
              <a:buFont typeface="Arial" charset="0"/>
              <a:buNone/>
            </a:pPr>
            <a:r>
              <a:rPr lang="en-US" altLang="zh-CN" sz="2800" b="1" dirty="0">
                <a:latin typeface="+mn-ea"/>
              </a:rPr>
              <a:t>4.</a:t>
            </a:r>
            <a:r>
              <a:rPr lang="zh-CN" altLang="en-US" sz="2800" b="1" dirty="0">
                <a:latin typeface="+mn-ea"/>
              </a:rPr>
              <a:t>下列说法中正确的是 （          ）</a:t>
            </a:r>
          </a:p>
          <a:p>
            <a:pPr indent="266700" eaLnBrk="0" hangingPunct="0">
              <a:lnSpc>
                <a:spcPct val="90000"/>
              </a:lnSpc>
              <a:spcBef>
                <a:spcPct val="20000"/>
              </a:spcBef>
              <a:buFont typeface="Arial" charset="0"/>
              <a:buNone/>
            </a:pPr>
            <a:r>
              <a:rPr lang="en-US" altLang="zh-CN" sz="2800" b="1" dirty="0">
                <a:latin typeface="+mn-ea"/>
              </a:rPr>
              <a:t>A</a:t>
            </a:r>
            <a:r>
              <a:rPr lang="zh-CN" altLang="en-US" sz="2800" b="1" dirty="0">
                <a:latin typeface="+mn-ea"/>
              </a:rPr>
              <a:t>．磁体上磁性最强的部分叫磁极</a:t>
            </a:r>
            <a:r>
              <a:rPr lang="en-US" altLang="zh-CN" sz="2800" b="1" dirty="0">
                <a:latin typeface="+mn-ea"/>
              </a:rPr>
              <a:t>,</a:t>
            </a:r>
            <a:r>
              <a:rPr lang="zh-CN" altLang="en-US" sz="2800" b="1" dirty="0">
                <a:latin typeface="+mn-ea"/>
              </a:rPr>
              <a:t>任何磁体都有两个磁极</a:t>
            </a:r>
          </a:p>
          <a:p>
            <a:pPr indent="266700" eaLnBrk="0" hangingPunct="0">
              <a:lnSpc>
                <a:spcPct val="90000"/>
              </a:lnSpc>
              <a:spcBef>
                <a:spcPct val="20000"/>
              </a:spcBef>
              <a:buFont typeface="Arial" charset="0"/>
              <a:buNone/>
            </a:pPr>
            <a:r>
              <a:rPr lang="en-US" altLang="zh-CN" sz="2800" b="1" dirty="0">
                <a:latin typeface="+mn-ea"/>
              </a:rPr>
              <a:t>B</a:t>
            </a:r>
            <a:r>
              <a:rPr lang="zh-CN" altLang="en-US" sz="2800" b="1" dirty="0">
                <a:latin typeface="+mn-ea"/>
              </a:rPr>
              <a:t>．磁体与磁体间的相互作用是通过磁场而发生的</a:t>
            </a:r>
            <a:r>
              <a:rPr lang="en-US" altLang="zh-CN" sz="2800" b="1" dirty="0">
                <a:latin typeface="+mn-ea"/>
              </a:rPr>
              <a:t>,</a:t>
            </a:r>
            <a:r>
              <a:rPr lang="zh-CN" altLang="en-US" sz="2800" b="1" dirty="0">
                <a:latin typeface="+mn-ea"/>
              </a:rPr>
              <a:t>而磁体与通电导体间以及通电导体与通电导体之间的相互作用不是通过磁场发生的</a:t>
            </a:r>
          </a:p>
          <a:p>
            <a:pPr indent="266700" eaLnBrk="0" hangingPunct="0">
              <a:lnSpc>
                <a:spcPct val="90000"/>
              </a:lnSpc>
              <a:spcBef>
                <a:spcPct val="20000"/>
              </a:spcBef>
              <a:buFont typeface="Arial" charset="0"/>
              <a:buNone/>
            </a:pPr>
            <a:r>
              <a:rPr lang="en-US" altLang="zh-CN" sz="2800" b="1" dirty="0">
                <a:latin typeface="+mn-ea"/>
              </a:rPr>
              <a:t>C</a:t>
            </a:r>
            <a:r>
              <a:rPr lang="zh-CN" altLang="en-US" sz="2800" b="1" dirty="0">
                <a:latin typeface="+mn-ea"/>
              </a:rPr>
              <a:t>．地球的周围存在着磁场</a:t>
            </a:r>
            <a:r>
              <a:rPr lang="en-US" altLang="zh-CN" sz="2800" b="1" dirty="0">
                <a:latin typeface="+mn-ea"/>
              </a:rPr>
              <a:t>,</a:t>
            </a:r>
            <a:r>
              <a:rPr lang="zh-CN" altLang="en-US" sz="2800" b="1" dirty="0">
                <a:latin typeface="+mn-ea"/>
              </a:rPr>
              <a:t>地球是一个大磁体</a:t>
            </a:r>
            <a:r>
              <a:rPr lang="en-US" altLang="zh-CN" sz="2800" b="1" dirty="0">
                <a:latin typeface="+mn-ea"/>
              </a:rPr>
              <a:t>,</a:t>
            </a:r>
            <a:r>
              <a:rPr lang="zh-CN" altLang="en-US" sz="2800" b="1" dirty="0">
                <a:latin typeface="+mn-ea"/>
              </a:rPr>
              <a:t>地球的地理两极与地磁两极并不重合</a:t>
            </a:r>
            <a:r>
              <a:rPr lang="en-US" altLang="zh-CN" sz="2800" b="1" dirty="0">
                <a:latin typeface="+mn-ea"/>
              </a:rPr>
              <a:t>,</a:t>
            </a:r>
            <a:r>
              <a:rPr lang="zh-CN" altLang="en-US" sz="2800" b="1" dirty="0">
                <a:latin typeface="+mn-ea"/>
              </a:rPr>
              <a:t>其间有一个交角</a:t>
            </a:r>
            <a:r>
              <a:rPr lang="en-US" altLang="zh-CN" sz="2800" b="1" dirty="0">
                <a:latin typeface="+mn-ea"/>
              </a:rPr>
              <a:t>,</a:t>
            </a:r>
            <a:r>
              <a:rPr lang="zh-CN" altLang="en-US" sz="2800" b="1" dirty="0">
                <a:latin typeface="+mn-ea"/>
              </a:rPr>
              <a:t>这就是磁偏角</a:t>
            </a:r>
            <a:r>
              <a:rPr lang="en-US" altLang="zh-CN" sz="2800" b="1" dirty="0">
                <a:latin typeface="+mn-ea"/>
              </a:rPr>
              <a:t>,</a:t>
            </a:r>
            <a:r>
              <a:rPr lang="zh-CN" altLang="en-US" sz="2800" b="1" dirty="0">
                <a:latin typeface="+mn-ea"/>
              </a:rPr>
              <a:t>磁偏角的数值在地球上不同地方是相同的</a:t>
            </a:r>
          </a:p>
          <a:p>
            <a:pPr indent="266700" eaLnBrk="0" hangingPunct="0">
              <a:lnSpc>
                <a:spcPct val="90000"/>
              </a:lnSpc>
              <a:spcBef>
                <a:spcPct val="20000"/>
              </a:spcBef>
              <a:buFont typeface="Arial" charset="0"/>
              <a:buNone/>
            </a:pPr>
            <a:r>
              <a:rPr lang="en-US" altLang="zh-CN" sz="2800" b="1" dirty="0">
                <a:latin typeface="+mn-ea"/>
              </a:rPr>
              <a:t>D</a:t>
            </a:r>
            <a:r>
              <a:rPr lang="zh-CN" altLang="en-US" sz="2800" b="1" dirty="0">
                <a:latin typeface="+mn-ea"/>
              </a:rPr>
              <a:t>．磁场是客观存在的一种物质</a:t>
            </a:r>
            <a:r>
              <a:rPr lang="zh-CN" altLang="en-US" sz="2800" b="1" dirty="0">
                <a:solidFill>
                  <a:schemeClr val="bg1"/>
                </a:solidFill>
                <a:latin typeface="+mn-ea"/>
              </a:rPr>
              <a:t>  </a:t>
            </a:r>
          </a:p>
        </p:txBody>
      </p:sp>
      <p:sp>
        <p:nvSpPr>
          <p:cNvPr id="132099" name="Text Box 3"/>
          <p:cNvSpPr txBox="1">
            <a:spLocks noChangeArrowheads="1"/>
          </p:cNvSpPr>
          <p:nvPr/>
        </p:nvSpPr>
        <p:spPr bwMode="auto">
          <a:xfrm>
            <a:off x="5076056" y="1052736"/>
            <a:ext cx="1072730" cy="830997"/>
          </a:xfrm>
          <a:prstGeom prst="rect">
            <a:avLst/>
          </a:prstGeom>
          <a:noFill/>
          <a:ln w="9525">
            <a:noFill/>
            <a:miter lim="800000"/>
            <a:headEnd/>
            <a:tailEnd/>
          </a:ln>
          <a:effectLst/>
        </p:spPr>
        <p:txBody>
          <a:bodyPr wrap="none">
            <a:spAutoFit/>
          </a:bodyPr>
          <a:lstStyle/>
          <a:p>
            <a:pPr eaLnBrk="0" hangingPunct="0">
              <a:buFont typeface="Arial" charset="0"/>
              <a:buNone/>
            </a:pPr>
            <a:r>
              <a:rPr lang="en-US" altLang="zh-CN" sz="4800" b="1" dirty="0">
                <a:solidFill>
                  <a:srgbClr val="FF0000"/>
                </a:solidFill>
                <a:effectLst>
                  <a:outerShdw blurRad="38100" dist="38100" dir="2700000" algn="tl">
                    <a:srgbClr val="C0C0C0"/>
                  </a:outerShdw>
                </a:effectLst>
                <a:latin typeface="Times New Roman" pitchFamily="18" charset="0"/>
                <a:ea typeface="黑体" pitchFamily="2" charset="-122"/>
              </a:rPr>
              <a:t>AD</a:t>
            </a:r>
          </a:p>
        </p:txBody>
      </p:sp>
      <p:sp>
        <p:nvSpPr>
          <p:cNvPr id="4" name="Text Box 7"/>
          <p:cNvSpPr txBox="1">
            <a:spLocks noChangeArrowheads="1"/>
          </p:cNvSpPr>
          <p:nvPr/>
        </p:nvSpPr>
        <p:spPr bwMode="auto">
          <a:xfrm>
            <a:off x="1619672" y="548680"/>
            <a:ext cx="5761038" cy="823913"/>
          </a:xfrm>
          <a:prstGeom prst="rect">
            <a:avLst/>
          </a:prstGeom>
          <a:noFill/>
          <a:ln w="9525" algn="ctr">
            <a:noFill/>
            <a:miter lim="800000"/>
            <a:headEnd/>
            <a:tailEnd/>
          </a:ln>
        </p:spPr>
        <p:txBody>
          <a:bodyPr lIns="92075" tIns="46038" rIns="92075" bIns="46038">
            <a:spAutoFit/>
          </a:bodyPr>
          <a:lstStyle/>
          <a:p>
            <a:pPr algn="ctr">
              <a:spcBef>
                <a:spcPct val="50000"/>
              </a:spcBef>
            </a:pPr>
            <a:r>
              <a:rPr lang="zh-CN" altLang="en-US" sz="4800" b="1" dirty="0">
                <a:solidFill>
                  <a:srgbClr val="FF0066"/>
                </a:solidFill>
                <a:ea typeface="华文新魏" pitchFamily="2" charset="-122"/>
              </a:rPr>
              <a:t>课堂训练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blinds(horizontal)">
                                      <p:cBhvr>
                                        <p:cTn id="7" dur="500"/>
                                        <p:tgtEl>
                                          <p:spTgt spid="132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2"/>
          <p:cNvPicPr>
            <a:picLocks noChangeAspect="1" noChangeArrowheads="1"/>
          </p:cNvPicPr>
          <p:nvPr/>
        </p:nvPicPr>
        <p:blipFill>
          <a:blip r:embed="rId2" cstate="print"/>
          <a:srcRect/>
          <a:stretch>
            <a:fillRect/>
          </a:stretch>
        </p:blipFill>
        <p:spPr bwMode="auto">
          <a:xfrm>
            <a:off x="6660232" y="2564904"/>
            <a:ext cx="2339975" cy="2362200"/>
          </a:xfrm>
          <a:prstGeom prst="rect">
            <a:avLst/>
          </a:prstGeom>
          <a:noFill/>
          <a:ln w="9525">
            <a:noFill/>
            <a:miter lim="800000"/>
            <a:headEnd/>
            <a:tailEnd/>
          </a:ln>
          <a:effectLst/>
        </p:spPr>
      </p:pic>
      <p:sp>
        <p:nvSpPr>
          <p:cNvPr id="133123" name="Rectangle 3"/>
          <p:cNvSpPr>
            <a:spLocks noChangeArrowheads="1"/>
          </p:cNvSpPr>
          <p:nvPr/>
        </p:nvSpPr>
        <p:spPr bwMode="auto">
          <a:xfrm>
            <a:off x="228600" y="1371600"/>
            <a:ext cx="8915400" cy="3108543"/>
          </a:xfrm>
          <a:prstGeom prst="rect">
            <a:avLst/>
          </a:prstGeom>
          <a:noFill/>
          <a:ln w="9525">
            <a:noFill/>
            <a:miter lim="800000"/>
            <a:headEnd/>
            <a:tailEnd/>
          </a:ln>
          <a:effectLst/>
        </p:spPr>
        <p:txBody>
          <a:bodyPr>
            <a:spAutoFit/>
          </a:bodyPr>
          <a:lstStyle/>
          <a:p>
            <a:pPr>
              <a:buFont typeface="Arial" charset="0"/>
              <a:buNone/>
            </a:pPr>
            <a:r>
              <a:rPr lang="en-US" altLang="zh-CN" sz="2800" b="1" dirty="0">
                <a:latin typeface="+mn-ea"/>
              </a:rPr>
              <a:t>5.</a:t>
            </a:r>
            <a:r>
              <a:rPr lang="zh-CN" altLang="en-US" sz="2800" b="1" dirty="0">
                <a:latin typeface="+mn-ea"/>
              </a:rPr>
              <a:t>地球是一个大磁体，它的磁场分布情况与一个条形磁铁的磁场分布情况相似，以下说法正确的是</a:t>
            </a:r>
            <a:r>
              <a:rPr lang="en-US" altLang="zh-CN" sz="2800" b="1" dirty="0">
                <a:latin typeface="+mn-ea"/>
              </a:rPr>
              <a:t>( </a:t>
            </a:r>
            <a:r>
              <a:rPr lang="zh-CN" altLang="en-US" sz="2800" b="1" dirty="0">
                <a:latin typeface="+mn-ea"/>
              </a:rPr>
              <a:t>　   </a:t>
            </a:r>
            <a:r>
              <a:rPr lang="en-US" altLang="zh-CN" sz="2800" b="1" dirty="0">
                <a:latin typeface="+mn-ea"/>
              </a:rPr>
              <a:t>)</a:t>
            </a:r>
          </a:p>
          <a:p>
            <a:pPr>
              <a:buFont typeface="Arial" charset="0"/>
              <a:buNone/>
            </a:pPr>
            <a:r>
              <a:rPr lang="en-US" altLang="zh-CN" sz="2800" b="1" dirty="0">
                <a:latin typeface="+mn-ea"/>
              </a:rPr>
              <a:t>     A.</a:t>
            </a:r>
            <a:r>
              <a:rPr lang="zh-CN" altLang="en-US" sz="2800" b="1" dirty="0">
                <a:latin typeface="+mn-ea"/>
              </a:rPr>
              <a:t>地磁场的方向是沿地球上经线方向的</a:t>
            </a:r>
          </a:p>
          <a:p>
            <a:pPr>
              <a:buFont typeface="Arial" charset="0"/>
              <a:buNone/>
            </a:pPr>
            <a:r>
              <a:rPr lang="zh-CN" altLang="en-US" sz="2800" b="1" dirty="0">
                <a:latin typeface="+mn-ea"/>
              </a:rPr>
              <a:t>     </a:t>
            </a:r>
            <a:r>
              <a:rPr lang="en-US" altLang="zh-CN" sz="2800" b="1" dirty="0">
                <a:latin typeface="+mn-ea"/>
              </a:rPr>
              <a:t>B.</a:t>
            </a:r>
            <a:r>
              <a:rPr lang="zh-CN" altLang="en-US" sz="2800" b="1" dirty="0">
                <a:latin typeface="+mn-ea"/>
              </a:rPr>
              <a:t>地磁场的方向是与地面平行的</a:t>
            </a:r>
          </a:p>
          <a:p>
            <a:pPr>
              <a:buFont typeface="Arial" charset="0"/>
              <a:buNone/>
            </a:pPr>
            <a:r>
              <a:rPr lang="zh-CN" altLang="en-US" sz="2800" b="1" dirty="0">
                <a:latin typeface="+mn-ea"/>
              </a:rPr>
              <a:t>     </a:t>
            </a:r>
            <a:r>
              <a:rPr lang="en-US" altLang="zh-CN" sz="2800" b="1" dirty="0">
                <a:latin typeface="+mn-ea"/>
              </a:rPr>
              <a:t>C.</a:t>
            </a:r>
            <a:r>
              <a:rPr lang="zh-CN" altLang="en-US" sz="2800" b="1" dirty="0">
                <a:latin typeface="+mn-ea"/>
              </a:rPr>
              <a:t>地磁场的方向是从北向南方向的</a:t>
            </a:r>
          </a:p>
          <a:p>
            <a:pPr>
              <a:buFont typeface="Arial" charset="0"/>
              <a:buNone/>
            </a:pPr>
            <a:r>
              <a:rPr lang="zh-CN" altLang="en-US" sz="2800" b="1" dirty="0">
                <a:latin typeface="+mn-ea"/>
              </a:rPr>
              <a:t>     </a:t>
            </a:r>
            <a:r>
              <a:rPr lang="en-US" altLang="zh-CN" sz="2800" b="1" dirty="0">
                <a:latin typeface="+mn-ea"/>
              </a:rPr>
              <a:t>D.</a:t>
            </a:r>
            <a:r>
              <a:rPr lang="zh-CN" altLang="en-US" sz="2800" b="1" dirty="0">
                <a:latin typeface="+mn-ea"/>
              </a:rPr>
              <a:t>在地磁南极上空，地磁场的方向</a:t>
            </a:r>
          </a:p>
          <a:p>
            <a:pPr>
              <a:buFont typeface="Arial" charset="0"/>
              <a:buNone/>
            </a:pPr>
            <a:r>
              <a:rPr lang="zh-CN" altLang="en-US" sz="2800" b="1" dirty="0">
                <a:latin typeface="+mn-ea"/>
              </a:rPr>
              <a:t>        是竖直向下的</a:t>
            </a:r>
          </a:p>
        </p:txBody>
      </p:sp>
      <p:sp>
        <p:nvSpPr>
          <p:cNvPr id="133124" name="Text Box 4"/>
          <p:cNvSpPr txBox="1">
            <a:spLocks noChangeArrowheads="1"/>
          </p:cNvSpPr>
          <p:nvPr/>
        </p:nvSpPr>
        <p:spPr bwMode="auto">
          <a:xfrm>
            <a:off x="7524328" y="1700808"/>
            <a:ext cx="457200" cy="823913"/>
          </a:xfrm>
          <a:prstGeom prst="rect">
            <a:avLst/>
          </a:prstGeom>
          <a:noFill/>
          <a:ln w="9525">
            <a:noFill/>
            <a:miter lim="800000"/>
            <a:headEnd/>
            <a:tailEnd/>
          </a:ln>
          <a:effectLst/>
        </p:spPr>
        <p:txBody>
          <a:bodyPr>
            <a:spAutoFit/>
          </a:bodyPr>
          <a:lstStyle/>
          <a:p>
            <a:pPr>
              <a:spcBef>
                <a:spcPct val="50000"/>
              </a:spcBef>
              <a:buFont typeface="Arial" charset="0"/>
              <a:buNone/>
            </a:pPr>
            <a:r>
              <a:rPr lang="en-US" altLang="zh-CN" sz="4800" b="1" dirty="0">
                <a:solidFill>
                  <a:srgbClr val="FF3300"/>
                </a:solidFill>
                <a:latin typeface="Times New Roman" pitchFamily="18" charset="0"/>
              </a:rPr>
              <a:t>D</a:t>
            </a:r>
          </a:p>
        </p:txBody>
      </p:sp>
      <p:sp>
        <p:nvSpPr>
          <p:cNvPr id="5" name="Text Box 7"/>
          <p:cNvSpPr txBox="1">
            <a:spLocks noChangeArrowheads="1"/>
          </p:cNvSpPr>
          <p:nvPr/>
        </p:nvSpPr>
        <p:spPr bwMode="auto">
          <a:xfrm>
            <a:off x="1619672" y="548680"/>
            <a:ext cx="5761038" cy="823913"/>
          </a:xfrm>
          <a:prstGeom prst="rect">
            <a:avLst/>
          </a:prstGeom>
          <a:noFill/>
          <a:ln w="9525" algn="ctr">
            <a:noFill/>
            <a:miter lim="800000"/>
            <a:headEnd/>
            <a:tailEnd/>
          </a:ln>
        </p:spPr>
        <p:txBody>
          <a:bodyPr lIns="92075" tIns="46038" rIns="92075" bIns="46038">
            <a:spAutoFit/>
          </a:bodyPr>
          <a:lstStyle/>
          <a:p>
            <a:pPr algn="ctr">
              <a:spcBef>
                <a:spcPct val="50000"/>
              </a:spcBef>
            </a:pPr>
            <a:r>
              <a:rPr lang="zh-CN" altLang="en-US" sz="4800" b="1" dirty="0">
                <a:solidFill>
                  <a:srgbClr val="FF0066"/>
                </a:solidFill>
                <a:ea typeface="华文新魏" pitchFamily="2" charset="-122"/>
              </a:rPr>
              <a:t>课堂训练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24"/>
                                        </p:tgtEl>
                                        <p:attrNameLst>
                                          <p:attrName>style.visibility</p:attrName>
                                        </p:attrNameLst>
                                      </p:cBhvr>
                                      <p:to>
                                        <p:strVal val="visible"/>
                                      </p:to>
                                    </p:set>
                                    <p:anim calcmode="lin" valueType="num">
                                      <p:cBhvr additive="base">
                                        <p:cTn id="7" dur="500" fill="hold"/>
                                        <p:tgtEl>
                                          <p:spTgt spid="133124"/>
                                        </p:tgtEl>
                                        <p:attrNameLst>
                                          <p:attrName>ppt_x</p:attrName>
                                        </p:attrNameLst>
                                      </p:cBhvr>
                                      <p:tavLst>
                                        <p:tav tm="0">
                                          <p:val>
                                            <p:strVal val="#ppt_x"/>
                                          </p:val>
                                        </p:tav>
                                        <p:tav tm="100000">
                                          <p:val>
                                            <p:strVal val="#ppt_x"/>
                                          </p:val>
                                        </p:tav>
                                      </p:tavLst>
                                    </p:anim>
                                    <p:anim calcmode="lin" valueType="num">
                                      <p:cBhvr additive="base">
                                        <p:cTn id="8" dur="500" fill="hold"/>
                                        <p:tgtEl>
                                          <p:spTgt spid="133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179512" y="1556792"/>
            <a:ext cx="8605837" cy="3416320"/>
          </a:xfrm>
          <a:prstGeom prst="rect">
            <a:avLst/>
          </a:prstGeom>
          <a:noFill/>
          <a:ln w="9525">
            <a:noFill/>
            <a:miter lim="800000"/>
            <a:headEnd/>
            <a:tailEnd/>
          </a:ln>
          <a:effectLst/>
        </p:spPr>
        <p:txBody>
          <a:bodyPr>
            <a:spAutoFit/>
          </a:bodyPr>
          <a:lstStyle/>
          <a:p>
            <a:pPr indent="715963">
              <a:spcBef>
                <a:spcPts val="600"/>
              </a:spcBef>
            </a:pPr>
            <a:r>
              <a:rPr lang="en-US" altLang="zh-CN" sz="2800" b="1" dirty="0">
                <a:latin typeface="+mn-ea"/>
              </a:rPr>
              <a:t>6</a:t>
            </a:r>
            <a:r>
              <a:rPr lang="zh-CN" altLang="en-US" sz="2800" b="1" dirty="0">
                <a:latin typeface="+mn-ea"/>
              </a:rPr>
              <a:t>、如图所示</a:t>
            </a:r>
            <a:r>
              <a:rPr lang="en-US" altLang="zh-CN" sz="2800" b="1" dirty="0">
                <a:latin typeface="+mn-ea"/>
              </a:rPr>
              <a:t>,</a:t>
            </a:r>
            <a:r>
              <a:rPr lang="zh-CN" altLang="en-US" sz="2800" b="1" dirty="0">
                <a:latin typeface="+mn-ea"/>
              </a:rPr>
              <a:t>一束带电粒子沿水平方向飞过小磁针的上方</a:t>
            </a:r>
            <a:r>
              <a:rPr lang="en-US" altLang="zh-CN" sz="2800" b="1" dirty="0">
                <a:latin typeface="+mn-ea"/>
              </a:rPr>
              <a:t>,</a:t>
            </a:r>
            <a:r>
              <a:rPr lang="zh-CN" altLang="en-US" sz="2800" b="1" dirty="0">
                <a:latin typeface="+mn-ea"/>
              </a:rPr>
              <a:t>并与磁针指向平行</a:t>
            </a:r>
            <a:r>
              <a:rPr lang="en-US" altLang="zh-CN" sz="2800" b="1" dirty="0">
                <a:latin typeface="+mn-ea"/>
              </a:rPr>
              <a:t>,</a:t>
            </a:r>
            <a:r>
              <a:rPr lang="zh-CN" altLang="en-US" sz="2800" b="1" dirty="0">
                <a:latin typeface="+mn-ea"/>
              </a:rPr>
              <a:t>能使小磁针的</a:t>
            </a:r>
            <a:r>
              <a:rPr lang="en-US" altLang="zh-CN" sz="2800" b="1" dirty="0">
                <a:latin typeface="+mn-ea"/>
              </a:rPr>
              <a:t>N</a:t>
            </a:r>
            <a:r>
              <a:rPr lang="zh-CN" altLang="en-US" sz="2800" b="1" dirty="0">
                <a:latin typeface="+mn-ea"/>
              </a:rPr>
              <a:t>极转向读者</a:t>
            </a:r>
            <a:r>
              <a:rPr lang="en-US" altLang="zh-CN" sz="2800" b="1" dirty="0">
                <a:latin typeface="+mn-ea"/>
              </a:rPr>
              <a:t>,</a:t>
            </a:r>
            <a:r>
              <a:rPr lang="zh-CN" altLang="en-US" sz="2800" b="1" dirty="0">
                <a:latin typeface="+mn-ea"/>
              </a:rPr>
              <a:t>那么这束带电粒子可能是</a:t>
            </a:r>
            <a:r>
              <a:rPr lang="en-US" altLang="zh-CN" sz="2800" b="1" dirty="0">
                <a:latin typeface="+mn-ea"/>
              </a:rPr>
              <a:t>(       )</a:t>
            </a:r>
          </a:p>
          <a:p>
            <a:pPr indent="715963">
              <a:spcBef>
                <a:spcPts val="600"/>
              </a:spcBef>
            </a:pPr>
            <a:r>
              <a:rPr lang="en-US" altLang="zh-CN" sz="2800" b="1" dirty="0">
                <a:latin typeface="+mn-ea"/>
              </a:rPr>
              <a:t>A</a:t>
            </a:r>
            <a:r>
              <a:rPr lang="zh-CN" altLang="en-US" sz="2800" b="1" dirty="0">
                <a:latin typeface="+mn-ea"/>
              </a:rPr>
              <a:t>、向右飞行的正离子束 </a:t>
            </a:r>
          </a:p>
          <a:p>
            <a:pPr indent="715963">
              <a:spcBef>
                <a:spcPts val="600"/>
              </a:spcBef>
            </a:pPr>
            <a:r>
              <a:rPr lang="en-US" altLang="zh-CN" sz="2800" b="1" dirty="0">
                <a:latin typeface="+mn-ea"/>
              </a:rPr>
              <a:t>B</a:t>
            </a:r>
            <a:r>
              <a:rPr lang="zh-CN" altLang="en-US" sz="2800" b="1" dirty="0">
                <a:latin typeface="+mn-ea"/>
              </a:rPr>
              <a:t>、向左飞行的正离子束</a:t>
            </a:r>
          </a:p>
          <a:p>
            <a:pPr indent="715963">
              <a:spcBef>
                <a:spcPts val="600"/>
              </a:spcBef>
            </a:pPr>
            <a:r>
              <a:rPr lang="en-US" altLang="zh-CN" sz="2800" b="1" dirty="0">
                <a:latin typeface="+mn-ea"/>
              </a:rPr>
              <a:t>C</a:t>
            </a:r>
            <a:r>
              <a:rPr lang="zh-CN" altLang="en-US" sz="2800" b="1" dirty="0">
                <a:latin typeface="+mn-ea"/>
              </a:rPr>
              <a:t>、向右飞行的负离子束</a:t>
            </a:r>
          </a:p>
          <a:p>
            <a:pPr indent="715963">
              <a:spcBef>
                <a:spcPts val="600"/>
              </a:spcBef>
            </a:pPr>
            <a:r>
              <a:rPr lang="en-US" altLang="zh-CN" sz="2800" b="1" dirty="0">
                <a:latin typeface="+mn-ea"/>
              </a:rPr>
              <a:t>D</a:t>
            </a:r>
            <a:r>
              <a:rPr lang="zh-CN" altLang="en-US" sz="2800" b="1" dirty="0">
                <a:latin typeface="+mn-ea"/>
              </a:rPr>
              <a:t>、向左飞行的负离子束</a:t>
            </a:r>
          </a:p>
        </p:txBody>
      </p:sp>
      <p:graphicFrame>
        <p:nvGraphicFramePr>
          <p:cNvPr id="102403" name="Object 3"/>
          <p:cNvGraphicFramePr>
            <a:graphicFrameLocks noGrp="1" noChangeAspect="1"/>
          </p:cNvGraphicFramePr>
          <p:nvPr>
            <p:ph sz="half" idx="2"/>
          </p:nvPr>
        </p:nvGraphicFramePr>
        <p:xfrm>
          <a:off x="5436096" y="2996952"/>
          <a:ext cx="2700337" cy="2159000"/>
        </p:xfrm>
        <a:graphic>
          <a:graphicData uri="http://schemas.openxmlformats.org/presentationml/2006/ole">
            <mc:AlternateContent xmlns:mc="http://schemas.openxmlformats.org/markup-compatibility/2006">
              <mc:Choice xmlns:v="urn:schemas-microsoft-com:vml" Requires="v">
                <p:oleObj spid="_x0000_s55299" r:id="rId3" imgW="1400000" imgH="923810" progId="">
                  <p:embed/>
                </p:oleObj>
              </mc:Choice>
              <mc:Fallback>
                <p:oleObj r:id="rId3" imgW="1400000" imgH="92381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2996952"/>
                        <a:ext cx="2700337"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04" name="Text Box 4"/>
          <p:cNvSpPr txBox="1">
            <a:spLocks noChangeArrowheads="1"/>
          </p:cNvSpPr>
          <p:nvPr/>
        </p:nvSpPr>
        <p:spPr bwMode="auto">
          <a:xfrm>
            <a:off x="5076056" y="2276872"/>
            <a:ext cx="1871663" cy="823912"/>
          </a:xfrm>
          <a:prstGeom prst="rect">
            <a:avLst/>
          </a:prstGeom>
          <a:noFill/>
          <a:ln w="9525">
            <a:noFill/>
            <a:miter lim="800000"/>
            <a:headEnd/>
            <a:tailEnd/>
          </a:ln>
          <a:effectLst/>
        </p:spPr>
        <p:txBody>
          <a:bodyPr>
            <a:spAutoFit/>
          </a:bodyPr>
          <a:lstStyle/>
          <a:p>
            <a:pPr>
              <a:spcBef>
                <a:spcPct val="50000"/>
              </a:spcBef>
            </a:pPr>
            <a:r>
              <a:rPr lang="en-US" altLang="zh-CN" sz="4800" b="1" dirty="0">
                <a:solidFill>
                  <a:srgbClr val="FF3300"/>
                </a:solidFill>
                <a:effectLst>
                  <a:outerShdw blurRad="38100" dist="38100" dir="2700000" algn="tl">
                    <a:srgbClr val="C0C0C0"/>
                  </a:outerShdw>
                </a:effectLst>
                <a:latin typeface="Times New Roman" pitchFamily="18" charset="0"/>
                <a:ea typeface="黑体" pitchFamily="2" charset="-122"/>
                <a:cs typeface="宋体" charset="-122"/>
              </a:rPr>
              <a:t>BC</a:t>
            </a:r>
          </a:p>
        </p:txBody>
      </p:sp>
      <p:sp>
        <p:nvSpPr>
          <p:cNvPr id="5" name="Text Box 7"/>
          <p:cNvSpPr txBox="1">
            <a:spLocks noChangeArrowheads="1"/>
          </p:cNvSpPr>
          <p:nvPr/>
        </p:nvSpPr>
        <p:spPr bwMode="auto">
          <a:xfrm>
            <a:off x="1619672" y="548680"/>
            <a:ext cx="5761038" cy="823913"/>
          </a:xfrm>
          <a:prstGeom prst="rect">
            <a:avLst/>
          </a:prstGeom>
          <a:noFill/>
          <a:ln w="9525" algn="ctr">
            <a:noFill/>
            <a:miter lim="800000"/>
            <a:headEnd/>
            <a:tailEnd/>
          </a:ln>
        </p:spPr>
        <p:txBody>
          <a:bodyPr lIns="92075" tIns="46038" rIns="92075" bIns="46038">
            <a:spAutoFit/>
          </a:bodyPr>
          <a:lstStyle/>
          <a:p>
            <a:pPr algn="ctr">
              <a:spcBef>
                <a:spcPct val="50000"/>
              </a:spcBef>
            </a:pPr>
            <a:r>
              <a:rPr lang="zh-CN" altLang="en-US" sz="4800" b="1" dirty="0">
                <a:solidFill>
                  <a:srgbClr val="FF0066"/>
                </a:solidFill>
                <a:ea typeface="华文新魏" pitchFamily="2" charset="-122"/>
              </a:rPr>
              <a:t>课堂训练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blinds(horizontal)">
                                      <p:cBhvr>
                                        <p:cTn id="7" dur="500"/>
                                        <p:tgtEl>
                                          <p:spTgt spid="102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457200" y="1412777"/>
            <a:ext cx="8229600" cy="4176463"/>
          </a:xfrm>
          <a:noFill/>
          <a:ln/>
        </p:spPr>
        <p:txBody>
          <a:bodyPr>
            <a:normAutofit/>
          </a:bodyPr>
          <a:lstStyle/>
          <a:p>
            <a:pPr marL="609600" indent="-609600">
              <a:buNone/>
            </a:pPr>
            <a:r>
              <a:rPr lang="en-US" altLang="zh-CN" sz="2800" b="1" dirty="0"/>
              <a:t>7. </a:t>
            </a:r>
            <a:r>
              <a:rPr lang="zh-CN" altLang="en-US" sz="2800" b="1" dirty="0"/>
              <a:t>如图所示，两个同心放置的共面金属圆环</a:t>
            </a:r>
            <a:r>
              <a:rPr lang="en-US" altLang="zh-CN" sz="2800" b="1" dirty="0"/>
              <a:t>a</a:t>
            </a:r>
            <a:r>
              <a:rPr lang="zh-CN" altLang="en-US" sz="2800" b="1" dirty="0"/>
              <a:t>和</a:t>
            </a:r>
            <a:r>
              <a:rPr lang="en-US" altLang="zh-CN" sz="2800" b="1" dirty="0"/>
              <a:t>b</a:t>
            </a:r>
            <a:r>
              <a:rPr lang="zh-CN" altLang="en-US" sz="2800" b="1" dirty="0"/>
              <a:t>，一条形磁铁穿过圆心且与环面垂 直，则穿过两环的磁通量</a:t>
            </a:r>
            <a:r>
              <a:rPr lang="en-US" altLang="zh-CN" sz="2800" b="1" dirty="0" err="1"/>
              <a:t>φ</a:t>
            </a:r>
            <a:r>
              <a:rPr lang="en-US" altLang="zh-CN" sz="2800" b="1" baseline="-25000" dirty="0" err="1"/>
              <a:t>a</a:t>
            </a:r>
            <a:r>
              <a:rPr lang="zh-CN" altLang="en-US" sz="2800" b="1" dirty="0"/>
              <a:t>和</a:t>
            </a:r>
            <a:r>
              <a:rPr lang="en-US" altLang="zh-CN" sz="2800" b="1" dirty="0" err="1"/>
              <a:t>φ</a:t>
            </a:r>
            <a:r>
              <a:rPr lang="en-US" altLang="zh-CN" sz="2800" b="1" baseline="-25000" dirty="0" err="1"/>
              <a:t>b</a:t>
            </a:r>
            <a:r>
              <a:rPr lang="zh-CN" altLang="en-US" sz="2800" b="1" dirty="0"/>
              <a:t>大小关系为</a:t>
            </a:r>
            <a:r>
              <a:rPr lang="en-US" altLang="zh-CN" sz="2800" b="1" dirty="0"/>
              <a:t>(        )</a:t>
            </a:r>
          </a:p>
          <a:p>
            <a:pPr marL="609600" indent="-609600">
              <a:buFont typeface="Wingdings" pitchFamily="2" charset="2"/>
              <a:buNone/>
            </a:pPr>
            <a:r>
              <a:rPr lang="en-US" altLang="zh-CN" sz="2800" b="1" dirty="0"/>
              <a:t>A.</a:t>
            </a:r>
            <a:r>
              <a:rPr lang="zh-CN" altLang="en-US" sz="2800" b="1" dirty="0"/>
              <a:t>均向上，</a:t>
            </a:r>
            <a:r>
              <a:rPr lang="en-US" altLang="zh-CN" sz="2800" b="1" dirty="0" err="1"/>
              <a:t>φ</a:t>
            </a:r>
            <a:r>
              <a:rPr lang="en-US" altLang="zh-CN" sz="2800" b="1" baseline="-25000" dirty="0" err="1"/>
              <a:t>a</a:t>
            </a:r>
            <a:r>
              <a:rPr lang="zh-CN" altLang="en-US" sz="2800" b="1" dirty="0"/>
              <a:t>＞</a:t>
            </a:r>
            <a:r>
              <a:rPr lang="en-US" altLang="zh-CN" sz="2800" b="1" dirty="0" err="1"/>
              <a:t>φ</a:t>
            </a:r>
            <a:r>
              <a:rPr lang="en-US" altLang="zh-CN" sz="2800" b="1" baseline="-25000" dirty="0" err="1"/>
              <a:t>b</a:t>
            </a:r>
            <a:r>
              <a:rPr lang="en-US" altLang="zh-CN" sz="2800" b="1" dirty="0"/>
              <a:t>      </a:t>
            </a:r>
          </a:p>
          <a:p>
            <a:pPr marL="609600" indent="-609600">
              <a:buFont typeface="Wingdings" pitchFamily="2" charset="2"/>
              <a:buNone/>
            </a:pPr>
            <a:r>
              <a:rPr lang="en-US" altLang="zh-CN" sz="2800" b="1" dirty="0"/>
              <a:t>B.</a:t>
            </a:r>
            <a:r>
              <a:rPr lang="zh-CN" altLang="en-US" sz="2800" b="1" dirty="0"/>
              <a:t>均向下，</a:t>
            </a:r>
            <a:r>
              <a:rPr lang="en-US" altLang="zh-CN" sz="2800" b="1" dirty="0" err="1"/>
              <a:t>φ</a:t>
            </a:r>
            <a:r>
              <a:rPr lang="en-US" altLang="zh-CN" sz="2800" b="1" baseline="-25000" dirty="0" err="1"/>
              <a:t>a</a:t>
            </a:r>
            <a:r>
              <a:rPr lang="zh-CN" altLang="en-US" sz="2800" b="1" dirty="0"/>
              <a:t>＜</a:t>
            </a:r>
            <a:r>
              <a:rPr lang="en-US" altLang="zh-CN" sz="2800" b="1" dirty="0" err="1"/>
              <a:t>φ</a:t>
            </a:r>
            <a:r>
              <a:rPr lang="en-US" altLang="zh-CN" sz="2800" b="1" baseline="-25000" dirty="0" err="1"/>
              <a:t>b</a:t>
            </a:r>
            <a:endParaRPr lang="en-US" altLang="zh-CN" sz="2800" b="1" dirty="0"/>
          </a:p>
          <a:p>
            <a:pPr marL="609600" indent="-609600">
              <a:buFont typeface="Wingdings" pitchFamily="2" charset="2"/>
              <a:buNone/>
            </a:pPr>
            <a:r>
              <a:rPr lang="en-US" altLang="zh-CN" sz="2800" b="1" dirty="0"/>
              <a:t>C.</a:t>
            </a:r>
            <a:r>
              <a:rPr lang="zh-CN" altLang="en-US" sz="2800" b="1" dirty="0"/>
              <a:t>均向上，</a:t>
            </a:r>
            <a:r>
              <a:rPr lang="en-US" altLang="zh-CN" sz="2800" b="1" dirty="0" err="1"/>
              <a:t>φ</a:t>
            </a:r>
            <a:r>
              <a:rPr lang="en-US" altLang="zh-CN" sz="2800" b="1" baseline="-25000" dirty="0" err="1"/>
              <a:t>a</a:t>
            </a:r>
            <a:r>
              <a:rPr lang="zh-CN" altLang="en-US" sz="2800" b="1" dirty="0"/>
              <a:t>＝</a:t>
            </a:r>
            <a:r>
              <a:rPr lang="en-US" altLang="zh-CN" sz="2800" b="1" dirty="0" err="1"/>
              <a:t>φ</a:t>
            </a:r>
            <a:r>
              <a:rPr lang="en-US" altLang="zh-CN" sz="2800" b="1" baseline="-25000" dirty="0" err="1"/>
              <a:t>b</a:t>
            </a:r>
            <a:r>
              <a:rPr lang="en-US" altLang="zh-CN" sz="2800" b="1" dirty="0"/>
              <a:t>      </a:t>
            </a:r>
          </a:p>
          <a:p>
            <a:pPr marL="609600" indent="-609600">
              <a:buFont typeface="Wingdings" pitchFamily="2" charset="2"/>
              <a:buNone/>
            </a:pPr>
            <a:r>
              <a:rPr lang="en-US" altLang="zh-CN" sz="2800" b="1" dirty="0"/>
              <a:t>D.</a:t>
            </a:r>
            <a:r>
              <a:rPr lang="zh-CN" altLang="en-US" sz="2800" b="1" dirty="0"/>
              <a:t>均向下，无法比较</a:t>
            </a:r>
          </a:p>
        </p:txBody>
      </p:sp>
      <p:pic>
        <p:nvPicPr>
          <p:cNvPr id="35843" name="Picture 3" descr="zgwla1"/>
          <p:cNvPicPr>
            <a:picLocks noChangeAspect="1" noChangeArrowheads="1"/>
          </p:cNvPicPr>
          <p:nvPr/>
        </p:nvPicPr>
        <p:blipFill>
          <a:blip r:embed="rId2" cstate="print"/>
          <a:srcRect/>
          <a:stretch>
            <a:fillRect/>
          </a:stretch>
        </p:blipFill>
        <p:spPr bwMode="auto">
          <a:xfrm>
            <a:off x="5724128" y="2780928"/>
            <a:ext cx="2513013" cy="2663825"/>
          </a:xfrm>
          <a:prstGeom prst="rect">
            <a:avLst/>
          </a:prstGeom>
          <a:noFill/>
          <a:ln w="9525">
            <a:noFill/>
            <a:miter lim="800000"/>
            <a:headEnd/>
            <a:tailEnd/>
          </a:ln>
        </p:spPr>
      </p:pic>
      <p:sp>
        <p:nvSpPr>
          <p:cNvPr id="35844" name="Text Box 4"/>
          <p:cNvSpPr txBox="1">
            <a:spLocks noChangeArrowheads="1"/>
          </p:cNvSpPr>
          <p:nvPr/>
        </p:nvSpPr>
        <p:spPr bwMode="auto">
          <a:xfrm>
            <a:off x="6067545" y="2257708"/>
            <a:ext cx="865188" cy="584775"/>
          </a:xfrm>
          <a:prstGeom prst="rect">
            <a:avLst/>
          </a:prstGeom>
          <a:noFill/>
          <a:ln w="9525">
            <a:noFill/>
            <a:miter lim="800000"/>
            <a:headEnd/>
            <a:tailEnd/>
          </a:ln>
          <a:effectLst/>
        </p:spPr>
        <p:txBody>
          <a:bodyPr>
            <a:spAutoFit/>
          </a:bodyPr>
          <a:lstStyle/>
          <a:p>
            <a:pPr>
              <a:spcBef>
                <a:spcPct val="50000"/>
              </a:spcBef>
            </a:pPr>
            <a:r>
              <a:rPr lang="en-US" altLang="zh-CN" sz="3200" b="1" dirty="0">
                <a:solidFill>
                  <a:srgbClr val="FF0000"/>
                </a:solidFill>
                <a:latin typeface="Tahoma" pitchFamily="34" charset="0"/>
              </a:rPr>
              <a:t>A</a:t>
            </a:r>
          </a:p>
        </p:txBody>
      </p:sp>
      <p:sp>
        <p:nvSpPr>
          <p:cNvPr id="5" name="Text Box 7"/>
          <p:cNvSpPr txBox="1">
            <a:spLocks noChangeArrowheads="1"/>
          </p:cNvSpPr>
          <p:nvPr/>
        </p:nvSpPr>
        <p:spPr bwMode="auto">
          <a:xfrm>
            <a:off x="1619672" y="548680"/>
            <a:ext cx="5761038" cy="823913"/>
          </a:xfrm>
          <a:prstGeom prst="rect">
            <a:avLst/>
          </a:prstGeom>
          <a:noFill/>
          <a:ln w="9525" algn="ctr">
            <a:noFill/>
            <a:miter lim="800000"/>
            <a:headEnd/>
            <a:tailEnd/>
          </a:ln>
        </p:spPr>
        <p:txBody>
          <a:bodyPr lIns="92075" tIns="46038" rIns="92075" bIns="46038">
            <a:spAutoFit/>
          </a:bodyPr>
          <a:lstStyle/>
          <a:p>
            <a:pPr algn="ctr">
              <a:spcBef>
                <a:spcPct val="50000"/>
              </a:spcBef>
            </a:pPr>
            <a:r>
              <a:rPr lang="zh-CN" altLang="en-US" sz="4800" b="1" dirty="0">
                <a:solidFill>
                  <a:srgbClr val="FF0066"/>
                </a:solidFill>
                <a:ea typeface="华文新魏" pitchFamily="2" charset="-122"/>
              </a:rPr>
              <a:t>课堂训练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animEffect transition="in" filter="blinds(horizontal)">
                                      <p:cBhvr>
                                        <p:cTn id="7" dur="500"/>
                                        <p:tgtEl>
                                          <p:spTgt spid="358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ChangeArrowheads="1"/>
          </p:cNvSpPr>
          <p:nvPr/>
        </p:nvSpPr>
        <p:spPr bwMode="auto">
          <a:xfrm>
            <a:off x="684213" y="1844675"/>
            <a:ext cx="8137525" cy="2227263"/>
          </a:xfrm>
          <a:prstGeom prst="rect">
            <a:avLst/>
          </a:prstGeom>
          <a:solidFill>
            <a:schemeClr val="bg1"/>
          </a:solidFill>
          <a:ln w="9525">
            <a:noFill/>
            <a:miter lim="800000"/>
            <a:headEnd/>
            <a:tailEnd/>
          </a:ln>
          <a:effectLst/>
        </p:spPr>
        <p:txBody>
          <a:bodyPr>
            <a:spAutoFit/>
          </a:bodyPr>
          <a:lstStyle/>
          <a:p>
            <a:r>
              <a:rPr kumimoji="1" lang="en-US" altLang="zh-CN" sz="2800" b="1" dirty="0">
                <a:latin typeface="黑体" pitchFamily="2" charset="-122"/>
                <a:ea typeface="黑体" pitchFamily="2" charset="-122"/>
              </a:rPr>
              <a:t>8.</a:t>
            </a:r>
            <a:r>
              <a:rPr kumimoji="1" lang="zh-CN" altLang="en-US" sz="2800" b="1" dirty="0">
                <a:latin typeface="黑体" pitchFamily="2" charset="-122"/>
                <a:ea typeface="黑体" pitchFamily="2" charset="-122"/>
              </a:rPr>
              <a:t>下列各种说法中，正确的是（    ）</a:t>
            </a:r>
          </a:p>
          <a:p>
            <a:r>
              <a:rPr kumimoji="1" lang="zh-CN" altLang="en-US" sz="2800" b="1" dirty="0">
                <a:latin typeface="黑体" pitchFamily="2" charset="-122"/>
                <a:ea typeface="黑体" pitchFamily="2" charset="-122"/>
              </a:rPr>
              <a:t>    </a:t>
            </a:r>
            <a:r>
              <a:rPr kumimoji="1" lang="en-US" altLang="zh-CN" sz="2800" b="1" dirty="0">
                <a:latin typeface="黑体" pitchFamily="2" charset="-122"/>
                <a:ea typeface="黑体" pitchFamily="2" charset="-122"/>
              </a:rPr>
              <a:t>A.</a:t>
            </a:r>
            <a:r>
              <a:rPr kumimoji="1" lang="zh-CN" altLang="en-US" sz="2800" b="1" dirty="0">
                <a:latin typeface="黑体" pitchFamily="2" charset="-122"/>
                <a:ea typeface="黑体" pitchFamily="2" charset="-122"/>
              </a:rPr>
              <a:t>磁通量很大，而磁感应强度可能很小；</a:t>
            </a:r>
          </a:p>
          <a:p>
            <a:r>
              <a:rPr kumimoji="1" lang="zh-CN" altLang="en-US" sz="2800" b="1" dirty="0">
                <a:latin typeface="黑体" pitchFamily="2" charset="-122"/>
                <a:ea typeface="黑体" pitchFamily="2" charset="-122"/>
              </a:rPr>
              <a:t>    </a:t>
            </a:r>
            <a:r>
              <a:rPr kumimoji="1" lang="en-US" altLang="zh-CN" sz="2800" b="1" dirty="0">
                <a:latin typeface="黑体" pitchFamily="2" charset="-122"/>
                <a:ea typeface="黑体" pitchFamily="2" charset="-122"/>
              </a:rPr>
              <a:t>B.</a:t>
            </a:r>
            <a:r>
              <a:rPr kumimoji="1" lang="zh-CN" altLang="en-US" sz="2800" b="1" dirty="0">
                <a:latin typeface="黑体" pitchFamily="2" charset="-122"/>
                <a:ea typeface="黑体" pitchFamily="2" charset="-122"/>
              </a:rPr>
              <a:t>磁感应强度越大，磁通量也越大；</a:t>
            </a:r>
          </a:p>
          <a:p>
            <a:r>
              <a:rPr kumimoji="1" lang="zh-CN" altLang="en-US" sz="2800" b="1" dirty="0">
                <a:latin typeface="黑体" pitchFamily="2" charset="-122"/>
                <a:ea typeface="黑体" pitchFamily="2" charset="-122"/>
              </a:rPr>
              <a:t>    </a:t>
            </a:r>
            <a:r>
              <a:rPr kumimoji="1" lang="en-US" altLang="zh-CN" sz="2800" b="1" dirty="0">
                <a:latin typeface="黑体" pitchFamily="2" charset="-122"/>
                <a:ea typeface="黑体" pitchFamily="2" charset="-122"/>
              </a:rPr>
              <a:t>C.</a:t>
            </a:r>
            <a:r>
              <a:rPr kumimoji="1" lang="zh-CN" altLang="en-US" sz="2800" b="1" dirty="0">
                <a:latin typeface="黑体" pitchFamily="2" charset="-122"/>
                <a:ea typeface="黑体" pitchFamily="2" charset="-122"/>
              </a:rPr>
              <a:t>磁通量小，一定是磁感应强度小；</a:t>
            </a:r>
          </a:p>
          <a:p>
            <a:r>
              <a:rPr kumimoji="1" lang="zh-CN" altLang="en-US" sz="2800" b="1" dirty="0">
                <a:latin typeface="黑体" pitchFamily="2" charset="-122"/>
                <a:ea typeface="黑体" pitchFamily="2" charset="-122"/>
              </a:rPr>
              <a:t>    </a:t>
            </a:r>
            <a:r>
              <a:rPr kumimoji="1" lang="en-US" altLang="zh-CN" sz="2800" b="1" dirty="0">
                <a:latin typeface="黑体" pitchFamily="2" charset="-122"/>
                <a:ea typeface="黑体" pitchFamily="2" charset="-122"/>
              </a:rPr>
              <a:t>D.</a:t>
            </a:r>
            <a:r>
              <a:rPr kumimoji="1" lang="zh-CN" altLang="en-US" sz="2800" b="1" dirty="0">
                <a:latin typeface="黑体" pitchFamily="2" charset="-122"/>
                <a:ea typeface="黑体" pitchFamily="2" charset="-122"/>
              </a:rPr>
              <a:t>磁感应强度很大，而磁通量可能为零。</a:t>
            </a:r>
          </a:p>
        </p:txBody>
      </p:sp>
      <p:sp>
        <p:nvSpPr>
          <p:cNvPr id="5" name="Text Box 7"/>
          <p:cNvSpPr txBox="1">
            <a:spLocks noChangeArrowheads="1"/>
          </p:cNvSpPr>
          <p:nvPr/>
        </p:nvSpPr>
        <p:spPr bwMode="auto">
          <a:xfrm>
            <a:off x="1619672" y="548680"/>
            <a:ext cx="5761038" cy="823913"/>
          </a:xfrm>
          <a:prstGeom prst="rect">
            <a:avLst/>
          </a:prstGeom>
          <a:noFill/>
          <a:ln w="9525" algn="ctr">
            <a:noFill/>
            <a:miter lim="800000"/>
            <a:headEnd/>
            <a:tailEnd/>
          </a:ln>
        </p:spPr>
        <p:txBody>
          <a:bodyPr lIns="92075" tIns="46038" rIns="92075" bIns="46038">
            <a:spAutoFit/>
          </a:bodyPr>
          <a:lstStyle/>
          <a:p>
            <a:pPr algn="ctr">
              <a:spcBef>
                <a:spcPct val="50000"/>
              </a:spcBef>
            </a:pPr>
            <a:r>
              <a:rPr lang="zh-CN" altLang="en-US" sz="4800" b="1" dirty="0">
                <a:solidFill>
                  <a:srgbClr val="FF0066"/>
                </a:solidFill>
                <a:ea typeface="华文新魏" pitchFamily="2" charset="-122"/>
              </a:rPr>
              <a:t>课堂训练</a:t>
            </a:r>
          </a:p>
        </p:txBody>
      </p:sp>
      <p:sp>
        <p:nvSpPr>
          <p:cNvPr id="6" name="Rectangle 3"/>
          <p:cNvSpPr>
            <a:spLocks noChangeArrowheads="1"/>
          </p:cNvSpPr>
          <p:nvPr/>
        </p:nvSpPr>
        <p:spPr bwMode="auto">
          <a:xfrm>
            <a:off x="5724128" y="1844675"/>
            <a:ext cx="792088" cy="584775"/>
          </a:xfrm>
          <a:prstGeom prst="rect">
            <a:avLst/>
          </a:prstGeom>
          <a:noFill/>
          <a:ln w="9525">
            <a:noFill/>
            <a:miter lim="800000"/>
            <a:headEnd/>
            <a:tailEnd/>
          </a:ln>
          <a:effectLst/>
        </p:spPr>
        <p:txBody>
          <a:bodyPr wrap="square">
            <a:spAutoFit/>
          </a:bodyPr>
          <a:lstStyle/>
          <a:p>
            <a:pPr>
              <a:spcBef>
                <a:spcPct val="50000"/>
              </a:spcBef>
            </a:pPr>
            <a:r>
              <a:rPr kumimoji="1" lang="en-US" altLang="zh-CN" sz="3200" b="1" dirty="0">
                <a:solidFill>
                  <a:srgbClr val="FF3300"/>
                </a:solidFill>
                <a:effectLst>
                  <a:outerShdw blurRad="38100" dist="38100" dir="2700000" algn="tl">
                    <a:srgbClr val="000000"/>
                  </a:outerShdw>
                </a:effectLst>
                <a:latin typeface="Times New Roman" pitchFamily="18" charset="0"/>
                <a:ea typeface="楷体_GB2312" pitchFamily="49" charset="-122"/>
              </a:rPr>
              <a:t>AD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395536" y="476672"/>
            <a:ext cx="8229600" cy="908050"/>
          </a:xfrm>
        </p:spPr>
        <p:txBody>
          <a:bodyPr/>
          <a:lstStyle/>
          <a:p>
            <a:pPr eaLnBrk="1" hangingPunct="1"/>
            <a:r>
              <a:rPr lang="zh-CN" altLang="en-US" b="1" dirty="0">
                <a:solidFill>
                  <a:srgbClr val="FF0066"/>
                </a:solidFill>
                <a:latin typeface="华文新魏" pitchFamily="2" charset="-122"/>
                <a:ea typeface="华文新魏" pitchFamily="2" charset="-122"/>
              </a:rPr>
              <a:t>小  结</a:t>
            </a:r>
          </a:p>
        </p:txBody>
      </p:sp>
      <p:sp>
        <p:nvSpPr>
          <p:cNvPr id="128003" name="Rectangle 3"/>
          <p:cNvSpPr>
            <a:spLocks noGrp="1" noChangeArrowheads="1"/>
          </p:cNvSpPr>
          <p:nvPr>
            <p:ph type="body" sz="half" idx="1"/>
          </p:nvPr>
        </p:nvSpPr>
        <p:spPr>
          <a:xfrm>
            <a:off x="395536" y="1196752"/>
            <a:ext cx="8136830" cy="5256584"/>
          </a:xfrm>
        </p:spPr>
        <p:txBody>
          <a:bodyPr>
            <a:normAutofit fontScale="85000" lnSpcReduction="10000"/>
          </a:bodyPr>
          <a:lstStyle/>
          <a:p>
            <a:pPr>
              <a:lnSpc>
                <a:spcPct val="120000"/>
              </a:lnSpc>
              <a:buNone/>
            </a:pPr>
            <a:r>
              <a:rPr lang="en-US" altLang="zh-CN" sz="2400" b="1" dirty="0">
                <a:latin typeface="+mn-ea"/>
              </a:rPr>
              <a:t>1</a:t>
            </a:r>
            <a:r>
              <a:rPr lang="en-US" altLang="zh-CN" sz="2400" dirty="0">
                <a:latin typeface="+mn-ea"/>
              </a:rPr>
              <a:t>.</a:t>
            </a:r>
            <a:r>
              <a:rPr lang="zh-CN" altLang="zh-CN" sz="3000" dirty="0">
                <a:latin typeface="+mn-ea"/>
              </a:rPr>
              <a:t>磁现象：同名磁极相互排斥，异名磁极相互吸引；不存在</a:t>
            </a:r>
            <a:r>
              <a:rPr lang="zh-CN" altLang="zh-CN" sz="3100" dirty="0">
                <a:latin typeface="+mn-ea"/>
              </a:rPr>
              <a:t>磁单极。</a:t>
            </a:r>
            <a:endParaRPr lang="en-US" altLang="zh-CN" sz="3100" dirty="0">
              <a:latin typeface="+mn-ea"/>
            </a:endParaRPr>
          </a:p>
          <a:p>
            <a:pPr>
              <a:lnSpc>
                <a:spcPct val="120000"/>
              </a:lnSpc>
              <a:buNone/>
            </a:pPr>
            <a:r>
              <a:rPr lang="en-US" altLang="zh-CN" sz="3100" dirty="0">
                <a:latin typeface="+mn-ea"/>
              </a:rPr>
              <a:t>2.</a:t>
            </a:r>
            <a:r>
              <a:rPr lang="zh-CN" altLang="en-US" sz="3100" dirty="0">
                <a:latin typeface="+mn-ea"/>
              </a:rPr>
              <a:t>电流的磁效应：电流能在周围空间产生磁场。</a:t>
            </a:r>
            <a:endParaRPr lang="en-US" altLang="zh-CN" sz="3100" dirty="0">
              <a:latin typeface="+mn-ea"/>
            </a:endParaRPr>
          </a:p>
          <a:p>
            <a:pPr>
              <a:lnSpc>
                <a:spcPct val="120000"/>
              </a:lnSpc>
              <a:buNone/>
            </a:pPr>
            <a:r>
              <a:rPr lang="en-US" altLang="zh-CN" sz="3000" dirty="0">
                <a:latin typeface="+mn-ea"/>
              </a:rPr>
              <a:t>3.</a:t>
            </a:r>
            <a:r>
              <a:rPr lang="zh-CN" altLang="zh-CN" sz="3000" dirty="0">
                <a:latin typeface="+mn-ea"/>
              </a:rPr>
              <a:t>安培分子电流假设：对磁现象的解释。</a:t>
            </a:r>
            <a:endParaRPr lang="en-US" altLang="zh-CN" sz="3000" dirty="0">
              <a:latin typeface="+mn-ea"/>
            </a:endParaRPr>
          </a:p>
          <a:p>
            <a:pPr>
              <a:lnSpc>
                <a:spcPct val="120000"/>
              </a:lnSpc>
              <a:buNone/>
            </a:pPr>
            <a:r>
              <a:rPr lang="en-US" altLang="zh-CN" sz="3000" dirty="0">
                <a:latin typeface="+mn-ea"/>
              </a:rPr>
              <a:t>4.</a:t>
            </a:r>
            <a:r>
              <a:rPr lang="zh-CN" altLang="zh-CN" sz="3000" dirty="0">
                <a:latin typeface="+mn-ea"/>
              </a:rPr>
              <a:t>安培定则：直线电流、环形电流、通电螺线管</a:t>
            </a:r>
            <a:endParaRPr lang="en-US" altLang="zh-CN" sz="3000" dirty="0">
              <a:latin typeface="+mn-ea"/>
            </a:endParaRPr>
          </a:p>
          <a:p>
            <a:pPr>
              <a:lnSpc>
                <a:spcPct val="120000"/>
              </a:lnSpc>
              <a:buNone/>
            </a:pPr>
            <a:r>
              <a:rPr lang="en-US" altLang="zh-CN" sz="3000" dirty="0">
                <a:latin typeface="+mn-ea"/>
              </a:rPr>
              <a:t>5.</a:t>
            </a:r>
            <a:r>
              <a:rPr lang="zh-CN" altLang="zh-CN" sz="3000" dirty="0">
                <a:latin typeface="+mn-ea"/>
              </a:rPr>
              <a:t>磁感应强度：</a:t>
            </a:r>
            <a:r>
              <a:rPr lang="en-US" altLang="zh-CN" sz="3000" dirty="0">
                <a:latin typeface="+mn-ea"/>
              </a:rPr>
              <a:t> </a:t>
            </a:r>
            <a:endParaRPr lang="zh-CN" altLang="zh-CN" sz="3000" dirty="0">
              <a:latin typeface="+mn-ea"/>
            </a:endParaRPr>
          </a:p>
          <a:p>
            <a:pPr>
              <a:lnSpc>
                <a:spcPct val="120000"/>
              </a:lnSpc>
              <a:buNone/>
            </a:pPr>
            <a:r>
              <a:rPr lang="en-US" altLang="zh-CN" sz="3000" dirty="0">
                <a:latin typeface="+mn-ea"/>
              </a:rPr>
              <a:t>6.</a:t>
            </a:r>
            <a:r>
              <a:rPr lang="zh-CN" altLang="zh-CN" sz="3000" dirty="0">
                <a:latin typeface="+mn-ea"/>
              </a:rPr>
              <a:t>磁感应线：定义、特点、几种典型的磁感应线（地磁场、磁体、直线电流、环形电流、通电螺线管）</a:t>
            </a:r>
            <a:endParaRPr lang="en-US" altLang="zh-CN" sz="3000" dirty="0">
              <a:latin typeface="+mn-ea"/>
            </a:endParaRPr>
          </a:p>
          <a:p>
            <a:pPr>
              <a:lnSpc>
                <a:spcPct val="120000"/>
              </a:lnSpc>
              <a:buNone/>
            </a:pPr>
            <a:r>
              <a:rPr lang="en-US" altLang="zh-CN" sz="3000" dirty="0">
                <a:latin typeface="+mn-ea"/>
              </a:rPr>
              <a:t>7.</a:t>
            </a:r>
            <a:r>
              <a:rPr lang="zh-CN" altLang="zh-CN" sz="3000" dirty="0">
                <a:latin typeface="+mn-ea"/>
              </a:rPr>
              <a:t>磁通量：</a:t>
            </a:r>
            <a:r>
              <a:rPr lang="en-US" altLang="zh-CN" sz="3000" dirty="0">
                <a:latin typeface="+mn-ea"/>
              </a:rPr>
              <a:t> </a:t>
            </a:r>
          </a:p>
          <a:p>
            <a:pPr>
              <a:lnSpc>
                <a:spcPct val="120000"/>
              </a:lnSpc>
              <a:buNone/>
            </a:pPr>
            <a:r>
              <a:rPr lang="en-US" altLang="zh-CN" sz="3000" dirty="0">
                <a:latin typeface="+mn-ea"/>
              </a:rPr>
              <a:t>8.</a:t>
            </a:r>
            <a:r>
              <a:rPr lang="zh-CN" altLang="zh-CN" sz="3000" dirty="0">
                <a:latin typeface="+mn-ea"/>
              </a:rPr>
              <a:t>磁场的叠加原理：磁感应强度的矢量和。</a:t>
            </a:r>
          </a:p>
          <a:p>
            <a:pPr eaLnBrk="1" hangingPunct="1">
              <a:lnSpc>
                <a:spcPct val="90000"/>
              </a:lnSpc>
              <a:buFontTx/>
              <a:buNone/>
            </a:pPr>
            <a:endParaRPr lang="zh-CN" altLang="en-US" sz="2400" b="1" dirty="0">
              <a:latin typeface="宋体" charset="-122"/>
            </a:endParaRPr>
          </a:p>
        </p:txBody>
      </p:sp>
      <p:graphicFrame>
        <p:nvGraphicFramePr>
          <p:cNvPr id="37889" name="Object 2"/>
          <p:cNvGraphicFramePr>
            <a:graphicFrameLocks noChangeAspect="1"/>
          </p:cNvGraphicFramePr>
          <p:nvPr/>
        </p:nvGraphicFramePr>
        <p:xfrm>
          <a:off x="2915816" y="3573016"/>
          <a:ext cx="1080269" cy="741088"/>
        </p:xfrm>
        <a:graphic>
          <a:graphicData uri="http://schemas.openxmlformats.org/presentationml/2006/ole">
            <mc:AlternateContent xmlns:mc="http://schemas.openxmlformats.org/markup-compatibility/2006">
              <mc:Choice xmlns:v="urn:schemas-microsoft-com:vml" Requires="v">
                <p:oleObj spid="_x0000_s59396" name="公式" r:id="rId3" imgW="469800" imgH="393480" progId="Equation.3">
                  <p:embed/>
                </p:oleObj>
              </mc:Choice>
              <mc:Fallback>
                <p:oleObj name="公式" r:id="rId3" imgW="46980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3573016"/>
                        <a:ext cx="1080269" cy="741088"/>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15512" name="Object 152"/>
          <p:cNvGraphicFramePr>
            <a:graphicFrameLocks noChangeAspect="1"/>
          </p:cNvGraphicFramePr>
          <p:nvPr/>
        </p:nvGraphicFramePr>
        <p:xfrm>
          <a:off x="2123728" y="5157192"/>
          <a:ext cx="2880320" cy="546974"/>
        </p:xfrm>
        <a:graphic>
          <a:graphicData uri="http://schemas.openxmlformats.org/presentationml/2006/ole">
            <mc:AlternateContent xmlns:mc="http://schemas.openxmlformats.org/markup-compatibility/2006">
              <mc:Choice xmlns:v="urn:schemas-microsoft-com:vml" Requires="v">
                <p:oleObj spid="_x0000_s59397" name="Equation" r:id="rId5" imgW="1307880" imgH="228600" progId="Equation.DSMT4">
                  <p:embed/>
                </p:oleObj>
              </mc:Choice>
              <mc:Fallback>
                <p:oleObj name="Equation" r:id="rId5" imgW="1307880" imgH="228600" progId="Equation.DSMT4">
                  <p:embed/>
                  <p:pic>
                    <p:nvPicPr>
                      <p:cNvPr id="0" name="Object 1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5157192"/>
                        <a:ext cx="2880320" cy="546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blinds(horizontal)">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blinds(horizontal)">
                                      <p:cBhvr>
                                        <p:cTn id="22" dur="500"/>
                                        <p:tgtEl>
                                          <p:spTgt spid="1280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8003">
                                            <p:txEl>
                                              <p:pRg st="4" end="4"/>
                                            </p:txEl>
                                          </p:spTgt>
                                        </p:tgtEl>
                                        <p:attrNameLst>
                                          <p:attrName>style.visibility</p:attrName>
                                        </p:attrNameLst>
                                      </p:cBhvr>
                                      <p:to>
                                        <p:strVal val="visible"/>
                                      </p:to>
                                    </p:set>
                                    <p:animEffect transition="in" filter="blinds(horizontal)">
                                      <p:cBhvr>
                                        <p:cTn id="27" dur="500"/>
                                        <p:tgtEl>
                                          <p:spTgt spid="1280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7889"/>
                                        </p:tgtEl>
                                        <p:attrNameLst>
                                          <p:attrName>style.visibility</p:attrName>
                                        </p:attrNameLst>
                                      </p:cBhvr>
                                      <p:to>
                                        <p:strVal val="visible"/>
                                      </p:to>
                                    </p:set>
                                    <p:animEffect transition="in" filter="box(in)">
                                      <p:cBhvr>
                                        <p:cTn id="32" dur="500"/>
                                        <p:tgtEl>
                                          <p:spTgt spid="378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8003">
                                            <p:txEl>
                                              <p:pRg st="5" end="5"/>
                                            </p:txEl>
                                          </p:spTgt>
                                        </p:tgtEl>
                                        <p:attrNameLst>
                                          <p:attrName>style.visibility</p:attrName>
                                        </p:attrNameLst>
                                      </p:cBhvr>
                                      <p:to>
                                        <p:strVal val="visible"/>
                                      </p:to>
                                    </p:set>
                                    <p:animEffect transition="in" filter="blinds(horizontal)">
                                      <p:cBhvr>
                                        <p:cTn id="37" dur="500"/>
                                        <p:tgtEl>
                                          <p:spTgt spid="12800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8003">
                                            <p:txEl>
                                              <p:pRg st="6" end="6"/>
                                            </p:txEl>
                                          </p:spTgt>
                                        </p:tgtEl>
                                        <p:attrNameLst>
                                          <p:attrName>style.visibility</p:attrName>
                                        </p:attrNameLst>
                                      </p:cBhvr>
                                      <p:to>
                                        <p:strVal val="visible"/>
                                      </p:to>
                                    </p:set>
                                    <p:animEffect transition="in" filter="blinds(horizontal)">
                                      <p:cBhvr>
                                        <p:cTn id="42" dur="500"/>
                                        <p:tgtEl>
                                          <p:spTgt spid="12800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15512"/>
                                        </p:tgtEl>
                                        <p:attrNameLst>
                                          <p:attrName>style.visibility</p:attrName>
                                        </p:attrNameLst>
                                      </p:cBhvr>
                                      <p:to>
                                        <p:strVal val="visible"/>
                                      </p:to>
                                    </p:set>
                                    <p:animEffect transition="in" filter="blinds(vertical)">
                                      <p:cBhvr>
                                        <p:cTn id="47" dur="500"/>
                                        <p:tgtEl>
                                          <p:spTgt spid="155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28003">
                                            <p:txEl>
                                              <p:pRg st="7" end="7"/>
                                            </p:txEl>
                                          </p:spTgt>
                                        </p:tgtEl>
                                        <p:attrNameLst>
                                          <p:attrName>style.visibility</p:attrName>
                                        </p:attrNameLst>
                                      </p:cBhvr>
                                      <p:to>
                                        <p:strVal val="visible"/>
                                      </p:to>
                                    </p:set>
                                    <p:animEffect transition="in" filter="blinds(horizontal)">
                                      <p:cBhvr>
                                        <p:cTn id="52" dur="500"/>
                                        <p:tgtEl>
                                          <p:spTgt spid="1280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27"/>
          <p:cNvGraphicFramePr>
            <a:graphicFrameLocks noChangeAspect="1"/>
          </p:cNvGraphicFramePr>
          <p:nvPr/>
        </p:nvGraphicFramePr>
        <p:xfrm>
          <a:off x="179512" y="1340768"/>
          <a:ext cx="3343142" cy="951235"/>
        </p:xfrm>
        <a:graphic>
          <a:graphicData uri="http://schemas.openxmlformats.org/presentationml/2006/ole">
            <mc:AlternateContent xmlns:mc="http://schemas.openxmlformats.org/markup-compatibility/2006">
              <mc:Choice xmlns:v="urn:schemas-microsoft-com:vml" Requires="v">
                <p:oleObj spid="_x0000_s49157" name="Equation" r:id="rId3" imgW="1815840" imgH="457200" progId="Equation.DSMT4">
                  <p:embed/>
                </p:oleObj>
              </mc:Choice>
              <mc:Fallback>
                <p:oleObj name="Equation" r:id="rId3" imgW="1815840" imgH="457200" progId="Equation.DSMT4">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340768"/>
                        <a:ext cx="3343142" cy="9512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3"/>
          <p:cNvSpPr>
            <a:spLocks noChangeArrowheads="1"/>
          </p:cNvSpPr>
          <p:nvPr/>
        </p:nvSpPr>
        <p:spPr bwMode="auto">
          <a:xfrm>
            <a:off x="539552" y="2780928"/>
            <a:ext cx="2157963" cy="523220"/>
          </a:xfrm>
          <a:prstGeom prst="rect">
            <a:avLst/>
          </a:prstGeom>
          <a:noFill/>
          <a:ln w="9525">
            <a:noFill/>
            <a:miter lim="800000"/>
            <a:headEnd/>
            <a:tailEnd/>
          </a:ln>
        </p:spPr>
        <p:txBody>
          <a:bodyPr wrap="none">
            <a:spAutoFit/>
          </a:bodyPr>
          <a:lstStyle/>
          <a:p>
            <a:pPr>
              <a:buFont typeface="Wingdings" pitchFamily="2" charset="2"/>
              <a:buChar char="p"/>
            </a:pPr>
            <a:r>
              <a:rPr kumimoji="1" lang="en-US" altLang="zh-CN" sz="2800" b="1" dirty="0">
                <a:latin typeface="Times New Roman" pitchFamily="18" charset="0"/>
              </a:rPr>
              <a:t> </a:t>
            </a:r>
            <a:r>
              <a:rPr kumimoji="1" lang="zh-CN" altLang="en-US" sz="2800" b="1" dirty="0">
                <a:latin typeface="Times New Roman" pitchFamily="18" charset="0"/>
              </a:rPr>
              <a:t>地磁偏角</a:t>
            </a:r>
            <a:r>
              <a:rPr kumimoji="1" lang="en-US" altLang="zh-CN" sz="2800" b="1" dirty="0">
                <a:solidFill>
                  <a:schemeClr val="bg1"/>
                </a:solidFill>
                <a:latin typeface="Times New Roman" pitchFamily="18" charset="0"/>
              </a:rPr>
              <a:t>)</a:t>
            </a:r>
          </a:p>
        </p:txBody>
      </p:sp>
      <p:pic>
        <p:nvPicPr>
          <p:cNvPr id="21" name="Picture 4" descr="地磁场"/>
          <p:cNvPicPr>
            <a:picLocks noChangeAspect="1" noChangeArrowheads="1"/>
          </p:cNvPicPr>
          <p:nvPr/>
        </p:nvPicPr>
        <p:blipFill>
          <a:blip r:embed="rId5" cstate="print"/>
          <a:srcRect/>
          <a:stretch>
            <a:fillRect/>
          </a:stretch>
        </p:blipFill>
        <p:spPr bwMode="auto">
          <a:xfrm>
            <a:off x="4067944" y="908719"/>
            <a:ext cx="4824536" cy="4974009"/>
          </a:xfrm>
          <a:prstGeom prst="rect">
            <a:avLst/>
          </a:prstGeom>
          <a:noFill/>
          <a:ln w="9525">
            <a:noFill/>
            <a:miter lim="800000"/>
            <a:headEnd/>
            <a:tailEnd/>
          </a:ln>
        </p:spPr>
      </p:pic>
    </p:spTree>
    <p:extLst>
      <p:ext uri="{BB962C8B-B14F-4D97-AF65-F5344CB8AC3E}">
        <p14:creationId xmlns:p14="http://schemas.microsoft.com/office/powerpoint/2010/main" val="145879190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395288" y="821234"/>
            <a:ext cx="3671887" cy="576262"/>
          </a:xfrm>
          <a:prstGeom prst="rect">
            <a:avLst/>
          </a:prstGeom>
          <a:noFill/>
          <a:ln w="9525">
            <a:noFill/>
            <a:miter lim="800000"/>
            <a:headEnd/>
            <a:tailEnd/>
          </a:ln>
        </p:spPr>
        <p:txBody>
          <a:bodyPr/>
          <a:lstStyle/>
          <a:p>
            <a:pPr marL="342900" indent="-342900">
              <a:lnSpc>
                <a:spcPct val="80000"/>
              </a:lnSpc>
              <a:spcBef>
                <a:spcPct val="20000"/>
              </a:spcBef>
            </a:pPr>
            <a:r>
              <a:rPr lang="zh-CN" altLang="en-US" sz="2800" b="1"/>
              <a:t>（</a:t>
            </a:r>
            <a:r>
              <a:rPr lang="en-US" altLang="zh-CN" sz="2800" b="1"/>
              <a:t>2</a:t>
            </a:r>
            <a:r>
              <a:rPr lang="zh-CN" altLang="en-US" sz="2800" b="1"/>
              <a:t>） 磁力</a:t>
            </a:r>
            <a:endParaRPr lang="zh-CN" altLang="en-US" sz="3200"/>
          </a:p>
        </p:txBody>
      </p:sp>
      <p:sp>
        <p:nvSpPr>
          <p:cNvPr id="49157" name="Rectangle 5"/>
          <p:cNvSpPr>
            <a:spLocks noChangeArrowheads="1"/>
          </p:cNvSpPr>
          <p:nvPr/>
        </p:nvSpPr>
        <p:spPr bwMode="auto">
          <a:xfrm>
            <a:off x="251520" y="1412776"/>
            <a:ext cx="4537075" cy="1152525"/>
          </a:xfrm>
          <a:prstGeom prst="rect">
            <a:avLst/>
          </a:prstGeom>
          <a:noFill/>
          <a:ln w="9525">
            <a:noFill/>
            <a:miter lim="800000"/>
            <a:headEnd/>
            <a:tailEnd/>
          </a:ln>
        </p:spPr>
        <p:txBody>
          <a:bodyPr/>
          <a:lstStyle/>
          <a:p>
            <a:pPr marL="342900" indent="-342900">
              <a:lnSpc>
                <a:spcPct val="80000"/>
              </a:lnSpc>
              <a:spcBef>
                <a:spcPct val="20000"/>
              </a:spcBef>
            </a:pPr>
            <a:r>
              <a:rPr lang="zh-CN" altLang="zh-CN" sz="3200" b="1" dirty="0"/>
              <a:t>同名磁极相互排斥，</a:t>
            </a:r>
            <a:endParaRPr lang="zh-CN" altLang="en-US" sz="3200" b="1" dirty="0"/>
          </a:p>
          <a:p>
            <a:pPr marL="342900" indent="-342900">
              <a:lnSpc>
                <a:spcPct val="80000"/>
              </a:lnSpc>
              <a:spcBef>
                <a:spcPct val="20000"/>
              </a:spcBef>
            </a:pPr>
            <a:r>
              <a:rPr lang="zh-CN" altLang="zh-CN" sz="3200" b="1" dirty="0"/>
              <a:t>异名磁极相互吸引。</a:t>
            </a:r>
            <a:endParaRPr lang="zh-CN" altLang="en-US" sz="3200" b="1" dirty="0"/>
          </a:p>
        </p:txBody>
      </p:sp>
      <p:sp>
        <p:nvSpPr>
          <p:cNvPr id="49159" name="Rectangle 7"/>
          <p:cNvSpPr>
            <a:spLocks noChangeArrowheads="1"/>
          </p:cNvSpPr>
          <p:nvPr/>
        </p:nvSpPr>
        <p:spPr bwMode="auto">
          <a:xfrm>
            <a:off x="323528" y="3140968"/>
            <a:ext cx="5256213" cy="576263"/>
          </a:xfrm>
          <a:prstGeom prst="rect">
            <a:avLst/>
          </a:prstGeom>
          <a:noFill/>
          <a:ln w="9525">
            <a:noFill/>
            <a:miter lim="800000"/>
            <a:headEnd/>
            <a:tailEnd/>
          </a:ln>
        </p:spPr>
        <p:txBody>
          <a:bodyPr/>
          <a:lstStyle/>
          <a:p>
            <a:pPr marL="342900" indent="-342900">
              <a:lnSpc>
                <a:spcPct val="80000"/>
              </a:lnSpc>
              <a:spcBef>
                <a:spcPct val="20000"/>
              </a:spcBef>
            </a:pPr>
            <a:r>
              <a:rPr lang="zh-CN" altLang="en-US" sz="2800" b="1" dirty="0"/>
              <a:t>（</a:t>
            </a:r>
            <a:r>
              <a:rPr lang="en-US" altLang="zh-CN" sz="2800" b="1" dirty="0"/>
              <a:t>3</a:t>
            </a:r>
            <a:r>
              <a:rPr lang="zh-CN" altLang="en-US" sz="2800" b="1" dirty="0"/>
              <a:t>）自然界</a:t>
            </a:r>
            <a:r>
              <a:rPr lang="zh-CN" altLang="en-US" sz="3200" b="1" dirty="0"/>
              <a:t>磁单极不存在</a:t>
            </a:r>
            <a:r>
              <a:rPr lang="zh-CN" altLang="en-US" sz="3200" dirty="0"/>
              <a:t> </a:t>
            </a:r>
          </a:p>
        </p:txBody>
      </p:sp>
      <p:grpSp>
        <p:nvGrpSpPr>
          <p:cNvPr id="2" name="Group 8"/>
          <p:cNvGrpSpPr>
            <a:grpSpLocks/>
          </p:cNvGrpSpPr>
          <p:nvPr/>
        </p:nvGrpSpPr>
        <p:grpSpPr bwMode="auto">
          <a:xfrm>
            <a:off x="6012160" y="2996952"/>
            <a:ext cx="2176463" cy="2232025"/>
            <a:chOff x="4059" y="2387"/>
            <a:chExt cx="1371" cy="1406"/>
          </a:xfrm>
        </p:grpSpPr>
        <p:pic>
          <p:nvPicPr>
            <p:cNvPr id="10248" name="Picture 9" descr="磁极成对出现"/>
            <p:cNvPicPr>
              <a:picLocks noChangeAspect="1" noChangeArrowheads="1"/>
            </p:cNvPicPr>
            <p:nvPr/>
          </p:nvPicPr>
          <p:blipFill>
            <a:blip r:embed="rId2" cstate="print"/>
            <a:srcRect/>
            <a:stretch>
              <a:fillRect/>
            </a:stretch>
          </p:blipFill>
          <p:spPr bwMode="auto">
            <a:xfrm>
              <a:off x="4059" y="2387"/>
              <a:ext cx="1371" cy="1406"/>
            </a:xfrm>
            <a:prstGeom prst="rect">
              <a:avLst/>
            </a:prstGeom>
            <a:noFill/>
            <a:ln w="9525">
              <a:noFill/>
              <a:miter lim="800000"/>
              <a:headEnd/>
              <a:tailEnd/>
            </a:ln>
          </p:spPr>
        </p:pic>
        <p:sp>
          <p:nvSpPr>
            <p:cNvPr id="10249" name="Text Box 10"/>
            <p:cNvSpPr txBox="1">
              <a:spLocks noChangeArrowheads="1"/>
            </p:cNvSpPr>
            <p:nvPr/>
          </p:nvSpPr>
          <p:spPr bwMode="auto">
            <a:xfrm>
              <a:off x="4558" y="2795"/>
              <a:ext cx="409" cy="442"/>
            </a:xfrm>
            <a:prstGeom prst="rect">
              <a:avLst/>
            </a:prstGeom>
            <a:noFill/>
            <a:ln w="9525">
              <a:noFill/>
              <a:miter lim="800000"/>
              <a:headEnd/>
              <a:tailEnd/>
            </a:ln>
          </p:spPr>
          <p:txBody>
            <a:bodyPr>
              <a:spAutoFit/>
            </a:bodyPr>
            <a:lstStyle/>
            <a:p>
              <a:pPr>
                <a:spcBef>
                  <a:spcPct val="50000"/>
                </a:spcBef>
              </a:pPr>
              <a:r>
                <a:rPr kumimoji="1" lang="zh-CN" altLang="en-US" sz="4000" b="1">
                  <a:solidFill>
                    <a:schemeClr val="accent2"/>
                  </a:solidFill>
                  <a:latin typeface="Times New Roman" pitchFamily="18" charset="0"/>
                </a:rPr>
                <a:t>？</a:t>
              </a:r>
            </a:p>
          </p:txBody>
        </p:sp>
      </p:grpSp>
      <p:sp>
        <p:nvSpPr>
          <p:cNvPr id="49163" name="Text Box 11"/>
          <p:cNvSpPr txBox="1">
            <a:spLocks noChangeArrowheads="1"/>
          </p:cNvSpPr>
          <p:nvPr/>
        </p:nvSpPr>
        <p:spPr bwMode="auto">
          <a:xfrm>
            <a:off x="683891" y="4149031"/>
            <a:ext cx="3417887" cy="519112"/>
          </a:xfrm>
          <a:prstGeom prst="rect">
            <a:avLst/>
          </a:prstGeom>
          <a:solidFill>
            <a:srgbClr val="FFFFCC"/>
          </a:solidFill>
          <a:ln w="28575">
            <a:noFill/>
            <a:miter lim="800000"/>
            <a:headEnd/>
            <a:tailEnd/>
          </a:ln>
        </p:spPr>
        <p:txBody>
          <a:bodyPr anchor="ctr">
            <a:spAutoFit/>
          </a:bodyPr>
          <a:lstStyle/>
          <a:p>
            <a:pPr algn="ctr"/>
            <a:r>
              <a:rPr kumimoji="1" lang="zh-CN" altLang="en-US" sz="2800" b="1">
                <a:solidFill>
                  <a:srgbClr val="0000FF"/>
                </a:solidFill>
                <a:latin typeface="楷体_GB2312" pitchFamily="49" charset="-122"/>
                <a:ea typeface="楷体_GB2312" pitchFamily="49" charset="-122"/>
              </a:rPr>
              <a:t>寻求磁单极问题</a:t>
            </a:r>
          </a:p>
        </p:txBody>
      </p:sp>
      <p:pic>
        <p:nvPicPr>
          <p:cNvPr id="51202" name="Picture 2"/>
          <p:cNvPicPr>
            <a:picLocks noChangeAspect="1" noChangeArrowheads="1"/>
          </p:cNvPicPr>
          <p:nvPr/>
        </p:nvPicPr>
        <p:blipFill>
          <a:blip r:embed="rId3" cstate="print"/>
          <a:srcRect/>
          <a:stretch>
            <a:fillRect/>
          </a:stretch>
        </p:blipFill>
        <p:spPr bwMode="auto">
          <a:xfrm>
            <a:off x="3923928" y="1196752"/>
            <a:ext cx="2506175" cy="1152128"/>
          </a:xfrm>
          <a:prstGeom prst="rect">
            <a:avLst/>
          </a:prstGeom>
          <a:noFill/>
          <a:ln w="9525">
            <a:noFill/>
            <a:miter lim="800000"/>
            <a:headEnd/>
            <a:tailEnd/>
          </a:ln>
        </p:spPr>
      </p:pic>
      <p:pic>
        <p:nvPicPr>
          <p:cNvPr id="51203" name="Picture 3"/>
          <p:cNvPicPr>
            <a:picLocks noChangeAspect="1" noChangeArrowheads="1"/>
          </p:cNvPicPr>
          <p:nvPr/>
        </p:nvPicPr>
        <p:blipFill>
          <a:blip r:embed="rId4" cstate="print"/>
          <a:srcRect/>
          <a:stretch>
            <a:fillRect/>
          </a:stretch>
        </p:blipFill>
        <p:spPr bwMode="auto">
          <a:xfrm>
            <a:off x="6588224" y="1268760"/>
            <a:ext cx="2363431" cy="108012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7"/>
                                        </p:tgtEl>
                                        <p:attrNameLst>
                                          <p:attrName>style.visibility</p:attrName>
                                        </p:attrNameLst>
                                      </p:cBhvr>
                                      <p:to>
                                        <p:strVal val="visible"/>
                                      </p:to>
                                    </p:set>
                                    <p:anim calcmode="lin" valueType="num">
                                      <p:cBhvr additive="base">
                                        <p:cTn id="7" dur="500" fill="hold"/>
                                        <p:tgtEl>
                                          <p:spTgt spid="49157"/>
                                        </p:tgtEl>
                                        <p:attrNameLst>
                                          <p:attrName>ppt_x</p:attrName>
                                        </p:attrNameLst>
                                      </p:cBhvr>
                                      <p:tavLst>
                                        <p:tav tm="0">
                                          <p:val>
                                            <p:strVal val="#ppt_x"/>
                                          </p:val>
                                        </p:tav>
                                        <p:tav tm="100000">
                                          <p:val>
                                            <p:strVal val="#ppt_x"/>
                                          </p:val>
                                        </p:tav>
                                      </p:tavLst>
                                    </p:anim>
                                    <p:anim calcmode="lin" valueType="num">
                                      <p:cBhvr additive="base">
                                        <p:cTn id="8" dur="500" fill="hold"/>
                                        <p:tgtEl>
                                          <p:spTgt spid="491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2"/>
                                        </p:tgtEl>
                                        <p:attrNameLst>
                                          <p:attrName>style.visibility</p:attrName>
                                        </p:attrNameLst>
                                      </p:cBhvr>
                                      <p:to>
                                        <p:strVal val="visible"/>
                                      </p:to>
                                    </p:set>
                                    <p:anim calcmode="lin" valueType="num">
                                      <p:cBhvr additive="base">
                                        <p:cTn id="13" dur="500" fill="hold"/>
                                        <p:tgtEl>
                                          <p:spTgt spid="51202"/>
                                        </p:tgtEl>
                                        <p:attrNameLst>
                                          <p:attrName>ppt_x</p:attrName>
                                        </p:attrNameLst>
                                      </p:cBhvr>
                                      <p:tavLst>
                                        <p:tav tm="0">
                                          <p:val>
                                            <p:strVal val="#ppt_x"/>
                                          </p:val>
                                        </p:tav>
                                        <p:tav tm="100000">
                                          <p:val>
                                            <p:strVal val="#ppt_x"/>
                                          </p:val>
                                        </p:tav>
                                      </p:tavLst>
                                    </p:anim>
                                    <p:anim calcmode="lin" valueType="num">
                                      <p:cBhvr additive="base">
                                        <p:cTn id="14" dur="500" fill="hold"/>
                                        <p:tgtEl>
                                          <p:spTgt spid="5120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3"/>
                                        </p:tgtEl>
                                        <p:attrNameLst>
                                          <p:attrName>style.visibility</p:attrName>
                                        </p:attrNameLst>
                                      </p:cBhvr>
                                      <p:to>
                                        <p:strVal val="visible"/>
                                      </p:to>
                                    </p:set>
                                    <p:anim calcmode="lin" valueType="num">
                                      <p:cBhvr additive="base">
                                        <p:cTn id="19" dur="500" fill="hold"/>
                                        <p:tgtEl>
                                          <p:spTgt spid="51203"/>
                                        </p:tgtEl>
                                        <p:attrNameLst>
                                          <p:attrName>ppt_x</p:attrName>
                                        </p:attrNameLst>
                                      </p:cBhvr>
                                      <p:tavLst>
                                        <p:tav tm="0">
                                          <p:val>
                                            <p:strVal val="#ppt_x"/>
                                          </p:val>
                                        </p:tav>
                                        <p:tav tm="100000">
                                          <p:val>
                                            <p:strVal val="#ppt_x"/>
                                          </p:val>
                                        </p:tav>
                                      </p:tavLst>
                                    </p:anim>
                                    <p:anim calcmode="lin" valueType="num">
                                      <p:cBhvr additive="base">
                                        <p:cTn id="20" dur="500" fill="hold"/>
                                        <p:tgtEl>
                                          <p:spTgt spid="5120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159"/>
                                        </p:tgtEl>
                                        <p:attrNameLst>
                                          <p:attrName>style.visibility</p:attrName>
                                        </p:attrNameLst>
                                      </p:cBhvr>
                                      <p:to>
                                        <p:strVal val="visible"/>
                                      </p:to>
                                    </p:set>
                                    <p:anim calcmode="lin" valueType="num">
                                      <p:cBhvr additive="base">
                                        <p:cTn id="25" dur="500" fill="hold"/>
                                        <p:tgtEl>
                                          <p:spTgt spid="49159"/>
                                        </p:tgtEl>
                                        <p:attrNameLst>
                                          <p:attrName>ppt_x</p:attrName>
                                        </p:attrNameLst>
                                      </p:cBhvr>
                                      <p:tavLst>
                                        <p:tav tm="0">
                                          <p:val>
                                            <p:strVal val="#ppt_x"/>
                                          </p:val>
                                        </p:tav>
                                        <p:tav tm="100000">
                                          <p:val>
                                            <p:strVal val="#ppt_x"/>
                                          </p:val>
                                        </p:tav>
                                      </p:tavLst>
                                    </p:anim>
                                    <p:anim calcmode="lin" valueType="num">
                                      <p:cBhvr additive="base">
                                        <p:cTn id="26" dur="500" fill="hold"/>
                                        <p:tgtEl>
                                          <p:spTgt spid="4915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ox(in)">
                                      <p:cBhvr>
                                        <p:cTn id="31" dur="20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9163"/>
                                        </p:tgtEl>
                                        <p:attrNameLst>
                                          <p:attrName>style.visibility</p:attrName>
                                        </p:attrNameLst>
                                      </p:cBhvr>
                                      <p:to>
                                        <p:strVal val="visible"/>
                                      </p:to>
                                    </p:set>
                                    <p:animEffect transition="in" filter="wipe(left)">
                                      <p:cBhvr>
                                        <p:cTn id="36" dur="500"/>
                                        <p:tgtEl>
                                          <p:spTgt spid="4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p:bldP spid="49159" grpId="0"/>
      <p:bldP spid="4916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87450" y="1989115"/>
            <a:ext cx="4714875" cy="522288"/>
            <a:chOff x="793" y="1296"/>
            <a:chExt cx="2970" cy="329"/>
          </a:xfrm>
        </p:grpSpPr>
        <p:sp>
          <p:nvSpPr>
            <p:cNvPr id="11282" name="Rectangle 3"/>
            <p:cNvSpPr>
              <a:spLocks noChangeArrowheads="1"/>
            </p:cNvSpPr>
            <p:nvPr/>
          </p:nvSpPr>
          <p:spPr bwMode="auto">
            <a:xfrm>
              <a:off x="793" y="1298"/>
              <a:ext cx="566" cy="327"/>
            </a:xfrm>
            <a:prstGeom prst="rect">
              <a:avLst/>
            </a:prstGeom>
            <a:noFill/>
            <a:ln w="9525">
              <a:noFill/>
              <a:miter lim="800000"/>
              <a:headEnd/>
              <a:tailEnd/>
            </a:ln>
          </p:spPr>
          <p:txBody>
            <a:bodyPr wrap="none">
              <a:spAutoFit/>
            </a:bodyPr>
            <a:lstStyle/>
            <a:p>
              <a:pPr defTabSz="762000"/>
              <a:r>
                <a:rPr kumimoji="1" lang="zh-CN" altLang="en-US" sz="2800" b="1" dirty="0">
                  <a:latin typeface="宋体" charset="-122"/>
                </a:rPr>
                <a:t>？？</a:t>
              </a:r>
            </a:p>
          </p:txBody>
        </p:sp>
        <p:sp>
          <p:nvSpPr>
            <p:cNvPr id="11283" name="AutoShape 4"/>
            <p:cNvSpPr>
              <a:spLocks noChangeArrowheads="1"/>
            </p:cNvSpPr>
            <p:nvPr/>
          </p:nvSpPr>
          <p:spPr bwMode="auto">
            <a:xfrm>
              <a:off x="2063" y="1296"/>
              <a:ext cx="752" cy="227"/>
            </a:xfrm>
            <a:prstGeom prst="rightArrow">
              <a:avLst>
                <a:gd name="adj1" fmla="val 50000"/>
                <a:gd name="adj2" fmla="val 110156"/>
              </a:avLst>
            </a:prstGeom>
            <a:solidFill>
              <a:schemeClr val="accent1"/>
            </a:solidFill>
            <a:ln w="9525">
              <a:solidFill>
                <a:schemeClr val="tx1"/>
              </a:solidFill>
              <a:miter lim="800000"/>
              <a:headEnd/>
              <a:tailEnd/>
            </a:ln>
          </p:spPr>
          <p:txBody>
            <a:bodyPr wrap="none" anchor="ctr"/>
            <a:lstStyle/>
            <a:p>
              <a:endParaRPr lang="zh-CN" altLang="en-US"/>
            </a:p>
          </p:txBody>
        </p:sp>
        <p:sp>
          <p:nvSpPr>
            <p:cNvPr id="11284" name="Rectangle 5"/>
            <p:cNvSpPr>
              <a:spLocks noChangeArrowheads="1"/>
            </p:cNvSpPr>
            <p:nvPr/>
          </p:nvSpPr>
          <p:spPr bwMode="auto">
            <a:xfrm>
              <a:off x="3197" y="1296"/>
              <a:ext cx="566" cy="327"/>
            </a:xfrm>
            <a:prstGeom prst="rect">
              <a:avLst/>
            </a:prstGeom>
            <a:noFill/>
            <a:ln w="9525">
              <a:noFill/>
              <a:miter lim="800000"/>
              <a:headEnd/>
              <a:tailEnd/>
            </a:ln>
          </p:spPr>
          <p:txBody>
            <a:bodyPr wrap="none">
              <a:spAutoFit/>
            </a:bodyPr>
            <a:lstStyle/>
            <a:p>
              <a:pPr defTabSz="762000"/>
              <a:r>
                <a:rPr kumimoji="1" lang="zh-CN" altLang="en-US" sz="2800" b="1" dirty="0">
                  <a:latin typeface="宋体" charset="-122"/>
                </a:rPr>
                <a:t>磁场</a:t>
              </a:r>
            </a:p>
          </p:txBody>
        </p:sp>
      </p:grpSp>
      <p:sp>
        <p:nvSpPr>
          <p:cNvPr id="11267" name="Rectangle 6"/>
          <p:cNvSpPr>
            <a:spLocks noChangeArrowheads="1"/>
          </p:cNvSpPr>
          <p:nvPr/>
        </p:nvSpPr>
        <p:spPr bwMode="auto">
          <a:xfrm>
            <a:off x="468313" y="620688"/>
            <a:ext cx="6160661" cy="584775"/>
          </a:xfrm>
          <a:prstGeom prst="rect">
            <a:avLst/>
          </a:prstGeom>
          <a:noFill/>
          <a:ln w="9525">
            <a:noFill/>
            <a:miter lim="800000"/>
            <a:headEnd/>
            <a:tailEnd/>
          </a:ln>
        </p:spPr>
        <p:txBody>
          <a:bodyPr wrap="none">
            <a:spAutoFit/>
          </a:bodyPr>
          <a:lstStyle/>
          <a:p>
            <a:r>
              <a:rPr kumimoji="1" lang="en-US" altLang="zh-CN" sz="3200" b="1" dirty="0">
                <a:latin typeface="黑体" pitchFamily="49" charset="-122"/>
                <a:ea typeface="黑体" pitchFamily="49" charset="-122"/>
              </a:rPr>
              <a:t>2. </a:t>
            </a:r>
            <a:r>
              <a:rPr kumimoji="1" lang="zh-CN" altLang="en-US" sz="3200" b="1" dirty="0">
                <a:latin typeface="黑体" pitchFamily="49" charset="-122"/>
                <a:ea typeface="黑体" pitchFamily="49" charset="-122"/>
              </a:rPr>
              <a:t>磁与电的联系</a:t>
            </a:r>
            <a:r>
              <a:rPr kumimoji="1" lang="zh-CN" altLang="en-US" sz="3200" b="1" dirty="0">
                <a:latin typeface="宋体" charset="-122"/>
              </a:rPr>
              <a:t>：磁起源于电流</a:t>
            </a:r>
            <a:endParaRPr kumimoji="1" lang="zh-CN" altLang="en-US" sz="3200" b="1" dirty="0">
              <a:solidFill>
                <a:schemeClr val="bg1"/>
              </a:solidFill>
              <a:latin typeface="宋体" charset="-122"/>
            </a:endParaRPr>
          </a:p>
        </p:txBody>
      </p:sp>
      <p:grpSp>
        <p:nvGrpSpPr>
          <p:cNvPr id="3" name="Group 7"/>
          <p:cNvGrpSpPr>
            <a:grpSpLocks/>
          </p:cNvGrpSpPr>
          <p:nvPr/>
        </p:nvGrpSpPr>
        <p:grpSpPr bwMode="auto">
          <a:xfrm>
            <a:off x="971550" y="1311249"/>
            <a:ext cx="5216525" cy="549275"/>
            <a:chOff x="576" y="753"/>
            <a:chExt cx="3286" cy="346"/>
          </a:xfrm>
        </p:grpSpPr>
        <p:sp>
          <p:nvSpPr>
            <p:cNvPr id="11279" name="Rectangle 8"/>
            <p:cNvSpPr>
              <a:spLocks noChangeArrowheads="1"/>
            </p:cNvSpPr>
            <p:nvPr/>
          </p:nvSpPr>
          <p:spPr bwMode="auto">
            <a:xfrm>
              <a:off x="3071" y="772"/>
              <a:ext cx="791" cy="327"/>
            </a:xfrm>
            <a:prstGeom prst="rect">
              <a:avLst/>
            </a:prstGeom>
            <a:noFill/>
            <a:ln w="9525">
              <a:noFill/>
              <a:miter lim="800000"/>
              <a:headEnd/>
              <a:tailEnd/>
            </a:ln>
          </p:spPr>
          <p:txBody>
            <a:bodyPr wrap="none">
              <a:spAutoFit/>
            </a:bodyPr>
            <a:lstStyle/>
            <a:p>
              <a:pPr defTabSz="762000"/>
              <a:r>
                <a:rPr kumimoji="1" lang="zh-CN" altLang="en-US" sz="2800" b="1" dirty="0">
                  <a:latin typeface="宋体" charset="-122"/>
                </a:rPr>
                <a:t>静电场</a:t>
              </a:r>
            </a:p>
          </p:txBody>
        </p:sp>
        <p:sp>
          <p:nvSpPr>
            <p:cNvPr id="11280" name="Rectangle 9"/>
            <p:cNvSpPr>
              <a:spLocks noChangeArrowheads="1"/>
            </p:cNvSpPr>
            <p:nvPr/>
          </p:nvSpPr>
          <p:spPr bwMode="auto">
            <a:xfrm>
              <a:off x="576" y="753"/>
              <a:ext cx="1241" cy="327"/>
            </a:xfrm>
            <a:prstGeom prst="rect">
              <a:avLst/>
            </a:prstGeom>
            <a:noFill/>
            <a:ln w="9525">
              <a:noFill/>
              <a:miter lim="800000"/>
              <a:headEnd/>
              <a:tailEnd/>
            </a:ln>
          </p:spPr>
          <p:txBody>
            <a:bodyPr wrap="none">
              <a:spAutoFit/>
            </a:bodyPr>
            <a:lstStyle/>
            <a:p>
              <a:pPr defTabSz="762000"/>
              <a:r>
                <a:rPr kumimoji="1" lang="zh-CN" altLang="en-US" sz="2800" b="1" dirty="0">
                  <a:latin typeface="宋体" charset="-122"/>
                </a:rPr>
                <a:t>静止的电荷</a:t>
              </a:r>
            </a:p>
          </p:txBody>
        </p:sp>
        <p:sp>
          <p:nvSpPr>
            <p:cNvPr id="11281" name="AutoShape 10"/>
            <p:cNvSpPr>
              <a:spLocks noChangeArrowheads="1"/>
            </p:cNvSpPr>
            <p:nvPr/>
          </p:nvSpPr>
          <p:spPr bwMode="auto">
            <a:xfrm>
              <a:off x="1982" y="817"/>
              <a:ext cx="852" cy="230"/>
            </a:xfrm>
            <a:prstGeom prst="rightArrow">
              <a:avLst>
                <a:gd name="adj1" fmla="val 50000"/>
                <a:gd name="adj2" fmla="val 110156"/>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4" name="Group 11"/>
          <p:cNvGrpSpPr>
            <a:grpSpLocks/>
          </p:cNvGrpSpPr>
          <p:nvPr/>
        </p:nvGrpSpPr>
        <p:grpSpPr bwMode="auto">
          <a:xfrm>
            <a:off x="251520" y="3356992"/>
            <a:ext cx="1858963" cy="3338512"/>
            <a:chOff x="158" y="1570"/>
            <a:chExt cx="1171" cy="2103"/>
          </a:xfrm>
        </p:grpSpPr>
        <p:pic>
          <p:nvPicPr>
            <p:cNvPr id="11277" name="Picture 12" descr="奥斯特"/>
            <p:cNvPicPr>
              <a:picLocks noChangeAspect="1" noChangeArrowheads="1"/>
            </p:cNvPicPr>
            <p:nvPr/>
          </p:nvPicPr>
          <p:blipFill>
            <a:blip r:embed="rId2" cstate="print"/>
            <a:srcRect/>
            <a:stretch>
              <a:fillRect/>
            </a:stretch>
          </p:blipFill>
          <p:spPr bwMode="auto">
            <a:xfrm>
              <a:off x="158" y="1570"/>
              <a:ext cx="1171" cy="1812"/>
            </a:xfrm>
            <a:prstGeom prst="rect">
              <a:avLst/>
            </a:prstGeom>
            <a:noFill/>
            <a:ln w="9525">
              <a:noFill/>
              <a:miter lim="800000"/>
              <a:headEnd/>
              <a:tailEnd/>
            </a:ln>
          </p:spPr>
        </p:pic>
        <p:sp>
          <p:nvSpPr>
            <p:cNvPr id="11278" name="Text Box 13"/>
            <p:cNvSpPr txBox="1">
              <a:spLocks noChangeArrowheads="1"/>
            </p:cNvSpPr>
            <p:nvPr/>
          </p:nvSpPr>
          <p:spPr bwMode="auto">
            <a:xfrm>
              <a:off x="295" y="3385"/>
              <a:ext cx="816" cy="288"/>
            </a:xfrm>
            <a:prstGeom prst="rect">
              <a:avLst/>
            </a:prstGeom>
            <a:noFill/>
            <a:ln w="9525">
              <a:noFill/>
              <a:miter lim="800000"/>
              <a:headEnd/>
              <a:tailEnd/>
            </a:ln>
          </p:spPr>
          <p:txBody>
            <a:bodyPr>
              <a:spAutoFit/>
            </a:bodyPr>
            <a:lstStyle/>
            <a:p>
              <a:pPr>
                <a:spcBef>
                  <a:spcPct val="50000"/>
                </a:spcBef>
              </a:pPr>
              <a:r>
                <a:rPr kumimoji="1" lang="zh-CN" altLang="en-US" sz="2400" b="1">
                  <a:solidFill>
                    <a:schemeClr val="bg1"/>
                  </a:solidFill>
                  <a:latin typeface="宋体" charset="-122"/>
                </a:rPr>
                <a:t>奥斯特</a:t>
              </a:r>
            </a:p>
          </p:txBody>
        </p:sp>
      </p:grpSp>
      <p:grpSp>
        <p:nvGrpSpPr>
          <p:cNvPr id="5" name="Group 14"/>
          <p:cNvGrpSpPr>
            <a:grpSpLocks/>
          </p:cNvGrpSpPr>
          <p:nvPr/>
        </p:nvGrpSpPr>
        <p:grpSpPr bwMode="auto">
          <a:xfrm>
            <a:off x="2268538" y="2852738"/>
            <a:ext cx="6624637" cy="2679700"/>
            <a:chOff x="1429" y="1570"/>
            <a:chExt cx="4173" cy="1688"/>
          </a:xfrm>
        </p:grpSpPr>
        <p:sp>
          <p:nvSpPr>
            <p:cNvPr id="11274" name="Rectangle 15"/>
            <p:cNvSpPr>
              <a:spLocks noChangeArrowheads="1"/>
            </p:cNvSpPr>
            <p:nvPr/>
          </p:nvSpPr>
          <p:spPr bwMode="auto">
            <a:xfrm>
              <a:off x="1474" y="1570"/>
              <a:ext cx="4032" cy="327"/>
            </a:xfrm>
            <a:prstGeom prst="rect">
              <a:avLst/>
            </a:prstGeom>
            <a:noFill/>
            <a:ln w="9525">
              <a:noFill/>
              <a:miter lim="800000"/>
              <a:headEnd/>
              <a:tailEnd/>
            </a:ln>
          </p:spPr>
          <p:txBody>
            <a:bodyPr lIns="92075" tIns="46038" rIns="92075" bIns="46038">
              <a:spAutoFit/>
            </a:bodyPr>
            <a:lstStyle/>
            <a:p>
              <a:pPr defTabSz="762000" eaLnBrk="0" hangingPunct="0">
                <a:spcBef>
                  <a:spcPct val="50000"/>
                </a:spcBef>
                <a:buFontTx/>
                <a:buChar char="•"/>
              </a:pPr>
              <a:r>
                <a:rPr kumimoji="1" lang="en-US" altLang="zh-CN" sz="2800" b="1">
                  <a:latin typeface="宋体" charset="-122"/>
                </a:rPr>
                <a:t>1820</a:t>
              </a:r>
              <a:r>
                <a:rPr kumimoji="1" lang="zh-CN" altLang="en-US" sz="2800" b="1">
                  <a:latin typeface="宋体" charset="-122"/>
                </a:rPr>
                <a:t>年 </a:t>
              </a:r>
              <a:r>
                <a:rPr kumimoji="1" lang="zh-CN" altLang="en-US" sz="2800" b="1">
                  <a:solidFill>
                    <a:srgbClr val="FF0000"/>
                  </a:solidFill>
                  <a:latin typeface="宋体" charset="-122"/>
                </a:rPr>
                <a:t>奥斯特</a:t>
              </a:r>
              <a:r>
                <a:rPr kumimoji="1" lang="zh-CN" altLang="en-US" sz="2800" b="1">
                  <a:latin typeface="宋体" charset="-122"/>
                </a:rPr>
                <a:t>  磁针上的电碰撞实验</a:t>
              </a:r>
            </a:p>
          </p:txBody>
        </p:sp>
        <p:pic>
          <p:nvPicPr>
            <p:cNvPr id="11275" name="Picture 16" descr="20061114204836124">
              <a:hlinkClick r:id="rId3"/>
            </p:cNvPr>
            <p:cNvPicPr>
              <a:picLocks noChangeAspect="1" noChangeArrowheads="1"/>
            </p:cNvPicPr>
            <p:nvPr/>
          </p:nvPicPr>
          <p:blipFill>
            <a:blip r:embed="rId4" cstate="print"/>
            <a:srcRect/>
            <a:stretch>
              <a:fillRect/>
            </a:stretch>
          </p:blipFill>
          <p:spPr bwMode="auto">
            <a:xfrm>
              <a:off x="1429" y="1933"/>
              <a:ext cx="2041" cy="1325"/>
            </a:xfrm>
            <a:prstGeom prst="rect">
              <a:avLst/>
            </a:prstGeom>
            <a:noFill/>
            <a:ln w="9525">
              <a:noFill/>
              <a:miter lim="800000"/>
              <a:headEnd/>
              <a:tailEnd/>
            </a:ln>
          </p:spPr>
        </p:pic>
        <p:pic>
          <p:nvPicPr>
            <p:cNvPr id="11276" name="Picture 17" descr="20061114205137819">
              <a:hlinkClick r:id="rId5"/>
            </p:cNvPr>
            <p:cNvPicPr>
              <a:picLocks noChangeAspect="1" noChangeArrowheads="1"/>
            </p:cNvPicPr>
            <p:nvPr/>
          </p:nvPicPr>
          <p:blipFill>
            <a:blip r:embed="rId6" cstate="print"/>
            <a:srcRect/>
            <a:stretch>
              <a:fillRect/>
            </a:stretch>
          </p:blipFill>
          <p:spPr bwMode="auto">
            <a:xfrm>
              <a:off x="3560" y="1933"/>
              <a:ext cx="2042" cy="1319"/>
            </a:xfrm>
            <a:prstGeom prst="rect">
              <a:avLst/>
            </a:prstGeom>
            <a:noFill/>
            <a:ln w="9525">
              <a:noFill/>
              <a:miter lim="800000"/>
              <a:headEnd/>
              <a:tailEnd/>
            </a:ln>
          </p:spPr>
        </p:pic>
      </p:grpSp>
      <p:sp>
        <p:nvSpPr>
          <p:cNvPr id="11271" name="Text Box 18"/>
          <p:cNvSpPr txBox="1">
            <a:spLocks noChangeArrowheads="1"/>
          </p:cNvSpPr>
          <p:nvPr/>
        </p:nvSpPr>
        <p:spPr bwMode="auto">
          <a:xfrm>
            <a:off x="1979613" y="6165850"/>
            <a:ext cx="6913562" cy="519113"/>
          </a:xfrm>
          <a:prstGeom prst="rect">
            <a:avLst/>
          </a:prstGeom>
          <a:noFill/>
          <a:ln w="9525">
            <a:noFill/>
            <a:miter lim="800000"/>
            <a:headEnd/>
            <a:tailEnd/>
          </a:ln>
        </p:spPr>
        <p:txBody>
          <a:bodyPr>
            <a:spAutoFit/>
          </a:bodyPr>
          <a:lstStyle/>
          <a:p>
            <a:pPr>
              <a:spcBef>
                <a:spcPct val="50000"/>
              </a:spcBef>
            </a:pPr>
            <a:endParaRPr kumimoji="1" lang="zh-CN" altLang="zh-CN" sz="2800" b="1">
              <a:latin typeface="Times New Roman" pitchFamily="18" charset="0"/>
            </a:endParaRPr>
          </a:p>
        </p:txBody>
      </p:sp>
      <p:sp>
        <p:nvSpPr>
          <p:cNvPr id="52243" name="Text Box 19"/>
          <p:cNvSpPr txBox="1">
            <a:spLocks noChangeArrowheads="1"/>
          </p:cNvSpPr>
          <p:nvPr/>
        </p:nvSpPr>
        <p:spPr bwMode="auto">
          <a:xfrm>
            <a:off x="2555776" y="5661248"/>
            <a:ext cx="6336679" cy="1051953"/>
          </a:xfrm>
          <a:prstGeom prst="rect">
            <a:avLst/>
          </a:prstGeom>
          <a:noFill/>
          <a:ln w="9525">
            <a:noFill/>
            <a:miter lim="800000"/>
            <a:headEnd/>
            <a:tailEnd/>
          </a:ln>
        </p:spPr>
        <p:txBody>
          <a:bodyPr wrap="square">
            <a:spAutoFit/>
          </a:bodyPr>
          <a:lstStyle/>
          <a:p>
            <a:pPr>
              <a:spcBef>
                <a:spcPct val="50000"/>
              </a:spcBef>
            </a:pPr>
            <a:r>
              <a:rPr kumimoji="1" lang="en-US" altLang="zh-CN" sz="2400" b="1" dirty="0">
                <a:solidFill>
                  <a:srgbClr val="0500DC"/>
                </a:solidFill>
                <a:latin typeface="Times New Roman" pitchFamily="18" charset="0"/>
                <a:ea typeface="楷体_GB2312" pitchFamily="49" charset="-122"/>
              </a:rPr>
              <a:t>“</a:t>
            </a:r>
            <a:r>
              <a:rPr kumimoji="1" lang="zh-CN" altLang="en-US" sz="2400" b="1" dirty="0">
                <a:solidFill>
                  <a:srgbClr val="0500DC"/>
                </a:solidFill>
                <a:latin typeface="楷体_GB2312" pitchFamily="49" charset="-122"/>
                <a:ea typeface="楷体_GB2312" pitchFamily="49" charset="-122"/>
              </a:rPr>
              <a:t>猛然打开了科学中一个黑暗领域的大门。”</a:t>
            </a:r>
          </a:p>
          <a:p>
            <a:pPr>
              <a:spcBef>
                <a:spcPct val="50000"/>
              </a:spcBef>
            </a:pPr>
            <a:r>
              <a:rPr kumimoji="1" lang="zh-CN" altLang="en-US" sz="2400" b="1" dirty="0">
                <a:solidFill>
                  <a:srgbClr val="0500DC"/>
                </a:solidFill>
                <a:latin typeface="楷体_GB2312" pitchFamily="49" charset="-122"/>
                <a:ea typeface="楷体_GB2312" pitchFamily="49" charset="-122"/>
              </a:rPr>
              <a:t>                           </a:t>
            </a:r>
            <a:r>
              <a:rPr kumimoji="1" lang="en-US" altLang="zh-CN" sz="2400" b="1" dirty="0">
                <a:solidFill>
                  <a:srgbClr val="0500DC"/>
                </a:solidFill>
                <a:latin typeface="Times New Roman" pitchFamily="18" charset="0"/>
                <a:ea typeface="楷体_GB2312" pitchFamily="49" charset="-122"/>
              </a:rPr>
              <a:t>——</a:t>
            </a:r>
            <a:r>
              <a:rPr kumimoji="1" lang="zh-CN" altLang="en-US" sz="2400" b="1" dirty="0">
                <a:solidFill>
                  <a:srgbClr val="0500DC"/>
                </a:solidFill>
                <a:latin typeface="楷体_GB2312" pitchFamily="49" charset="-122"/>
                <a:ea typeface="楷体_GB2312" pitchFamily="49" charset="-122"/>
              </a:rPr>
              <a:t>法拉第</a:t>
            </a:r>
          </a:p>
        </p:txBody>
      </p:sp>
      <p:sp>
        <p:nvSpPr>
          <p:cNvPr id="52244" name="Rectangle 20"/>
          <p:cNvSpPr>
            <a:spLocks noChangeArrowheads="1"/>
          </p:cNvSpPr>
          <p:nvPr/>
        </p:nvSpPr>
        <p:spPr bwMode="auto">
          <a:xfrm>
            <a:off x="323528" y="2420888"/>
            <a:ext cx="2020888" cy="579438"/>
          </a:xfrm>
          <a:prstGeom prst="rect">
            <a:avLst/>
          </a:prstGeom>
          <a:noFill/>
          <a:ln w="9525">
            <a:noFill/>
            <a:miter lim="800000"/>
            <a:headEnd/>
            <a:tailEnd/>
          </a:ln>
        </p:spPr>
        <p:txBody>
          <a:bodyPr wrap="none">
            <a:spAutoFit/>
          </a:bodyPr>
          <a:lstStyle/>
          <a:p>
            <a:r>
              <a:rPr kumimoji="1" lang="zh-CN" altLang="en-US" sz="3200" b="1" dirty="0">
                <a:solidFill>
                  <a:srgbClr val="FF0000"/>
                </a:solidFill>
                <a:latin typeface="黑体" pitchFamily="49" charset="-122"/>
                <a:ea typeface="黑体" pitchFamily="49" charset="-122"/>
              </a:rPr>
              <a:t>（</a:t>
            </a:r>
            <a:r>
              <a:rPr kumimoji="1" lang="en-US" altLang="zh-CN" sz="3200" b="1" dirty="0">
                <a:solidFill>
                  <a:srgbClr val="FF0000"/>
                </a:solidFill>
                <a:latin typeface="黑体" pitchFamily="49" charset="-122"/>
                <a:ea typeface="黑体" pitchFamily="49" charset="-122"/>
              </a:rPr>
              <a:t>1</a:t>
            </a:r>
            <a:r>
              <a:rPr kumimoji="1" lang="zh-CN" altLang="en-US" sz="3200" b="1" dirty="0">
                <a:solidFill>
                  <a:srgbClr val="FF0000"/>
                </a:solidFill>
                <a:latin typeface="黑体" pitchFamily="49" charset="-122"/>
                <a:ea typeface="黑体" pitchFamily="49" charset="-122"/>
              </a:rPr>
              <a:t>）实验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44"/>
                                        </p:tgtEl>
                                        <p:attrNameLst>
                                          <p:attrName>style.visibility</p:attrName>
                                        </p:attrNameLst>
                                      </p:cBhvr>
                                      <p:to>
                                        <p:strVal val="visible"/>
                                      </p:to>
                                    </p:set>
                                    <p:anim calcmode="lin" valueType="num">
                                      <p:cBhvr additive="base">
                                        <p:cTn id="19" dur="500" fill="hold"/>
                                        <p:tgtEl>
                                          <p:spTgt spid="52244"/>
                                        </p:tgtEl>
                                        <p:attrNameLst>
                                          <p:attrName>ppt_x</p:attrName>
                                        </p:attrNameLst>
                                      </p:cBhvr>
                                      <p:tavLst>
                                        <p:tav tm="0">
                                          <p:val>
                                            <p:strVal val="#ppt_x"/>
                                          </p:val>
                                        </p:tav>
                                        <p:tav tm="100000">
                                          <p:val>
                                            <p:strVal val="#ppt_x"/>
                                          </p:val>
                                        </p:tav>
                                      </p:tavLst>
                                    </p:anim>
                                    <p:anim calcmode="lin" valueType="num">
                                      <p:cBhvr additive="base">
                                        <p:cTn id="20" dur="500" fill="hold"/>
                                        <p:tgtEl>
                                          <p:spTgt spid="522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ox(in)">
                                      <p:cBhvr>
                                        <p:cTn id="25" dur="2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out)">
                                      <p:cBhvr>
                                        <p:cTn id="30" dur="20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5" fill="hold" grpId="0" nodeType="clickEffect">
                                  <p:stCondLst>
                                    <p:cond delay="0"/>
                                  </p:stCondLst>
                                  <p:childTnLst>
                                    <p:set>
                                      <p:cBhvr>
                                        <p:cTn id="34" dur="1" fill="hold">
                                          <p:stCondLst>
                                            <p:cond delay="0"/>
                                          </p:stCondLst>
                                        </p:cTn>
                                        <p:tgtEl>
                                          <p:spTgt spid="52243"/>
                                        </p:tgtEl>
                                        <p:attrNameLst>
                                          <p:attrName>style.visibility</p:attrName>
                                        </p:attrNameLst>
                                      </p:cBhvr>
                                      <p:to>
                                        <p:strVal val="visible"/>
                                      </p:to>
                                    </p:set>
                                    <p:animEffect transition="in" filter="blinds(vertical)">
                                      <p:cBhvr>
                                        <p:cTn id="35" dur="500"/>
                                        <p:tgtEl>
                                          <p:spTgt spid="52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3" grpId="0"/>
      <p:bldP spid="522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157538" y="2776538"/>
            <a:ext cx="9144000" cy="0"/>
          </a:xfrm>
          <a:prstGeom prst="rect">
            <a:avLst/>
          </a:prstGeom>
          <a:noFill/>
          <a:ln w="9525">
            <a:noFill/>
            <a:miter lim="800000"/>
            <a:headEnd/>
            <a:tailEnd/>
          </a:ln>
          <a:effectLst/>
        </p:spPr>
        <p:txBody>
          <a:bodyPr>
            <a:spAutoFit/>
          </a:bodyPr>
          <a:lstStyle/>
          <a:p>
            <a:endParaRPr lang="zh-CN" altLang="en-US"/>
          </a:p>
        </p:txBody>
      </p:sp>
      <p:pic>
        <p:nvPicPr>
          <p:cNvPr id="10243" name="Picture 3" descr="http://ced.xxjy.cn/Resource/GZ/GZWL/JAJC/G2/ja000005ZW1_0040_2.gif"/>
          <p:cNvPicPr>
            <a:picLocks noChangeAspect="1" noChangeArrowheads="1"/>
          </p:cNvPicPr>
          <p:nvPr/>
        </p:nvPicPr>
        <p:blipFill>
          <a:blip r:embed="rId2" r:link="rId3" cstate="print"/>
          <a:srcRect/>
          <a:stretch>
            <a:fillRect/>
          </a:stretch>
        </p:blipFill>
        <p:spPr bwMode="auto">
          <a:xfrm>
            <a:off x="179388" y="692695"/>
            <a:ext cx="8534400" cy="2061617"/>
          </a:xfrm>
          <a:prstGeom prst="rect">
            <a:avLst/>
          </a:prstGeom>
          <a:noFill/>
        </p:spPr>
      </p:pic>
      <p:pic>
        <p:nvPicPr>
          <p:cNvPr id="10244" name="Picture 4" descr="磁场对电流发生作用">
            <a:hlinkClick r:id="rId4" action="ppaction://hlinkfile"/>
          </p:cNvPr>
          <p:cNvPicPr>
            <a:picLocks noChangeAspect="1" noChangeArrowheads="1"/>
          </p:cNvPicPr>
          <p:nvPr/>
        </p:nvPicPr>
        <p:blipFill>
          <a:blip r:embed="rId5" cstate="print"/>
          <a:srcRect/>
          <a:stretch>
            <a:fillRect/>
          </a:stretch>
        </p:blipFill>
        <p:spPr bwMode="auto">
          <a:xfrm>
            <a:off x="611188" y="3500438"/>
            <a:ext cx="3581400" cy="2944812"/>
          </a:xfrm>
          <a:prstGeom prst="rect">
            <a:avLst/>
          </a:prstGeom>
          <a:noFill/>
        </p:spPr>
      </p:pic>
      <p:pic>
        <p:nvPicPr>
          <p:cNvPr id="10245" name="Picture 5" descr="电流间通过磁场发生作用">
            <a:hlinkClick r:id="rId6" action="ppaction://hlinkfile"/>
          </p:cNvPr>
          <p:cNvPicPr>
            <a:picLocks noChangeAspect="1" noChangeArrowheads="1"/>
          </p:cNvPicPr>
          <p:nvPr/>
        </p:nvPicPr>
        <p:blipFill>
          <a:blip r:embed="rId7" cstate="print"/>
          <a:srcRect/>
          <a:stretch>
            <a:fillRect/>
          </a:stretch>
        </p:blipFill>
        <p:spPr bwMode="auto">
          <a:xfrm>
            <a:off x="4932363" y="3124200"/>
            <a:ext cx="3352800" cy="3733800"/>
          </a:xfrm>
          <a:prstGeom prst="rect">
            <a:avLst/>
          </a:prstGeom>
          <a:noFill/>
        </p:spPr>
      </p:pic>
      <p:pic>
        <p:nvPicPr>
          <p:cNvPr id="10246" name="Picture 6" descr="15-01"/>
          <p:cNvPicPr>
            <a:picLocks noChangeAspect="1" noChangeArrowheads="1"/>
          </p:cNvPicPr>
          <p:nvPr/>
        </p:nvPicPr>
        <p:blipFill>
          <a:blip r:embed="rId8" cstate="print"/>
          <a:srcRect/>
          <a:stretch>
            <a:fillRect/>
          </a:stretch>
        </p:blipFill>
        <p:spPr bwMode="auto">
          <a:xfrm>
            <a:off x="5220072" y="620688"/>
            <a:ext cx="3384499" cy="252028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Text Box 7"/>
          <p:cNvSpPr txBox="1">
            <a:spLocks noChangeArrowheads="1"/>
          </p:cNvSpPr>
          <p:nvPr/>
        </p:nvSpPr>
        <p:spPr bwMode="auto">
          <a:xfrm>
            <a:off x="250825" y="764183"/>
            <a:ext cx="8893175" cy="1647825"/>
          </a:xfrm>
          <a:prstGeom prst="rect">
            <a:avLst/>
          </a:prstGeom>
          <a:noFill/>
          <a:ln w="9525">
            <a:noFill/>
            <a:miter lim="800000"/>
            <a:headEnd/>
            <a:tailEnd/>
          </a:ln>
        </p:spPr>
        <p:txBody>
          <a:bodyPr>
            <a:spAutoFit/>
          </a:bodyPr>
          <a:lstStyle/>
          <a:p>
            <a:pPr marL="274638" indent="-274638">
              <a:spcBef>
                <a:spcPct val="50000"/>
              </a:spcBef>
            </a:pPr>
            <a:r>
              <a:rPr kumimoji="1" lang="zh-CN" altLang="en-US" sz="3200" b="1" dirty="0">
                <a:solidFill>
                  <a:srgbClr val="FF0000"/>
                </a:solidFill>
                <a:latin typeface="黑体" pitchFamily="49" charset="-122"/>
                <a:ea typeface="黑体" pitchFamily="49" charset="-122"/>
              </a:rPr>
              <a:t>（</a:t>
            </a:r>
            <a:r>
              <a:rPr kumimoji="1" lang="en-US" altLang="zh-CN" sz="3200" b="1" dirty="0">
                <a:solidFill>
                  <a:srgbClr val="FF0000"/>
                </a:solidFill>
                <a:latin typeface="黑体" pitchFamily="49" charset="-122"/>
                <a:ea typeface="黑体" pitchFamily="49" charset="-122"/>
              </a:rPr>
              <a:t>2</a:t>
            </a:r>
            <a:r>
              <a:rPr kumimoji="1" lang="zh-CN" altLang="en-US" sz="3200" b="1" dirty="0">
                <a:solidFill>
                  <a:srgbClr val="FF0000"/>
                </a:solidFill>
                <a:latin typeface="黑体" pitchFamily="49" charset="-122"/>
                <a:ea typeface="黑体" pitchFamily="49" charset="-122"/>
              </a:rPr>
              <a:t>）理论解释</a:t>
            </a:r>
            <a:r>
              <a:rPr kumimoji="1" lang="zh-CN" altLang="en-US" sz="3200" b="1" dirty="0">
                <a:latin typeface="宋体" charset="-122"/>
              </a:rPr>
              <a:t>：</a:t>
            </a:r>
            <a:r>
              <a:rPr kumimoji="1" lang="zh-CN" altLang="en-US" sz="2800" b="1" dirty="0">
                <a:latin typeface="宋体" charset="-122"/>
              </a:rPr>
              <a:t>安培分子电流假说</a:t>
            </a:r>
            <a:r>
              <a:rPr kumimoji="1" lang="en-US" altLang="zh-CN" sz="2800" b="1" dirty="0">
                <a:latin typeface="宋体" charset="-122"/>
              </a:rPr>
              <a:t>—</a:t>
            </a:r>
            <a:r>
              <a:rPr kumimoji="1" lang="zh-CN" altLang="en-US" sz="2800" b="1" dirty="0">
                <a:solidFill>
                  <a:srgbClr val="FF0000"/>
                </a:solidFill>
                <a:latin typeface="宋体" charset="-122"/>
              </a:rPr>
              <a:t>磁的根源</a:t>
            </a:r>
          </a:p>
          <a:p>
            <a:pPr marL="274638" indent="-274638">
              <a:spcBef>
                <a:spcPct val="50000"/>
              </a:spcBef>
              <a:buFont typeface="Wingdings" pitchFamily="2" charset="2"/>
              <a:buChar char="l"/>
            </a:pPr>
            <a:r>
              <a:rPr kumimoji="1" lang="zh-CN" altLang="en-US" sz="2800" b="1" dirty="0">
                <a:latin typeface="宋体" charset="-122"/>
              </a:rPr>
              <a:t>安培</a:t>
            </a:r>
            <a:r>
              <a:rPr kumimoji="1" lang="en-US" altLang="zh-CN" sz="2800" b="1" dirty="0">
                <a:latin typeface="宋体" charset="-122"/>
              </a:rPr>
              <a:t>1822</a:t>
            </a:r>
            <a:r>
              <a:rPr kumimoji="1" lang="zh-CN" altLang="en-US" sz="2800" b="1" dirty="0">
                <a:latin typeface="宋体" charset="-122"/>
              </a:rPr>
              <a:t>年提出磁性起源的假设</a:t>
            </a:r>
            <a:r>
              <a:rPr kumimoji="1" lang="en-US" altLang="zh-CN" sz="2800" b="1" dirty="0">
                <a:latin typeface="宋体" charset="-122"/>
              </a:rPr>
              <a:t>:</a:t>
            </a:r>
            <a:r>
              <a:rPr kumimoji="1" lang="zh-CN" altLang="en-US" sz="2800" b="1" dirty="0">
                <a:latin typeface="宋体" charset="-122"/>
              </a:rPr>
              <a:t>一切磁性皆起源于内部电流－－</a:t>
            </a:r>
            <a:r>
              <a:rPr kumimoji="1" lang="zh-CN" altLang="en-US" sz="2800" b="1" dirty="0">
                <a:solidFill>
                  <a:srgbClr val="FF0000"/>
                </a:solidFill>
                <a:latin typeface="宋体" charset="-122"/>
              </a:rPr>
              <a:t>分子电流</a:t>
            </a:r>
          </a:p>
        </p:txBody>
      </p:sp>
      <p:grpSp>
        <p:nvGrpSpPr>
          <p:cNvPr id="3" name="Group 17"/>
          <p:cNvGrpSpPr>
            <a:grpSpLocks/>
          </p:cNvGrpSpPr>
          <p:nvPr/>
        </p:nvGrpSpPr>
        <p:grpSpPr bwMode="auto">
          <a:xfrm>
            <a:off x="611188" y="5148858"/>
            <a:ext cx="7704137" cy="1160462"/>
            <a:chOff x="340" y="1117"/>
            <a:chExt cx="4853" cy="731"/>
          </a:xfrm>
        </p:grpSpPr>
        <p:sp>
          <p:nvSpPr>
            <p:cNvPr id="12294" name="AutoShape 15"/>
            <p:cNvSpPr>
              <a:spLocks noChangeArrowheads="1"/>
            </p:cNvSpPr>
            <p:nvPr/>
          </p:nvSpPr>
          <p:spPr bwMode="auto">
            <a:xfrm>
              <a:off x="340" y="1162"/>
              <a:ext cx="544" cy="317"/>
            </a:xfrm>
            <a:prstGeom prst="rightArrow">
              <a:avLst>
                <a:gd name="adj1" fmla="val 50000"/>
                <a:gd name="adj2" fmla="val 42902"/>
              </a:avLst>
            </a:prstGeom>
            <a:solidFill>
              <a:schemeClr val="accent1"/>
            </a:solidFill>
            <a:ln w="9525">
              <a:solidFill>
                <a:schemeClr val="tx1"/>
              </a:solidFill>
              <a:miter lim="800000"/>
              <a:headEnd/>
              <a:tailEnd/>
            </a:ln>
          </p:spPr>
          <p:txBody>
            <a:bodyPr wrap="none" anchor="ctr"/>
            <a:lstStyle/>
            <a:p>
              <a:endParaRPr lang="zh-CN" altLang="en-US"/>
            </a:p>
          </p:txBody>
        </p:sp>
        <p:sp>
          <p:nvSpPr>
            <p:cNvPr id="12295" name="Text Box 16"/>
            <p:cNvSpPr txBox="1">
              <a:spLocks noChangeArrowheads="1"/>
            </p:cNvSpPr>
            <p:nvPr/>
          </p:nvSpPr>
          <p:spPr bwMode="auto">
            <a:xfrm>
              <a:off x="1020" y="1117"/>
              <a:ext cx="4173" cy="731"/>
            </a:xfrm>
            <a:prstGeom prst="rect">
              <a:avLst/>
            </a:prstGeom>
            <a:noFill/>
            <a:ln w="9525">
              <a:noFill/>
              <a:miter lim="800000"/>
              <a:headEnd/>
              <a:tailEnd/>
            </a:ln>
          </p:spPr>
          <p:txBody>
            <a:bodyPr>
              <a:spAutoFit/>
            </a:bodyPr>
            <a:lstStyle/>
            <a:p>
              <a:pPr>
                <a:spcBef>
                  <a:spcPct val="50000"/>
                </a:spcBef>
                <a:buFont typeface="Wingdings" pitchFamily="2" charset="2"/>
                <a:buChar char="l"/>
              </a:pPr>
              <a:r>
                <a:rPr kumimoji="1" lang="zh-CN" altLang="en-US" sz="2800" b="1">
                  <a:latin typeface="宋体" charset="-122"/>
                </a:rPr>
                <a:t>磁性来源于电流（运动电荷）</a:t>
              </a:r>
            </a:p>
            <a:p>
              <a:pPr>
                <a:spcBef>
                  <a:spcPct val="50000"/>
                </a:spcBef>
                <a:buFont typeface="Wingdings" pitchFamily="2" charset="2"/>
                <a:buChar char="l"/>
              </a:pPr>
              <a:r>
                <a:rPr kumimoji="1" lang="zh-CN" altLang="en-US" sz="2800" b="1">
                  <a:latin typeface="宋体" charset="-122"/>
                </a:rPr>
                <a:t>电流有磁效应 </a:t>
              </a:r>
            </a:p>
          </p:txBody>
        </p:sp>
      </p:grpSp>
      <p:grpSp>
        <p:nvGrpSpPr>
          <p:cNvPr id="50178" name="Group 2"/>
          <p:cNvGrpSpPr>
            <a:grpSpLocks/>
          </p:cNvGrpSpPr>
          <p:nvPr/>
        </p:nvGrpSpPr>
        <p:grpSpPr bwMode="auto">
          <a:xfrm>
            <a:off x="467544" y="2636912"/>
            <a:ext cx="1944216" cy="1368152"/>
            <a:chOff x="1761" y="1839"/>
            <a:chExt cx="2215" cy="1175"/>
          </a:xfrm>
        </p:grpSpPr>
        <p:grpSp>
          <p:nvGrpSpPr>
            <p:cNvPr id="50179" name="xjhzhh3"/>
            <p:cNvGrpSpPr>
              <a:grpSpLocks/>
            </p:cNvGrpSpPr>
            <p:nvPr/>
          </p:nvGrpSpPr>
          <p:grpSpPr bwMode="auto">
            <a:xfrm rot="5400000">
              <a:off x="2427" y="2183"/>
              <a:ext cx="1131" cy="443"/>
              <a:chOff x="6303" y="2044"/>
              <a:chExt cx="2880" cy="2811"/>
            </a:xfrm>
          </p:grpSpPr>
          <p:sp>
            <p:nvSpPr>
              <p:cNvPr id="50180" name="Arc 4"/>
              <p:cNvSpPr>
                <a:spLocks/>
              </p:cNvSpPr>
              <p:nvPr/>
            </p:nvSpPr>
            <p:spPr bwMode="auto">
              <a:xfrm>
                <a:off x="6303" y="3410"/>
                <a:ext cx="2880" cy="1445"/>
              </a:xfrm>
              <a:custGeom>
                <a:avLst/>
                <a:gdLst>
                  <a:gd name="G0" fmla="+- 21600 0 0"/>
                  <a:gd name="G1" fmla="+- 75 0 0"/>
                  <a:gd name="G2" fmla="+- 21600 0 0"/>
                  <a:gd name="T0" fmla="*/ 43199 w 43199"/>
                  <a:gd name="T1" fmla="*/ 285 h 21675"/>
                  <a:gd name="T2" fmla="*/ 0 w 43199"/>
                  <a:gd name="T3" fmla="*/ 0 h 21675"/>
                  <a:gd name="T4" fmla="*/ 21600 w 43199"/>
                  <a:gd name="T5" fmla="*/ 75 h 21675"/>
                </a:gdLst>
                <a:ahLst/>
                <a:cxnLst>
                  <a:cxn ang="0">
                    <a:pos x="T0" y="T1"/>
                  </a:cxn>
                  <a:cxn ang="0">
                    <a:pos x="T2" y="T3"/>
                  </a:cxn>
                  <a:cxn ang="0">
                    <a:pos x="T4" y="T5"/>
                  </a:cxn>
                </a:cxnLst>
                <a:rect l="0" t="0" r="r" b="b"/>
                <a:pathLst>
                  <a:path w="43199" h="21675" fill="none" extrusionOk="0">
                    <a:moveTo>
                      <a:pt x="43198" y="284"/>
                    </a:moveTo>
                    <a:cubicBezTo>
                      <a:pt x="43083" y="12131"/>
                      <a:pt x="33447" y="21674"/>
                      <a:pt x="21600" y="21675"/>
                    </a:cubicBezTo>
                    <a:cubicBezTo>
                      <a:pt x="9670" y="21675"/>
                      <a:pt x="0" y="12004"/>
                      <a:pt x="0" y="75"/>
                    </a:cubicBezTo>
                    <a:cubicBezTo>
                      <a:pt x="-1" y="50"/>
                      <a:pt x="0" y="25"/>
                      <a:pt x="0" y="0"/>
                    </a:cubicBezTo>
                  </a:path>
                  <a:path w="43199" h="21675" stroke="0" extrusionOk="0">
                    <a:moveTo>
                      <a:pt x="43198" y="284"/>
                    </a:moveTo>
                    <a:cubicBezTo>
                      <a:pt x="43083" y="12131"/>
                      <a:pt x="33447" y="21674"/>
                      <a:pt x="21600" y="21675"/>
                    </a:cubicBezTo>
                    <a:cubicBezTo>
                      <a:pt x="9670" y="21675"/>
                      <a:pt x="0" y="12004"/>
                      <a:pt x="0" y="75"/>
                    </a:cubicBezTo>
                    <a:cubicBezTo>
                      <a:pt x="-1" y="50"/>
                      <a:pt x="0" y="25"/>
                      <a:pt x="0" y="0"/>
                    </a:cubicBezTo>
                    <a:lnTo>
                      <a:pt x="21600" y="75"/>
                    </a:lnTo>
                    <a:close/>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181" name="Arc 5"/>
              <p:cNvSpPr>
                <a:spLocks/>
              </p:cNvSpPr>
              <p:nvPr/>
            </p:nvSpPr>
            <p:spPr bwMode="auto">
              <a:xfrm flipH="1" flipV="1">
                <a:off x="6303" y="2044"/>
                <a:ext cx="2880" cy="1445"/>
              </a:xfrm>
              <a:custGeom>
                <a:avLst/>
                <a:gdLst>
                  <a:gd name="G0" fmla="+- 21600 0 0"/>
                  <a:gd name="G1" fmla="+- 75 0 0"/>
                  <a:gd name="G2" fmla="+- 21600 0 0"/>
                  <a:gd name="T0" fmla="*/ 43199 w 43199"/>
                  <a:gd name="T1" fmla="*/ 285 h 21675"/>
                  <a:gd name="T2" fmla="*/ 0 w 43199"/>
                  <a:gd name="T3" fmla="*/ 0 h 21675"/>
                  <a:gd name="T4" fmla="*/ 21600 w 43199"/>
                  <a:gd name="T5" fmla="*/ 75 h 21675"/>
                </a:gdLst>
                <a:ahLst/>
                <a:cxnLst>
                  <a:cxn ang="0">
                    <a:pos x="T0" y="T1"/>
                  </a:cxn>
                  <a:cxn ang="0">
                    <a:pos x="T2" y="T3"/>
                  </a:cxn>
                  <a:cxn ang="0">
                    <a:pos x="T4" y="T5"/>
                  </a:cxn>
                </a:cxnLst>
                <a:rect l="0" t="0" r="r" b="b"/>
                <a:pathLst>
                  <a:path w="43199" h="21675" fill="none" extrusionOk="0">
                    <a:moveTo>
                      <a:pt x="43198" y="284"/>
                    </a:moveTo>
                    <a:cubicBezTo>
                      <a:pt x="43083" y="12131"/>
                      <a:pt x="33447" y="21674"/>
                      <a:pt x="21600" y="21675"/>
                    </a:cubicBezTo>
                    <a:cubicBezTo>
                      <a:pt x="9670" y="21675"/>
                      <a:pt x="0" y="12004"/>
                      <a:pt x="0" y="75"/>
                    </a:cubicBezTo>
                    <a:cubicBezTo>
                      <a:pt x="-1" y="50"/>
                      <a:pt x="0" y="25"/>
                      <a:pt x="0" y="0"/>
                    </a:cubicBezTo>
                  </a:path>
                  <a:path w="43199" h="21675" stroke="0" extrusionOk="0">
                    <a:moveTo>
                      <a:pt x="43198" y="284"/>
                    </a:moveTo>
                    <a:cubicBezTo>
                      <a:pt x="43083" y="12131"/>
                      <a:pt x="33447" y="21674"/>
                      <a:pt x="21600" y="21675"/>
                    </a:cubicBezTo>
                    <a:cubicBezTo>
                      <a:pt x="9670" y="21675"/>
                      <a:pt x="0" y="12004"/>
                      <a:pt x="0" y="75"/>
                    </a:cubicBezTo>
                    <a:cubicBezTo>
                      <a:pt x="-1" y="50"/>
                      <a:pt x="0" y="25"/>
                      <a:pt x="0" y="0"/>
                    </a:cubicBezTo>
                    <a:lnTo>
                      <a:pt x="21600" y="75"/>
                    </a:lnTo>
                    <a:close/>
                  </a:path>
                </a:pathLst>
              </a:custGeom>
              <a:noFill/>
              <a:ln w="19050" cap="rnd">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0182" name="Line 6"/>
            <p:cNvSpPr>
              <a:spLocks noChangeShapeType="1"/>
            </p:cNvSpPr>
            <p:nvPr/>
          </p:nvSpPr>
          <p:spPr bwMode="auto">
            <a:xfrm flipH="1">
              <a:off x="3068" y="2390"/>
              <a:ext cx="662" cy="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183" name="Line 7"/>
            <p:cNvSpPr>
              <a:spLocks noChangeShapeType="1"/>
            </p:cNvSpPr>
            <p:nvPr/>
          </p:nvSpPr>
          <p:spPr bwMode="auto">
            <a:xfrm flipH="1">
              <a:off x="2113" y="2410"/>
              <a:ext cx="662" cy="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184" name="Line 8"/>
            <p:cNvSpPr>
              <a:spLocks noChangeShapeType="1"/>
            </p:cNvSpPr>
            <p:nvPr/>
          </p:nvSpPr>
          <p:spPr bwMode="auto">
            <a:xfrm flipH="1">
              <a:off x="2267" y="2410"/>
              <a:ext cx="254" cy="0"/>
            </a:xfrm>
            <a:prstGeom prst="line">
              <a:avLst/>
            </a:prstGeom>
            <a:noFill/>
            <a:ln w="19050">
              <a:solidFill>
                <a:srgbClr val="000000"/>
              </a:solidFill>
              <a:round/>
              <a:headEnd/>
              <a:tailEnd type="triangle" w="sm" len="lg"/>
            </a:ln>
          </p:spPr>
          <p:txBody>
            <a:bodyPr vert="horz" wrap="square" lIns="91440" tIns="45720" rIns="91440" bIns="45720" numCol="1" anchor="t" anchorCtr="0" compatLnSpc="1">
              <a:prstTxWarp prst="textNoShape">
                <a:avLst/>
              </a:prstTxWarp>
            </a:bodyPr>
            <a:lstStyle/>
            <a:p>
              <a:endParaRPr lang="zh-CN" altLang="en-US"/>
            </a:p>
          </p:txBody>
        </p:sp>
        <p:sp>
          <p:nvSpPr>
            <p:cNvPr id="50185" name="Line 9"/>
            <p:cNvSpPr>
              <a:spLocks noChangeShapeType="1"/>
            </p:cNvSpPr>
            <p:nvPr/>
          </p:nvSpPr>
          <p:spPr bwMode="auto">
            <a:xfrm flipH="1" flipV="1">
              <a:off x="2794" y="2620"/>
              <a:ext cx="42" cy="207"/>
            </a:xfrm>
            <a:prstGeom prst="line">
              <a:avLst/>
            </a:prstGeom>
            <a:noFill/>
            <a:ln w="19050">
              <a:solidFill>
                <a:srgbClr val="000000"/>
              </a:solidFill>
              <a:round/>
              <a:headEnd/>
              <a:tailEnd type="triangle" w="sm" len="lg"/>
            </a:ln>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0186" name="Object 10"/>
            <p:cNvGraphicFramePr>
              <a:graphicFrameLocks noChangeAspect="1"/>
            </p:cNvGraphicFramePr>
            <p:nvPr/>
          </p:nvGraphicFramePr>
          <p:xfrm>
            <a:off x="2500" y="2712"/>
            <a:ext cx="213" cy="302"/>
          </p:xfrm>
          <a:graphic>
            <a:graphicData uri="http://schemas.openxmlformats.org/presentationml/2006/ole">
              <mc:AlternateContent xmlns:mc="http://schemas.openxmlformats.org/markup-compatibility/2006">
                <mc:Choice xmlns:v="urn:schemas-microsoft-com:vml" Requires="v">
                  <p:oleObj spid="_x0000_s50189" name="Equation" r:id="rId3" imgW="164880" imgH="228600" progId="Equation.DSMT4">
                    <p:embed/>
                  </p:oleObj>
                </mc:Choice>
                <mc:Fallback>
                  <p:oleObj name="Equation" r:id="rId3" imgW="164880" imgH="228600" progId="Equation.DSMT4">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 y="2712"/>
                          <a:ext cx="213"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7" name="Object 11"/>
            <p:cNvGraphicFramePr>
              <a:graphicFrameLocks noChangeAspect="1"/>
            </p:cNvGraphicFramePr>
            <p:nvPr/>
          </p:nvGraphicFramePr>
          <p:xfrm>
            <a:off x="1761" y="2295"/>
            <a:ext cx="229" cy="234"/>
          </p:xfrm>
          <a:graphic>
            <a:graphicData uri="http://schemas.openxmlformats.org/presentationml/2006/ole">
              <mc:AlternateContent xmlns:mc="http://schemas.openxmlformats.org/markup-compatibility/2006">
                <mc:Choice xmlns:v="urn:schemas-microsoft-com:vml" Requires="v">
                  <p:oleObj spid="_x0000_s50190" name="Equation" r:id="rId5" imgW="177480" imgH="177480" progId="Equation.DSMT4">
                    <p:embed/>
                  </p:oleObj>
                </mc:Choice>
                <mc:Fallback>
                  <p:oleObj name="Equation" r:id="rId5" imgW="177480" imgH="17748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1" y="2295"/>
                          <a:ext cx="229"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8" name="Object 12"/>
            <p:cNvGraphicFramePr>
              <a:graphicFrameLocks noChangeAspect="1"/>
            </p:cNvGraphicFramePr>
            <p:nvPr/>
          </p:nvGraphicFramePr>
          <p:xfrm>
            <a:off x="3795" y="2275"/>
            <a:ext cx="181" cy="234"/>
          </p:xfrm>
          <a:graphic>
            <a:graphicData uri="http://schemas.openxmlformats.org/presentationml/2006/ole">
              <mc:AlternateContent xmlns:mc="http://schemas.openxmlformats.org/markup-compatibility/2006">
                <mc:Choice xmlns:v="urn:schemas-microsoft-com:vml" Requires="v">
                  <p:oleObj spid="_x0000_s50191" name="Equation" r:id="rId7" imgW="139680" imgH="177480" progId="Equation.DSMT4">
                    <p:embed/>
                  </p:oleObj>
                </mc:Choice>
                <mc:Fallback>
                  <p:oleObj name="Equation" r:id="rId7" imgW="139680" imgH="177480" progId="Equation.DSMT4">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5" y="2275"/>
                          <a:ext cx="181"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 name="Rectangle 5">
            <a:hlinkClick r:id="rId9" action="ppaction://hlinksldjump"/>
          </p:cNvPr>
          <p:cNvSpPr>
            <a:spLocks noChangeArrowheads="1"/>
          </p:cNvSpPr>
          <p:nvPr/>
        </p:nvSpPr>
        <p:spPr bwMode="auto">
          <a:xfrm>
            <a:off x="683568" y="4077072"/>
            <a:ext cx="1872208" cy="936104"/>
          </a:xfrm>
          <a:prstGeom prst="rect">
            <a:avLst/>
          </a:prstGeom>
          <a:noFill/>
          <a:ln w="9525" algn="ctr">
            <a:noFill/>
            <a:miter lim="800000"/>
            <a:headEnd/>
            <a:tailEnd/>
          </a:ln>
          <a:effectLst/>
        </p:spPr>
        <p:txBody>
          <a:bodyPr/>
          <a:lstStyle/>
          <a:p>
            <a:pPr marL="342900" indent="-342900">
              <a:spcBef>
                <a:spcPct val="20000"/>
              </a:spcBef>
            </a:pPr>
            <a:r>
              <a:rPr lang="zh-CN" altLang="en-US" sz="2800" b="1" dirty="0">
                <a:latin typeface="+mn-ea"/>
              </a:rPr>
              <a:t>分子电流</a:t>
            </a:r>
            <a:endParaRPr lang="en-US" altLang="zh-CN" sz="2800" b="1" dirty="0">
              <a:latin typeface="+mn-ea"/>
            </a:endParaRPr>
          </a:p>
          <a:p>
            <a:pPr marL="342900" indent="-342900">
              <a:spcBef>
                <a:spcPct val="20000"/>
              </a:spcBef>
            </a:pPr>
            <a:r>
              <a:rPr lang="zh-CN" altLang="en-US" sz="2800" b="1" dirty="0">
                <a:latin typeface="+mn-ea"/>
              </a:rPr>
              <a:t>（园电流）</a:t>
            </a:r>
          </a:p>
        </p:txBody>
      </p:sp>
      <p:pic>
        <p:nvPicPr>
          <p:cNvPr id="50486" name="Picture 310"/>
          <p:cNvPicPr>
            <a:picLocks noChangeAspect="1" noChangeArrowheads="1"/>
          </p:cNvPicPr>
          <p:nvPr/>
        </p:nvPicPr>
        <p:blipFill>
          <a:blip r:embed="rId10" cstate="print"/>
          <a:srcRect/>
          <a:stretch>
            <a:fillRect/>
          </a:stretch>
        </p:blipFill>
        <p:spPr bwMode="auto">
          <a:xfrm>
            <a:off x="2843808" y="2636912"/>
            <a:ext cx="2376264" cy="1659288"/>
          </a:xfrm>
          <a:prstGeom prst="rect">
            <a:avLst/>
          </a:prstGeom>
          <a:noFill/>
          <a:ln w="9525">
            <a:noFill/>
            <a:miter lim="800000"/>
            <a:headEnd/>
            <a:tailEnd/>
          </a:ln>
        </p:spPr>
      </p:pic>
      <p:pic>
        <p:nvPicPr>
          <p:cNvPr id="50487" name="Picture 311"/>
          <p:cNvPicPr>
            <a:picLocks noChangeAspect="1" noChangeArrowheads="1"/>
          </p:cNvPicPr>
          <p:nvPr/>
        </p:nvPicPr>
        <p:blipFill>
          <a:blip r:embed="rId11" cstate="print"/>
          <a:srcRect/>
          <a:stretch>
            <a:fillRect/>
          </a:stretch>
        </p:blipFill>
        <p:spPr bwMode="auto">
          <a:xfrm>
            <a:off x="5940152" y="2492896"/>
            <a:ext cx="2520280" cy="1757842"/>
          </a:xfrm>
          <a:prstGeom prst="rect">
            <a:avLst/>
          </a:prstGeom>
          <a:noFill/>
          <a:ln w="9525">
            <a:noFill/>
            <a:miter lim="800000"/>
            <a:headEnd/>
            <a:tailEnd/>
          </a:ln>
        </p:spPr>
      </p:pic>
      <p:sp>
        <p:nvSpPr>
          <p:cNvPr id="322" name="Rectangle 5">
            <a:hlinkClick r:id="rId9" action="ppaction://hlinksldjump"/>
          </p:cNvPr>
          <p:cNvSpPr>
            <a:spLocks noChangeArrowheads="1"/>
          </p:cNvSpPr>
          <p:nvPr/>
        </p:nvSpPr>
        <p:spPr bwMode="auto">
          <a:xfrm>
            <a:off x="3131840" y="4149080"/>
            <a:ext cx="1872208" cy="504056"/>
          </a:xfrm>
          <a:prstGeom prst="rect">
            <a:avLst/>
          </a:prstGeom>
          <a:noFill/>
          <a:ln w="9525" algn="ctr">
            <a:noFill/>
            <a:miter lim="800000"/>
            <a:headEnd/>
            <a:tailEnd/>
          </a:ln>
          <a:effectLst/>
        </p:spPr>
        <p:txBody>
          <a:bodyPr/>
          <a:lstStyle/>
          <a:p>
            <a:pPr marL="342900" indent="-342900" algn="ctr">
              <a:spcBef>
                <a:spcPct val="20000"/>
              </a:spcBef>
            </a:pPr>
            <a:r>
              <a:rPr lang="zh-CN" altLang="en-US" sz="2800" b="1" dirty="0">
                <a:latin typeface="+mn-ea"/>
              </a:rPr>
              <a:t>无外场</a:t>
            </a:r>
          </a:p>
        </p:txBody>
      </p:sp>
      <p:sp>
        <p:nvSpPr>
          <p:cNvPr id="323" name="Rectangle 5">
            <a:hlinkClick r:id="rId9" action="ppaction://hlinksldjump"/>
          </p:cNvPr>
          <p:cNvSpPr>
            <a:spLocks noChangeArrowheads="1"/>
          </p:cNvSpPr>
          <p:nvPr/>
        </p:nvSpPr>
        <p:spPr bwMode="auto">
          <a:xfrm>
            <a:off x="6300192" y="4149080"/>
            <a:ext cx="1872208" cy="504056"/>
          </a:xfrm>
          <a:prstGeom prst="rect">
            <a:avLst/>
          </a:prstGeom>
          <a:noFill/>
          <a:ln w="9525" algn="ctr">
            <a:noFill/>
            <a:miter lim="800000"/>
            <a:headEnd/>
            <a:tailEnd/>
          </a:ln>
          <a:effectLst/>
        </p:spPr>
        <p:txBody>
          <a:bodyPr/>
          <a:lstStyle/>
          <a:p>
            <a:pPr marL="342900" indent="-342900" algn="ctr">
              <a:spcBef>
                <a:spcPct val="20000"/>
              </a:spcBef>
            </a:pPr>
            <a:r>
              <a:rPr lang="zh-CN" altLang="en-US" sz="2800" b="1" dirty="0">
                <a:latin typeface="+mn-ea"/>
              </a:rPr>
              <a:t>有外场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279">
                                            <p:txEl>
                                              <p:pRg st="1" end="1"/>
                                            </p:txEl>
                                          </p:spTgt>
                                        </p:tgtEl>
                                        <p:attrNameLst>
                                          <p:attrName>style.visibility</p:attrName>
                                        </p:attrNameLst>
                                      </p:cBhvr>
                                      <p:to>
                                        <p:strVal val="visible"/>
                                      </p:to>
                                    </p:set>
                                    <p:animEffect transition="in" filter="wipe(left)">
                                      <p:cBhvr>
                                        <p:cTn id="7" dur="2000"/>
                                        <p:tgtEl>
                                          <p:spTgt spid="542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0178"/>
                                        </p:tgtEl>
                                        <p:attrNameLst>
                                          <p:attrName>style.visibility</p:attrName>
                                        </p:attrNameLst>
                                      </p:cBhvr>
                                      <p:to>
                                        <p:strVal val="visible"/>
                                      </p:to>
                                    </p:set>
                                    <p:anim calcmode="lin" valueType="num">
                                      <p:cBhvr additive="base">
                                        <p:cTn id="12" dur="500" fill="hold"/>
                                        <p:tgtEl>
                                          <p:spTgt spid="50178"/>
                                        </p:tgtEl>
                                        <p:attrNameLst>
                                          <p:attrName>ppt_x</p:attrName>
                                        </p:attrNameLst>
                                      </p:cBhvr>
                                      <p:tavLst>
                                        <p:tav tm="0">
                                          <p:val>
                                            <p:strVal val="#ppt_x"/>
                                          </p:val>
                                        </p:tav>
                                        <p:tav tm="100000">
                                          <p:val>
                                            <p:strVal val="#ppt_x"/>
                                          </p:val>
                                        </p:tav>
                                      </p:tavLst>
                                    </p:anim>
                                    <p:anim calcmode="lin" valueType="num">
                                      <p:cBhvr additive="base">
                                        <p:cTn id="13" dur="500" fill="hold"/>
                                        <p:tgtEl>
                                          <p:spTgt spid="5017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3">
                                            <p:txEl>
                                              <p:pRg st="0" end="0"/>
                                            </p:txEl>
                                          </p:spTgt>
                                        </p:tgtEl>
                                        <p:attrNameLst>
                                          <p:attrName>style.visibility</p:attrName>
                                        </p:attrNameLst>
                                      </p:cBhvr>
                                      <p:to>
                                        <p:strVal val="visible"/>
                                      </p:to>
                                    </p:set>
                                    <p:animEffect transition="in" filter="blinds(horizontal)">
                                      <p:cBhvr>
                                        <p:cTn id="18" dur="500"/>
                                        <p:tgtEl>
                                          <p:spTgt spid="23">
                                            <p:txEl>
                                              <p:pRg st="0" end="0"/>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
                                            <p:txEl>
                                              <p:pRg st="1" end="1"/>
                                            </p:txEl>
                                          </p:spTgt>
                                        </p:tgtEl>
                                        <p:attrNameLst>
                                          <p:attrName>style.visibility</p:attrName>
                                        </p:attrNameLst>
                                      </p:cBhvr>
                                      <p:to>
                                        <p:strVal val="visible"/>
                                      </p:to>
                                    </p:set>
                                    <p:animEffect transition="in" filter="blinds(horizontal)">
                                      <p:cBhvr>
                                        <p:cTn id="21" dur="500"/>
                                        <p:tgtEl>
                                          <p:spTgt spid="2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0486"/>
                                        </p:tgtEl>
                                        <p:attrNameLst>
                                          <p:attrName>style.visibility</p:attrName>
                                        </p:attrNameLst>
                                      </p:cBhvr>
                                      <p:to>
                                        <p:strVal val="visible"/>
                                      </p:to>
                                    </p:set>
                                    <p:anim calcmode="lin" valueType="num">
                                      <p:cBhvr additive="base">
                                        <p:cTn id="26" dur="500" fill="hold"/>
                                        <p:tgtEl>
                                          <p:spTgt spid="50486"/>
                                        </p:tgtEl>
                                        <p:attrNameLst>
                                          <p:attrName>ppt_x</p:attrName>
                                        </p:attrNameLst>
                                      </p:cBhvr>
                                      <p:tavLst>
                                        <p:tav tm="0">
                                          <p:val>
                                            <p:strVal val="#ppt_x"/>
                                          </p:val>
                                        </p:tav>
                                        <p:tav tm="100000">
                                          <p:val>
                                            <p:strVal val="#ppt_x"/>
                                          </p:val>
                                        </p:tav>
                                      </p:tavLst>
                                    </p:anim>
                                    <p:anim calcmode="lin" valueType="num">
                                      <p:cBhvr additive="base">
                                        <p:cTn id="27" dur="500" fill="hold"/>
                                        <p:tgtEl>
                                          <p:spTgt spid="5048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2">
                                            <p:txEl>
                                              <p:pRg st="0" end="0"/>
                                            </p:txEl>
                                          </p:spTgt>
                                        </p:tgtEl>
                                        <p:attrNameLst>
                                          <p:attrName>style.visibility</p:attrName>
                                        </p:attrNameLst>
                                      </p:cBhvr>
                                      <p:to>
                                        <p:strVal val="visible"/>
                                      </p:to>
                                    </p:set>
                                    <p:animEffect transition="in" filter="blinds(horizontal)">
                                      <p:cBhvr>
                                        <p:cTn id="32" dur="500"/>
                                        <p:tgtEl>
                                          <p:spTgt spid="32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0487"/>
                                        </p:tgtEl>
                                        <p:attrNameLst>
                                          <p:attrName>style.visibility</p:attrName>
                                        </p:attrNameLst>
                                      </p:cBhvr>
                                      <p:to>
                                        <p:strVal val="visible"/>
                                      </p:to>
                                    </p:set>
                                    <p:anim calcmode="lin" valueType="num">
                                      <p:cBhvr additive="base">
                                        <p:cTn id="37" dur="500" fill="hold"/>
                                        <p:tgtEl>
                                          <p:spTgt spid="50487"/>
                                        </p:tgtEl>
                                        <p:attrNameLst>
                                          <p:attrName>ppt_x</p:attrName>
                                        </p:attrNameLst>
                                      </p:cBhvr>
                                      <p:tavLst>
                                        <p:tav tm="0">
                                          <p:val>
                                            <p:strVal val="#ppt_x"/>
                                          </p:val>
                                        </p:tav>
                                        <p:tav tm="100000">
                                          <p:val>
                                            <p:strVal val="#ppt_x"/>
                                          </p:val>
                                        </p:tav>
                                      </p:tavLst>
                                    </p:anim>
                                    <p:anim calcmode="lin" valueType="num">
                                      <p:cBhvr additive="base">
                                        <p:cTn id="38" dur="500" fill="hold"/>
                                        <p:tgtEl>
                                          <p:spTgt spid="5048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23">
                                            <p:txEl>
                                              <p:pRg st="0" end="0"/>
                                            </p:txEl>
                                          </p:spTgt>
                                        </p:tgtEl>
                                        <p:attrNameLst>
                                          <p:attrName>style.visibility</p:attrName>
                                        </p:attrNameLst>
                                      </p:cBhvr>
                                      <p:to>
                                        <p:strVal val="visible"/>
                                      </p:to>
                                    </p:set>
                                    <p:animEffect transition="in" filter="blinds(horizontal)">
                                      <p:cBhvr>
                                        <p:cTn id="43" dur="500"/>
                                        <p:tgtEl>
                                          <p:spTgt spid="323">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500" fill="hold"/>
                                        <p:tgtEl>
                                          <p:spTgt spid="3"/>
                                        </p:tgtEl>
                                        <p:attrNameLst>
                                          <p:attrName>ppt_x</p:attrName>
                                        </p:attrNameLst>
                                      </p:cBhvr>
                                      <p:tavLst>
                                        <p:tav tm="0">
                                          <p:val>
                                            <p:strVal val="#ppt_x"/>
                                          </p:val>
                                        </p:tav>
                                        <p:tav tm="100000">
                                          <p:val>
                                            <p:strVal val="#ppt_x"/>
                                          </p:val>
                                        </p:tav>
                                      </p:tavLst>
                                    </p:anim>
                                    <p:anim calcmode="lin" valueType="num">
                                      <p:cBhvr additive="base">
                                        <p:cTn id="4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allAtOnce"/>
      <p:bldP spid="322" grpId="0" build="allAtOnce"/>
      <p:bldP spid="323"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8" name="Rectangle 12"/>
          <p:cNvSpPr>
            <a:spLocks noChangeArrowheads="1"/>
          </p:cNvSpPr>
          <p:nvPr/>
        </p:nvSpPr>
        <p:spPr bwMode="auto">
          <a:xfrm>
            <a:off x="251521" y="908521"/>
            <a:ext cx="2808312" cy="576263"/>
          </a:xfrm>
          <a:prstGeom prst="rect">
            <a:avLst/>
          </a:prstGeom>
          <a:noFill/>
          <a:ln w="9525">
            <a:noFill/>
            <a:miter lim="800000"/>
            <a:headEnd/>
            <a:tailEnd/>
          </a:ln>
        </p:spPr>
        <p:txBody>
          <a:bodyPr/>
          <a:lstStyle/>
          <a:p>
            <a:pPr marL="342900" indent="-342900">
              <a:lnSpc>
                <a:spcPct val="80000"/>
              </a:lnSpc>
              <a:spcBef>
                <a:spcPct val="20000"/>
              </a:spcBef>
            </a:pPr>
            <a:r>
              <a:rPr lang="zh-CN" altLang="en-US" sz="2800" b="1" dirty="0">
                <a:latin typeface="黑体" pitchFamily="49" charset="-122"/>
                <a:ea typeface="黑体" pitchFamily="49" charset="-122"/>
              </a:rPr>
              <a:t>（</a:t>
            </a:r>
            <a:r>
              <a:rPr lang="en-US" altLang="zh-CN" sz="2800" b="1" dirty="0">
                <a:latin typeface="黑体" pitchFamily="49" charset="-122"/>
                <a:ea typeface="黑体" pitchFamily="49" charset="-122"/>
              </a:rPr>
              <a:t>3</a:t>
            </a:r>
            <a:r>
              <a:rPr lang="zh-CN" altLang="en-US" sz="2800" b="1" dirty="0">
                <a:latin typeface="黑体" pitchFamily="49" charset="-122"/>
                <a:ea typeface="黑体" pitchFamily="49" charset="-122"/>
              </a:rPr>
              <a:t>）</a:t>
            </a:r>
            <a:r>
              <a:rPr lang="zh-CN" altLang="en-US" sz="3200" b="1" dirty="0">
                <a:latin typeface="黑体" pitchFamily="49" charset="-122"/>
                <a:ea typeface="黑体" pitchFamily="49" charset="-122"/>
              </a:rPr>
              <a:t>磁场</a:t>
            </a:r>
            <a:r>
              <a:rPr lang="zh-CN" altLang="en-US" sz="3200" dirty="0">
                <a:latin typeface="黑体" pitchFamily="49" charset="-122"/>
                <a:ea typeface="黑体" pitchFamily="49" charset="-122"/>
              </a:rPr>
              <a:t> </a:t>
            </a:r>
          </a:p>
        </p:txBody>
      </p:sp>
      <p:sp>
        <p:nvSpPr>
          <p:cNvPr id="50189" name="Rectangle 13"/>
          <p:cNvSpPr>
            <a:spLocks noChangeArrowheads="1"/>
          </p:cNvSpPr>
          <p:nvPr/>
        </p:nvSpPr>
        <p:spPr bwMode="auto">
          <a:xfrm>
            <a:off x="5873750" y="1826821"/>
            <a:ext cx="2226642" cy="954107"/>
          </a:xfrm>
          <a:prstGeom prst="rect">
            <a:avLst/>
          </a:prstGeom>
          <a:noFill/>
          <a:ln w="12700">
            <a:solidFill>
              <a:schemeClr val="tx2"/>
            </a:solidFill>
            <a:miter lim="800000"/>
            <a:headEnd/>
            <a:tailEnd/>
          </a:ln>
        </p:spPr>
        <p:txBody>
          <a:bodyPr wrap="square">
            <a:spAutoFit/>
          </a:bodyPr>
          <a:lstStyle/>
          <a:p>
            <a:pPr algn="ctr">
              <a:spcBef>
                <a:spcPct val="50000"/>
              </a:spcBef>
            </a:pPr>
            <a:r>
              <a:rPr lang="zh-CN" altLang="en-US" sz="2800" b="1" dirty="0">
                <a:latin typeface="Times New Roman" pitchFamily="18" charset="0"/>
              </a:rPr>
              <a:t>磁体或电流（运动电荷）</a:t>
            </a:r>
          </a:p>
        </p:txBody>
      </p:sp>
      <p:sp>
        <p:nvSpPr>
          <p:cNvPr id="50190" name="Rectangle 14"/>
          <p:cNvSpPr>
            <a:spLocks noChangeArrowheads="1"/>
          </p:cNvSpPr>
          <p:nvPr/>
        </p:nvSpPr>
        <p:spPr bwMode="auto">
          <a:xfrm>
            <a:off x="395536" y="1844824"/>
            <a:ext cx="2305521" cy="954107"/>
          </a:xfrm>
          <a:prstGeom prst="rect">
            <a:avLst/>
          </a:prstGeom>
          <a:noFill/>
          <a:ln w="9525">
            <a:solidFill>
              <a:schemeClr val="tx2"/>
            </a:solidFill>
            <a:miter lim="800000"/>
            <a:headEnd/>
            <a:tailEnd/>
          </a:ln>
        </p:spPr>
        <p:txBody>
          <a:bodyPr wrap="square">
            <a:spAutoFit/>
          </a:bodyPr>
          <a:lstStyle/>
          <a:p>
            <a:pPr algn="ctr">
              <a:spcBef>
                <a:spcPct val="50000"/>
              </a:spcBef>
            </a:pPr>
            <a:r>
              <a:rPr lang="zh-CN" altLang="en-US" sz="2800" b="1" dirty="0">
                <a:latin typeface="Times New Roman" pitchFamily="18" charset="0"/>
              </a:rPr>
              <a:t>磁体或电流（运动电荷）</a:t>
            </a:r>
          </a:p>
        </p:txBody>
      </p:sp>
      <p:grpSp>
        <p:nvGrpSpPr>
          <p:cNvPr id="2" name="Group 15"/>
          <p:cNvGrpSpPr>
            <a:grpSpLocks/>
          </p:cNvGrpSpPr>
          <p:nvPr/>
        </p:nvGrpSpPr>
        <p:grpSpPr bwMode="auto">
          <a:xfrm>
            <a:off x="3895725" y="1955304"/>
            <a:ext cx="1524000" cy="609600"/>
            <a:chOff x="2500" y="3703"/>
            <a:chExt cx="960" cy="384"/>
          </a:xfrm>
        </p:grpSpPr>
        <p:sp>
          <p:nvSpPr>
            <p:cNvPr id="13329" name="Rectangle 16"/>
            <p:cNvSpPr>
              <a:spLocks noChangeArrowheads="1"/>
            </p:cNvSpPr>
            <p:nvPr/>
          </p:nvSpPr>
          <p:spPr bwMode="auto">
            <a:xfrm>
              <a:off x="2500" y="3703"/>
              <a:ext cx="624" cy="384"/>
            </a:xfrm>
            <a:prstGeom prst="rect">
              <a:avLst/>
            </a:prstGeom>
            <a:noFill/>
            <a:ln w="9525">
              <a:solidFill>
                <a:srgbClr val="D60093"/>
              </a:solidFill>
              <a:miter lim="800000"/>
              <a:headEnd/>
              <a:tailEnd/>
            </a:ln>
          </p:spPr>
          <p:txBody>
            <a:bodyPr wrap="none" anchor="ctr"/>
            <a:lstStyle/>
            <a:p>
              <a:endParaRPr lang="zh-CN" altLang="en-US"/>
            </a:p>
          </p:txBody>
        </p:sp>
        <p:sp>
          <p:nvSpPr>
            <p:cNvPr id="13330" name="Text Box 17"/>
            <p:cNvSpPr txBox="1">
              <a:spLocks noChangeArrowheads="1"/>
            </p:cNvSpPr>
            <p:nvPr/>
          </p:nvSpPr>
          <p:spPr bwMode="auto">
            <a:xfrm>
              <a:off x="2548" y="3751"/>
              <a:ext cx="912" cy="327"/>
            </a:xfrm>
            <a:prstGeom prst="rect">
              <a:avLst/>
            </a:prstGeom>
            <a:noFill/>
            <a:ln w="9525">
              <a:noFill/>
              <a:miter lim="800000"/>
              <a:headEnd/>
              <a:tailEnd/>
            </a:ln>
          </p:spPr>
          <p:txBody>
            <a:bodyPr>
              <a:spAutoFit/>
            </a:bodyPr>
            <a:lstStyle/>
            <a:p>
              <a:pPr>
                <a:spcBef>
                  <a:spcPct val="50000"/>
                </a:spcBef>
              </a:pPr>
              <a:r>
                <a:rPr lang="zh-CN" altLang="en-US" sz="2800" b="1">
                  <a:latin typeface="Times New Roman" pitchFamily="18" charset="0"/>
                </a:rPr>
                <a:t>磁场</a:t>
              </a:r>
            </a:p>
          </p:txBody>
        </p:sp>
      </p:grpSp>
      <p:grpSp>
        <p:nvGrpSpPr>
          <p:cNvPr id="3" name="Group 18"/>
          <p:cNvGrpSpPr>
            <a:grpSpLocks/>
          </p:cNvGrpSpPr>
          <p:nvPr/>
        </p:nvGrpSpPr>
        <p:grpSpPr bwMode="auto">
          <a:xfrm>
            <a:off x="2986088" y="1377454"/>
            <a:ext cx="1447800" cy="792162"/>
            <a:chOff x="1927" y="3339"/>
            <a:chExt cx="912" cy="499"/>
          </a:xfrm>
        </p:grpSpPr>
        <p:sp>
          <p:nvSpPr>
            <p:cNvPr id="13327" name="AutoShape 19"/>
            <p:cNvSpPr>
              <a:spLocks noChangeArrowheads="1"/>
            </p:cNvSpPr>
            <p:nvPr/>
          </p:nvSpPr>
          <p:spPr bwMode="auto">
            <a:xfrm>
              <a:off x="2018" y="3702"/>
              <a:ext cx="408" cy="136"/>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zh-CN" altLang="en-US"/>
            </a:p>
          </p:txBody>
        </p:sp>
        <p:sp>
          <p:nvSpPr>
            <p:cNvPr id="13328" name="Text Box 20"/>
            <p:cNvSpPr txBox="1">
              <a:spLocks noChangeArrowheads="1"/>
            </p:cNvSpPr>
            <p:nvPr/>
          </p:nvSpPr>
          <p:spPr bwMode="auto">
            <a:xfrm>
              <a:off x="1927" y="3339"/>
              <a:ext cx="912" cy="327"/>
            </a:xfrm>
            <a:prstGeom prst="rect">
              <a:avLst/>
            </a:prstGeom>
            <a:noFill/>
            <a:ln w="9525">
              <a:noFill/>
              <a:miter lim="800000"/>
              <a:headEnd/>
              <a:tailEnd/>
            </a:ln>
          </p:spPr>
          <p:txBody>
            <a:bodyPr>
              <a:spAutoFit/>
            </a:bodyPr>
            <a:lstStyle/>
            <a:p>
              <a:pPr>
                <a:spcBef>
                  <a:spcPct val="50000"/>
                </a:spcBef>
              </a:pPr>
              <a:r>
                <a:rPr lang="zh-CN" altLang="en-US" sz="2800" b="1" dirty="0">
                  <a:latin typeface="Times New Roman" pitchFamily="18" charset="0"/>
                </a:rPr>
                <a:t>激发</a:t>
              </a:r>
            </a:p>
          </p:txBody>
        </p:sp>
      </p:grpSp>
      <p:grpSp>
        <p:nvGrpSpPr>
          <p:cNvPr id="4" name="Group 21"/>
          <p:cNvGrpSpPr>
            <a:grpSpLocks/>
          </p:cNvGrpSpPr>
          <p:nvPr/>
        </p:nvGrpSpPr>
        <p:grpSpPr bwMode="auto">
          <a:xfrm>
            <a:off x="4930775" y="1377454"/>
            <a:ext cx="1447800" cy="792162"/>
            <a:chOff x="1927" y="3339"/>
            <a:chExt cx="912" cy="499"/>
          </a:xfrm>
        </p:grpSpPr>
        <p:sp>
          <p:nvSpPr>
            <p:cNvPr id="13325" name="AutoShape 22"/>
            <p:cNvSpPr>
              <a:spLocks noChangeArrowheads="1"/>
            </p:cNvSpPr>
            <p:nvPr/>
          </p:nvSpPr>
          <p:spPr bwMode="auto">
            <a:xfrm>
              <a:off x="2018" y="3702"/>
              <a:ext cx="408" cy="136"/>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zh-CN" altLang="en-US"/>
            </a:p>
          </p:txBody>
        </p:sp>
        <p:sp>
          <p:nvSpPr>
            <p:cNvPr id="13326" name="Text Box 23"/>
            <p:cNvSpPr txBox="1">
              <a:spLocks noChangeArrowheads="1"/>
            </p:cNvSpPr>
            <p:nvPr/>
          </p:nvSpPr>
          <p:spPr bwMode="auto">
            <a:xfrm>
              <a:off x="1927" y="3339"/>
              <a:ext cx="912" cy="327"/>
            </a:xfrm>
            <a:prstGeom prst="rect">
              <a:avLst/>
            </a:prstGeom>
            <a:noFill/>
            <a:ln w="9525">
              <a:noFill/>
              <a:miter lim="800000"/>
              <a:headEnd/>
              <a:tailEnd/>
            </a:ln>
          </p:spPr>
          <p:txBody>
            <a:bodyPr>
              <a:spAutoFit/>
            </a:bodyPr>
            <a:lstStyle/>
            <a:p>
              <a:pPr>
                <a:spcBef>
                  <a:spcPct val="50000"/>
                </a:spcBef>
              </a:pPr>
              <a:r>
                <a:rPr lang="zh-CN" altLang="en-US" sz="2800" b="1">
                  <a:latin typeface="Times New Roman" pitchFamily="18" charset="0"/>
                </a:rPr>
                <a:t>作用</a:t>
              </a:r>
            </a:p>
          </p:txBody>
        </p:sp>
      </p:grpSp>
      <p:sp>
        <p:nvSpPr>
          <p:cNvPr id="50200" name="AutoShape 24"/>
          <p:cNvSpPr>
            <a:spLocks noChangeArrowheads="1"/>
          </p:cNvSpPr>
          <p:nvPr/>
        </p:nvSpPr>
        <p:spPr bwMode="auto">
          <a:xfrm>
            <a:off x="5003800" y="2314079"/>
            <a:ext cx="719138" cy="215900"/>
          </a:xfrm>
          <a:prstGeom prst="leftArrow">
            <a:avLst>
              <a:gd name="adj1" fmla="val 50000"/>
              <a:gd name="adj2" fmla="val 83272"/>
            </a:avLst>
          </a:prstGeom>
          <a:solidFill>
            <a:schemeClr val="accent1"/>
          </a:solidFill>
          <a:ln w="9525">
            <a:solidFill>
              <a:schemeClr val="tx1"/>
            </a:solidFill>
            <a:miter lim="800000"/>
            <a:headEnd/>
            <a:tailEnd/>
          </a:ln>
        </p:spPr>
        <p:txBody>
          <a:bodyPr wrap="none" anchor="ctr"/>
          <a:lstStyle/>
          <a:p>
            <a:endParaRPr lang="zh-CN" altLang="en-US"/>
          </a:p>
        </p:txBody>
      </p:sp>
      <p:sp>
        <p:nvSpPr>
          <p:cNvPr id="50201" name="AutoShape 25"/>
          <p:cNvSpPr>
            <a:spLocks noChangeArrowheads="1"/>
          </p:cNvSpPr>
          <p:nvPr/>
        </p:nvSpPr>
        <p:spPr bwMode="auto">
          <a:xfrm>
            <a:off x="3059113" y="2314079"/>
            <a:ext cx="719137" cy="215900"/>
          </a:xfrm>
          <a:prstGeom prst="leftArrow">
            <a:avLst>
              <a:gd name="adj1" fmla="val 50000"/>
              <a:gd name="adj2" fmla="val 83272"/>
            </a:avLst>
          </a:prstGeom>
          <a:solidFill>
            <a:schemeClr val="accent1"/>
          </a:solidFill>
          <a:ln w="9525">
            <a:solidFill>
              <a:schemeClr val="tx1"/>
            </a:solidFill>
            <a:miter lim="800000"/>
            <a:headEnd/>
            <a:tailEnd/>
          </a:ln>
        </p:spPr>
        <p:txBody>
          <a:bodyPr wrap="none" anchor="ctr"/>
          <a:lstStyle/>
          <a:p>
            <a:endParaRPr lang="zh-CN" altLang="en-US"/>
          </a:p>
        </p:txBody>
      </p:sp>
      <p:sp>
        <p:nvSpPr>
          <p:cNvPr id="50202" name="Text Box 26"/>
          <p:cNvSpPr txBox="1">
            <a:spLocks noChangeArrowheads="1"/>
          </p:cNvSpPr>
          <p:nvPr/>
        </p:nvSpPr>
        <p:spPr bwMode="auto">
          <a:xfrm>
            <a:off x="467544" y="2996952"/>
            <a:ext cx="3095625" cy="523220"/>
          </a:xfrm>
          <a:prstGeom prst="rect">
            <a:avLst/>
          </a:prstGeom>
          <a:noFill/>
          <a:ln w="9525">
            <a:noFill/>
            <a:miter lim="800000"/>
            <a:headEnd/>
            <a:tailEnd/>
          </a:ln>
        </p:spPr>
        <p:txBody>
          <a:bodyPr>
            <a:spAutoFit/>
          </a:bodyPr>
          <a:lstStyle/>
          <a:p>
            <a:pPr>
              <a:spcBef>
                <a:spcPct val="50000"/>
              </a:spcBef>
            </a:pPr>
            <a:r>
              <a:rPr lang="zh-CN" altLang="en-US" sz="2800" b="1" dirty="0">
                <a:solidFill>
                  <a:srgbClr val="FF0000"/>
                </a:solidFill>
                <a:latin typeface="黑体" pitchFamily="49" charset="-122"/>
                <a:ea typeface="黑体" pitchFamily="49" charset="-122"/>
              </a:rPr>
              <a:t>磁场的主要特征： </a:t>
            </a:r>
          </a:p>
        </p:txBody>
      </p:sp>
      <p:sp>
        <p:nvSpPr>
          <p:cNvPr id="50203" name="Text Box 27"/>
          <p:cNvSpPr txBox="1">
            <a:spLocks noChangeArrowheads="1"/>
          </p:cNvSpPr>
          <p:nvPr/>
        </p:nvSpPr>
        <p:spPr bwMode="auto">
          <a:xfrm>
            <a:off x="468313" y="3585939"/>
            <a:ext cx="8208143" cy="523220"/>
          </a:xfrm>
          <a:prstGeom prst="rect">
            <a:avLst/>
          </a:prstGeom>
          <a:noFill/>
          <a:ln w="9525">
            <a:noFill/>
            <a:miter lim="800000"/>
            <a:headEnd/>
            <a:tailEnd/>
          </a:ln>
        </p:spPr>
        <p:txBody>
          <a:bodyPr wrap="square">
            <a:spAutoFit/>
          </a:bodyPr>
          <a:lstStyle/>
          <a:p>
            <a:pPr>
              <a:spcBef>
                <a:spcPct val="50000"/>
              </a:spcBef>
              <a:buFont typeface="Wingdings" pitchFamily="2" charset="2"/>
              <a:buChar char="l"/>
            </a:pPr>
            <a:r>
              <a:rPr lang="zh-CN" altLang="en-US" sz="2800" b="1" dirty="0"/>
              <a:t>对磁场中的磁体或电流（运动电荷）有</a:t>
            </a:r>
            <a:r>
              <a:rPr lang="zh-CN" altLang="en-US" sz="2800" b="1" dirty="0">
                <a:solidFill>
                  <a:srgbClr val="FF0000"/>
                </a:solidFill>
              </a:rPr>
              <a:t>力的作用</a:t>
            </a:r>
            <a:r>
              <a:rPr lang="zh-CN" altLang="en-US" sz="2800" b="1"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90"/>
                                        </p:tgtEl>
                                        <p:attrNameLst>
                                          <p:attrName>style.visibility</p:attrName>
                                        </p:attrNameLst>
                                      </p:cBhvr>
                                      <p:to>
                                        <p:strVal val="visible"/>
                                      </p:to>
                                    </p:set>
                                    <p:anim calcmode="lin" valueType="num">
                                      <p:cBhvr additive="base">
                                        <p:cTn id="7" dur="500" fill="hold"/>
                                        <p:tgtEl>
                                          <p:spTgt spid="50190"/>
                                        </p:tgtEl>
                                        <p:attrNameLst>
                                          <p:attrName>ppt_x</p:attrName>
                                        </p:attrNameLst>
                                      </p:cBhvr>
                                      <p:tavLst>
                                        <p:tav tm="0">
                                          <p:val>
                                            <p:strVal val="#ppt_x"/>
                                          </p:val>
                                        </p:tav>
                                        <p:tav tm="100000">
                                          <p:val>
                                            <p:strVal val="#ppt_x"/>
                                          </p:val>
                                        </p:tav>
                                      </p:tavLst>
                                    </p:anim>
                                    <p:anim calcmode="lin" valueType="num">
                                      <p:cBhvr additive="base">
                                        <p:cTn id="8" dur="500" fill="hold"/>
                                        <p:tgtEl>
                                          <p:spTgt spid="501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0189"/>
                                        </p:tgtEl>
                                        <p:attrNameLst>
                                          <p:attrName>style.visibility</p:attrName>
                                        </p:attrNameLst>
                                      </p:cBhvr>
                                      <p:to>
                                        <p:strVal val="visible"/>
                                      </p:to>
                                    </p:set>
                                    <p:anim calcmode="lin" valueType="num">
                                      <p:cBhvr additive="base">
                                        <p:cTn id="31" dur="500" fill="hold"/>
                                        <p:tgtEl>
                                          <p:spTgt spid="50189"/>
                                        </p:tgtEl>
                                        <p:attrNameLst>
                                          <p:attrName>ppt_x</p:attrName>
                                        </p:attrNameLst>
                                      </p:cBhvr>
                                      <p:tavLst>
                                        <p:tav tm="0">
                                          <p:val>
                                            <p:strVal val="#ppt_x"/>
                                          </p:val>
                                        </p:tav>
                                        <p:tav tm="100000">
                                          <p:val>
                                            <p:strVal val="#ppt_x"/>
                                          </p:val>
                                        </p:tav>
                                      </p:tavLst>
                                    </p:anim>
                                    <p:anim calcmode="lin" valueType="num">
                                      <p:cBhvr additive="base">
                                        <p:cTn id="32" dur="500" fill="hold"/>
                                        <p:tgtEl>
                                          <p:spTgt spid="5018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0200"/>
                                        </p:tgtEl>
                                        <p:attrNameLst>
                                          <p:attrName>style.visibility</p:attrName>
                                        </p:attrNameLst>
                                      </p:cBhvr>
                                      <p:to>
                                        <p:strVal val="visible"/>
                                      </p:to>
                                    </p:set>
                                    <p:anim calcmode="lin" valueType="num">
                                      <p:cBhvr additive="base">
                                        <p:cTn id="37" dur="500" fill="hold"/>
                                        <p:tgtEl>
                                          <p:spTgt spid="50200"/>
                                        </p:tgtEl>
                                        <p:attrNameLst>
                                          <p:attrName>ppt_x</p:attrName>
                                        </p:attrNameLst>
                                      </p:cBhvr>
                                      <p:tavLst>
                                        <p:tav tm="0">
                                          <p:val>
                                            <p:strVal val="#ppt_x"/>
                                          </p:val>
                                        </p:tav>
                                        <p:tav tm="100000">
                                          <p:val>
                                            <p:strVal val="#ppt_x"/>
                                          </p:val>
                                        </p:tav>
                                      </p:tavLst>
                                    </p:anim>
                                    <p:anim calcmode="lin" valueType="num">
                                      <p:cBhvr additive="base">
                                        <p:cTn id="38" dur="500" fill="hold"/>
                                        <p:tgtEl>
                                          <p:spTgt spid="5020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0201"/>
                                        </p:tgtEl>
                                        <p:attrNameLst>
                                          <p:attrName>style.visibility</p:attrName>
                                        </p:attrNameLst>
                                      </p:cBhvr>
                                      <p:to>
                                        <p:strVal val="visible"/>
                                      </p:to>
                                    </p:set>
                                    <p:anim calcmode="lin" valueType="num">
                                      <p:cBhvr additive="base">
                                        <p:cTn id="43" dur="500" fill="hold"/>
                                        <p:tgtEl>
                                          <p:spTgt spid="50201"/>
                                        </p:tgtEl>
                                        <p:attrNameLst>
                                          <p:attrName>ppt_x</p:attrName>
                                        </p:attrNameLst>
                                      </p:cBhvr>
                                      <p:tavLst>
                                        <p:tav tm="0">
                                          <p:val>
                                            <p:strVal val="#ppt_x"/>
                                          </p:val>
                                        </p:tav>
                                        <p:tav tm="100000">
                                          <p:val>
                                            <p:strVal val="#ppt_x"/>
                                          </p:val>
                                        </p:tav>
                                      </p:tavLst>
                                    </p:anim>
                                    <p:anim calcmode="lin" valueType="num">
                                      <p:cBhvr additive="base">
                                        <p:cTn id="44" dur="500" fill="hold"/>
                                        <p:tgtEl>
                                          <p:spTgt spid="5020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0202"/>
                                        </p:tgtEl>
                                        <p:attrNameLst>
                                          <p:attrName>style.visibility</p:attrName>
                                        </p:attrNameLst>
                                      </p:cBhvr>
                                      <p:to>
                                        <p:strVal val="visible"/>
                                      </p:to>
                                    </p:set>
                                    <p:anim calcmode="lin" valueType="num">
                                      <p:cBhvr additive="base">
                                        <p:cTn id="49" dur="500" fill="hold"/>
                                        <p:tgtEl>
                                          <p:spTgt spid="50202"/>
                                        </p:tgtEl>
                                        <p:attrNameLst>
                                          <p:attrName>ppt_x</p:attrName>
                                        </p:attrNameLst>
                                      </p:cBhvr>
                                      <p:tavLst>
                                        <p:tav tm="0">
                                          <p:val>
                                            <p:strVal val="#ppt_x"/>
                                          </p:val>
                                        </p:tav>
                                        <p:tav tm="100000">
                                          <p:val>
                                            <p:strVal val="#ppt_x"/>
                                          </p:val>
                                        </p:tav>
                                      </p:tavLst>
                                    </p:anim>
                                    <p:anim calcmode="lin" valueType="num">
                                      <p:cBhvr additive="base">
                                        <p:cTn id="50" dur="500" fill="hold"/>
                                        <p:tgtEl>
                                          <p:spTgt spid="5020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0203"/>
                                        </p:tgtEl>
                                        <p:attrNameLst>
                                          <p:attrName>style.visibility</p:attrName>
                                        </p:attrNameLst>
                                      </p:cBhvr>
                                      <p:to>
                                        <p:strVal val="visible"/>
                                      </p:to>
                                    </p:set>
                                    <p:anim calcmode="lin" valueType="num">
                                      <p:cBhvr additive="base">
                                        <p:cTn id="55" dur="500" fill="hold"/>
                                        <p:tgtEl>
                                          <p:spTgt spid="50203"/>
                                        </p:tgtEl>
                                        <p:attrNameLst>
                                          <p:attrName>ppt_x</p:attrName>
                                        </p:attrNameLst>
                                      </p:cBhvr>
                                      <p:tavLst>
                                        <p:tav tm="0">
                                          <p:val>
                                            <p:strVal val="#ppt_x"/>
                                          </p:val>
                                        </p:tav>
                                        <p:tav tm="100000">
                                          <p:val>
                                            <p:strVal val="#ppt_x"/>
                                          </p:val>
                                        </p:tav>
                                      </p:tavLst>
                                    </p:anim>
                                    <p:anim calcmode="lin" valueType="num">
                                      <p:cBhvr additive="base">
                                        <p:cTn id="56" dur="500" fill="hold"/>
                                        <p:tgtEl>
                                          <p:spTgt spid="50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9" grpId="0" animBg="1"/>
      <p:bldP spid="50190" grpId="0" animBg="1"/>
      <p:bldP spid="50200" grpId="0" animBg="1"/>
      <p:bldP spid="50201" grpId="0" animBg="1"/>
      <p:bldP spid="50202" grpId="0"/>
      <p:bldP spid="5020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9"/>
          <p:cNvSpPr txBox="1">
            <a:spLocks noChangeArrowheads="1"/>
          </p:cNvSpPr>
          <p:nvPr/>
        </p:nvSpPr>
        <p:spPr bwMode="auto">
          <a:xfrm>
            <a:off x="251521" y="908720"/>
            <a:ext cx="3744416" cy="584775"/>
          </a:xfrm>
          <a:prstGeom prst="rect">
            <a:avLst/>
          </a:prstGeom>
          <a:noFill/>
          <a:ln w="9525">
            <a:noFill/>
            <a:miter lim="800000"/>
            <a:headEnd/>
            <a:tailEnd/>
          </a:ln>
        </p:spPr>
        <p:txBody>
          <a:bodyPr wrap="square">
            <a:spAutoFit/>
          </a:bodyPr>
          <a:lstStyle/>
          <a:p>
            <a:pPr>
              <a:spcBef>
                <a:spcPct val="50000"/>
              </a:spcBef>
            </a:pPr>
            <a:r>
              <a:rPr kumimoji="1" lang="en-US" altLang="zh-CN" sz="3200" b="1" dirty="0">
                <a:latin typeface="微软雅黑" panose="020B0503020204020204" pitchFamily="34" charset="-122"/>
                <a:ea typeface="微软雅黑" panose="020B0503020204020204" pitchFamily="34" charset="-122"/>
              </a:rPr>
              <a:t>3.  </a:t>
            </a:r>
            <a:r>
              <a:rPr kumimoji="1" lang="zh-CN" altLang="en-US" sz="3200" b="1" dirty="0">
                <a:latin typeface="微软雅黑" panose="020B0503020204020204" pitchFamily="34" charset="-122"/>
                <a:ea typeface="微软雅黑" panose="020B0503020204020204" pitchFamily="34" charset="-122"/>
              </a:rPr>
              <a:t>磁感应强度</a:t>
            </a:r>
            <a:endParaRPr lang="zh-CN" altLang="en-US" sz="3200" b="1" dirty="0">
              <a:solidFill>
                <a:srgbClr val="FF0000"/>
              </a:solidFill>
              <a:latin typeface="+mn-ea"/>
            </a:endParaRPr>
          </a:p>
        </p:txBody>
      </p:sp>
      <p:sp>
        <p:nvSpPr>
          <p:cNvPr id="8" name="Rectangle 5">
            <a:hlinkClick r:id="rId3" action="ppaction://hlinksldjump"/>
          </p:cNvPr>
          <p:cNvSpPr>
            <a:spLocks noChangeArrowheads="1"/>
          </p:cNvSpPr>
          <p:nvPr/>
        </p:nvSpPr>
        <p:spPr bwMode="auto">
          <a:xfrm>
            <a:off x="0" y="8311579"/>
            <a:ext cx="8675688" cy="720725"/>
          </a:xfrm>
          <a:prstGeom prst="rect">
            <a:avLst/>
          </a:prstGeom>
          <a:noFill/>
          <a:ln w="9525" algn="ctr">
            <a:noFill/>
            <a:miter lim="800000"/>
            <a:headEnd/>
            <a:tailEnd/>
          </a:ln>
          <a:effectLst/>
        </p:spPr>
        <p:txBody>
          <a:bodyPr/>
          <a:lstStyle/>
          <a:p>
            <a:pPr marL="342900" indent="-342900">
              <a:spcBef>
                <a:spcPct val="20000"/>
              </a:spcBef>
              <a:buFontTx/>
              <a:buChar char="•"/>
            </a:pPr>
            <a:r>
              <a:rPr lang="zh-CN" altLang="en-US" sz="3200">
                <a:solidFill>
                  <a:srgbClr val="990000"/>
                </a:solidFill>
              </a:rPr>
              <a:t>这些起电方式使物体（系）的电荷增加了吗？</a:t>
            </a:r>
          </a:p>
        </p:txBody>
      </p:sp>
      <p:sp>
        <p:nvSpPr>
          <p:cNvPr id="4" name="Text Box 3"/>
          <p:cNvSpPr txBox="1">
            <a:spLocks noChangeArrowheads="1"/>
          </p:cNvSpPr>
          <p:nvPr/>
        </p:nvSpPr>
        <p:spPr bwMode="auto">
          <a:xfrm>
            <a:off x="395536" y="2852936"/>
            <a:ext cx="8424936" cy="830997"/>
          </a:xfrm>
          <a:prstGeom prst="rect">
            <a:avLst/>
          </a:prstGeom>
          <a:noFill/>
          <a:ln w="9525">
            <a:noFill/>
            <a:miter lim="800000"/>
            <a:headEnd/>
            <a:tailEnd/>
          </a:ln>
        </p:spPr>
        <p:txBody>
          <a:bodyPr wrap="square">
            <a:spAutoFit/>
          </a:bodyPr>
          <a:lstStyle/>
          <a:p>
            <a:pPr eaLnBrk="0" hangingPunct="0">
              <a:buFont typeface="Wingdings" pitchFamily="2" charset="2"/>
              <a:buChar char="l"/>
            </a:pPr>
            <a:r>
              <a:rPr lang="zh-CN" altLang="en-US" sz="2400" b="1" dirty="0">
                <a:latin typeface="楷体_GB2312" pitchFamily="49" charset="-122"/>
                <a:ea typeface="楷体_GB2312" pitchFamily="49" charset="-122"/>
                <a:sym typeface="Times New Roman" pitchFamily="18" charset="0"/>
              </a:rPr>
              <a:t>大小：在磁场中垂直于磁场方向的通电导线，所受的磁场力</a:t>
            </a:r>
            <a:r>
              <a:rPr lang="zh-CN" altLang="en-US" sz="2400" b="1" i="1" dirty="0">
                <a:latin typeface="楷体_GB2312" pitchFamily="49" charset="-122"/>
                <a:ea typeface="楷体_GB2312" pitchFamily="49" charset="-122"/>
                <a:sym typeface="Times New Roman" pitchFamily="18" charset="0"/>
              </a:rPr>
              <a:t>F</a:t>
            </a:r>
            <a:r>
              <a:rPr lang="zh-CN" altLang="en-US" sz="2400" b="1" dirty="0">
                <a:latin typeface="楷体_GB2312" pitchFamily="49" charset="-122"/>
                <a:ea typeface="楷体_GB2312" pitchFamily="49" charset="-122"/>
                <a:sym typeface="宋体" charset="-122"/>
              </a:rPr>
              <a:t>跟电流</a:t>
            </a:r>
            <a:r>
              <a:rPr lang="zh-CN" altLang="en-US" sz="2400" b="1" i="1" dirty="0">
                <a:latin typeface="楷体_GB2312" pitchFamily="49" charset="-122"/>
                <a:ea typeface="楷体_GB2312" pitchFamily="49" charset="-122"/>
                <a:sym typeface="Times New Roman" pitchFamily="18" charset="0"/>
              </a:rPr>
              <a:t>I</a:t>
            </a:r>
            <a:r>
              <a:rPr lang="zh-CN" altLang="en-US" sz="2400" b="1" dirty="0">
                <a:latin typeface="楷体_GB2312" pitchFamily="49" charset="-122"/>
                <a:ea typeface="楷体_GB2312" pitchFamily="49" charset="-122"/>
                <a:sym typeface="宋体" charset="-122"/>
              </a:rPr>
              <a:t>和导线长度</a:t>
            </a:r>
            <a:r>
              <a:rPr lang="zh-CN" altLang="en-US" sz="2400" b="1" i="1" dirty="0">
                <a:latin typeface="楷体_GB2312" pitchFamily="49" charset="-122"/>
                <a:ea typeface="楷体_GB2312" pitchFamily="49" charset="-122"/>
                <a:sym typeface="Times New Roman" pitchFamily="18" charset="0"/>
              </a:rPr>
              <a:t>L</a:t>
            </a:r>
            <a:r>
              <a:rPr lang="zh-CN" altLang="en-US" sz="2400" b="1" dirty="0">
                <a:latin typeface="楷体_GB2312" pitchFamily="49" charset="-122"/>
                <a:ea typeface="楷体_GB2312" pitchFamily="49" charset="-122"/>
                <a:sym typeface="宋体" charset="-122"/>
              </a:rPr>
              <a:t>的乘积</a:t>
            </a:r>
            <a:r>
              <a:rPr lang="zh-CN" altLang="en-US" sz="2400" b="1" i="1" dirty="0">
                <a:latin typeface="楷体_GB2312" pitchFamily="49" charset="-122"/>
                <a:ea typeface="楷体_GB2312" pitchFamily="49" charset="-122"/>
                <a:sym typeface="Times New Roman" pitchFamily="18" charset="0"/>
              </a:rPr>
              <a:t>IL</a:t>
            </a:r>
            <a:r>
              <a:rPr lang="zh-CN" altLang="en-US" sz="2400" b="1" dirty="0">
                <a:latin typeface="楷体_GB2312" pitchFamily="49" charset="-122"/>
                <a:ea typeface="楷体_GB2312" pitchFamily="49" charset="-122"/>
                <a:sym typeface="宋体" charset="-122"/>
              </a:rPr>
              <a:t>的比值叫磁感应强度大小。</a:t>
            </a:r>
            <a:endParaRPr lang="zh-CN" altLang="en-US" sz="2400" b="1" dirty="0">
              <a:latin typeface="楷体_GB2312" pitchFamily="49" charset="-122"/>
              <a:ea typeface="楷体_GB2312" pitchFamily="49" charset="-122"/>
              <a:sym typeface="Times New Roman" pitchFamily="18" charset="0"/>
            </a:endParaRPr>
          </a:p>
        </p:txBody>
      </p:sp>
      <p:graphicFrame>
        <p:nvGraphicFramePr>
          <p:cNvPr id="5" name="Object 2"/>
          <p:cNvGraphicFramePr>
            <a:graphicFrameLocks noChangeAspect="1"/>
          </p:cNvGraphicFramePr>
          <p:nvPr/>
        </p:nvGraphicFramePr>
        <p:xfrm>
          <a:off x="2987824" y="3717032"/>
          <a:ext cx="1475555" cy="1011728"/>
        </p:xfrm>
        <a:graphic>
          <a:graphicData uri="http://schemas.openxmlformats.org/presentationml/2006/ole">
            <mc:AlternateContent xmlns:mc="http://schemas.openxmlformats.org/markup-compatibility/2006">
              <mc:Choice xmlns:v="urn:schemas-microsoft-com:vml" Requires="v">
                <p:oleObj spid="_x0000_s45059" name="公式" r:id="rId4" imgW="469800" imgH="393480" progId="Equation.3">
                  <p:embed/>
                </p:oleObj>
              </mc:Choice>
              <mc:Fallback>
                <p:oleObj name="公式" r:id="rId4" imgW="469800" imgH="393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3717032"/>
                        <a:ext cx="1475555" cy="1011728"/>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6" name="Rectangle 2"/>
          <p:cNvSpPr txBox="1">
            <a:spLocks noChangeArrowheads="1"/>
          </p:cNvSpPr>
          <p:nvPr/>
        </p:nvSpPr>
        <p:spPr bwMode="auto">
          <a:xfrm>
            <a:off x="395536" y="1556792"/>
            <a:ext cx="4680520" cy="1296144"/>
          </a:xfrm>
          <a:prstGeom prst="rect">
            <a:avLst/>
          </a:prstGeom>
          <a:noFill/>
          <a:ln>
            <a:miter lim="800000"/>
            <a:headEnd/>
            <a:tailEnd/>
          </a:ln>
        </p:spPr>
        <p:txBody>
          <a:bodyPr/>
          <a:lstStyle/>
          <a:p>
            <a:pPr indent="266700">
              <a:spcBef>
                <a:spcPct val="20000"/>
              </a:spcBef>
              <a:buFont typeface="Wingdings" pitchFamily="2" charset="2"/>
              <a:buChar char="l"/>
              <a:defRPr/>
            </a:pPr>
            <a:r>
              <a:rPr lang="zh-CN" altLang="en-US" sz="2400" b="1" kern="0" dirty="0">
                <a:latin typeface="楷体_GB2312" pitchFamily="1" charset="-122"/>
                <a:ea typeface="楷体_GB2312" pitchFamily="1" charset="-122"/>
                <a:sym typeface="宋体" pitchFamily="2" charset="-122"/>
              </a:rPr>
              <a:t>方向：小磁针静止时北极所指的方向，规定为该点的磁感应强度的方向，简称该点的磁场方向。</a:t>
            </a:r>
          </a:p>
        </p:txBody>
      </p:sp>
      <p:pic>
        <p:nvPicPr>
          <p:cNvPr id="7" name="Picture 19" descr="未命名"/>
          <p:cNvPicPr>
            <a:picLocks noChangeAspect="1" noChangeArrowheads="1"/>
          </p:cNvPicPr>
          <p:nvPr/>
        </p:nvPicPr>
        <p:blipFill>
          <a:blip r:embed="rId6" cstate="print"/>
          <a:srcRect/>
          <a:stretch>
            <a:fillRect/>
          </a:stretch>
        </p:blipFill>
        <p:spPr bwMode="auto">
          <a:xfrm>
            <a:off x="5364088" y="1124744"/>
            <a:ext cx="3368448" cy="1477070"/>
          </a:xfrm>
          <a:prstGeom prst="rect">
            <a:avLst/>
          </a:prstGeom>
          <a:noFill/>
          <a:ln w="9525">
            <a:noFill/>
            <a:miter lim="800000"/>
            <a:headEnd/>
            <a:tailEnd/>
          </a:ln>
        </p:spPr>
      </p:pic>
      <p:sp>
        <p:nvSpPr>
          <p:cNvPr id="9" name="Text Box 8"/>
          <p:cNvSpPr txBox="1">
            <a:spLocks noChangeArrowheads="1"/>
          </p:cNvSpPr>
          <p:nvPr/>
        </p:nvSpPr>
        <p:spPr bwMode="auto">
          <a:xfrm>
            <a:off x="467544" y="4653136"/>
            <a:ext cx="4110607" cy="523220"/>
          </a:xfrm>
          <a:prstGeom prst="rect">
            <a:avLst/>
          </a:prstGeom>
          <a:noFill/>
          <a:ln w="9525">
            <a:noFill/>
            <a:miter lim="800000"/>
            <a:headEnd/>
            <a:tailEnd/>
          </a:ln>
        </p:spPr>
        <p:txBody>
          <a:bodyPr wrap="square">
            <a:spAutoFit/>
          </a:bodyPr>
          <a:lstStyle/>
          <a:p>
            <a:pPr eaLnBrk="0" hangingPunct="0">
              <a:buFont typeface="Wingdings" pitchFamily="2" charset="2"/>
              <a:buChar char="l"/>
            </a:pPr>
            <a:r>
              <a:rPr lang="zh-CN" altLang="en-US" sz="2800" b="1" dirty="0">
                <a:latin typeface="+mn-ea"/>
                <a:sym typeface="宋体" charset="-122"/>
              </a:rPr>
              <a:t>单位：</a:t>
            </a:r>
            <a:r>
              <a:rPr lang="zh-CN" sz="2800" b="1" dirty="0">
                <a:latin typeface="+mn-ea"/>
                <a:sym typeface="宋体" charset="-122"/>
              </a:rPr>
              <a:t>特斯拉</a:t>
            </a:r>
            <a:r>
              <a:rPr lang="zh-CN" altLang="en-US" sz="2800" b="1" dirty="0">
                <a:latin typeface="+mn-ea"/>
                <a:sym typeface="宋体" charset="-122"/>
              </a:rPr>
              <a:t>（</a:t>
            </a:r>
            <a:r>
              <a:rPr lang="zh-CN" altLang="zh-CN" sz="2800" b="1" dirty="0">
                <a:latin typeface="+mn-ea"/>
                <a:sym typeface="宋体" charset="-122"/>
              </a:rPr>
              <a:t>T</a:t>
            </a:r>
            <a:r>
              <a:rPr lang="zh-CN" altLang="en-US" sz="2800" b="1" dirty="0">
                <a:latin typeface="+mn-ea"/>
                <a:sym typeface="宋体" charset="-122"/>
              </a:rPr>
              <a:t>）</a:t>
            </a:r>
            <a:endParaRPr lang="zh-CN" sz="2800" b="1" dirty="0">
              <a:latin typeface="+mn-ea"/>
              <a:sym typeface="宋体" charset="-122"/>
            </a:endParaRPr>
          </a:p>
        </p:txBody>
      </p:sp>
      <p:graphicFrame>
        <p:nvGraphicFramePr>
          <p:cNvPr id="10" name="Object 2"/>
          <p:cNvGraphicFramePr>
            <a:graphicFrameLocks noChangeAspect="1"/>
          </p:cNvGraphicFramePr>
          <p:nvPr/>
        </p:nvGraphicFramePr>
        <p:xfrm>
          <a:off x="683568" y="5301208"/>
          <a:ext cx="1846263" cy="990600"/>
        </p:xfrm>
        <a:graphic>
          <a:graphicData uri="http://schemas.openxmlformats.org/presentationml/2006/ole">
            <mc:AlternateContent xmlns:mc="http://schemas.openxmlformats.org/markup-compatibility/2006">
              <mc:Choice xmlns:v="urn:schemas-microsoft-com:vml" Requires="v">
                <p:oleObj spid="_x0000_s45060" name="公式" r:id="rId7" imgW="723600" imgH="393480" progId="Equation.3">
                  <p:embed/>
                </p:oleObj>
              </mc:Choice>
              <mc:Fallback>
                <p:oleObj name="公式" r:id="rId7" imgW="723600" imgH="39348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5301208"/>
                        <a:ext cx="1846263" cy="990600"/>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11" name="Text Box 8"/>
          <p:cNvSpPr txBox="1">
            <a:spLocks noChangeArrowheads="1"/>
          </p:cNvSpPr>
          <p:nvPr/>
        </p:nvSpPr>
        <p:spPr bwMode="auto">
          <a:xfrm>
            <a:off x="2833688" y="5373216"/>
            <a:ext cx="6310312" cy="954088"/>
          </a:xfrm>
          <a:prstGeom prst="rect">
            <a:avLst/>
          </a:prstGeom>
          <a:noFill/>
          <a:ln w="9525">
            <a:noFill/>
            <a:miter lim="800000"/>
            <a:headEnd/>
            <a:tailEnd/>
          </a:ln>
        </p:spPr>
        <p:txBody>
          <a:bodyPr>
            <a:spAutoFit/>
          </a:bodyPr>
          <a:lstStyle/>
          <a:p>
            <a:pPr eaLnBrk="0" hangingPunct="0">
              <a:buFont typeface="Wingdings" pitchFamily="2" charset="2"/>
              <a:buChar char="l"/>
            </a:pPr>
            <a:r>
              <a:rPr lang="zh-CN" altLang="en-US" sz="2800" b="1" dirty="0">
                <a:latin typeface="楷体_GB2312" pitchFamily="49" charset="-122"/>
                <a:ea typeface="楷体_GB2312" pitchFamily="49" charset="-122"/>
                <a:sym typeface="宋体" charset="-122"/>
              </a:rPr>
              <a:t>物理意义：长度为</a:t>
            </a:r>
            <a:r>
              <a:rPr lang="en-US" altLang="zh-CN" sz="2800" b="1" dirty="0">
                <a:latin typeface="楷体_GB2312" pitchFamily="49" charset="-122"/>
                <a:ea typeface="楷体_GB2312" pitchFamily="49" charset="-122"/>
                <a:sym typeface="宋体" charset="-122"/>
              </a:rPr>
              <a:t>1m</a:t>
            </a:r>
            <a:r>
              <a:rPr lang="zh-CN" altLang="en-US" sz="2800" b="1" dirty="0">
                <a:latin typeface="楷体_GB2312" pitchFamily="49" charset="-122"/>
                <a:ea typeface="楷体_GB2312" pitchFamily="49" charset="-122"/>
                <a:sym typeface="宋体" charset="-122"/>
              </a:rPr>
              <a:t>的导线通过</a:t>
            </a:r>
            <a:r>
              <a:rPr lang="en-US" altLang="zh-CN" sz="2800" b="1" dirty="0">
                <a:latin typeface="楷体_GB2312" pitchFamily="49" charset="-122"/>
                <a:ea typeface="楷体_GB2312" pitchFamily="49" charset="-122"/>
                <a:sym typeface="宋体" charset="-122"/>
              </a:rPr>
              <a:t>1A</a:t>
            </a:r>
            <a:r>
              <a:rPr lang="zh-CN" altLang="en-US" sz="2800" b="1" dirty="0">
                <a:latin typeface="楷体_GB2312" pitchFamily="49" charset="-122"/>
                <a:ea typeface="楷体_GB2312" pitchFamily="49" charset="-122"/>
                <a:sym typeface="宋体" charset="-122"/>
              </a:rPr>
              <a:t>的电流时，在</a:t>
            </a:r>
            <a:r>
              <a:rPr lang="en-US" altLang="zh-CN" sz="2800" b="1" dirty="0">
                <a:latin typeface="楷体_GB2312" pitchFamily="49" charset="-122"/>
                <a:ea typeface="楷体_GB2312" pitchFamily="49" charset="-122"/>
                <a:sym typeface="宋体" charset="-122"/>
              </a:rPr>
              <a:t>1T</a:t>
            </a:r>
            <a:r>
              <a:rPr lang="zh-CN" altLang="en-US" sz="2800" b="1" dirty="0">
                <a:latin typeface="楷体_GB2312" pitchFamily="49" charset="-122"/>
                <a:ea typeface="楷体_GB2312" pitchFamily="49" charset="-122"/>
                <a:sym typeface="宋体" charset="-122"/>
              </a:rPr>
              <a:t>的磁场中受到的力是</a:t>
            </a:r>
            <a:r>
              <a:rPr lang="en-US" altLang="zh-CN" sz="2800" b="1" dirty="0">
                <a:latin typeface="楷体_GB2312" pitchFamily="49" charset="-122"/>
                <a:ea typeface="楷体_GB2312" pitchFamily="49" charset="-122"/>
                <a:sym typeface="宋体" charset="-122"/>
              </a:rPr>
              <a:t>1N</a:t>
            </a:r>
            <a:r>
              <a:rPr lang="zh-CN" altLang="en-US" sz="2800" b="1" dirty="0">
                <a:latin typeface="楷体_GB2312" pitchFamily="49" charset="-122"/>
                <a:ea typeface="楷体_GB2312" pitchFamily="49" charset="-122"/>
                <a:sym typeface="宋体" charset="-122"/>
              </a:rPr>
              <a:t>。</a:t>
            </a:r>
            <a:endParaRPr lang="zh-CN" altLang="zh-CN" sz="2800" b="1" dirty="0">
              <a:latin typeface="楷体_GB2312" pitchFamily="49" charset="-122"/>
              <a:ea typeface="楷体_GB2312" pitchFamily="49" charset="-122"/>
              <a:sym typeface="宋体" charset="-122"/>
            </a:endParaRPr>
          </a:p>
        </p:txBody>
      </p:sp>
    </p:spTree>
    <p:extLst>
      <p:ext uri="{BB962C8B-B14F-4D97-AF65-F5344CB8AC3E}">
        <p14:creationId xmlns:p14="http://schemas.microsoft.com/office/powerpoint/2010/main" val="145879190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heckerboard(across)">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ox(i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4" grpId="0" bldLvl="0" autoUpdateAnimBg="0"/>
      <p:bldP spid="6" grpId="0" animBg="1"/>
      <p:bldP spid="9" grpId="0"/>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897</TotalTime>
  <Words>1328</Words>
  <Application>Microsoft Office PowerPoint</Application>
  <PresentationFormat>全屏显示(4:3)</PresentationFormat>
  <Paragraphs>156</Paragraphs>
  <Slides>27</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42" baseType="lpstr">
      <vt:lpstr>黑体</vt:lpstr>
      <vt:lpstr>华文楷体</vt:lpstr>
      <vt:lpstr>华文新魏</vt:lpstr>
      <vt:lpstr>楷体_GB2312</vt:lpstr>
      <vt:lpstr>宋体</vt:lpstr>
      <vt:lpstr>微软雅黑</vt:lpstr>
      <vt:lpstr>Arial</vt:lpstr>
      <vt:lpstr>Calibri</vt:lpstr>
      <vt:lpstr>Symbol</vt:lpstr>
      <vt:lpstr>Tahoma</vt:lpstr>
      <vt:lpstr>Times New Roman</vt:lpstr>
      <vt:lpstr>Wingdings</vt:lpstr>
      <vt:lpstr>Office 主题​​</vt:lpstr>
      <vt:lpstr>Equation</vt:lpstr>
      <vt:lpstr>公式</vt:lpstr>
      <vt:lpstr>6.1  磁场的基本概念      1.磁现象     2.磁与电的联系     3.磁感应强度      4.磁感应线      5.磁通量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  结</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77</cp:revision>
  <dcterms:created xsi:type="dcterms:W3CDTF">2017-06-28T03:02:51Z</dcterms:created>
  <dcterms:modified xsi:type="dcterms:W3CDTF">2017-07-31T09:55:04Z</dcterms:modified>
</cp:coreProperties>
</file>