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8" r:id="rId3"/>
    <p:sldId id="293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D959-3D99-45E1-A235-30DE861422DF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B7E6-D4EF-4A24-955F-ACD5352026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FC131-7C8C-450C-8A25-34F6D1F0E62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17CE6-7E88-48C6-938F-C113D30E61D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9BF84-2CD0-4348-BAF3-615D9598EA1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6.2</a:t>
            </a:r>
            <a:r>
              <a:rPr lang="zh-CN" altLang="en-US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磁场对电流的作用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6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24038;&#25163;&#23450;&#21017;&#30340;&#28436;&#31034;.sw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chen/Local%20Settings/Temp/Rar$DI12.219/13.&#30913;&#36890;&#37327;&#21644;&#23433;&#22521;&#21147;&#30340;&#35745;&#31639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image" Target="../media/image11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4.png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0005;&#21160;&#26426;&#21407;&#29702;%20(291K).sw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../../../chen/Local%20Settings/Temp/Rar$DI12.219/15.&#30913;&#30005;&#24335;&#30005;&#34920;.ex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211.153.184.20/lcchen/004/004004/004004007/004004007003/images/w4-16-3-3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kumimoji="1" lang="zh-CN" altLang="en-US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磁场对电流的作用</a:t>
            </a:r>
            <a: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安培力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安培力</a:t>
            </a:r>
            <a:r>
              <a:rPr kumimoji="1" lang="zh-CN" altLang="en-US" sz="33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的应用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539750" y="1257348"/>
            <a:ext cx="8135938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、如图所示，条形磁铁放在水平桌面上，在其正中央的上方固定一根直导线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MN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，导线与磁场垂直，给导线通以由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向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的电流，则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         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磁铁对桌面压力减小，不受桌面的摩擦力作用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磁铁对桌面的压力减小，受桌面的摩擦力作用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磁铁对桌面的压力增大，受桌面的摩擦力作用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磁铁对桌面的压力增大，不受桌面摩擦力作用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827088" y="5022229"/>
          <a:ext cx="36560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位图图像" r:id="rId3" imgW="3296110" imgH="1600000" progId="PBrush">
                  <p:embed/>
                </p:oleObj>
              </mc:Choice>
              <mc:Fallback>
                <p:oleObj name="位图图像" r:id="rId3" imgW="3296110" imgH="16000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22229"/>
                        <a:ext cx="36560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572000" y="4950221"/>
          <a:ext cx="424815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位图图像" r:id="rId5" imgW="3219899" imgH="1467055" progId="PBrush">
                  <p:embed/>
                </p:oleObj>
              </mc:Choice>
              <mc:Fallback>
                <p:oleObj name="位图图像" r:id="rId5" imgW="3219899" imgH="146705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0221"/>
                        <a:ext cx="424815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011863" y="2295573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9" imgW="164880" imgH="164880" progId="Equation.DSMT4">
                  <p:embed/>
                </p:oleObj>
              </mc:Choice>
              <mc:Fallback>
                <p:oleObj name="Equation" r:id="rId9" imgW="1648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95573"/>
                        <a:ext cx="53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659563" y="5607098"/>
            <a:ext cx="0" cy="6492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1520" y="1340768"/>
            <a:ext cx="8208963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3. </a:t>
            </a:r>
            <a:r>
              <a:rPr lang="zh-CN" altLang="en-US" sz="2400" b="1" dirty="0">
                <a:latin typeface="Times New Roman" pitchFamily="18" charset="0"/>
              </a:rPr>
              <a:t>两条直导线相互垂直，如图所示，但相隔一个小距离，其中一条</a:t>
            </a:r>
            <a:r>
              <a:rPr lang="en-US" altLang="zh-CN" sz="2400" b="1" dirty="0">
                <a:latin typeface="Times New Roman" pitchFamily="18" charset="0"/>
              </a:rPr>
              <a:t>AB</a:t>
            </a:r>
            <a:r>
              <a:rPr lang="zh-CN" altLang="en-US" sz="2400" b="1" dirty="0">
                <a:latin typeface="Times New Roman" pitchFamily="18" charset="0"/>
              </a:rPr>
              <a:t>是固定的，另一条</a:t>
            </a:r>
            <a:r>
              <a:rPr lang="en-US" altLang="zh-CN" sz="2400" b="1" dirty="0">
                <a:latin typeface="Times New Roman" pitchFamily="18" charset="0"/>
              </a:rPr>
              <a:t>CD</a:t>
            </a:r>
            <a:r>
              <a:rPr lang="zh-CN" altLang="en-US" sz="2400" b="1" dirty="0">
                <a:latin typeface="Times New Roman" pitchFamily="18" charset="0"/>
              </a:rPr>
              <a:t>能自由转动，当直流电流按图示方向通入两条导线时，</a:t>
            </a:r>
            <a:r>
              <a:rPr lang="en-US" altLang="zh-CN" sz="2400" b="1" dirty="0">
                <a:latin typeface="Times New Roman" pitchFamily="18" charset="0"/>
              </a:rPr>
              <a:t>CD</a:t>
            </a:r>
            <a:r>
              <a:rPr lang="zh-CN" altLang="en-US" sz="2400" b="1" dirty="0">
                <a:latin typeface="Times New Roman" pitchFamily="18" charset="0"/>
              </a:rPr>
              <a:t>导线将</a:t>
            </a:r>
            <a:r>
              <a:rPr lang="en-US" altLang="zh-CN" sz="2400" b="1" dirty="0"/>
              <a:t>……</a:t>
            </a:r>
            <a:r>
              <a:rPr lang="zh-CN" altLang="en-US" sz="2400" b="1" dirty="0">
                <a:latin typeface="Times New Roman" pitchFamily="18" charset="0"/>
              </a:rPr>
              <a:t>（     ）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、顺时针方向转动，同时靠近导线</a:t>
            </a:r>
            <a:r>
              <a:rPr lang="en-US" altLang="zh-CN" sz="2400" b="1" dirty="0">
                <a:latin typeface="Times New Roman" pitchFamily="18" charset="0"/>
              </a:rPr>
              <a:t>AB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、顺时针方向转动，同时离开导线</a:t>
            </a:r>
            <a:r>
              <a:rPr lang="en-US" altLang="zh-CN" sz="2400" b="1" dirty="0">
                <a:latin typeface="Times New Roman" pitchFamily="18" charset="0"/>
              </a:rPr>
              <a:t>AB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、逆时针方向转动，同时离开导线</a:t>
            </a:r>
            <a:r>
              <a:rPr lang="en-US" altLang="zh-CN" sz="2400" b="1" dirty="0">
                <a:latin typeface="Times New Roman" pitchFamily="18" charset="0"/>
              </a:rPr>
              <a:t>AB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、逆时针方向转动，同时靠近导线</a:t>
            </a:r>
            <a:r>
              <a:rPr lang="en-US" altLang="zh-CN" sz="2400" b="1" dirty="0">
                <a:latin typeface="Times New Roman" pitchFamily="18" charset="0"/>
              </a:rPr>
              <a:t>AB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6136" y="2276872"/>
            <a:ext cx="3040063" cy="2616200"/>
            <a:chOff x="2598" y="1616"/>
            <a:chExt cx="1915" cy="1648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470" y="1752"/>
              <a:ext cx="45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 rot="5400000">
              <a:off x="3475" y="1729"/>
              <a:ext cx="45" cy="1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V="1">
              <a:off x="3551" y="19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3787" y="252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3524" y="2976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3488" y="1616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2598" y="220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4150" y="217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3524" y="197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3787" y="247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443241" y="2045792"/>
            <a:ext cx="1081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11560" y="4941168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结论：两通电导线有达到电流方向相同，并靠近的趋势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autoUpdateAnimBg="0"/>
      <p:bldP spid="327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tbjx0189ZW_0020_12"/>
          <p:cNvPicPr>
            <a:picLocks noChangeAspect="1" noChangeArrowheads="1"/>
          </p:cNvPicPr>
          <p:nvPr/>
        </p:nvPicPr>
        <p:blipFill>
          <a:blip r:embed="rId2" cstate="print"/>
          <a:srcRect b="15527"/>
          <a:stretch>
            <a:fillRect/>
          </a:stretch>
        </p:blipFill>
        <p:spPr bwMode="auto">
          <a:xfrm>
            <a:off x="5614938" y="2708920"/>
            <a:ext cx="3529062" cy="244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9512" y="1137487"/>
            <a:ext cx="8675688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17500">
              <a:lnSpc>
                <a:spcPct val="120000"/>
              </a:lnSpc>
            </a:pPr>
            <a:endParaRPr lang="en-US" altLang="zh-CN" sz="2400" b="1" dirty="0"/>
          </a:p>
          <a:p>
            <a:pPr indent="317500">
              <a:lnSpc>
                <a:spcPct val="120000"/>
              </a:lnSpc>
            </a:pPr>
            <a:r>
              <a:rPr lang="en-US" altLang="zh-CN" sz="2400" b="1" dirty="0"/>
              <a:t>    3</a:t>
            </a:r>
            <a:r>
              <a:rPr kumimoji="1" lang="en-US" altLang="zh-CN" sz="2400" dirty="0"/>
              <a:t> . </a:t>
            </a:r>
            <a:r>
              <a:rPr kumimoji="1" lang="zh-CN" altLang="en-US" sz="2400" b="1" dirty="0">
                <a:latin typeface="Times New Roman" pitchFamily="18" charset="0"/>
              </a:rPr>
              <a:t>如图所示，固定螺线管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右侧有一正方形线框</a:t>
            </a:r>
            <a:r>
              <a:rPr kumimoji="1" lang="en-US" altLang="zh-CN" sz="2400" b="1" dirty="0" err="1">
                <a:latin typeface="Times New Roman" pitchFamily="18" charset="0"/>
              </a:rPr>
              <a:t>abcd</a:t>
            </a:r>
            <a:r>
              <a:rPr kumimoji="1" lang="zh-CN" altLang="en-US" sz="2400" b="1" dirty="0">
                <a:latin typeface="Times New Roman" pitchFamily="18" charset="0"/>
              </a:rPr>
              <a:t>，线框内通有恒定电流，其流向为</a:t>
            </a:r>
            <a:r>
              <a:rPr kumimoji="1" lang="en-US" altLang="zh-CN" sz="2400" b="1" dirty="0" err="1">
                <a:latin typeface="Times New Roman" pitchFamily="18" charset="0"/>
              </a:rPr>
              <a:t>abcd</a:t>
            </a:r>
            <a:r>
              <a:rPr kumimoji="1" lang="zh-CN" altLang="en-US" sz="2400" b="1" dirty="0">
                <a:latin typeface="Times New Roman" pitchFamily="18" charset="0"/>
              </a:rPr>
              <a:t>，当闭合开关</a:t>
            </a:r>
            <a:r>
              <a:rPr kumimoji="1" lang="en-US" altLang="zh-CN" sz="2400" b="1" dirty="0">
                <a:latin typeface="Times New Roman" pitchFamily="18" charset="0"/>
              </a:rPr>
              <a:t>S</a:t>
            </a:r>
            <a:r>
              <a:rPr kumimoji="1" lang="zh-CN" altLang="en-US" sz="2400" b="1" dirty="0">
                <a:latin typeface="Times New Roman" pitchFamily="18" charset="0"/>
              </a:rPr>
              <a:t>后，线框运动情况应为（         ）</a:t>
            </a:r>
          </a:p>
          <a:p>
            <a:pPr indent="317500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．</a:t>
            </a:r>
            <a:r>
              <a:rPr kumimoji="1" lang="en-US" altLang="zh-CN" sz="2400" b="1" dirty="0" err="1">
                <a:latin typeface="Times New Roman" pitchFamily="18" charset="0"/>
              </a:rPr>
              <a:t>ab</a:t>
            </a:r>
            <a:r>
              <a:rPr kumimoji="1" lang="zh-CN" altLang="en-US" sz="2400" b="1" dirty="0">
                <a:latin typeface="Times New Roman" pitchFamily="18" charset="0"/>
              </a:rPr>
              <a:t>向外，</a:t>
            </a:r>
            <a:r>
              <a:rPr kumimoji="1" lang="en-US" altLang="zh-CN" sz="2400" b="1" dirty="0" err="1">
                <a:latin typeface="Times New Roman" pitchFamily="18" charset="0"/>
              </a:rPr>
              <a:t>cd</a:t>
            </a:r>
            <a:r>
              <a:rPr kumimoji="1" lang="zh-CN" altLang="en-US" sz="2400" b="1" dirty="0">
                <a:latin typeface="Times New Roman" pitchFamily="18" charset="0"/>
              </a:rPr>
              <a:t>向里转动且向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靠拢</a:t>
            </a:r>
          </a:p>
          <a:p>
            <a:pPr indent="317500" eaLnBrk="0" hangingPunct="0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．</a:t>
            </a:r>
            <a:r>
              <a:rPr kumimoji="1" lang="en-US" altLang="zh-CN" sz="2400" b="1" dirty="0" err="1">
                <a:latin typeface="Times New Roman" pitchFamily="18" charset="0"/>
              </a:rPr>
              <a:t>ab</a:t>
            </a:r>
            <a:r>
              <a:rPr kumimoji="1" lang="zh-CN" altLang="en-US" sz="2400" b="1" dirty="0">
                <a:latin typeface="Times New Roman" pitchFamily="18" charset="0"/>
              </a:rPr>
              <a:t>向里，</a:t>
            </a:r>
            <a:r>
              <a:rPr kumimoji="1" lang="en-US" altLang="zh-CN" sz="2400" b="1" dirty="0" err="1">
                <a:latin typeface="Times New Roman" pitchFamily="18" charset="0"/>
              </a:rPr>
              <a:t>cd</a:t>
            </a:r>
            <a:r>
              <a:rPr kumimoji="1" lang="zh-CN" altLang="en-US" sz="2400" b="1" dirty="0">
                <a:latin typeface="Times New Roman" pitchFamily="18" charset="0"/>
              </a:rPr>
              <a:t>向外转动且远离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</a:p>
          <a:p>
            <a:pPr indent="317500" eaLnBrk="0" hangingPunct="0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．</a:t>
            </a:r>
            <a:r>
              <a:rPr kumimoji="1" lang="en-US" altLang="zh-CN" sz="2400" b="1" dirty="0">
                <a:latin typeface="Times New Roman" pitchFamily="18" charset="0"/>
              </a:rPr>
              <a:t>ad</a:t>
            </a:r>
            <a:r>
              <a:rPr kumimoji="1" lang="zh-CN" altLang="en-US" sz="2400" b="1" dirty="0">
                <a:latin typeface="Times New Roman" pitchFamily="18" charset="0"/>
              </a:rPr>
              <a:t>向外，</a:t>
            </a:r>
            <a:r>
              <a:rPr kumimoji="1" lang="en-US" altLang="zh-CN" sz="2400" b="1" dirty="0" err="1">
                <a:latin typeface="Times New Roman" pitchFamily="18" charset="0"/>
              </a:rPr>
              <a:t>bc</a:t>
            </a:r>
            <a:r>
              <a:rPr kumimoji="1" lang="zh-CN" altLang="en-US" sz="2400" b="1" dirty="0">
                <a:latin typeface="Times New Roman" pitchFamily="18" charset="0"/>
              </a:rPr>
              <a:t>向里转动且向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靠拢</a:t>
            </a:r>
          </a:p>
          <a:p>
            <a:pPr indent="317500" eaLnBrk="0" hangingPunct="0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zh-CN" altLang="en-US" sz="2400" b="1" dirty="0">
                <a:latin typeface="Times New Roman" pitchFamily="18" charset="0"/>
              </a:rPr>
              <a:t>．</a:t>
            </a:r>
            <a:r>
              <a:rPr kumimoji="1" lang="en-US" altLang="zh-CN" sz="2400" b="1" dirty="0">
                <a:latin typeface="Times New Roman" pitchFamily="18" charset="0"/>
              </a:rPr>
              <a:t>ad</a:t>
            </a:r>
            <a:r>
              <a:rPr kumimoji="1" lang="zh-CN" altLang="en-US" sz="2400" b="1" dirty="0">
                <a:latin typeface="Times New Roman" pitchFamily="18" charset="0"/>
              </a:rPr>
              <a:t>向里，</a:t>
            </a:r>
            <a:r>
              <a:rPr kumimoji="1" lang="en-US" altLang="zh-CN" sz="2400" b="1" dirty="0" err="1">
                <a:latin typeface="Times New Roman" pitchFamily="18" charset="0"/>
              </a:rPr>
              <a:t>bc</a:t>
            </a:r>
            <a:r>
              <a:rPr kumimoji="1" lang="zh-CN" altLang="en-US" sz="2400" b="1" dirty="0">
                <a:latin typeface="Times New Roman" pitchFamily="18" charset="0"/>
              </a:rPr>
              <a:t>向外转动且远离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07704" y="2420888"/>
            <a:ext cx="50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4733" y="2061419"/>
            <a:ext cx="158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大小：</a:t>
            </a:r>
            <a:endParaRPr lang="el-GR" altLang="zh-CN" sz="3200" b="1" dirty="0">
              <a:solidFill>
                <a:srgbClr val="000404"/>
              </a:solidFill>
              <a:latin typeface="+mn-ea"/>
              <a:cs typeface="宋体" pitchFamily="2" charset="-122"/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79388" y="1340768"/>
            <a:ext cx="6572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1.</a:t>
            </a: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安培力</a:t>
            </a:r>
            <a:r>
              <a:rPr lang="en-US" altLang="zh-CN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:</a:t>
            </a: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磁场对通电导线的作用力</a:t>
            </a:r>
          </a:p>
        </p:txBody>
      </p:sp>
      <p:graphicFrame>
        <p:nvGraphicFramePr>
          <p:cNvPr id="8" name="Object 54"/>
          <p:cNvGraphicFramePr>
            <a:graphicFrameLocks noChangeAspect="1"/>
          </p:cNvGraphicFramePr>
          <p:nvPr/>
        </p:nvGraphicFramePr>
        <p:xfrm>
          <a:off x="2051720" y="2132856"/>
          <a:ext cx="24177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公式" r:id="rId3" imgW="850680" imgH="177480" progId="Equation.3">
                  <p:embed/>
                </p:oleObj>
              </mc:Choice>
              <mc:Fallback>
                <p:oleObj name="公式" r:id="rId3" imgW="850680" imgH="177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32856"/>
                        <a:ext cx="24177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54733" y="2709119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方向：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2051720" y="2709119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+mn-ea"/>
              </a:rPr>
              <a:t>左手定则</a:t>
            </a: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251520" y="3501008"/>
            <a:ext cx="79208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2.</a:t>
            </a: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安培力应用：</a:t>
            </a:r>
            <a:endParaRPr lang="en-US" altLang="zh-CN" sz="3200" b="1" dirty="0">
              <a:solidFill>
                <a:srgbClr val="000404"/>
              </a:solidFill>
              <a:latin typeface="+mn-ea"/>
              <a:cs typeface="宋体" pitchFamily="2" charset="-122"/>
            </a:endParaRPr>
          </a:p>
          <a:p>
            <a:r>
              <a:rPr kumimoji="1" lang="en-US" altLang="zh-CN" sz="3200" b="1" dirty="0">
                <a:solidFill>
                  <a:srgbClr val="0004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3200" b="1" dirty="0">
                <a:solidFill>
                  <a:srgbClr val="000404"/>
                </a:solidFill>
                <a:latin typeface="+mn-ea"/>
                <a:cs typeface="宋体" pitchFamily="2" charset="-122"/>
              </a:rPr>
              <a:t>电动机、磁电式电流表、电磁炮等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1" y="836712"/>
            <a:ext cx="77768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安培力</a:t>
            </a:r>
            <a:r>
              <a:rPr kumimoji="1" lang="zh-CN" altLang="en-US" sz="3200" b="1" dirty="0">
                <a:latin typeface="+mn-ea"/>
              </a:rPr>
              <a:t>：通电导线所受到的磁场力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7544" y="1412776"/>
            <a:ext cx="4536504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2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）安培力的方向</a:t>
            </a:r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204864"/>
            <a:ext cx="3051175" cy="2582862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536" y="5042118"/>
            <a:ext cx="8497888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左手定则：</a:t>
            </a:r>
            <a:r>
              <a:rPr kumimoji="1" lang="zh-CN" altLang="en-US" sz="2800" b="1" dirty="0">
                <a:latin typeface="+mn-ea"/>
              </a:rPr>
              <a:t>伸开左手，使拇指与四指在同一个平面内并跟四指垂直，让磁感线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垂直穿入</a:t>
            </a:r>
            <a:r>
              <a:rPr kumimoji="1" lang="zh-CN" altLang="en-US" sz="2800" b="1" dirty="0">
                <a:latin typeface="+mn-ea"/>
              </a:rPr>
              <a:t>手心，使四指指向电流的方向，这时拇指所指的就是通电导体所受安培力的方向。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2276872"/>
            <a:ext cx="195103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1500188"/>
            <a:ext cx="7848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2070100"/>
            <a:ext cx="1162050" cy="585788"/>
            <a:chOff x="198" y="3022"/>
            <a:chExt cx="641" cy="233"/>
          </a:xfrm>
        </p:grpSpPr>
        <p:sp>
          <p:nvSpPr>
            <p:cNvPr id="1039" name="Line 5"/>
            <p:cNvSpPr>
              <a:spLocks noChangeShapeType="1"/>
            </p:cNvSpPr>
            <p:nvPr/>
          </p:nvSpPr>
          <p:spPr bwMode="auto">
            <a:xfrm flipH="1">
              <a:off x="431" y="3113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9" name="Object 6"/>
            <p:cNvGraphicFramePr>
              <a:graphicFrameLocks noChangeAspect="1"/>
            </p:cNvGraphicFramePr>
            <p:nvPr/>
          </p:nvGraphicFramePr>
          <p:xfrm>
            <a:off x="198" y="3022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Equation" r:id="rId4" imgW="164880" imgH="164880" progId="Equation.DSMT4">
                    <p:embed/>
                  </p:oleObj>
                </mc:Choice>
                <mc:Fallback>
                  <p:oleObj name="Equation" r:id="rId4" imgW="1648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3022"/>
                          <a:ext cx="233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25850" y="2286000"/>
            <a:ext cx="1017588" cy="576263"/>
            <a:chOff x="975" y="3106"/>
            <a:chExt cx="460" cy="233"/>
          </a:xfrm>
        </p:grpSpPr>
        <p:sp>
          <p:nvSpPr>
            <p:cNvPr id="1038" name="Line 8"/>
            <p:cNvSpPr>
              <a:spLocks noChangeShapeType="1"/>
            </p:cNvSpPr>
            <p:nvPr/>
          </p:nvSpPr>
          <p:spPr bwMode="auto">
            <a:xfrm>
              <a:off x="975" y="3113"/>
              <a:ext cx="4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8" name="Object 9"/>
            <p:cNvGraphicFramePr>
              <a:graphicFrameLocks noChangeAspect="1"/>
            </p:cNvGraphicFramePr>
            <p:nvPr/>
          </p:nvGraphicFramePr>
          <p:xfrm>
            <a:off x="1202" y="3106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Equation" r:id="rId6" imgW="164880" imgH="164880" progId="Equation.DSMT4">
                    <p:embed/>
                  </p:oleObj>
                </mc:Choice>
                <mc:Fallback>
                  <p:oleObj name="Equation" r:id="rId6" imgW="1648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106"/>
                          <a:ext cx="233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724525" y="2430463"/>
            <a:ext cx="658813" cy="801687"/>
            <a:chOff x="3379" y="3113"/>
            <a:chExt cx="324" cy="414"/>
          </a:xfrm>
        </p:grpSpPr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3379" y="3113"/>
              <a:ext cx="136" cy="1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3470" y="3294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94"/>
                          <a:ext cx="233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770813" y="1781175"/>
            <a:ext cx="762000" cy="663575"/>
            <a:chOff x="4532" y="2786"/>
            <a:chExt cx="389" cy="327"/>
          </a:xfrm>
        </p:grpSpPr>
        <p:graphicFrame>
          <p:nvGraphicFramePr>
            <p:cNvPr id="1026" name="Object 14"/>
            <p:cNvGraphicFramePr>
              <a:graphicFrameLocks noChangeAspect="1"/>
            </p:cNvGraphicFramePr>
            <p:nvPr/>
          </p:nvGraphicFramePr>
          <p:xfrm>
            <a:off x="4688" y="2880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Equation" r:id="rId10" imgW="164880" imgH="164880" progId="Equation.DSMT4">
                    <p:embed/>
                  </p:oleObj>
                </mc:Choice>
                <mc:Fallback>
                  <p:oleObj name="Equation" r:id="rId10" imgW="1648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2880"/>
                          <a:ext cx="233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32" y="2786"/>
              <a:ext cx="30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×</a:t>
              </a:r>
            </a:p>
          </p:txBody>
        </p:sp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95288" y="3941763"/>
            <a:ext cx="8459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安培力的方向总与导线垂直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与磁感应强度垂直。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251520" y="2924944"/>
            <a:ext cx="4392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当电流与磁场方向垂直时，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F = ILB</a:t>
            </a:r>
          </a:p>
        </p:txBody>
      </p:sp>
      <p:pic>
        <p:nvPicPr>
          <p:cNvPr id="229379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1629098"/>
            <a:ext cx="3097213" cy="1862137"/>
          </a:xfrm>
          <a:prstGeom prst="rect">
            <a:avLst/>
          </a:prstGeom>
          <a:noFill/>
        </p:spPr>
      </p:pic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51520" y="4149080"/>
            <a:ext cx="4392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当电流与磁场方向夹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θ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角时，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F = ?</a:t>
            </a: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3645223"/>
            <a:ext cx="3328988" cy="1901825"/>
          </a:xfrm>
          <a:prstGeom prst="rect">
            <a:avLst/>
          </a:prstGeom>
          <a:noFill/>
        </p:spPr>
      </p:pic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179512" y="1700808"/>
            <a:ext cx="4392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当电流与磁场方向平行时，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F = 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764704"/>
            <a:ext cx="42484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2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）安培力的大小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80" grpId="0"/>
      <p:bldP spid="2293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1590675"/>
            <a:ext cx="4752975" cy="2960688"/>
            <a:chOff x="1800" y="1908"/>
            <a:chExt cx="5100" cy="340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00" y="1908"/>
              <a:ext cx="5100" cy="3405"/>
              <a:chOff x="1800" y="2087"/>
              <a:chExt cx="5100" cy="3405"/>
            </a:xfrm>
          </p:grpSpPr>
          <p:pic>
            <p:nvPicPr>
              <p:cNvPr id="2314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00" y="2087"/>
                <a:ext cx="5100" cy="3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1429" name="Line 5"/>
              <p:cNvSpPr>
                <a:spLocks noChangeShapeType="1"/>
              </p:cNvSpPr>
              <p:nvPr/>
            </p:nvSpPr>
            <p:spPr bwMode="auto">
              <a:xfrm flipV="1">
                <a:off x="4140" y="2844"/>
                <a:ext cx="720" cy="6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31430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" y="2532"/>
                <a:ext cx="345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1431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20" y="3312"/>
                <a:ext cx="420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1432" name="Rectangle 8"/>
              <p:cNvSpPr>
                <a:spLocks noChangeArrowheads="1"/>
              </p:cNvSpPr>
              <p:nvPr/>
            </p:nvSpPr>
            <p:spPr bwMode="auto">
              <a:xfrm rot="-2545251">
                <a:off x="2723" y="3606"/>
                <a:ext cx="3240" cy="15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3143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 t="24387"/>
            <a:stretch>
              <a:fillRect/>
            </a:stretch>
          </p:blipFill>
          <p:spPr bwMode="auto">
            <a:xfrm rot="1541622">
              <a:off x="3780" y="4248"/>
              <a:ext cx="3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1434" name="Line 10"/>
            <p:cNvSpPr>
              <a:spLocks noChangeShapeType="1"/>
            </p:cNvSpPr>
            <p:nvPr/>
          </p:nvSpPr>
          <p:spPr bwMode="auto">
            <a:xfrm>
              <a:off x="3240" y="4639"/>
              <a:ext cx="1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3143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0" y="4092"/>
              <a:ext cx="34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70213" y="2238375"/>
            <a:ext cx="1450975" cy="2063750"/>
            <a:chOff x="2986" y="1221"/>
            <a:chExt cx="1351" cy="192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986" y="1348"/>
              <a:ext cx="1351" cy="1309"/>
              <a:chOff x="2986" y="1348"/>
              <a:chExt cx="1351" cy="1309"/>
            </a:xfrm>
          </p:grpSpPr>
          <p:sp>
            <p:nvSpPr>
              <p:cNvPr id="231438" name="Line 14"/>
              <p:cNvSpPr>
                <a:spLocks noChangeShapeType="1"/>
              </p:cNvSpPr>
              <p:nvPr/>
            </p:nvSpPr>
            <p:spPr bwMode="auto">
              <a:xfrm rot="181780" flipV="1">
                <a:off x="3003" y="2024"/>
                <a:ext cx="1329" cy="21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39" name="Line 15"/>
              <p:cNvSpPr>
                <a:spLocks noChangeShapeType="1"/>
              </p:cNvSpPr>
              <p:nvPr/>
            </p:nvSpPr>
            <p:spPr bwMode="auto">
              <a:xfrm rot="181780" flipV="1">
                <a:off x="3020" y="1348"/>
                <a:ext cx="680" cy="68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0" name="Line 16"/>
              <p:cNvSpPr>
                <a:spLocks noChangeShapeType="1"/>
              </p:cNvSpPr>
              <p:nvPr/>
            </p:nvSpPr>
            <p:spPr bwMode="auto">
              <a:xfrm rot="181780">
                <a:off x="2986" y="2026"/>
                <a:ext cx="666" cy="631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1" name="Line 17"/>
              <p:cNvSpPr>
                <a:spLocks noChangeShapeType="1"/>
              </p:cNvSpPr>
              <p:nvPr/>
            </p:nvSpPr>
            <p:spPr bwMode="auto">
              <a:xfrm rot="181780" flipV="1">
                <a:off x="3652" y="2071"/>
                <a:ext cx="628" cy="58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2" name="Line 18"/>
              <p:cNvSpPr>
                <a:spLocks noChangeShapeType="1"/>
              </p:cNvSpPr>
              <p:nvPr/>
            </p:nvSpPr>
            <p:spPr bwMode="auto">
              <a:xfrm rot="181780">
                <a:off x="3700" y="1393"/>
                <a:ext cx="637" cy="64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3833" y="1221"/>
              <a:ext cx="50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</a:rPr>
                <a:t>B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endParaRPr lang="en-US" altLang="zh-CN" b="1" i="1" baseline="-25000">
                <a:latin typeface="Times New Roman" pitchFamily="18" charset="0"/>
              </a:endParaRPr>
            </a:p>
          </p:txBody>
        </p:sp>
        <p:sp>
          <p:nvSpPr>
            <p:cNvPr id="231444" name="Text Box 20"/>
            <p:cNvSpPr txBox="1">
              <a:spLocks noChangeArrowheads="1"/>
            </p:cNvSpPr>
            <p:nvPr/>
          </p:nvSpPr>
          <p:spPr bwMode="auto">
            <a:xfrm>
              <a:off x="3469" y="2659"/>
              <a:ext cx="504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</a:rPr>
                <a:t>B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31445" name="Rectangle 21"/>
          <p:cNvSpPr>
            <a:spLocks noChangeArrowheads="1"/>
          </p:cNvSpPr>
          <p:nvPr/>
        </p:nvSpPr>
        <p:spPr bwMode="auto">
          <a:xfrm>
            <a:off x="1692275" y="1951038"/>
            <a:ext cx="96838" cy="20447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>
            <a:off x="1331913" y="1951038"/>
            <a:ext cx="27416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684213" y="692150"/>
            <a:ext cx="54721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当电流与磁场方向夹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θ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角时</a:t>
            </a:r>
            <a:endParaRPr kumimoji="1" lang="zh-CN" altLang="en-US" sz="32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6300192" y="1772815"/>
          <a:ext cx="1944216" cy="58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8" imgW="711200" imgH="228600" progId="Equation.DSMT4">
                  <p:embed/>
                </p:oleObj>
              </mc:Choice>
              <mc:Fallback>
                <p:oleObj name="Equation" r:id="rId8" imgW="7112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772815"/>
                        <a:ext cx="1944216" cy="581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372200" y="2564904"/>
          <a:ext cx="2016225" cy="63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10" imgW="698500" imgH="241300" progId="Equation.DSMT4">
                  <p:embed/>
                </p:oleObj>
              </mc:Choice>
              <mc:Fallback>
                <p:oleObj name="Equation" r:id="rId10" imgW="6985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564904"/>
                        <a:ext cx="2016225" cy="633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5580112" y="3356992"/>
          <a:ext cx="31908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12" imgW="1117440" imgH="406080" progId="Equation.DSMT4">
                  <p:embed/>
                </p:oleObj>
              </mc:Choice>
              <mc:Fallback>
                <p:oleObj name="Equation" r:id="rId12" imgW="11174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356992"/>
                        <a:ext cx="319087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11560" y="4725144"/>
            <a:ext cx="83164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方向：垂直于电流与磁场组成的平面（向里）</a:t>
            </a:r>
            <a:endParaRPr kumimoji="1" lang="zh-CN" altLang="en-US" sz="32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5" grpId="0" animBg="1"/>
      <p:bldP spid="231446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5040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安培力的应用</a:t>
            </a:r>
          </a:p>
        </p:txBody>
      </p:sp>
      <p:pic>
        <p:nvPicPr>
          <p:cNvPr id="249862" name="Picture 6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33600"/>
            <a:ext cx="4176713" cy="3557588"/>
          </a:xfrm>
          <a:prstGeom prst="rect">
            <a:avLst/>
          </a:prstGeo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484784"/>
            <a:ext cx="5040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）电动机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2276475"/>
            <a:ext cx="2663825" cy="2047875"/>
          </a:xfrm>
          <a:prstGeom prst="rect">
            <a:avLst/>
          </a:prstGeom>
          <a:noFill/>
        </p:spPr>
      </p:pic>
      <p:pic>
        <p:nvPicPr>
          <p:cNvPr id="233475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111"/>
          <a:stretch>
            <a:fillRect/>
          </a:stretch>
        </p:blipFill>
        <p:spPr bwMode="auto">
          <a:xfrm>
            <a:off x="1042988" y="1844675"/>
            <a:ext cx="3502025" cy="3016250"/>
          </a:xfrm>
          <a:prstGeom prst="rect">
            <a:avLst/>
          </a:prstGeom>
          <a:noFill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755650" y="908050"/>
            <a:ext cx="5040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）磁电式电流表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539750" y="4867275"/>
            <a:ext cx="8208963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由于磁场对电流的作用力跟电流成正比，因而安培力的力矩也跟电流成正比，而螺旋形弹簧的扭矩与指针转过的角度成正比，所以磁电式电表的表盘刻度是均匀的。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0" y="1989138"/>
            <a:ext cx="3810000" cy="3875087"/>
            <a:chOff x="3360" y="1968"/>
            <a:chExt cx="1920" cy="1796"/>
          </a:xfrm>
        </p:grpSpPr>
        <p:graphicFrame>
          <p:nvGraphicFramePr>
            <p:cNvPr id="251907" name="Object 3"/>
            <p:cNvGraphicFramePr>
              <a:graphicFrameLocks noChangeAspect="1"/>
            </p:cNvGraphicFramePr>
            <p:nvPr/>
          </p:nvGraphicFramePr>
          <p:xfrm>
            <a:off x="3360" y="1968"/>
            <a:ext cx="1920" cy="1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7" name="位图图像" r:id="rId3" imgW="1638529" imgH="1305107" progId="PBrush">
                    <p:embed/>
                  </p:oleObj>
                </mc:Choice>
                <mc:Fallback>
                  <p:oleObj name="位图图像" r:id="rId3" imgW="1638529" imgH="1305107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68"/>
                          <a:ext cx="1920" cy="1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08" name="Text Box 4"/>
            <p:cNvSpPr txBox="1">
              <a:spLocks noChangeArrowheads="1"/>
            </p:cNvSpPr>
            <p:nvPr/>
          </p:nvSpPr>
          <p:spPr bwMode="auto">
            <a:xfrm>
              <a:off x="3936" y="3552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原理图</a:t>
              </a:r>
            </a:p>
          </p:txBody>
        </p:sp>
      </p:grp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95288" y="1844675"/>
            <a:ext cx="4752975" cy="39449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与传统火炮比较，具有速度快、精度高等优点。它将成为未来主要武器，替代火炮。目前，美国在电磁炮方面的研究处于领先地位，已成功地将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317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克重的弹丸加速到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4200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米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秒，并曾用电磁炮攻击模拟苏制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Τ-72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Τ-80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型坦克，结果令人满意。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755650" y="908050"/>
            <a:ext cx="5040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）电磁炮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5288" y="14843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、如图所示的四种情况，通电导体均置于匀强磁场中，其中通电导线不受安培力的是（         ）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64795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9460" name="Picture 4" descr="http://211.153.184.20/lcchen/004/004004/004004007/004004007003/images/w4-16-3-3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42988" y="2781300"/>
            <a:ext cx="7296150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300192" y="1911351"/>
            <a:ext cx="72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684</Words>
  <Application>Microsoft Office PowerPoint</Application>
  <PresentationFormat>全屏显示(4:3)</PresentationFormat>
  <Paragraphs>64</Paragraphs>
  <Slides>13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主题​​</vt:lpstr>
      <vt:lpstr>Equation</vt:lpstr>
      <vt:lpstr>位图图像</vt:lpstr>
      <vt:lpstr>公式</vt:lpstr>
      <vt:lpstr>6.2  磁场对电流的作用      1.安培力     2.安培力的应用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结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liyuan</cp:lastModifiedBy>
  <cp:revision>58</cp:revision>
  <dcterms:created xsi:type="dcterms:W3CDTF">2017-06-28T03:02:51Z</dcterms:created>
  <dcterms:modified xsi:type="dcterms:W3CDTF">2018-11-21T01:38:02Z</dcterms:modified>
</cp:coreProperties>
</file>