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activeX/activeX2.bin" ContentType="application/vnd.ms-office.activeX"/>
  <Override PartName="/ppt/activeX/activeX3.bin" ContentType="application/vnd.ms-office.activeX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1.bin" ContentType="application/vnd.ms-office.activeX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7" r:id="rId2"/>
    <p:sldId id="258" r:id="rId3"/>
    <p:sldId id="281" r:id="rId4"/>
    <p:sldId id="292" r:id="rId5"/>
    <p:sldId id="293" r:id="rId6"/>
    <p:sldId id="285" r:id="rId7"/>
    <p:sldId id="287" r:id="rId8"/>
    <p:sldId id="288" r:id="rId9"/>
    <p:sldId id="284" r:id="rId10"/>
    <p:sldId id="289" r:id="rId11"/>
    <p:sldId id="290" r:id="rId12"/>
    <p:sldId id="294" r:id="rId13"/>
    <p:sldId id="291" r:id="rId14"/>
    <p:sldId id="307" r:id="rId15"/>
    <p:sldId id="298" r:id="rId16"/>
    <p:sldId id="299" r:id="rId17"/>
    <p:sldId id="300" r:id="rId18"/>
    <p:sldId id="306" r:id="rId19"/>
    <p:sldId id="301" r:id="rId20"/>
    <p:sldId id="302" r:id="rId21"/>
    <p:sldId id="303" r:id="rId22"/>
    <p:sldId id="304" r:id="rId23"/>
    <p:sldId id="305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81D53-AA63-48A7-950A-39B33ABD8603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F8094-D7CD-4347-A2CD-9BBC9ED006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609CF-0D22-4099-AFA9-F0981FB65EE1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2C315-0219-4740-B1D0-C1FFB9BB5365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1A61E-0FB9-4CC1-914E-65BB349EADF9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8587C-6C20-49ED-92C5-E36CB5CBBD92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0146F-F7E2-40A8-9E62-8D4412662120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8AA7B-78DA-42E0-8F60-45739E110A4D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50F6E-A7CC-4DCF-85FC-F0261B426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26445-7222-459B-930F-AD9E94C269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》——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6.3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磁场对运动</a:t>
            </a:r>
            <a:r>
              <a:rPr lang="zh-CN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电荷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的作用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://zyk/Resource/GZ/GZWL/JAJC/G2/ja000005ZW1_0047_3.gi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2" Type="http://schemas.openxmlformats.org/officeDocument/2006/relationships/hyperlink" Target="&#26497;&#20809;&#30340;&#24418;&#25104;.fl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&#26497;&#20809;.flv" TargetMode="Externa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3.bin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0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.xml"/><Relationship Id="rId7" Type="http://schemas.openxmlformats.org/officeDocument/2006/relationships/image" Target="../media/image34.png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3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&#29289;&#29702;\&#39640;&#20108;&#29289;&#29702;\&#29289;&#29702;3-1\&#30913;&#22330;\&#30913;&#22330;&#23545;&#36816;&#21160;&#30005;&#33655;&#30340;&#20316;&#29992;\&#27931;&#20177;&#30913;&#21147;&#19978;&#35838;&#29256;\&#35266;&#23519;&#38452;&#26497;&#23556;&#32447;&#31649;&#20013;&#23556;&#32447;&#22312;&#30452;&#23548;&#32447;&#30913;&#22330;&#20013;&#30340;&#20559;&#36716;.as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&#27931;&#20262;&#20857;&#21147;&#30340;&#23439;&#35266;&#34920;&#29616;.ex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79512" y="908720"/>
            <a:ext cx="860444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 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磁场对运动电荷的作用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洛伦兹力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带电粒子在均匀磁场中的运动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实际应用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ChangeArrowheads="1"/>
          </p:cNvSpPr>
          <p:nvPr/>
        </p:nvSpPr>
        <p:spPr bwMode="auto">
          <a:xfrm>
            <a:off x="382588" y="1422643"/>
            <a:ext cx="8582025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en-US" altLang="zh-CN" sz="3200" b="1" dirty="0" smtClean="0">
                <a:latin typeface="仿宋" pitchFamily="49" charset="-122"/>
                <a:ea typeface="仿宋" pitchFamily="49" charset="-122"/>
              </a:rPr>
              <a:t>1.</a:t>
            </a:r>
            <a:r>
              <a:rPr kumimoji="1" lang="zh-CN" altLang="en-US" sz="2800" b="1" dirty="0" smtClean="0">
                <a:latin typeface="仿宋" pitchFamily="49" charset="-122"/>
                <a:ea typeface="仿宋" pitchFamily="49" charset="-122"/>
              </a:rPr>
              <a:t>当</a:t>
            </a:r>
            <a:r>
              <a:rPr kumimoji="1" lang="zh-CN" altLang="en-US" sz="2800" b="1" dirty="0">
                <a:latin typeface="仿宋" pitchFamily="49" charset="-122"/>
                <a:ea typeface="仿宋" pitchFamily="49" charset="-122"/>
              </a:rPr>
              <a:t>一带正电</a:t>
            </a:r>
            <a:r>
              <a:rPr kumimoji="1" lang="en-US" altLang="zh-CN" sz="2800" b="1" dirty="0">
                <a:latin typeface="仿宋" pitchFamily="49" charset="-122"/>
                <a:ea typeface="仿宋" pitchFamily="49" charset="-122"/>
              </a:rPr>
              <a:t>q</a:t>
            </a:r>
            <a:r>
              <a:rPr kumimoji="1" lang="zh-CN" altLang="en-US" sz="2800" b="1" dirty="0">
                <a:latin typeface="仿宋" pitchFamily="49" charset="-122"/>
                <a:ea typeface="仿宋" pitchFamily="49" charset="-122"/>
              </a:rPr>
              <a:t>的粒子以速度</a:t>
            </a:r>
            <a:r>
              <a:rPr kumimoji="1" lang="en-US" altLang="zh-CN" sz="2800" b="1" dirty="0">
                <a:latin typeface="仿宋" pitchFamily="49" charset="-122"/>
                <a:ea typeface="仿宋" pitchFamily="49" charset="-122"/>
              </a:rPr>
              <a:t>v</a:t>
            </a:r>
            <a:r>
              <a:rPr kumimoji="1" lang="zh-CN" altLang="en-US" sz="2800" b="1" dirty="0">
                <a:latin typeface="仿宋" pitchFamily="49" charset="-122"/>
                <a:ea typeface="仿宋" pitchFamily="49" charset="-122"/>
              </a:rPr>
              <a:t>沿螺线管中轴线进入该通电螺线管</a:t>
            </a:r>
            <a:r>
              <a:rPr kumimoji="1" lang="en-US" altLang="zh-CN" sz="2800" b="1" dirty="0">
                <a:latin typeface="仿宋" pitchFamily="49" charset="-122"/>
                <a:ea typeface="仿宋" pitchFamily="49" charset="-122"/>
              </a:rPr>
              <a:t>,</a:t>
            </a:r>
            <a:r>
              <a:rPr kumimoji="1" lang="zh-CN" altLang="en-US" sz="2800" b="1" dirty="0">
                <a:latin typeface="仿宋" pitchFamily="49" charset="-122"/>
                <a:ea typeface="仿宋" pitchFamily="49" charset="-122"/>
              </a:rPr>
              <a:t>若不计重力</a:t>
            </a:r>
            <a:r>
              <a:rPr kumimoji="1" lang="en-US" altLang="zh-CN" sz="2800" b="1" dirty="0">
                <a:latin typeface="仿宋" pitchFamily="49" charset="-122"/>
                <a:ea typeface="仿宋" pitchFamily="49" charset="-122"/>
              </a:rPr>
              <a:t>,</a:t>
            </a:r>
            <a:r>
              <a:rPr kumimoji="1" lang="zh-CN" altLang="en-US" sz="2800" b="1" dirty="0">
                <a:latin typeface="仿宋" pitchFamily="49" charset="-122"/>
                <a:ea typeface="仿宋" pitchFamily="49" charset="-122"/>
              </a:rPr>
              <a:t>则（</a:t>
            </a:r>
            <a:r>
              <a:rPr kumimoji="1" lang="zh-CN" altLang="en-US" sz="3200" b="1" dirty="0">
                <a:latin typeface="仿宋" pitchFamily="49" charset="-122"/>
                <a:ea typeface="仿宋" pitchFamily="49" charset="-122"/>
              </a:rPr>
              <a:t>   </a:t>
            </a:r>
            <a:r>
              <a:rPr kumimoji="1" lang="zh-CN" altLang="en-US" sz="2800" b="1" dirty="0">
                <a:latin typeface="仿宋" pitchFamily="49" charset="-122"/>
                <a:ea typeface="仿宋" pitchFamily="49" charset="-122"/>
              </a:rPr>
              <a:t> ）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仿宋" pitchFamily="49" charset="-122"/>
                <a:ea typeface="仿宋" pitchFamily="49" charset="-122"/>
              </a:rPr>
              <a:t>A</a:t>
            </a:r>
            <a:r>
              <a:rPr kumimoji="1" lang="zh-CN" altLang="en-US" sz="2800" b="1" dirty="0">
                <a:latin typeface="仿宋" pitchFamily="49" charset="-122"/>
                <a:ea typeface="仿宋" pitchFamily="49" charset="-122"/>
              </a:rPr>
              <a:t>．带电粒子速度大小改变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仿宋" pitchFamily="49" charset="-122"/>
                <a:ea typeface="仿宋" pitchFamily="49" charset="-122"/>
              </a:rPr>
              <a:t>B</a:t>
            </a:r>
            <a:r>
              <a:rPr kumimoji="1" lang="zh-CN" altLang="en-US" sz="2800" b="1" dirty="0">
                <a:latin typeface="仿宋" pitchFamily="49" charset="-122"/>
                <a:ea typeface="仿宋" pitchFamily="49" charset="-122"/>
              </a:rPr>
              <a:t>．带电粒子速度方向改变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仿宋" pitchFamily="49" charset="-122"/>
                <a:ea typeface="仿宋" pitchFamily="49" charset="-122"/>
              </a:rPr>
              <a:t>C</a:t>
            </a:r>
            <a:r>
              <a:rPr kumimoji="1" lang="zh-CN" altLang="en-US" sz="2800" b="1" dirty="0">
                <a:latin typeface="仿宋" pitchFamily="49" charset="-122"/>
                <a:ea typeface="仿宋" pitchFamily="49" charset="-122"/>
              </a:rPr>
              <a:t>．带电粒子速度大小不变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仿宋" pitchFamily="49" charset="-122"/>
                <a:ea typeface="仿宋" pitchFamily="49" charset="-122"/>
              </a:rPr>
              <a:t>D</a:t>
            </a:r>
            <a:r>
              <a:rPr kumimoji="1" lang="zh-CN" altLang="en-US" sz="2800" b="1" dirty="0">
                <a:latin typeface="仿宋" pitchFamily="49" charset="-122"/>
                <a:ea typeface="仿宋" pitchFamily="49" charset="-122"/>
              </a:rPr>
              <a:t>．带电粒子速度方向不变</a:t>
            </a:r>
          </a:p>
        </p:txBody>
      </p:sp>
      <p:pic>
        <p:nvPicPr>
          <p:cNvPr id="13315" name="Picture 12" descr="http://zyk/Resource/GZ/GZWL/JAJC/G2/ja000005ZW1_0047_3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5146675" y="2749550"/>
            <a:ext cx="388937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940152" y="1802904"/>
            <a:ext cx="936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CD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364163" y="3181350"/>
            <a:ext cx="2736850" cy="727075"/>
            <a:chOff x="3379" y="1570"/>
            <a:chExt cx="1724" cy="458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560" y="1570"/>
              <a:ext cx="1543" cy="409"/>
              <a:chOff x="3560" y="1570"/>
              <a:chExt cx="1543" cy="409"/>
            </a:xfrm>
          </p:grpSpPr>
          <p:sp>
            <p:nvSpPr>
              <p:cNvPr id="13322" name="Line 17"/>
              <p:cNvSpPr>
                <a:spLocks noChangeShapeType="1"/>
              </p:cNvSpPr>
              <p:nvPr/>
            </p:nvSpPr>
            <p:spPr bwMode="auto">
              <a:xfrm flipH="1">
                <a:off x="3560" y="1570"/>
                <a:ext cx="154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3" name="Line 18"/>
              <p:cNvSpPr>
                <a:spLocks noChangeShapeType="1"/>
              </p:cNvSpPr>
              <p:nvPr/>
            </p:nvSpPr>
            <p:spPr bwMode="auto">
              <a:xfrm flipH="1">
                <a:off x="3560" y="1706"/>
                <a:ext cx="154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4" name="Line 19"/>
              <p:cNvSpPr>
                <a:spLocks noChangeShapeType="1"/>
              </p:cNvSpPr>
              <p:nvPr/>
            </p:nvSpPr>
            <p:spPr bwMode="auto">
              <a:xfrm flipH="1">
                <a:off x="3560" y="1842"/>
                <a:ext cx="154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5" name="Line 20"/>
              <p:cNvSpPr>
                <a:spLocks noChangeShapeType="1"/>
              </p:cNvSpPr>
              <p:nvPr/>
            </p:nvSpPr>
            <p:spPr bwMode="auto">
              <a:xfrm flipH="1">
                <a:off x="3560" y="1979"/>
                <a:ext cx="154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1" name="Text Box 22"/>
            <p:cNvSpPr txBox="1">
              <a:spLocks noChangeArrowheads="1"/>
            </p:cNvSpPr>
            <p:nvPr/>
          </p:nvSpPr>
          <p:spPr bwMode="auto">
            <a:xfrm>
              <a:off x="3379" y="1797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0" y="1484784"/>
            <a:ext cx="8532440" cy="41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 b="1" dirty="0" smtClean="0">
                <a:latin typeface="仿宋" pitchFamily="49" charset="-122"/>
                <a:ea typeface="仿宋" pitchFamily="49" charset="-122"/>
              </a:rPr>
              <a:t>2.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来自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宇宙的质子流，以与地球表面垂直的方向射向赤道上空的某一点，则这些</a:t>
            </a:r>
            <a:r>
              <a:rPr lang="zh-CN" altLang="en-US" sz="2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质子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在进入地球周围的空间时，将</a:t>
            </a: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(     )</a:t>
            </a:r>
          </a:p>
          <a:p>
            <a:pPr indent="2667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A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．竖直向下沿直线射向地面</a:t>
            </a:r>
          </a:p>
          <a:p>
            <a:pPr indent="2667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．相对于预定地面向东偏转</a:t>
            </a:r>
          </a:p>
          <a:p>
            <a:pPr indent="2667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C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．相对于预定点稍向西偏转</a:t>
            </a:r>
          </a:p>
          <a:p>
            <a:pPr indent="2667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D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．相对于预定点稍向北偏转</a:t>
            </a:r>
          </a:p>
        </p:txBody>
      </p:sp>
      <p:pic>
        <p:nvPicPr>
          <p:cNvPr id="44037" name="Picture 5" descr="地磁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7412" y="2953698"/>
            <a:ext cx="3369274" cy="347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627784" y="2636912"/>
            <a:ext cx="7200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868144" y="4797152"/>
            <a:ext cx="673100" cy="454025"/>
            <a:chOff x="3741" y="2251"/>
            <a:chExt cx="454" cy="232"/>
          </a:xfrm>
        </p:grpSpPr>
        <p:sp>
          <p:nvSpPr>
            <p:cNvPr id="14344" name="Line 9"/>
            <p:cNvSpPr>
              <a:spLocks noChangeShapeType="1"/>
            </p:cNvSpPr>
            <p:nvPr/>
          </p:nvSpPr>
          <p:spPr bwMode="auto">
            <a:xfrm flipV="1">
              <a:off x="3787" y="2296"/>
              <a:ext cx="40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3969" y="2296"/>
              <a:ext cx="20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V</a:t>
              </a:r>
            </a:p>
          </p:txBody>
        </p:sp>
        <p:grpSp>
          <p:nvGrpSpPr>
            <p:cNvPr id="3" name="Group 14"/>
            <p:cNvGrpSpPr>
              <a:grpSpLocks noChangeAspect="1"/>
            </p:cNvGrpSpPr>
            <p:nvPr/>
          </p:nvGrpSpPr>
          <p:grpSpPr bwMode="auto">
            <a:xfrm>
              <a:off x="3741" y="2251"/>
              <a:ext cx="95" cy="95"/>
              <a:chOff x="1474" y="3475"/>
              <a:chExt cx="137" cy="137"/>
            </a:xfrm>
          </p:grpSpPr>
          <p:sp>
            <p:nvSpPr>
              <p:cNvPr id="14347" name="Oval 15"/>
              <p:cNvSpPr>
                <a:spLocks noChangeAspect="1" noChangeArrowheads="1"/>
              </p:cNvSpPr>
              <p:nvPr/>
            </p:nvSpPr>
            <p:spPr bwMode="auto">
              <a:xfrm>
                <a:off x="1474" y="3475"/>
                <a:ext cx="137" cy="137"/>
              </a:xfrm>
              <a:prstGeom prst="ellips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6"/>
              <p:cNvGrpSpPr>
                <a:grpSpLocks noChangeAspect="1"/>
              </p:cNvGrpSpPr>
              <p:nvPr/>
            </p:nvGrpSpPr>
            <p:grpSpPr bwMode="auto">
              <a:xfrm>
                <a:off x="1474" y="3475"/>
                <a:ext cx="136" cy="136"/>
                <a:chOff x="1701" y="3793"/>
                <a:chExt cx="181" cy="181"/>
              </a:xfrm>
            </p:grpSpPr>
            <p:sp>
              <p:nvSpPr>
                <p:cNvPr id="14349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1701" y="3884"/>
                  <a:ext cx="18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50" name="Line 18"/>
                <p:cNvSpPr>
                  <a:spLocks noChangeAspect="1" noChangeShapeType="1"/>
                </p:cNvSpPr>
                <p:nvPr/>
              </p:nvSpPr>
              <p:spPr bwMode="auto">
                <a:xfrm>
                  <a:off x="1791" y="3793"/>
                  <a:ext cx="0" cy="1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23528" y="1052736"/>
            <a:ext cx="8497887" cy="508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在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太阳创造的诸如光和热等形式的能量中，有一种能量被称为“</a:t>
            </a:r>
            <a:r>
              <a:rPr lang="zh-CN" altLang="en-US" sz="2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太阳风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”。这是一束可以覆盖地球的强大的带电亚原子颗粒流，该太阳风在地球上空环绕地球流动，以大约每秒</a:t>
            </a: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400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公里的速度撞击地球磁场，</a:t>
            </a:r>
            <a:r>
              <a:rPr lang="zh-CN" altLang="en-US" sz="2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磁场使该颗粒流偏向地磁极下落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，它们与氧和氮的原子碰撞，击走电子，使之成为激发态的离子，这些离子发射不同波长的辐射，产生出红、绿或蓝等色的极光特征色彩，形成极光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。</a:t>
            </a:r>
            <a:endParaRPr lang="en-US" altLang="zh-CN" sz="2800" b="1" dirty="0" smtClean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仿宋" pitchFamily="49" charset="-122"/>
                <a:ea typeface="仿宋" pitchFamily="49" charset="-122"/>
              </a:rPr>
              <a:t>    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在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南极地区形成的叫</a:t>
            </a:r>
            <a:r>
              <a:rPr lang="zh-CN" altLang="en-US" sz="2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南极光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。在北极地区同样可看到这一现象，称之为</a:t>
            </a:r>
            <a:r>
              <a:rPr lang="zh-CN" altLang="en-US" sz="2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北极光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太阳风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85875"/>
            <a:ext cx="675640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weir_2003110334"/>
          <p:cNvPicPr preferRelativeResize="0">
            <a:picLocks noChangeAspect="1" noChangeArrowheads="1"/>
          </p:cNvPicPr>
          <p:nvPr/>
        </p:nvPicPr>
        <p:blipFill>
          <a:blip r:embed="rId4" cstate="print">
            <a:lum bright="12000" contrast="12000"/>
          </a:blip>
          <a:srcRect/>
          <a:stretch>
            <a:fillRect/>
          </a:stretch>
        </p:blipFill>
        <p:spPr bwMode="auto">
          <a:xfrm>
            <a:off x="4500563" y="1071563"/>
            <a:ext cx="41386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au27-400">
            <a:hlinkClick r:id="rId5" action="ppaction://hlinkfile"/>
          </p:cNvPr>
          <p:cNvPicPr preferRelativeResize="0">
            <a:picLocks noChangeAspect="1" noChangeArrowheads="1"/>
          </p:cNvPicPr>
          <p:nvPr/>
        </p:nvPicPr>
        <p:blipFill>
          <a:blip r:embed="rId6" cstate="print">
            <a:lum bright="6000" contrast="18000"/>
          </a:blip>
          <a:srcRect/>
          <a:stretch>
            <a:fillRect/>
          </a:stretch>
        </p:blipFill>
        <p:spPr bwMode="auto">
          <a:xfrm>
            <a:off x="323850" y="1050925"/>
            <a:ext cx="4138613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janc_001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5" y="3643313"/>
            <a:ext cx="4175125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janc_004"/>
          <p:cNvPicPr preferRelativeResize="0">
            <a:picLocks noChangeAspect="1" noChangeArrowheads="1"/>
          </p:cNvPicPr>
          <p:nvPr/>
        </p:nvPicPr>
        <p:blipFill>
          <a:blip r:embed="rId8" cstate="print">
            <a:lum contrast="12000"/>
          </a:blip>
          <a:srcRect/>
          <a:stretch>
            <a:fillRect/>
          </a:stretch>
        </p:blipFill>
        <p:spPr bwMode="auto">
          <a:xfrm>
            <a:off x="357188" y="3643313"/>
            <a:ext cx="4138612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1052513"/>
            <a:ext cx="8351838" cy="5256212"/>
            <a:chOff x="204" y="663"/>
            <a:chExt cx="5261" cy="3311"/>
          </a:xfrm>
        </p:grpSpPr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204" y="2296"/>
              <a:ext cx="5261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2835" y="663"/>
              <a:ext cx="0" cy="331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1520" y="620688"/>
            <a:ext cx="7142162" cy="57943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bg1"/>
              </a:buClr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华文新魏" panose="02010800040101010101" pitchFamily="2" charset="-122"/>
              </a:rPr>
              <a:t>2.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带电粒子在均匀磁场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中的运动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81000" y="1808012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轨道半径：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14600" y="1655612"/>
            <a:ext cx="1066800" cy="850900"/>
            <a:chOff x="1627" y="1010"/>
            <a:chExt cx="672" cy="536"/>
          </a:xfrm>
        </p:grpSpPr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1982" y="1291"/>
              <a:ext cx="31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990" y="1277"/>
              <a:ext cx="26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qB</a:t>
              </a:r>
              <a:endParaRPr lang="en-US" altLang="zh-CN" sz="2800">
                <a:latin typeface="Verdana" panose="020B0604030504040204" pitchFamily="34" charset="0"/>
              </a:endParaRP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997" y="1010"/>
              <a:ext cx="2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mv</a:t>
              </a:r>
              <a:endParaRPr lang="en-US" altLang="zh-CN" sz="2800">
                <a:latin typeface="Verdana" panose="020B0604030504040204" pitchFamily="34" charset="0"/>
              </a:endParaRPr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1627" y="1156"/>
              <a:ext cx="4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 =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04800" y="2874812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运动周期：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320925" y="2674787"/>
            <a:ext cx="1492250" cy="882650"/>
            <a:chOff x="715" y="1256"/>
            <a:chExt cx="940" cy="556"/>
          </a:xfrm>
        </p:grpSpPr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1121" y="1554"/>
              <a:ext cx="52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1292" y="1543"/>
              <a:ext cx="1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2800">
                <a:latin typeface="Verdana" panose="020B0604030504040204" pitchFamily="34" charset="0"/>
              </a:endParaRP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715" y="1426"/>
              <a:ext cx="5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 =</a:t>
              </a:r>
              <a:endParaRPr lang="en-US" altLang="zh-CN" sz="2800">
                <a:latin typeface="Verdana" panose="020B0604030504040204" pitchFamily="34" charset="0"/>
              </a:endParaRPr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1165" y="1256"/>
              <a:ext cx="4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 r</a:t>
              </a:r>
              <a:endParaRPr lang="en-US" altLang="zh-CN" sz="2800">
                <a:latin typeface="Verdana" panose="020B060403050404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914775" y="2658912"/>
            <a:ext cx="1214438" cy="852488"/>
            <a:chOff x="1709" y="1257"/>
            <a:chExt cx="765" cy="537"/>
          </a:xfrm>
        </p:grpSpPr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1922" y="1554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2006" y="1525"/>
              <a:ext cx="3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qB</a:t>
              </a:r>
              <a:endParaRPr lang="en-US" altLang="zh-CN" sz="2800">
                <a:latin typeface="Verdana" panose="020B0604030504040204" pitchFamily="34" charset="0"/>
              </a:endParaRP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1929" y="1257"/>
              <a:ext cx="5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 m</a:t>
              </a:r>
              <a:endParaRPr lang="en-US" altLang="zh-CN" sz="2800" i="1" dirty="0">
                <a:latin typeface="Verdan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1709" y="1407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81600" y="2208346"/>
            <a:ext cx="3962400" cy="12926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周期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与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v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无关仅由粒子种类（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）决定，和磁感应强度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决定。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381000" y="3879998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角速度：</a:t>
            </a:r>
          </a:p>
        </p:txBody>
      </p:sp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1905000" y="3651398"/>
          <a:ext cx="1233488" cy="955675"/>
        </p:xfrm>
        <a:graphic>
          <a:graphicData uri="http://schemas.openxmlformats.org/presentationml/2006/ole">
            <p:oleObj spid="_x0000_s93186" name="公式" r:id="rId4" imgW="507780" imgH="393529" progId="Equation.3">
              <p:embed/>
            </p:oleObj>
          </a:graphicData>
        </a:graphic>
      </p:graphicFrame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420688" y="4697561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频率：</a:t>
            </a:r>
          </a:p>
        </p:txBody>
      </p:sp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1676400" y="4565798"/>
          <a:ext cx="2058988" cy="930275"/>
        </p:xfrm>
        <a:graphic>
          <a:graphicData uri="http://schemas.openxmlformats.org/presentationml/2006/ole">
            <p:oleObj spid="_x0000_s93187" name="Equation" r:id="rId5" imgW="952087" imgH="431613" progId="Equation.3">
              <p:embed/>
            </p:oleObj>
          </a:graphicData>
        </a:graphic>
      </p:graphicFrame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446088" y="5580211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动能：</a:t>
            </a:r>
          </a:p>
        </p:txBody>
      </p:sp>
      <p:graphicFrame>
        <p:nvGraphicFramePr>
          <p:cNvPr id="6177" name="Object 33"/>
          <p:cNvGraphicFramePr>
            <a:graphicFrameLocks noChangeAspect="1"/>
          </p:cNvGraphicFramePr>
          <p:nvPr/>
        </p:nvGraphicFramePr>
        <p:xfrm>
          <a:off x="1600200" y="5480198"/>
          <a:ext cx="3262313" cy="973138"/>
        </p:xfrm>
        <a:graphic>
          <a:graphicData uri="http://schemas.openxmlformats.org/presentationml/2006/ole">
            <p:oleObj spid="_x0000_s93188" name="Equation" r:id="rId6" imgW="1397000" imgH="419100" progId="Equation.3">
              <p:embed/>
            </p:oleObj>
          </a:graphicData>
        </a:graphic>
      </p:graphicFrame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250825" y="1179215"/>
            <a:ext cx="6530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垂直磁场入射：由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洛伦兹力提供向心力</a:t>
            </a:r>
          </a:p>
        </p:txBody>
      </p:sp>
      <p:graphicFrame>
        <p:nvGraphicFramePr>
          <p:cNvPr id="35" name="Object 43"/>
          <p:cNvGraphicFramePr>
            <a:graphicFrameLocks noChangeAspect="1"/>
          </p:cNvGraphicFramePr>
          <p:nvPr/>
        </p:nvGraphicFramePr>
        <p:xfrm>
          <a:off x="6781800" y="950615"/>
          <a:ext cx="1657350" cy="1038225"/>
        </p:xfrm>
        <a:graphic>
          <a:graphicData uri="http://schemas.openxmlformats.org/presentationml/2006/ole">
            <p:oleObj spid="_x0000_s93190" name="Equation" r:id="rId7" imgW="660400" imgH="419100" progId="Equation.DSMT4">
              <p:embed/>
            </p:oleObj>
          </a:graphicData>
        </a:graphic>
      </p:graphicFrame>
    </p:spTree>
    <p:controls>
      <p:control spid="93189" r:id="rId2" imgW="3059280" imgH="3284640"/>
    </p:controls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  <p:bldP spid="6160" grpId="0"/>
      <p:bldP spid="6171" grpId="0" animBg="1"/>
      <p:bldP spid="6172" grpId="0"/>
      <p:bldP spid="6174" grpId="0"/>
      <p:bldP spid="6176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520" y="764704"/>
            <a:ext cx="8712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实际应用</a:t>
            </a:r>
            <a:endParaRPr lang="zh-CN" altLang="en-US" sz="3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8311579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rgbClr val="990000"/>
                </a:solidFill>
              </a:rPr>
              <a:t>这些起电方式使物体（系）的电荷增加了吗？</a:t>
            </a:r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539552" y="1412776"/>
            <a:ext cx="4032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）电子射线的偏转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467544" y="4869160"/>
            <a:ext cx="81369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2800" b="1" dirty="0" smtClean="0"/>
              <a:t>从电子枪发出的电子束，通过水平偏转磁场时发生水平偏转，通过竖直偏转磁场时发生竖直偏转，最后电子束在荧光屏上呈现出对应的图像</a:t>
            </a:r>
            <a:endParaRPr lang="en-US" altLang="zh-CN" sz="2800" b="1" dirty="0">
              <a:solidFill>
                <a:srgbClr val="000404"/>
              </a:solidFill>
              <a:latin typeface="+mn-ea"/>
            </a:endParaRPr>
          </a:p>
        </p:txBody>
      </p:sp>
      <p:grpSp>
        <p:nvGrpSpPr>
          <p:cNvPr id="68622" name="Group 14"/>
          <p:cNvGrpSpPr>
            <a:grpSpLocks noChangeAspect="1"/>
          </p:cNvGrpSpPr>
          <p:nvPr/>
        </p:nvGrpSpPr>
        <p:grpSpPr bwMode="auto">
          <a:xfrm>
            <a:off x="971600" y="2348880"/>
            <a:ext cx="6696744" cy="2328786"/>
            <a:chOff x="1800" y="1640"/>
            <a:chExt cx="4923" cy="2084"/>
          </a:xfrm>
        </p:grpSpPr>
        <p:sp>
          <p:nvSpPr>
            <p:cNvPr id="68623" name="AutoShape 15"/>
            <p:cNvSpPr>
              <a:spLocks noChangeAspect="1" noChangeArrowheads="1"/>
            </p:cNvSpPr>
            <p:nvPr/>
          </p:nvSpPr>
          <p:spPr bwMode="auto">
            <a:xfrm>
              <a:off x="1800" y="1640"/>
              <a:ext cx="4923" cy="2084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24" name="Rectangle 16"/>
            <p:cNvSpPr>
              <a:spLocks noChangeArrowheads="1"/>
            </p:cNvSpPr>
            <p:nvPr/>
          </p:nvSpPr>
          <p:spPr bwMode="auto">
            <a:xfrm>
              <a:off x="6354" y="2349"/>
              <a:ext cx="189" cy="2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荧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8625" name="Rectangle 17"/>
            <p:cNvSpPr>
              <a:spLocks noChangeArrowheads="1"/>
            </p:cNvSpPr>
            <p:nvPr/>
          </p:nvSpPr>
          <p:spPr bwMode="auto">
            <a:xfrm>
              <a:off x="6354" y="2677"/>
              <a:ext cx="189" cy="2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光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8626" name="Rectangle 18"/>
            <p:cNvSpPr>
              <a:spLocks noChangeArrowheads="1"/>
            </p:cNvSpPr>
            <p:nvPr/>
          </p:nvSpPr>
          <p:spPr bwMode="auto">
            <a:xfrm>
              <a:off x="6352" y="2993"/>
              <a:ext cx="189" cy="2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屏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8627" name="Rectangle 19"/>
            <p:cNvSpPr>
              <a:spLocks noChangeArrowheads="1"/>
            </p:cNvSpPr>
            <p:nvPr/>
          </p:nvSpPr>
          <p:spPr bwMode="auto">
            <a:xfrm>
              <a:off x="5284" y="1963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28" name="Rectangle 20"/>
            <p:cNvSpPr>
              <a:spLocks noChangeArrowheads="1"/>
            </p:cNvSpPr>
            <p:nvPr/>
          </p:nvSpPr>
          <p:spPr bwMode="auto">
            <a:xfrm>
              <a:off x="5284" y="2124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29" name="Rectangle 21"/>
            <p:cNvSpPr>
              <a:spLocks noChangeArrowheads="1"/>
            </p:cNvSpPr>
            <p:nvPr/>
          </p:nvSpPr>
          <p:spPr bwMode="auto">
            <a:xfrm>
              <a:off x="5284" y="2285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30" name="Rectangle 22"/>
            <p:cNvSpPr>
              <a:spLocks noChangeArrowheads="1"/>
            </p:cNvSpPr>
            <p:nvPr/>
          </p:nvSpPr>
          <p:spPr bwMode="auto">
            <a:xfrm>
              <a:off x="5284" y="2446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31" name="Rectangle 23"/>
            <p:cNvSpPr>
              <a:spLocks noChangeArrowheads="1"/>
            </p:cNvSpPr>
            <p:nvPr/>
          </p:nvSpPr>
          <p:spPr bwMode="auto">
            <a:xfrm>
              <a:off x="5284" y="2607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5284" y="2768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33" name="Rectangle 25"/>
            <p:cNvSpPr>
              <a:spLocks noChangeArrowheads="1"/>
            </p:cNvSpPr>
            <p:nvPr/>
          </p:nvSpPr>
          <p:spPr bwMode="auto">
            <a:xfrm>
              <a:off x="5284" y="2929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34" name="Rectangle 26"/>
            <p:cNvSpPr>
              <a:spLocks noChangeArrowheads="1"/>
            </p:cNvSpPr>
            <p:nvPr/>
          </p:nvSpPr>
          <p:spPr bwMode="auto">
            <a:xfrm>
              <a:off x="5284" y="3090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35" name="Rectangle 27"/>
            <p:cNvSpPr>
              <a:spLocks noChangeArrowheads="1"/>
            </p:cNvSpPr>
            <p:nvPr/>
          </p:nvSpPr>
          <p:spPr bwMode="auto">
            <a:xfrm>
              <a:off x="5284" y="3251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36" name="Rectangle 28"/>
            <p:cNvSpPr>
              <a:spLocks noChangeArrowheads="1"/>
            </p:cNvSpPr>
            <p:nvPr/>
          </p:nvSpPr>
          <p:spPr bwMode="auto">
            <a:xfrm>
              <a:off x="5284" y="3412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37" name="Rectangle 29"/>
            <p:cNvSpPr>
              <a:spLocks noChangeArrowheads="1"/>
            </p:cNvSpPr>
            <p:nvPr/>
          </p:nvSpPr>
          <p:spPr bwMode="auto">
            <a:xfrm>
              <a:off x="5284" y="3573"/>
              <a:ext cx="20" cy="65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38" name="Freeform 30"/>
            <p:cNvSpPr>
              <a:spLocks/>
            </p:cNvSpPr>
            <p:nvPr/>
          </p:nvSpPr>
          <p:spPr bwMode="auto">
            <a:xfrm>
              <a:off x="5831" y="2281"/>
              <a:ext cx="421" cy="859"/>
            </a:xfrm>
            <a:custGeom>
              <a:avLst/>
              <a:gdLst/>
              <a:ahLst/>
              <a:cxnLst>
                <a:cxn ang="0">
                  <a:pos x="696" y="2570"/>
                </a:cxn>
                <a:cxn ang="0">
                  <a:pos x="790" y="2536"/>
                </a:cxn>
                <a:cxn ang="0">
                  <a:pos x="877" y="2475"/>
                </a:cxn>
                <a:cxn ang="0">
                  <a:pos x="959" y="2390"/>
                </a:cxn>
                <a:cxn ang="0">
                  <a:pos x="1033" y="2282"/>
                </a:cxn>
                <a:cxn ang="0">
                  <a:pos x="1099" y="2154"/>
                </a:cxn>
                <a:cxn ang="0">
                  <a:pos x="1155" y="2008"/>
                </a:cxn>
                <a:cxn ang="0">
                  <a:pos x="1201" y="1847"/>
                </a:cxn>
                <a:cxn ang="0">
                  <a:pos x="1235" y="1671"/>
                </a:cxn>
                <a:cxn ang="0">
                  <a:pos x="1256" y="1484"/>
                </a:cxn>
                <a:cxn ang="0">
                  <a:pos x="1264" y="1289"/>
                </a:cxn>
                <a:cxn ang="0">
                  <a:pos x="1256" y="1093"/>
                </a:cxn>
                <a:cxn ang="0">
                  <a:pos x="1235" y="906"/>
                </a:cxn>
                <a:cxn ang="0">
                  <a:pos x="1201" y="731"/>
                </a:cxn>
                <a:cxn ang="0">
                  <a:pos x="1155" y="570"/>
                </a:cxn>
                <a:cxn ang="0">
                  <a:pos x="1099" y="423"/>
                </a:cxn>
                <a:cxn ang="0">
                  <a:pos x="1033" y="296"/>
                </a:cxn>
                <a:cxn ang="0">
                  <a:pos x="959" y="188"/>
                </a:cxn>
                <a:cxn ang="0">
                  <a:pos x="877" y="103"/>
                </a:cxn>
                <a:cxn ang="0">
                  <a:pos x="790" y="41"/>
                </a:cxn>
                <a:cxn ang="0">
                  <a:pos x="696" y="8"/>
                </a:cxn>
                <a:cxn ang="0">
                  <a:pos x="600" y="3"/>
                </a:cxn>
                <a:cxn ang="0">
                  <a:pos x="505" y="27"/>
                </a:cxn>
                <a:cxn ang="0">
                  <a:pos x="415" y="79"/>
                </a:cxn>
                <a:cxn ang="0">
                  <a:pos x="332" y="157"/>
                </a:cxn>
                <a:cxn ang="0">
                  <a:pos x="254" y="257"/>
                </a:cxn>
                <a:cxn ang="0">
                  <a:pos x="186" y="379"/>
                </a:cxn>
                <a:cxn ang="0">
                  <a:pos x="127" y="519"/>
                </a:cxn>
                <a:cxn ang="0">
                  <a:pos x="77" y="675"/>
                </a:cxn>
                <a:cxn ang="0">
                  <a:pos x="39" y="847"/>
                </a:cxn>
                <a:cxn ang="0">
                  <a:pos x="13" y="1030"/>
                </a:cxn>
                <a:cxn ang="0">
                  <a:pos x="1" y="1223"/>
                </a:cxn>
                <a:cxn ang="0">
                  <a:pos x="4" y="1421"/>
                </a:cxn>
                <a:cxn ang="0">
                  <a:pos x="21" y="1610"/>
                </a:cxn>
                <a:cxn ang="0">
                  <a:pos x="50" y="1789"/>
                </a:cxn>
                <a:cxn ang="0">
                  <a:pos x="92" y="1955"/>
                </a:cxn>
                <a:cxn ang="0">
                  <a:pos x="145" y="2107"/>
                </a:cxn>
                <a:cxn ang="0">
                  <a:pos x="208" y="2241"/>
                </a:cxn>
                <a:cxn ang="0">
                  <a:pos x="279" y="2357"/>
                </a:cxn>
                <a:cxn ang="0">
                  <a:pos x="359" y="2449"/>
                </a:cxn>
                <a:cxn ang="0">
                  <a:pos x="444" y="2518"/>
                </a:cxn>
                <a:cxn ang="0">
                  <a:pos x="536" y="2561"/>
                </a:cxn>
                <a:cxn ang="0">
                  <a:pos x="632" y="2577"/>
                </a:cxn>
              </a:cxnLst>
              <a:rect l="0" t="0" r="r" b="b"/>
              <a:pathLst>
                <a:path w="1264" h="2577">
                  <a:moveTo>
                    <a:pt x="632" y="2577"/>
                  </a:moveTo>
                  <a:lnTo>
                    <a:pt x="665" y="2576"/>
                  </a:lnTo>
                  <a:lnTo>
                    <a:pt x="696" y="2570"/>
                  </a:lnTo>
                  <a:lnTo>
                    <a:pt x="728" y="2561"/>
                  </a:lnTo>
                  <a:lnTo>
                    <a:pt x="759" y="2551"/>
                  </a:lnTo>
                  <a:lnTo>
                    <a:pt x="790" y="2536"/>
                  </a:lnTo>
                  <a:lnTo>
                    <a:pt x="819" y="2518"/>
                  </a:lnTo>
                  <a:lnTo>
                    <a:pt x="849" y="2499"/>
                  </a:lnTo>
                  <a:lnTo>
                    <a:pt x="877" y="2475"/>
                  </a:lnTo>
                  <a:lnTo>
                    <a:pt x="905" y="2449"/>
                  </a:lnTo>
                  <a:lnTo>
                    <a:pt x="932" y="2421"/>
                  </a:lnTo>
                  <a:lnTo>
                    <a:pt x="959" y="2390"/>
                  </a:lnTo>
                  <a:lnTo>
                    <a:pt x="984" y="2357"/>
                  </a:lnTo>
                  <a:lnTo>
                    <a:pt x="1009" y="2320"/>
                  </a:lnTo>
                  <a:lnTo>
                    <a:pt x="1033" y="2282"/>
                  </a:lnTo>
                  <a:lnTo>
                    <a:pt x="1057" y="2241"/>
                  </a:lnTo>
                  <a:lnTo>
                    <a:pt x="1078" y="2199"/>
                  </a:lnTo>
                  <a:lnTo>
                    <a:pt x="1099" y="2154"/>
                  </a:lnTo>
                  <a:lnTo>
                    <a:pt x="1119" y="2107"/>
                  </a:lnTo>
                  <a:lnTo>
                    <a:pt x="1138" y="2059"/>
                  </a:lnTo>
                  <a:lnTo>
                    <a:pt x="1155" y="2008"/>
                  </a:lnTo>
                  <a:lnTo>
                    <a:pt x="1172" y="1955"/>
                  </a:lnTo>
                  <a:lnTo>
                    <a:pt x="1187" y="1902"/>
                  </a:lnTo>
                  <a:lnTo>
                    <a:pt x="1201" y="1847"/>
                  </a:lnTo>
                  <a:lnTo>
                    <a:pt x="1213" y="1789"/>
                  </a:lnTo>
                  <a:lnTo>
                    <a:pt x="1225" y="1731"/>
                  </a:lnTo>
                  <a:lnTo>
                    <a:pt x="1235" y="1671"/>
                  </a:lnTo>
                  <a:lnTo>
                    <a:pt x="1243" y="1610"/>
                  </a:lnTo>
                  <a:lnTo>
                    <a:pt x="1251" y="1548"/>
                  </a:lnTo>
                  <a:lnTo>
                    <a:pt x="1256" y="1484"/>
                  </a:lnTo>
                  <a:lnTo>
                    <a:pt x="1260" y="1421"/>
                  </a:lnTo>
                  <a:lnTo>
                    <a:pt x="1263" y="1355"/>
                  </a:lnTo>
                  <a:lnTo>
                    <a:pt x="1264" y="1289"/>
                  </a:lnTo>
                  <a:lnTo>
                    <a:pt x="1263" y="1223"/>
                  </a:lnTo>
                  <a:lnTo>
                    <a:pt x="1260" y="1157"/>
                  </a:lnTo>
                  <a:lnTo>
                    <a:pt x="1256" y="1093"/>
                  </a:lnTo>
                  <a:lnTo>
                    <a:pt x="1251" y="1030"/>
                  </a:lnTo>
                  <a:lnTo>
                    <a:pt x="1243" y="968"/>
                  </a:lnTo>
                  <a:lnTo>
                    <a:pt x="1235" y="906"/>
                  </a:lnTo>
                  <a:lnTo>
                    <a:pt x="1225" y="847"/>
                  </a:lnTo>
                  <a:lnTo>
                    <a:pt x="1213" y="789"/>
                  </a:lnTo>
                  <a:lnTo>
                    <a:pt x="1201" y="731"/>
                  </a:lnTo>
                  <a:lnTo>
                    <a:pt x="1187" y="675"/>
                  </a:lnTo>
                  <a:lnTo>
                    <a:pt x="1172" y="621"/>
                  </a:lnTo>
                  <a:lnTo>
                    <a:pt x="1155" y="570"/>
                  </a:lnTo>
                  <a:lnTo>
                    <a:pt x="1138" y="519"/>
                  </a:lnTo>
                  <a:lnTo>
                    <a:pt x="1119" y="471"/>
                  </a:lnTo>
                  <a:lnTo>
                    <a:pt x="1099" y="423"/>
                  </a:lnTo>
                  <a:lnTo>
                    <a:pt x="1078" y="379"/>
                  </a:lnTo>
                  <a:lnTo>
                    <a:pt x="1057" y="336"/>
                  </a:lnTo>
                  <a:lnTo>
                    <a:pt x="1033" y="296"/>
                  </a:lnTo>
                  <a:lnTo>
                    <a:pt x="1009" y="257"/>
                  </a:lnTo>
                  <a:lnTo>
                    <a:pt x="984" y="221"/>
                  </a:lnTo>
                  <a:lnTo>
                    <a:pt x="959" y="188"/>
                  </a:lnTo>
                  <a:lnTo>
                    <a:pt x="932" y="157"/>
                  </a:lnTo>
                  <a:lnTo>
                    <a:pt x="905" y="129"/>
                  </a:lnTo>
                  <a:lnTo>
                    <a:pt x="877" y="103"/>
                  </a:lnTo>
                  <a:lnTo>
                    <a:pt x="849" y="79"/>
                  </a:lnTo>
                  <a:lnTo>
                    <a:pt x="819" y="59"/>
                  </a:lnTo>
                  <a:lnTo>
                    <a:pt x="790" y="41"/>
                  </a:lnTo>
                  <a:lnTo>
                    <a:pt x="759" y="27"/>
                  </a:lnTo>
                  <a:lnTo>
                    <a:pt x="728" y="15"/>
                  </a:lnTo>
                  <a:lnTo>
                    <a:pt x="696" y="8"/>
                  </a:lnTo>
                  <a:lnTo>
                    <a:pt x="665" y="3"/>
                  </a:lnTo>
                  <a:lnTo>
                    <a:pt x="632" y="0"/>
                  </a:lnTo>
                  <a:lnTo>
                    <a:pt x="600" y="3"/>
                  </a:lnTo>
                  <a:lnTo>
                    <a:pt x="567" y="8"/>
                  </a:lnTo>
                  <a:lnTo>
                    <a:pt x="536" y="15"/>
                  </a:lnTo>
                  <a:lnTo>
                    <a:pt x="505" y="27"/>
                  </a:lnTo>
                  <a:lnTo>
                    <a:pt x="475" y="41"/>
                  </a:lnTo>
                  <a:lnTo>
                    <a:pt x="444" y="59"/>
                  </a:lnTo>
                  <a:lnTo>
                    <a:pt x="415" y="79"/>
                  </a:lnTo>
                  <a:lnTo>
                    <a:pt x="387" y="103"/>
                  </a:lnTo>
                  <a:lnTo>
                    <a:pt x="359" y="129"/>
                  </a:lnTo>
                  <a:lnTo>
                    <a:pt x="332" y="157"/>
                  </a:lnTo>
                  <a:lnTo>
                    <a:pt x="305" y="188"/>
                  </a:lnTo>
                  <a:lnTo>
                    <a:pt x="279" y="221"/>
                  </a:lnTo>
                  <a:lnTo>
                    <a:pt x="254" y="257"/>
                  </a:lnTo>
                  <a:lnTo>
                    <a:pt x="230" y="296"/>
                  </a:lnTo>
                  <a:lnTo>
                    <a:pt x="208" y="336"/>
                  </a:lnTo>
                  <a:lnTo>
                    <a:pt x="186" y="379"/>
                  </a:lnTo>
                  <a:lnTo>
                    <a:pt x="165" y="423"/>
                  </a:lnTo>
                  <a:lnTo>
                    <a:pt x="145" y="471"/>
                  </a:lnTo>
                  <a:lnTo>
                    <a:pt x="127" y="519"/>
                  </a:lnTo>
                  <a:lnTo>
                    <a:pt x="108" y="570"/>
                  </a:lnTo>
                  <a:lnTo>
                    <a:pt x="92" y="621"/>
                  </a:lnTo>
                  <a:lnTo>
                    <a:pt x="77" y="675"/>
                  </a:lnTo>
                  <a:lnTo>
                    <a:pt x="63" y="731"/>
                  </a:lnTo>
                  <a:lnTo>
                    <a:pt x="50" y="789"/>
                  </a:lnTo>
                  <a:lnTo>
                    <a:pt x="39" y="847"/>
                  </a:lnTo>
                  <a:lnTo>
                    <a:pt x="30" y="906"/>
                  </a:lnTo>
                  <a:lnTo>
                    <a:pt x="21" y="968"/>
                  </a:lnTo>
                  <a:lnTo>
                    <a:pt x="13" y="1030"/>
                  </a:lnTo>
                  <a:lnTo>
                    <a:pt x="8" y="1093"/>
                  </a:lnTo>
                  <a:lnTo>
                    <a:pt x="4" y="1157"/>
                  </a:lnTo>
                  <a:lnTo>
                    <a:pt x="1" y="1223"/>
                  </a:lnTo>
                  <a:lnTo>
                    <a:pt x="0" y="1289"/>
                  </a:lnTo>
                  <a:lnTo>
                    <a:pt x="1" y="1355"/>
                  </a:lnTo>
                  <a:lnTo>
                    <a:pt x="4" y="1421"/>
                  </a:lnTo>
                  <a:lnTo>
                    <a:pt x="8" y="1484"/>
                  </a:lnTo>
                  <a:lnTo>
                    <a:pt x="13" y="1548"/>
                  </a:lnTo>
                  <a:lnTo>
                    <a:pt x="21" y="1610"/>
                  </a:lnTo>
                  <a:lnTo>
                    <a:pt x="30" y="1671"/>
                  </a:lnTo>
                  <a:lnTo>
                    <a:pt x="39" y="1731"/>
                  </a:lnTo>
                  <a:lnTo>
                    <a:pt x="50" y="1789"/>
                  </a:lnTo>
                  <a:lnTo>
                    <a:pt x="63" y="1847"/>
                  </a:lnTo>
                  <a:lnTo>
                    <a:pt x="77" y="1902"/>
                  </a:lnTo>
                  <a:lnTo>
                    <a:pt x="92" y="1955"/>
                  </a:lnTo>
                  <a:lnTo>
                    <a:pt x="108" y="2008"/>
                  </a:lnTo>
                  <a:lnTo>
                    <a:pt x="127" y="2059"/>
                  </a:lnTo>
                  <a:lnTo>
                    <a:pt x="145" y="2107"/>
                  </a:lnTo>
                  <a:lnTo>
                    <a:pt x="165" y="2154"/>
                  </a:lnTo>
                  <a:lnTo>
                    <a:pt x="186" y="2199"/>
                  </a:lnTo>
                  <a:lnTo>
                    <a:pt x="208" y="2241"/>
                  </a:lnTo>
                  <a:lnTo>
                    <a:pt x="230" y="2282"/>
                  </a:lnTo>
                  <a:lnTo>
                    <a:pt x="254" y="2320"/>
                  </a:lnTo>
                  <a:lnTo>
                    <a:pt x="279" y="2357"/>
                  </a:lnTo>
                  <a:lnTo>
                    <a:pt x="305" y="2390"/>
                  </a:lnTo>
                  <a:lnTo>
                    <a:pt x="332" y="2421"/>
                  </a:lnTo>
                  <a:lnTo>
                    <a:pt x="359" y="2449"/>
                  </a:lnTo>
                  <a:lnTo>
                    <a:pt x="387" y="2475"/>
                  </a:lnTo>
                  <a:lnTo>
                    <a:pt x="415" y="2499"/>
                  </a:lnTo>
                  <a:lnTo>
                    <a:pt x="444" y="2518"/>
                  </a:lnTo>
                  <a:lnTo>
                    <a:pt x="475" y="2536"/>
                  </a:lnTo>
                  <a:lnTo>
                    <a:pt x="505" y="2551"/>
                  </a:lnTo>
                  <a:lnTo>
                    <a:pt x="536" y="2561"/>
                  </a:lnTo>
                  <a:lnTo>
                    <a:pt x="567" y="2570"/>
                  </a:lnTo>
                  <a:lnTo>
                    <a:pt x="600" y="2576"/>
                  </a:lnTo>
                  <a:lnTo>
                    <a:pt x="632" y="2577"/>
                  </a:lnTo>
                  <a:close/>
                </a:path>
              </a:pathLst>
            </a:custGeom>
            <a:solidFill>
              <a:srgbClr val="CEDEB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39" name="Freeform 31"/>
            <p:cNvSpPr>
              <a:spLocks/>
            </p:cNvSpPr>
            <p:nvPr/>
          </p:nvSpPr>
          <p:spPr bwMode="auto">
            <a:xfrm>
              <a:off x="5831" y="2251"/>
              <a:ext cx="421" cy="859"/>
            </a:xfrm>
            <a:custGeom>
              <a:avLst/>
              <a:gdLst/>
              <a:ahLst/>
              <a:cxnLst>
                <a:cxn ang="0">
                  <a:pos x="696" y="2570"/>
                </a:cxn>
                <a:cxn ang="0">
                  <a:pos x="790" y="2536"/>
                </a:cxn>
                <a:cxn ang="0">
                  <a:pos x="877" y="2475"/>
                </a:cxn>
                <a:cxn ang="0">
                  <a:pos x="959" y="2390"/>
                </a:cxn>
                <a:cxn ang="0">
                  <a:pos x="1033" y="2282"/>
                </a:cxn>
                <a:cxn ang="0">
                  <a:pos x="1099" y="2154"/>
                </a:cxn>
                <a:cxn ang="0">
                  <a:pos x="1155" y="2008"/>
                </a:cxn>
                <a:cxn ang="0">
                  <a:pos x="1201" y="1847"/>
                </a:cxn>
                <a:cxn ang="0">
                  <a:pos x="1235" y="1671"/>
                </a:cxn>
                <a:cxn ang="0">
                  <a:pos x="1256" y="1484"/>
                </a:cxn>
                <a:cxn ang="0">
                  <a:pos x="1264" y="1289"/>
                </a:cxn>
                <a:cxn ang="0">
                  <a:pos x="1256" y="1093"/>
                </a:cxn>
                <a:cxn ang="0">
                  <a:pos x="1235" y="906"/>
                </a:cxn>
                <a:cxn ang="0">
                  <a:pos x="1201" y="731"/>
                </a:cxn>
                <a:cxn ang="0">
                  <a:pos x="1155" y="570"/>
                </a:cxn>
                <a:cxn ang="0">
                  <a:pos x="1099" y="423"/>
                </a:cxn>
                <a:cxn ang="0">
                  <a:pos x="1033" y="296"/>
                </a:cxn>
                <a:cxn ang="0">
                  <a:pos x="959" y="188"/>
                </a:cxn>
                <a:cxn ang="0">
                  <a:pos x="877" y="103"/>
                </a:cxn>
                <a:cxn ang="0">
                  <a:pos x="790" y="41"/>
                </a:cxn>
                <a:cxn ang="0">
                  <a:pos x="696" y="8"/>
                </a:cxn>
                <a:cxn ang="0">
                  <a:pos x="600" y="3"/>
                </a:cxn>
                <a:cxn ang="0">
                  <a:pos x="505" y="27"/>
                </a:cxn>
                <a:cxn ang="0">
                  <a:pos x="415" y="79"/>
                </a:cxn>
                <a:cxn ang="0">
                  <a:pos x="332" y="157"/>
                </a:cxn>
                <a:cxn ang="0">
                  <a:pos x="254" y="257"/>
                </a:cxn>
                <a:cxn ang="0">
                  <a:pos x="186" y="379"/>
                </a:cxn>
                <a:cxn ang="0">
                  <a:pos x="127" y="519"/>
                </a:cxn>
                <a:cxn ang="0">
                  <a:pos x="77" y="675"/>
                </a:cxn>
                <a:cxn ang="0">
                  <a:pos x="39" y="847"/>
                </a:cxn>
                <a:cxn ang="0">
                  <a:pos x="13" y="1030"/>
                </a:cxn>
                <a:cxn ang="0">
                  <a:pos x="1" y="1223"/>
                </a:cxn>
                <a:cxn ang="0">
                  <a:pos x="4" y="1421"/>
                </a:cxn>
                <a:cxn ang="0">
                  <a:pos x="21" y="1610"/>
                </a:cxn>
                <a:cxn ang="0">
                  <a:pos x="50" y="1789"/>
                </a:cxn>
                <a:cxn ang="0">
                  <a:pos x="92" y="1955"/>
                </a:cxn>
                <a:cxn ang="0">
                  <a:pos x="145" y="2107"/>
                </a:cxn>
                <a:cxn ang="0">
                  <a:pos x="208" y="2241"/>
                </a:cxn>
                <a:cxn ang="0">
                  <a:pos x="279" y="2357"/>
                </a:cxn>
                <a:cxn ang="0">
                  <a:pos x="359" y="2449"/>
                </a:cxn>
                <a:cxn ang="0">
                  <a:pos x="444" y="2518"/>
                </a:cxn>
                <a:cxn ang="0">
                  <a:pos x="536" y="2561"/>
                </a:cxn>
                <a:cxn ang="0">
                  <a:pos x="632" y="2577"/>
                </a:cxn>
              </a:cxnLst>
              <a:rect l="0" t="0" r="r" b="b"/>
              <a:pathLst>
                <a:path w="1264" h="2577">
                  <a:moveTo>
                    <a:pt x="632" y="2577"/>
                  </a:moveTo>
                  <a:lnTo>
                    <a:pt x="665" y="2576"/>
                  </a:lnTo>
                  <a:lnTo>
                    <a:pt x="696" y="2570"/>
                  </a:lnTo>
                  <a:lnTo>
                    <a:pt x="728" y="2561"/>
                  </a:lnTo>
                  <a:lnTo>
                    <a:pt x="759" y="2551"/>
                  </a:lnTo>
                  <a:lnTo>
                    <a:pt x="790" y="2536"/>
                  </a:lnTo>
                  <a:lnTo>
                    <a:pt x="819" y="2518"/>
                  </a:lnTo>
                  <a:lnTo>
                    <a:pt x="849" y="2499"/>
                  </a:lnTo>
                  <a:lnTo>
                    <a:pt x="877" y="2475"/>
                  </a:lnTo>
                  <a:lnTo>
                    <a:pt x="905" y="2449"/>
                  </a:lnTo>
                  <a:lnTo>
                    <a:pt x="932" y="2421"/>
                  </a:lnTo>
                  <a:lnTo>
                    <a:pt x="959" y="2390"/>
                  </a:lnTo>
                  <a:lnTo>
                    <a:pt x="984" y="2357"/>
                  </a:lnTo>
                  <a:lnTo>
                    <a:pt x="1009" y="2320"/>
                  </a:lnTo>
                  <a:lnTo>
                    <a:pt x="1033" y="2282"/>
                  </a:lnTo>
                  <a:lnTo>
                    <a:pt x="1057" y="2241"/>
                  </a:lnTo>
                  <a:lnTo>
                    <a:pt x="1078" y="2199"/>
                  </a:lnTo>
                  <a:lnTo>
                    <a:pt x="1099" y="2154"/>
                  </a:lnTo>
                  <a:lnTo>
                    <a:pt x="1119" y="2107"/>
                  </a:lnTo>
                  <a:lnTo>
                    <a:pt x="1138" y="2059"/>
                  </a:lnTo>
                  <a:lnTo>
                    <a:pt x="1155" y="2008"/>
                  </a:lnTo>
                  <a:lnTo>
                    <a:pt x="1172" y="1955"/>
                  </a:lnTo>
                  <a:lnTo>
                    <a:pt x="1187" y="1902"/>
                  </a:lnTo>
                  <a:lnTo>
                    <a:pt x="1201" y="1847"/>
                  </a:lnTo>
                  <a:lnTo>
                    <a:pt x="1213" y="1789"/>
                  </a:lnTo>
                  <a:lnTo>
                    <a:pt x="1225" y="1731"/>
                  </a:lnTo>
                  <a:lnTo>
                    <a:pt x="1235" y="1671"/>
                  </a:lnTo>
                  <a:lnTo>
                    <a:pt x="1243" y="1610"/>
                  </a:lnTo>
                  <a:lnTo>
                    <a:pt x="1251" y="1548"/>
                  </a:lnTo>
                  <a:lnTo>
                    <a:pt x="1256" y="1484"/>
                  </a:lnTo>
                  <a:lnTo>
                    <a:pt x="1260" y="1421"/>
                  </a:lnTo>
                  <a:lnTo>
                    <a:pt x="1263" y="1355"/>
                  </a:lnTo>
                  <a:lnTo>
                    <a:pt x="1264" y="1289"/>
                  </a:lnTo>
                  <a:lnTo>
                    <a:pt x="1263" y="1223"/>
                  </a:lnTo>
                  <a:lnTo>
                    <a:pt x="1260" y="1157"/>
                  </a:lnTo>
                  <a:lnTo>
                    <a:pt x="1256" y="1093"/>
                  </a:lnTo>
                  <a:lnTo>
                    <a:pt x="1251" y="1030"/>
                  </a:lnTo>
                  <a:lnTo>
                    <a:pt x="1243" y="968"/>
                  </a:lnTo>
                  <a:lnTo>
                    <a:pt x="1235" y="906"/>
                  </a:lnTo>
                  <a:lnTo>
                    <a:pt x="1225" y="847"/>
                  </a:lnTo>
                  <a:lnTo>
                    <a:pt x="1213" y="789"/>
                  </a:lnTo>
                  <a:lnTo>
                    <a:pt x="1201" y="731"/>
                  </a:lnTo>
                  <a:lnTo>
                    <a:pt x="1187" y="675"/>
                  </a:lnTo>
                  <a:lnTo>
                    <a:pt x="1172" y="621"/>
                  </a:lnTo>
                  <a:lnTo>
                    <a:pt x="1155" y="570"/>
                  </a:lnTo>
                  <a:lnTo>
                    <a:pt x="1138" y="519"/>
                  </a:lnTo>
                  <a:lnTo>
                    <a:pt x="1119" y="471"/>
                  </a:lnTo>
                  <a:lnTo>
                    <a:pt x="1099" y="423"/>
                  </a:lnTo>
                  <a:lnTo>
                    <a:pt x="1078" y="379"/>
                  </a:lnTo>
                  <a:lnTo>
                    <a:pt x="1057" y="336"/>
                  </a:lnTo>
                  <a:lnTo>
                    <a:pt x="1033" y="296"/>
                  </a:lnTo>
                  <a:lnTo>
                    <a:pt x="1009" y="257"/>
                  </a:lnTo>
                  <a:lnTo>
                    <a:pt x="984" y="221"/>
                  </a:lnTo>
                  <a:lnTo>
                    <a:pt x="959" y="188"/>
                  </a:lnTo>
                  <a:lnTo>
                    <a:pt x="932" y="157"/>
                  </a:lnTo>
                  <a:lnTo>
                    <a:pt x="905" y="129"/>
                  </a:lnTo>
                  <a:lnTo>
                    <a:pt x="877" y="103"/>
                  </a:lnTo>
                  <a:lnTo>
                    <a:pt x="849" y="79"/>
                  </a:lnTo>
                  <a:lnTo>
                    <a:pt x="819" y="59"/>
                  </a:lnTo>
                  <a:lnTo>
                    <a:pt x="790" y="41"/>
                  </a:lnTo>
                  <a:lnTo>
                    <a:pt x="759" y="27"/>
                  </a:lnTo>
                  <a:lnTo>
                    <a:pt x="728" y="15"/>
                  </a:lnTo>
                  <a:lnTo>
                    <a:pt x="696" y="8"/>
                  </a:lnTo>
                  <a:lnTo>
                    <a:pt x="665" y="3"/>
                  </a:lnTo>
                  <a:lnTo>
                    <a:pt x="632" y="0"/>
                  </a:lnTo>
                  <a:lnTo>
                    <a:pt x="600" y="3"/>
                  </a:lnTo>
                  <a:lnTo>
                    <a:pt x="567" y="8"/>
                  </a:lnTo>
                  <a:lnTo>
                    <a:pt x="536" y="15"/>
                  </a:lnTo>
                  <a:lnTo>
                    <a:pt x="505" y="27"/>
                  </a:lnTo>
                  <a:lnTo>
                    <a:pt x="475" y="41"/>
                  </a:lnTo>
                  <a:lnTo>
                    <a:pt x="444" y="59"/>
                  </a:lnTo>
                  <a:lnTo>
                    <a:pt x="415" y="79"/>
                  </a:lnTo>
                  <a:lnTo>
                    <a:pt x="387" y="103"/>
                  </a:lnTo>
                  <a:lnTo>
                    <a:pt x="359" y="129"/>
                  </a:lnTo>
                  <a:lnTo>
                    <a:pt x="332" y="157"/>
                  </a:lnTo>
                  <a:lnTo>
                    <a:pt x="305" y="188"/>
                  </a:lnTo>
                  <a:lnTo>
                    <a:pt x="279" y="221"/>
                  </a:lnTo>
                  <a:lnTo>
                    <a:pt x="254" y="257"/>
                  </a:lnTo>
                  <a:lnTo>
                    <a:pt x="230" y="296"/>
                  </a:lnTo>
                  <a:lnTo>
                    <a:pt x="208" y="336"/>
                  </a:lnTo>
                  <a:lnTo>
                    <a:pt x="186" y="379"/>
                  </a:lnTo>
                  <a:lnTo>
                    <a:pt x="165" y="423"/>
                  </a:lnTo>
                  <a:lnTo>
                    <a:pt x="145" y="471"/>
                  </a:lnTo>
                  <a:lnTo>
                    <a:pt x="127" y="519"/>
                  </a:lnTo>
                  <a:lnTo>
                    <a:pt x="108" y="570"/>
                  </a:lnTo>
                  <a:lnTo>
                    <a:pt x="92" y="621"/>
                  </a:lnTo>
                  <a:lnTo>
                    <a:pt x="77" y="675"/>
                  </a:lnTo>
                  <a:lnTo>
                    <a:pt x="63" y="731"/>
                  </a:lnTo>
                  <a:lnTo>
                    <a:pt x="50" y="789"/>
                  </a:lnTo>
                  <a:lnTo>
                    <a:pt x="39" y="847"/>
                  </a:lnTo>
                  <a:lnTo>
                    <a:pt x="30" y="906"/>
                  </a:lnTo>
                  <a:lnTo>
                    <a:pt x="21" y="968"/>
                  </a:lnTo>
                  <a:lnTo>
                    <a:pt x="13" y="1030"/>
                  </a:lnTo>
                  <a:lnTo>
                    <a:pt x="8" y="1093"/>
                  </a:lnTo>
                  <a:lnTo>
                    <a:pt x="4" y="1157"/>
                  </a:lnTo>
                  <a:lnTo>
                    <a:pt x="1" y="1223"/>
                  </a:lnTo>
                  <a:lnTo>
                    <a:pt x="0" y="1289"/>
                  </a:lnTo>
                  <a:lnTo>
                    <a:pt x="1" y="1355"/>
                  </a:lnTo>
                  <a:lnTo>
                    <a:pt x="4" y="1421"/>
                  </a:lnTo>
                  <a:lnTo>
                    <a:pt x="8" y="1484"/>
                  </a:lnTo>
                  <a:lnTo>
                    <a:pt x="13" y="1548"/>
                  </a:lnTo>
                  <a:lnTo>
                    <a:pt x="21" y="1610"/>
                  </a:lnTo>
                  <a:lnTo>
                    <a:pt x="30" y="1671"/>
                  </a:lnTo>
                  <a:lnTo>
                    <a:pt x="39" y="1731"/>
                  </a:lnTo>
                  <a:lnTo>
                    <a:pt x="50" y="1789"/>
                  </a:lnTo>
                  <a:lnTo>
                    <a:pt x="63" y="1847"/>
                  </a:lnTo>
                  <a:lnTo>
                    <a:pt x="77" y="1902"/>
                  </a:lnTo>
                  <a:lnTo>
                    <a:pt x="92" y="1955"/>
                  </a:lnTo>
                  <a:lnTo>
                    <a:pt x="108" y="2008"/>
                  </a:lnTo>
                  <a:lnTo>
                    <a:pt x="127" y="2059"/>
                  </a:lnTo>
                  <a:lnTo>
                    <a:pt x="145" y="2107"/>
                  </a:lnTo>
                  <a:lnTo>
                    <a:pt x="165" y="2154"/>
                  </a:lnTo>
                  <a:lnTo>
                    <a:pt x="186" y="2199"/>
                  </a:lnTo>
                  <a:lnTo>
                    <a:pt x="208" y="2241"/>
                  </a:lnTo>
                  <a:lnTo>
                    <a:pt x="230" y="2282"/>
                  </a:lnTo>
                  <a:lnTo>
                    <a:pt x="254" y="2320"/>
                  </a:lnTo>
                  <a:lnTo>
                    <a:pt x="279" y="2357"/>
                  </a:lnTo>
                  <a:lnTo>
                    <a:pt x="305" y="2390"/>
                  </a:lnTo>
                  <a:lnTo>
                    <a:pt x="332" y="2421"/>
                  </a:lnTo>
                  <a:lnTo>
                    <a:pt x="359" y="2449"/>
                  </a:lnTo>
                  <a:lnTo>
                    <a:pt x="387" y="2475"/>
                  </a:lnTo>
                  <a:lnTo>
                    <a:pt x="415" y="2499"/>
                  </a:lnTo>
                  <a:lnTo>
                    <a:pt x="444" y="2518"/>
                  </a:lnTo>
                  <a:lnTo>
                    <a:pt x="475" y="2536"/>
                  </a:lnTo>
                  <a:lnTo>
                    <a:pt x="505" y="2551"/>
                  </a:lnTo>
                  <a:lnTo>
                    <a:pt x="536" y="2561"/>
                  </a:lnTo>
                  <a:lnTo>
                    <a:pt x="567" y="2570"/>
                  </a:lnTo>
                  <a:lnTo>
                    <a:pt x="600" y="2576"/>
                  </a:lnTo>
                  <a:lnTo>
                    <a:pt x="632" y="2577"/>
                  </a:lnTo>
                </a:path>
              </a:pathLst>
            </a:cu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40" name="Freeform 32"/>
            <p:cNvSpPr>
              <a:spLocks/>
            </p:cNvSpPr>
            <p:nvPr/>
          </p:nvSpPr>
          <p:spPr bwMode="auto">
            <a:xfrm>
              <a:off x="6093" y="2416"/>
              <a:ext cx="85" cy="84"/>
            </a:xfrm>
            <a:custGeom>
              <a:avLst/>
              <a:gdLst/>
              <a:ahLst/>
              <a:cxnLst>
                <a:cxn ang="0">
                  <a:pos x="139" y="251"/>
                </a:cxn>
                <a:cxn ang="0">
                  <a:pos x="164" y="247"/>
                </a:cxn>
                <a:cxn ang="0">
                  <a:pos x="187" y="237"/>
                </a:cxn>
                <a:cxn ang="0">
                  <a:pos x="206" y="223"/>
                </a:cxn>
                <a:cxn ang="0">
                  <a:pos x="223" y="206"/>
                </a:cxn>
                <a:cxn ang="0">
                  <a:pos x="237" y="186"/>
                </a:cxn>
                <a:cxn ang="0">
                  <a:pos x="247" y="164"/>
                </a:cxn>
                <a:cxn ang="0">
                  <a:pos x="251" y="139"/>
                </a:cxn>
                <a:cxn ang="0">
                  <a:pos x="251" y="113"/>
                </a:cxn>
                <a:cxn ang="0">
                  <a:pos x="247" y="88"/>
                </a:cxn>
                <a:cxn ang="0">
                  <a:pos x="237" y="66"/>
                </a:cxn>
                <a:cxn ang="0">
                  <a:pos x="223" y="46"/>
                </a:cxn>
                <a:cxn ang="0">
                  <a:pos x="206" y="29"/>
                </a:cxn>
                <a:cxn ang="0">
                  <a:pos x="187" y="15"/>
                </a:cxn>
                <a:cxn ang="0">
                  <a:pos x="164" y="5"/>
                </a:cxn>
                <a:cxn ang="0">
                  <a:pos x="139" y="1"/>
                </a:cxn>
                <a:cxn ang="0">
                  <a:pos x="113" y="1"/>
                </a:cxn>
                <a:cxn ang="0">
                  <a:pos x="88" y="5"/>
                </a:cxn>
                <a:cxn ang="0">
                  <a:pos x="66" y="15"/>
                </a:cxn>
                <a:cxn ang="0">
                  <a:pos x="46" y="29"/>
                </a:cxn>
                <a:cxn ang="0">
                  <a:pos x="29" y="46"/>
                </a:cxn>
                <a:cxn ang="0">
                  <a:pos x="15" y="66"/>
                </a:cxn>
                <a:cxn ang="0">
                  <a:pos x="5" y="88"/>
                </a:cxn>
                <a:cxn ang="0">
                  <a:pos x="1" y="113"/>
                </a:cxn>
                <a:cxn ang="0">
                  <a:pos x="1" y="139"/>
                </a:cxn>
                <a:cxn ang="0">
                  <a:pos x="5" y="164"/>
                </a:cxn>
                <a:cxn ang="0">
                  <a:pos x="15" y="186"/>
                </a:cxn>
                <a:cxn ang="0">
                  <a:pos x="29" y="206"/>
                </a:cxn>
                <a:cxn ang="0">
                  <a:pos x="46" y="223"/>
                </a:cxn>
                <a:cxn ang="0">
                  <a:pos x="66" y="237"/>
                </a:cxn>
                <a:cxn ang="0">
                  <a:pos x="88" y="247"/>
                </a:cxn>
                <a:cxn ang="0">
                  <a:pos x="113" y="251"/>
                </a:cxn>
              </a:cxnLst>
              <a:rect l="0" t="0" r="r" b="b"/>
              <a:pathLst>
                <a:path w="253" h="252">
                  <a:moveTo>
                    <a:pt x="126" y="252"/>
                  </a:moveTo>
                  <a:lnTo>
                    <a:pt x="139" y="251"/>
                  </a:lnTo>
                  <a:lnTo>
                    <a:pt x="151" y="249"/>
                  </a:lnTo>
                  <a:lnTo>
                    <a:pt x="164" y="247"/>
                  </a:lnTo>
                  <a:lnTo>
                    <a:pt x="175" y="242"/>
                  </a:lnTo>
                  <a:lnTo>
                    <a:pt x="187" y="237"/>
                  </a:lnTo>
                  <a:lnTo>
                    <a:pt x="196" y="231"/>
                  </a:lnTo>
                  <a:lnTo>
                    <a:pt x="206" y="223"/>
                  </a:lnTo>
                  <a:lnTo>
                    <a:pt x="216" y="214"/>
                  </a:lnTo>
                  <a:lnTo>
                    <a:pt x="223" y="206"/>
                  </a:lnTo>
                  <a:lnTo>
                    <a:pt x="231" y="196"/>
                  </a:lnTo>
                  <a:lnTo>
                    <a:pt x="237" y="186"/>
                  </a:lnTo>
                  <a:lnTo>
                    <a:pt x="243" y="174"/>
                  </a:lnTo>
                  <a:lnTo>
                    <a:pt x="247" y="164"/>
                  </a:lnTo>
                  <a:lnTo>
                    <a:pt x="249" y="151"/>
                  </a:lnTo>
                  <a:lnTo>
                    <a:pt x="251" y="139"/>
                  </a:lnTo>
                  <a:lnTo>
                    <a:pt x="253" y="126"/>
                  </a:lnTo>
                  <a:lnTo>
                    <a:pt x="251" y="113"/>
                  </a:lnTo>
                  <a:lnTo>
                    <a:pt x="249" y="100"/>
                  </a:lnTo>
                  <a:lnTo>
                    <a:pt x="247" y="88"/>
                  </a:lnTo>
                  <a:lnTo>
                    <a:pt x="243" y="76"/>
                  </a:lnTo>
                  <a:lnTo>
                    <a:pt x="237" y="66"/>
                  </a:lnTo>
                  <a:lnTo>
                    <a:pt x="231" y="56"/>
                  </a:lnTo>
                  <a:lnTo>
                    <a:pt x="223" y="46"/>
                  </a:lnTo>
                  <a:lnTo>
                    <a:pt x="216" y="36"/>
                  </a:lnTo>
                  <a:lnTo>
                    <a:pt x="206" y="29"/>
                  </a:lnTo>
                  <a:lnTo>
                    <a:pt x="196" y="21"/>
                  </a:lnTo>
                  <a:lnTo>
                    <a:pt x="187" y="15"/>
                  </a:lnTo>
                  <a:lnTo>
                    <a:pt x="175" y="10"/>
                  </a:lnTo>
                  <a:lnTo>
                    <a:pt x="164" y="5"/>
                  </a:lnTo>
                  <a:lnTo>
                    <a:pt x="151" y="2"/>
                  </a:lnTo>
                  <a:lnTo>
                    <a:pt x="139" y="1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2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6" y="15"/>
                  </a:lnTo>
                  <a:lnTo>
                    <a:pt x="56" y="21"/>
                  </a:lnTo>
                  <a:lnTo>
                    <a:pt x="46" y="29"/>
                  </a:lnTo>
                  <a:lnTo>
                    <a:pt x="37" y="36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6"/>
                  </a:lnTo>
                  <a:lnTo>
                    <a:pt x="5" y="88"/>
                  </a:lnTo>
                  <a:lnTo>
                    <a:pt x="2" y="100"/>
                  </a:lnTo>
                  <a:lnTo>
                    <a:pt x="1" y="113"/>
                  </a:lnTo>
                  <a:lnTo>
                    <a:pt x="0" y="126"/>
                  </a:lnTo>
                  <a:lnTo>
                    <a:pt x="1" y="139"/>
                  </a:lnTo>
                  <a:lnTo>
                    <a:pt x="2" y="151"/>
                  </a:lnTo>
                  <a:lnTo>
                    <a:pt x="5" y="164"/>
                  </a:lnTo>
                  <a:lnTo>
                    <a:pt x="10" y="174"/>
                  </a:lnTo>
                  <a:lnTo>
                    <a:pt x="15" y="186"/>
                  </a:lnTo>
                  <a:lnTo>
                    <a:pt x="21" y="196"/>
                  </a:lnTo>
                  <a:lnTo>
                    <a:pt x="29" y="206"/>
                  </a:lnTo>
                  <a:lnTo>
                    <a:pt x="37" y="214"/>
                  </a:lnTo>
                  <a:lnTo>
                    <a:pt x="46" y="223"/>
                  </a:lnTo>
                  <a:lnTo>
                    <a:pt x="56" y="231"/>
                  </a:lnTo>
                  <a:lnTo>
                    <a:pt x="66" y="237"/>
                  </a:lnTo>
                  <a:lnTo>
                    <a:pt x="77" y="242"/>
                  </a:lnTo>
                  <a:lnTo>
                    <a:pt x="88" y="247"/>
                  </a:lnTo>
                  <a:lnTo>
                    <a:pt x="100" y="249"/>
                  </a:lnTo>
                  <a:lnTo>
                    <a:pt x="113" y="251"/>
                  </a:lnTo>
                  <a:lnTo>
                    <a:pt x="126" y="252"/>
                  </a:lnTo>
                  <a:close/>
                </a:path>
              </a:pathLst>
            </a:custGeom>
            <a:solidFill>
              <a:srgbClr val="1F1A17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41" name="Freeform 33"/>
            <p:cNvSpPr>
              <a:spLocks/>
            </p:cNvSpPr>
            <p:nvPr/>
          </p:nvSpPr>
          <p:spPr bwMode="auto">
            <a:xfrm>
              <a:off x="4301" y="2162"/>
              <a:ext cx="2024" cy="1043"/>
            </a:xfrm>
            <a:custGeom>
              <a:avLst/>
              <a:gdLst/>
              <a:ahLst/>
              <a:cxnLst>
                <a:cxn ang="0">
                  <a:pos x="0" y="525"/>
                </a:cxn>
                <a:cxn ang="0">
                  <a:pos x="100" y="750"/>
                </a:cxn>
                <a:cxn ang="0">
                  <a:pos x="1723" y="732"/>
                </a:cxn>
                <a:cxn ang="0">
                  <a:pos x="5142" y="11"/>
                </a:cxn>
                <a:cxn ang="0">
                  <a:pos x="5238" y="0"/>
                </a:cxn>
                <a:cxn ang="0">
                  <a:pos x="5331" y="5"/>
                </a:cxn>
                <a:cxn ang="0">
                  <a:pos x="5420" y="30"/>
                </a:cxn>
                <a:cxn ang="0">
                  <a:pos x="5502" y="70"/>
                </a:cxn>
                <a:cxn ang="0">
                  <a:pos x="5581" y="126"/>
                </a:cxn>
                <a:cxn ang="0">
                  <a:pos x="5653" y="195"/>
                </a:cxn>
                <a:cxn ang="0">
                  <a:pos x="5721" y="278"/>
                </a:cxn>
                <a:cxn ang="0">
                  <a:pos x="5784" y="373"/>
                </a:cxn>
                <a:cxn ang="0">
                  <a:pos x="5840" y="477"/>
                </a:cxn>
                <a:cxn ang="0">
                  <a:pos x="5891" y="593"/>
                </a:cxn>
                <a:cxn ang="0">
                  <a:pos x="5936" y="716"/>
                </a:cxn>
                <a:cxn ang="0">
                  <a:pos x="5975" y="845"/>
                </a:cxn>
                <a:cxn ang="0">
                  <a:pos x="6007" y="981"/>
                </a:cxn>
                <a:cxn ang="0">
                  <a:pos x="6033" y="1121"/>
                </a:cxn>
                <a:cxn ang="0">
                  <a:pos x="6054" y="1266"/>
                </a:cxn>
                <a:cxn ang="0">
                  <a:pos x="6067" y="1412"/>
                </a:cxn>
                <a:cxn ang="0">
                  <a:pos x="6072" y="1560"/>
                </a:cxn>
                <a:cxn ang="0">
                  <a:pos x="6072" y="1708"/>
                </a:cxn>
                <a:cxn ang="0">
                  <a:pos x="6063" y="1854"/>
                </a:cxn>
                <a:cxn ang="0">
                  <a:pos x="6048" y="1999"/>
                </a:cxn>
                <a:cxn ang="0">
                  <a:pos x="6026" y="2140"/>
                </a:cxn>
                <a:cxn ang="0">
                  <a:pos x="5994" y="2277"/>
                </a:cxn>
                <a:cxn ang="0">
                  <a:pos x="5957" y="2408"/>
                </a:cxn>
                <a:cxn ang="0">
                  <a:pos x="5910" y="2530"/>
                </a:cxn>
                <a:cxn ang="0">
                  <a:pos x="5855" y="2646"/>
                </a:cxn>
                <a:cxn ang="0">
                  <a:pos x="5792" y="2753"/>
                </a:cxn>
                <a:cxn ang="0">
                  <a:pos x="5721" y="2848"/>
                </a:cxn>
                <a:cxn ang="0">
                  <a:pos x="5641" y="2932"/>
                </a:cxn>
                <a:cxn ang="0">
                  <a:pos x="5553" y="3003"/>
                </a:cxn>
                <a:cxn ang="0">
                  <a:pos x="5454" y="3060"/>
                </a:cxn>
                <a:cxn ang="0">
                  <a:pos x="5348" y="3102"/>
                </a:cxn>
                <a:cxn ang="0">
                  <a:pos x="5232" y="3128"/>
                </a:cxn>
                <a:cxn ang="0">
                  <a:pos x="1669" y="2300"/>
                </a:cxn>
                <a:cxn ang="0">
                  <a:pos x="956" y="2308"/>
                </a:cxn>
              </a:cxnLst>
              <a:rect l="0" t="0" r="r" b="b"/>
              <a:pathLst>
                <a:path w="6072" h="3128">
                  <a:moveTo>
                    <a:pt x="0" y="525"/>
                  </a:moveTo>
                  <a:lnTo>
                    <a:pt x="100" y="750"/>
                  </a:lnTo>
                  <a:lnTo>
                    <a:pt x="1723" y="732"/>
                  </a:lnTo>
                  <a:lnTo>
                    <a:pt x="5142" y="11"/>
                  </a:lnTo>
                  <a:lnTo>
                    <a:pt x="5238" y="0"/>
                  </a:lnTo>
                  <a:lnTo>
                    <a:pt x="5331" y="5"/>
                  </a:lnTo>
                  <a:lnTo>
                    <a:pt x="5420" y="30"/>
                  </a:lnTo>
                  <a:lnTo>
                    <a:pt x="5502" y="70"/>
                  </a:lnTo>
                  <a:lnTo>
                    <a:pt x="5581" y="126"/>
                  </a:lnTo>
                  <a:lnTo>
                    <a:pt x="5653" y="195"/>
                  </a:lnTo>
                  <a:lnTo>
                    <a:pt x="5721" y="278"/>
                  </a:lnTo>
                  <a:lnTo>
                    <a:pt x="5784" y="373"/>
                  </a:lnTo>
                  <a:lnTo>
                    <a:pt x="5840" y="477"/>
                  </a:lnTo>
                  <a:lnTo>
                    <a:pt x="5891" y="593"/>
                  </a:lnTo>
                  <a:lnTo>
                    <a:pt x="5936" y="716"/>
                  </a:lnTo>
                  <a:lnTo>
                    <a:pt x="5975" y="845"/>
                  </a:lnTo>
                  <a:lnTo>
                    <a:pt x="6007" y="981"/>
                  </a:lnTo>
                  <a:lnTo>
                    <a:pt x="6033" y="1121"/>
                  </a:lnTo>
                  <a:lnTo>
                    <a:pt x="6054" y="1266"/>
                  </a:lnTo>
                  <a:lnTo>
                    <a:pt x="6067" y="1412"/>
                  </a:lnTo>
                  <a:lnTo>
                    <a:pt x="6072" y="1560"/>
                  </a:lnTo>
                  <a:lnTo>
                    <a:pt x="6072" y="1708"/>
                  </a:lnTo>
                  <a:lnTo>
                    <a:pt x="6063" y="1854"/>
                  </a:lnTo>
                  <a:lnTo>
                    <a:pt x="6048" y="1999"/>
                  </a:lnTo>
                  <a:lnTo>
                    <a:pt x="6026" y="2140"/>
                  </a:lnTo>
                  <a:lnTo>
                    <a:pt x="5994" y="2277"/>
                  </a:lnTo>
                  <a:lnTo>
                    <a:pt x="5957" y="2408"/>
                  </a:lnTo>
                  <a:lnTo>
                    <a:pt x="5910" y="2530"/>
                  </a:lnTo>
                  <a:lnTo>
                    <a:pt x="5855" y="2646"/>
                  </a:lnTo>
                  <a:lnTo>
                    <a:pt x="5792" y="2753"/>
                  </a:lnTo>
                  <a:lnTo>
                    <a:pt x="5721" y="2848"/>
                  </a:lnTo>
                  <a:lnTo>
                    <a:pt x="5641" y="2932"/>
                  </a:lnTo>
                  <a:lnTo>
                    <a:pt x="5553" y="3003"/>
                  </a:lnTo>
                  <a:lnTo>
                    <a:pt x="5454" y="3060"/>
                  </a:lnTo>
                  <a:lnTo>
                    <a:pt x="5348" y="3102"/>
                  </a:lnTo>
                  <a:lnTo>
                    <a:pt x="5232" y="3128"/>
                  </a:lnTo>
                  <a:lnTo>
                    <a:pt x="1669" y="2300"/>
                  </a:lnTo>
                  <a:lnTo>
                    <a:pt x="956" y="2308"/>
                  </a:lnTo>
                </a:path>
              </a:pathLst>
            </a:cu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42" name="Rectangle 34"/>
            <p:cNvSpPr>
              <a:spLocks noChangeArrowheads="1"/>
            </p:cNvSpPr>
            <p:nvPr/>
          </p:nvSpPr>
          <p:spPr bwMode="auto">
            <a:xfrm>
              <a:off x="3362" y="2884"/>
              <a:ext cx="21" cy="101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43" name="Rectangle 35"/>
            <p:cNvSpPr>
              <a:spLocks noChangeArrowheads="1"/>
            </p:cNvSpPr>
            <p:nvPr/>
          </p:nvSpPr>
          <p:spPr bwMode="auto">
            <a:xfrm>
              <a:off x="3362" y="3045"/>
              <a:ext cx="21" cy="101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44" name="Rectangle 36"/>
            <p:cNvSpPr>
              <a:spLocks noChangeArrowheads="1"/>
            </p:cNvSpPr>
            <p:nvPr/>
          </p:nvSpPr>
          <p:spPr bwMode="auto">
            <a:xfrm>
              <a:off x="3362" y="3206"/>
              <a:ext cx="21" cy="101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45" name="Rectangle 37"/>
            <p:cNvSpPr>
              <a:spLocks noChangeArrowheads="1"/>
            </p:cNvSpPr>
            <p:nvPr/>
          </p:nvSpPr>
          <p:spPr bwMode="auto">
            <a:xfrm>
              <a:off x="3362" y="3367"/>
              <a:ext cx="21" cy="101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46" name="Rectangle 38"/>
            <p:cNvSpPr>
              <a:spLocks noChangeArrowheads="1"/>
            </p:cNvSpPr>
            <p:nvPr/>
          </p:nvSpPr>
          <p:spPr bwMode="auto">
            <a:xfrm>
              <a:off x="3362" y="3528"/>
              <a:ext cx="21" cy="101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47" name="Rectangle 39"/>
            <p:cNvSpPr>
              <a:spLocks noChangeArrowheads="1"/>
            </p:cNvSpPr>
            <p:nvPr/>
          </p:nvSpPr>
          <p:spPr bwMode="auto">
            <a:xfrm>
              <a:off x="3369" y="1987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48" name="Rectangle 40"/>
            <p:cNvSpPr>
              <a:spLocks noChangeArrowheads="1"/>
            </p:cNvSpPr>
            <p:nvPr/>
          </p:nvSpPr>
          <p:spPr bwMode="auto">
            <a:xfrm>
              <a:off x="3369" y="2148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49" name="Rectangle 41"/>
            <p:cNvSpPr>
              <a:spLocks noChangeArrowheads="1"/>
            </p:cNvSpPr>
            <p:nvPr/>
          </p:nvSpPr>
          <p:spPr bwMode="auto">
            <a:xfrm>
              <a:off x="3369" y="2309"/>
              <a:ext cx="20" cy="10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50" name="Freeform 42"/>
            <p:cNvSpPr>
              <a:spLocks/>
            </p:cNvSpPr>
            <p:nvPr/>
          </p:nvSpPr>
          <p:spPr bwMode="auto">
            <a:xfrm>
              <a:off x="3090" y="2416"/>
              <a:ext cx="262" cy="492"/>
            </a:xfrm>
            <a:custGeom>
              <a:avLst/>
              <a:gdLst/>
              <a:ahLst/>
              <a:cxnLst>
                <a:cxn ang="0">
                  <a:pos x="433" y="1474"/>
                </a:cxn>
                <a:cxn ang="0">
                  <a:pos x="490" y="1454"/>
                </a:cxn>
                <a:cxn ang="0">
                  <a:pos x="545" y="1419"/>
                </a:cxn>
                <a:cxn ang="0">
                  <a:pos x="596" y="1370"/>
                </a:cxn>
                <a:cxn ang="0">
                  <a:pos x="641" y="1308"/>
                </a:cxn>
                <a:cxn ang="0">
                  <a:pos x="682" y="1234"/>
                </a:cxn>
                <a:cxn ang="0">
                  <a:pos x="718" y="1151"/>
                </a:cxn>
                <a:cxn ang="0">
                  <a:pos x="746" y="1059"/>
                </a:cxn>
                <a:cxn ang="0">
                  <a:pos x="766" y="958"/>
                </a:cxn>
                <a:cxn ang="0">
                  <a:pos x="780" y="851"/>
                </a:cxn>
                <a:cxn ang="0">
                  <a:pos x="785" y="738"/>
                </a:cxn>
                <a:cxn ang="0">
                  <a:pos x="780" y="626"/>
                </a:cxn>
                <a:cxn ang="0">
                  <a:pos x="766" y="520"/>
                </a:cxn>
                <a:cxn ang="0">
                  <a:pos x="746" y="419"/>
                </a:cxn>
                <a:cxn ang="0">
                  <a:pos x="718" y="326"/>
                </a:cxn>
                <a:cxn ang="0">
                  <a:pos x="682" y="242"/>
                </a:cxn>
                <a:cxn ang="0">
                  <a:pos x="641" y="169"/>
                </a:cxn>
                <a:cxn ang="0">
                  <a:pos x="596" y="108"/>
                </a:cxn>
                <a:cxn ang="0">
                  <a:pos x="545" y="58"/>
                </a:cxn>
                <a:cxn ang="0">
                  <a:pos x="490" y="23"/>
                </a:cxn>
                <a:cxn ang="0">
                  <a:pos x="433" y="4"/>
                </a:cxn>
                <a:cxn ang="0">
                  <a:pos x="372" y="1"/>
                </a:cxn>
                <a:cxn ang="0">
                  <a:pos x="313" y="15"/>
                </a:cxn>
                <a:cxn ang="0">
                  <a:pos x="258" y="45"/>
                </a:cxn>
                <a:cxn ang="0">
                  <a:pos x="206" y="89"/>
                </a:cxn>
                <a:cxn ang="0">
                  <a:pos x="157" y="147"/>
                </a:cxn>
                <a:cxn ang="0">
                  <a:pos x="115" y="216"/>
                </a:cxn>
                <a:cxn ang="0">
                  <a:pos x="77" y="297"/>
                </a:cxn>
                <a:cxn ang="0">
                  <a:pos x="47" y="387"/>
                </a:cxn>
                <a:cxn ang="0">
                  <a:pos x="23" y="485"/>
                </a:cxn>
                <a:cxn ang="0">
                  <a:pos x="8" y="591"/>
                </a:cxn>
                <a:cxn ang="0">
                  <a:pos x="1" y="701"/>
                </a:cxn>
                <a:cxn ang="0">
                  <a:pos x="2" y="814"/>
                </a:cxn>
                <a:cxn ang="0">
                  <a:pos x="13" y="923"/>
                </a:cxn>
                <a:cxn ang="0">
                  <a:pos x="31" y="1025"/>
                </a:cxn>
                <a:cxn ang="0">
                  <a:pos x="57" y="1121"/>
                </a:cxn>
                <a:cxn ang="0">
                  <a:pos x="89" y="1209"/>
                </a:cxn>
                <a:cxn ang="0">
                  <a:pos x="128" y="1285"/>
                </a:cxn>
                <a:cxn ang="0">
                  <a:pos x="174" y="1351"/>
                </a:cxn>
                <a:cxn ang="0">
                  <a:pos x="222" y="1405"/>
                </a:cxn>
                <a:cxn ang="0">
                  <a:pos x="276" y="1444"/>
                </a:cxn>
                <a:cxn ang="0">
                  <a:pos x="332" y="1468"/>
                </a:cxn>
                <a:cxn ang="0">
                  <a:pos x="393" y="1477"/>
                </a:cxn>
              </a:cxnLst>
              <a:rect l="0" t="0" r="r" b="b"/>
              <a:pathLst>
                <a:path w="785" h="1477">
                  <a:moveTo>
                    <a:pt x="393" y="1477"/>
                  </a:moveTo>
                  <a:lnTo>
                    <a:pt x="412" y="1476"/>
                  </a:lnTo>
                  <a:lnTo>
                    <a:pt x="433" y="1474"/>
                  </a:lnTo>
                  <a:lnTo>
                    <a:pt x="452" y="1468"/>
                  </a:lnTo>
                  <a:lnTo>
                    <a:pt x="472" y="1462"/>
                  </a:lnTo>
                  <a:lnTo>
                    <a:pt x="490" y="1454"/>
                  </a:lnTo>
                  <a:lnTo>
                    <a:pt x="508" y="1444"/>
                  </a:lnTo>
                  <a:lnTo>
                    <a:pt x="527" y="1433"/>
                  </a:lnTo>
                  <a:lnTo>
                    <a:pt x="545" y="1419"/>
                  </a:lnTo>
                  <a:lnTo>
                    <a:pt x="562" y="1405"/>
                  </a:lnTo>
                  <a:lnTo>
                    <a:pt x="579" y="1388"/>
                  </a:lnTo>
                  <a:lnTo>
                    <a:pt x="596" y="1370"/>
                  </a:lnTo>
                  <a:lnTo>
                    <a:pt x="611" y="1351"/>
                  </a:lnTo>
                  <a:lnTo>
                    <a:pt x="627" y="1330"/>
                  </a:lnTo>
                  <a:lnTo>
                    <a:pt x="641" y="1308"/>
                  </a:lnTo>
                  <a:lnTo>
                    <a:pt x="656" y="1285"/>
                  </a:lnTo>
                  <a:lnTo>
                    <a:pt x="669" y="1260"/>
                  </a:lnTo>
                  <a:lnTo>
                    <a:pt x="682" y="1234"/>
                  </a:lnTo>
                  <a:lnTo>
                    <a:pt x="695" y="1209"/>
                  </a:lnTo>
                  <a:lnTo>
                    <a:pt x="706" y="1181"/>
                  </a:lnTo>
                  <a:lnTo>
                    <a:pt x="718" y="1151"/>
                  </a:lnTo>
                  <a:lnTo>
                    <a:pt x="728" y="1121"/>
                  </a:lnTo>
                  <a:lnTo>
                    <a:pt x="737" y="1090"/>
                  </a:lnTo>
                  <a:lnTo>
                    <a:pt x="746" y="1059"/>
                  </a:lnTo>
                  <a:lnTo>
                    <a:pt x="753" y="1025"/>
                  </a:lnTo>
                  <a:lnTo>
                    <a:pt x="761" y="992"/>
                  </a:lnTo>
                  <a:lnTo>
                    <a:pt x="766" y="958"/>
                  </a:lnTo>
                  <a:lnTo>
                    <a:pt x="772" y="923"/>
                  </a:lnTo>
                  <a:lnTo>
                    <a:pt x="776" y="887"/>
                  </a:lnTo>
                  <a:lnTo>
                    <a:pt x="780" y="851"/>
                  </a:lnTo>
                  <a:lnTo>
                    <a:pt x="783" y="814"/>
                  </a:lnTo>
                  <a:lnTo>
                    <a:pt x="784" y="776"/>
                  </a:lnTo>
                  <a:lnTo>
                    <a:pt x="785" y="738"/>
                  </a:lnTo>
                  <a:lnTo>
                    <a:pt x="784" y="701"/>
                  </a:lnTo>
                  <a:lnTo>
                    <a:pt x="783" y="663"/>
                  </a:lnTo>
                  <a:lnTo>
                    <a:pt x="780" y="626"/>
                  </a:lnTo>
                  <a:lnTo>
                    <a:pt x="776" y="591"/>
                  </a:lnTo>
                  <a:lnTo>
                    <a:pt x="772" y="555"/>
                  </a:lnTo>
                  <a:lnTo>
                    <a:pt x="766" y="520"/>
                  </a:lnTo>
                  <a:lnTo>
                    <a:pt x="761" y="485"/>
                  </a:lnTo>
                  <a:lnTo>
                    <a:pt x="753" y="452"/>
                  </a:lnTo>
                  <a:lnTo>
                    <a:pt x="746" y="419"/>
                  </a:lnTo>
                  <a:lnTo>
                    <a:pt x="737" y="387"/>
                  </a:lnTo>
                  <a:lnTo>
                    <a:pt x="728" y="357"/>
                  </a:lnTo>
                  <a:lnTo>
                    <a:pt x="718" y="326"/>
                  </a:lnTo>
                  <a:lnTo>
                    <a:pt x="706" y="297"/>
                  </a:lnTo>
                  <a:lnTo>
                    <a:pt x="695" y="269"/>
                  </a:lnTo>
                  <a:lnTo>
                    <a:pt x="682" y="242"/>
                  </a:lnTo>
                  <a:lnTo>
                    <a:pt x="669" y="216"/>
                  </a:lnTo>
                  <a:lnTo>
                    <a:pt x="656" y="193"/>
                  </a:lnTo>
                  <a:lnTo>
                    <a:pt x="641" y="169"/>
                  </a:lnTo>
                  <a:lnTo>
                    <a:pt x="627" y="147"/>
                  </a:lnTo>
                  <a:lnTo>
                    <a:pt x="611" y="127"/>
                  </a:lnTo>
                  <a:lnTo>
                    <a:pt x="596" y="108"/>
                  </a:lnTo>
                  <a:lnTo>
                    <a:pt x="579" y="89"/>
                  </a:lnTo>
                  <a:lnTo>
                    <a:pt x="562" y="73"/>
                  </a:lnTo>
                  <a:lnTo>
                    <a:pt x="545" y="58"/>
                  </a:lnTo>
                  <a:lnTo>
                    <a:pt x="527" y="45"/>
                  </a:lnTo>
                  <a:lnTo>
                    <a:pt x="508" y="33"/>
                  </a:lnTo>
                  <a:lnTo>
                    <a:pt x="490" y="23"/>
                  </a:lnTo>
                  <a:lnTo>
                    <a:pt x="472" y="15"/>
                  </a:lnTo>
                  <a:lnTo>
                    <a:pt x="452" y="8"/>
                  </a:lnTo>
                  <a:lnTo>
                    <a:pt x="433" y="4"/>
                  </a:lnTo>
                  <a:lnTo>
                    <a:pt x="412" y="1"/>
                  </a:lnTo>
                  <a:lnTo>
                    <a:pt x="393" y="0"/>
                  </a:lnTo>
                  <a:lnTo>
                    <a:pt x="372" y="1"/>
                  </a:lnTo>
                  <a:lnTo>
                    <a:pt x="352" y="4"/>
                  </a:lnTo>
                  <a:lnTo>
                    <a:pt x="332" y="8"/>
                  </a:lnTo>
                  <a:lnTo>
                    <a:pt x="313" y="15"/>
                  </a:lnTo>
                  <a:lnTo>
                    <a:pt x="294" y="23"/>
                  </a:lnTo>
                  <a:lnTo>
                    <a:pt x="276" y="33"/>
                  </a:lnTo>
                  <a:lnTo>
                    <a:pt x="258" y="45"/>
                  </a:lnTo>
                  <a:lnTo>
                    <a:pt x="239" y="58"/>
                  </a:lnTo>
                  <a:lnTo>
                    <a:pt x="222" y="73"/>
                  </a:lnTo>
                  <a:lnTo>
                    <a:pt x="206" y="89"/>
                  </a:lnTo>
                  <a:lnTo>
                    <a:pt x="189" y="108"/>
                  </a:lnTo>
                  <a:lnTo>
                    <a:pt x="174" y="127"/>
                  </a:lnTo>
                  <a:lnTo>
                    <a:pt x="157" y="147"/>
                  </a:lnTo>
                  <a:lnTo>
                    <a:pt x="143" y="169"/>
                  </a:lnTo>
                  <a:lnTo>
                    <a:pt x="128" y="193"/>
                  </a:lnTo>
                  <a:lnTo>
                    <a:pt x="115" y="216"/>
                  </a:lnTo>
                  <a:lnTo>
                    <a:pt x="102" y="242"/>
                  </a:lnTo>
                  <a:lnTo>
                    <a:pt x="89" y="269"/>
                  </a:lnTo>
                  <a:lnTo>
                    <a:pt x="77" y="297"/>
                  </a:lnTo>
                  <a:lnTo>
                    <a:pt x="67" y="326"/>
                  </a:lnTo>
                  <a:lnTo>
                    <a:pt x="57" y="357"/>
                  </a:lnTo>
                  <a:lnTo>
                    <a:pt x="47" y="387"/>
                  </a:lnTo>
                  <a:lnTo>
                    <a:pt x="39" y="419"/>
                  </a:lnTo>
                  <a:lnTo>
                    <a:pt x="31" y="452"/>
                  </a:lnTo>
                  <a:lnTo>
                    <a:pt x="23" y="485"/>
                  </a:lnTo>
                  <a:lnTo>
                    <a:pt x="18" y="520"/>
                  </a:lnTo>
                  <a:lnTo>
                    <a:pt x="13" y="555"/>
                  </a:lnTo>
                  <a:lnTo>
                    <a:pt x="8" y="591"/>
                  </a:lnTo>
                  <a:lnTo>
                    <a:pt x="4" y="626"/>
                  </a:lnTo>
                  <a:lnTo>
                    <a:pt x="2" y="663"/>
                  </a:lnTo>
                  <a:lnTo>
                    <a:pt x="1" y="701"/>
                  </a:lnTo>
                  <a:lnTo>
                    <a:pt x="0" y="738"/>
                  </a:lnTo>
                  <a:lnTo>
                    <a:pt x="1" y="776"/>
                  </a:lnTo>
                  <a:lnTo>
                    <a:pt x="2" y="814"/>
                  </a:lnTo>
                  <a:lnTo>
                    <a:pt x="4" y="851"/>
                  </a:lnTo>
                  <a:lnTo>
                    <a:pt x="8" y="887"/>
                  </a:lnTo>
                  <a:lnTo>
                    <a:pt x="13" y="923"/>
                  </a:lnTo>
                  <a:lnTo>
                    <a:pt x="18" y="958"/>
                  </a:lnTo>
                  <a:lnTo>
                    <a:pt x="23" y="992"/>
                  </a:lnTo>
                  <a:lnTo>
                    <a:pt x="31" y="1025"/>
                  </a:lnTo>
                  <a:lnTo>
                    <a:pt x="39" y="1059"/>
                  </a:lnTo>
                  <a:lnTo>
                    <a:pt x="47" y="1090"/>
                  </a:lnTo>
                  <a:lnTo>
                    <a:pt x="57" y="1121"/>
                  </a:lnTo>
                  <a:lnTo>
                    <a:pt x="67" y="1151"/>
                  </a:lnTo>
                  <a:lnTo>
                    <a:pt x="77" y="1181"/>
                  </a:lnTo>
                  <a:lnTo>
                    <a:pt x="89" y="1209"/>
                  </a:lnTo>
                  <a:lnTo>
                    <a:pt x="102" y="1234"/>
                  </a:lnTo>
                  <a:lnTo>
                    <a:pt x="115" y="1260"/>
                  </a:lnTo>
                  <a:lnTo>
                    <a:pt x="128" y="1285"/>
                  </a:lnTo>
                  <a:lnTo>
                    <a:pt x="143" y="1308"/>
                  </a:lnTo>
                  <a:lnTo>
                    <a:pt x="157" y="1330"/>
                  </a:lnTo>
                  <a:lnTo>
                    <a:pt x="174" y="1351"/>
                  </a:lnTo>
                  <a:lnTo>
                    <a:pt x="189" y="1370"/>
                  </a:lnTo>
                  <a:lnTo>
                    <a:pt x="206" y="1388"/>
                  </a:lnTo>
                  <a:lnTo>
                    <a:pt x="222" y="1405"/>
                  </a:lnTo>
                  <a:lnTo>
                    <a:pt x="239" y="1419"/>
                  </a:lnTo>
                  <a:lnTo>
                    <a:pt x="258" y="1433"/>
                  </a:lnTo>
                  <a:lnTo>
                    <a:pt x="276" y="1444"/>
                  </a:lnTo>
                  <a:lnTo>
                    <a:pt x="294" y="1454"/>
                  </a:lnTo>
                  <a:lnTo>
                    <a:pt x="313" y="1462"/>
                  </a:lnTo>
                  <a:lnTo>
                    <a:pt x="332" y="1468"/>
                  </a:lnTo>
                  <a:lnTo>
                    <a:pt x="352" y="1474"/>
                  </a:lnTo>
                  <a:lnTo>
                    <a:pt x="372" y="1476"/>
                  </a:lnTo>
                  <a:lnTo>
                    <a:pt x="393" y="1477"/>
                  </a:lnTo>
                  <a:close/>
                </a:path>
              </a:pathLst>
            </a:custGeom>
            <a:solidFill>
              <a:srgbClr val="CEDEB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51" name="Freeform 43"/>
            <p:cNvSpPr>
              <a:spLocks/>
            </p:cNvSpPr>
            <p:nvPr/>
          </p:nvSpPr>
          <p:spPr bwMode="auto">
            <a:xfrm>
              <a:off x="3090" y="2416"/>
              <a:ext cx="262" cy="492"/>
            </a:xfrm>
            <a:custGeom>
              <a:avLst/>
              <a:gdLst/>
              <a:ahLst/>
              <a:cxnLst>
                <a:cxn ang="0">
                  <a:pos x="433" y="1474"/>
                </a:cxn>
                <a:cxn ang="0">
                  <a:pos x="490" y="1454"/>
                </a:cxn>
                <a:cxn ang="0">
                  <a:pos x="545" y="1419"/>
                </a:cxn>
                <a:cxn ang="0">
                  <a:pos x="596" y="1370"/>
                </a:cxn>
                <a:cxn ang="0">
                  <a:pos x="641" y="1308"/>
                </a:cxn>
                <a:cxn ang="0">
                  <a:pos x="682" y="1234"/>
                </a:cxn>
                <a:cxn ang="0">
                  <a:pos x="718" y="1151"/>
                </a:cxn>
                <a:cxn ang="0">
                  <a:pos x="746" y="1059"/>
                </a:cxn>
                <a:cxn ang="0">
                  <a:pos x="766" y="958"/>
                </a:cxn>
                <a:cxn ang="0">
                  <a:pos x="780" y="851"/>
                </a:cxn>
                <a:cxn ang="0">
                  <a:pos x="785" y="738"/>
                </a:cxn>
                <a:cxn ang="0">
                  <a:pos x="780" y="626"/>
                </a:cxn>
                <a:cxn ang="0">
                  <a:pos x="766" y="520"/>
                </a:cxn>
                <a:cxn ang="0">
                  <a:pos x="746" y="419"/>
                </a:cxn>
                <a:cxn ang="0">
                  <a:pos x="718" y="326"/>
                </a:cxn>
                <a:cxn ang="0">
                  <a:pos x="682" y="242"/>
                </a:cxn>
                <a:cxn ang="0">
                  <a:pos x="641" y="169"/>
                </a:cxn>
                <a:cxn ang="0">
                  <a:pos x="596" y="108"/>
                </a:cxn>
                <a:cxn ang="0">
                  <a:pos x="545" y="58"/>
                </a:cxn>
                <a:cxn ang="0">
                  <a:pos x="490" y="23"/>
                </a:cxn>
                <a:cxn ang="0">
                  <a:pos x="433" y="4"/>
                </a:cxn>
                <a:cxn ang="0">
                  <a:pos x="372" y="1"/>
                </a:cxn>
                <a:cxn ang="0">
                  <a:pos x="313" y="15"/>
                </a:cxn>
                <a:cxn ang="0">
                  <a:pos x="258" y="45"/>
                </a:cxn>
                <a:cxn ang="0">
                  <a:pos x="206" y="89"/>
                </a:cxn>
                <a:cxn ang="0">
                  <a:pos x="157" y="147"/>
                </a:cxn>
                <a:cxn ang="0">
                  <a:pos x="115" y="216"/>
                </a:cxn>
                <a:cxn ang="0">
                  <a:pos x="77" y="297"/>
                </a:cxn>
                <a:cxn ang="0">
                  <a:pos x="47" y="387"/>
                </a:cxn>
                <a:cxn ang="0">
                  <a:pos x="23" y="485"/>
                </a:cxn>
                <a:cxn ang="0">
                  <a:pos x="8" y="591"/>
                </a:cxn>
                <a:cxn ang="0">
                  <a:pos x="1" y="701"/>
                </a:cxn>
                <a:cxn ang="0">
                  <a:pos x="2" y="814"/>
                </a:cxn>
                <a:cxn ang="0">
                  <a:pos x="13" y="923"/>
                </a:cxn>
                <a:cxn ang="0">
                  <a:pos x="31" y="1025"/>
                </a:cxn>
                <a:cxn ang="0">
                  <a:pos x="57" y="1121"/>
                </a:cxn>
                <a:cxn ang="0">
                  <a:pos x="89" y="1209"/>
                </a:cxn>
                <a:cxn ang="0">
                  <a:pos x="128" y="1285"/>
                </a:cxn>
                <a:cxn ang="0">
                  <a:pos x="174" y="1351"/>
                </a:cxn>
                <a:cxn ang="0">
                  <a:pos x="222" y="1405"/>
                </a:cxn>
                <a:cxn ang="0">
                  <a:pos x="276" y="1444"/>
                </a:cxn>
                <a:cxn ang="0">
                  <a:pos x="332" y="1468"/>
                </a:cxn>
                <a:cxn ang="0">
                  <a:pos x="393" y="1477"/>
                </a:cxn>
              </a:cxnLst>
              <a:rect l="0" t="0" r="r" b="b"/>
              <a:pathLst>
                <a:path w="785" h="1477">
                  <a:moveTo>
                    <a:pt x="393" y="1477"/>
                  </a:moveTo>
                  <a:lnTo>
                    <a:pt x="412" y="1476"/>
                  </a:lnTo>
                  <a:lnTo>
                    <a:pt x="433" y="1474"/>
                  </a:lnTo>
                  <a:lnTo>
                    <a:pt x="452" y="1468"/>
                  </a:lnTo>
                  <a:lnTo>
                    <a:pt x="472" y="1462"/>
                  </a:lnTo>
                  <a:lnTo>
                    <a:pt x="490" y="1454"/>
                  </a:lnTo>
                  <a:lnTo>
                    <a:pt x="508" y="1444"/>
                  </a:lnTo>
                  <a:lnTo>
                    <a:pt x="527" y="1433"/>
                  </a:lnTo>
                  <a:lnTo>
                    <a:pt x="545" y="1419"/>
                  </a:lnTo>
                  <a:lnTo>
                    <a:pt x="562" y="1405"/>
                  </a:lnTo>
                  <a:lnTo>
                    <a:pt x="579" y="1388"/>
                  </a:lnTo>
                  <a:lnTo>
                    <a:pt x="596" y="1370"/>
                  </a:lnTo>
                  <a:lnTo>
                    <a:pt x="611" y="1351"/>
                  </a:lnTo>
                  <a:lnTo>
                    <a:pt x="627" y="1330"/>
                  </a:lnTo>
                  <a:lnTo>
                    <a:pt x="641" y="1308"/>
                  </a:lnTo>
                  <a:lnTo>
                    <a:pt x="656" y="1285"/>
                  </a:lnTo>
                  <a:lnTo>
                    <a:pt x="669" y="1260"/>
                  </a:lnTo>
                  <a:lnTo>
                    <a:pt x="682" y="1234"/>
                  </a:lnTo>
                  <a:lnTo>
                    <a:pt x="695" y="1209"/>
                  </a:lnTo>
                  <a:lnTo>
                    <a:pt x="706" y="1181"/>
                  </a:lnTo>
                  <a:lnTo>
                    <a:pt x="718" y="1151"/>
                  </a:lnTo>
                  <a:lnTo>
                    <a:pt x="728" y="1121"/>
                  </a:lnTo>
                  <a:lnTo>
                    <a:pt x="737" y="1090"/>
                  </a:lnTo>
                  <a:lnTo>
                    <a:pt x="746" y="1059"/>
                  </a:lnTo>
                  <a:lnTo>
                    <a:pt x="753" y="1025"/>
                  </a:lnTo>
                  <a:lnTo>
                    <a:pt x="761" y="992"/>
                  </a:lnTo>
                  <a:lnTo>
                    <a:pt x="766" y="958"/>
                  </a:lnTo>
                  <a:lnTo>
                    <a:pt x="772" y="923"/>
                  </a:lnTo>
                  <a:lnTo>
                    <a:pt x="776" y="887"/>
                  </a:lnTo>
                  <a:lnTo>
                    <a:pt x="780" y="851"/>
                  </a:lnTo>
                  <a:lnTo>
                    <a:pt x="783" y="814"/>
                  </a:lnTo>
                  <a:lnTo>
                    <a:pt x="784" y="776"/>
                  </a:lnTo>
                  <a:lnTo>
                    <a:pt x="785" y="738"/>
                  </a:lnTo>
                  <a:lnTo>
                    <a:pt x="784" y="701"/>
                  </a:lnTo>
                  <a:lnTo>
                    <a:pt x="783" y="663"/>
                  </a:lnTo>
                  <a:lnTo>
                    <a:pt x="780" y="626"/>
                  </a:lnTo>
                  <a:lnTo>
                    <a:pt x="776" y="591"/>
                  </a:lnTo>
                  <a:lnTo>
                    <a:pt x="772" y="555"/>
                  </a:lnTo>
                  <a:lnTo>
                    <a:pt x="766" y="520"/>
                  </a:lnTo>
                  <a:lnTo>
                    <a:pt x="761" y="485"/>
                  </a:lnTo>
                  <a:lnTo>
                    <a:pt x="753" y="452"/>
                  </a:lnTo>
                  <a:lnTo>
                    <a:pt x="746" y="419"/>
                  </a:lnTo>
                  <a:lnTo>
                    <a:pt x="737" y="387"/>
                  </a:lnTo>
                  <a:lnTo>
                    <a:pt x="728" y="357"/>
                  </a:lnTo>
                  <a:lnTo>
                    <a:pt x="718" y="326"/>
                  </a:lnTo>
                  <a:lnTo>
                    <a:pt x="706" y="297"/>
                  </a:lnTo>
                  <a:lnTo>
                    <a:pt x="695" y="269"/>
                  </a:lnTo>
                  <a:lnTo>
                    <a:pt x="682" y="242"/>
                  </a:lnTo>
                  <a:lnTo>
                    <a:pt x="669" y="216"/>
                  </a:lnTo>
                  <a:lnTo>
                    <a:pt x="656" y="193"/>
                  </a:lnTo>
                  <a:lnTo>
                    <a:pt x="641" y="169"/>
                  </a:lnTo>
                  <a:lnTo>
                    <a:pt x="627" y="147"/>
                  </a:lnTo>
                  <a:lnTo>
                    <a:pt x="611" y="127"/>
                  </a:lnTo>
                  <a:lnTo>
                    <a:pt x="596" y="108"/>
                  </a:lnTo>
                  <a:lnTo>
                    <a:pt x="579" y="89"/>
                  </a:lnTo>
                  <a:lnTo>
                    <a:pt x="562" y="73"/>
                  </a:lnTo>
                  <a:lnTo>
                    <a:pt x="545" y="58"/>
                  </a:lnTo>
                  <a:lnTo>
                    <a:pt x="527" y="45"/>
                  </a:lnTo>
                  <a:lnTo>
                    <a:pt x="508" y="33"/>
                  </a:lnTo>
                  <a:lnTo>
                    <a:pt x="490" y="23"/>
                  </a:lnTo>
                  <a:lnTo>
                    <a:pt x="472" y="15"/>
                  </a:lnTo>
                  <a:lnTo>
                    <a:pt x="452" y="8"/>
                  </a:lnTo>
                  <a:lnTo>
                    <a:pt x="433" y="4"/>
                  </a:lnTo>
                  <a:lnTo>
                    <a:pt x="412" y="1"/>
                  </a:lnTo>
                  <a:lnTo>
                    <a:pt x="393" y="0"/>
                  </a:lnTo>
                  <a:lnTo>
                    <a:pt x="372" y="1"/>
                  </a:lnTo>
                  <a:lnTo>
                    <a:pt x="352" y="4"/>
                  </a:lnTo>
                  <a:lnTo>
                    <a:pt x="332" y="8"/>
                  </a:lnTo>
                  <a:lnTo>
                    <a:pt x="313" y="15"/>
                  </a:lnTo>
                  <a:lnTo>
                    <a:pt x="294" y="23"/>
                  </a:lnTo>
                  <a:lnTo>
                    <a:pt x="276" y="33"/>
                  </a:lnTo>
                  <a:lnTo>
                    <a:pt x="258" y="45"/>
                  </a:lnTo>
                  <a:lnTo>
                    <a:pt x="239" y="58"/>
                  </a:lnTo>
                  <a:lnTo>
                    <a:pt x="222" y="73"/>
                  </a:lnTo>
                  <a:lnTo>
                    <a:pt x="206" y="89"/>
                  </a:lnTo>
                  <a:lnTo>
                    <a:pt x="189" y="108"/>
                  </a:lnTo>
                  <a:lnTo>
                    <a:pt x="174" y="127"/>
                  </a:lnTo>
                  <a:lnTo>
                    <a:pt x="157" y="147"/>
                  </a:lnTo>
                  <a:lnTo>
                    <a:pt x="143" y="169"/>
                  </a:lnTo>
                  <a:lnTo>
                    <a:pt x="128" y="193"/>
                  </a:lnTo>
                  <a:lnTo>
                    <a:pt x="115" y="216"/>
                  </a:lnTo>
                  <a:lnTo>
                    <a:pt x="102" y="242"/>
                  </a:lnTo>
                  <a:lnTo>
                    <a:pt x="89" y="269"/>
                  </a:lnTo>
                  <a:lnTo>
                    <a:pt x="77" y="297"/>
                  </a:lnTo>
                  <a:lnTo>
                    <a:pt x="67" y="326"/>
                  </a:lnTo>
                  <a:lnTo>
                    <a:pt x="57" y="357"/>
                  </a:lnTo>
                  <a:lnTo>
                    <a:pt x="47" y="387"/>
                  </a:lnTo>
                  <a:lnTo>
                    <a:pt x="39" y="419"/>
                  </a:lnTo>
                  <a:lnTo>
                    <a:pt x="31" y="452"/>
                  </a:lnTo>
                  <a:lnTo>
                    <a:pt x="23" y="485"/>
                  </a:lnTo>
                  <a:lnTo>
                    <a:pt x="18" y="520"/>
                  </a:lnTo>
                  <a:lnTo>
                    <a:pt x="13" y="555"/>
                  </a:lnTo>
                  <a:lnTo>
                    <a:pt x="8" y="591"/>
                  </a:lnTo>
                  <a:lnTo>
                    <a:pt x="4" y="626"/>
                  </a:lnTo>
                  <a:lnTo>
                    <a:pt x="2" y="663"/>
                  </a:lnTo>
                  <a:lnTo>
                    <a:pt x="1" y="701"/>
                  </a:lnTo>
                  <a:lnTo>
                    <a:pt x="0" y="738"/>
                  </a:lnTo>
                  <a:lnTo>
                    <a:pt x="1" y="776"/>
                  </a:lnTo>
                  <a:lnTo>
                    <a:pt x="2" y="814"/>
                  </a:lnTo>
                  <a:lnTo>
                    <a:pt x="4" y="851"/>
                  </a:lnTo>
                  <a:lnTo>
                    <a:pt x="8" y="887"/>
                  </a:lnTo>
                  <a:lnTo>
                    <a:pt x="13" y="923"/>
                  </a:lnTo>
                  <a:lnTo>
                    <a:pt x="18" y="958"/>
                  </a:lnTo>
                  <a:lnTo>
                    <a:pt x="23" y="992"/>
                  </a:lnTo>
                  <a:lnTo>
                    <a:pt x="31" y="1025"/>
                  </a:lnTo>
                  <a:lnTo>
                    <a:pt x="39" y="1059"/>
                  </a:lnTo>
                  <a:lnTo>
                    <a:pt x="47" y="1090"/>
                  </a:lnTo>
                  <a:lnTo>
                    <a:pt x="57" y="1121"/>
                  </a:lnTo>
                  <a:lnTo>
                    <a:pt x="67" y="1151"/>
                  </a:lnTo>
                  <a:lnTo>
                    <a:pt x="77" y="1181"/>
                  </a:lnTo>
                  <a:lnTo>
                    <a:pt x="89" y="1209"/>
                  </a:lnTo>
                  <a:lnTo>
                    <a:pt x="102" y="1234"/>
                  </a:lnTo>
                  <a:lnTo>
                    <a:pt x="115" y="1260"/>
                  </a:lnTo>
                  <a:lnTo>
                    <a:pt x="128" y="1285"/>
                  </a:lnTo>
                  <a:lnTo>
                    <a:pt x="143" y="1308"/>
                  </a:lnTo>
                  <a:lnTo>
                    <a:pt x="157" y="1330"/>
                  </a:lnTo>
                  <a:lnTo>
                    <a:pt x="174" y="1351"/>
                  </a:lnTo>
                  <a:lnTo>
                    <a:pt x="189" y="1370"/>
                  </a:lnTo>
                  <a:lnTo>
                    <a:pt x="206" y="1388"/>
                  </a:lnTo>
                  <a:lnTo>
                    <a:pt x="222" y="1405"/>
                  </a:lnTo>
                  <a:lnTo>
                    <a:pt x="239" y="1419"/>
                  </a:lnTo>
                  <a:lnTo>
                    <a:pt x="258" y="1433"/>
                  </a:lnTo>
                  <a:lnTo>
                    <a:pt x="276" y="1444"/>
                  </a:lnTo>
                  <a:lnTo>
                    <a:pt x="294" y="1454"/>
                  </a:lnTo>
                  <a:lnTo>
                    <a:pt x="313" y="1462"/>
                  </a:lnTo>
                  <a:lnTo>
                    <a:pt x="332" y="1468"/>
                  </a:lnTo>
                  <a:lnTo>
                    <a:pt x="352" y="1474"/>
                  </a:lnTo>
                  <a:lnTo>
                    <a:pt x="372" y="1476"/>
                  </a:lnTo>
                  <a:lnTo>
                    <a:pt x="393" y="1477"/>
                  </a:lnTo>
                </a:path>
              </a:pathLst>
            </a:cu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52" name="Freeform 44"/>
            <p:cNvSpPr>
              <a:spLocks/>
            </p:cNvSpPr>
            <p:nvPr/>
          </p:nvSpPr>
          <p:spPr bwMode="auto">
            <a:xfrm>
              <a:off x="3192" y="2578"/>
              <a:ext cx="69" cy="168"/>
            </a:xfrm>
            <a:custGeom>
              <a:avLst/>
              <a:gdLst/>
              <a:ahLst/>
              <a:cxnLst>
                <a:cxn ang="0">
                  <a:pos x="109" y="505"/>
                </a:cxn>
                <a:cxn ang="0">
                  <a:pos x="120" y="502"/>
                </a:cxn>
                <a:cxn ang="0">
                  <a:pos x="135" y="494"/>
                </a:cxn>
                <a:cxn ang="0">
                  <a:pos x="154" y="475"/>
                </a:cxn>
                <a:cxn ang="0">
                  <a:pos x="170" y="448"/>
                </a:cxn>
                <a:cxn ang="0">
                  <a:pos x="184" y="413"/>
                </a:cxn>
                <a:cxn ang="0">
                  <a:pos x="196" y="373"/>
                </a:cxn>
                <a:cxn ang="0">
                  <a:pos x="203" y="328"/>
                </a:cxn>
                <a:cxn ang="0">
                  <a:pos x="208" y="278"/>
                </a:cxn>
                <a:cxn ang="0">
                  <a:pos x="208" y="227"/>
                </a:cxn>
                <a:cxn ang="0">
                  <a:pos x="203" y="178"/>
                </a:cxn>
                <a:cxn ang="0">
                  <a:pos x="196" y="133"/>
                </a:cxn>
                <a:cxn ang="0">
                  <a:pos x="184" y="93"/>
                </a:cxn>
                <a:cxn ang="0">
                  <a:pos x="170" y="58"/>
                </a:cxn>
                <a:cxn ang="0">
                  <a:pos x="154" y="31"/>
                </a:cxn>
                <a:cxn ang="0">
                  <a:pos x="135" y="12"/>
                </a:cxn>
                <a:cxn ang="0">
                  <a:pos x="120" y="3"/>
                </a:cxn>
                <a:cxn ang="0">
                  <a:pos x="109" y="1"/>
                </a:cxn>
                <a:cxn ang="0">
                  <a:pos x="99" y="1"/>
                </a:cxn>
                <a:cxn ang="0">
                  <a:pos x="89" y="3"/>
                </a:cxn>
                <a:cxn ang="0">
                  <a:pos x="74" y="12"/>
                </a:cxn>
                <a:cxn ang="0">
                  <a:pos x="54" y="31"/>
                </a:cxn>
                <a:cxn ang="0">
                  <a:pos x="38" y="58"/>
                </a:cxn>
                <a:cxn ang="0">
                  <a:pos x="24" y="93"/>
                </a:cxn>
                <a:cxn ang="0">
                  <a:pos x="13" y="133"/>
                </a:cxn>
                <a:cxn ang="0">
                  <a:pos x="5" y="178"/>
                </a:cxn>
                <a:cxn ang="0">
                  <a:pos x="1" y="227"/>
                </a:cxn>
                <a:cxn ang="0">
                  <a:pos x="1" y="278"/>
                </a:cxn>
                <a:cxn ang="0">
                  <a:pos x="5" y="328"/>
                </a:cxn>
                <a:cxn ang="0">
                  <a:pos x="13" y="373"/>
                </a:cxn>
                <a:cxn ang="0">
                  <a:pos x="24" y="413"/>
                </a:cxn>
                <a:cxn ang="0">
                  <a:pos x="38" y="448"/>
                </a:cxn>
                <a:cxn ang="0">
                  <a:pos x="54" y="475"/>
                </a:cxn>
                <a:cxn ang="0">
                  <a:pos x="74" y="494"/>
                </a:cxn>
                <a:cxn ang="0">
                  <a:pos x="89" y="502"/>
                </a:cxn>
                <a:cxn ang="0">
                  <a:pos x="99" y="505"/>
                </a:cxn>
              </a:cxnLst>
              <a:rect l="0" t="0" r="r" b="b"/>
              <a:pathLst>
                <a:path w="208" h="505">
                  <a:moveTo>
                    <a:pt x="104" y="505"/>
                  </a:moveTo>
                  <a:lnTo>
                    <a:pt x="109" y="505"/>
                  </a:lnTo>
                  <a:lnTo>
                    <a:pt x="115" y="504"/>
                  </a:lnTo>
                  <a:lnTo>
                    <a:pt x="120" y="502"/>
                  </a:lnTo>
                  <a:lnTo>
                    <a:pt x="126" y="499"/>
                  </a:lnTo>
                  <a:lnTo>
                    <a:pt x="135" y="494"/>
                  </a:lnTo>
                  <a:lnTo>
                    <a:pt x="145" y="485"/>
                  </a:lnTo>
                  <a:lnTo>
                    <a:pt x="154" y="475"/>
                  </a:lnTo>
                  <a:lnTo>
                    <a:pt x="162" y="462"/>
                  </a:lnTo>
                  <a:lnTo>
                    <a:pt x="170" y="448"/>
                  </a:lnTo>
                  <a:lnTo>
                    <a:pt x="177" y="431"/>
                  </a:lnTo>
                  <a:lnTo>
                    <a:pt x="184" y="413"/>
                  </a:lnTo>
                  <a:lnTo>
                    <a:pt x="190" y="394"/>
                  </a:lnTo>
                  <a:lnTo>
                    <a:pt x="196" y="373"/>
                  </a:lnTo>
                  <a:lnTo>
                    <a:pt x="200" y="351"/>
                  </a:lnTo>
                  <a:lnTo>
                    <a:pt x="203" y="328"/>
                  </a:lnTo>
                  <a:lnTo>
                    <a:pt x="206" y="303"/>
                  </a:lnTo>
                  <a:lnTo>
                    <a:pt x="208" y="278"/>
                  </a:lnTo>
                  <a:lnTo>
                    <a:pt x="208" y="252"/>
                  </a:lnTo>
                  <a:lnTo>
                    <a:pt x="208" y="227"/>
                  </a:lnTo>
                  <a:lnTo>
                    <a:pt x="206" y="202"/>
                  </a:lnTo>
                  <a:lnTo>
                    <a:pt x="203" y="178"/>
                  </a:lnTo>
                  <a:lnTo>
                    <a:pt x="200" y="154"/>
                  </a:lnTo>
                  <a:lnTo>
                    <a:pt x="196" y="133"/>
                  </a:lnTo>
                  <a:lnTo>
                    <a:pt x="190" y="112"/>
                  </a:lnTo>
                  <a:lnTo>
                    <a:pt x="184" y="93"/>
                  </a:lnTo>
                  <a:lnTo>
                    <a:pt x="177" y="74"/>
                  </a:lnTo>
                  <a:lnTo>
                    <a:pt x="170" y="58"/>
                  </a:lnTo>
                  <a:lnTo>
                    <a:pt x="162" y="43"/>
                  </a:lnTo>
                  <a:lnTo>
                    <a:pt x="154" y="31"/>
                  </a:lnTo>
                  <a:lnTo>
                    <a:pt x="145" y="21"/>
                  </a:lnTo>
                  <a:lnTo>
                    <a:pt x="135" y="12"/>
                  </a:lnTo>
                  <a:lnTo>
                    <a:pt x="126" y="5"/>
                  </a:lnTo>
                  <a:lnTo>
                    <a:pt x="120" y="3"/>
                  </a:lnTo>
                  <a:lnTo>
                    <a:pt x="115" y="2"/>
                  </a:lnTo>
                  <a:lnTo>
                    <a:pt x="109" y="1"/>
                  </a:lnTo>
                  <a:lnTo>
                    <a:pt x="104" y="0"/>
                  </a:lnTo>
                  <a:lnTo>
                    <a:pt x="99" y="1"/>
                  </a:lnTo>
                  <a:lnTo>
                    <a:pt x="93" y="2"/>
                  </a:lnTo>
                  <a:lnTo>
                    <a:pt x="89" y="3"/>
                  </a:lnTo>
                  <a:lnTo>
                    <a:pt x="84" y="5"/>
                  </a:lnTo>
                  <a:lnTo>
                    <a:pt x="74" y="12"/>
                  </a:lnTo>
                  <a:lnTo>
                    <a:pt x="64" y="21"/>
                  </a:lnTo>
                  <a:lnTo>
                    <a:pt x="54" y="31"/>
                  </a:lnTo>
                  <a:lnTo>
                    <a:pt x="47" y="43"/>
                  </a:lnTo>
                  <a:lnTo>
                    <a:pt x="38" y="58"/>
                  </a:lnTo>
                  <a:lnTo>
                    <a:pt x="31" y="74"/>
                  </a:lnTo>
                  <a:lnTo>
                    <a:pt x="24" y="93"/>
                  </a:lnTo>
                  <a:lnTo>
                    <a:pt x="19" y="112"/>
                  </a:lnTo>
                  <a:lnTo>
                    <a:pt x="13" y="133"/>
                  </a:lnTo>
                  <a:lnTo>
                    <a:pt x="9" y="154"/>
                  </a:lnTo>
                  <a:lnTo>
                    <a:pt x="5" y="178"/>
                  </a:lnTo>
                  <a:lnTo>
                    <a:pt x="3" y="202"/>
                  </a:lnTo>
                  <a:lnTo>
                    <a:pt x="1" y="227"/>
                  </a:lnTo>
                  <a:lnTo>
                    <a:pt x="0" y="252"/>
                  </a:lnTo>
                  <a:lnTo>
                    <a:pt x="1" y="278"/>
                  </a:lnTo>
                  <a:lnTo>
                    <a:pt x="3" y="303"/>
                  </a:lnTo>
                  <a:lnTo>
                    <a:pt x="5" y="328"/>
                  </a:lnTo>
                  <a:lnTo>
                    <a:pt x="9" y="351"/>
                  </a:lnTo>
                  <a:lnTo>
                    <a:pt x="13" y="373"/>
                  </a:lnTo>
                  <a:lnTo>
                    <a:pt x="19" y="394"/>
                  </a:lnTo>
                  <a:lnTo>
                    <a:pt x="24" y="413"/>
                  </a:lnTo>
                  <a:lnTo>
                    <a:pt x="31" y="431"/>
                  </a:lnTo>
                  <a:lnTo>
                    <a:pt x="38" y="448"/>
                  </a:lnTo>
                  <a:lnTo>
                    <a:pt x="47" y="462"/>
                  </a:lnTo>
                  <a:lnTo>
                    <a:pt x="54" y="475"/>
                  </a:lnTo>
                  <a:lnTo>
                    <a:pt x="64" y="485"/>
                  </a:lnTo>
                  <a:lnTo>
                    <a:pt x="74" y="494"/>
                  </a:lnTo>
                  <a:lnTo>
                    <a:pt x="84" y="499"/>
                  </a:lnTo>
                  <a:lnTo>
                    <a:pt x="89" y="502"/>
                  </a:lnTo>
                  <a:lnTo>
                    <a:pt x="93" y="504"/>
                  </a:lnTo>
                  <a:lnTo>
                    <a:pt x="99" y="505"/>
                  </a:lnTo>
                  <a:lnTo>
                    <a:pt x="104" y="505"/>
                  </a:lnTo>
                  <a:close/>
                </a:path>
              </a:pathLst>
            </a:custGeom>
            <a:solidFill>
              <a:srgbClr val="CEDEB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53" name="Freeform 45"/>
            <p:cNvSpPr>
              <a:spLocks/>
            </p:cNvSpPr>
            <p:nvPr/>
          </p:nvSpPr>
          <p:spPr bwMode="auto">
            <a:xfrm>
              <a:off x="3192" y="2578"/>
              <a:ext cx="69" cy="168"/>
            </a:xfrm>
            <a:custGeom>
              <a:avLst/>
              <a:gdLst/>
              <a:ahLst/>
              <a:cxnLst>
                <a:cxn ang="0">
                  <a:pos x="109" y="505"/>
                </a:cxn>
                <a:cxn ang="0">
                  <a:pos x="120" y="502"/>
                </a:cxn>
                <a:cxn ang="0">
                  <a:pos x="135" y="494"/>
                </a:cxn>
                <a:cxn ang="0">
                  <a:pos x="154" y="475"/>
                </a:cxn>
                <a:cxn ang="0">
                  <a:pos x="170" y="448"/>
                </a:cxn>
                <a:cxn ang="0">
                  <a:pos x="184" y="413"/>
                </a:cxn>
                <a:cxn ang="0">
                  <a:pos x="196" y="373"/>
                </a:cxn>
                <a:cxn ang="0">
                  <a:pos x="203" y="328"/>
                </a:cxn>
                <a:cxn ang="0">
                  <a:pos x="208" y="278"/>
                </a:cxn>
                <a:cxn ang="0">
                  <a:pos x="208" y="227"/>
                </a:cxn>
                <a:cxn ang="0">
                  <a:pos x="203" y="178"/>
                </a:cxn>
                <a:cxn ang="0">
                  <a:pos x="196" y="133"/>
                </a:cxn>
                <a:cxn ang="0">
                  <a:pos x="184" y="93"/>
                </a:cxn>
                <a:cxn ang="0">
                  <a:pos x="170" y="58"/>
                </a:cxn>
                <a:cxn ang="0">
                  <a:pos x="154" y="31"/>
                </a:cxn>
                <a:cxn ang="0">
                  <a:pos x="135" y="12"/>
                </a:cxn>
                <a:cxn ang="0">
                  <a:pos x="120" y="3"/>
                </a:cxn>
                <a:cxn ang="0">
                  <a:pos x="109" y="1"/>
                </a:cxn>
                <a:cxn ang="0">
                  <a:pos x="99" y="1"/>
                </a:cxn>
                <a:cxn ang="0">
                  <a:pos x="89" y="3"/>
                </a:cxn>
                <a:cxn ang="0">
                  <a:pos x="74" y="12"/>
                </a:cxn>
                <a:cxn ang="0">
                  <a:pos x="54" y="31"/>
                </a:cxn>
                <a:cxn ang="0">
                  <a:pos x="38" y="58"/>
                </a:cxn>
                <a:cxn ang="0">
                  <a:pos x="24" y="93"/>
                </a:cxn>
                <a:cxn ang="0">
                  <a:pos x="13" y="133"/>
                </a:cxn>
                <a:cxn ang="0">
                  <a:pos x="5" y="178"/>
                </a:cxn>
                <a:cxn ang="0">
                  <a:pos x="1" y="227"/>
                </a:cxn>
                <a:cxn ang="0">
                  <a:pos x="1" y="278"/>
                </a:cxn>
                <a:cxn ang="0">
                  <a:pos x="5" y="328"/>
                </a:cxn>
                <a:cxn ang="0">
                  <a:pos x="13" y="373"/>
                </a:cxn>
                <a:cxn ang="0">
                  <a:pos x="24" y="413"/>
                </a:cxn>
                <a:cxn ang="0">
                  <a:pos x="38" y="448"/>
                </a:cxn>
                <a:cxn ang="0">
                  <a:pos x="54" y="475"/>
                </a:cxn>
                <a:cxn ang="0">
                  <a:pos x="74" y="494"/>
                </a:cxn>
                <a:cxn ang="0">
                  <a:pos x="89" y="502"/>
                </a:cxn>
                <a:cxn ang="0">
                  <a:pos x="99" y="505"/>
                </a:cxn>
              </a:cxnLst>
              <a:rect l="0" t="0" r="r" b="b"/>
              <a:pathLst>
                <a:path w="208" h="505">
                  <a:moveTo>
                    <a:pt x="104" y="505"/>
                  </a:moveTo>
                  <a:lnTo>
                    <a:pt x="109" y="505"/>
                  </a:lnTo>
                  <a:lnTo>
                    <a:pt x="115" y="504"/>
                  </a:lnTo>
                  <a:lnTo>
                    <a:pt x="120" y="502"/>
                  </a:lnTo>
                  <a:lnTo>
                    <a:pt x="126" y="499"/>
                  </a:lnTo>
                  <a:lnTo>
                    <a:pt x="135" y="494"/>
                  </a:lnTo>
                  <a:lnTo>
                    <a:pt x="145" y="485"/>
                  </a:lnTo>
                  <a:lnTo>
                    <a:pt x="154" y="475"/>
                  </a:lnTo>
                  <a:lnTo>
                    <a:pt x="162" y="462"/>
                  </a:lnTo>
                  <a:lnTo>
                    <a:pt x="170" y="448"/>
                  </a:lnTo>
                  <a:lnTo>
                    <a:pt x="177" y="431"/>
                  </a:lnTo>
                  <a:lnTo>
                    <a:pt x="184" y="413"/>
                  </a:lnTo>
                  <a:lnTo>
                    <a:pt x="190" y="394"/>
                  </a:lnTo>
                  <a:lnTo>
                    <a:pt x="196" y="373"/>
                  </a:lnTo>
                  <a:lnTo>
                    <a:pt x="200" y="351"/>
                  </a:lnTo>
                  <a:lnTo>
                    <a:pt x="203" y="328"/>
                  </a:lnTo>
                  <a:lnTo>
                    <a:pt x="206" y="303"/>
                  </a:lnTo>
                  <a:lnTo>
                    <a:pt x="208" y="278"/>
                  </a:lnTo>
                  <a:lnTo>
                    <a:pt x="208" y="252"/>
                  </a:lnTo>
                  <a:lnTo>
                    <a:pt x="208" y="227"/>
                  </a:lnTo>
                  <a:lnTo>
                    <a:pt x="206" y="202"/>
                  </a:lnTo>
                  <a:lnTo>
                    <a:pt x="203" y="178"/>
                  </a:lnTo>
                  <a:lnTo>
                    <a:pt x="200" y="154"/>
                  </a:lnTo>
                  <a:lnTo>
                    <a:pt x="196" y="133"/>
                  </a:lnTo>
                  <a:lnTo>
                    <a:pt x="190" y="112"/>
                  </a:lnTo>
                  <a:lnTo>
                    <a:pt x="184" y="93"/>
                  </a:lnTo>
                  <a:lnTo>
                    <a:pt x="177" y="74"/>
                  </a:lnTo>
                  <a:lnTo>
                    <a:pt x="170" y="58"/>
                  </a:lnTo>
                  <a:lnTo>
                    <a:pt x="162" y="43"/>
                  </a:lnTo>
                  <a:lnTo>
                    <a:pt x="154" y="31"/>
                  </a:lnTo>
                  <a:lnTo>
                    <a:pt x="145" y="21"/>
                  </a:lnTo>
                  <a:lnTo>
                    <a:pt x="135" y="12"/>
                  </a:lnTo>
                  <a:lnTo>
                    <a:pt x="126" y="5"/>
                  </a:lnTo>
                  <a:lnTo>
                    <a:pt x="120" y="3"/>
                  </a:lnTo>
                  <a:lnTo>
                    <a:pt x="115" y="2"/>
                  </a:lnTo>
                  <a:lnTo>
                    <a:pt x="109" y="1"/>
                  </a:lnTo>
                  <a:lnTo>
                    <a:pt x="104" y="0"/>
                  </a:lnTo>
                  <a:lnTo>
                    <a:pt x="99" y="1"/>
                  </a:lnTo>
                  <a:lnTo>
                    <a:pt x="93" y="2"/>
                  </a:lnTo>
                  <a:lnTo>
                    <a:pt x="89" y="3"/>
                  </a:lnTo>
                  <a:lnTo>
                    <a:pt x="84" y="5"/>
                  </a:lnTo>
                  <a:lnTo>
                    <a:pt x="74" y="12"/>
                  </a:lnTo>
                  <a:lnTo>
                    <a:pt x="64" y="21"/>
                  </a:lnTo>
                  <a:lnTo>
                    <a:pt x="54" y="31"/>
                  </a:lnTo>
                  <a:lnTo>
                    <a:pt x="47" y="43"/>
                  </a:lnTo>
                  <a:lnTo>
                    <a:pt x="38" y="58"/>
                  </a:lnTo>
                  <a:lnTo>
                    <a:pt x="31" y="74"/>
                  </a:lnTo>
                  <a:lnTo>
                    <a:pt x="24" y="93"/>
                  </a:lnTo>
                  <a:lnTo>
                    <a:pt x="19" y="112"/>
                  </a:lnTo>
                  <a:lnTo>
                    <a:pt x="13" y="133"/>
                  </a:lnTo>
                  <a:lnTo>
                    <a:pt x="9" y="154"/>
                  </a:lnTo>
                  <a:lnTo>
                    <a:pt x="5" y="178"/>
                  </a:lnTo>
                  <a:lnTo>
                    <a:pt x="3" y="202"/>
                  </a:lnTo>
                  <a:lnTo>
                    <a:pt x="1" y="227"/>
                  </a:lnTo>
                  <a:lnTo>
                    <a:pt x="0" y="252"/>
                  </a:lnTo>
                  <a:lnTo>
                    <a:pt x="1" y="278"/>
                  </a:lnTo>
                  <a:lnTo>
                    <a:pt x="3" y="303"/>
                  </a:lnTo>
                  <a:lnTo>
                    <a:pt x="5" y="328"/>
                  </a:lnTo>
                  <a:lnTo>
                    <a:pt x="9" y="351"/>
                  </a:lnTo>
                  <a:lnTo>
                    <a:pt x="13" y="373"/>
                  </a:lnTo>
                  <a:lnTo>
                    <a:pt x="19" y="394"/>
                  </a:lnTo>
                  <a:lnTo>
                    <a:pt x="24" y="413"/>
                  </a:lnTo>
                  <a:lnTo>
                    <a:pt x="31" y="431"/>
                  </a:lnTo>
                  <a:lnTo>
                    <a:pt x="38" y="448"/>
                  </a:lnTo>
                  <a:lnTo>
                    <a:pt x="47" y="462"/>
                  </a:lnTo>
                  <a:lnTo>
                    <a:pt x="54" y="475"/>
                  </a:lnTo>
                  <a:lnTo>
                    <a:pt x="64" y="485"/>
                  </a:lnTo>
                  <a:lnTo>
                    <a:pt x="74" y="494"/>
                  </a:lnTo>
                  <a:lnTo>
                    <a:pt x="84" y="499"/>
                  </a:lnTo>
                  <a:lnTo>
                    <a:pt x="89" y="502"/>
                  </a:lnTo>
                  <a:lnTo>
                    <a:pt x="93" y="504"/>
                  </a:lnTo>
                  <a:lnTo>
                    <a:pt x="99" y="505"/>
                  </a:lnTo>
                  <a:lnTo>
                    <a:pt x="104" y="505"/>
                  </a:lnTo>
                </a:path>
              </a:pathLst>
            </a:cu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>
              <a:off x="3261" y="2653"/>
              <a:ext cx="608" cy="1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55" name="Freeform 47"/>
            <p:cNvSpPr>
              <a:spLocks/>
            </p:cNvSpPr>
            <p:nvPr/>
          </p:nvSpPr>
          <p:spPr bwMode="auto">
            <a:xfrm>
              <a:off x="2813" y="3200"/>
              <a:ext cx="72" cy="72"/>
            </a:xfrm>
            <a:custGeom>
              <a:avLst/>
              <a:gdLst/>
              <a:ahLst/>
              <a:cxnLst>
                <a:cxn ang="0">
                  <a:pos x="119" y="215"/>
                </a:cxn>
                <a:cxn ang="0">
                  <a:pos x="141" y="211"/>
                </a:cxn>
                <a:cxn ang="0">
                  <a:pos x="160" y="203"/>
                </a:cxn>
                <a:cxn ang="0">
                  <a:pos x="177" y="192"/>
                </a:cxn>
                <a:cxn ang="0">
                  <a:pos x="191" y="176"/>
                </a:cxn>
                <a:cxn ang="0">
                  <a:pos x="203" y="159"/>
                </a:cxn>
                <a:cxn ang="0">
                  <a:pos x="212" y="140"/>
                </a:cxn>
                <a:cxn ang="0">
                  <a:pos x="216" y="119"/>
                </a:cxn>
                <a:cxn ang="0">
                  <a:pos x="216" y="97"/>
                </a:cxn>
                <a:cxn ang="0">
                  <a:pos x="212" y="76"/>
                </a:cxn>
                <a:cxn ang="0">
                  <a:pos x="203" y="57"/>
                </a:cxn>
                <a:cxn ang="0">
                  <a:pos x="191" y="39"/>
                </a:cxn>
                <a:cxn ang="0">
                  <a:pos x="177" y="24"/>
                </a:cxn>
                <a:cxn ang="0">
                  <a:pos x="160" y="13"/>
                </a:cxn>
                <a:cxn ang="0">
                  <a:pos x="141" y="5"/>
                </a:cxn>
                <a:cxn ang="0">
                  <a:pos x="119" y="1"/>
                </a:cxn>
                <a:cxn ang="0">
                  <a:pos x="97" y="1"/>
                </a:cxn>
                <a:cxn ang="0">
                  <a:pos x="76" y="5"/>
                </a:cxn>
                <a:cxn ang="0">
                  <a:pos x="56" y="13"/>
                </a:cxn>
                <a:cxn ang="0">
                  <a:pos x="39" y="24"/>
                </a:cxn>
                <a:cxn ang="0">
                  <a:pos x="25" y="39"/>
                </a:cxn>
                <a:cxn ang="0">
                  <a:pos x="13" y="57"/>
                </a:cxn>
                <a:cxn ang="0">
                  <a:pos x="5" y="76"/>
                </a:cxn>
                <a:cxn ang="0">
                  <a:pos x="0" y="97"/>
                </a:cxn>
                <a:cxn ang="0">
                  <a:pos x="0" y="119"/>
                </a:cxn>
                <a:cxn ang="0">
                  <a:pos x="5" y="140"/>
                </a:cxn>
                <a:cxn ang="0">
                  <a:pos x="13" y="159"/>
                </a:cxn>
                <a:cxn ang="0">
                  <a:pos x="25" y="176"/>
                </a:cxn>
                <a:cxn ang="0">
                  <a:pos x="39" y="192"/>
                </a:cxn>
                <a:cxn ang="0">
                  <a:pos x="56" y="203"/>
                </a:cxn>
                <a:cxn ang="0">
                  <a:pos x="76" y="211"/>
                </a:cxn>
                <a:cxn ang="0">
                  <a:pos x="97" y="215"/>
                </a:cxn>
              </a:cxnLst>
              <a:rect l="0" t="0" r="r" b="b"/>
              <a:pathLst>
                <a:path w="216" h="216">
                  <a:moveTo>
                    <a:pt x="108" y="216"/>
                  </a:moveTo>
                  <a:lnTo>
                    <a:pt x="119" y="215"/>
                  </a:lnTo>
                  <a:lnTo>
                    <a:pt x="130" y="214"/>
                  </a:lnTo>
                  <a:lnTo>
                    <a:pt x="141" y="211"/>
                  </a:lnTo>
                  <a:lnTo>
                    <a:pt x="150" y="208"/>
                  </a:lnTo>
                  <a:lnTo>
                    <a:pt x="160" y="203"/>
                  </a:lnTo>
                  <a:lnTo>
                    <a:pt x="169" y="198"/>
                  </a:lnTo>
                  <a:lnTo>
                    <a:pt x="177" y="192"/>
                  </a:lnTo>
                  <a:lnTo>
                    <a:pt x="185" y="184"/>
                  </a:lnTo>
                  <a:lnTo>
                    <a:pt x="191" y="176"/>
                  </a:lnTo>
                  <a:lnTo>
                    <a:pt x="198" y="169"/>
                  </a:lnTo>
                  <a:lnTo>
                    <a:pt x="203" y="159"/>
                  </a:lnTo>
                  <a:lnTo>
                    <a:pt x="208" y="151"/>
                  </a:lnTo>
                  <a:lnTo>
                    <a:pt x="212" y="140"/>
                  </a:lnTo>
                  <a:lnTo>
                    <a:pt x="214" y="130"/>
                  </a:lnTo>
                  <a:lnTo>
                    <a:pt x="216" y="119"/>
                  </a:lnTo>
                  <a:lnTo>
                    <a:pt x="216" y="109"/>
                  </a:lnTo>
                  <a:lnTo>
                    <a:pt x="216" y="97"/>
                  </a:lnTo>
                  <a:lnTo>
                    <a:pt x="214" y="86"/>
                  </a:lnTo>
                  <a:lnTo>
                    <a:pt x="212" y="76"/>
                  </a:lnTo>
                  <a:lnTo>
                    <a:pt x="208" y="66"/>
                  </a:lnTo>
                  <a:lnTo>
                    <a:pt x="203" y="57"/>
                  </a:lnTo>
                  <a:lnTo>
                    <a:pt x="198" y="48"/>
                  </a:lnTo>
                  <a:lnTo>
                    <a:pt x="191" y="39"/>
                  </a:lnTo>
                  <a:lnTo>
                    <a:pt x="185" y="32"/>
                  </a:lnTo>
                  <a:lnTo>
                    <a:pt x="177" y="24"/>
                  </a:lnTo>
                  <a:lnTo>
                    <a:pt x="169" y="18"/>
                  </a:lnTo>
                  <a:lnTo>
                    <a:pt x="160" y="13"/>
                  </a:lnTo>
                  <a:lnTo>
                    <a:pt x="150" y="8"/>
                  </a:lnTo>
                  <a:lnTo>
                    <a:pt x="141" y="5"/>
                  </a:lnTo>
                  <a:lnTo>
                    <a:pt x="130" y="2"/>
                  </a:lnTo>
                  <a:lnTo>
                    <a:pt x="119" y="1"/>
                  </a:lnTo>
                  <a:lnTo>
                    <a:pt x="108" y="0"/>
                  </a:lnTo>
                  <a:lnTo>
                    <a:pt x="97" y="1"/>
                  </a:lnTo>
                  <a:lnTo>
                    <a:pt x="87" y="2"/>
                  </a:lnTo>
                  <a:lnTo>
                    <a:pt x="76" y="5"/>
                  </a:lnTo>
                  <a:lnTo>
                    <a:pt x="66" y="8"/>
                  </a:lnTo>
                  <a:lnTo>
                    <a:pt x="56" y="13"/>
                  </a:lnTo>
                  <a:lnTo>
                    <a:pt x="48" y="18"/>
                  </a:lnTo>
                  <a:lnTo>
                    <a:pt x="39" y="24"/>
                  </a:lnTo>
                  <a:lnTo>
                    <a:pt x="32" y="32"/>
                  </a:lnTo>
                  <a:lnTo>
                    <a:pt x="25" y="39"/>
                  </a:lnTo>
                  <a:lnTo>
                    <a:pt x="19" y="48"/>
                  </a:lnTo>
                  <a:lnTo>
                    <a:pt x="13" y="57"/>
                  </a:lnTo>
                  <a:lnTo>
                    <a:pt x="9" y="66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0" y="119"/>
                  </a:lnTo>
                  <a:lnTo>
                    <a:pt x="2" y="130"/>
                  </a:lnTo>
                  <a:lnTo>
                    <a:pt x="5" y="140"/>
                  </a:lnTo>
                  <a:lnTo>
                    <a:pt x="9" y="151"/>
                  </a:lnTo>
                  <a:lnTo>
                    <a:pt x="13" y="159"/>
                  </a:lnTo>
                  <a:lnTo>
                    <a:pt x="19" y="169"/>
                  </a:lnTo>
                  <a:lnTo>
                    <a:pt x="25" y="176"/>
                  </a:lnTo>
                  <a:lnTo>
                    <a:pt x="32" y="184"/>
                  </a:lnTo>
                  <a:lnTo>
                    <a:pt x="39" y="192"/>
                  </a:lnTo>
                  <a:lnTo>
                    <a:pt x="48" y="198"/>
                  </a:lnTo>
                  <a:lnTo>
                    <a:pt x="56" y="203"/>
                  </a:lnTo>
                  <a:lnTo>
                    <a:pt x="66" y="208"/>
                  </a:lnTo>
                  <a:lnTo>
                    <a:pt x="76" y="211"/>
                  </a:lnTo>
                  <a:lnTo>
                    <a:pt x="87" y="214"/>
                  </a:lnTo>
                  <a:lnTo>
                    <a:pt x="97" y="215"/>
                  </a:lnTo>
                  <a:lnTo>
                    <a:pt x="108" y="216"/>
                  </a:lnTo>
                  <a:close/>
                </a:path>
              </a:pathLst>
            </a:cu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56" name="Freeform 48"/>
            <p:cNvSpPr>
              <a:spLocks/>
            </p:cNvSpPr>
            <p:nvPr/>
          </p:nvSpPr>
          <p:spPr bwMode="auto">
            <a:xfrm>
              <a:off x="2582" y="3194"/>
              <a:ext cx="72" cy="72"/>
            </a:xfrm>
            <a:custGeom>
              <a:avLst/>
              <a:gdLst/>
              <a:ahLst/>
              <a:cxnLst>
                <a:cxn ang="0">
                  <a:pos x="119" y="216"/>
                </a:cxn>
                <a:cxn ang="0">
                  <a:pos x="140" y="212"/>
                </a:cxn>
                <a:cxn ang="0">
                  <a:pos x="160" y="203"/>
                </a:cxn>
                <a:cxn ang="0">
                  <a:pos x="177" y="191"/>
                </a:cxn>
                <a:cxn ang="0">
                  <a:pos x="191" y="177"/>
                </a:cxn>
                <a:cxn ang="0">
                  <a:pos x="203" y="160"/>
                </a:cxn>
                <a:cxn ang="0">
                  <a:pos x="211" y="141"/>
                </a:cxn>
                <a:cxn ang="0">
                  <a:pos x="216" y="119"/>
                </a:cxn>
                <a:cxn ang="0">
                  <a:pos x="216" y="97"/>
                </a:cxn>
                <a:cxn ang="0">
                  <a:pos x="211" y="76"/>
                </a:cxn>
                <a:cxn ang="0">
                  <a:pos x="203" y="56"/>
                </a:cxn>
                <a:cxn ang="0">
                  <a:pos x="191" y="39"/>
                </a:cxn>
                <a:cxn ang="0">
                  <a:pos x="177" y="25"/>
                </a:cxn>
                <a:cxn ang="0">
                  <a:pos x="160" y="13"/>
                </a:cxn>
                <a:cxn ang="0">
                  <a:pos x="140" y="5"/>
                </a:cxn>
                <a:cxn ang="0">
                  <a:pos x="119" y="0"/>
                </a:cxn>
                <a:cxn ang="0">
                  <a:pos x="97" y="0"/>
                </a:cxn>
                <a:cxn ang="0">
                  <a:pos x="75" y="5"/>
                </a:cxn>
                <a:cxn ang="0">
                  <a:pos x="56" y="13"/>
                </a:cxn>
                <a:cxn ang="0">
                  <a:pos x="39" y="25"/>
                </a:cxn>
                <a:cxn ang="0">
                  <a:pos x="25" y="39"/>
                </a:cxn>
                <a:cxn ang="0">
                  <a:pos x="13" y="56"/>
                </a:cxn>
                <a:cxn ang="0">
                  <a:pos x="4" y="76"/>
                </a:cxn>
                <a:cxn ang="0">
                  <a:pos x="0" y="97"/>
                </a:cxn>
                <a:cxn ang="0">
                  <a:pos x="0" y="119"/>
                </a:cxn>
                <a:cxn ang="0">
                  <a:pos x="4" y="141"/>
                </a:cxn>
                <a:cxn ang="0">
                  <a:pos x="13" y="160"/>
                </a:cxn>
                <a:cxn ang="0">
                  <a:pos x="25" y="177"/>
                </a:cxn>
                <a:cxn ang="0">
                  <a:pos x="39" y="191"/>
                </a:cxn>
                <a:cxn ang="0">
                  <a:pos x="56" y="203"/>
                </a:cxn>
                <a:cxn ang="0">
                  <a:pos x="75" y="212"/>
                </a:cxn>
                <a:cxn ang="0">
                  <a:pos x="97" y="216"/>
                </a:cxn>
              </a:cxnLst>
              <a:rect l="0" t="0" r="r" b="b"/>
              <a:pathLst>
                <a:path w="216" h="216">
                  <a:moveTo>
                    <a:pt x="108" y="216"/>
                  </a:moveTo>
                  <a:lnTo>
                    <a:pt x="119" y="216"/>
                  </a:lnTo>
                  <a:lnTo>
                    <a:pt x="129" y="214"/>
                  </a:lnTo>
                  <a:lnTo>
                    <a:pt x="140" y="212"/>
                  </a:lnTo>
                  <a:lnTo>
                    <a:pt x="150" y="207"/>
                  </a:lnTo>
                  <a:lnTo>
                    <a:pt x="160" y="203"/>
                  </a:lnTo>
                  <a:lnTo>
                    <a:pt x="168" y="198"/>
                  </a:lnTo>
                  <a:lnTo>
                    <a:pt x="177" y="191"/>
                  </a:lnTo>
                  <a:lnTo>
                    <a:pt x="184" y="185"/>
                  </a:lnTo>
                  <a:lnTo>
                    <a:pt x="191" y="177"/>
                  </a:lnTo>
                  <a:lnTo>
                    <a:pt x="197" y="169"/>
                  </a:lnTo>
                  <a:lnTo>
                    <a:pt x="203" y="160"/>
                  </a:lnTo>
                  <a:lnTo>
                    <a:pt x="207" y="150"/>
                  </a:lnTo>
                  <a:lnTo>
                    <a:pt x="211" y="141"/>
                  </a:lnTo>
                  <a:lnTo>
                    <a:pt x="214" y="130"/>
                  </a:lnTo>
                  <a:lnTo>
                    <a:pt x="216" y="119"/>
                  </a:lnTo>
                  <a:lnTo>
                    <a:pt x="216" y="108"/>
                  </a:lnTo>
                  <a:lnTo>
                    <a:pt x="216" y="97"/>
                  </a:lnTo>
                  <a:lnTo>
                    <a:pt x="214" y="87"/>
                  </a:lnTo>
                  <a:lnTo>
                    <a:pt x="211" y="76"/>
                  </a:lnTo>
                  <a:lnTo>
                    <a:pt x="207" y="66"/>
                  </a:lnTo>
                  <a:lnTo>
                    <a:pt x="203" y="56"/>
                  </a:lnTo>
                  <a:lnTo>
                    <a:pt x="197" y="48"/>
                  </a:lnTo>
                  <a:lnTo>
                    <a:pt x="191" y="39"/>
                  </a:lnTo>
                  <a:lnTo>
                    <a:pt x="184" y="32"/>
                  </a:lnTo>
                  <a:lnTo>
                    <a:pt x="177" y="25"/>
                  </a:lnTo>
                  <a:lnTo>
                    <a:pt x="168" y="19"/>
                  </a:lnTo>
                  <a:lnTo>
                    <a:pt x="160" y="13"/>
                  </a:lnTo>
                  <a:lnTo>
                    <a:pt x="150" y="9"/>
                  </a:lnTo>
                  <a:lnTo>
                    <a:pt x="140" y="5"/>
                  </a:lnTo>
                  <a:lnTo>
                    <a:pt x="129" y="2"/>
                  </a:lnTo>
                  <a:lnTo>
                    <a:pt x="119" y="0"/>
                  </a:lnTo>
                  <a:lnTo>
                    <a:pt x="108" y="0"/>
                  </a:lnTo>
                  <a:lnTo>
                    <a:pt x="97" y="0"/>
                  </a:lnTo>
                  <a:lnTo>
                    <a:pt x="86" y="2"/>
                  </a:lnTo>
                  <a:lnTo>
                    <a:pt x="75" y="5"/>
                  </a:lnTo>
                  <a:lnTo>
                    <a:pt x="66" y="9"/>
                  </a:lnTo>
                  <a:lnTo>
                    <a:pt x="56" y="13"/>
                  </a:lnTo>
                  <a:lnTo>
                    <a:pt x="47" y="19"/>
                  </a:lnTo>
                  <a:lnTo>
                    <a:pt x="39" y="25"/>
                  </a:lnTo>
                  <a:lnTo>
                    <a:pt x="31" y="32"/>
                  </a:lnTo>
                  <a:lnTo>
                    <a:pt x="25" y="39"/>
                  </a:lnTo>
                  <a:lnTo>
                    <a:pt x="18" y="48"/>
                  </a:lnTo>
                  <a:lnTo>
                    <a:pt x="13" y="56"/>
                  </a:lnTo>
                  <a:lnTo>
                    <a:pt x="8" y="66"/>
                  </a:lnTo>
                  <a:lnTo>
                    <a:pt x="4" y="76"/>
                  </a:lnTo>
                  <a:lnTo>
                    <a:pt x="2" y="87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2" y="130"/>
                  </a:lnTo>
                  <a:lnTo>
                    <a:pt x="4" y="141"/>
                  </a:lnTo>
                  <a:lnTo>
                    <a:pt x="8" y="150"/>
                  </a:lnTo>
                  <a:lnTo>
                    <a:pt x="13" y="160"/>
                  </a:lnTo>
                  <a:lnTo>
                    <a:pt x="18" y="169"/>
                  </a:lnTo>
                  <a:lnTo>
                    <a:pt x="25" y="177"/>
                  </a:lnTo>
                  <a:lnTo>
                    <a:pt x="31" y="185"/>
                  </a:lnTo>
                  <a:lnTo>
                    <a:pt x="39" y="191"/>
                  </a:lnTo>
                  <a:lnTo>
                    <a:pt x="47" y="198"/>
                  </a:lnTo>
                  <a:lnTo>
                    <a:pt x="56" y="203"/>
                  </a:lnTo>
                  <a:lnTo>
                    <a:pt x="66" y="207"/>
                  </a:lnTo>
                  <a:lnTo>
                    <a:pt x="75" y="212"/>
                  </a:lnTo>
                  <a:lnTo>
                    <a:pt x="86" y="214"/>
                  </a:lnTo>
                  <a:lnTo>
                    <a:pt x="97" y="216"/>
                  </a:lnTo>
                  <a:lnTo>
                    <a:pt x="108" y="216"/>
                  </a:lnTo>
                  <a:close/>
                </a:path>
              </a:pathLst>
            </a:cu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>
              <a:off x="1869" y="2593"/>
              <a:ext cx="117" cy="1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>
              <a:off x="1800" y="2680"/>
              <a:ext cx="247" cy="1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>
              <a:off x="2564" y="3386"/>
              <a:ext cx="99" cy="1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>
              <a:off x="2822" y="3392"/>
              <a:ext cx="112" cy="1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>
              <a:off x="2876" y="3335"/>
              <a:ext cx="1" cy="109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62" name="Freeform 54"/>
            <p:cNvSpPr>
              <a:spLocks/>
            </p:cNvSpPr>
            <p:nvPr/>
          </p:nvSpPr>
          <p:spPr bwMode="auto">
            <a:xfrm>
              <a:off x="1923" y="2443"/>
              <a:ext cx="904" cy="3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7" y="476"/>
                </a:cxn>
                <a:cxn ang="0">
                  <a:pos x="2609" y="489"/>
                </a:cxn>
                <a:cxn ang="0">
                  <a:pos x="2653" y="513"/>
                </a:cxn>
                <a:cxn ang="0">
                  <a:pos x="2684" y="537"/>
                </a:cxn>
                <a:cxn ang="0">
                  <a:pos x="2704" y="559"/>
                </a:cxn>
                <a:cxn ang="0">
                  <a:pos x="2711" y="581"/>
                </a:cxn>
                <a:cxn ang="0">
                  <a:pos x="2710" y="601"/>
                </a:cxn>
                <a:cxn ang="0">
                  <a:pos x="2700" y="621"/>
                </a:cxn>
                <a:cxn ang="0">
                  <a:pos x="2683" y="638"/>
                </a:cxn>
                <a:cxn ang="0">
                  <a:pos x="2658" y="655"/>
                </a:cxn>
                <a:cxn ang="0">
                  <a:pos x="2629" y="670"/>
                </a:cxn>
                <a:cxn ang="0">
                  <a:pos x="2595" y="684"/>
                </a:cxn>
                <a:cxn ang="0">
                  <a:pos x="2557" y="696"/>
                </a:cxn>
                <a:cxn ang="0">
                  <a:pos x="2496" y="711"/>
                </a:cxn>
                <a:cxn ang="0">
                  <a:pos x="2413" y="725"/>
                </a:cxn>
                <a:cxn ang="0">
                  <a:pos x="2380" y="704"/>
                </a:cxn>
                <a:cxn ang="0">
                  <a:pos x="2400" y="665"/>
                </a:cxn>
                <a:cxn ang="0">
                  <a:pos x="2427" y="639"/>
                </a:cxn>
                <a:cxn ang="0">
                  <a:pos x="2460" y="626"/>
                </a:cxn>
                <a:cxn ang="0">
                  <a:pos x="2495" y="623"/>
                </a:cxn>
                <a:cxn ang="0">
                  <a:pos x="2531" y="629"/>
                </a:cxn>
                <a:cxn ang="0">
                  <a:pos x="2566" y="642"/>
                </a:cxn>
                <a:cxn ang="0">
                  <a:pos x="2600" y="663"/>
                </a:cxn>
                <a:cxn ang="0">
                  <a:pos x="2629" y="688"/>
                </a:cxn>
                <a:cxn ang="0">
                  <a:pos x="2651" y="715"/>
                </a:cxn>
                <a:cxn ang="0">
                  <a:pos x="2665" y="745"/>
                </a:cxn>
                <a:cxn ang="0">
                  <a:pos x="2669" y="774"/>
                </a:cxn>
                <a:cxn ang="0">
                  <a:pos x="2660" y="803"/>
                </a:cxn>
                <a:cxn ang="0">
                  <a:pos x="2639" y="829"/>
                </a:cxn>
                <a:cxn ang="0">
                  <a:pos x="2600" y="851"/>
                </a:cxn>
                <a:cxn ang="0">
                  <a:pos x="2544" y="868"/>
                </a:cxn>
                <a:cxn ang="0">
                  <a:pos x="759" y="873"/>
                </a:cxn>
                <a:cxn ang="0">
                  <a:pos x="10" y="1179"/>
                </a:cxn>
              </a:cxnLst>
              <a:rect l="0" t="0" r="r" b="b"/>
              <a:pathLst>
                <a:path w="2712" h="1179">
                  <a:moveTo>
                    <a:pt x="0" y="422"/>
                  </a:moveTo>
                  <a:lnTo>
                    <a:pt x="0" y="0"/>
                  </a:lnTo>
                  <a:lnTo>
                    <a:pt x="767" y="0"/>
                  </a:lnTo>
                  <a:lnTo>
                    <a:pt x="767" y="476"/>
                  </a:lnTo>
                  <a:lnTo>
                    <a:pt x="2580" y="476"/>
                  </a:lnTo>
                  <a:lnTo>
                    <a:pt x="2609" y="489"/>
                  </a:lnTo>
                  <a:lnTo>
                    <a:pt x="2632" y="501"/>
                  </a:lnTo>
                  <a:lnTo>
                    <a:pt x="2653" y="513"/>
                  </a:lnTo>
                  <a:lnTo>
                    <a:pt x="2670" y="525"/>
                  </a:lnTo>
                  <a:lnTo>
                    <a:pt x="2684" y="537"/>
                  </a:lnTo>
                  <a:lnTo>
                    <a:pt x="2695" y="548"/>
                  </a:lnTo>
                  <a:lnTo>
                    <a:pt x="2704" y="559"/>
                  </a:lnTo>
                  <a:lnTo>
                    <a:pt x="2709" y="570"/>
                  </a:lnTo>
                  <a:lnTo>
                    <a:pt x="2711" y="581"/>
                  </a:lnTo>
                  <a:lnTo>
                    <a:pt x="2712" y="591"/>
                  </a:lnTo>
                  <a:lnTo>
                    <a:pt x="2710" y="601"/>
                  </a:lnTo>
                  <a:lnTo>
                    <a:pt x="2707" y="611"/>
                  </a:lnTo>
                  <a:lnTo>
                    <a:pt x="2700" y="621"/>
                  </a:lnTo>
                  <a:lnTo>
                    <a:pt x="2693" y="629"/>
                  </a:lnTo>
                  <a:lnTo>
                    <a:pt x="2683" y="638"/>
                  </a:lnTo>
                  <a:lnTo>
                    <a:pt x="2671" y="647"/>
                  </a:lnTo>
                  <a:lnTo>
                    <a:pt x="2658" y="655"/>
                  </a:lnTo>
                  <a:lnTo>
                    <a:pt x="2644" y="663"/>
                  </a:lnTo>
                  <a:lnTo>
                    <a:pt x="2629" y="670"/>
                  </a:lnTo>
                  <a:lnTo>
                    <a:pt x="2612" y="678"/>
                  </a:lnTo>
                  <a:lnTo>
                    <a:pt x="2595" y="684"/>
                  </a:lnTo>
                  <a:lnTo>
                    <a:pt x="2576" y="691"/>
                  </a:lnTo>
                  <a:lnTo>
                    <a:pt x="2557" y="696"/>
                  </a:lnTo>
                  <a:lnTo>
                    <a:pt x="2537" y="702"/>
                  </a:lnTo>
                  <a:lnTo>
                    <a:pt x="2496" y="711"/>
                  </a:lnTo>
                  <a:lnTo>
                    <a:pt x="2454" y="719"/>
                  </a:lnTo>
                  <a:lnTo>
                    <a:pt x="2413" y="725"/>
                  </a:lnTo>
                  <a:lnTo>
                    <a:pt x="2373" y="729"/>
                  </a:lnTo>
                  <a:lnTo>
                    <a:pt x="2380" y="704"/>
                  </a:lnTo>
                  <a:lnTo>
                    <a:pt x="2389" y="682"/>
                  </a:lnTo>
                  <a:lnTo>
                    <a:pt x="2400" y="665"/>
                  </a:lnTo>
                  <a:lnTo>
                    <a:pt x="2413" y="651"/>
                  </a:lnTo>
                  <a:lnTo>
                    <a:pt x="2427" y="639"/>
                  </a:lnTo>
                  <a:lnTo>
                    <a:pt x="2443" y="632"/>
                  </a:lnTo>
                  <a:lnTo>
                    <a:pt x="2460" y="626"/>
                  </a:lnTo>
                  <a:lnTo>
                    <a:pt x="2477" y="623"/>
                  </a:lnTo>
                  <a:lnTo>
                    <a:pt x="2495" y="623"/>
                  </a:lnTo>
                  <a:lnTo>
                    <a:pt x="2512" y="625"/>
                  </a:lnTo>
                  <a:lnTo>
                    <a:pt x="2531" y="629"/>
                  </a:lnTo>
                  <a:lnTo>
                    <a:pt x="2549" y="635"/>
                  </a:lnTo>
                  <a:lnTo>
                    <a:pt x="2566" y="642"/>
                  </a:lnTo>
                  <a:lnTo>
                    <a:pt x="2584" y="652"/>
                  </a:lnTo>
                  <a:lnTo>
                    <a:pt x="2600" y="663"/>
                  </a:lnTo>
                  <a:lnTo>
                    <a:pt x="2615" y="675"/>
                  </a:lnTo>
                  <a:lnTo>
                    <a:pt x="2629" y="688"/>
                  </a:lnTo>
                  <a:lnTo>
                    <a:pt x="2641" y="701"/>
                  </a:lnTo>
                  <a:lnTo>
                    <a:pt x="2651" y="715"/>
                  </a:lnTo>
                  <a:lnTo>
                    <a:pt x="2659" y="730"/>
                  </a:lnTo>
                  <a:lnTo>
                    <a:pt x="2665" y="745"/>
                  </a:lnTo>
                  <a:lnTo>
                    <a:pt x="2668" y="760"/>
                  </a:lnTo>
                  <a:lnTo>
                    <a:pt x="2669" y="774"/>
                  </a:lnTo>
                  <a:lnTo>
                    <a:pt x="2667" y="789"/>
                  </a:lnTo>
                  <a:lnTo>
                    <a:pt x="2660" y="803"/>
                  </a:lnTo>
                  <a:lnTo>
                    <a:pt x="2652" y="816"/>
                  </a:lnTo>
                  <a:lnTo>
                    <a:pt x="2639" y="829"/>
                  </a:lnTo>
                  <a:lnTo>
                    <a:pt x="2622" y="841"/>
                  </a:lnTo>
                  <a:lnTo>
                    <a:pt x="2600" y="851"/>
                  </a:lnTo>
                  <a:lnTo>
                    <a:pt x="2574" y="860"/>
                  </a:lnTo>
                  <a:lnTo>
                    <a:pt x="2544" y="868"/>
                  </a:lnTo>
                  <a:lnTo>
                    <a:pt x="2508" y="873"/>
                  </a:lnTo>
                  <a:lnTo>
                    <a:pt x="759" y="873"/>
                  </a:lnTo>
                  <a:lnTo>
                    <a:pt x="759" y="1179"/>
                  </a:lnTo>
                  <a:lnTo>
                    <a:pt x="10" y="1179"/>
                  </a:lnTo>
                  <a:lnTo>
                    <a:pt x="10" y="710"/>
                  </a:lnTo>
                </a:path>
              </a:pathLst>
            </a:cu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flipH="1">
              <a:off x="2991" y="2668"/>
              <a:ext cx="108" cy="1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64" name="Rectangle 56"/>
            <p:cNvSpPr>
              <a:spLocks noChangeArrowheads="1"/>
            </p:cNvSpPr>
            <p:nvPr/>
          </p:nvSpPr>
          <p:spPr bwMode="auto">
            <a:xfrm>
              <a:off x="2792" y="2655"/>
              <a:ext cx="133" cy="20"/>
            </a:xfrm>
            <a:prstGeom prst="rect">
              <a:avLst/>
            </a:prstGeom>
            <a:solidFill>
              <a:srgbClr val="1F1A1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65" name="Freeform 57"/>
            <p:cNvSpPr>
              <a:spLocks/>
            </p:cNvSpPr>
            <p:nvPr/>
          </p:nvSpPr>
          <p:spPr bwMode="auto">
            <a:xfrm>
              <a:off x="2892" y="2623"/>
              <a:ext cx="114" cy="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6"/>
                </a:cxn>
                <a:cxn ang="0">
                  <a:pos x="6" y="12"/>
                </a:cxn>
                <a:cxn ang="0">
                  <a:pos x="9" y="18"/>
                </a:cxn>
                <a:cxn ang="0">
                  <a:pos x="11" y="24"/>
                </a:cxn>
                <a:cxn ang="0">
                  <a:pos x="15" y="29"/>
                </a:cxn>
                <a:cxn ang="0">
                  <a:pos x="17" y="36"/>
                </a:cxn>
                <a:cxn ang="0">
                  <a:pos x="19" y="41"/>
                </a:cxn>
                <a:cxn ang="0">
                  <a:pos x="21" y="47"/>
                </a:cxn>
                <a:cxn ang="0">
                  <a:pos x="23" y="53"/>
                </a:cxn>
                <a:cxn ang="0">
                  <a:pos x="25" y="59"/>
                </a:cxn>
                <a:cxn ang="0">
                  <a:pos x="28" y="65"/>
                </a:cxn>
                <a:cxn ang="0">
                  <a:pos x="29" y="71"/>
                </a:cxn>
                <a:cxn ang="0">
                  <a:pos x="31" y="77"/>
                </a:cxn>
                <a:cxn ang="0">
                  <a:pos x="32" y="83"/>
                </a:cxn>
                <a:cxn ang="0">
                  <a:pos x="33" y="88"/>
                </a:cxn>
                <a:cxn ang="0">
                  <a:pos x="34" y="95"/>
                </a:cxn>
                <a:cxn ang="0">
                  <a:pos x="34" y="100"/>
                </a:cxn>
                <a:cxn ang="0">
                  <a:pos x="35" y="106"/>
                </a:cxn>
                <a:cxn ang="0">
                  <a:pos x="35" y="112"/>
                </a:cxn>
                <a:cxn ang="0">
                  <a:pos x="36" y="118"/>
                </a:cxn>
                <a:cxn ang="0">
                  <a:pos x="36" y="124"/>
                </a:cxn>
                <a:cxn ang="0">
                  <a:pos x="36" y="129"/>
                </a:cxn>
                <a:cxn ang="0">
                  <a:pos x="36" y="136"/>
                </a:cxn>
                <a:cxn ang="0">
                  <a:pos x="35" y="141"/>
                </a:cxn>
                <a:cxn ang="0">
                  <a:pos x="35" y="148"/>
                </a:cxn>
                <a:cxn ang="0">
                  <a:pos x="34" y="153"/>
                </a:cxn>
                <a:cxn ang="0">
                  <a:pos x="33" y="160"/>
                </a:cxn>
                <a:cxn ang="0">
                  <a:pos x="32" y="165"/>
                </a:cxn>
                <a:cxn ang="0">
                  <a:pos x="31" y="170"/>
                </a:cxn>
                <a:cxn ang="0">
                  <a:pos x="30" y="177"/>
                </a:cxn>
                <a:cxn ang="0">
                  <a:pos x="29" y="182"/>
                </a:cxn>
                <a:cxn ang="0">
                  <a:pos x="27" y="189"/>
                </a:cxn>
                <a:cxn ang="0">
                  <a:pos x="25" y="194"/>
                </a:cxn>
                <a:cxn ang="0">
                  <a:pos x="23" y="201"/>
                </a:cxn>
                <a:cxn ang="0">
                  <a:pos x="21" y="206"/>
                </a:cxn>
                <a:cxn ang="0">
                  <a:pos x="19" y="212"/>
                </a:cxn>
                <a:cxn ang="0">
                  <a:pos x="16" y="218"/>
                </a:cxn>
                <a:cxn ang="0">
                  <a:pos x="14" y="224"/>
                </a:cxn>
                <a:cxn ang="0">
                  <a:pos x="10" y="230"/>
                </a:cxn>
                <a:cxn ang="0">
                  <a:pos x="8" y="236"/>
                </a:cxn>
                <a:cxn ang="0">
                  <a:pos x="5" y="242"/>
                </a:cxn>
                <a:cxn ang="0">
                  <a:pos x="2" y="247"/>
                </a:cxn>
                <a:cxn ang="0">
                  <a:pos x="343" y="126"/>
                </a:cxn>
              </a:cxnLst>
              <a:rect l="0" t="0" r="r" b="b"/>
              <a:pathLst>
                <a:path w="343" h="251">
                  <a:moveTo>
                    <a:pt x="343" y="126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4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6" y="12"/>
                  </a:lnTo>
                  <a:lnTo>
                    <a:pt x="7" y="14"/>
                  </a:lnTo>
                  <a:lnTo>
                    <a:pt x="8" y="16"/>
                  </a:lnTo>
                  <a:lnTo>
                    <a:pt x="9" y="18"/>
                  </a:lnTo>
                  <a:lnTo>
                    <a:pt x="10" y="19"/>
                  </a:lnTo>
                  <a:lnTo>
                    <a:pt x="10" y="22"/>
                  </a:lnTo>
                  <a:lnTo>
                    <a:pt x="11" y="24"/>
                  </a:lnTo>
                  <a:lnTo>
                    <a:pt x="13" y="26"/>
                  </a:lnTo>
                  <a:lnTo>
                    <a:pt x="14" y="28"/>
                  </a:lnTo>
                  <a:lnTo>
                    <a:pt x="15" y="29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17" y="36"/>
                  </a:lnTo>
                  <a:lnTo>
                    <a:pt x="18" y="38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20" y="43"/>
                  </a:lnTo>
                  <a:lnTo>
                    <a:pt x="21" y="45"/>
                  </a:lnTo>
                  <a:lnTo>
                    <a:pt x="21" y="47"/>
                  </a:lnTo>
                  <a:lnTo>
                    <a:pt x="22" y="50"/>
                  </a:lnTo>
                  <a:lnTo>
                    <a:pt x="23" y="51"/>
                  </a:lnTo>
                  <a:lnTo>
                    <a:pt x="23" y="53"/>
                  </a:lnTo>
                  <a:lnTo>
                    <a:pt x="24" y="55"/>
                  </a:lnTo>
                  <a:lnTo>
                    <a:pt x="25" y="57"/>
                  </a:lnTo>
                  <a:lnTo>
                    <a:pt x="25" y="59"/>
                  </a:lnTo>
                  <a:lnTo>
                    <a:pt x="27" y="61"/>
                  </a:lnTo>
                  <a:lnTo>
                    <a:pt x="27" y="63"/>
                  </a:lnTo>
                  <a:lnTo>
                    <a:pt x="28" y="65"/>
                  </a:lnTo>
                  <a:lnTo>
                    <a:pt x="28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0" y="73"/>
                  </a:lnTo>
                  <a:lnTo>
                    <a:pt x="30" y="74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3" y="88"/>
                  </a:lnTo>
                  <a:lnTo>
                    <a:pt x="33" y="91"/>
                  </a:lnTo>
                  <a:lnTo>
                    <a:pt x="33" y="93"/>
                  </a:lnTo>
                  <a:lnTo>
                    <a:pt x="34" y="95"/>
                  </a:lnTo>
                  <a:lnTo>
                    <a:pt x="34" y="96"/>
                  </a:lnTo>
                  <a:lnTo>
                    <a:pt x="34" y="98"/>
                  </a:lnTo>
                  <a:lnTo>
                    <a:pt x="34" y="100"/>
                  </a:lnTo>
                  <a:lnTo>
                    <a:pt x="35" y="102"/>
                  </a:lnTo>
                  <a:lnTo>
                    <a:pt x="35" y="105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5" y="112"/>
                  </a:lnTo>
                  <a:lnTo>
                    <a:pt x="35" y="114"/>
                  </a:lnTo>
                  <a:lnTo>
                    <a:pt x="36" y="116"/>
                  </a:lnTo>
                  <a:lnTo>
                    <a:pt x="36" y="118"/>
                  </a:lnTo>
                  <a:lnTo>
                    <a:pt x="36" y="120"/>
                  </a:lnTo>
                  <a:lnTo>
                    <a:pt x="36" y="122"/>
                  </a:lnTo>
                  <a:lnTo>
                    <a:pt x="36" y="124"/>
                  </a:lnTo>
                  <a:lnTo>
                    <a:pt x="36" y="126"/>
                  </a:lnTo>
                  <a:lnTo>
                    <a:pt x="36" y="127"/>
                  </a:lnTo>
                  <a:lnTo>
                    <a:pt x="36" y="129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6" y="136"/>
                  </a:lnTo>
                  <a:lnTo>
                    <a:pt x="35" y="138"/>
                  </a:lnTo>
                  <a:lnTo>
                    <a:pt x="35" y="139"/>
                  </a:lnTo>
                  <a:lnTo>
                    <a:pt x="35" y="141"/>
                  </a:lnTo>
                  <a:lnTo>
                    <a:pt x="35" y="143"/>
                  </a:lnTo>
                  <a:lnTo>
                    <a:pt x="35" y="146"/>
                  </a:lnTo>
                  <a:lnTo>
                    <a:pt x="35" y="148"/>
                  </a:lnTo>
                  <a:lnTo>
                    <a:pt x="35" y="149"/>
                  </a:lnTo>
                  <a:lnTo>
                    <a:pt x="34" y="151"/>
                  </a:lnTo>
                  <a:lnTo>
                    <a:pt x="34" y="153"/>
                  </a:lnTo>
                  <a:lnTo>
                    <a:pt x="34" y="155"/>
                  </a:lnTo>
                  <a:lnTo>
                    <a:pt x="34" y="157"/>
                  </a:lnTo>
                  <a:lnTo>
                    <a:pt x="33" y="160"/>
                  </a:lnTo>
                  <a:lnTo>
                    <a:pt x="33" y="161"/>
                  </a:lnTo>
                  <a:lnTo>
                    <a:pt x="33" y="163"/>
                  </a:lnTo>
                  <a:lnTo>
                    <a:pt x="32" y="165"/>
                  </a:lnTo>
                  <a:lnTo>
                    <a:pt x="32" y="167"/>
                  </a:lnTo>
                  <a:lnTo>
                    <a:pt x="32" y="169"/>
                  </a:lnTo>
                  <a:lnTo>
                    <a:pt x="31" y="170"/>
                  </a:lnTo>
                  <a:lnTo>
                    <a:pt x="31" y="172"/>
                  </a:lnTo>
                  <a:lnTo>
                    <a:pt x="31" y="175"/>
                  </a:lnTo>
                  <a:lnTo>
                    <a:pt x="30" y="177"/>
                  </a:lnTo>
                  <a:lnTo>
                    <a:pt x="30" y="179"/>
                  </a:lnTo>
                  <a:lnTo>
                    <a:pt x="29" y="181"/>
                  </a:lnTo>
                  <a:lnTo>
                    <a:pt x="29" y="182"/>
                  </a:lnTo>
                  <a:lnTo>
                    <a:pt x="28" y="184"/>
                  </a:lnTo>
                  <a:lnTo>
                    <a:pt x="28" y="187"/>
                  </a:lnTo>
                  <a:lnTo>
                    <a:pt x="27" y="189"/>
                  </a:lnTo>
                  <a:lnTo>
                    <a:pt x="27" y="191"/>
                  </a:lnTo>
                  <a:lnTo>
                    <a:pt x="25" y="193"/>
                  </a:lnTo>
                  <a:lnTo>
                    <a:pt x="25" y="194"/>
                  </a:lnTo>
                  <a:lnTo>
                    <a:pt x="24" y="196"/>
                  </a:lnTo>
                  <a:lnTo>
                    <a:pt x="23" y="198"/>
                  </a:lnTo>
                  <a:lnTo>
                    <a:pt x="23" y="201"/>
                  </a:lnTo>
                  <a:lnTo>
                    <a:pt x="22" y="203"/>
                  </a:lnTo>
                  <a:lnTo>
                    <a:pt x="21" y="204"/>
                  </a:lnTo>
                  <a:lnTo>
                    <a:pt x="21" y="206"/>
                  </a:lnTo>
                  <a:lnTo>
                    <a:pt x="20" y="208"/>
                  </a:lnTo>
                  <a:lnTo>
                    <a:pt x="19" y="210"/>
                  </a:lnTo>
                  <a:lnTo>
                    <a:pt x="19" y="212"/>
                  </a:lnTo>
                  <a:lnTo>
                    <a:pt x="18" y="215"/>
                  </a:lnTo>
                  <a:lnTo>
                    <a:pt x="17" y="216"/>
                  </a:lnTo>
                  <a:lnTo>
                    <a:pt x="16" y="218"/>
                  </a:lnTo>
                  <a:lnTo>
                    <a:pt x="16" y="220"/>
                  </a:lnTo>
                  <a:lnTo>
                    <a:pt x="15" y="222"/>
                  </a:lnTo>
                  <a:lnTo>
                    <a:pt x="14" y="224"/>
                  </a:lnTo>
                  <a:lnTo>
                    <a:pt x="13" y="225"/>
                  </a:lnTo>
                  <a:lnTo>
                    <a:pt x="11" y="227"/>
                  </a:lnTo>
                  <a:lnTo>
                    <a:pt x="10" y="230"/>
                  </a:lnTo>
                  <a:lnTo>
                    <a:pt x="10" y="232"/>
                  </a:lnTo>
                  <a:lnTo>
                    <a:pt x="9" y="234"/>
                  </a:lnTo>
                  <a:lnTo>
                    <a:pt x="8" y="236"/>
                  </a:lnTo>
                  <a:lnTo>
                    <a:pt x="7" y="237"/>
                  </a:lnTo>
                  <a:lnTo>
                    <a:pt x="6" y="239"/>
                  </a:lnTo>
                  <a:lnTo>
                    <a:pt x="5" y="242"/>
                  </a:lnTo>
                  <a:lnTo>
                    <a:pt x="4" y="244"/>
                  </a:lnTo>
                  <a:lnTo>
                    <a:pt x="3" y="246"/>
                  </a:lnTo>
                  <a:lnTo>
                    <a:pt x="2" y="247"/>
                  </a:lnTo>
                  <a:lnTo>
                    <a:pt x="1" y="249"/>
                  </a:lnTo>
                  <a:lnTo>
                    <a:pt x="0" y="251"/>
                  </a:lnTo>
                  <a:lnTo>
                    <a:pt x="343" y="126"/>
                  </a:lnTo>
                  <a:lnTo>
                    <a:pt x="171" y="126"/>
                  </a:lnTo>
                  <a:lnTo>
                    <a:pt x="343" y="126"/>
                  </a:lnTo>
                  <a:close/>
                </a:path>
              </a:pathLst>
            </a:custGeom>
            <a:solidFill>
              <a:srgbClr val="1F1A17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66" name="Freeform 58"/>
            <p:cNvSpPr>
              <a:spLocks/>
            </p:cNvSpPr>
            <p:nvPr/>
          </p:nvSpPr>
          <p:spPr bwMode="auto">
            <a:xfrm>
              <a:off x="2287" y="2737"/>
              <a:ext cx="292" cy="4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6"/>
                </a:cxn>
                <a:cxn ang="0">
                  <a:pos x="875" y="1496"/>
                </a:cxn>
              </a:cxnLst>
              <a:rect l="0" t="0" r="r" b="b"/>
              <a:pathLst>
                <a:path w="875" h="1496">
                  <a:moveTo>
                    <a:pt x="0" y="0"/>
                  </a:moveTo>
                  <a:lnTo>
                    <a:pt x="0" y="1496"/>
                  </a:lnTo>
                  <a:lnTo>
                    <a:pt x="875" y="1496"/>
                  </a:lnTo>
                </a:path>
              </a:pathLst>
            </a:cu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67" name="Freeform 59"/>
            <p:cNvSpPr>
              <a:spLocks/>
            </p:cNvSpPr>
            <p:nvPr/>
          </p:nvSpPr>
          <p:spPr bwMode="auto">
            <a:xfrm>
              <a:off x="2883" y="2914"/>
              <a:ext cx="330" cy="322"/>
            </a:xfrm>
            <a:custGeom>
              <a:avLst/>
              <a:gdLst/>
              <a:ahLst/>
              <a:cxnLst>
                <a:cxn ang="0">
                  <a:pos x="992" y="0"/>
                </a:cxn>
                <a:cxn ang="0">
                  <a:pos x="992" y="965"/>
                </a:cxn>
                <a:cxn ang="0">
                  <a:pos x="0" y="965"/>
                </a:cxn>
              </a:cxnLst>
              <a:rect l="0" t="0" r="r" b="b"/>
              <a:pathLst>
                <a:path w="992" h="965">
                  <a:moveTo>
                    <a:pt x="992" y="0"/>
                  </a:moveTo>
                  <a:lnTo>
                    <a:pt x="992" y="965"/>
                  </a:lnTo>
                  <a:lnTo>
                    <a:pt x="0" y="965"/>
                  </a:lnTo>
                </a:path>
              </a:pathLst>
            </a:cu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68" name="Rectangle 60"/>
            <p:cNvSpPr>
              <a:spLocks noChangeArrowheads="1"/>
            </p:cNvSpPr>
            <p:nvPr/>
          </p:nvSpPr>
          <p:spPr bwMode="auto">
            <a:xfrm>
              <a:off x="2469" y="2088"/>
              <a:ext cx="566" cy="2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电子枪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8669" name="Rectangle 61"/>
            <p:cNvSpPr>
              <a:spLocks noChangeArrowheads="1"/>
            </p:cNvSpPr>
            <p:nvPr/>
          </p:nvSpPr>
          <p:spPr bwMode="auto">
            <a:xfrm>
              <a:off x="2781" y="1684"/>
              <a:ext cx="1506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水平偏转磁场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8670" name="Arc 62"/>
            <p:cNvSpPr>
              <a:spLocks/>
            </p:cNvSpPr>
            <p:nvPr/>
          </p:nvSpPr>
          <p:spPr bwMode="auto">
            <a:xfrm flipH="1">
              <a:off x="2632" y="2413"/>
              <a:ext cx="106" cy="517"/>
            </a:xfrm>
            <a:custGeom>
              <a:avLst/>
              <a:gdLst>
                <a:gd name="G0" fmla="+- 1336 0 0"/>
                <a:gd name="G1" fmla="+- 21600 0 0"/>
                <a:gd name="G2" fmla="+- 21600 0 0"/>
                <a:gd name="T0" fmla="*/ 1336 w 22936"/>
                <a:gd name="T1" fmla="*/ 0 h 43200"/>
                <a:gd name="T2" fmla="*/ 0 w 22936"/>
                <a:gd name="T3" fmla="*/ 43159 h 43200"/>
                <a:gd name="T4" fmla="*/ 1336 w 2293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36" h="43200" fill="none" extrusionOk="0">
                  <a:moveTo>
                    <a:pt x="1335" y="0"/>
                  </a:moveTo>
                  <a:cubicBezTo>
                    <a:pt x="13265" y="0"/>
                    <a:pt x="22936" y="9670"/>
                    <a:pt x="22936" y="21600"/>
                  </a:cubicBezTo>
                  <a:cubicBezTo>
                    <a:pt x="22936" y="33529"/>
                    <a:pt x="13265" y="43200"/>
                    <a:pt x="1336" y="43200"/>
                  </a:cubicBezTo>
                  <a:cubicBezTo>
                    <a:pt x="890" y="43200"/>
                    <a:pt x="444" y="43186"/>
                    <a:pt x="0" y="43158"/>
                  </a:cubicBezTo>
                </a:path>
                <a:path w="22936" h="43200" stroke="0" extrusionOk="0">
                  <a:moveTo>
                    <a:pt x="1335" y="0"/>
                  </a:moveTo>
                  <a:cubicBezTo>
                    <a:pt x="13265" y="0"/>
                    <a:pt x="22936" y="9670"/>
                    <a:pt x="22936" y="21600"/>
                  </a:cubicBezTo>
                  <a:cubicBezTo>
                    <a:pt x="22936" y="33529"/>
                    <a:pt x="13265" y="43200"/>
                    <a:pt x="1336" y="43200"/>
                  </a:cubicBezTo>
                  <a:cubicBezTo>
                    <a:pt x="890" y="43200"/>
                    <a:pt x="444" y="43186"/>
                    <a:pt x="0" y="43158"/>
                  </a:cubicBezTo>
                  <a:lnTo>
                    <a:pt x="1336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flipV="1">
              <a:off x="2738" y="2416"/>
              <a:ext cx="1849" cy="1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738" y="2941"/>
              <a:ext cx="1900" cy="1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73" name="AutoShape 65"/>
            <p:cNvSpPr>
              <a:spLocks noChangeArrowheads="1"/>
            </p:cNvSpPr>
            <p:nvPr/>
          </p:nvSpPr>
          <p:spPr bwMode="auto">
            <a:xfrm>
              <a:off x="4202" y="2224"/>
              <a:ext cx="460" cy="85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74" name="Freeform 66"/>
            <p:cNvSpPr>
              <a:spLocks/>
            </p:cNvSpPr>
            <p:nvPr/>
          </p:nvSpPr>
          <p:spPr bwMode="auto">
            <a:xfrm>
              <a:off x="4343" y="2546"/>
              <a:ext cx="190" cy="202"/>
            </a:xfrm>
            <a:custGeom>
              <a:avLst/>
              <a:gdLst/>
              <a:ahLst/>
              <a:cxnLst>
                <a:cxn ang="0">
                  <a:pos x="120" y="215"/>
                </a:cxn>
                <a:cxn ang="0">
                  <a:pos x="140" y="211"/>
                </a:cxn>
                <a:cxn ang="0">
                  <a:pos x="160" y="202"/>
                </a:cxn>
                <a:cxn ang="0">
                  <a:pos x="177" y="190"/>
                </a:cxn>
                <a:cxn ang="0">
                  <a:pos x="192" y="176"/>
                </a:cxn>
                <a:cxn ang="0">
                  <a:pos x="204" y="159"/>
                </a:cxn>
                <a:cxn ang="0">
                  <a:pos x="212" y="140"/>
                </a:cxn>
                <a:cxn ang="0">
                  <a:pos x="216" y="118"/>
                </a:cxn>
                <a:cxn ang="0">
                  <a:pos x="216" y="97"/>
                </a:cxn>
                <a:cxn ang="0">
                  <a:pos x="212" y="75"/>
                </a:cxn>
                <a:cxn ang="0">
                  <a:pos x="204" y="56"/>
                </a:cxn>
                <a:cxn ang="0">
                  <a:pos x="192" y="38"/>
                </a:cxn>
                <a:cxn ang="0">
                  <a:pos x="177" y="24"/>
                </a:cxn>
                <a:cxn ang="0">
                  <a:pos x="160" y="12"/>
                </a:cxn>
                <a:cxn ang="0">
                  <a:pos x="140" y="4"/>
                </a:cxn>
                <a:cxn ang="0">
                  <a:pos x="120" y="0"/>
                </a:cxn>
                <a:cxn ang="0">
                  <a:pos x="97" y="0"/>
                </a:cxn>
                <a:cxn ang="0">
                  <a:pos x="77" y="4"/>
                </a:cxn>
                <a:cxn ang="0">
                  <a:pos x="57" y="12"/>
                </a:cxn>
                <a:cxn ang="0">
                  <a:pos x="40" y="24"/>
                </a:cxn>
                <a:cxn ang="0">
                  <a:pos x="25" y="38"/>
                </a:cxn>
                <a:cxn ang="0">
                  <a:pos x="13" y="56"/>
                </a:cxn>
                <a:cxn ang="0">
                  <a:pos x="5" y="75"/>
                </a:cxn>
                <a:cxn ang="0">
                  <a:pos x="1" y="97"/>
                </a:cxn>
                <a:cxn ang="0">
                  <a:pos x="1" y="118"/>
                </a:cxn>
                <a:cxn ang="0">
                  <a:pos x="5" y="140"/>
                </a:cxn>
                <a:cxn ang="0">
                  <a:pos x="13" y="159"/>
                </a:cxn>
                <a:cxn ang="0">
                  <a:pos x="25" y="176"/>
                </a:cxn>
                <a:cxn ang="0">
                  <a:pos x="40" y="190"/>
                </a:cxn>
                <a:cxn ang="0">
                  <a:pos x="57" y="202"/>
                </a:cxn>
                <a:cxn ang="0">
                  <a:pos x="77" y="211"/>
                </a:cxn>
                <a:cxn ang="0">
                  <a:pos x="97" y="215"/>
                </a:cxn>
              </a:cxnLst>
              <a:rect l="0" t="0" r="r" b="b"/>
              <a:pathLst>
                <a:path w="217" h="215">
                  <a:moveTo>
                    <a:pt x="109" y="215"/>
                  </a:moveTo>
                  <a:lnTo>
                    <a:pt x="120" y="215"/>
                  </a:lnTo>
                  <a:lnTo>
                    <a:pt x="131" y="213"/>
                  </a:lnTo>
                  <a:lnTo>
                    <a:pt x="140" y="211"/>
                  </a:lnTo>
                  <a:lnTo>
                    <a:pt x="150" y="207"/>
                  </a:lnTo>
                  <a:lnTo>
                    <a:pt x="160" y="202"/>
                  </a:lnTo>
                  <a:lnTo>
                    <a:pt x="168" y="197"/>
                  </a:lnTo>
                  <a:lnTo>
                    <a:pt x="177" y="190"/>
                  </a:lnTo>
                  <a:lnTo>
                    <a:pt x="185" y="184"/>
                  </a:lnTo>
                  <a:lnTo>
                    <a:pt x="192" y="176"/>
                  </a:lnTo>
                  <a:lnTo>
                    <a:pt x="199" y="168"/>
                  </a:lnTo>
                  <a:lnTo>
                    <a:pt x="204" y="159"/>
                  </a:lnTo>
                  <a:lnTo>
                    <a:pt x="208" y="149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6" y="118"/>
                  </a:lnTo>
                  <a:lnTo>
                    <a:pt x="217" y="107"/>
                  </a:lnTo>
                  <a:lnTo>
                    <a:pt x="216" y="97"/>
                  </a:lnTo>
                  <a:lnTo>
                    <a:pt x="215" y="86"/>
                  </a:lnTo>
                  <a:lnTo>
                    <a:pt x="212" y="75"/>
                  </a:lnTo>
                  <a:lnTo>
                    <a:pt x="208" y="65"/>
                  </a:lnTo>
                  <a:lnTo>
                    <a:pt x="204" y="56"/>
                  </a:lnTo>
                  <a:lnTo>
                    <a:pt x="199" y="47"/>
                  </a:lnTo>
                  <a:lnTo>
                    <a:pt x="192" y="38"/>
                  </a:lnTo>
                  <a:lnTo>
                    <a:pt x="185" y="31"/>
                  </a:lnTo>
                  <a:lnTo>
                    <a:pt x="177" y="24"/>
                  </a:lnTo>
                  <a:lnTo>
                    <a:pt x="168" y="18"/>
                  </a:lnTo>
                  <a:lnTo>
                    <a:pt x="160" y="12"/>
                  </a:lnTo>
                  <a:lnTo>
                    <a:pt x="150" y="8"/>
                  </a:lnTo>
                  <a:lnTo>
                    <a:pt x="140" y="4"/>
                  </a:lnTo>
                  <a:lnTo>
                    <a:pt x="131" y="2"/>
                  </a:lnTo>
                  <a:lnTo>
                    <a:pt x="120" y="0"/>
                  </a:lnTo>
                  <a:lnTo>
                    <a:pt x="109" y="0"/>
                  </a:lnTo>
                  <a:lnTo>
                    <a:pt x="97" y="0"/>
                  </a:lnTo>
                  <a:lnTo>
                    <a:pt x="86" y="2"/>
                  </a:lnTo>
                  <a:lnTo>
                    <a:pt x="77" y="4"/>
                  </a:lnTo>
                  <a:lnTo>
                    <a:pt x="67" y="8"/>
                  </a:lnTo>
                  <a:lnTo>
                    <a:pt x="57" y="12"/>
                  </a:lnTo>
                  <a:lnTo>
                    <a:pt x="49" y="18"/>
                  </a:lnTo>
                  <a:lnTo>
                    <a:pt x="40" y="24"/>
                  </a:lnTo>
                  <a:lnTo>
                    <a:pt x="32" y="31"/>
                  </a:lnTo>
                  <a:lnTo>
                    <a:pt x="25" y="38"/>
                  </a:lnTo>
                  <a:lnTo>
                    <a:pt x="18" y="47"/>
                  </a:lnTo>
                  <a:lnTo>
                    <a:pt x="13" y="56"/>
                  </a:lnTo>
                  <a:lnTo>
                    <a:pt x="9" y="65"/>
                  </a:lnTo>
                  <a:lnTo>
                    <a:pt x="5" y="75"/>
                  </a:lnTo>
                  <a:lnTo>
                    <a:pt x="2" y="86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9" y="149"/>
                  </a:lnTo>
                  <a:lnTo>
                    <a:pt x="13" y="159"/>
                  </a:lnTo>
                  <a:lnTo>
                    <a:pt x="18" y="168"/>
                  </a:lnTo>
                  <a:lnTo>
                    <a:pt x="25" y="176"/>
                  </a:lnTo>
                  <a:lnTo>
                    <a:pt x="32" y="184"/>
                  </a:lnTo>
                  <a:lnTo>
                    <a:pt x="40" y="190"/>
                  </a:lnTo>
                  <a:lnTo>
                    <a:pt x="49" y="197"/>
                  </a:lnTo>
                  <a:lnTo>
                    <a:pt x="57" y="202"/>
                  </a:lnTo>
                  <a:lnTo>
                    <a:pt x="67" y="207"/>
                  </a:lnTo>
                  <a:lnTo>
                    <a:pt x="77" y="211"/>
                  </a:lnTo>
                  <a:lnTo>
                    <a:pt x="86" y="213"/>
                  </a:lnTo>
                  <a:lnTo>
                    <a:pt x="97" y="215"/>
                  </a:lnTo>
                  <a:lnTo>
                    <a:pt x="109" y="215"/>
                  </a:lnTo>
                  <a:close/>
                </a:path>
              </a:pathLst>
            </a:cu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flipV="1">
              <a:off x="4239" y="2231"/>
              <a:ext cx="411" cy="839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H="1" flipV="1">
              <a:off x="4200" y="2244"/>
              <a:ext cx="452" cy="802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77" name="AutoShape 69"/>
            <p:cNvSpPr>
              <a:spLocks noChangeArrowheads="1"/>
            </p:cNvSpPr>
            <p:nvPr/>
          </p:nvSpPr>
          <p:spPr bwMode="auto">
            <a:xfrm>
              <a:off x="3450" y="2248"/>
              <a:ext cx="460" cy="85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78" name="AutoShape 70"/>
            <p:cNvSpPr>
              <a:spLocks noChangeArrowheads="1"/>
            </p:cNvSpPr>
            <p:nvPr/>
          </p:nvSpPr>
          <p:spPr bwMode="auto">
            <a:xfrm>
              <a:off x="3450" y="2254"/>
              <a:ext cx="460" cy="22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79" name="AutoShape 71"/>
            <p:cNvSpPr>
              <a:spLocks noChangeArrowheads="1"/>
            </p:cNvSpPr>
            <p:nvPr/>
          </p:nvSpPr>
          <p:spPr bwMode="auto">
            <a:xfrm>
              <a:off x="3447" y="2874"/>
              <a:ext cx="460" cy="22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453" y="2285"/>
              <a:ext cx="434" cy="172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463" y="2894"/>
              <a:ext cx="434" cy="172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flipH="1" flipV="1">
              <a:off x="3465" y="2281"/>
              <a:ext cx="432" cy="199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flipH="1" flipV="1">
              <a:off x="3453" y="2894"/>
              <a:ext cx="432" cy="199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84" name="Rectangle 76"/>
            <p:cNvSpPr>
              <a:spLocks noChangeArrowheads="1"/>
            </p:cNvSpPr>
            <p:nvPr/>
          </p:nvSpPr>
          <p:spPr bwMode="auto">
            <a:xfrm>
              <a:off x="3692" y="3272"/>
              <a:ext cx="1506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1F1A17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竖直偏转磁场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H="1" flipV="1">
              <a:off x="3465" y="1963"/>
              <a:ext cx="268" cy="268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flipH="1" flipV="1">
              <a:off x="4416" y="3110"/>
              <a:ext cx="171" cy="225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flipV="1">
              <a:off x="3465" y="2653"/>
              <a:ext cx="1197" cy="2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4665" y="2659"/>
              <a:ext cx="1849" cy="1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4724" y="2457"/>
              <a:ext cx="1410" cy="182"/>
            </a:xfrm>
            <a:prstGeom prst="line">
              <a:avLst/>
            </a:prstGeom>
            <a:noFill/>
            <a:ln w="2540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395536" y="620688"/>
            <a:ext cx="2890535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）磁流体</a:t>
            </a:r>
            <a:r>
              <a:rPr kumimoji="1"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发电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8209161" cy="2308324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把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燃料加热而产生的高温（约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3000K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）等离子体，以高速 （约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1000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m/s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）通过用耐高温材料制成的导管，如在垂直于气体运动的方向加上磁场，则气流中的正、负离子由于受洛仑兹力的作用，将分别向两个相反方向偏转，结果在导管两个电极上产生电势差。如果不断提供高温、高速的等离子气体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便能连续产生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电能。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99592" y="3504208"/>
            <a:ext cx="3540035" cy="2805112"/>
            <a:chOff x="1101" y="2304"/>
            <a:chExt cx="1800" cy="1493"/>
          </a:xfrm>
        </p:grpSpPr>
        <p:sp>
          <p:nvSpPr>
            <p:cNvPr id="15369" name="Rectangle 5"/>
            <p:cNvSpPr>
              <a:spLocks noChangeArrowheads="1"/>
            </p:cNvSpPr>
            <p:nvPr/>
          </p:nvSpPr>
          <p:spPr bwMode="auto">
            <a:xfrm>
              <a:off x="1101" y="2304"/>
              <a:ext cx="1800" cy="149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Line 6"/>
            <p:cNvSpPr>
              <a:spLocks noChangeShapeType="1"/>
            </p:cNvSpPr>
            <p:nvPr/>
          </p:nvSpPr>
          <p:spPr bwMode="auto">
            <a:xfrm>
              <a:off x="1353" y="2606"/>
              <a:ext cx="1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7"/>
            <p:cNvSpPr>
              <a:spLocks noChangeShapeType="1"/>
            </p:cNvSpPr>
            <p:nvPr/>
          </p:nvSpPr>
          <p:spPr bwMode="auto">
            <a:xfrm>
              <a:off x="1423" y="3476"/>
              <a:ext cx="13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Rectangle 8"/>
            <p:cNvSpPr>
              <a:spLocks noChangeArrowheads="1"/>
            </p:cNvSpPr>
            <p:nvPr/>
          </p:nvSpPr>
          <p:spPr bwMode="auto">
            <a:xfrm>
              <a:off x="1736" y="3376"/>
              <a:ext cx="695" cy="3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Rectangle 9"/>
            <p:cNvSpPr>
              <a:spLocks noChangeArrowheads="1"/>
            </p:cNvSpPr>
            <p:nvPr/>
          </p:nvSpPr>
          <p:spPr bwMode="auto">
            <a:xfrm>
              <a:off x="1736" y="2679"/>
              <a:ext cx="695" cy="37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10"/>
            <p:cNvSpPr>
              <a:spLocks noChangeShapeType="1"/>
            </p:cNvSpPr>
            <p:nvPr/>
          </p:nvSpPr>
          <p:spPr bwMode="auto">
            <a:xfrm flipV="1">
              <a:off x="2084" y="2350"/>
              <a:ext cx="0" cy="3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 flipV="1">
              <a:off x="2084" y="3412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AutoShape 12"/>
            <p:cNvSpPr>
              <a:spLocks noChangeArrowheads="1"/>
            </p:cNvSpPr>
            <p:nvPr/>
          </p:nvSpPr>
          <p:spPr bwMode="auto">
            <a:xfrm>
              <a:off x="1284" y="3009"/>
              <a:ext cx="313" cy="110"/>
            </a:xfrm>
            <a:prstGeom prst="notchedRightArrow">
              <a:avLst>
                <a:gd name="adj1" fmla="val 50000"/>
                <a:gd name="adj2" fmla="val 71136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771" y="2753"/>
              <a:ext cx="69" cy="73"/>
              <a:chOff x="3216" y="1584"/>
              <a:chExt cx="96" cy="96"/>
            </a:xfrm>
          </p:grpSpPr>
          <p:sp>
            <p:nvSpPr>
              <p:cNvPr id="15398" name="Line 14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Line 15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049" y="2753"/>
              <a:ext cx="69" cy="73"/>
              <a:chOff x="3216" y="1584"/>
              <a:chExt cx="96" cy="96"/>
            </a:xfrm>
          </p:grpSpPr>
          <p:sp>
            <p:nvSpPr>
              <p:cNvPr id="15396" name="Line 17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Line 18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327" y="2753"/>
              <a:ext cx="70" cy="73"/>
              <a:chOff x="3216" y="1584"/>
              <a:chExt cx="96" cy="96"/>
            </a:xfrm>
          </p:grpSpPr>
          <p:sp>
            <p:nvSpPr>
              <p:cNvPr id="15394" name="Line 20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Line 21"/>
              <p:cNvSpPr>
                <a:spLocks noChangeShapeType="1"/>
              </p:cNvSpPr>
              <p:nvPr/>
            </p:nvSpPr>
            <p:spPr bwMode="auto">
              <a:xfrm>
                <a:off x="3264" y="158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80" name="Line 22"/>
            <p:cNvSpPr>
              <a:spLocks noChangeShapeType="1"/>
            </p:cNvSpPr>
            <p:nvPr/>
          </p:nvSpPr>
          <p:spPr bwMode="auto">
            <a:xfrm>
              <a:off x="1771" y="3339"/>
              <a:ext cx="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23"/>
            <p:cNvSpPr>
              <a:spLocks noChangeShapeType="1"/>
            </p:cNvSpPr>
            <p:nvPr/>
          </p:nvSpPr>
          <p:spPr bwMode="auto">
            <a:xfrm>
              <a:off x="2049" y="3339"/>
              <a:ext cx="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24"/>
            <p:cNvSpPr>
              <a:spLocks noChangeShapeType="1"/>
            </p:cNvSpPr>
            <p:nvPr/>
          </p:nvSpPr>
          <p:spPr bwMode="auto">
            <a:xfrm>
              <a:off x="2327" y="3339"/>
              <a:ext cx="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Oval 25"/>
            <p:cNvSpPr>
              <a:spLocks noChangeArrowheads="1"/>
            </p:cNvSpPr>
            <p:nvPr/>
          </p:nvSpPr>
          <p:spPr bwMode="auto">
            <a:xfrm>
              <a:off x="1840" y="2936"/>
              <a:ext cx="70" cy="7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26"/>
            <p:cNvSpPr>
              <a:spLocks noChangeShapeType="1"/>
            </p:cNvSpPr>
            <p:nvPr/>
          </p:nvSpPr>
          <p:spPr bwMode="auto">
            <a:xfrm>
              <a:off x="1910" y="2973"/>
              <a:ext cx="1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Line 27"/>
            <p:cNvSpPr>
              <a:spLocks noChangeShapeType="1"/>
            </p:cNvSpPr>
            <p:nvPr/>
          </p:nvSpPr>
          <p:spPr bwMode="auto">
            <a:xfrm flipV="1">
              <a:off x="1875" y="2789"/>
              <a:ext cx="0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4" name="Oval 28"/>
            <p:cNvSpPr>
              <a:spLocks noChangeArrowheads="1"/>
            </p:cNvSpPr>
            <p:nvPr/>
          </p:nvSpPr>
          <p:spPr bwMode="auto">
            <a:xfrm>
              <a:off x="1979" y="3119"/>
              <a:ext cx="70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87" name="Line 29"/>
            <p:cNvSpPr>
              <a:spLocks noChangeShapeType="1"/>
            </p:cNvSpPr>
            <p:nvPr/>
          </p:nvSpPr>
          <p:spPr bwMode="auto">
            <a:xfrm>
              <a:off x="2049" y="3156"/>
              <a:ext cx="1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30"/>
            <p:cNvSpPr>
              <a:spLocks noChangeShapeType="1"/>
            </p:cNvSpPr>
            <p:nvPr/>
          </p:nvSpPr>
          <p:spPr bwMode="auto">
            <a:xfrm>
              <a:off x="2014" y="3192"/>
              <a:ext cx="0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Text Box 31"/>
            <p:cNvSpPr txBox="1">
              <a:spLocks noChangeArrowheads="1"/>
            </p:cNvSpPr>
            <p:nvPr/>
          </p:nvSpPr>
          <p:spPr bwMode="auto">
            <a:xfrm>
              <a:off x="2084" y="2313"/>
              <a:ext cx="38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电极</a:t>
              </a:r>
            </a:p>
          </p:txBody>
        </p:sp>
        <p:sp>
          <p:nvSpPr>
            <p:cNvPr id="15390" name="Text Box 32"/>
            <p:cNvSpPr txBox="1">
              <a:spLocks noChangeArrowheads="1"/>
            </p:cNvSpPr>
            <p:nvPr/>
          </p:nvSpPr>
          <p:spPr bwMode="auto">
            <a:xfrm>
              <a:off x="2084" y="3487"/>
              <a:ext cx="38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电极</a:t>
              </a:r>
            </a:p>
          </p:txBody>
        </p:sp>
        <p:sp>
          <p:nvSpPr>
            <p:cNvPr id="15391" name="Text Box 33"/>
            <p:cNvSpPr txBox="1">
              <a:spLocks noChangeArrowheads="1"/>
            </p:cNvSpPr>
            <p:nvPr/>
          </p:nvSpPr>
          <p:spPr bwMode="auto">
            <a:xfrm>
              <a:off x="1110" y="3165"/>
              <a:ext cx="695" cy="2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导电气体</a:t>
              </a:r>
            </a:p>
          </p:txBody>
        </p:sp>
        <p:graphicFrame>
          <p:nvGraphicFramePr>
            <p:cNvPr id="15362" name="Object 34"/>
            <p:cNvGraphicFramePr>
              <a:graphicFrameLocks noChangeAspect="1"/>
            </p:cNvGraphicFramePr>
            <p:nvPr/>
          </p:nvGraphicFramePr>
          <p:xfrm>
            <a:off x="2188" y="2826"/>
            <a:ext cx="115" cy="127"/>
          </p:xfrm>
          <a:graphic>
            <a:graphicData uri="http://schemas.openxmlformats.org/presentationml/2006/ole">
              <p:oleObj spid="_x0000_s69634" name="Equation" r:id="rId4" imgW="253800" imgH="266400" progId="Equation.3">
                <p:embed/>
              </p:oleObj>
            </a:graphicData>
          </a:graphic>
        </p:graphicFrame>
        <p:graphicFrame>
          <p:nvGraphicFramePr>
            <p:cNvPr id="15363" name="Object 35"/>
            <p:cNvGraphicFramePr>
              <a:graphicFrameLocks noChangeAspect="1"/>
            </p:cNvGraphicFramePr>
            <p:nvPr/>
          </p:nvGraphicFramePr>
          <p:xfrm>
            <a:off x="2223" y="3156"/>
            <a:ext cx="115" cy="127"/>
          </p:xfrm>
          <a:graphic>
            <a:graphicData uri="http://schemas.openxmlformats.org/presentationml/2006/ole">
              <p:oleObj spid="_x0000_s69635" name="Equation" r:id="rId5" imgW="253800" imgH="266400" progId="Equation.3">
                <p:embed/>
              </p:oleObj>
            </a:graphicData>
          </a:graphic>
        </p:graphicFrame>
        <p:sp>
          <p:nvSpPr>
            <p:cNvPr id="15392" name="Text Box 36"/>
            <p:cNvSpPr txBox="1">
              <a:spLocks noChangeArrowheads="1"/>
            </p:cNvSpPr>
            <p:nvPr/>
          </p:nvSpPr>
          <p:spPr bwMode="auto">
            <a:xfrm>
              <a:off x="1597" y="2826"/>
              <a:ext cx="313" cy="2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楷体_GB2312" pitchFamily="49" charset="-122"/>
                  <a:ea typeface="楷体_GB2312" pitchFamily="49" charset="-122"/>
                </a:rPr>
                <a:t>+q</a:t>
              </a:r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393" name="Text Box 37"/>
            <p:cNvSpPr txBox="1">
              <a:spLocks noChangeArrowheads="1"/>
            </p:cNvSpPr>
            <p:nvPr/>
          </p:nvSpPr>
          <p:spPr bwMode="auto">
            <a:xfrm>
              <a:off x="1771" y="3009"/>
              <a:ext cx="278" cy="2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楷体_GB2312" pitchFamily="49" charset="-122"/>
                  <a:ea typeface="楷体_GB2312" pitchFamily="49" charset="-122"/>
                </a:rPr>
                <a:t>-q</a:t>
              </a:r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5364" name="Object 38"/>
            <p:cNvGraphicFramePr>
              <a:graphicFrameLocks noChangeAspect="1"/>
            </p:cNvGraphicFramePr>
            <p:nvPr/>
          </p:nvGraphicFramePr>
          <p:xfrm>
            <a:off x="2281" y="2860"/>
            <a:ext cx="173" cy="225"/>
          </p:xfrm>
          <a:graphic>
            <a:graphicData uri="http://schemas.openxmlformats.org/presentationml/2006/ole">
              <p:oleObj spid="_x0000_s69636" name="公式" r:id="rId6" imgW="164880" imgH="203040" progId="Equation.3">
                <p:embed/>
              </p:oleObj>
            </a:graphicData>
          </a:graphic>
        </p:graphicFrame>
      </p:grpSp>
      <p:pic>
        <p:nvPicPr>
          <p:cNvPr id="116775" name="Picture 39" descr="CLTI"/>
          <p:cNvPicPr>
            <a:picLocks noChangeAspect="1" noChangeArrowheads="1" noCrop="1"/>
          </p:cNvPicPr>
          <p:nvPr/>
        </p:nvPicPr>
        <p:blipFill>
          <a:blip r:embed="rId7" cstate="print">
            <a:lum bright="-6000" contrast="42000"/>
          </a:blip>
          <a:srcRect/>
          <a:stretch>
            <a:fillRect/>
          </a:stretch>
        </p:blipFill>
        <p:spPr bwMode="auto">
          <a:xfrm>
            <a:off x="4982860" y="3599458"/>
            <a:ext cx="3765853" cy="270033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2" descr="msotw9_temp0"/>
          <p:cNvPicPr>
            <a:picLocks noChangeAspect="1" noChangeArrowheads="1"/>
          </p:cNvPicPr>
          <p:nvPr/>
        </p:nvPicPr>
        <p:blipFill>
          <a:blip r:embed="rId6" cstate="print">
            <a:lum bright="-6000" contrast="6000"/>
          </a:blip>
          <a:srcRect/>
          <a:stretch>
            <a:fillRect/>
          </a:stretch>
        </p:blipFill>
        <p:spPr bwMode="auto">
          <a:xfrm>
            <a:off x="1547664" y="3573016"/>
            <a:ext cx="2338862" cy="1795463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6151" name="Text Box 3"/>
          <p:cNvSpPr txBox="1">
            <a:spLocks noChangeArrowheads="1"/>
          </p:cNvSpPr>
          <p:nvPr/>
        </p:nvSpPr>
        <p:spPr bwMode="auto">
          <a:xfrm>
            <a:off x="395288" y="5373688"/>
            <a:ext cx="8497887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劳伦斯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1901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1958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）：美国物理学家，因为发明和发展了回旋加速器，以及用它得到人工放射性元素获得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1939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年诺贝尔物理奖。右图是真空室直径为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10.2cm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的第一台回旋加速器。</a:t>
            </a:r>
          </a:p>
        </p:txBody>
      </p:sp>
      <p:pic>
        <p:nvPicPr>
          <p:cNvPr id="6152" name="Picture 4" descr="IMAGE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3501008"/>
            <a:ext cx="2782689" cy="1946602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107504" y="60152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）回旋加速器</a:t>
            </a:r>
            <a:endParaRPr kumimoji="1"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ontrols>
      <p:control spid="70660" r:id="rId2" imgW="2462354" imgH="2744309"/>
      <p:control spid="70661" r:id="rId3" imgW="4078348" imgH="2965042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88" y="1714500"/>
            <a:ext cx="3132137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00063" y="1000125"/>
            <a:ext cx="3286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粒子获得最大速度</a:t>
            </a:r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857250" y="1643063"/>
          <a:ext cx="1811338" cy="1320800"/>
        </p:xfrm>
        <a:graphic>
          <a:graphicData uri="http://schemas.openxmlformats.org/presentationml/2006/ole">
            <p:oleObj spid="_x0000_s81922" name="公式" r:id="rId4" imgW="520560" imgH="380880" progId="Equation.3">
              <p:embed/>
            </p:oleObj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/>
        </p:nvGraphicFramePr>
        <p:xfrm>
          <a:off x="3235325" y="1609725"/>
          <a:ext cx="1989138" cy="1233488"/>
        </p:xfrm>
        <a:graphic>
          <a:graphicData uri="http://schemas.openxmlformats.org/presentationml/2006/ole">
            <p:oleObj spid="_x0000_s81923" name="公式" r:id="rId5" imgW="571320" imgH="355320" progId="Equation.3">
              <p:embed/>
            </p:oleObj>
          </a:graphicData>
        </a:graphic>
      </p:graphicFrame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11560" y="3000375"/>
            <a:ext cx="3357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粒子获得最大动能</a:t>
            </a: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/>
        </p:nvGraphicFramePr>
        <p:xfrm>
          <a:off x="866775" y="3714750"/>
          <a:ext cx="2160588" cy="1076325"/>
        </p:xfrm>
        <a:graphic>
          <a:graphicData uri="http://schemas.openxmlformats.org/presentationml/2006/ole">
            <p:oleObj spid="_x0000_s81924" name="公式" r:id="rId6" imgW="787320" imgH="393480" progId="Equation.3">
              <p:embed/>
            </p:oleObj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/>
        </p:nvGraphicFramePr>
        <p:xfrm>
          <a:off x="2938463" y="3571875"/>
          <a:ext cx="1979612" cy="1301750"/>
        </p:xfrm>
        <a:graphic>
          <a:graphicData uri="http://schemas.openxmlformats.org/presentationml/2006/ole">
            <p:oleObj spid="_x0000_s81925" name="公式" r:id="rId7" imgW="634680" imgH="419040" progId="Equation.3">
              <p:embed/>
            </p:oleObj>
          </a:graphicData>
        </a:graphic>
      </p:graphicFrame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2428875" y="5214938"/>
            <a:ext cx="3367088" cy="714375"/>
          </a:xfrm>
          <a:prstGeom prst="wedgeRoundRectCallout">
            <a:avLst>
              <a:gd name="adj1" fmla="val -8653"/>
              <a:gd name="adj2" fmla="val -11111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 i="1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与加速电压无关！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27584" y="692696"/>
            <a:ext cx="8110041" cy="2117179"/>
            <a:chOff x="300" y="232"/>
            <a:chExt cx="5330" cy="1538"/>
          </a:xfrm>
        </p:grpSpPr>
        <p:sp>
          <p:nvSpPr>
            <p:cNvPr id="39942" name="Text Box 3"/>
            <p:cNvSpPr txBox="1">
              <a:spLocks noChangeArrowheads="1"/>
            </p:cNvSpPr>
            <p:nvPr/>
          </p:nvSpPr>
          <p:spPr bwMode="auto">
            <a:xfrm>
              <a:off x="2965" y="232"/>
              <a:ext cx="2665" cy="14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目前世界上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最大的回旋加速器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在美国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费米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加速实验室，环形管道的半径为</a:t>
              </a:r>
              <a:r>
                <a:rPr kumimoji="1" lang="en-US" altLang="zh-CN" sz="2400" dirty="0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公里。产生的高能粒子能量为</a:t>
              </a:r>
              <a:r>
                <a:rPr kumimoji="1" lang="en-US" altLang="zh-CN" sz="2400" dirty="0">
                  <a:latin typeface="楷体_GB2312" pitchFamily="49" charset="-122"/>
                  <a:ea typeface="楷体_GB2312" pitchFamily="49" charset="-122"/>
                </a:rPr>
                <a:t>5000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亿电子伏特。</a:t>
              </a:r>
            </a:p>
          </p:txBody>
        </p:sp>
        <p:pic>
          <p:nvPicPr>
            <p:cNvPr id="39943" name="Picture 4" descr="芝加哥城外费米实验室的同步加速器主环，直径达二公里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0" y="317"/>
              <a:ext cx="2580" cy="1453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</p:pic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31800" y="3159124"/>
            <a:ext cx="8326438" cy="3070225"/>
            <a:chOff x="272" y="1990"/>
            <a:chExt cx="5245" cy="1934"/>
          </a:xfrm>
        </p:grpSpPr>
        <p:sp>
          <p:nvSpPr>
            <p:cNvPr id="39940" name="Text Box 6"/>
            <p:cNvSpPr txBox="1">
              <a:spLocks noChangeArrowheads="1"/>
            </p:cNvSpPr>
            <p:nvPr/>
          </p:nvSpPr>
          <p:spPr bwMode="auto">
            <a:xfrm>
              <a:off x="272" y="1990"/>
              <a:ext cx="2466" cy="14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世界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第二大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回旋加速器在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欧洲加速中心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，加速器分布在法国和瑞士两国的边界，加速器在瑞士，储能环在法国。产生的高能粒子能量为</a:t>
              </a:r>
              <a:r>
                <a:rPr kumimoji="1" lang="en-US" altLang="zh-CN" sz="2400" dirty="0">
                  <a:latin typeface="楷体_GB2312" pitchFamily="49" charset="-122"/>
                  <a:ea typeface="楷体_GB2312" pitchFamily="49" charset="-122"/>
                </a:rPr>
                <a:t>280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亿电子伏特。</a:t>
              </a:r>
            </a:p>
          </p:txBody>
        </p:sp>
        <p:pic>
          <p:nvPicPr>
            <p:cNvPr id="39941" name="Picture 7" descr="欧洲加速中心"/>
            <p:cNvPicPr>
              <a:picLocks noChangeAspect="1" noChangeArrowheads="1"/>
            </p:cNvPicPr>
            <p:nvPr/>
          </p:nvPicPr>
          <p:blipFill>
            <a:blip r:embed="rId4" cstate="print">
              <a:lum bright="18000" contrast="30000"/>
            </a:blip>
            <a:srcRect l="22531" t="12206" r="24091" b="32341"/>
            <a:stretch>
              <a:fillRect/>
            </a:stretch>
          </p:blipFill>
          <p:spPr bwMode="auto">
            <a:xfrm>
              <a:off x="2823" y="1990"/>
              <a:ext cx="2694" cy="1934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79513" y="764704"/>
            <a:ext cx="6192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洛伦兹力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43213" y="2276872"/>
            <a:ext cx="1584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大小：</a:t>
            </a:r>
            <a:endParaRPr lang="el-GR" altLang="zh-CN" sz="2800" b="1" dirty="0"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1187450" y="2564209"/>
            <a:ext cx="1657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404"/>
                </a:solidFill>
                <a:latin typeface="+mn-ea"/>
              </a:rPr>
              <a:t>安培力</a:t>
            </a:r>
            <a:r>
              <a:rPr lang="en-US" altLang="zh-CN" sz="2800" b="1" dirty="0">
                <a:solidFill>
                  <a:srgbClr val="000404"/>
                </a:solidFill>
                <a:latin typeface="+mn-ea"/>
              </a:rPr>
              <a:t>:</a:t>
            </a:r>
          </a:p>
        </p:txBody>
      </p:sp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179388" y="3501008"/>
            <a:ext cx="8064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404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通电导线</a:t>
            </a:r>
            <a:r>
              <a:rPr lang="zh-CN" altLang="en-US" sz="2800" b="1" dirty="0">
                <a:solidFill>
                  <a:srgbClr val="000404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中的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电流的本质</a:t>
            </a:r>
            <a:r>
              <a:rPr lang="zh-CN" altLang="en-US" sz="2800" b="1" dirty="0">
                <a:solidFill>
                  <a:srgbClr val="000404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是什么呢</a:t>
            </a:r>
            <a:r>
              <a:rPr lang="en-US" altLang="zh-CN" sz="2800" b="1" dirty="0">
                <a:solidFill>
                  <a:srgbClr val="000404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?</a:t>
            </a:r>
          </a:p>
        </p:txBody>
      </p:sp>
      <p:sp>
        <p:nvSpPr>
          <p:cNvPr id="8" name="Text Box 50"/>
          <p:cNvSpPr txBox="1">
            <a:spLocks noChangeArrowheads="1"/>
          </p:cNvSpPr>
          <p:nvPr/>
        </p:nvSpPr>
        <p:spPr bwMode="auto">
          <a:xfrm>
            <a:off x="251520" y="4509120"/>
            <a:ext cx="8568952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zh-CN" altLang="en-US" sz="2800" b="1" dirty="0">
                <a:latin typeface="+mn-ea"/>
              </a:rPr>
              <a:t>既然磁场对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电流</a:t>
            </a:r>
            <a:r>
              <a:rPr kumimoji="1" lang="zh-CN" altLang="en-US" sz="2800" b="1" dirty="0">
                <a:latin typeface="+mn-ea"/>
              </a:rPr>
              <a:t>有力的作用</a:t>
            </a:r>
            <a:r>
              <a:rPr kumimoji="1" lang="en-US" altLang="zh-CN" sz="2800" b="1" dirty="0">
                <a:latin typeface="+mn-ea"/>
              </a:rPr>
              <a:t>,</a:t>
            </a:r>
            <a:r>
              <a:rPr kumimoji="1" lang="zh-CN" altLang="en-US" sz="2800" b="1" dirty="0">
                <a:latin typeface="+mn-ea"/>
              </a:rPr>
              <a:t>而电流是由电荷的定向移动形成</a:t>
            </a:r>
            <a:r>
              <a:rPr kumimoji="1" lang="zh-CN" altLang="en-US" sz="2800" b="1" dirty="0" smtClean="0">
                <a:latin typeface="+mn-ea"/>
              </a:rPr>
              <a:t>的。那么，安培力是不是</a:t>
            </a:r>
            <a:r>
              <a:rPr kumimoji="1" lang="zh-CN" altLang="en-US" sz="2800" b="1" dirty="0">
                <a:latin typeface="+mn-ea"/>
              </a:rPr>
              <a:t>因为磁场对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运动电荷</a:t>
            </a:r>
            <a:r>
              <a:rPr kumimoji="1" lang="zh-CN" altLang="en-US" sz="2800" b="1" dirty="0">
                <a:latin typeface="+mn-ea"/>
              </a:rPr>
              <a:t>的作用力而引起的呢</a:t>
            </a:r>
            <a:r>
              <a:rPr kumimoji="1" lang="en-US" altLang="zh-CN" sz="2800" b="1" dirty="0">
                <a:latin typeface="+mn-ea"/>
              </a:rPr>
              <a:t>?</a:t>
            </a:r>
          </a:p>
        </p:txBody>
      </p:sp>
      <p:sp>
        <p:nvSpPr>
          <p:cNvPr id="9" name="Rectangle 52"/>
          <p:cNvSpPr>
            <a:spLocks noChangeArrowheads="1"/>
          </p:cNvSpPr>
          <p:nvPr/>
        </p:nvSpPr>
        <p:spPr bwMode="auto">
          <a:xfrm>
            <a:off x="179388" y="1772816"/>
            <a:ext cx="44021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404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磁场</a:t>
            </a:r>
            <a:r>
              <a:rPr lang="zh-CN" altLang="en-US" sz="2800" b="1" dirty="0">
                <a:solidFill>
                  <a:srgbClr val="000404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对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通电导线</a:t>
            </a:r>
            <a:r>
              <a:rPr lang="zh-CN" altLang="en-US" sz="2800" b="1" dirty="0">
                <a:solidFill>
                  <a:srgbClr val="000404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的作用力</a:t>
            </a:r>
          </a:p>
        </p:txBody>
      </p:sp>
      <p:graphicFrame>
        <p:nvGraphicFramePr>
          <p:cNvPr id="10" name="Object 53"/>
          <p:cNvGraphicFramePr>
            <a:graphicFrameLocks noChangeAspect="1"/>
          </p:cNvGraphicFramePr>
          <p:nvPr/>
        </p:nvGraphicFramePr>
        <p:xfrm>
          <a:off x="4716016" y="4075286"/>
          <a:ext cx="1660525" cy="577850"/>
        </p:xfrm>
        <a:graphic>
          <a:graphicData uri="http://schemas.openxmlformats.org/presentationml/2006/ole">
            <p:oleObj spid="_x0000_s27649" name="公式" r:id="rId3" imgW="583920" imgH="203040" progId="Equation.3">
              <p:embed/>
            </p:oleObj>
          </a:graphicData>
        </a:graphic>
      </p:graphicFrame>
      <p:graphicFrame>
        <p:nvGraphicFramePr>
          <p:cNvPr id="11" name="Object 54"/>
          <p:cNvGraphicFramePr>
            <a:graphicFrameLocks noChangeAspect="1"/>
          </p:cNvGraphicFramePr>
          <p:nvPr/>
        </p:nvGraphicFramePr>
        <p:xfrm>
          <a:off x="4140200" y="2348309"/>
          <a:ext cx="2417763" cy="506413"/>
        </p:xfrm>
        <a:graphic>
          <a:graphicData uri="http://schemas.openxmlformats.org/presentationml/2006/ole">
            <p:oleObj spid="_x0000_s27650" name="公式" r:id="rId4" imgW="850680" imgH="177480" progId="Equation.3">
              <p:embed/>
            </p:oleObj>
          </a:graphicData>
        </a:graphic>
      </p:graphicFrame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2843213" y="2924572"/>
            <a:ext cx="1441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方向：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Rectangle 57"/>
          <p:cNvSpPr>
            <a:spLocks noChangeArrowheads="1"/>
          </p:cNvSpPr>
          <p:nvPr/>
        </p:nvSpPr>
        <p:spPr bwMode="auto">
          <a:xfrm>
            <a:off x="4140200" y="2924572"/>
            <a:ext cx="2232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n-ea"/>
              </a:rPr>
              <a:t>左手定则</a:t>
            </a:r>
          </a:p>
        </p:txBody>
      </p:sp>
      <p:sp>
        <p:nvSpPr>
          <p:cNvPr id="16" name="Text Box 59"/>
          <p:cNvSpPr txBox="1">
            <a:spLocks noChangeArrowheads="1"/>
          </p:cNvSpPr>
          <p:nvPr/>
        </p:nvSpPr>
        <p:spPr bwMode="auto">
          <a:xfrm>
            <a:off x="251520" y="1242948"/>
            <a:ext cx="266429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回顾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: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79712" y="4077072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定向运动电荷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323528" y="4797152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899592" y="4797152"/>
            <a:ext cx="73448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欧洲核子研究中心(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CERN)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座落在日内瓦郊外的加速器：大环是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直径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8.6km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强子对撞机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，中环是</a:t>
            </a:r>
            <a:r>
              <a:rPr kumimoji="1" lang="zh-CN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质子同步加速器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980728"/>
            <a:ext cx="5031209" cy="360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Text Box 2"/>
          <p:cNvSpPr txBox="1">
            <a:spLocks noChangeArrowheads="1"/>
          </p:cNvSpPr>
          <p:nvPr/>
        </p:nvSpPr>
        <p:spPr bwMode="auto">
          <a:xfrm>
            <a:off x="250825" y="627336"/>
            <a:ext cx="4897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）质谱仪</a:t>
            </a:r>
            <a:r>
              <a:rPr lang="zh-CN" altLang="en-US" sz="2800" b="1" dirty="0">
                <a:solidFill>
                  <a:srgbClr val="333333"/>
                </a:solidFill>
                <a:latin typeface="Times New Roman" pitchFamily="18" charset="0"/>
              </a:rPr>
              <a:t>：</a:t>
            </a:r>
            <a:r>
              <a:rPr lang="zh-CN" altLang="en-US" sz="2800" b="1" dirty="0">
                <a:latin typeface="Times New Roman" pitchFamily="18" charset="0"/>
              </a:rPr>
              <a:t>速度选择器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5811838" y="765175"/>
          <a:ext cx="1985962" cy="1141413"/>
        </p:xfrm>
        <a:graphic>
          <a:graphicData uri="http://schemas.openxmlformats.org/presentationml/2006/ole">
            <p:oleObj spid="_x0000_s71682" name="Equation" r:id="rId4" imgW="723600" imgH="419040" progId="Equation.DSMT4">
              <p:embed/>
            </p:oleObj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5868988" y="1916113"/>
          <a:ext cx="1698625" cy="954087"/>
        </p:xfrm>
        <a:graphic>
          <a:graphicData uri="http://schemas.openxmlformats.org/presentationml/2006/ole">
            <p:oleObj spid="_x0000_s71683" name="Equation" r:id="rId5" imgW="723600" imgH="393480" progId="Equation.DSMT4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03800" y="4005263"/>
            <a:ext cx="3429000" cy="2438400"/>
            <a:chOff x="3360" y="2352"/>
            <a:chExt cx="2160" cy="1536"/>
          </a:xfrm>
        </p:grpSpPr>
        <p:sp>
          <p:nvSpPr>
            <p:cNvPr id="10366" name="Rectangle 6"/>
            <p:cNvSpPr>
              <a:spLocks noChangeArrowheads="1"/>
            </p:cNvSpPr>
            <p:nvPr/>
          </p:nvSpPr>
          <p:spPr bwMode="auto">
            <a:xfrm>
              <a:off x="3360" y="2352"/>
              <a:ext cx="2160" cy="15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7" name="Line 7"/>
            <p:cNvSpPr>
              <a:spLocks noChangeShapeType="1"/>
            </p:cNvSpPr>
            <p:nvPr/>
          </p:nvSpPr>
          <p:spPr bwMode="auto">
            <a:xfrm>
              <a:off x="3552" y="3183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68" name="Line 8"/>
            <p:cNvSpPr>
              <a:spLocks noChangeShapeType="1"/>
            </p:cNvSpPr>
            <p:nvPr/>
          </p:nvSpPr>
          <p:spPr bwMode="auto">
            <a:xfrm>
              <a:off x="3552" y="3399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69" name="Rectangle 9"/>
            <p:cNvSpPr>
              <a:spLocks noChangeArrowheads="1"/>
            </p:cNvSpPr>
            <p:nvPr/>
          </p:nvSpPr>
          <p:spPr bwMode="auto">
            <a:xfrm>
              <a:off x="4057" y="3183"/>
              <a:ext cx="51" cy="216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0" name="Line 10"/>
            <p:cNvSpPr>
              <a:spLocks noChangeShapeType="1"/>
            </p:cNvSpPr>
            <p:nvPr/>
          </p:nvSpPr>
          <p:spPr bwMode="auto">
            <a:xfrm>
              <a:off x="4461" y="3183"/>
              <a:ext cx="0" cy="216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71" name="Line 11"/>
            <p:cNvSpPr>
              <a:spLocks noChangeShapeType="1"/>
            </p:cNvSpPr>
            <p:nvPr/>
          </p:nvSpPr>
          <p:spPr bwMode="auto">
            <a:xfrm>
              <a:off x="5068" y="3183"/>
              <a:ext cx="0" cy="2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72" name="Line 12"/>
            <p:cNvSpPr>
              <a:spLocks noChangeShapeType="1"/>
            </p:cNvSpPr>
            <p:nvPr/>
          </p:nvSpPr>
          <p:spPr bwMode="auto">
            <a:xfrm>
              <a:off x="4765" y="3183"/>
              <a:ext cx="0" cy="216"/>
            </a:xfrm>
            <a:prstGeom prst="line">
              <a:avLst/>
            </a:prstGeom>
            <a:noFill/>
            <a:ln w="76200">
              <a:solidFill>
                <a:srgbClr val="99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73" name="Line 13"/>
            <p:cNvSpPr>
              <a:spLocks noChangeShapeType="1"/>
            </p:cNvSpPr>
            <p:nvPr/>
          </p:nvSpPr>
          <p:spPr bwMode="auto">
            <a:xfrm flipH="1" flipV="1">
              <a:off x="4320" y="2727"/>
              <a:ext cx="141" cy="4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74" name="Line 14"/>
            <p:cNvSpPr>
              <a:spLocks noChangeShapeType="1"/>
            </p:cNvSpPr>
            <p:nvPr/>
          </p:nvSpPr>
          <p:spPr bwMode="auto">
            <a:xfrm flipH="1" flipV="1">
              <a:off x="4608" y="2727"/>
              <a:ext cx="0" cy="4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75" name="Line 15"/>
            <p:cNvSpPr>
              <a:spLocks noChangeShapeType="1"/>
            </p:cNvSpPr>
            <p:nvPr/>
          </p:nvSpPr>
          <p:spPr bwMode="auto">
            <a:xfrm flipV="1">
              <a:off x="4765" y="2727"/>
              <a:ext cx="83" cy="4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76" name="Line 16"/>
            <p:cNvSpPr>
              <a:spLocks noChangeShapeType="1"/>
            </p:cNvSpPr>
            <p:nvPr/>
          </p:nvSpPr>
          <p:spPr bwMode="auto">
            <a:xfrm flipV="1">
              <a:off x="5068" y="2727"/>
              <a:ext cx="164" cy="4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77" name="Line 17"/>
            <p:cNvSpPr>
              <a:spLocks noChangeShapeType="1"/>
            </p:cNvSpPr>
            <p:nvPr/>
          </p:nvSpPr>
          <p:spPr bwMode="auto">
            <a:xfrm flipH="1" flipV="1">
              <a:off x="3888" y="2775"/>
              <a:ext cx="169" cy="4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78" name="Text Box 18"/>
            <p:cNvSpPr txBox="1">
              <a:spLocks noChangeArrowheads="1"/>
            </p:cNvSpPr>
            <p:nvPr/>
          </p:nvSpPr>
          <p:spPr bwMode="auto">
            <a:xfrm>
              <a:off x="3692" y="248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1C1C1C"/>
                  </a:solidFill>
                  <a:latin typeface="Times New Roman" pitchFamily="18" charset="0"/>
                </a:rPr>
                <a:t>70</a:t>
              </a:r>
            </a:p>
          </p:txBody>
        </p:sp>
        <p:sp>
          <p:nvSpPr>
            <p:cNvPr id="10379" name="Text Box 19"/>
            <p:cNvSpPr txBox="1">
              <a:spLocks noChangeArrowheads="1"/>
            </p:cNvSpPr>
            <p:nvPr/>
          </p:nvSpPr>
          <p:spPr bwMode="auto">
            <a:xfrm>
              <a:off x="4076" y="244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1C1C1C"/>
                  </a:solidFill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10380" name="Text Box 20"/>
            <p:cNvSpPr txBox="1">
              <a:spLocks noChangeArrowheads="1"/>
            </p:cNvSpPr>
            <p:nvPr/>
          </p:nvSpPr>
          <p:spPr bwMode="auto">
            <a:xfrm>
              <a:off x="4416" y="244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1C1C1C"/>
                  </a:solidFill>
                  <a:latin typeface="Times New Roman" pitchFamily="18" charset="0"/>
                </a:rPr>
                <a:t>73</a:t>
              </a:r>
            </a:p>
          </p:txBody>
        </p:sp>
        <p:sp>
          <p:nvSpPr>
            <p:cNvPr id="10381" name="Text Box 21"/>
            <p:cNvSpPr txBox="1">
              <a:spLocks noChangeArrowheads="1"/>
            </p:cNvSpPr>
            <p:nvPr/>
          </p:nvSpPr>
          <p:spPr bwMode="auto">
            <a:xfrm>
              <a:off x="4752" y="244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1C1C1C"/>
                  </a:solidFill>
                  <a:latin typeface="Times New Roman" pitchFamily="18" charset="0"/>
                </a:rPr>
                <a:t>74</a:t>
              </a:r>
            </a:p>
          </p:txBody>
        </p:sp>
        <p:sp>
          <p:nvSpPr>
            <p:cNvPr id="10382" name="Text Box 22"/>
            <p:cNvSpPr txBox="1">
              <a:spLocks noChangeArrowheads="1"/>
            </p:cNvSpPr>
            <p:nvPr/>
          </p:nvSpPr>
          <p:spPr bwMode="auto">
            <a:xfrm>
              <a:off x="5132" y="244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1C1C1C"/>
                  </a:solidFill>
                  <a:latin typeface="Times New Roman" pitchFamily="18" charset="0"/>
                </a:rPr>
                <a:t>76</a:t>
              </a:r>
            </a:p>
          </p:txBody>
        </p:sp>
        <p:sp>
          <p:nvSpPr>
            <p:cNvPr id="10383" name="Line 23"/>
            <p:cNvSpPr>
              <a:spLocks noChangeShapeType="1"/>
            </p:cNvSpPr>
            <p:nvPr/>
          </p:nvSpPr>
          <p:spPr bwMode="auto">
            <a:xfrm>
              <a:off x="4613" y="3183"/>
              <a:ext cx="0" cy="21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360" y="3552"/>
              <a:ext cx="2160" cy="33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latin typeface="Times New Roman" pitchFamily="18" charset="0"/>
                </a:rPr>
                <a:t>锗的质谱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7544" y="2204864"/>
            <a:ext cx="4131444" cy="4216574"/>
            <a:chOff x="288" y="912"/>
            <a:chExt cx="2784" cy="2928"/>
          </a:xfrm>
        </p:grpSpPr>
        <p:sp>
          <p:nvSpPr>
            <p:cNvPr id="10258" name="Rectangle 26"/>
            <p:cNvSpPr>
              <a:spLocks noChangeArrowheads="1"/>
            </p:cNvSpPr>
            <p:nvPr/>
          </p:nvSpPr>
          <p:spPr bwMode="auto">
            <a:xfrm>
              <a:off x="288" y="912"/>
              <a:ext cx="2784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Oval 27"/>
            <p:cNvSpPr>
              <a:spLocks noChangeArrowheads="1"/>
            </p:cNvSpPr>
            <p:nvPr/>
          </p:nvSpPr>
          <p:spPr bwMode="auto">
            <a:xfrm>
              <a:off x="643" y="1483"/>
              <a:ext cx="1955" cy="1764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Oval 28"/>
            <p:cNvSpPr>
              <a:spLocks noChangeArrowheads="1"/>
            </p:cNvSpPr>
            <p:nvPr/>
          </p:nvSpPr>
          <p:spPr bwMode="auto">
            <a:xfrm>
              <a:off x="1132" y="1794"/>
              <a:ext cx="1249" cy="11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Rectangle 29"/>
            <p:cNvSpPr>
              <a:spLocks noChangeArrowheads="1"/>
            </p:cNvSpPr>
            <p:nvPr/>
          </p:nvSpPr>
          <p:spPr bwMode="auto">
            <a:xfrm>
              <a:off x="480" y="1431"/>
              <a:ext cx="2336" cy="9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643" y="2133"/>
              <a:ext cx="1930" cy="1081"/>
              <a:chOff x="1248" y="2570"/>
              <a:chExt cx="1706" cy="1000"/>
            </a:xfrm>
          </p:grpSpPr>
          <p:sp>
            <p:nvSpPr>
              <p:cNvPr id="10294" name="Line 31"/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1248" y="2592"/>
                <a:ext cx="359" cy="375"/>
                <a:chOff x="806" y="2236"/>
                <a:chExt cx="359" cy="375"/>
              </a:xfrm>
            </p:grpSpPr>
            <p:sp>
              <p:nvSpPr>
                <p:cNvPr id="1036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06" y="2236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6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902" y="2238"/>
                  <a:ext cx="166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6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998" y="2238"/>
                  <a:ext cx="167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>
                <a:off x="1538" y="2570"/>
                <a:ext cx="357" cy="375"/>
                <a:chOff x="808" y="2236"/>
                <a:chExt cx="357" cy="375"/>
              </a:xfrm>
            </p:grpSpPr>
            <p:sp>
              <p:nvSpPr>
                <p:cNvPr id="1036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08" y="2236"/>
                  <a:ext cx="165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6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04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6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999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sp>
            <p:nvSpPr>
              <p:cNvPr id="10297" name="Text Box 40"/>
              <p:cNvSpPr txBox="1">
                <a:spLocks noChangeArrowheads="1"/>
              </p:cNvSpPr>
              <p:nvPr/>
            </p:nvSpPr>
            <p:spPr bwMode="auto">
              <a:xfrm>
                <a:off x="2691" y="2570"/>
                <a:ext cx="166" cy="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>
                    <a:solidFill>
                      <a:srgbClr val="CC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10298" name="Text Box 41"/>
              <p:cNvSpPr txBox="1">
                <a:spLocks noChangeArrowheads="1"/>
              </p:cNvSpPr>
              <p:nvPr/>
            </p:nvSpPr>
            <p:spPr bwMode="auto">
              <a:xfrm>
                <a:off x="2788" y="2571"/>
                <a:ext cx="166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>
                    <a:solidFill>
                      <a:srgbClr val="CC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>
                <a:off x="2402" y="2570"/>
                <a:ext cx="362" cy="375"/>
                <a:chOff x="804" y="2236"/>
                <a:chExt cx="362" cy="375"/>
              </a:xfrm>
            </p:grpSpPr>
            <p:sp>
              <p:nvSpPr>
                <p:cNvPr id="1035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04" y="2236"/>
                  <a:ext cx="167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5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902" y="2237"/>
                  <a:ext cx="167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5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000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>
                <a:off x="2112" y="2570"/>
                <a:ext cx="359" cy="375"/>
                <a:chOff x="806" y="2236"/>
                <a:chExt cx="359" cy="375"/>
              </a:xfrm>
            </p:grpSpPr>
            <p:sp>
              <p:nvSpPr>
                <p:cNvPr id="1035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806" y="2236"/>
                  <a:ext cx="166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5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902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5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98" y="2237"/>
                  <a:ext cx="167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grpSp>
            <p:nvGrpSpPr>
              <p:cNvPr id="9" name="Group 50"/>
              <p:cNvGrpSpPr>
                <a:grpSpLocks/>
              </p:cNvGrpSpPr>
              <p:nvPr/>
            </p:nvGrpSpPr>
            <p:grpSpPr bwMode="auto">
              <a:xfrm>
                <a:off x="1821" y="2570"/>
                <a:ext cx="363" cy="375"/>
                <a:chOff x="803" y="2236"/>
                <a:chExt cx="363" cy="375"/>
              </a:xfrm>
            </p:grpSpPr>
            <p:sp>
              <p:nvSpPr>
                <p:cNvPr id="1035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803" y="2236"/>
                  <a:ext cx="167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52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901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5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000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1347" y="2809"/>
                <a:ext cx="357" cy="376"/>
                <a:chOff x="805" y="2235"/>
                <a:chExt cx="357" cy="376"/>
              </a:xfrm>
            </p:grpSpPr>
            <p:sp>
              <p:nvSpPr>
                <p:cNvPr id="10348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805" y="2235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4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898" y="2237"/>
                  <a:ext cx="167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5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996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>
                <a:off x="1632" y="2809"/>
                <a:ext cx="359" cy="376"/>
                <a:chOff x="806" y="2235"/>
                <a:chExt cx="359" cy="376"/>
              </a:xfrm>
            </p:grpSpPr>
            <p:sp>
              <p:nvSpPr>
                <p:cNvPr id="1034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06" y="2235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4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902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4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999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sp>
            <p:nvSpPr>
              <p:cNvPr id="10304" name="Text Box 62"/>
              <p:cNvSpPr txBox="1">
                <a:spLocks noChangeArrowheads="1"/>
              </p:cNvSpPr>
              <p:nvPr/>
            </p:nvSpPr>
            <p:spPr bwMode="auto">
              <a:xfrm>
                <a:off x="2783" y="2812"/>
                <a:ext cx="167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>
                    <a:solidFill>
                      <a:srgbClr val="CC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grpSp>
            <p:nvGrpSpPr>
              <p:cNvPr id="12" name="Group 63"/>
              <p:cNvGrpSpPr>
                <a:grpSpLocks/>
              </p:cNvGrpSpPr>
              <p:nvPr/>
            </p:nvGrpSpPr>
            <p:grpSpPr bwMode="auto">
              <a:xfrm>
                <a:off x="2498" y="2831"/>
                <a:ext cx="357" cy="376"/>
                <a:chOff x="808" y="2235"/>
                <a:chExt cx="357" cy="376"/>
              </a:xfrm>
            </p:grpSpPr>
            <p:sp>
              <p:nvSpPr>
                <p:cNvPr id="1034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08" y="2235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4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904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4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999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grpSp>
            <p:nvGrpSpPr>
              <p:cNvPr id="13" name="Group 67"/>
              <p:cNvGrpSpPr>
                <a:grpSpLocks/>
              </p:cNvGrpSpPr>
              <p:nvPr/>
            </p:nvGrpSpPr>
            <p:grpSpPr bwMode="auto">
              <a:xfrm>
                <a:off x="2208" y="2809"/>
                <a:ext cx="359" cy="376"/>
                <a:chOff x="806" y="2235"/>
                <a:chExt cx="359" cy="376"/>
              </a:xfrm>
            </p:grpSpPr>
            <p:sp>
              <p:nvSpPr>
                <p:cNvPr id="10339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06" y="2235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4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902" y="2237"/>
                  <a:ext cx="167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4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999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grpSp>
            <p:nvGrpSpPr>
              <p:cNvPr id="14" name="Group 71"/>
              <p:cNvGrpSpPr>
                <a:grpSpLocks/>
              </p:cNvGrpSpPr>
              <p:nvPr/>
            </p:nvGrpSpPr>
            <p:grpSpPr bwMode="auto">
              <a:xfrm>
                <a:off x="1920" y="2809"/>
                <a:ext cx="358" cy="376"/>
                <a:chOff x="806" y="2235"/>
                <a:chExt cx="358" cy="376"/>
              </a:xfrm>
            </p:grpSpPr>
            <p:sp>
              <p:nvSpPr>
                <p:cNvPr id="1033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806" y="2235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3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904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3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998" y="2237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sp>
            <p:nvSpPr>
              <p:cNvPr id="10308" name="Text Box 75"/>
              <p:cNvSpPr txBox="1">
                <a:spLocks noChangeArrowheads="1"/>
              </p:cNvSpPr>
              <p:nvPr/>
            </p:nvSpPr>
            <p:spPr bwMode="auto">
              <a:xfrm>
                <a:off x="1443" y="3002"/>
                <a:ext cx="166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>
                    <a:solidFill>
                      <a:srgbClr val="CC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10309" name="Text Box 76"/>
              <p:cNvSpPr txBox="1">
                <a:spLocks noChangeArrowheads="1"/>
              </p:cNvSpPr>
              <p:nvPr/>
            </p:nvSpPr>
            <p:spPr bwMode="auto">
              <a:xfrm>
                <a:off x="1538" y="3004"/>
                <a:ext cx="166" cy="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>
                    <a:solidFill>
                      <a:srgbClr val="CC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grpSp>
            <p:nvGrpSpPr>
              <p:cNvPr id="15" name="Group 77"/>
              <p:cNvGrpSpPr>
                <a:grpSpLocks/>
              </p:cNvGrpSpPr>
              <p:nvPr/>
            </p:nvGrpSpPr>
            <p:grpSpPr bwMode="auto">
              <a:xfrm>
                <a:off x="1632" y="3002"/>
                <a:ext cx="359" cy="375"/>
                <a:chOff x="806" y="2236"/>
                <a:chExt cx="359" cy="375"/>
              </a:xfrm>
            </p:grpSpPr>
            <p:sp>
              <p:nvSpPr>
                <p:cNvPr id="1033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806" y="2236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3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902" y="2238"/>
                  <a:ext cx="166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35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999" y="2238"/>
                  <a:ext cx="166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sp>
            <p:nvSpPr>
              <p:cNvPr id="10311" name="Text Box 81"/>
              <p:cNvSpPr txBox="1">
                <a:spLocks noChangeArrowheads="1"/>
              </p:cNvSpPr>
              <p:nvPr/>
            </p:nvSpPr>
            <p:spPr bwMode="auto">
              <a:xfrm>
                <a:off x="2500" y="3002"/>
                <a:ext cx="166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>
                    <a:solidFill>
                      <a:srgbClr val="CC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sp>
            <p:nvSpPr>
              <p:cNvPr id="10312" name="Text Box 82"/>
              <p:cNvSpPr txBox="1">
                <a:spLocks noChangeArrowheads="1"/>
              </p:cNvSpPr>
              <p:nvPr/>
            </p:nvSpPr>
            <p:spPr bwMode="auto">
              <a:xfrm>
                <a:off x="2597" y="3004"/>
                <a:ext cx="166" cy="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>
                    <a:solidFill>
                      <a:srgbClr val="CC0000"/>
                    </a:solidFill>
                    <a:latin typeface="Times New Roman" pitchFamily="18" charset="0"/>
                  </a:rPr>
                  <a:t>.</a:t>
                </a:r>
              </a:p>
            </p:txBody>
          </p:sp>
          <p:grpSp>
            <p:nvGrpSpPr>
              <p:cNvPr id="16" name="Group 83"/>
              <p:cNvGrpSpPr>
                <a:grpSpLocks/>
              </p:cNvGrpSpPr>
              <p:nvPr/>
            </p:nvGrpSpPr>
            <p:grpSpPr bwMode="auto">
              <a:xfrm>
                <a:off x="2208" y="3002"/>
                <a:ext cx="359" cy="375"/>
                <a:chOff x="806" y="2236"/>
                <a:chExt cx="359" cy="375"/>
              </a:xfrm>
            </p:grpSpPr>
            <p:sp>
              <p:nvSpPr>
                <p:cNvPr id="1033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806" y="2236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3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902" y="2238"/>
                  <a:ext cx="167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3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999" y="2238"/>
                  <a:ext cx="166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grpSp>
            <p:nvGrpSpPr>
              <p:cNvPr id="17" name="Group 87"/>
              <p:cNvGrpSpPr>
                <a:grpSpLocks/>
              </p:cNvGrpSpPr>
              <p:nvPr/>
            </p:nvGrpSpPr>
            <p:grpSpPr bwMode="auto">
              <a:xfrm>
                <a:off x="1920" y="3002"/>
                <a:ext cx="358" cy="375"/>
                <a:chOff x="806" y="2236"/>
                <a:chExt cx="358" cy="375"/>
              </a:xfrm>
            </p:grpSpPr>
            <p:sp>
              <p:nvSpPr>
                <p:cNvPr id="10327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806" y="2236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28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904" y="2238"/>
                  <a:ext cx="166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2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998" y="2238"/>
                  <a:ext cx="166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grpSp>
            <p:nvGrpSpPr>
              <p:cNvPr id="18" name="Group 91"/>
              <p:cNvGrpSpPr>
                <a:grpSpLocks/>
              </p:cNvGrpSpPr>
              <p:nvPr/>
            </p:nvGrpSpPr>
            <p:grpSpPr bwMode="auto">
              <a:xfrm>
                <a:off x="1637" y="3194"/>
                <a:ext cx="357" cy="376"/>
                <a:chOff x="807" y="2236"/>
                <a:chExt cx="357" cy="376"/>
              </a:xfrm>
            </p:grpSpPr>
            <p:sp>
              <p:nvSpPr>
                <p:cNvPr id="1032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807" y="2236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2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904" y="2238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2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998" y="2238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grpSp>
            <p:nvGrpSpPr>
              <p:cNvPr id="19" name="Group 95"/>
              <p:cNvGrpSpPr>
                <a:grpSpLocks/>
              </p:cNvGrpSpPr>
              <p:nvPr/>
            </p:nvGrpSpPr>
            <p:grpSpPr bwMode="auto">
              <a:xfrm>
                <a:off x="2208" y="3194"/>
                <a:ext cx="359" cy="376"/>
                <a:chOff x="806" y="2236"/>
                <a:chExt cx="359" cy="376"/>
              </a:xfrm>
            </p:grpSpPr>
            <p:sp>
              <p:nvSpPr>
                <p:cNvPr id="10321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806" y="2236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2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902" y="2238"/>
                  <a:ext cx="167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2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999" y="2238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  <p:grpSp>
            <p:nvGrpSpPr>
              <p:cNvPr id="20" name="Group 99"/>
              <p:cNvGrpSpPr>
                <a:grpSpLocks/>
              </p:cNvGrpSpPr>
              <p:nvPr/>
            </p:nvGrpSpPr>
            <p:grpSpPr bwMode="auto">
              <a:xfrm>
                <a:off x="1920" y="3194"/>
                <a:ext cx="358" cy="376"/>
                <a:chOff x="806" y="2236"/>
                <a:chExt cx="358" cy="376"/>
              </a:xfrm>
            </p:grpSpPr>
            <p:sp>
              <p:nvSpPr>
                <p:cNvPr id="1031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806" y="2236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1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904" y="2238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  <p:sp>
              <p:nvSpPr>
                <p:cNvPr id="1032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998" y="2238"/>
                  <a:ext cx="166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600" b="1">
                      <a:solidFill>
                        <a:srgbClr val="CC0000"/>
                      </a:solidFill>
                      <a:latin typeface="Times New Roman" pitchFamily="18" charset="0"/>
                    </a:rPr>
                    <a:t>.</a:t>
                  </a:r>
                </a:p>
              </p:txBody>
            </p:sp>
          </p:grpSp>
        </p:grpSp>
        <p:sp>
          <p:nvSpPr>
            <p:cNvPr id="10263" name="Line 103"/>
            <p:cNvSpPr>
              <a:spLocks noChangeShapeType="1"/>
            </p:cNvSpPr>
            <p:nvPr/>
          </p:nvSpPr>
          <p:spPr bwMode="auto">
            <a:xfrm>
              <a:off x="2544" y="1950"/>
              <a:ext cx="3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4" name="Line 104"/>
            <p:cNvSpPr>
              <a:spLocks noChangeShapeType="1"/>
            </p:cNvSpPr>
            <p:nvPr/>
          </p:nvSpPr>
          <p:spPr bwMode="auto">
            <a:xfrm>
              <a:off x="1892" y="1950"/>
              <a:ext cx="32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5" name="Text Box 105"/>
            <p:cNvSpPr txBox="1">
              <a:spLocks noChangeArrowheads="1"/>
            </p:cNvSpPr>
            <p:nvPr/>
          </p:nvSpPr>
          <p:spPr bwMode="auto">
            <a:xfrm>
              <a:off x="2177" y="1431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66" name="Text Box 106"/>
            <p:cNvSpPr txBox="1">
              <a:spLocks noChangeArrowheads="1"/>
            </p:cNvSpPr>
            <p:nvPr/>
          </p:nvSpPr>
          <p:spPr bwMode="auto">
            <a:xfrm>
              <a:off x="2286" y="1431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67" name="Text Box 107"/>
            <p:cNvSpPr txBox="1">
              <a:spLocks noChangeArrowheads="1"/>
            </p:cNvSpPr>
            <p:nvPr/>
          </p:nvSpPr>
          <p:spPr bwMode="auto">
            <a:xfrm>
              <a:off x="2394" y="1431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68" name="Text Box 108"/>
            <p:cNvSpPr txBox="1">
              <a:spLocks noChangeArrowheads="1"/>
            </p:cNvSpPr>
            <p:nvPr/>
          </p:nvSpPr>
          <p:spPr bwMode="auto">
            <a:xfrm>
              <a:off x="2164" y="1607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69" name="Text Box 109"/>
            <p:cNvSpPr txBox="1">
              <a:spLocks noChangeArrowheads="1"/>
            </p:cNvSpPr>
            <p:nvPr/>
          </p:nvSpPr>
          <p:spPr bwMode="auto">
            <a:xfrm>
              <a:off x="2273" y="1607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70" name="Text Box 110"/>
            <p:cNvSpPr txBox="1">
              <a:spLocks noChangeArrowheads="1"/>
            </p:cNvSpPr>
            <p:nvPr/>
          </p:nvSpPr>
          <p:spPr bwMode="auto">
            <a:xfrm>
              <a:off x="2381" y="1607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71" name="Text Box 111"/>
            <p:cNvSpPr txBox="1">
              <a:spLocks noChangeArrowheads="1"/>
            </p:cNvSpPr>
            <p:nvPr/>
          </p:nvSpPr>
          <p:spPr bwMode="auto">
            <a:xfrm>
              <a:off x="2164" y="1794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72" name="Text Box 112"/>
            <p:cNvSpPr txBox="1">
              <a:spLocks noChangeArrowheads="1"/>
            </p:cNvSpPr>
            <p:nvPr/>
          </p:nvSpPr>
          <p:spPr bwMode="auto">
            <a:xfrm>
              <a:off x="2273" y="1794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73" name="Text Box 113"/>
            <p:cNvSpPr txBox="1">
              <a:spLocks noChangeArrowheads="1"/>
            </p:cNvSpPr>
            <p:nvPr/>
          </p:nvSpPr>
          <p:spPr bwMode="auto">
            <a:xfrm>
              <a:off x="2381" y="1794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74" name="Text Box 114"/>
            <p:cNvSpPr txBox="1">
              <a:spLocks noChangeArrowheads="1"/>
            </p:cNvSpPr>
            <p:nvPr/>
          </p:nvSpPr>
          <p:spPr bwMode="auto">
            <a:xfrm>
              <a:off x="2164" y="1970"/>
              <a:ext cx="180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75" name="Text Box 115"/>
            <p:cNvSpPr txBox="1">
              <a:spLocks noChangeArrowheads="1"/>
            </p:cNvSpPr>
            <p:nvPr/>
          </p:nvSpPr>
          <p:spPr bwMode="auto">
            <a:xfrm>
              <a:off x="2273" y="1970"/>
              <a:ext cx="180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76" name="Text Box 116"/>
            <p:cNvSpPr txBox="1">
              <a:spLocks noChangeArrowheads="1"/>
            </p:cNvSpPr>
            <p:nvPr/>
          </p:nvSpPr>
          <p:spPr bwMode="auto">
            <a:xfrm>
              <a:off x="2381" y="1970"/>
              <a:ext cx="180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CC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77" name="Line 117"/>
            <p:cNvSpPr>
              <a:spLocks noChangeShapeType="1"/>
            </p:cNvSpPr>
            <p:nvPr/>
          </p:nvSpPr>
          <p:spPr bwMode="auto">
            <a:xfrm>
              <a:off x="643" y="2365"/>
              <a:ext cx="168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8" name="Line 118"/>
            <p:cNvSpPr>
              <a:spLocks noChangeShapeType="1"/>
            </p:cNvSpPr>
            <p:nvPr/>
          </p:nvSpPr>
          <p:spPr bwMode="auto">
            <a:xfrm flipH="1">
              <a:off x="2435" y="2365"/>
              <a:ext cx="16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49" name="Object 119"/>
            <p:cNvGraphicFramePr>
              <a:graphicFrameLocks noChangeAspect="1"/>
            </p:cNvGraphicFramePr>
            <p:nvPr/>
          </p:nvGraphicFramePr>
          <p:xfrm>
            <a:off x="1892" y="1587"/>
            <a:ext cx="285" cy="354"/>
          </p:xfrm>
          <a:graphic>
            <a:graphicData uri="http://schemas.openxmlformats.org/presentationml/2006/ole">
              <p:oleObj spid="_x0000_s71689" name="Equation" r:id="rId6" imgW="164880" imgH="215640" progId="Equation.3">
                <p:embed/>
              </p:oleObj>
            </a:graphicData>
          </a:graphic>
        </p:graphicFrame>
        <p:graphicFrame>
          <p:nvGraphicFramePr>
            <p:cNvPr id="10250" name="Object 120"/>
            <p:cNvGraphicFramePr>
              <a:graphicFrameLocks noChangeAspect="1"/>
            </p:cNvGraphicFramePr>
            <p:nvPr/>
          </p:nvGraphicFramePr>
          <p:xfrm>
            <a:off x="2614" y="1595"/>
            <a:ext cx="272" cy="355"/>
          </p:xfrm>
          <a:graphic>
            <a:graphicData uri="http://schemas.openxmlformats.org/presentationml/2006/ole">
              <p:oleObj spid="_x0000_s71690" name="Equation" r:id="rId7" imgW="177480" imgH="215640" progId="Equation.3">
                <p:embed/>
              </p:oleObj>
            </a:graphicData>
          </a:graphic>
        </p:graphicFrame>
        <p:sp>
          <p:nvSpPr>
            <p:cNvPr id="10279" name="Text Box 121"/>
            <p:cNvSpPr txBox="1">
              <a:spLocks noChangeArrowheads="1"/>
            </p:cNvSpPr>
            <p:nvPr/>
          </p:nvSpPr>
          <p:spPr bwMode="auto">
            <a:xfrm>
              <a:off x="2707" y="1846"/>
              <a:ext cx="2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0280" name="Text Box 122"/>
            <p:cNvSpPr txBox="1">
              <a:spLocks noChangeArrowheads="1"/>
            </p:cNvSpPr>
            <p:nvPr/>
          </p:nvSpPr>
          <p:spPr bwMode="auto">
            <a:xfrm>
              <a:off x="1838" y="1794"/>
              <a:ext cx="2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+</a:t>
              </a:r>
            </a:p>
          </p:txBody>
        </p:sp>
        <p:graphicFrame>
          <p:nvGraphicFramePr>
            <p:cNvPr id="10251" name="Object 123"/>
            <p:cNvGraphicFramePr>
              <a:graphicFrameLocks noChangeAspect="1"/>
            </p:cNvGraphicFramePr>
            <p:nvPr/>
          </p:nvGraphicFramePr>
          <p:xfrm>
            <a:off x="2578" y="1224"/>
            <a:ext cx="347" cy="466"/>
          </p:xfrm>
          <a:graphic>
            <a:graphicData uri="http://schemas.openxmlformats.org/presentationml/2006/ole">
              <p:oleObj spid="_x0000_s71691" name="Equation" r:id="rId8" imgW="152280" imgH="215640" progId="Equation.3">
                <p:embed/>
              </p:oleObj>
            </a:graphicData>
          </a:graphic>
        </p:graphicFrame>
        <p:graphicFrame>
          <p:nvGraphicFramePr>
            <p:cNvPr id="10252" name="Object 124"/>
            <p:cNvGraphicFramePr>
              <a:graphicFrameLocks noChangeAspect="1"/>
            </p:cNvGraphicFramePr>
            <p:nvPr/>
          </p:nvGraphicFramePr>
          <p:xfrm>
            <a:off x="2598" y="2054"/>
            <a:ext cx="299" cy="427"/>
          </p:xfrm>
          <a:graphic>
            <a:graphicData uri="http://schemas.openxmlformats.org/presentationml/2006/ole">
              <p:oleObj spid="_x0000_s71692" name="Equation" r:id="rId9" imgW="152280" imgH="228600" progId="Equation.3">
                <p:embed/>
              </p:oleObj>
            </a:graphicData>
          </a:graphic>
        </p:graphicFrame>
        <p:graphicFrame>
          <p:nvGraphicFramePr>
            <p:cNvPr id="10253" name="Object 125"/>
            <p:cNvGraphicFramePr>
              <a:graphicFrameLocks noChangeAspect="1"/>
            </p:cNvGraphicFramePr>
            <p:nvPr/>
          </p:nvGraphicFramePr>
          <p:xfrm>
            <a:off x="2569" y="912"/>
            <a:ext cx="317" cy="467"/>
          </p:xfrm>
          <a:graphic>
            <a:graphicData uri="http://schemas.openxmlformats.org/presentationml/2006/ole">
              <p:oleObj spid="_x0000_s71693" name="Equation" r:id="rId10" imgW="139680" imgH="215640" progId="Equation.3">
                <p:embed/>
              </p:oleObj>
            </a:graphicData>
          </a:graphic>
        </p:graphicFrame>
        <p:sp>
          <p:nvSpPr>
            <p:cNvPr id="10281" name="Line 126"/>
            <p:cNvSpPr>
              <a:spLocks noChangeShapeType="1"/>
            </p:cNvSpPr>
            <p:nvPr/>
          </p:nvSpPr>
          <p:spPr bwMode="auto">
            <a:xfrm flipV="1">
              <a:off x="2381" y="1275"/>
              <a:ext cx="0" cy="10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2" name="Line 127"/>
            <p:cNvSpPr>
              <a:spLocks noChangeShapeType="1"/>
            </p:cNvSpPr>
            <p:nvPr/>
          </p:nvSpPr>
          <p:spPr bwMode="auto">
            <a:xfrm>
              <a:off x="2218" y="1587"/>
              <a:ext cx="10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3" name="Line 128"/>
            <p:cNvSpPr>
              <a:spLocks noChangeShapeType="1"/>
            </p:cNvSpPr>
            <p:nvPr/>
          </p:nvSpPr>
          <p:spPr bwMode="auto">
            <a:xfrm>
              <a:off x="2435" y="1587"/>
              <a:ext cx="10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4" name="Line 129"/>
            <p:cNvSpPr>
              <a:spLocks noChangeShapeType="1"/>
            </p:cNvSpPr>
            <p:nvPr/>
          </p:nvSpPr>
          <p:spPr bwMode="auto">
            <a:xfrm>
              <a:off x="2218" y="1379"/>
              <a:ext cx="10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5" name="Line 130"/>
            <p:cNvSpPr>
              <a:spLocks noChangeShapeType="1"/>
            </p:cNvSpPr>
            <p:nvPr/>
          </p:nvSpPr>
          <p:spPr bwMode="auto">
            <a:xfrm>
              <a:off x="2435" y="1379"/>
              <a:ext cx="10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6" name="Rectangle 131"/>
            <p:cNvSpPr>
              <a:spLocks noChangeArrowheads="1"/>
            </p:cNvSpPr>
            <p:nvPr/>
          </p:nvSpPr>
          <p:spPr bwMode="auto">
            <a:xfrm>
              <a:off x="2164" y="1613"/>
              <a:ext cx="434" cy="7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Text Box 132"/>
            <p:cNvSpPr txBox="1">
              <a:spLocks noChangeArrowheads="1"/>
            </p:cNvSpPr>
            <p:nvPr/>
          </p:nvSpPr>
          <p:spPr bwMode="auto">
            <a:xfrm>
              <a:off x="579" y="1209"/>
              <a:ext cx="16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速度选择器</a:t>
              </a:r>
            </a:p>
          </p:txBody>
        </p:sp>
        <p:sp>
          <p:nvSpPr>
            <p:cNvPr id="10288" name="AutoShape 133"/>
            <p:cNvSpPr>
              <a:spLocks noChangeArrowheads="1"/>
            </p:cNvSpPr>
            <p:nvPr/>
          </p:nvSpPr>
          <p:spPr bwMode="auto">
            <a:xfrm>
              <a:off x="582" y="1224"/>
              <a:ext cx="1229" cy="311"/>
            </a:xfrm>
            <a:prstGeom prst="wedgeRectCallout">
              <a:avLst>
                <a:gd name="adj1" fmla="val 77583"/>
                <a:gd name="adj2" fmla="val 101125"/>
              </a:avLst>
            </a:prstGeom>
            <a:noFill/>
            <a:ln w="19050">
              <a:solidFill>
                <a:srgbClr val="99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9900CC"/>
                </a:solidFill>
                <a:latin typeface="Times New Roman" pitchFamily="18" charset="0"/>
              </a:endParaRPr>
            </a:p>
          </p:txBody>
        </p:sp>
        <p:sp>
          <p:nvSpPr>
            <p:cNvPr id="10289" name="Text Box 134"/>
            <p:cNvSpPr txBox="1">
              <a:spLocks noChangeArrowheads="1"/>
            </p:cNvSpPr>
            <p:nvPr/>
          </p:nvSpPr>
          <p:spPr bwMode="auto">
            <a:xfrm>
              <a:off x="671" y="1876"/>
              <a:ext cx="15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照相底片</a:t>
              </a:r>
            </a:p>
          </p:txBody>
        </p:sp>
        <p:sp>
          <p:nvSpPr>
            <p:cNvPr id="10290" name="AutoShape 135"/>
            <p:cNvSpPr>
              <a:spLocks noChangeArrowheads="1"/>
            </p:cNvSpPr>
            <p:nvPr/>
          </p:nvSpPr>
          <p:spPr bwMode="auto">
            <a:xfrm>
              <a:off x="633" y="1898"/>
              <a:ext cx="1076" cy="311"/>
            </a:xfrm>
            <a:prstGeom prst="wedgeRectCallout">
              <a:avLst>
                <a:gd name="adj1" fmla="val 40611"/>
                <a:gd name="adj2" fmla="val 78940"/>
              </a:avLst>
            </a:prstGeom>
            <a:noFill/>
            <a:ln w="19050">
              <a:solidFill>
                <a:srgbClr val="99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9900CC"/>
                </a:solidFill>
                <a:latin typeface="Times New Roman" pitchFamily="18" charset="0"/>
              </a:endParaRPr>
            </a:p>
          </p:txBody>
        </p:sp>
        <p:sp>
          <p:nvSpPr>
            <p:cNvPr id="10291" name="Line 136"/>
            <p:cNvSpPr>
              <a:spLocks noChangeShapeType="1"/>
            </p:cNvSpPr>
            <p:nvPr/>
          </p:nvSpPr>
          <p:spPr bwMode="auto">
            <a:xfrm flipV="1">
              <a:off x="2218" y="1639"/>
              <a:ext cx="0" cy="67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2" name="Line 137"/>
            <p:cNvSpPr>
              <a:spLocks noChangeShapeType="1"/>
            </p:cNvSpPr>
            <p:nvPr/>
          </p:nvSpPr>
          <p:spPr bwMode="auto">
            <a:xfrm flipV="1">
              <a:off x="2544" y="1639"/>
              <a:ext cx="0" cy="67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94" name="Text Box 138"/>
            <p:cNvSpPr txBox="1">
              <a:spLocks noChangeArrowheads="1"/>
            </p:cNvSpPr>
            <p:nvPr/>
          </p:nvSpPr>
          <p:spPr bwMode="auto">
            <a:xfrm>
              <a:off x="288" y="3504"/>
              <a:ext cx="2784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质谱仪的示意图</a:t>
              </a:r>
            </a:p>
          </p:txBody>
        </p:sp>
      </p:grpSp>
      <p:graphicFrame>
        <p:nvGraphicFramePr>
          <p:cNvPr id="96395" name="Object 139"/>
          <p:cNvGraphicFramePr>
            <a:graphicFrameLocks noChangeAspect="1"/>
          </p:cNvGraphicFramePr>
          <p:nvPr/>
        </p:nvGraphicFramePr>
        <p:xfrm>
          <a:off x="2627784" y="980728"/>
          <a:ext cx="1684338" cy="1201737"/>
        </p:xfrm>
        <a:graphic>
          <a:graphicData uri="http://schemas.openxmlformats.org/presentationml/2006/ole">
            <p:oleObj spid="_x0000_s71684" name="Equation" r:id="rId11" imgW="545760" imgH="393480" progId="Equation.DSMT4">
              <p:embed/>
            </p:oleObj>
          </a:graphicData>
        </a:graphic>
      </p:graphicFrame>
      <p:graphicFrame>
        <p:nvGraphicFramePr>
          <p:cNvPr id="10245" name="Object 140"/>
          <p:cNvGraphicFramePr>
            <a:graphicFrameLocks noChangeAspect="1"/>
          </p:cNvGraphicFramePr>
          <p:nvPr/>
        </p:nvGraphicFramePr>
        <p:xfrm>
          <a:off x="3173413" y="2814638"/>
          <a:ext cx="415925" cy="360362"/>
        </p:xfrm>
        <a:graphic>
          <a:graphicData uri="http://schemas.openxmlformats.org/presentationml/2006/ole">
            <p:oleObj spid="_x0000_s71685" name="Equation" r:id="rId12" imgW="190440" imgH="164880" progId="Equation.DSMT4">
              <p:embed/>
            </p:oleObj>
          </a:graphicData>
        </a:graphic>
      </p:graphicFrame>
      <p:graphicFrame>
        <p:nvGraphicFramePr>
          <p:cNvPr id="10246" name="Object 141"/>
          <p:cNvGraphicFramePr>
            <a:graphicFrameLocks noChangeAspect="1"/>
          </p:cNvGraphicFramePr>
          <p:nvPr/>
        </p:nvGraphicFramePr>
        <p:xfrm>
          <a:off x="2281238" y="4437063"/>
          <a:ext cx="360362" cy="360362"/>
        </p:xfrm>
        <a:graphic>
          <a:graphicData uri="http://schemas.openxmlformats.org/presentationml/2006/ole">
            <p:oleObj spid="_x0000_s71686" name="Equation" r:id="rId13" imgW="164880" imgH="164880" progId="Equation.DSMT4">
              <p:embed/>
            </p:oleObj>
          </a:graphicData>
        </a:graphic>
      </p:graphicFrame>
      <p:graphicFrame>
        <p:nvGraphicFramePr>
          <p:cNvPr id="96398" name="Object 142"/>
          <p:cNvGraphicFramePr>
            <a:graphicFrameLocks noChangeAspect="1"/>
          </p:cNvGraphicFramePr>
          <p:nvPr/>
        </p:nvGraphicFramePr>
        <p:xfrm>
          <a:off x="251520" y="1268760"/>
          <a:ext cx="1943100" cy="655637"/>
        </p:xfrm>
        <a:graphic>
          <a:graphicData uri="http://schemas.openxmlformats.org/presentationml/2006/ole">
            <p:oleObj spid="_x0000_s71687" name="Equation" r:id="rId14" imgW="647640" imgH="203040" progId="Equation.DSMT4">
              <p:embed/>
            </p:oleObj>
          </a:graphicData>
        </a:graphic>
      </p:graphicFrame>
      <p:sp>
        <p:nvSpPr>
          <p:cNvPr id="96399" name="Text Box 143"/>
          <p:cNvSpPr txBox="1">
            <a:spLocks noChangeArrowheads="1"/>
          </p:cNvSpPr>
          <p:nvPr/>
        </p:nvSpPr>
        <p:spPr bwMode="auto">
          <a:xfrm>
            <a:off x="4932363" y="2781300"/>
            <a:ext cx="4211637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谱线位置：同位素质量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谱线黑度：相对含量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32475" y="1403350"/>
            <a:ext cx="2657475" cy="4383088"/>
            <a:chOff x="3714" y="843"/>
            <a:chExt cx="1674" cy="2761"/>
          </a:xfrm>
        </p:grpSpPr>
        <p:pic>
          <p:nvPicPr>
            <p:cNvPr id="43015" name="Picture 3" descr="msotw9_temp0"/>
            <p:cNvPicPr>
              <a:picLocks noChangeAspect="1" noChangeArrowheads="1"/>
            </p:cNvPicPr>
            <p:nvPr/>
          </p:nvPicPr>
          <p:blipFill>
            <a:blip r:embed="rId3" cstate="print">
              <a:lum bright="6000" contrast="12000"/>
            </a:blip>
            <a:srcRect/>
            <a:stretch>
              <a:fillRect/>
            </a:stretch>
          </p:blipFill>
          <p:spPr bwMode="auto">
            <a:xfrm>
              <a:off x="3769" y="843"/>
              <a:ext cx="1503" cy="2022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</p:spPr>
        </p:pic>
        <p:sp>
          <p:nvSpPr>
            <p:cNvPr id="43016" name="Text Box 4"/>
            <p:cNvSpPr txBox="1">
              <a:spLocks noChangeArrowheads="1"/>
            </p:cNvSpPr>
            <p:nvPr/>
          </p:nvSpPr>
          <p:spPr bwMode="auto">
            <a:xfrm>
              <a:off x="3714" y="2970"/>
              <a:ext cx="167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1992</a:t>
              </a:r>
              <a:r>
                <a:rPr kumimoji="1" lang="zh-CN" altLang="en-US" sz="2000" b="1">
                  <a:solidFill>
                    <a:srgbClr val="0000FF"/>
                  </a:solidFill>
                  <a:latin typeface="宋体" pitchFamily="2" charset="-122"/>
                </a:rPr>
                <a:t>年中科院上海原子核所建成的小型回旋加速器质谱仪外形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79512" y="711156"/>
            <a:ext cx="5544616" cy="5851255"/>
            <a:chOff x="792" y="402"/>
            <a:chExt cx="2808" cy="3585"/>
          </a:xfrm>
        </p:grpSpPr>
        <p:sp>
          <p:nvSpPr>
            <p:cNvPr id="43012" name="Text Box 6"/>
            <p:cNvSpPr txBox="1">
              <a:spLocks noChangeArrowheads="1"/>
            </p:cNvSpPr>
            <p:nvPr/>
          </p:nvSpPr>
          <p:spPr bwMode="auto">
            <a:xfrm>
              <a:off x="795" y="1818"/>
              <a:ext cx="2805" cy="21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2800" b="1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改变思路：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不去测微弱的放射性，直接对</a:t>
              </a:r>
              <a:r>
                <a:rPr kumimoji="1" lang="en-US" altLang="zh-CN" sz="2800" b="1" baseline="30000" dirty="0">
                  <a:latin typeface="楷体_GB2312" pitchFamily="49" charset="-122"/>
                  <a:ea typeface="楷体_GB2312" pitchFamily="49" charset="-122"/>
                </a:rPr>
                <a:t>14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原子计数。将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mg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数量级的样品放入加速器离子源，加速后穿过磁场经质量分析，用粒子探测器对</a:t>
              </a:r>
              <a:r>
                <a:rPr kumimoji="1" lang="en-US" altLang="zh-CN" sz="2800" b="1" baseline="30000" dirty="0">
                  <a:latin typeface="楷体_GB2312" pitchFamily="49" charset="-122"/>
                  <a:ea typeface="楷体_GB2312" pitchFamily="49" charset="-122"/>
                </a:rPr>
                <a:t>14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进行计数，通过比较古代样品和现代样品的计数，考古年代可增至数十万年，误差仅为数十年。</a:t>
              </a:r>
            </a:p>
          </p:txBody>
        </p:sp>
        <p:sp>
          <p:nvSpPr>
            <p:cNvPr id="43013" name="Text Box 7"/>
            <p:cNvSpPr txBox="1">
              <a:spLocks noChangeArrowheads="1"/>
            </p:cNvSpPr>
            <p:nvPr/>
          </p:nvSpPr>
          <p:spPr bwMode="auto">
            <a:xfrm>
              <a:off x="792" y="738"/>
              <a:ext cx="2805" cy="110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用测量文物中</a:t>
              </a:r>
              <a:r>
                <a:rPr kumimoji="1" lang="en-US" altLang="zh-CN" sz="2800" b="1" baseline="30000" dirty="0">
                  <a:latin typeface="楷体_GB2312" pitchFamily="49" charset="-122"/>
                  <a:ea typeface="楷体_GB2312" pitchFamily="49" charset="-122"/>
                </a:rPr>
                <a:t>14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放射性强度方法确定文物年代：要求样品数量大，精度不高，上限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万年，误差几百年。</a:t>
              </a:r>
            </a:p>
          </p:txBody>
        </p:sp>
        <p:sp>
          <p:nvSpPr>
            <p:cNvPr id="43014" name="Text Box 8"/>
            <p:cNvSpPr txBox="1">
              <a:spLocks noChangeArrowheads="1"/>
            </p:cNvSpPr>
            <p:nvPr/>
          </p:nvSpPr>
          <p:spPr bwMode="auto">
            <a:xfrm>
              <a:off x="865" y="402"/>
              <a:ext cx="924" cy="280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小资料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85750" y="1285875"/>
            <a:ext cx="9175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latin typeface="仿宋" pitchFamily="49" charset="-122"/>
                <a:ea typeface="仿宋" pitchFamily="49" charset="-122"/>
              </a:rPr>
              <a:t>1. </a:t>
            </a:r>
            <a:r>
              <a:rPr lang="zh-CN" altLang="en-US" sz="2400" b="1" dirty="0" smtClean="0">
                <a:latin typeface="仿宋" pitchFamily="49" charset="-122"/>
                <a:ea typeface="仿宋" pitchFamily="49" charset="-122"/>
              </a:rPr>
              <a:t>回旋加速器</a:t>
            </a:r>
            <a:r>
              <a:rPr lang="zh-CN" altLang="en-US" sz="2400" b="1" dirty="0">
                <a:latin typeface="仿宋" pitchFamily="49" charset="-122"/>
                <a:ea typeface="仿宋" pitchFamily="49" charset="-122"/>
              </a:rPr>
              <a:t>是加速带电粒子的装置，其核心的部分是分</a:t>
            </a:r>
            <a:endParaRPr lang="en-US" altLang="zh-CN" sz="2400" b="1" dirty="0">
              <a:latin typeface="仿宋" pitchFamily="49" charset="-122"/>
              <a:ea typeface="仿宋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dirty="0">
                <a:latin typeface="仿宋" pitchFamily="49" charset="-122"/>
                <a:ea typeface="仿宋" pitchFamily="49" charset="-122"/>
              </a:rPr>
              <a:t>别与高频交流电极相连的两个</a:t>
            </a:r>
            <a:r>
              <a:rPr lang="en-US" altLang="zh-CN" sz="2400" b="1" dirty="0">
                <a:latin typeface="仿宋" pitchFamily="49" charset="-122"/>
                <a:ea typeface="仿宋" pitchFamily="49" charset="-122"/>
              </a:rPr>
              <a:t>D</a:t>
            </a:r>
            <a:r>
              <a:rPr lang="zh-CN" altLang="en-US" sz="2400" b="1" dirty="0">
                <a:latin typeface="仿宋" pitchFamily="49" charset="-122"/>
                <a:ea typeface="仿宋" pitchFamily="49" charset="-122"/>
              </a:rPr>
              <a:t>形金属盒。两盒间的狭缝中形</a:t>
            </a:r>
            <a:endParaRPr lang="en-US" altLang="zh-CN" sz="2400" b="1" dirty="0">
              <a:latin typeface="仿宋" pitchFamily="49" charset="-122"/>
              <a:ea typeface="仿宋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dirty="0">
                <a:latin typeface="仿宋" pitchFamily="49" charset="-122"/>
                <a:ea typeface="仿宋" pitchFamily="49" charset="-122"/>
              </a:rPr>
              <a:t>成的周期性变化的电场，使粒子在通过狭缝时都能得到加速，</a:t>
            </a:r>
            <a:endParaRPr lang="en-US" altLang="zh-CN" sz="2400" b="1" dirty="0">
              <a:latin typeface="仿宋" pitchFamily="49" charset="-122"/>
              <a:ea typeface="仿宋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dirty="0">
                <a:latin typeface="仿宋" pitchFamily="49" charset="-122"/>
                <a:ea typeface="仿宋" pitchFamily="49" charset="-122"/>
              </a:rPr>
              <a:t>两</a:t>
            </a:r>
            <a:r>
              <a:rPr lang="en-US" altLang="zh-CN" sz="2400" b="1" dirty="0">
                <a:latin typeface="仿宋" pitchFamily="49" charset="-122"/>
                <a:ea typeface="仿宋" pitchFamily="49" charset="-122"/>
              </a:rPr>
              <a:t>D</a:t>
            </a:r>
            <a:r>
              <a:rPr lang="zh-CN" altLang="en-US" sz="2400" b="1" dirty="0">
                <a:latin typeface="仿宋" pitchFamily="49" charset="-122"/>
                <a:ea typeface="仿宋" pitchFamily="49" charset="-122"/>
              </a:rPr>
              <a:t>形金属盒处于垂直于盒底的匀强磁场中，如图所示。要增</a:t>
            </a:r>
            <a:endParaRPr lang="en-US" altLang="zh-CN" sz="2400" b="1" dirty="0">
              <a:latin typeface="仿宋" pitchFamily="49" charset="-122"/>
              <a:ea typeface="仿宋" pitchFamily="49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dirty="0">
                <a:latin typeface="仿宋" pitchFamily="49" charset="-122"/>
                <a:ea typeface="仿宋" pitchFamily="49" charset="-122"/>
              </a:rPr>
              <a:t>大带电粒子射出的动能，则下列说法中正确的是（       ）</a:t>
            </a:r>
            <a:endParaRPr lang="en-US" altLang="zh-CN" sz="24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666750" y="3638550"/>
            <a:ext cx="71437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A.</a:t>
            </a:r>
            <a:r>
              <a:rPr lang="zh-CN" altLang="en-US" sz="24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增大匀强电场间的加速电压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B.</a:t>
            </a:r>
            <a:r>
              <a:rPr lang="zh-CN" altLang="en-US" sz="24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增大磁场的磁感应强度</a:t>
            </a:r>
            <a:r>
              <a:rPr lang="en-US" altLang="zh-CN" sz="24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B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C.</a:t>
            </a:r>
            <a:r>
              <a:rPr lang="zh-CN" altLang="en-US" sz="24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减少狭缝间的距离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D.</a:t>
            </a:r>
            <a:r>
              <a:rPr lang="zh-CN" altLang="en-US" sz="24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增大</a:t>
            </a:r>
            <a:r>
              <a:rPr lang="en-US" altLang="zh-CN" sz="24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D</a:t>
            </a:r>
            <a:r>
              <a:rPr lang="zh-CN" altLang="en-US" sz="24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形金属盒的半径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143750" y="2988241"/>
            <a:ext cx="7777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华文行楷" pitchFamily="2" charset="-122"/>
                <a:cs typeface="宋体" charset="-122"/>
              </a:rPr>
              <a:t>BD</a:t>
            </a:r>
          </a:p>
        </p:txBody>
      </p:sp>
      <p:pic>
        <p:nvPicPr>
          <p:cNvPr id="21510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38" y="3643313"/>
            <a:ext cx="3132137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29600" cy="9080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小  结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412776"/>
            <a:ext cx="8136830" cy="35283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latin typeface="宋体" charset="-122"/>
              </a:rPr>
              <a:t>1.</a:t>
            </a:r>
            <a:r>
              <a:rPr lang="zh-CN" altLang="zh-CN" sz="2400" dirty="0" smtClean="0"/>
              <a:t>洛伦兹力的大小：</a:t>
            </a:r>
            <a:r>
              <a:rPr lang="en-US" altLang="zh-CN" sz="2400" dirty="0" smtClean="0"/>
              <a:t> </a:t>
            </a:r>
            <a:endParaRPr lang="zh-CN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洛伦兹力的方向：左手定则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2. </a:t>
            </a:r>
            <a:r>
              <a:rPr lang="zh-CN" altLang="zh-CN" sz="2400" dirty="0" smtClean="0"/>
              <a:t>带电粒子在匀强磁场中的运动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3. </a:t>
            </a:r>
            <a:r>
              <a:rPr lang="zh-CN" altLang="zh-CN" sz="2400" dirty="0" smtClean="0"/>
              <a:t>洛伦兹力的应用：电子射线的偏转、磁流体发电、回旋加速器、质谱仪。</a:t>
            </a:r>
            <a:endParaRPr lang="zh-CN" altLang="en-US" sz="2400" b="1" dirty="0" smtClean="0">
              <a:latin typeface="宋体" charset="-122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3203848" y="1556792"/>
          <a:ext cx="2010312" cy="476672"/>
        </p:xfrm>
        <a:graphic>
          <a:graphicData uri="http://schemas.openxmlformats.org/presentationml/2006/ole">
            <p:oleObj spid="_x0000_s63489" name="Equation" r:id="rId3" imgW="850531" imgH="203112" progId="Equation.DSMT4">
              <p:embed/>
            </p:oleObj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763688" y="3052734"/>
          <a:ext cx="1259632" cy="1096346"/>
        </p:xfrm>
        <a:graphic>
          <a:graphicData uri="http://schemas.openxmlformats.org/presentationml/2006/ole">
            <p:oleObj spid="_x0000_s63491" name="Equation" r:id="rId4" imgW="469900" imgH="419100" progId="Equation.DSMT4">
              <p:embed/>
            </p:oleObj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923928" y="3212976"/>
          <a:ext cx="1440160" cy="980978"/>
        </p:xfrm>
        <a:graphic>
          <a:graphicData uri="http://schemas.openxmlformats.org/presentationml/2006/ole">
            <p:oleObj spid="_x0000_s63493" name="Equation" r:id="rId5" imgW="609600" imgH="419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79512" y="1052736"/>
            <a:ext cx="392392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实验：</a:t>
            </a:r>
            <a:r>
              <a:rPr lang="zh-CN" altLang="en-US" sz="2800" b="1" dirty="0" smtClean="0">
                <a:latin typeface="+mn-ea"/>
              </a:rPr>
              <a:t>电子</a:t>
            </a:r>
            <a:r>
              <a:rPr lang="zh-CN" altLang="en-US" sz="2800" b="1" dirty="0">
                <a:latin typeface="+mn-ea"/>
              </a:rPr>
              <a:t>射线</a:t>
            </a:r>
            <a:r>
              <a:rPr lang="zh-CN" altLang="en-US" sz="2800" b="1" dirty="0" smtClean="0">
                <a:latin typeface="+mn-ea"/>
              </a:rPr>
              <a:t>管</a:t>
            </a:r>
            <a:r>
              <a:rPr lang="en-US" altLang="zh-CN" sz="2800" b="1" dirty="0" smtClean="0">
                <a:latin typeface="+mn-ea"/>
              </a:rPr>
              <a:t>——</a:t>
            </a:r>
            <a:r>
              <a:rPr lang="zh-CN" altLang="en-US" sz="2800" b="1" dirty="0" smtClean="0">
                <a:latin typeface="+mn-ea"/>
              </a:rPr>
              <a:t>从</a:t>
            </a:r>
            <a:r>
              <a:rPr lang="zh-CN" altLang="en-US" sz="2800" b="1" dirty="0">
                <a:latin typeface="+mn-ea"/>
              </a:rPr>
              <a:t>阴极发射</a:t>
            </a:r>
            <a:r>
              <a:rPr lang="zh-CN" altLang="en-US" sz="2800" b="1" dirty="0" smtClean="0">
                <a:latin typeface="+mn-ea"/>
              </a:rPr>
              <a:t>出来电子</a:t>
            </a:r>
            <a:r>
              <a:rPr lang="zh-CN" altLang="en-US" sz="2800" b="1" dirty="0">
                <a:latin typeface="+mn-ea"/>
              </a:rPr>
              <a:t>，在两极</a:t>
            </a:r>
            <a:r>
              <a:rPr lang="zh-CN" altLang="en-US" sz="2800" b="1" dirty="0" smtClean="0">
                <a:latin typeface="+mn-ea"/>
              </a:rPr>
              <a:t>高压作用</a:t>
            </a:r>
            <a:r>
              <a:rPr lang="zh-CN" altLang="en-US" sz="2800" b="1" dirty="0">
                <a:latin typeface="+mn-ea"/>
              </a:rPr>
              <a:t>下使电子</a:t>
            </a:r>
            <a:r>
              <a:rPr lang="zh-CN" altLang="en-US" sz="2800" b="1" dirty="0" smtClean="0">
                <a:latin typeface="+mn-ea"/>
              </a:rPr>
              <a:t>加速形成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电子束。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79512" y="3717032"/>
            <a:ext cx="871309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实验发现：</a:t>
            </a:r>
            <a:r>
              <a:rPr lang="zh-CN" altLang="en-US" sz="2800" b="1" dirty="0" smtClean="0">
                <a:latin typeface="+mn-ea"/>
              </a:rPr>
              <a:t>在</a:t>
            </a:r>
            <a:r>
              <a:rPr lang="zh-CN" altLang="en-US" sz="2800" b="1" dirty="0">
                <a:latin typeface="+mn-ea"/>
              </a:rPr>
              <a:t>没有外磁场时，电子束沿</a:t>
            </a:r>
            <a:r>
              <a:rPr lang="zh-CN" altLang="en-US" sz="2800" b="1" dirty="0" smtClean="0">
                <a:latin typeface="+mn-ea"/>
              </a:rPr>
              <a:t>直线运动；将</a:t>
            </a:r>
            <a:r>
              <a:rPr lang="zh-CN" altLang="en-US" sz="2800" b="1" dirty="0">
                <a:latin typeface="+mn-ea"/>
              </a:rPr>
              <a:t>蹄形磁铁靠近阴极射线管，发现电子束运动轨迹发生了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弯曲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51520" y="5085184"/>
            <a:ext cx="69850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结论：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磁场对运动电荷有力的作用</a:t>
            </a:r>
            <a:r>
              <a:rPr lang="zh-CN" altLang="en-US" sz="2800" b="1" dirty="0">
                <a:latin typeface="+mn-ea"/>
              </a:rPr>
              <a:t>。</a:t>
            </a:r>
            <a:r>
              <a:rPr lang="zh-CN" altLang="en-US" sz="2800" dirty="0">
                <a:latin typeface="+mn-ea"/>
              </a:rPr>
              <a:t> </a:t>
            </a:r>
          </a:p>
        </p:txBody>
      </p:sp>
      <p:pic>
        <p:nvPicPr>
          <p:cNvPr id="7181" name="观察阴极射线管中射线在直导线磁场中的偏转.asf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764704"/>
            <a:ext cx="4464496" cy="29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9512" y="5805264"/>
            <a:ext cx="8748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2800" b="1" dirty="0">
                <a:ea typeface="黑体" pitchFamily="2" charset="-122"/>
              </a:rPr>
              <a:t>运动电荷在磁场中受到的作用力叫做</a:t>
            </a:r>
            <a:r>
              <a:rPr kumimoji="1" lang="zh-CN" altLang="en-US" sz="2800" b="1" dirty="0">
                <a:solidFill>
                  <a:srgbClr val="FF0000"/>
                </a:solidFill>
                <a:ea typeface="黑体" pitchFamily="2" charset="-122"/>
              </a:rPr>
              <a:t>洛伦兹力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71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1"/>
                  </p:tgtEl>
                </p:cond>
              </p:nextCondLst>
            </p:seq>
            <p:video>
              <p:cMediaNode>
                <p:cTn id="2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181"/>
                </p:tgtEl>
              </p:cMediaNode>
            </p:video>
          </p:childTnLst>
        </p:cTn>
      </p:par>
    </p:tnLst>
    <p:bldLst>
      <p:bldP spid="7174" grpId="0"/>
      <p:bldP spid="7175" grpId="0"/>
      <p:bldP spid="717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阴极射线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22655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1571625" y="3000375"/>
            <a:ext cx="785813" cy="214313"/>
          </a:xfrm>
          <a:prstGeom prst="straightConnector1">
            <a:avLst/>
          </a:prstGeom>
          <a:noFill/>
          <a:ln w="60325" algn="ctr">
            <a:solidFill>
              <a:srgbClr val="66FF33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>
            <a:off x="3071813" y="3357563"/>
            <a:ext cx="2857500" cy="785812"/>
          </a:xfrm>
          <a:prstGeom prst="straightConnector1">
            <a:avLst/>
          </a:prstGeom>
          <a:noFill/>
          <a:ln w="60325" algn="ctr">
            <a:solidFill>
              <a:srgbClr val="66FF33"/>
            </a:solidFill>
            <a:round/>
            <a:headEnd/>
            <a:tailEnd/>
          </a:ln>
        </p:spPr>
      </p:cxn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571500"/>
            <a:ext cx="8804275" cy="5643563"/>
            <a:chOff x="912" y="661"/>
            <a:chExt cx="5130" cy="319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912" y="661"/>
              <a:ext cx="5130" cy="3190"/>
              <a:chOff x="1066" y="2277"/>
              <a:chExt cx="4718" cy="2926"/>
            </a:xfrm>
          </p:grpSpPr>
          <p:pic>
            <p:nvPicPr>
              <p:cNvPr id="5130" name="Picture 4" descr="管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19" y="2277"/>
                <a:ext cx="4565" cy="29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1066" y="3727"/>
                <a:ext cx="107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zh-CN" sz="3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  <a:cs typeface="宋体" charset="-122"/>
                </a:endParaRPr>
              </a:p>
            </p:txBody>
          </p:sp>
        </p:grpSp>
        <p:sp>
          <p:nvSpPr>
            <p:cNvPr id="5129" name="Rectangle 11"/>
            <p:cNvSpPr>
              <a:spLocks noChangeArrowheads="1"/>
            </p:cNvSpPr>
            <p:nvPr/>
          </p:nvSpPr>
          <p:spPr bwMode="auto">
            <a:xfrm>
              <a:off x="1968" y="1968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FF"/>
                  </a:solidFill>
                </a:rPr>
                <a:t>电子束运动径迹</a:t>
              </a:r>
            </a:p>
          </p:txBody>
        </p:sp>
      </p:grpSp>
      <p:pic>
        <p:nvPicPr>
          <p:cNvPr id="15" name="Picture 13" descr="管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58674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管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227263"/>
            <a:ext cx="5867400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/>
          <p:cNvSpPr txBox="1">
            <a:spLocks noChangeArrowheads="1"/>
          </p:cNvSpPr>
          <p:nvPr/>
        </p:nvSpPr>
        <p:spPr bwMode="auto">
          <a:xfrm>
            <a:off x="395288" y="692150"/>
            <a:ext cx="34559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800000"/>
                </a:solidFill>
                <a:ea typeface="华文行楷" pitchFamily="2" charset="-122"/>
              </a:rPr>
              <a:t>洛伦兹力</a:t>
            </a:r>
            <a:endParaRPr lang="en-US" altLang="zh-CN" sz="4000" b="1">
              <a:solidFill>
                <a:srgbClr val="800000"/>
              </a:solidFill>
              <a:ea typeface="华文行楷" pitchFamily="2" charset="-122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714375" y="2000250"/>
            <a:ext cx="3929063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磁场对运动电荷的作用力，称为洛伦兹力</a:t>
            </a:r>
            <a:endParaRPr lang="en-US" altLang="zh-CN" sz="3200" b="1" dirty="0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5650" y="3573463"/>
            <a:ext cx="35004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hlinkClick r:id="rId2" action="ppaction://hlinkfile"/>
              </a:rPr>
              <a:t>安培力是洛伦兹力的宏观表现</a:t>
            </a:r>
            <a:endParaRPr lang="en-US" altLang="zh-CN" sz="3200" b="1" dirty="0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6149" name="Picture 2" descr="洛仑兹"/>
          <p:cNvPicPr>
            <a:picLocks noChangeAspect="1" noChangeArrowheads="1"/>
          </p:cNvPicPr>
          <p:nvPr/>
        </p:nvPicPr>
        <p:blipFill>
          <a:blip r:embed="rId3" cstate="print">
            <a:lum contrast="36000"/>
          </a:blip>
          <a:srcRect/>
          <a:stretch>
            <a:fillRect/>
          </a:stretch>
        </p:blipFill>
        <p:spPr bwMode="auto">
          <a:xfrm>
            <a:off x="5715000" y="1700213"/>
            <a:ext cx="2633663" cy="363855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>
            <a:prstShdw prst="shdw13" dist="53882" dir="13500000">
              <a:srgbClr val="99FF33">
                <a:alpha val="50000"/>
              </a:srgbClr>
            </a:prstShdw>
          </a:effec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94175" y="5373688"/>
            <a:ext cx="4949825" cy="946150"/>
          </a:xfrm>
          <a:prstGeom prst="rect">
            <a:avLst/>
          </a:prstGeom>
          <a:solidFill>
            <a:srgbClr val="CCFFCC">
              <a:alpha val="80000"/>
            </a:srgbClr>
          </a:solidFill>
          <a:ln w="38100" algn="ctr">
            <a:noFill/>
            <a:miter lim="800000"/>
            <a:headEnd/>
            <a:tailEnd type="none" w="med" len="lg"/>
          </a:ln>
          <a:effectLst>
            <a:prstShdw prst="shdw17" dist="109250" dir="8667739">
              <a:srgbClr val="9999FF"/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荷兰物理学家  洛伦兹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 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Lorentz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 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1853—1928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0" name="Rectangle 136"/>
          <p:cNvSpPr>
            <a:spLocks noChangeArrowheads="1"/>
          </p:cNvSpPr>
          <p:nvPr/>
        </p:nvSpPr>
        <p:spPr bwMode="auto">
          <a:xfrm>
            <a:off x="251520" y="764704"/>
            <a:ext cx="3563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zh-CN" altLang="en-US" sz="3200" b="1" dirty="0" smtClean="0">
                <a:ea typeface="黑体" pitchFamily="2" charset="-122"/>
              </a:rPr>
              <a:t>洛伦兹力大小：</a:t>
            </a:r>
            <a:endParaRPr lang="zh-CN" altLang="en-US" sz="3200" b="1" dirty="0">
              <a:ea typeface="黑体" pitchFamily="2" charset="-122"/>
            </a:endParaRPr>
          </a:p>
        </p:txBody>
      </p:sp>
      <p:sp>
        <p:nvSpPr>
          <p:cNvPr id="81" name="Text Box 48"/>
          <p:cNvSpPr txBox="1">
            <a:spLocks noChangeArrowheads="1"/>
          </p:cNvSpPr>
          <p:nvPr/>
        </p:nvSpPr>
        <p:spPr bwMode="auto">
          <a:xfrm>
            <a:off x="72008" y="1484784"/>
            <a:ext cx="30598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404"/>
                </a:solidFill>
                <a:latin typeface="+mn-ea"/>
              </a:rPr>
              <a:t>通电导线的电流</a:t>
            </a:r>
            <a:r>
              <a:rPr lang="en-US" altLang="zh-CN" sz="2800" b="1" dirty="0" smtClean="0">
                <a:solidFill>
                  <a:srgbClr val="000404"/>
                </a:solidFill>
                <a:latin typeface="+mn-ea"/>
              </a:rPr>
              <a:t>:</a:t>
            </a:r>
            <a:endParaRPr lang="en-US" altLang="zh-CN" sz="2800" b="1" dirty="0">
              <a:solidFill>
                <a:srgbClr val="000404"/>
              </a:solidFill>
              <a:latin typeface="+mn-ea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5796136" y="836712"/>
            <a:ext cx="3096344" cy="2520280"/>
            <a:chOff x="2525" y="5180"/>
            <a:chExt cx="2014" cy="1990"/>
          </a:xfrm>
        </p:grpSpPr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3419" y="5180"/>
              <a:ext cx="95" cy="19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51210" name="AutoShape 10"/>
            <p:cNvCxnSpPr>
              <a:cxnSpLocks noChangeShapeType="1"/>
            </p:cNvCxnSpPr>
            <p:nvPr/>
          </p:nvCxnSpPr>
          <p:spPr bwMode="auto">
            <a:xfrm>
              <a:off x="2525" y="5180"/>
              <a:ext cx="1750" cy="85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51211" name="AutoShape 11"/>
            <p:cNvCxnSpPr>
              <a:cxnSpLocks noChangeShapeType="1"/>
            </p:cNvCxnSpPr>
            <p:nvPr/>
          </p:nvCxnSpPr>
          <p:spPr bwMode="auto">
            <a:xfrm>
              <a:off x="2547" y="5700"/>
              <a:ext cx="1750" cy="85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51212" name="AutoShape 12"/>
            <p:cNvCxnSpPr>
              <a:cxnSpLocks noChangeShapeType="1"/>
            </p:cNvCxnSpPr>
            <p:nvPr/>
          </p:nvCxnSpPr>
          <p:spPr bwMode="auto">
            <a:xfrm>
              <a:off x="2549" y="6210"/>
              <a:ext cx="1750" cy="85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graphicFrame>
          <p:nvGraphicFramePr>
            <p:cNvPr id="51213" name="Object 13"/>
            <p:cNvGraphicFramePr>
              <a:graphicFrameLocks noChangeAspect="1"/>
            </p:cNvGraphicFramePr>
            <p:nvPr/>
          </p:nvGraphicFramePr>
          <p:xfrm>
            <a:off x="3517" y="5813"/>
            <a:ext cx="164" cy="217"/>
          </p:xfrm>
          <a:graphic>
            <a:graphicData uri="http://schemas.openxmlformats.org/presentationml/2006/ole">
              <p:oleObj spid="_x0000_s51213" name="Equation" r:id="rId3" imgW="126720" imgH="164880" progId="Equation.DSMT4">
                <p:embed/>
              </p:oleObj>
            </a:graphicData>
          </a:graphic>
        </p:graphicFrame>
        <p:graphicFrame>
          <p:nvGraphicFramePr>
            <p:cNvPr id="51214" name="Object 14"/>
            <p:cNvGraphicFramePr>
              <a:graphicFrameLocks noChangeAspect="1"/>
            </p:cNvGraphicFramePr>
            <p:nvPr/>
          </p:nvGraphicFramePr>
          <p:xfrm>
            <a:off x="4342" y="6463"/>
            <a:ext cx="197" cy="217"/>
          </p:xfrm>
          <a:graphic>
            <a:graphicData uri="http://schemas.openxmlformats.org/presentationml/2006/ole">
              <p:oleObj spid="_x0000_s51214" name="Equation" r:id="rId4" imgW="152280" imgH="164880" progId="Equation.DSMT4">
                <p:embed/>
              </p:oleObj>
            </a:graphicData>
          </a:graphic>
        </p:graphicFrame>
        <p:cxnSp>
          <p:nvCxnSpPr>
            <p:cNvPr id="51215" name="AutoShape 15"/>
            <p:cNvCxnSpPr>
              <a:cxnSpLocks noChangeShapeType="1"/>
            </p:cNvCxnSpPr>
            <p:nvPr/>
          </p:nvCxnSpPr>
          <p:spPr bwMode="auto">
            <a:xfrm>
              <a:off x="3471" y="5700"/>
              <a:ext cx="0" cy="3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sp>
          <p:nvSpPr>
            <p:cNvPr id="51227" name="Arc 27"/>
            <p:cNvSpPr>
              <a:spLocks/>
            </p:cNvSpPr>
            <p:nvPr/>
          </p:nvSpPr>
          <p:spPr bwMode="auto">
            <a:xfrm flipV="1">
              <a:off x="3523" y="6161"/>
              <a:ext cx="123" cy="1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88"/>
                <a:gd name="T1" fmla="*/ 0 h 21600"/>
                <a:gd name="T2" fmla="*/ 17888 w 17888"/>
                <a:gd name="T3" fmla="*/ 9493 h 21600"/>
                <a:gd name="T4" fmla="*/ 0 w 178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88" h="21600" fill="none" extrusionOk="0">
                  <a:moveTo>
                    <a:pt x="-1" y="0"/>
                  </a:moveTo>
                  <a:cubicBezTo>
                    <a:pt x="7168" y="0"/>
                    <a:pt x="13869" y="3556"/>
                    <a:pt x="17888" y="9492"/>
                  </a:cubicBezTo>
                </a:path>
                <a:path w="17888" h="21600" stroke="0" extrusionOk="0">
                  <a:moveTo>
                    <a:pt x="-1" y="0"/>
                  </a:moveTo>
                  <a:cubicBezTo>
                    <a:pt x="7168" y="0"/>
                    <a:pt x="13869" y="3556"/>
                    <a:pt x="17888" y="94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51228" name="Object 28"/>
            <p:cNvGraphicFramePr>
              <a:graphicFrameLocks noChangeAspect="1"/>
            </p:cNvGraphicFramePr>
            <p:nvPr/>
          </p:nvGraphicFramePr>
          <p:xfrm>
            <a:off x="3561" y="6330"/>
            <a:ext cx="164" cy="233"/>
          </p:xfrm>
          <a:graphic>
            <a:graphicData uri="http://schemas.openxmlformats.org/presentationml/2006/ole">
              <p:oleObj spid="_x0000_s51228" name="Equation" r:id="rId5" imgW="126720" imgH="177480" progId="Equation.DSMT4">
                <p:embed/>
              </p:oleObj>
            </a:graphicData>
          </a:graphic>
        </p:graphicFrame>
      </p:grpSp>
      <p:graphicFrame>
        <p:nvGraphicFramePr>
          <p:cNvPr id="106" name="Object 4"/>
          <p:cNvGraphicFramePr>
            <a:graphicFrameLocks noChangeAspect="1"/>
          </p:cNvGraphicFramePr>
          <p:nvPr/>
        </p:nvGraphicFramePr>
        <p:xfrm>
          <a:off x="3152775" y="1544638"/>
          <a:ext cx="1763713" cy="509587"/>
        </p:xfrm>
        <a:graphic>
          <a:graphicData uri="http://schemas.openxmlformats.org/presentationml/2006/ole">
            <p:oleObj spid="_x0000_s51230" name="Equation" r:id="rId6" imgW="583920" imgH="203040" progId="Equation.DSMT4">
              <p:embed/>
            </p:oleObj>
          </a:graphicData>
        </a:graphic>
      </p:graphicFrame>
      <p:grpSp>
        <p:nvGrpSpPr>
          <p:cNvPr id="107" name="Group 6"/>
          <p:cNvGrpSpPr>
            <a:grpSpLocks/>
          </p:cNvGrpSpPr>
          <p:nvPr/>
        </p:nvGrpSpPr>
        <p:grpSpPr bwMode="auto">
          <a:xfrm>
            <a:off x="1187624" y="1553914"/>
            <a:ext cx="2095500" cy="1443038"/>
            <a:chOff x="2736" y="1728"/>
            <a:chExt cx="1320" cy="909"/>
          </a:xfrm>
        </p:grpSpPr>
        <p:sp>
          <p:nvSpPr>
            <p:cNvPr id="108" name="Text Box 7"/>
            <p:cNvSpPr txBox="1">
              <a:spLocks noChangeArrowheads="1"/>
            </p:cNvSpPr>
            <p:nvPr/>
          </p:nvSpPr>
          <p:spPr bwMode="auto">
            <a:xfrm>
              <a:off x="2736" y="2304"/>
              <a:ext cx="57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latin typeface="Times New Roman" pitchFamily="18" charset="0"/>
                </a:rPr>
                <a:t>电荷</a:t>
              </a:r>
            </a:p>
          </p:txBody>
        </p:sp>
        <p:sp>
          <p:nvSpPr>
            <p:cNvPr id="109" name="Line 8"/>
            <p:cNvSpPr>
              <a:spLocks noChangeShapeType="1"/>
            </p:cNvSpPr>
            <p:nvPr/>
          </p:nvSpPr>
          <p:spPr bwMode="auto">
            <a:xfrm rot="7691422">
              <a:off x="3336" y="1800"/>
              <a:ext cx="792" cy="6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" name="Group 9"/>
          <p:cNvGrpSpPr>
            <a:grpSpLocks/>
          </p:cNvGrpSpPr>
          <p:nvPr/>
        </p:nvGrpSpPr>
        <p:grpSpPr bwMode="auto">
          <a:xfrm>
            <a:off x="2254424" y="1723777"/>
            <a:ext cx="1671638" cy="1273175"/>
            <a:chOff x="3408" y="1835"/>
            <a:chExt cx="1053" cy="802"/>
          </a:xfrm>
        </p:grpSpPr>
        <p:sp>
          <p:nvSpPr>
            <p:cNvPr id="111" name="Text Box 10"/>
            <p:cNvSpPr txBox="1">
              <a:spLocks noChangeArrowheads="1"/>
            </p:cNvSpPr>
            <p:nvPr/>
          </p:nvSpPr>
          <p:spPr bwMode="auto">
            <a:xfrm>
              <a:off x="3408" y="2304"/>
              <a:ext cx="57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latin typeface="Times New Roman" pitchFamily="18" charset="0"/>
                </a:rPr>
                <a:t>密度</a:t>
              </a:r>
            </a:p>
          </p:txBody>
        </p:sp>
        <p:sp>
          <p:nvSpPr>
            <p:cNvPr id="112" name="Line 11"/>
            <p:cNvSpPr>
              <a:spLocks noChangeShapeType="1"/>
            </p:cNvSpPr>
            <p:nvPr/>
          </p:nvSpPr>
          <p:spPr bwMode="auto">
            <a:xfrm rot="7089493">
              <a:off x="3933" y="1883"/>
              <a:ext cx="576" cy="4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" name="Group 12"/>
          <p:cNvGrpSpPr>
            <a:grpSpLocks/>
          </p:cNvGrpSpPr>
          <p:nvPr/>
        </p:nvGrpSpPr>
        <p:grpSpPr bwMode="auto">
          <a:xfrm>
            <a:off x="3278362" y="1953964"/>
            <a:ext cx="1023937" cy="1041400"/>
            <a:chOff x="4080" y="1968"/>
            <a:chExt cx="624" cy="683"/>
          </a:xfrm>
        </p:grpSpPr>
        <p:sp>
          <p:nvSpPr>
            <p:cNvPr id="114" name="Text Box 13"/>
            <p:cNvSpPr txBox="1">
              <a:spLocks noChangeArrowheads="1"/>
            </p:cNvSpPr>
            <p:nvPr/>
          </p:nvSpPr>
          <p:spPr bwMode="auto">
            <a:xfrm>
              <a:off x="4080" y="2304"/>
              <a:ext cx="570" cy="3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速率</a:t>
              </a:r>
            </a:p>
          </p:txBody>
        </p:sp>
        <p:sp>
          <p:nvSpPr>
            <p:cNvPr id="115" name="Line 14"/>
            <p:cNvSpPr>
              <a:spLocks noChangeShapeType="1"/>
            </p:cNvSpPr>
            <p:nvPr/>
          </p:nvSpPr>
          <p:spPr bwMode="auto">
            <a:xfrm rot="5516916">
              <a:off x="4392" y="1992"/>
              <a:ext cx="33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" name="Group 15"/>
          <p:cNvGrpSpPr>
            <a:grpSpLocks/>
          </p:cNvGrpSpPr>
          <p:nvPr/>
        </p:nvGrpSpPr>
        <p:grpSpPr bwMode="auto">
          <a:xfrm>
            <a:off x="4386436" y="1934914"/>
            <a:ext cx="1265237" cy="1062038"/>
            <a:chOff x="4751" y="1968"/>
            <a:chExt cx="797" cy="669"/>
          </a:xfrm>
        </p:grpSpPr>
        <p:sp>
          <p:nvSpPr>
            <p:cNvPr id="117" name="Text Box 16"/>
            <p:cNvSpPr txBox="1">
              <a:spLocks noChangeArrowheads="1"/>
            </p:cNvSpPr>
            <p:nvPr/>
          </p:nvSpPr>
          <p:spPr bwMode="auto">
            <a:xfrm>
              <a:off x="4751" y="2304"/>
              <a:ext cx="79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latin typeface="Times New Roman" pitchFamily="18" charset="0"/>
                </a:rPr>
                <a:t>截面积</a:t>
              </a:r>
            </a:p>
          </p:txBody>
        </p:sp>
        <p:sp>
          <p:nvSpPr>
            <p:cNvPr id="118" name="Line 17"/>
            <p:cNvSpPr>
              <a:spLocks noChangeShapeType="1"/>
            </p:cNvSpPr>
            <p:nvPr/>
          </p:nvSpPr>
          <p:spPr bwMode="auto">
            <a:xfrm>
              <a:off x="4944" y="1968"/>
              <a:ext cx="33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9" name="Text Box 48"/>
          <p:cNvSpPr txBox="1">
            <a:spLocks noChangeArrowheads="1"/>
          </p:cNvSpPr>
          <p:nvPr/>
        </p:nvSpPr>
        <p:spPr bwMode="auto">
          <a:xfrm>
            <a:off x="35496" y="3284984"/>
            <a:ext cx="439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404"/>
                </a:solidFill>
                <a:latin typeface="+mn-ea"/>
              </a:rPr>
              <a:t>通电导线所受的安培力</a:t>
            </a:r>
            <a:r>
              <a:rPr lang="en-US" altLang="zh-CN" sz="2800" b="1" dirty="0" smtClean="0">
                <a:solidFill>
                  <a:srgbClr val="000404"/>
                </a:solidFill>
                <a:latin typeface="+mn-ea"/>
              </a:rPr>
              <a:t>:</a:t>
            </a:r>
            <a:endParaRPr lang="en-US" altLang="zh-CN" sz="2800" b="1" dirty="0">
              <a:solidFill>
                <a:srgbClr val="000404"/>
              </a:solidFill>
              <a:latin typeface="+mn-ea"/>
            </a:endParaRPr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31" name="Object 31"/>
          <p:cNvGraphicFramePr>
            <a:graphicFrameLocks noChangeAspect="1"/>
          </p:cNvGraphicFramePr>
          <p:nvPr/>
        </p:nvGraphicFramePr>
        <p:xfrm>
          <a:off x="4283968" y="3356992"/>
          <a:ext cx="2016224" cy="438310"/>
        </p:xfrm>
        <a:graphic>
          <a:graphicData uri="http://schemas.openxmlformats.org/presentationml/2006/ole">
            <p:oleObj spid="_x0000_s51231" name="Equation" r:id="rId7" imgW="812447" imgH="177723" progId="Equation.DSMT4">
              <p:embed/>
            </p:oleObj>
          </a:graphicData>
        </a:graphic>
      </p:graphicFrame>
      <p:sp>
        <p:nvSpPr>
          <p:cNvPr id="122" name="Text Box 48"/>
          <p:cNvSpPr txBox="1">
            <a:spLocks noChangeArrowheads="1"/>
          </p:cNvSpPr>
          <p:nvPr/>
        </p:nvSpPr>
        <p:spPr bwMode="auto">
          <a:xfrm>
            <a:off x="791072" y="4005064"/>
            <a:ext cx="7453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404"/>
                </a:solidFill>
                <a:latin typeface="+mn-ea"/>
              </a:rPr>
              <a:t>磁场中每个运动电荷所受磁场力（洛伦兹力）</a:t>
            </a:r>
            <a:endParaRPr lang="en-US" altLang="zh-CN" sz="2800" b="1" dirty="0">
              <a:solidFill>
                <a:srgbClr val="000404"/>
              </a:solidFill>
              <a:latin typeface="+mn-ea"/>
            </a:endParaRP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6047754" y="2780928"/>
            <a:ext cx="906017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Times New Roman" pitchFamily="18" charset="0"/>
              </a:rPr>
              <a:t>长度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128" name="Line 17"/>
          <p:cNvSpPr>
            <a:spLocks noChangeShapeType="1"/>
          </p:cNvSpPr>
          <p:nvPr/>
        </p:nvSpPr>
        <p:spPr bwMode="auto">
          <a:xfrm flipV="1">
            <a:off x="5508104" y="3068960"/>
            <a:ext cx="504056" cy="36004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9" name="Object 31"/>
          <p:cNvGraphicFramePr>
            <a:graphicFrameLocks noChangeAspect="1"/>
          </p:cNvGraphicFramePr>
          <p:nvPr/>
        </p:nvGraphicFramePr>
        <p:xfrm>
          <a:off x="755576" y="4797152"/>
          <a:ext cx="6835776" cy="969962"/>
        </p:xfrm>
        <a:graphic>
          <a:graphicData uri="http://schemas.openxmlformats.org/presentationml/2006/ole">
            <p:oleObj spid="_x0000_s51233" name="Equation" r:id="rId8" imgW="2755800" imgH="393480" progId="Equation.DSMT4">
              <p:embed/>
            </p:oleObj>
          </a:graphicData>
        </a:graphic>
      </p:graphicFrame>
      <p:sp>
        <p:nvSpPr>
          <p:cNvPr id="130" name="Text Box 16"/>
          <p:cNvSpPr txBox="1">
            <a:spLocks noChangeArrowheads="1"/>
          </p:cNvSpPr>
          <p:nvPr/>
        </p:nvSpPr>
        <p:spPr bwMode="auto">
          <a:xfrm>
            <a:off x="178877" y="5930116"/>
            <a:ext cx="3817059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</a:rPr>
              <a:t>运动电荷总数：</a:t>
            </a:r>
            <a:endParaRPr kumimoji="1" lang="zh-CN" altLang="en-US" sz="2800" i="1" dirty="0">
              <a:latin typeface="Times New Roman" pitchFamily="18" charset="0"/>
            </a:endParaRPr>
          </a:p>
        </p:txBody>
      </p:sp>
      <p:sp>
        <p:nvSpPr>
          <p:cNvPr id="131" name="Line 17"/>
          <p:cNvSpPr>
            <a:spLocks noChangeShapeType="1"/>
          </p:cNvSpPr>
          <p:nvPr/>
        </p:nvSpPr>
        <p:spPr bwMode="auto">
          <a:xfrm flipH="1">
            <a:off x="1043608" y="5661248"/>
            <a:ext cx="432048" cy="216024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34" name="Object 34"/>
          <p:cNvGraphicFramePr>
            <a:graphicFrameLocks noChangeAspect="1"/>
          </p:cNvGraphicFramePr>
          <p:nvPr/>
        </p:nvGraphicFramePr>
        <p:xfrm>
          <a:off x="2699792" y="6021288"/>
          <a:ext cx="1147365" cy="382901"/>
        </p:xfrm>
        <a:graphic>
          <a:graphicData uri="http://schemas.openxmlformats.org/presentationml/2006/ole">
            <p:oleObj spid="_x0000_s51234" name="Equation" r:id="rId9" imgW="5331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subSp spid="_x0000_s5123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">
                                            <p:subSp spid="_x0000_s51230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19" grpId="0"/>
      <p:bldP spid="122" grpId="0"/>
      <p:bldP spid="124" grpId="0" animBg="1"/>
      <p:bldP spid="128" grpId="0" animBg="1"/>
      <p:bldP spid="130" grpId="0" animBg="1"/>
      <p:bldP spid="1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67544" y="5157192"/>
            <a:ext cx="835292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zh-CN" sz="2800" b="1" dirty="0" smtClean="0">
                <a:latin typeface="华文新魏" pitchFamily="2" charset="-122"/>
                <a:ea typeface="华文新魏" pitchFamily="2" charset="-122"/>
              </a:rPr>
              <a:t>无论带电粒子任何运动，它所受到的洛伦兹力的方向总是</a:t>
            </a:r>
            <a:r>
              <a:rPr lang="zh-CN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垂直于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v </a:t>
            </a:r>
            <a:r>
              <a:rPr lang="zh-CN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决定的平面</a:t>
            </a:r>
            <a:r>
              <a:rPr lang="zh-CN" altLang="zh-CN" sz="2800" b="1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800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zh-CN" sz="2800" b="1" dirty="0" smtClean="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 v</a:t>
            </a:r>
            <a:r>
              <a:rPr lang="zh-CN" altLang="zh-CN" sz="2800" b="1" dirty="0" smtClean="0">
                <a:latin typeface="华文新魏" pitchFamily="2" charset="-122"/>
                <a:ea typeface="华文新魏" pitchFamily="2" charset="-122"/>
              </a:rPr>
              <a:t>平行于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B </a:t>
            </a:r>
            <a:r>
              <a:rPr lang="zh-CN" altLang="zh-CN" sz="2800" b="1" dirty="0" smtClean="0">
                <a:latin typeface="华文新魏" pitchFamily="2" charset="-122"/>
                <a:ea typeface="华文新魏" pitchFamily="2" charset="-122"/>
              </a:rPr>
              <a:t>，则洛伦兹力为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zh-CN" sz="2800" b="1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51520" y="1052736"/>
            <a:ext cx="86409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左手定则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：伸开左手</a:t>
            </a: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使大拇指和其余四指垂直且处于同一平面内</a:t>
            </a: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把手放入磁场中</a:t>
            </a: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让磁感线垂直穿过手心</a:t>
            </a:r>
            <a:r>
              <a:rPr lang="en-US" altLang="zh-CN" sz="2800" b="1" dirty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en-US" sz="2800" b="1" dirty="0">
                <a:latin typeface="仿宋" pitchFamily="49" charset="-122"/>
                <a:ea typeface="仿宋" pitchFamily="49" charset="-122"/>
              </a:rPr>
              <a:t>若四指指向正电荷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运动方向或负电荷运动反方向</a:t>
            </a:r>
            <a:r>
              <a:rPr lang="en-US" altLang="zh-CN" sz="2800" b="1" dirty="0" smtClean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那么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大拇指</a:t>
            </a:r>
            <a:r>
              <a:rPr lang="zh-CN" altLang="en-US" sz="28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所指的方向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就是洛伦兹力的方向。</a:t>
            </a:r>
            <a:r>
              <a:rPr lang="zh-CN" altLang="zh-CN" sz="2800" b="1" dirty="0" smtClean="0">
                <a:latin typeface="仿宋" pitchFamily="49" charset="-122"/>
                <a:ea typeface="仿宋" pitchFamily="49" charset="-122"/>
              </a:rPr>
              <a:t>如果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v</a:t>
            </a:r>
            <a:r>
              <a:rPr lang="en-US" altLang="zh-CN" sz="2800" b="1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zh-CN" sz="2800" b="1" dirty="0" smtClean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sz="2800" b="1" dirty="0" smtClean="0"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zh-CN" sz="2800" b="1" dirty="0" smtClean="0">
                <a:latin typeface="仿宋" pitchFamily="49" charset="-122"/>
                <a:ea typeface="仿宋" pitchFamily="49" charset="-122"/>
              </a:rPr>
              <a:t>不垂直，则让四个手指向</a:t>
            </a:r>
            <a:r>
              <a:rPr lang="en-US" altLang="zh-CN" sz="2800" b="1" dirty="0" smtClean="0">
                <a:latin typeface="仿宋" pitchFamily="49" charset="-122"/>
                <a:ea typeface="仿宋" pitchFamily="49" charset="-122"/>
              </a:rPr>
              <a:t>v</a:t>
            </a:r>
            <a:r>
              <a:rPr lang="zh-CN" altLang="zh-CN" sz="28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垂直于</a:t>
            </a:r>
            <a:r>
              <a:rPr lang="en-US" altLang="zh-CN" sz="28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zh-CN" sz="28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的分量</a:t>
            </a:r>
            <a:r>
              <a:rPr lang="zh-CN" altLang="zh-CN" sz="2800" b="1" dirty="0" smtClean="0">
                <a:latin typeface="仿宋" pitchFamily="49" charset="-122"/>
                <a:ea typeface="仿宋" pitchFamily="49" charset="-122"/>
              </a:rPr>
              <a:t>的方向。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</a:rPr>
              <a:t> </a:t>
            </a:r>
          </a:p>
        </p:txBody>
      </p:sp>
      <p:grpSp>
        <p:nvGrpSpPr>
          <p:cNvPr id="2" name="Group 163"/>
          <p:cNvGrpSpPr>
            <a:grpSpLocks/>
          </p:cNvGrpSpPr>
          <p:nvPr/>
        </p:nvGrpSpPr>
        <p:grpSpPr bwMode="auto">
          <a:xfrm>
            <a:off x="2087563" y="3212976"/>
            <a:ext cx="323850" cy="938212"/>
            <a:chOff x="1315" y="2205"/>
            <a:chExt cx="204" cy="591"/>
          </a:xfrm>
        </p:grpSpPr>
        <p:sp>
          <p:nvSpPr>
            <p:cNvPr id="10333" name="Line 155"/>
            <p:cNvSpPr>
              <a:spLocks noChangeShapeType="1"/>
            </p:cNvSpPr>
            <p:nvPr/>
          </p:nvSpPr>
          <p:spPr bwMode="auto">
            <a:xfrm flipV="1">
              <a:off x="1383" y="2387"/>
              <a:ext cx="0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Text Box 157"/>
            <p:cNvSpPr txBox="1">
              <a:spLocks noChangeArrowheads="1"/>
            </p:cNvSpPr>
            <p:nvPr/>
          </p:nvSpPr>
          <p:spPr bwMode="auto">
            <a:xfrm>
              <a:off x="1315" y="220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</p:grpSp>
      <p:grpSp>
        <p:nvGrpSpPr>
          <p:cNvPr id="3" name="Group 168"/>
          <p:cNvGrpSpPr>
            <a:grpSpLocks/>
          </p:cNvGrpSpPr>
          <p:nvPr/>
        </p:nvGrpSpPr>
        <p:grpSpPr bwMode="auto">
          <a:xfrm>
            <a:off x="5219700" y="4294063"/>
            <a:ext cx="323850" cy="942975"/>
            <a:chOff x="4649" y="2523"/>
            <a:chExt cx="204" cy="594"/>
          </a:xfrm>
        </p:grpSpPr>
        <p:sp>
          <p:nvSpPr>
            <p:cNvPr id="10331" name="Line 156"/>
            <p:cNvSpPr>
              <a:spLocks noChangeShapeType="1"/>
            </p:cNvSpPr>
            <p:nvPr/>
          </p:nvSpPr>
          <p:spPr bwMode="auto">
            <a:xfrm flipV="1">
              <a:off x="4694" y="2523"/>
              <a:ext cx="0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Text Box 158"/>
            <p:cNvSpPr txBox="1">
              <a:spLocks noChangeArrowheads="1"/>
            </p:cNvSpPr>
            <p:nvPr/>
          </p:nvSpPr>
          <p:spPr bwMode="auto">
            <a:xfrm>
              <a:off x="4649" y="288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</p:grpSp>
      <p:grpSp>
        <p:nvGrpSpPr>
          <p:cNvPr id="4" name="Group 162"/>
          <p:cNvGrpSpPr>
            <a:grpSpLocks/>
          </p:cNvGrpSpPr>
          <p:nvPr/>
        </p:nvGrpSpPr>
        <p:grpSpPr bwMode="auto">
          <a:xfrm>
            <a:off x="1908175" y="3501901"/>
            <a:ext cx="1565275" cy="1555750"/>
            <a:chOff x="1202" y="2387"/>
            <a:chExt cx="986" cy="980"/>
          </a:xfrm>
        </p:grpSpPr>
        <p:grpSp>
          <p:nvGrpSpPr>
            <p:cNvPr id="5" name="Group 160"/>
            <p:cNvGrpSpPr>
              <a:grpSpLocks/>
            </p:cNvGrpSpPr>
            <p:nvPr/>
          </p:nvGrpSpPr>
          <p:grpSpPr bwMode="auto">
            <a:xfrm>
              <a:off x="1202" y="2387"/>
              <a:ext cx="986" cy="980"/>
              <a:chOff x="1202" y="2387"/>
              <a:chExt cx="986" cy="980"/>
            </a:xfrm>
          </p:grpSpPr>
          <p:grpSp>
            <p:nvGrpSpPr>
              <p:cNvPr id="6" name="Group 60"/>
              <p:cNvGrpSpPr>
                <a:grpSpLocks/>
              </p:cNvGrpSpPr>
              <p:nvPr/>
            </p:nvGrpSpPr>
            <p:grpSpPr bwMode="auto">
              <a:xfrm>
                <a:off x="1202" y="2387"/>
                <a:ext cx="986" cy="980"/>
                <a:chOff x="4800" y="3000"/>
                <a:chExt cx="1600" cy="1600"/>
              </a:xfrm>
            </p:grpSpPr>
            <p:sp>
              <p:nvSpPr>
                <p:cNvPr id="10299" name="Line 61"/>
                <p:cNvSpPr>
                  <a:spLocks noChangeShapeType="1"/>
                </p:cNvSpPr>
                <p:nvPr/>
              </p:nvSpPr>
              <p:spPr bwMode="auto">
                <a:xfrm>
                  <a:off x="4800" y="300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0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4800" y="300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1" name="Line 63"/>
                <p:cNvSpPr>
                  <a:spLocks noChangeShapeType="1"/>
                </p:cNvSpPr>
                <p:nvPr/>
              </p:nvSpPr>
              <p:spPr bwMode="auto">
                <a:xfrm>
                  <a:off x="4800" y="348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800" y="348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3" name="Line 65"/>
                <p:cNvSpPr>
                  <a:spLocks noChangeShapeType="1"/>
                </p:cNvSpPr>
                <p:nvPr/>
              </p:nvSpPr>
              <p:spPr bwMode="auto">
                <a:xfrm>
                  <a:off x="4800" y="396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800" y="396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5" name="Line 67"/>
                <p:cNvSpPr>
                  <a:spLocks noChangeShapeType="1"/>
                </p:cNvSpPr>
                <p:nvPr/>
              </p:nvSpPr>
              <p:spPr bwMode="auto">
                <a:xfrm>
                  <a:off x="4800" y="444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6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800" y="444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7" name="Line 69"/>
                <p:cNvSpPr>
                  <a:spLocks noChangeShapeType="1"/>
                </p:cNvSpPr>
                <p:nvPr/>
              </p:nvSpPr>
              <p:spPr bwMode="auto">
                <a:xfrm>
                  <a:off x="5280" y="300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8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5280" y="300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9" name="Line 71"/>
                <p:cNvSpPr>
                  <a:spLocks noChangeShapeType="1"/>
                </p:cNvSpPr>
                <p:nvPr/>
              </p:nvSpPr>
              <p:spPr bwMode="auto">
                <a:xfrm>
                  <a:off x="5280" y="348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0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5280" y="348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1" name="Line 73"/>
                <p:cNvSpPr>
                  <a:spLocks noChangeShapeType="1"/>
                </p:cNvSpPr>
                <p:nvPr/>
              </p:nvSpPr>
              <p:spPr bwMode="auto">
                <a:xfrm>
                  <a:off x="5280" y="396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280" y="396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3" name="Line 75"/>
                <p:cNvSpPr>
                  <a:spLocks noChangeShapeType="1"/>
                </p:cNvSpPr>
                <p:nvPr/>
              </p:nvSpPr>
              <p:spPr bwMode="auto">
                <a:xfrm>
                  <a:off x="5280" y="444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4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5280" y="444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5" name="Line 77"/>
                <p:cNvSpPr>
                  <a:spLocks noChangeShapeType="1"/>
                </p:cNvSpPr>
                <p:nvPr/>
              </p:nvSpPr>
              <p:spPr bwMode="auto">
                <a:xfrm>
                  <a:off x="5760" y="300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6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760" y="300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7" name="Line 79"/>
                <p:cNvSpPr>
                  <a:spLocks noChangeShapeType="1"/>
                </p:cNvSpPr>
                <p:nvPr/>
              </p:nvSpPr>
              <p:spPr bwMode="auto">
                <a:xfrm>
                  <a:off x="5760" y="348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8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760" y="348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9" name="Line 81"/>
                <p:cNvSpPr>
                  <a:spLocks noChangeShapeType="1"/>
                </p:cNvSpPr>
                <p:nvPr/>
              </p:nvSpPr>
              <p:spPr bwMode="auto">
                <a:xfrm>
                  <a:off x="5760" y="396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0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5760" y="396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1" name="Line 83"/>
                <p:cNvSpPr>
                  <a:spLocks noChangeShapeType="1"/>
                </p:cNvSpPr>
                <p:nvPr/>
              </p:nvSpPr>
              <p:spPr bwMode="auto">
                <a:xfrm>
                  <a:off x="5760" y="444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2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760" y="444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3" name="Line 85"/>
                <p:cNvSpPr>
                  <a:spLocks noChangeShapeType="1"/>
                </p:cNvSpPr>
                <p:nvPr/>
              </p:nvSpPr>
              <p:spPr bwMode="auto">
                <a:xfrm>
                  <a:off x="6240" y="300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4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6240" y="300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5" name="Line 87"/>
                <p:cNvSpPr>
                  <a:spLocks noChangeShapeType="1"/>
                </p:cNvSpPr>
                <p:nvPr/>
              </p:nvSpPr>
              <p:spPr bwMode="auto">
                <a:xfrm>
                  <a:off x="6240" y="348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6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6240" y="348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7" name="Line 89"/>
                <p:cNvSpPr>
                  <a:spLocks noChangeShapeType="1"/>
                </p:cNvSpPr>
                <p:nvPr/>
              </p:nvSpPr>
              <p:spPr bwMode="auto">
                <a:xfrm>
                  <a:off x="6240" y="396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8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6240" y="396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9" name="Line 91"/>
                <p:cNvSpPr>
                  <a:spLocks noChangeShapeType="1"/>
                </p:cNvSpPr>
                <p:nvPr/>
              </p:nvSpPr>
              <p:spPr bwMode="auto">
                <a:xfrm>
                  <a:off x="6240" y="444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6240" y="4440"/>
                  <a:ext cx="160" cy="1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01"/>
              <p:cNvGrpSpPr>
                <a:grpSpLocks/>
              </p:cNvGrpSpPr>
              <p:nvPr/>
            </p:nvGrpSpPr>
            <p:grpSpPr bwMode="auto">
              <a:xfrm>
                <a:off x="1338" y="2795"/>
                <a:ext cx="102" cy="103"/>
                <a:chOff x="4992" y="2144"/>
                <a:chExt cx="111" cy="103"/>
              </a:xfrm>
            </p:grpSpPr>
            <p:sp>
              <p:nvSpPr>
                <p:cNvPr id="10295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4992" y="2144"/>
                  <a:ext cx="111" cy="10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" name="Group 100"/>
                <p:cNvGrpSpPr>
                  <a:grpSpLocks noChangeAspect="1"/>
                </p:cNvGrpSpPr>
                <p:nvPr/>
              </p:nvGrpSpPr>
              <p:grpSpPr bwMode="auto">
                <a:xfrm>
                  <a:off x="5012" y="2160"/>
                  <a:ext cx="73" cy="73"/>
                  <a:chOff x="4649" y="2160"/>
                  <a:chExt cx="91" cy="90"/>
                </a:xfrm>
              </p:grpSpPr>
              <p:sp>
                <p:nvSpPr>
                  <p:cNvPr id="10297" name="Line 9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649" y="2205"/>
                    <a:ext cx="91" cy="1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8" name="Line 9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694" y="2160"/>
                    <a:ext cx="0" cy="9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293" name="Line 151"/>
              <p:cNvSpPr>
                <a:spLocks noChangeShapeType="1"/>
              </p:cNvSpPr>
              <p:nvPr/>
            </p:nvSpPr>
            <p:spPr bwMode="auto">
              <a:xfrm>
                <a:off x="1428" y="2840"/>
                <a:ext cx="54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4" name="Text Box 154"/>
              <p:cNvSpPr txBox="1">
                <a:spLocks noChangeArrowheads="1"/>
              </p:cNvSpPr>
              <p:nvPr/>
            </p:nvSpPr>
            <p:spPr bwMode="auto">
              <a:xfrm>
                <a:off x="1966" y="2745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v</a:t>
                </a:r>
              </a:p>
            </p:txBody>
          </p:sp>
        </p:grpSp>
        <p:sp>
          <p:nvSpPr>
            <p:cNvPr id="10290" name="Text Box 161"/>
            <p:cNvSpPr txBox="1">
              <a:spLocks noChangeArrowheads="1"/>
            </p:cNvSpPr>
            <p:nvPr/>
          </p:nvSpPr>
          <p:spPr bwMode="auto">
            <a:xfrm>
              <a:off x="1247" y="28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q</a:t>
              </a:r>
            </a:p>
          </p:txBody>
        </p:sp>
      </p:grpSp>
      <p:grpSp>
        <p:nvGrpSpPr>
          <p:cNvPr id="9" name="Group 169"/>
          <p:cNvGrpSpPr>
            <a:grpSpLocks/>
          </p:cNvGrpSpPr>
          <p:nvPr/>
        </p:nvGrpSpPr>
        <p:grpSpPr bwMode="auto">
          <a:xfrm>
            <a:off x="4951413" y="3428876"/>
            <a:ext cx="1565275" cy="1555750"/>
            <a:chOff x="3119" y="2341"/>
            <a:chExt cx="986" cy="980"/>
          </a:xfrm>
        </p:grpSpPr>
        <p:grpSp>
          <p:nvGrpSpPr>
            <p:cNvPr id="10" name="Group 150"/>
            <p:cNvGrpSpPr>
              <a:grpSpLocks/>
            </p:cNvGrpSpPr>
            <p:nvPr/>
          </p:nvGrpSpPr>
          <p:grpSpPr bwMode="auto">
            <a:xfrm>
              <a:off x="3288" y="2795"/>
              <a:ext cx="102" cy="103"/>
              <a:chOff x="4649" y="2478"/>
              <a:chExt cx="102" cy="103"/>
            </a:xfrm>
          </p:grpSpPr>
          <p:sp>
            <p:nvSpPr>
              <p:cNvPr id="10287" name="Oval 146"/>
              <p:cNvSpPr>
                <a:spLocks noChangeAspect="1" noChangeArrowheads="1"/>
              </p:cNvSpPr>
              <p:nvPr/>
            </p:nvSpPr>
            <p:spPr bwMode="auto">
              <a:xfrm>
                <a:off x="4649" y="2478"/>
                <a:ext cx="102" cy="10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8" name="Line 148"/>
              <p:cNvSpPr>
                <a:spLocks noChangeAspect="1" noChangeShapeType="1"/>
              </p:cNvSpPr>
              <p:nvPr/>
            </p:nvSpPr>
            <p:spPr bwMode="auto">
              <a:xfrm>
                <a:off x="4667" y="2531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1" name="Line 152"/>
            <p:cNvSpPr>
              <a:spLocks noChangeShapeType="1"/>
            </p:cNvSpPr>
            <p:nvPr/>
          </p:nvSpPr>
          <p:spPr bwMode="auto">
            <a:xfrm>
              <a:off x="3379" y="2840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Text Box 153"/>
            <p:cNvSpPr txBox="1">
              <a:spLocks noChangeArrowheads="1"/>
            </p:cNvSpPr>
            <p:nvPr/>
          </p:nvSpPr>
          <p:spPr bwMode="auto">
            <a:xfrm>
              <a:off x="3917" y="274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v</a:t>
              </a:r>
            </a:p>
          </p:txBody>
        </p: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3119" y="2341"/>
              <a:ext cx="986" cy="980"/>
              <a:chOff x="4800" y="3000"/>
              <a:chExt cx="1600" cy="1600"/>
            </a:xfrm>
          </p:grpSpPr>
          <p:sp>
            <p:nvSpPr>
              <p:cNvPr id="10255" name="Line 28"/>
              <p:cNvSpPr>
                <a:spLocks noChangeShapeType="1"/>
              </p:cNvSpPr>
              <p:nvPr/>
            </p:nvSpPr>
            <p:spPr bwMode="auto">
              <a:xfrm>
                <a:off x="4800" y="300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6" name="Line 29"/>
              <p:cNvSpPr>
                <a:spLocks noChangeShapeType="1"/>
              </p:cNvSpPr>
              <p:nvPr/>
            </p:nvSpPr>
            <p:spPr bwMode="auto">
              <a:xfrm flipH="1">
                <a:off x="4800" y="300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7" name="Line 30"/>
              <p:cNvSpPr>
                <a:spLocks noChangeShapeType="1"/>
              </p:cNvSpPr>
              <p:nvPr/>
            </p:nvSpPr>
            <p:spPr bwMode="auto">
              <a:xfrm>
                <a:off x="4800" y="348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8" name="Line 31"/>
              <p:cNvSpPr>
                <a:spLocks noChangeShapeType="1"/>
              </p:cNvSpPr>
              <p:nvPr/>
            </p:nvSpPr>
            <p:spPr bwMode="auto">
              <a:xfrm flipH="1">
                <a:off x="4800" y="348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9" name="Line 32"/>
              <p:cNvSpPr>
                <a:spLocks noChangeShapeType="1"/>
              </p:cNvSpPr>
              <p:nvPr/>
            </p:nvSpPr>
            <p:spPr bwMode="auto">
              <a:xfrm>
                <a:off x="4800" y="396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0" name="Line 33"/>
              <p:cNvSpPr>
                <a:spLocks noChangeShapeType="1"/>
              </p:cNvSpPr>
              <p:nvPr/>
            </p:nvSpPr>
            <p:spPr bwMode="auto">
              <a:xfrm flipH="1">
                <a:off x="4800" y="396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Line 34"/>
              <p:cNvSpPr>
                <a:spLocks noChangeShapeType="1"/>
              </p:cNvSpPr>
              <p:nvPr/>
            </p:nvSpPr>
            <p:spPr bwMode="auto">
              <a:xfrm>
                <a:off x="4800" y="444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2" name="Line 35"/>
              <p:cNvSpPr>
                <a:spLocks noChangeShapeType="1"/>
              </p:cNvSpPr>
              <p:nvPr/>
            </p:nvSpPr>
            <p:spPr bwMode="auto">
              <a:xfrm flipH="1">
                <a:off x="4800" y="444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Line 36"/>
              <p:cNvSpPr>
                <a:spLocks noChangeShapeType="1"/>
              </p:cNvSpPr>
              <p:nvPr/>
            </p:nvSpPr>
            <p:spPr bwMode="auto">
              <a:xfrm>
                <a:off x="5280" y="300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Line 37"/>
              <p:cNvSpPr>
                <a:spLocks noChangeShapeType="1"/>
              </p:cNvSpPr>
              <p:nvPr/>
            </p:nvSpPr>
            <p:spPr bwMode="auto">
              <a:xfrm flipH="1">
                <a:off x="5280" y="300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5" name="Line 38"/>
              <p:cNvSpPr>
                <a:spLocks noChangeShapeType="1"/>
              </p:cNvSpPr>
              <p:nvPr/>
            </p:nvSpPr>
            <p:spPr bwMode="auto">
              <a:xfrm>
                <a:off x="5280" y="348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Line 39"/>
              <p:cNvSpPr>
                <a:spLocks noChangeShapeType="1"/>
              </p:cNvSpPr>
              <p:nvPr/>
            </p:nvSpPr>
            <p:spPr bwMode="auto">
              <a:xfrm flipH="1">
                <a:off x="5280" y="348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Line 40"/>
              <p:cNvSpPr>
                <a:spLocks noChangeShapeType="1"/>
              </p:cNvSpPr>
              <p:nvPr/>
            </p:nvSpPr>
            <p:spPr bwMode="auto">
              <a:xfrm>
                <a:off x="5280" y="396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8" name="Line 41"/>
              <p:cNvSpPr>
                <a:spLocks noChangeShapeType="1"/>
              </p:cNvSpPr>
              <p:nvPr/>
            </p:nvSpPr>
            <p:spPr bwMode="auto">
              <a:xfrm flipH="1">
                <a:off x="5280" y="396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Line 42"/>
              <p:cNvSpPr>
                <a:spLocks noChangeShapeType="1"/>
              </p:cNvSpPr>
              <p:nvPr/>
            </p:nvSpPr>
            <p:spPr bwMode="auto">
              <a:xfrm>
                <a:off x="5280" y="444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0" name="Line 43"/>
              <p:cNvSpPr>
                <a:spLocks noChangeShapeType="1"/>
              </p:cNvSpPr>
              <p:nvPr/>
            </p:nvSpPr>
            <p:spPr bwMode="auto">
              <a:xfrm flipH="1">
                <a:off x="5280" y="444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Line 44"/>
              <p:cNvSpPr>
                <a:spLocks noChangeShapeType="1"/>
              </p:cNvSpPr>
              <p:nvPr/>
            </p:nvSpPr>
            <p:spPr bwMode="auto">
              <a:xfrm>
                <a:off x="5760" y="300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2" name="Line 45"/>
              <p:cNvSpPr>
                <a:spLocks noChangeShapeType="1"/>
              </p:cNvSpPr>
              <p:nvPr/>
            </p:nvSpPr>
            <p:spPr bwMode="auto">
              <a:xfrm flipH="1">
                <a:off x="5760" y="300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3" name="Line 46"/>
              <p:cNvSpPr>
                <a:spLocks noChangeShapeType="1"/>
              </p:cNvSpPr>
              <p:nvPr/>
            </p:nvSpPr>
            <p:spPr bwMode="auto">
              <a:xfrm>
                <a:off x="5760" y="348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4" name="Line 47"/>
              <p:cNvSpPr>
                <a:spLocks noChangeShapeType="1"/>
              </p:cNvSpPr>
              <p:nvPr/>
            </p:nvSpPr>
            <p:spPr bwMode="auto">
              <a:xfrm flipH="1">
                <a:off x="5760" y="348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5" name="Line 48"/>
              <p:cNvSpPr>
                <a:spLocks noChangeShapeType="1"/>
              </p:cNvSpPr>
              <p:nvPr/>
            </p:nvSpPr>
            <p:spPr bwMode="auto">
              <a:xfrm>
                <a:off x="5760" y="396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6" name="Line 49"/>
              <p:cNvSpPr>
                <a:spLocks noChangeShapeType="1"/>
              </p:cNvSpPr>
              <p:nvPr/>
            </p:nvSpPr>
            <p:spPr bwMode="auto">
              <a:xfrm flipH="1">
                <a:off x="5760" y="396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7" name="Line 50"/>
              <p:cNvSpPr>
                <a:spLocks noChangeShapeType="1"/>
              </p:cNvSpPr>
              <p:nvPr/>
            </p:nvSpPr>
            <p:spPr bwMode="auto">
              <a:xfrm>
                <a:off x="5760" y="444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8" name="Line 51"/>
              <p:cNvSpPr>
                <a:spLocks noChangeShapeType="1"/>
              </p:cNvSpPr>
              <p:nvPr/>
            </p:nvSpPr>
            <p:spPr bwMode="auto">
              <a:xfrm flipH="1">
                <a:off x="5760" y="444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Line 52"/>
              <p:cNvSpPr>
                <a:spLocks noChangeShapeType="1"/>
              </p:cNvSpPr>
              <p:nvPr/>
            </p:nvSpPr>
            <p:spPr bwMode="auto">
              <a:xfrm>
                <a:off x="6240" y="300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0" name="Line 53"/>
              <p:cNvSpPr>
                <a:spLocks noChangeShapeType="1"/>
              </p:cNvSpPr>
              <p:nvPr/>
            </p:nvSpPr>
            <p:spPr bwMode="auto">
              <a:xfrm flipH="1">
                <a:off x="6240" y="300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1" name="Line 54"/>
              <p:cNvSpPr>
                <a:spLocks noChangeShapeType="1"/>
              </p:cNvSpPr>
              <p:nvPr/>
            </p:nvSpPr>
            <p:spPr bwMode="auto">
              <a:xfrm>
                <a:off x="6240" y="348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2" name="Line 55"/>
              <p:cNvSpPr>
                <a:spLocks noChangeShapeType="1"/>
              </p:cNvSpPr>
              <p:nvPr/>
            </p:nvSpPr>
            <p:spPr bwMode="auto">
              <a:xfrm flipH="1">
                <a:off x="6240" y="348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3" name="Line 56"/>
              <p:cNvSpPr>
                <a:spLocks noChangeShapeType="1"/>
              </p:cNvSpPr>
              <p:nvPr/>
            </p:nvSpPr>
            <p:spPr bwMode="auto">
              <a:xfrm>
                <a:off x="6240" y="396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4" name="Line 57"/>
              <p:cNvSpPr>
                <a:spLocks noChangeShapeType="1"/>
              </p:cNvSpPr>
              <p:nvPr/>
            </p:nvSpPr>
            <p:spPr bwMode="auto">
              <a:xfrm flipH="1">
                <a:off x="6240" y="396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5" name="Line 58"/>
              <p:cNvSpPr>
                <a:spLocks noChangeShapeType="1"/>
              </p:cNvSpPr>
              <p:nvPr/>
            </p:nvSpPr>
            <p:spPr bwMode="auto">
              <a:xfrm>
                <a:off x="6240" y="444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6" name="Line 59"/>
              <p:cNvSpPr>
                <a:spLocks noChangeShapeType="1"/>
              </p:cNvSpPr>
              <p:nvPr/>
            </p:nvSpPr>
            <p:spPr bwMode="auto">
              <a:xfrm flipH="1">
                <a:off x="6240" y="4440"/>
                <a:ext cx="160" cy="1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4" name="Text Box 164"/>
            <p:cNvSpPr txBox="1">
              <a:spLocks noChangeArrowheads="1"/>
            </p:cNvSpPr>
            <p:nvPr/>
          </p:nvSpPr>
          <p:spPr bwMode="auto">
            <a:xfrm>
              <a:off x="3198" y="2568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-q</a:t>
              </a:r>
            </a:p>
          </p:txBody>
        </p:sp>
      </p:grpSp>
      <p:sp>
        <p:nvSpPr>
          <p:cNvPr id="95" name="Rectangle 136"/>
          <p:cNvSpPr>
            <a:spLocks noChangeArrowheads="1"/>
          </p:cNvSpPr>
          <p:nvPr/>
        </p:nvSpPr>
        <p:spPr bwMode="auto">
          <a:xfrm>
            <a:off x="179512" y="620688"/>
            <a:ext cx="316835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zh-CN" altLang="en-US" sz="3200" b="1" dirty="0" smtClean="0">
                <a:ea typeface="黑体" pitchFamily="2" charset="-122"/>
              </a:rPr>
              <a:t>洛伦兹力方向：</a:t>
            </a:r>
            <a:endParaRPr lang="zh-CN" altLang="en-US" sz="3200" b="1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95288" y="1701577"/>
            <a:ext cx="1444625" cy="1609725"/>
            <a:chOff x="4483" y="1772"/>
            <a:chExt cx="910" cy="1014"/>
          </a:xfrm>
        </p:grpSpPr>
        <p:sp>
          <p:nvSpPr>
            <p:cNvPr id="11361" name="Oval 74"/>
            <p:cNvSpPr>
              <a:spLocks noChangeArrowheads="1"/>
            </p:cNvSpPr>
            <p:nvPr/>
          </p:nvSpPr>
          <p:spPr bwMode="auto">
            <a:xfrm>
              <a:off x="4483" y="1772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2" name="Oval 75"/>
            <p:cNvSpPr>
              <a:spLocks noChangeArrowheads="1"/>
            </p:cNvSpPr>
            <p:nvPr/>
          </p:nvSpPr>
          <p:spPr bwMode="auto">
            <a:xfrm>
              <a:off x="4483" y="2085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3" name="Oval 76"/>
            <p:cNvSpPr>
              <a:spLocks noChangeArrowheads="1"/>
            </p:cNvSpPr>
            <p:nvPr/>
          </p:nvSpPr>
          <p:spPr bwMode="auto">
            <a:xfrm>
              <a:off x="4490" y="2390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4" name="Oval 77"/>
            <p:cNvSpPr>
              <a:spLocks noChangeArrowheads="1"/>
            </p:cNvSpPr>
            <p:nvPr/>
          </p:nvSpPr>
          <p:spPr bwMode="auto">
            <a:xfrm>
              <a:off x="4497" y="2716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5" name="Oval 78"/>
            <p:cNvSpPr>
              <a:spLocks noChangeArrowheads="1"/>
            </p:cNvSpPr>
            <p:nvPr/>
          </p:nvSpPr>
          <p:spPr bwMode="auto">
            <a:xfrm>
              <a:off x="4760" y="1772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" name="Oval 79"/>
            <p:cNvSpPr>
              <a:spLocks noChangeArrowheads="1"/>
            </p:cNvSpPr>
            <p:nvPr/>
          </p:nvSpPr>
          <p:spPr bwMode="auto">
            <a:xfrm>
              <a:off x="4760" y="2085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" name="Oval 80"/>
            <p:cNvSpPr>
              <a:spLocks noChangeArrowheads="1"/>
            </p:cNvSpPr>
            <p:nvPr/>
          </p:nvSpPr>
          <p:spPr bwMode="auto">
            <a:xfrm>
              <a:off x="4767" y="2390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" name="Oval 81"/>
            <p:cNvSpPr>
              <a:spLocks noChangeArrowheads="1"/>
            </p:cNvSpPr>
            <p:nvPr/>
          </p:nvSpPr>
          <p:spPr bwMode="auto">
            <a:xfrm>
              <a:off x="4774" y="2716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" name="Oval 82"/>
            <p:cNvSpPr>
              <a:spLocks noChangeArrowheads="1"/>
            </p:cNvSpPr>
            <p:nvPr/>
          </p:nvSpPr>
          <p:spPr bwMode="auto">
            <a:xfrm>
              <a:off x="5038" y="1772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0" name="Oval 83"/>
            <p:cNvSpPr>
              <a:spLocks noChangeArrowheads="1"/>
            </p:cNvSpPr>
            <p:nvPr/>
          </p:nvSpPr>
          <p:spPr bwMode="auto">
            <a:xfrm>
              <a:off x="5038" y="2085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1" name="Oval 84"/>
            <p:cNvSpPr>
              <a:spLocks noChangeArrowheads="1"/>
            </p:cNvSpPr>
            <p:nvPr/>
          </p:nvSpPr>
          <p:spPr bwMode="auto">
            <a:xfrm>
              <a:off x="5045" y="2390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2" name="Oval 85"/>
            <p:cNvSpPr>
              <a:spLocks noChangeArrowheads="1"/>
            </p:cNvSpPr>
            <p:nvPr/>
          </p:nvSpPr>
          <p:spPr bwMode="auto">
            <a:xfrm>
              <a:off x="5052" y="2716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" name="Oval 86"/>
            <p:cNvSpPr>
              <a:spLocks noChangeArrowheads="1"/>
            </p:cNvSpPr>
            <p:nvPr/>
          </p:nvSpPr>
          <p:spPr bwMode="auto">
            <a:xfrm>
              <a:off x="5316" y="1779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" name="Oval 87"/>
            <p:cNvSpPr>
              <a:spLocks noChangeArrowheads="1"/>
            </p:cNvSpPr>
            <p:nvPr/>
          </p:nvSpPr>
          <p:spPr bwMode="auto">
            <a:xfrm>
              <a:off x="5316" y="2092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5" name="Oval 88"/>
            <p:cNvSpPr>
              <a:spLocks noChangeArrowheads="1"/>
            </p:cNvSpPr>
            <p:nvPr/>
          </p:nvSpPr>
          <p:spPr bwMode="auto">
            <a:xfrm>
              <a:off x="5323" y="2397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6" name="Oval 89"/>
            <p:cNvSpPr>
              <a:spLocks noChangeArrowheads="1"/>
            </p:cNvSpPr>
            <p:nvPr/>
          </p:nvSpPr>
          <p:spPr bwMode="auto">
            <a:xfrm>
              <a:off x="5330" y="2723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550863" y="2350864"/>
            <a:ext cx="1295400" cy="366713"/>
            <a:chOff x="710" y="1344"/>
            <a:chExt cx="816" cy="231"/>
          </a:xfrm>
        </p:grpSpPr>
        <p:grpSp>
          <p:nvGrpSpPr>
            <p:cNvPr id="4" name="Group 90"/>
            <p:cNvGrpSpPr>
              <a:grpSpLocks/>
            </p:cNvGrpSpPr>
            <p:nvPr/>
          </p:nvGrpSpPr>
          <p:grpSpPr bwMode="auto">
            <a:xfrm>
              <a:off x="710" y="1394"/>
              <a:ext cx="102" cy="103"/>
              <a:chOff x="4992" y="2144"/>
              <a:chExt cx="111" cy="103"/>
            </a:xfrm>
          </p:grpSpPr>
          <p:sp>
            <p:nvSpPr>
              <p:cNvPr id="11357" name="Oval 91"/>
              <p:cNvSpPr>
                <a:spLocks noChangeAspect="1" noChangeArrowheads="1"/>
              </p:cNvSpPr>
              <p:nvPr/>
            </p:nvSpPr>
            <p:spPr bwMode="auto">
              <a:xfrm>
                <a:off x="4992" y="2144"/>
                <a:ext cx="111" cy="10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92"/>
              <p:cNvGrpSpPr>
                <a:grpSpLocks noChangeAspect="1"/>
              </p:cNvGrpSpPr>
              <p:nvPr/>
            </p:nvGrpSpPr>
            <p:grpSpPr bwMode="auto">
              <a:xfrm>
                <a:off x="5012" y="2160"/>
                <a:ext cx="73" cy="73"/>
                <a:chOff x="4649" y="2160"/>
                <a:chExt cx="91" cy="90"/>
              </a:xfrm>
            </p:grpSpPr>
            <p:sp>
              <p:nvSpPr>
                <p:cNvPr id="11359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4649" y="2205"/>
                  <a:ext cx="91" cy="1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0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4694" y="2160"/>
                  <a:ext cx="0" cy="9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55" name="Line 95"/>
            <p:cNvSpPr>
              <a:spLocks noChangeShapeType="1"/>
            </p:cNvSpPr>
            <p:nvPr/>
          </p:nvSpPr>
          <p:spPr bwMode="auto">
            <a:xfrm>
              <a:off x="800" y="1439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" name="Text Box 96"/>
            <p:cNvSpPr txBox="1">
              <a:spLocks noChangeArrowheads="1"/>
            </p:cNvSpPr>
            <p:nvPr/>
          </p:nvSpPr>
          <p:spPr bwMode="auto">
            <a:xfrm>
              <a:off x="1338" y="134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v</a:t>
              </a: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2592388" y="1485677"/>
            <a:ext cx="323850" cy="938212"/>
            <a:chOff x="703" y="799"/>
            <a:chExt cx="204" cy="591"/>
          </a:xfrm>
        </p:grpSpPr>
        <p:sp>
          <p:nvSpPr>
            <p:cNvPr id="11352" name="Line 102"/>
            <p:cNvSpPr>
              <a:spLocks noChangeShapeType="1"/>
            </p:cNvSpPr>
            <p:nvPr/>
          </p:nvSpPr>
          <p:spPr bwMode="auto">
            <a:xfrm flipV="1">
              <a:off x="771" y="981"/>
              <a:ext cx="0" cy="40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Text Box 103"/>
            <p:cNvSpPr txBox="1">
              <a:spLocks noChangeArrowheads="1"/>
            </p:cNvSpPr>
            <p:nvPr/>
          </p:nvSpPr>
          <p:spPr bwMode="auto">
            <a:xfrm>
              <a:off x="703" y="799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2484438" y="1701577"/>
            <a:ext cx="1444625" cy="1609725"/>
            <a:chOff x="4483" y="1772"/>
            <a:chExt cx="910" cy="1014"/>
          </a:xfrm>
        </p:grpSpPr>
        <p:sp>
          <p:nvSpPr>
            <p:cNvPr id="11336" name="Oval 105"/>
            <p:cNvSpPr>
              <a:spLocks noChangeArrowheads="1"/>
            </p:cNvSpPr>
            <p:nvPr/>
          </p:nvSpPr>
          <p:spPr bwMode="auto">
            <a:xfrm>
              <a:off x="4483" y="1772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7" name="Oval 106"/>
            <p:cNvSpPr>
              <a:spLocks noChangeArrowheads="1"/>
            </p:cNvSpPr>
            <p:nvPr/>
          </p:nvSpPr>
          <p:spPr bwMode="auto">
            <a:xfrm>
              <a:off x="4483" y="2085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8" name="Oval 107"/>
            <p:cNvSpPr>
              <a:spLocks noChangeArrowheads="1"/>
            </p:cNvSpPr>
            <p:nvPr/>
          </p:nvSpPr>
          <p:spPr bwMode="auto">
            <a:xfrm>
              <a:off x="4490" y="2390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9" name="Oval 108"/>
            <p:cNvSpPr>
              <a:spLocks noChangeArrowheads="1"/>
            </p:cNvSpPr>
            <p:nvPr/>
          </p:nvSpPr>
          <p:spPr bwMode="auto">
            <a:xfrm>
              <a:off x="4497" y="2716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0" name="Oval 109"/>
            <p:cNvSpPr>
              <a:spLocks noChangeArrowheads="1"/>
            </p:cNvSpPr>
            <p:nvPr/>
          </p:nvSpPr>
          <p:spPr bwMode="auto">
            <a:xfrm>
              <a:off x="4760" y="1772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1" name="Oval 110"/>
            <p:cNvSpPr>
              <a:spLocks noChangeArrowheads="1"/>
            </p:cNvSpPr>
            <p:nvPr/>
          </p:nvSpPr>
          <p:spPr bwMode="auto">
            <a:xfrm>
              <a:off x="4760" y="2085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2" name="Oval 111"/>
            <p:cNvSpPr>
              <a:spLocks noChangeArrowheads="1"/>
            </p:cNvSpPr>
            <p:nvPr/>
          </p:nvSpPr>
          <p:spPr bwMode="auto">
            <a:xfrm>
              <a:off x="4767" y="2390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3" name="Oval 112"/>
            <p:cNvSpPr>
              <a:spLocks noChangeArrowheads="1"/>
            </p:cNvSpPr>
            <p:nvPr/>
          </p:nvSpPr>
          <p:spPr bwMode="auto">
            <a:xfrm>
              <a:off x="4774" y="2716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4" name="Oval 113"/>
            <p:cNvSpPr>
              <a:spLocks noChangeArrowheads="1"/>
            </p:cNvSpPr>
            <p:nvPr/>
          </p:nvSpPr>
          <p:spPr bwMode="auto">
            <a:xfrm>
              <a:off x="5038" y="1772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5" name="Oval 114"/>
            <p:cNvSpPr>
              <a:spLocks noChangeArrowheads="1"/>
            </p:cNvSpPr>
            <p:nvPr/>
          </p:nvSpPr>
          <p:spPr bwMode="auto">
            <a:xfrm>
              <a:off x="5038" y="2085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" name="Oval 115"/>
            <p:cNvSpPr>
              <a:spLocks noChangeArrowheads="1"/>
            </p:cNvSpPr>
            <p:nvPr/>
          </p:nvSpPr>
          <p:spPr bwMode="auto">
            <a:xfrm>
              <a:off x="5045" y="2390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7" name="Oval 116"/>
            <p:cNvSpPr>
              <a:spLocks noChangeArrowheads="1"/>
            </p:cNvSpPr>
            <p:nvPr/>
          </p:nvSpPr>
          <p:spPr bwMode="auto">
            <a:xfrm>
              <a:off x="5052" y="2716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8" name="Oval 117"/>
            <p:cNvSpPr>
              <a:spLocks noChangeArrowheads="1"/>
            </p:cNvSpPr>
            <p:nvPr/>
          </p:nvSpPr>
          <p:spPr bwMode="auto">
            <a:xfrm>
              <a:off x="5316" y="1779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9" name="Oval 118"/>
            <p:cNvSpPr>
              <a:spLocks noChangeArrowheads="1"/>
            </p:cNvSpPr>
            <p:nvPr/>
          </p:nvSpPr>
          <p:spPr bwMode="auto">
            <a:xfrm>
              <a:off x="5316" y="2092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0" name="Oval 119"/>
            <p:cNvSpPr>
              <a:spLocks noChangeArrowheads="1"/>
            </p:cNvSpPr>
            <p:nvPr/>
          </p:nvSpPr>
          <p:spPr bwMode="auto">
            <a:xfrm>
              <a:off x="5323" y="2397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1" name="Oval 120"/>
            <p:cNvSpPr>
              <a:spLocks noChangeArrowheads="1"/>
            </p:cNvSpPr>
            <p:nvPr/>
          </p:nvSpPr>
          <p:spPr bwMode="auto">
            <a:xfrm>
              <a:off x="5330" y="2723"/>
              <a:ext cx="63" cy="63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29"/>
          <p:cNvGrpSpPr>
            <a:grpSpLocks/>
          </p:cNvGrpSpPr>
          <p:nvPr/>
        </p:nvGrpSpPr>
        <p:grpSpPr bwMode="auto">
          <a:xfrm>
            <a:off x="2627313" y="2350864"/>
            <a:ext cx="1295400" cy="366713"/>
            <a:chOff x="2154" y="1344"/>
            <a:chExt cx="816" cy="231"/>
          </a:xfrm>
        </p:grpSpPr>
        <p:sp>
          <p:nvSpPr>
            <p:cNvPr id="11332" name="Oval 123"/>
            <p:cNvSpPr>
              <a:spLocks noChangeAspect="1" noChangeArrowheads="1"/>
            </p:cNvSpPr>
            <p:nvPr/>
          </p:nvSpPr>
          <p:spPr bwMode="auto">
            <a:xfrm>
              <a:off x="2154" y="1394"/>
              <a:ext cx="102" cy="10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3" name="Line 125"/>
            <p:cNvSpPr>
              <a:spLocks noChangeAspect="1" noChangeShapeType="1"/>
            </p:cNvSpPr>
            <p:nvPr/>
          </p:nvSpPr>
          <p:spPr bwMode="auto">
            <a:xfrm>
              <a:off x="2172" y="1447"/>
              <a:ext cx="6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Line 127"/>
            <p:cNvSpPr>
              <a:spLocks noChangeShapeType="1"/>
            </p:cNvSpPr>
            <p:nvPr/>
          </p:nvSpPr>
          <p:spPr bwMode="auto">
            <a:xfrm>
              <a:off x="2244" y="1439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" name="Text Box 128"/>
            <p:cNvSpPr txBox="1">
              <a:spLocks noChangeArrowheads="1"/>
            </p:cNvSpPr>
            <p:nvPr/>
          </p:nvSpPr>
          <p:spPr bwMode="auto">
            <a:xfrm>
              <a:off x="2782" y="134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v</a:t>
              </a:r>
            </a:p>
          </p:txBody>
        </p:sp>
      </p:grpSp>
      <p:grpSp>
        <p:nvGrpSpPr>
          <p:cNvPr id="9" name="Group 133"/>
          <p:cNvGrpSpPr>
            <a:grpSpLocks/>
          </p:cNvGrpSpPr>
          <p:nvPr/>
        </p:nvGrpSpPr>
        <p:grpSpPr bwMode="auto">
          <a:xfrm>
            <a:off x="576263" y="2566764"/>
            <a:ext cx="323850" cy="869950"/>
            <a:chOff x="726" y="1480"/>
            <a:chExt cx="204" cy="548"/>
          </a:xfrm>
        </p:grpSpPr>
        <p:sp>
          <p:nvSpPr>
            <p:cNvPr id="11330" name="Text Box 99"/>
            <p:cNvSpPr txBox="1">
              <a:spLocks noChangeArrowheads="1"/>
            </p:cNvSpPr>
            <p:nvPr/>
          </p:nvSpPr>
          <p:spPr bwMode="auto">
            <a:xfrm>
              <a:off x="726" y="179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1331" name="Line 131"/>
            <p:cNvSpPr>
              <a:spLocks noChangeShapeType="1"/>
            </p:cNvSpPr>
            <p:nvPr/>
          </p:nvSpPr>
          <p:spPr bwMode="auto">
            <a:xfrm flipV="1">
              <a:off x="748" y="1480"/>
              <a:ext cx="0" cy="40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stealth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75"/>
          <p:cNvGrpSpPr>
            <a:grpSpLocks/>
          </p:cNvGrpSpPr>
          <p:nvPr/>
        </p:nvGrpSpPr>
        <p:grpSpPr bwMode="auto">
          <a:xfrm>
            <a:off x="4716463" y="1701577"/>
            <a:ext cx="1511300" cy="1655762"/>
            <a:chOff x="2971" y="1117"/>
            <a:chExt cx="952" cy="1043"/>
          </a:xfrm>
        </p:grpSpPr>
        <p:sp>
          <p:nvSpPr>
            <p:cNvPr id="11318" name="Line 30"/>
            <p:cNvSpPr>
              <a:spLocks noChangeShapeType="1"/>
            </p:cNvSpPr>
            <p:nvPr/>
          </p:nvSpPr>
          <p:spPr bwMode="auto">
            <a:xfrm flipV="1">
              <a:off x="2971" y="1117"/>
              <a:ext cx="0" cy="10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31"/>
            <p:cNvSpPr>
              <a:spLocks noChangeShapeType="1"/>
            </p:cNvSpPr>
            <p:nvPr/>
          </p:nvSpPr>
          <p:spPr bwMode="auto">
            <a:xfrm flipV="1">
              <a:off x="3288" y="1117"/>
              <a:ext cx="0" cy="10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Line 32"/>
            <p:cNvSpPr>
              <a:spLocks noChangeShapeType="1"/>
            </p:cNvSpPr>
            <p:nvPr/>
          </p:nvSpPr>
          <p:spPr bwMode="auto">
            <a:xfrm flipV="1">
              <a:off x="3606" y="1117"/>
              <a:ext cx="0" cy="10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Line 33"/>
            <p:cNvSpPr>
              <a:spLocks noChangeShapeType="1"/>
            </p:cNvSpPr>
            <p:nvPr/>
          </p:nvSpPr>
          <p:spPr bwMode="auto">
            <a:xfrm flipV="1">
              <a:off x="3923" y="1117"/>
              <a:ext cx="0" cy="10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Text Box 40"/>
            <p:cNvSpPr txBox="1">
              <a:spLocks noChangeArrowheads="1"/>
            </p:cNvSpPr>
            <p:nvPr/>
          </p:nvSpPr>
          <p:spPr bwMode="auto">
            <a:xfrm>
              <a:off x="3016" y="1117"/>
              <a:ext cx="22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grpSp>
          <p:nvGrpSpPr>
            <p:cNvPr id="11" name="Group 135"/>
            <p:cNvGrpSpPr>
              <a:grpSpLocks/>
            </p:cNvGrpSpPr>
            <p:nvPr/>
          </p:nvGrpSpPr>
          <p:grpSpPr bwMode="auto">
            <a:xfrm>
              <a:off x="3061" y="1666"/>
              <a:ext cx="102" cy="103"/>
              <a:chOff x="4992" y="2144"/>
              <a:chExt cx="111" cy="103"/>
            </a:xfrm>
          </p:grpSpPr>
          <p:sp>
            <p:nvSpPr>
              <p:cNvPr id="11326" name="Oval 136"/>
              <p:cNvSpPr>
                <a:spLocks noChangeAspect="1" noChangeArrowheads="1"/>
              </p:cNvSpPr>
              <p:nvPr/>
            </p:nvSpPr>
            <p:spPr bwMode="auto">
              <a:xfrm>
                <a:off x="4992" y="2144"/>
                <a:ext cx="111" cy="10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137"/>
              <p:cNvGrpSpPr>
                <a:grpSpLocks noChangeAspect="1"/>
              </p:cNvGrpSpPr>
              <p:nvPr/>
            </p:nvGrpSpPr>
            <p:grpSpPr bwMode="auto">
              <a:xfrm>
                <a:off x="5012" y="2160"/>
                <a:ext cx="73" cy="73"/>
                <a:chOff x="4649" y="2160"/>
                <a:chExt cx="91" cy="90"/>
              </a:xfrm>
            </p:grpSpPr>
            <p:sp>
              <p:nvSpPr>
                <p:cNvPr id="11328" name="Line 138"/>
                <p:cNvSpPr>
                  <a:spLocks noChangeAspect="1" noChangeShapeType="1"/>
                </p:cNvSpPr>
                <p:nvPr/>
              </p:nvSpPr>
              <p:spPr bwMode="auto">
                <a:xfrm>
                  <a:off x="4649" y="2205"/>
                  <a:ext cx="91" cy="1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9" name="Line 139"/>
                <p:cNvSpPr>
                  <a:spLocks noChangeAspect="1" noChangeShapeType="1"/>
                </p:cNvSpPr>
                <p:nvPr/>
              </p:nvSpPr>
              <p:spPr bwMode="auto">
                <a:xfrm>
                  <a:off x="4694" y="2160"/>
                  <a:ext cx="0" cy="9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24" name="Line 140"/>
            <p:cNvSpPr>
              <a:spLocks noChangeShapeType="1"/>
            </p:cNvSpPr>
            <p:nvPr/>
          </p:nvSpPr>
          <p:spPr bwMode="auto">
            <a:xfrm>
              <a:off x="3151" y="1711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Text Box 141"/>
            <p:cNvSpPr txBox="1">
              <a:spLocks noChangeArrowheads="1"/>
            </p:cNvSpPr>
            <p:nvPr/>
          </p:nvSpPr>
          <p:spPr bwMode="auto">
            <a:xfrm>
              <a:off x="3689" y="161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v</a:t>
              </a:r>
            </a:p>
          </p:txBody>
        </p:sp>
      </p:grpSp>
      <p:sp>
        <p:nvSpPr>
          <p:cNvPr id="11273" name="Text Box 142"/>
          <p:cNvSpPr txBox="1">
            <a:spLocks noChangeArrowheads="1"/>
          </p:cNvSpPr>
          <p:nvPr/>
        </p:nvSpPr>
        <p:spPr bwMode="auto">
          <a:xfrm>
            <a:off x="3492500" y="1774602"/>
            <a:ext cx="3540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</a:t>
            </a:r>
          </a:p>
        </p:txBody>
      </p:sp>
      <p:sp>
        <p:nvSpPr>
          <p:cNvPr id="11274" name="Text Box 143"/>
          <p:cNvSpPr txBox="1">
            <a:spLocks noChangeArrowheads="1"/>
          </p:cNvSpPr>
          <p:nvPr/>
        </p:nvSpPr>
        <p:spPr bwMode="auto">
          <a:xfrm>
            <a:off x="1403350" y="1774602"/>
            <a:ext cx="3540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</a:t>
            </a:r>
          </a:p>
        </p:txBody>
      </p:sp>
      <p:sp>
        <p:nvSpPr>
          <p:cNvPr id="29840" name="Text Box 144"/>
          <p:cNvSpPr txBox="1">
            <a:spLocks noChangeArrowheads="1"/>
          </p:cNvSpPr>
          <p:nvPr/>
        </p:nvSpPr>
        <p:spPr bwMode="auto">
          <a:xfrm>
            <a:off x="4356100" y="1196752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黑体" pitchFamily="2" charset="-122"/>
                <a:ea typeface="黑体" pitchFamily="2" charset="-122"/>
              </a:rPr>
              <a:t>Ｆ垂直于纸面向外</a:t>
            </a:r>
          </a:p>
        </p:txBody>
      </p:sp>
      <p:sp>
        <p:nvSpPr>
          <p:cNvPr id="29856" name="Text Box 160"/>
          <p:cNvSpPr txBox="1">
            <a:spLocks noChangeArrowheads="1"/>
          </p:cNvSpPr>
          <p:nvPr/>
        </p:nvSpPr>
        <p:spPr bwMode="auto">
          <a:xfrm>
            <a:off x="6659563" y="1196752"/>
            <a:ext cx="226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黑体" pitchFamily="2" charset="-122"/>
                <a:ea typeface="黑体" pitchFamily="2" charset="-122"/>
              </a:rPr>
              <a:t>Ｆ垂直于纸面向外</a:t>
            </a:r>
          </a:p>
        </p:txBody>
      </p:sp>
      <p:grpSp>
        <p:nvGrpSpPr>
          <p:cNvPr id="13" name="Group 176"/>
          <p:cNvGrpSpPr>
            <a:grpSpLocks/>
          </p:cNvGrpSpPr>
          <p:nvPr/>
        </p:nvGrpSpPr>
        <p:grpSpPr bwMode="auto">
          <a:xfrm>
            <a:off x="6948488" y="1701577"/>
            <a:ext cx="1511300" cy="1655762"/>
            <a:chOff x="4377" y="1117"/>
            <a:chExt cx="952" cy="1043"/>
          </a:xfrm>
        </p:grpSpPr>
        <p:sp>
          <p:nvSpPr>
            <p:cNvPr id="11306" name="Line 147"/>
            <p:cNvSpPr>
              <a:spLocks noChangeShapeType="1"/>
            </p:cNvSpPr>
            <p:nvPr/>
          </p:nvSpPr>
          <p:spPr bwMode="auto">
            <a:xfrm flipV="1">
              <a:off x="4377" y="1117"/>
              <a:ext cx="0" cy="10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148"/>
            <p:cNvSpPr>
              <a:spLocks noChangeShapeType="1"/>
            </p:cNvSpPr>
            <p:nvPr/>
          </p:nvSpPr>
          <p:spPr bwMode="auto">
            <a:xfrm flipV="1">
              <a:off x="4694" y="1117"/>
              <a:ext cx="0" cy="10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Line 149"/>
            <p:cNvSpPr>
              <a:spLocks noChangeShapeType="1"/>
            </p:cNvSpPr>
            <p:nvPr/>
          </p:nvSpPr>
          <p:spPr bwMode="auto">
            <a:xfrm flipV="1">
              <a:off x="5012" y="1117"/>
              <a:ext cx="0" cy="10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Line 150"/>
            <p:cNvSpPr>
              <a:spLocks noChangeShapeType="1"/>
            </p:cNvSpPr>
            <p:nvPr/>
          </p:nvSpPr>
          <p:spPr bwMode="auto">
            <a:xfrm flipV="1">
              <a:off x="5329" y="1117"/>
              <a:ext cx="0" cy="10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Text Box 151"/>
            <p:cNvSpPr txBox="1">
              <a:spLocks noChangeArrowheads="1"/>
            </p:cNvSpPr>
            <p:nvPr/>
          </p:nvSpPr>
          <p:spPr bwMode="auto">
            <a:xfrm>
              <a:off x="4422" y="1117"/>
              <a:ext cx="22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11311" name="Line 158"/>
            <p:cNvSpPr>
              <a:spLocks noChangeShapeType="1"/>
            </p:cNvSpPr>
            <p:nvPr/>
          </p:nvSpPr>
          <p:spPr bwMode="auto">
            <a:xfrm flipV="1">
              <a:off x="4557" y="1480"/>
              <a:ext cx="546" cy="2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Text Box 159"/>
            <p:cNvSpPr txBox="1">
              <a:spLocks noChangeArrowheads="1"/>
            </p:cNvSpPr>
            <p:nvPr/>
          </p:nvSpPr>
          <p:spPr bwMode="auto">
            <a:xfrm>
              <a:off x="5057" y="143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v</a:t>
              </a:r>
            </a:p>
          </p:txBody>
        </p:sp>
        <p:grpSp>
          <p:nvGrpSpPr>
            <p:cNvPr id="14" name="Group 169"/>
            <p:cNvGrpSpPr>
              <a:grpSpLocks/>
            </p:cNvGrpSpPr>
            <p:nvPr/>
          </p:nvGrpSpPr>
          <p:grpSpPr bwMode="auto">
            <a:xfrm>
              <a:off x="4468" y="1661"/>
              <a:ext cx="102" cy="103"/>
              <a:chOff x="4992" y="2144"/>
              <a:chExt cx="111" cy="103"/>
            </a:xfrm>
          </p:grpSpPr>
          <p:sp>
            <p:nvSpPr>
              <p:cNvPr id="11314" name="Oval 170"/>
              <p:cNvSpPr>
                <a:spLocks noChangeAspect="1" noChangeArrowheads="1"/>
              </p:cNvSpPr>
              <p:nvPr/>
            </p:nvSpPr>
            <p:spPr bwMode="auto">
              <a:xfrm>
                <a:off x="4992" y="2144"/>
                <a:ext cx="111" cy="10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" name="Group 171"/>
              <p:cNvGrpSpPr>
                <a:grpSpLocks noChangeAspect="1"/>
              </p:cNvGrpSpPr>
              <p:nvPr/>
            </p:nvGrpSpPr>
            <p:grpSpPr bwMode="auto">
              <a:xfrm>
                <a:off x="5012" y="2160"/>
                <a:ext cx="73" cy="73"/>
                <a:chOff x="4649" y="2160"/>
                <a:chExt cx="91" cy="90"/>
              </a:xfrm>
            </p:grpSpPr>
            <p:sp>
              <p:nvSpPr>
                <p:cNvPr id="11316" name="Line 172"/>
                <p:cNvSpPr>
                  <a:spLocks noChangeAspect="1" noChangeShapeType="1"/>
                </p:cNvSpPr>
                <p:nvPr/>
              </p:nvSpPr>
              <p:spPr bwMode="auto">
                <a:xfrm>
                  <a:off x="4649" y="2205"/>
                  <a:ext cx="91" cy="1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7" name="Line 173"/>
                <p:cNvSpPr>
                  <a:spLocks noChangeAspect="1" noChangeShapeType="1"/>
                </p:cNvSpPr>
                <p:nvPr/>
              </p:nvSpPr>
              <p:spPr bwMode="auto">
                <a:xfrm>
                  <a:off x="4694" y="2160"/>
                  <a:ext cx="0" cy="9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873" name="Text Box 177"/>
          <p:cNvSpPr txBox="1">
            <a:spLocks noChangeArrowheads="1"/>
          </p:cNvSpPr>
          <p:nvPr/>
        </p:nvSpPr>
        <p:spPr bwMode="auto">
          <a:xfrm>
            <a:off x="396577" y="4077072"/>
            <a:ext cx="6911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以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相同速度进入同一磁场的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正、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负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电荷受到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的洛伦兹力方向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相反</a:t>
            </a:r>
          </a:p>
        </p:txBody>
      </p:sp>
      <p:sp>
        <p:nvSpPr>
          <p:cNvPr id="29874" name="Rectangle 178"/>
          <p:cNvSpPr>
            <a:spLocks noChangeArrowheads="1"/>
          </p:cNvSpPr>
          <p:nvPr/>
        </p:nvSpPr>
        <p:spPr bwMode="auto">
          <a:xfrm>
            <a:off x="396577" y="4884787"/>
            <a:ext cx="734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 smtClean="0">
                <a:latin typeface="+mn-ea"/>
              </a:rPr>
              <a:t>（</a:t>
            </a:r>
            <a:r>
              <a:rPr kumimoji="1" lang="en-US" altLang="zh-CN" sz="2400" b="1" dirty="0" smtClean="0">
                <a:latin typeface="+mn-ea"/>
              </a:rPr>
              <a:t>2</a:t>
            </a:r>
            <a:r>
              <a:rPr kumimoji="1" lang="zh-CN" altLang="en-US" sz="2400" b="1" dirty="0" smtClean="0">
                <a:latin typeface="+mn-ea"/>
              </a:rPr>
              <a:t>）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洛伦兹</a:t>
            </a:r>
            <a:r>
              <a:rPr kumimoji="1" lang="zh-CN" altLang="en-US" sz="2400" b="1" dirty="0" smtClean="0">
                <a:latin typeface="华文新魏" pitchFamily="2" charset="-122"/>
                <a:ea typeface="华文新魏" pitchFamily="2" charset="-122"/>
              </a:rPr>
              <a:t>力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的方向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垂直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于</a:t>
            </a:r>
            <a:r>
              <a:rPr kumimoji="1" lang="en-US" altLang="zh-CN" sz="2400" b="1" i="1" dirty="0">
                <a:latin typeface="华文新魏" pitchFamily="2" charset="-122"/>
                <a:ea typeface="华文新魏" pitchFamily="2" charset="-122"/>
              </a:rPr>
              <a:t>v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组成的平面</a:t>
            </a:r>
          </a:p>
        </p:txBody>
      </p:sp>
      <p:grpSp>
        <p:nvGrpSpPr>
          <p:cNvPr id="16" name="Group 202"/>
          <p:cNvGrpSpPr>
            <a:grpSpLocks/>
          </p:cNvGrpSpPr>
          <p:nvPr/>
        </p:nvGrpSpPr>
        <p:grpSpPr bwMode="auto">
          <a:xfrm>
            <a:off x="6624638" y="4752677"/>
            <a:ext cx="2339975" cy="1838325"/>
            <a:chOff x="4173" y="3158"/>
            <a:chExt cx="1474" cy="1158"/>
          </a:xfrm>
        </p:grpSpPr>
        <p:sp>
          <p:nvSpPr>
            <p:cNvPr id="11289" name="AutoShape 201"/>
            <p:cNvSpPr>
              <a:spLocks noChangeArrowheads="1"/>
            </p:cNvSpPr>
            <p:nvPr/>
          </p:nvSpPr>
          <p:spPr bwMode="auto">
            <a:xfrm>
              <a:off x="4513" y="3884"/>
              <a:ext cx="1134" cy="226"/>
            </a:xfrm>
            <a:prstGeom prst="parallelogram">
              <a:avLst>
                <a:gd name="adj" fmla="val 108090"/>
              </a:avLst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4173" y="3158"/>
              <a:ext cx="1474" cy="1158"/>
              <a:chOff x="4015" y="1240"/>
              <a:chExt cx="1632" cy="1345"/>
            </a:xfrm>
          </p:grpSpPr>
          <p:sp>
            <p:nvSpPr>
              <p:cNvPr id="11291" name="AutoShape 180"/>
              <p:cNvSpPr>
                <a:spLocks noChangeArrowheads="1"/>
              </p:cNvSpPr>
              <p:nvPr/>
            </p:nvSpPr>
            <p:spPr bwMode="auto">
              <a:xfrm>
                <a:off x="4407" y="1240"/>
                <a:ext cx="1240" cy="1102"/>
              </a:xfrm>
              <a:prstGeom prst="cube">
                <a:avLst>
                  <a:gd name="adj" fmla="val 24542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Line 181"/>
              <p:cNvSpPr>
                <a:spLocks noChangeShapeType="1"/>
              </p:cNvSpPr>
              <p:nvPr/>
            </p:nvSpPr>
            <p:spPr bwMode="auto">
              <a:xfrm>
                <a:off x="4668" y="1248"/>
                <a:ext cx="0" cy="8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Line 182"/>
              <p:cNvSpPr>
                <a:spLocks noChangeShapeType="1"/>
              </p:cNvSpPr>
              <p:nvPr/>
            </p:nvSpPr>
            <p:spPr bwMode="auto">
              <a:xfrm flipH="1">
                <a:off x="4668" y="2086"/>
                <a:ext cx="9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Line 183"/>
              <p:cNvSpPr>
                <a:spLocks noChangeShapeType="1"/>
              </p:cNvSpPr>
              <p:nvPr/>
            </p:nvSpPr>
            <p:spPr bwMode="auto">
              <a:xfrm flipH="1">
                <a:off x="4407" y="2053"/>
                <a:ext cx="276" cy="2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Line 184"/>
              <p:cNvSpPr>
                <a:spLocks noChangeShapeType="1"/>
              </p:cNvSpPr>
              <p:nvPr/>
            </p:nvSpPr>
            <p:spPr bwMode="auto">
              <a:xfrm flipV="1">
                <a:off x="4407" y="2080"/>
                <a:ext cx="249" cy="27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6" name="Line 185"/>
              <p:cNvSpPr>
                <a:spLocks noChangeShapeType="1"/>
              </p:cNvSpPr>
              <p:nvPr/>
            </p:nvSpPr>
            <p:spPr bwMode="auto">
              <a:xfrm>
                <a:off x="4407" y="2350"/>
                <a:ext cx="579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186"/>
              <p:cNvSpPr>
                <a:spLocks noChangeShapeType="1"/>
              </p:cNvSpPr>
              <p:nvPr/>
            </p:nvSpPr>
            <p:spPr bwMode="auto">
              <a:xfrm flipV="1">
                <a:off x="4423" y="1727"/>
                <a:ext cx="0" cy="62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8" name="Text Box 187"/>
              <p:cNvSpPr txBox="1">
                <a:spLocks noChangeArrowheads="1"/>
              </p:cNvSpPr>
              <p:nvPr/>
            </p:nvSpPr>
            <p:spPr bwMode="auto">
              <a:xfrm>
                <a:off x="4627" y="2046"/>
                <a:ext cx="247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黑体" pitchFamily="2" charset="-122"/>
                    <a:ea typeface="黑体" pitchFamily="2" charset="-122"/>
                  </a:rPr>
                  <a:t>B</a:t>
                </a:r>
              </a:p>
            </p:txBody>
          </p:sp>
          <p:sp>
            <p:nvSpPr>
              <p:cNvPr id="11299" name="Text Box 188"/>
              <p:cNvSpPr txBox="1">
                <a:spLocks noChangeArrowheads="1"/>
              </p:cNvSpPr>
              <p:nvPr/>
            </p:nvSpPr>
            <p:spPr bwMode="auto">
              <a:xfrm>
                <a:off x="4015" y="1648"/>
                <a:ext cx="450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2"/>
                    </a:solidFill>
                    <a:latin typeface="黑体" pitchFamily="2" charset="-122"/>
                    <a:ea typeface="黑体" pitchFamily="2" charset="-122"/>
                  </a:rPr>
                  <a:t>F</a:t>
                </a:r>
                <a:r>
                  <a:rPr lang="zh-CN" altLang="en-US" sz="2000" baseline="-25000">
                    <a:solidFill>
                      <a:schemeClr val="tx2"/>
                    </a:solidFill>
                    <a:latin typeface="黑体" pitchFamily="2" charset="-122"/>
                    <a:ea typeface="黑体" pitchFamily="2" charset="-122"/>
                  </a:rPr>
                  <a:t>洛</a:t>
                </a:r>
              </a:p>
            </p:txBody>
          </p:sp>
          <p:sp>
            <p:nvSpPr>
              <p:cNvPr id="11300" name="Text Box 189"/>
              <p:cNvSpPr txBox="1">
                <a:spLocks noChangeArrowheads="1"/>
              </p:cNvSpPr>
              <p:nvPr/>
            </p:nvSpPr>
            <p:spPr bwMode="auto">
              <a:xfrm>
                <a:off x="4887" y="2250"/>
                <a:ext cx="170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黑体" pitchFamily="2" charset="-122"/>
                    <a:ea typeface="黑体" pitchFamily="2" charset="-122"/>
                  </a:rPr>
                  <a:t>v</a:t>
                </a:r>
              </a:p>
            </p:txBody>
          </p:sp>
          <p:grpSp>
            <p:nvGrpSpPr>
              <p:cNvPr id="18" name="Group 190"/>
              <p:cNvGrpSpPr>
                <a:grpSpLocks noChangeAspect="1"/>
              </p:cNvGrpSpPr>
              <p:nvPr/>
            </p:nvGrpSpPr>
            <p:grpSpPr bwMode="auto">
              <a:xfrm>
                <a:off x="4373" y="2292"/>
                <a:ext cx="95" cy="95"/>
                <a:chOff x="1474" y="3475"/>
                <a:chExt cx="137" cy="137"/>
              </a:xfrm>
            </p:grpSpPr>
            <p:sp>
              <p:nvSpPr>
                <p:cNvPr id="11302" name="Oval 191"/>
                <p:cNvSpPr>
                  <a:spLocks noChangeAspect="1" noChangeArrowheads="1"/>
                </p:cNvSpPr>
                <p:nvPr/>
              </p:nvSpPr>
              <p:spPr bwMode="auto">
                <a:xfrm>
                  <a:off x="1474" y="3475"/>
                  <a:ext cx="137" cy="137"/>
                </a:xfrm>
                <a:prstGeom prst="ellipse">
                  <a:avLst/>
                </a:prstGeom>
                <a:solidFill>
                  <a:schemeClr val="bg1"/>
                </a:solidFill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9" name="Group 192"/>
                <p:cNvGrpSpPr>
                  <a:grpSpLocks noChangeAspect="1"/>
                </p:cNvGrpSpPr>
                <p:nvPr/>
              </p:nvGrpSpPr>
              <p:grpSpPr bwMode="auto">
                <a:xfrm>
                  <a:off x="1474" y="3475"/>
                  <a:ext cx="136" cy="136"/>
                  <a:chOff x="1701" y="3793"/>
                  <a:chExt cx="181" cy="181"/>
                </a:xfrm>
              </p:grpSpPr>
              <p:sp>
                <p:nvSpPr>
                  <p:cNvPr id="11304" name="Line 19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01" y="3884"/>
                    <a:ext cx="18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5" name="Line 19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91" y="3793"/>
                    <a:ext cx="0" cy="18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1281" name="Text Box 196"/>
          <p:cNvSpPr txBox="1">
            <a:spLocks noChangeArrowheads="1"/>
          </p:cNvSpPr>
          <p:nvPr/>
        </p:nvSpPr>
        <p:spPr bwMode="auto">
          <a:xfrm>
            <a:off x="990600" y="3501802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甲</a:t>
            </a:r>
          </a:p>
        </p:txBody>
      </p:sp>
      <p:sp>
        <p:nvSpPr>
          <p:cNvPr id="11282" name="Rectangle 197"/>
          <p:cNvSpPr>
            <a:spLocks noChangeArrowheads="1"/>
          </p:cNvSpPr>
          <p:nvPr/>
        </p:nvSpPr>
        <p:spPr bwMode="auto">
          <a:xfrm>
            <a:off x="3006725" y="3508152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乙</a:t>
            </a:r>
          </a:p>
        </p:txBody>
      </p:sp>
      <p:sp>
        <p:nvSpPr>
          <p:cNvPr id="11283" name="Rectangle 198"/>
          <p:cNvSpPr>
            <a:spLocks noChangeArrowheads="1"/>
          </p:cNvSpPr>
          <p:nvPr/>
        </p:nvSpPr>
        <p:spPr bwMode="auto">
          <a:xfrm>
            <a:off x="5219700" y="3508152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丙</a:t>
            </a:r>
          </a:p>
        </p:txBody>
      </p:sp>
      <p:sp>
        <p:nvSpPr>
          <p:cNvPr id="11284" name="Rectangle 199"/>
          <p:cNvSpPr>
            <a:spLocks noChangeArrowheads="1"/>
          </p:cNvSpPr>
          <p:nvPr/>
        </p:nvSpPr>
        <p:spPr bwMode="auto">
          <a:xfrm>
            <a:off x="7645400" y="3501802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丁</a:t>
            </a:r>
          </a:p>
        </p:txBody>
      </p:sp>
      <p:sp>
        <p:nvSpPr>
          <p:cNvPr id="11285" name="Text Box 203"/>
          <p:cNvSpPr txBox="1">
            <a:spLocks noChangeArrowheads="1"/>
          </p:cNvSpPr>
          <p:nvPr/>
        </p:nvSpPr>
        <p:spPr bwMode="auto">
          <a:xfrm>
            <a:off x="179388" y="602685"/>
            <a:ext cx="86407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练习：</a:t>
            </a:r>
            <a:r>
              <a:rPr lang="zh-CN" altLang="en-US" sz="2800" b="1" dirty="0">
                <a:latin typeface="+mn-ea"/>
              </a:rPr>
              <a:t>试判断下图中的带电粒子刚进入磁场时所受的洛伦兹力的方向 </a:t>
            </a:r>
          </a:p>
        </p:txBody>
      </p:sp>
      <p:sp>
        <p:nvSpPr>
          <p:cNvPr id="29900" name="Text Box 204"/>
          <p:cNvSpPr txBox="1">
            <a:spLocks noChangeArrowheads="1"/>
          </p:cNvSpPr>
          <p:nvPr/>
        </p:nvSpPr>
        <p:spPr bwMode="auto">
          <a:xfrm>
            <a:off x="0" y="3573016"/>
            <a:ext cx="2036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说明：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95536" y="6180931"/>
            <a:ext cx="53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altLang="zh-CN" sz="2400" b="1" dirty="0" smtClean="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 v</a:t>
            </a:r>
            <a:r>
              <a:rPr lang="zh-CN" altLang="zh-CN" sz="2400" b="1" dirty="0" smtClean="0">
                <a:latin typeface="华文新魏" pitchFamily="2" charset="-122"/>
                <a:ea typeface="华文新魏" pitchFamily="2" charset="-122"/>
              </a:rPr>
              <a:t>平行于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B </a:t>
            </a:r>
            <a:r>
              <a:rPr lang="zh-CN" altLang="zh-CN" sz="2400" b="1" dirty="0" smtClean="0">
                <a:latin typeface="华文新魏" pitchFamily="2" charset="-122"/>
                <a:ea typeface="华文新魏" pitchFamily="2" charset="-122"/>
              </a:rPr>
              <a:t>，则洛伦兹力为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0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95536" y="5346452"/>
            <a:ext cx="403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+mn-ea"/>
              </a:rPr>
              <a:t>（</a:t>
            </a:r>
            <a:r>
              <a:rPr kumimoji="1" lang="en-US" altLang="zh-CN" sz="2400" b="1" dirty="0" smtClean="0">
                <a:latin typeface="+mn-ea"/>
              </a:rPr>
              <a:t>3</a:t>
            </a:r>
            <a:r>
              <a:rPr kumimoji="1" lang="zh-CN" altLang="en-US" sz="2400" b="1" dirty="0" smtClean="0">
                <a:latin typeface="+mn-ea"/>
              </a:rPr>
              <a:t>）</a:t>
            </a:r>
            <a:r>
              <a:rPr kumimoji="1" lang="zh-CN" altLang="en-US" sz="2400" b="1" dirty="0" smtClean="0">
                <a:latin typeface="华文新魏" pitchFamily="2" charset="-122"/>
                <a:ea typeface="华文新魏" pitchFamily="2" charset="-122"/>
              </a:rPr>
              <a:t>洛伦兹力对电荷不做功</a:t>
            </a:r>
            <a:endParaRPr kumimoji="1"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5536" y="5778500"/>
            <a:ext cx="4203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+mn-ea"/>
              </a:rPr>
              <a:t>（</a:t>
            </a:r>
            <a:r>
              <a:rPr kumimoji="1" lang="en-US" altLang="zh-CN" sz="2400" b="1" dirty="0" smtClean="0">
                <a:latin typeface="+mn-ea"/>
              </a:rPr>
              <a:t>4</a:t>
            </a:r>
            <a:r>
              <a:rPr kumimoji="1" lang="zh-CN" altLang="en-US" sz="2400" b="1" dirty="0" smtClean="0">
                <a:latin typeface="+mn-ea"/>
              </a:rPr>
              <a:t>）</a:t>
            </a:r>
            <a:r>
              <a:rPr kumimoji="1" lang="zh-CN" altLang="en-US" sz="2400" b="1" dirty="0" smtClean="0">
                <a:latin typeface="华文新魏" pitchFamily="2" charset="-122"/>
                <a:ea typeface="华文新魏" pitchFamily="2" charset="-122"/>
              </a:rPr>
              <a:t>洛伦兹力只改变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v</a:t>
            </a:r>
            <a:r>
              <a:rPr kumimoji="1" lang="zh-CN" altLang="en-US" sz="2400" b="1" dirty="0" smtClean="0">
                <a:latin typeface="华文新魏" pitchFamily="2" charset="-122"/>
                <a:ea typeface="华文新魏" pitchFamily="2" charset="-122"/>
              </a:rPr>
              <a:t>的方向</a:t>
            </a:r>
            <a:endParaRPr kumimoji="1" lang="zh-CN" altLang="en-US" sz="24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0" grpId="0"/>
      <p:bldP spid="29856" grpId="0"/>
      <p:bldP spid="29873" grpId="0"/>
      <p:bldP spid="29874" grpId="0"/>
      <p:bldP spid="29900" grpId="0"/>
      <p:bldP spid="113" grpId="0"/>
      <p:bldP spid="114" grpId="0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66800" y="1676400"/>
            <a:ext cx="304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安培力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3717925"/>
            <a:ext cx="304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洛仑兹力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86200" y="1600200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磁场对</a:t>
            </a:r>
            <a:r>
              <a:rPr lang="zh-CN" altLang="en-US" sz="4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电流</a:t>
            </a:r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的作用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352800" y="3717925"/>
            <a:ext cx="571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磁场对</a:t>
            </a:r>
            <a:r>
              <a:rPr lang="zh-CN" altLang="en-US" sz="4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运动电荷</a:t>
            </a:r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的作用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5867400" y="2286000"/>
            <a:ext cx="288925" cy="1447800"/>
          </a:xfrm>
          <a:prstGeom prst="upDownArrow">
            <a:avLst>
              <a:gd name="adj1" fmla="val 50000"/>
              <a:gd name="adj2" fmla="val 1002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1619250" y="2286000"/>
            <a:ext cx="285750" cy="1447800"/>
          </a:xfrm>
          <a:prstGeom prst="up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 rot="10800000">
            <a:off x="2819400" y="1916113"/>
            <a:ext cx="838200" cy="217487"/>
          </a:xfrm>
          <a:custGeom>
            <a:avLst/>
            <a:gdLst>
              <a:gd name="T0" fmla="*/ 24395113 w 21600"/>
              <a:gd name="T1" fmla="*/ 0 h 21600"/>
              <a:gd name="T2" fmla="*/ 0 w 21600"/>
              <a:gd name="T3" fmla="*/ 1094926 h 21600"/>
              <a:gd name="T4" fmla="*/ 24395113 w 21600"/>
              <a:gd name="T5" fmla="*/ 2189842 h 21600"/>
              <a:gd name="T6" fmla="*/ 32526815 w 21600"/>
              <a:gd name="T7" fmla="*/ 109492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 rot="10800000">
            <a:off x="2819400" y="4005263"/>
            <a:ext cx="609600" cy="287337"/>
          </a:xfrm>
          <a:custGeom>
            <a:avLst/>
            <a:gdLst>
              <a:gd name="T0" fmla="*/ 12903199 w 21600"/>
              <a:gd name="T1" fmla="*/ 0 h 21600"/>
              <a:gd name="T2" fmla="*/ 0 w 21600"/>
              <a:gd name="T3" fmla="*/ 1911177 h 21600"/>
              <a:gd name="T4" fmla="*/ 12903199 w 21600"/>
              <a:gd name="T5" fmla="*/ 3822341 h 21600"/>
              <a:gd name="T6" fmla="*/ 17204267 w 21600"/>
              <a:gd name="T7" fmla="*/ 19111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241925" y="3074988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CC"/>
                </a:solidFill>
                <a:ea typeface="黑体" pitchFamily="2" charset="-122"/>
              </a:rPr>
              <a:t>因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5237163" y="2133600"/>
            <a:ext cx="703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CC"/>
                </a:solidFill>
                <a:ea typeface="黑体" pitchFamily="2" charset="-122"/>
              </a:rPr>
              <a:t>果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2057400" y="3136900"/>
            <a:ext cx="2227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ea typeface="黑体" pitchFamily="2" charset="-122"/>
              </a:rPr>
              <a:t>微观原因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057400" y="2273300"/>
            <a:ext cx="208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ea typeface="黑体" pitchFamily="2" charset="-122"/>
              </a:rPr>
              <a:t>宏观表现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61447" grpId="0" animBg="1"/>
      <p:bldP spid="61450" grpId="0"/>
      <p:bldP spid="61451" grpId="0"/>
      <p:bldP spid="61452" grpId="0"/>
      <p:bldP spid="6145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1512</Words>
  <Application>Microsoft Office PowerPoint</Application>
  <PresentationFormat>全屏显示(4:3)</PresentationFormat>
  <Paragraphs>247</Paragraphs>
  <Slides>24</Slides>
  <Notes>6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Office 主题​​</vt:lpstr>
      <vt:lpstr>公式</vt:lpstr>
      <vt:lpstr>Equation</vt:lpstr>
      <vt:lpstr>6.3  磁场对运动电荷的作用      1.洛伦兹力     2.带电粒子在均匀磁场中的运动     3.实际应用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小  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lenovo</cp:lastModifiedBy>
  <cp:revision>64</cp:revision>
  <dcterms:created xsi:type="dcterms:W3CDTF">2017-06-28T03:02:51Z</dcterms:created>
  <dcterms:modified xsi:type="dcterms:W3CDTF">2017-07-26T11:41:44Z</dcterms:modified>
</cp:coreProperties>
</file>