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notesSlides/notesSlide1.xml" ContentType="application/vnd.openxmlformats-officedocument.presentationml.notesSlide+xml"/>
  <Override PartName="/ppt/activeX/activeX2.xml" ContentType="application/vnd.ms-office.activeX+xml"/>
  <Override PartName="/ppt/activeX/activeX3.xml" ContentType="application/vnd.ms-office.activeX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74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DDC3C-02D7-4E70-A72C-F3F506FB032E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23E9FD2-C1FA-48F8-8D1E-BA40A8EF7611}">
      <dgm:prSet phldrT="[文本]" custT="1"/>
      <dgm:spPr/>
      <dgm:t>
        <a:bodyPr/>
        <a:lstStyle/>
        <a:p>
          <a:r>
            <a: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rPr>
            <a:t>电磁感应现象</a:t>
          </a:r>
          <a:endParaRPr lang="zh-CN" altLang="en-US" sz="32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1FF2CA1-4925-455C-B1CF-16661477537E}" type="parTrans" cxnId="{D731BC21-6196-42A6-BF58-E39D05A4A83F}">
      <dgm:prSet/>
      <dgm:spPr/>
      <dgm:t>
        <a:bodyPr/>
        <a:lstStyle/>
        <a:p>
          <a:endParaRPr lang="zh-CN" altLang="en-US"/>
        </a:p>
      </dgm:t>
    </dgm:pt>
    <dgm:pt modelId="{70FBC440-43AD-4A76-91C9-299F1277010A}" type="sibTrans" cxnId="{D731BC21-6196-42A6-BF58-E39D05A4A83F}">
      <dgm:prSet/>
      <dgm:spPr/>
      <dgm:t>
        <a:bodyPr/>
        <a:lstStyle/>
        <a:p>
          <a:endParaRPr lang="zh-CN" altLang="en-US"/>
        </a:p>
      </dgm:t>
    </dgm:pt>
    <dgm:pt modelId="{18546309-8C6B-454A-987C-A379200892A0}">
      <dgm:prSet phldrT="[文本]"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磁通量变化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CF82B90-CA70-4820-9362-A4BFACD4D23B}" type="parTrans" cxnId="{43062F72-384B-434F-A0B5-116BE4BDF5C9}">
      <dgm:prSet/>
      <dgm:spPr/>
      <dgm:t>
        <a:bodyPr/>
        <a:lstStyle/>
        <a:p>
          <a:endParaRPr lang="zh-CN" altLang="en-US"/>
        </a:p>
      </dgm:t>
    </dgm:pt>
    <dgm:pt modelId="{11DDD8A5-9A7A-4827-BAE5-719AA434AB14}" type="sibTrans" cxnId="{43062F72-384B-434F-A0B5-116BE4BDF5C9}">
      <dgm:prSet/>
      <dgm:spPr/>
      <dgm:t>
        <a:bodyPr/>
        <a:lstStyle/>
        <a:p>
          <a:endParaRPr lang="zh-CN" altLang="en-US"/>
        </a:p>
      </dgm:t>
    </dgm:pt>
    <dgm:pt modelId="{779A9C78-E608-4755-A1AE-F3A52416D5BE}">
      <dgm:prSet phldrT="[文本]"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条件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FB4E483-1354-4115-B560-19DEE39AC6E9}" type="sibTrans" cxnId="{B8FCFA4E-B0A2-435E-9B49-1CB2269AE0BC}">
      <dgm:prSet/>
      <dgm:spPr/>
      <dgm:t>
        <a:bodyPr/>
        <a:lstStyle/>
        <a:p>
          <a:endParaRPr lang="zh-CN" altLang="en-US"/>
        </a:p>
      </dgm:t>
    </dgm:pt>
    <dgm:pt modelId="{46F1E55B-6C19-4447-AB5C-6C2A7A790579}" type="parTrans" cxnId="{B8FCFA4E-B0A2-435E-9B49-1CB2269AE0BC}">
      <dgm:prSet/>
      <dgm:spPr/>
      <dgm:t>
        <a:bodyPr/>
        <a:lstStyle/>
        <a:p>
          <a:endParaRPr lang="zh-CN" altLang="en-US"/>
        </a:p>
      </dgm:t>
    </dgm:pt>
    <dgm:pt modelId="{AEAB967F-72E6-4B5F-A343-8A998134EC9B}">
      <dgm:prSet phldrT="[文本]"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发现过程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743A939-A612-4CA1-B241-C63392BF898C}" type="sibTrans" cxnId="{C287742C-DA32-4273-82BC-97B01EBE1AB0}">
      <dgm:prSet/>
      <dgm:spPr/>
      <dgm:t>
        <a:bodyPr/>
        <a:lstStyle/>
        <a:p>
          <a:endParaRPr lang="zh-CN" altLang="en-US"/>
        </a:p>
      </dgm:t>
    </dgm:pt>
    <dgm:pt modelId="{954C0C43-33E9-4686-B659-6B94C7E2D1F2}" type="parTrans" cxnId="{C287742C-DA32-4273-82BC-97B01EBE1AB0}">
      <dgm:prSet/>
      <dgm:spPr/>
      <dgm:t>
        <a:bodyPr/>
        <a:lstStyle/>
        <a:p>
          <a:endParaRPr lang="zh-CN" altLang="en-US"/>
        </a:p>
      </dgm:t>
    </dgm:pt>
    <dgm:pt modelId="{94222B65-FD70-4997-9A83-66167CF3E4DA}">
      <dgm:prSet phldrT="[文本]"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思想：对称性思考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7101864-E4D0-4DB6-A8EE-524DCBD8F993}" type="parTrans" cxnId="{D282B957-87E4-43E5-90BE-08DC6F1D11DF}">
      <dgm:prSet/>
      <dgm:spPr/>
      <dgm:t>
        <a:bodyPr/>
        <a:lstStyle/>
        <a:p>
          <a:endParaRPr lang="zh-CN" altLang="en-US"/>
        </a:p>
      </dgm:t>
    </dgm:pt>
    <dgm:pt modelId="{E7306AF5-2F34-41FD-BCDF-0605CD17512E}" type="sibTrans" cxnId="{D282B957-87E4-43E5-90BE-08DC6F1D11DF}">
      <dgm:prSet/>
      <dgm:spPr/>
      <dgm:t>
        <a:bodyPr/>
        <a:lstStyle/>
        <a:p>
          <a:endParaRPr lang="zh-CN" altLang="en-US"/>
        </a:p>
      </dgm:t>
    </dgm:pt>
    <dgm:pt modelId="{8175386A-0F13-480E-88B4-5E3F1DEBF9FB}">
      <dgm:prSet phldrT="[文本]"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方法：实验、归纳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FEA0338-07FD-4A86-9BB6-0D41769617CE}" type="parTrans" cxnId="{702BA32E-21B4-47BF-B21B-59490E4A4A97}">
      <dgm:prSet/>
      <dgm:spPr/>
      <dgm:t>
        <a:bodyPr/>
        <a:lstStyle/>
        <a:p>
          <a:endParaRPr lang="zh-CN" altLang="en-US"/>
        </a:p>
      </dgm:t>
    </dgm:pt>
    <dgm:pt modelId="{3E912AB9-116E-449A-B716-7B0ECFCAB594}" type="sibTrans" cxnId="{702BA32E-21B4-47BF-B21B-59490E4A4A97}">
      <dgm:prSet/>
      <dgm:spPr/>
      <dgm:t>
        <a:bodyPr/>
        <a:lstStyle/>
        <a:p>
          <a:endParaRPr lang="zh-CN" altLang="en-US"/>
        </a:p>
      </dgm:t>
    </dgm:pt>
    <dgm:pt modelId="{966B026C-0AA1-44CB-A722-A0E99E88564E}">
      <dgm:prSet phldrT="[文本]"/>
      <dgm:spPr/>
      <dgm:t>
        <a:bodyPr/>
        <a:lstStyle/>
        <a:p>
          <a:pPr algn="ctr"/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关键：变化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ABF44AB-D045-4B3A-857B-3CE0CBE8CE9B}" type="parTrans" cxnId="{7C1F3DEE-6FA8-4B03-AB5C-19B209F879D6}">
      <dgm:prSet/>
      <dgm:spPr/>
      <dgm:t>
        <a:bodyPr/>
        <a:lstStyle/>
        <a:p>
          <a:endParaRPr lang="zh-CN" altLang="en-US"/>
        </a:p>
      </dgm:t>
    </dgm:pt>
    <dgm:pt modelId="{283EED8E-799B-46D3-92D7-6FB49E7CFCF0}" type="sibTrans" cxnId="{7C1F3DEE-6FA8-4B03-AB5C-19B209F879D6}">
      <dgm:prSet/>
      <dgm:spPr/>
      <dgm:t>
        <a:bodyPr/>
        <a:lstStyle/>
        <a:p>
          <a:endParaRPr lang="zh-CN" altLang="en-US"/>
        </a:p>
      </dgm:t>
    </dgm:pt>
    <dgm:pt modelId="{D217C8C2-7B4D-4BCB-AD49-272ED489E010}" type="pres">
      <dgm:prSet presAssocID="{4D7DDC3C-02D7-4E70-A72C-F3F506FB032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6BA369-F893-4960-B7F6-79342021B000}" type="pres">
      <dgm:prSet presAssocID="{523E9FD2-C1FA-48F8-8D1E-BA40A8EF7611}" presName="root1" presStyleCnt="0"/>
      <dgm:spPr/>
    </dgm:pt>
    <dgm:pt modelId="{D7FB2F32-869E-4182-ACC1-F7F6119027B9}" type="pres">
      <dgm:prSet presAssocID="{523E9FD2-C1FA-48F8-8D1E-BA40A8EF761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CCCA92-1513-455D-9335-CF50C46724A9}" type="pres">
      <dgm:prSet presAssocID="{523E9FD2-C1FA-48F8-8D1E-BA40A8EF7611}" presName="level2hierChild" presStyleCnt="0"/>
      <dgm:spPr/>
    </dgm:pt>
    <dgm:pt modelId="{4E40949E-0577-4AC8-B165-D84BD545B58E}" type="pres">
      <dgm:prSet presAssocID="{954C0C43-33E9-4686-B659-6B94C7E2D1F2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A0F8EB1E-B435-42C5-8064-AF657B2191AB}" type="pres">
      <dgm:prSet presAssocID="{954C0C43-33E9-4686-B659-6B94C7E2D1F2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FF261FD5-CFA9-4771-B11D-CDBC60BED46B}" type="pres">
      <dgm:prSet presAssocID="{AEAB967F-72E6-4B5F-A343-8A998134EC9B}" presName="root2" presStyleCnt="0"/>
      <dgm:spPr/>
    </dgm:pt>
    <dgm:pt modelId="{48D8BF35-C841-453D-A0BF-863A89C8F8AD}" type="pres">
      <dgm:prSet presAssocID="{AEAB967F-72E6-4B5F-A343-8A998134EC9B}" presName="LevelTwoTextNode" presStyleLbl="node2" presStyleIdx="0" presStyleCnt="2" custScaleX="816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FE359A-4D87-4AFC-9AB7-C7904367AD66}" type="pres">
      <dgm:prSet presAssocID="{AEAB967F-72E6-4B5F-A343-8A998134EC9B}" presName="level3hierChild" presStyleCnt="0"/>
      <dgm:spPr/>
    </dgm:pt>
    <dgm:pt modelId="{17862A40-6E22-4262-81D5-5658E9038BF7}" type="pres">
      <dgm:prSet presAssocID="{B7101864-E4D0-4DB6-A8EE-524DCBD8F993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AE7402D9-1043-4BBF-B884-FA3A72F146F2}" type="pres">
      <dgm:prSet presAssocID="{B7101864-E4D0-4DB6-A8EE-524DCBD8F993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DDA160C5-DC8C-4861-994B-9BD856BE3E36}" type="pres">
      <dgm:prSet presAssocID="{94222B65-FD70-4997-9A83-66167CF3E4DA}" presName="root2" presStyleCnt="0"/>
      <dgm:spPr/>
    </dgm:pt>
    <dgm:pt modelId="{BA0BA660-126D-427F-A753-C311C61BF93E}" type="pres">
      <dgm:prSet presAssocID="{94222B65-FD70-4997-9A83-66167CF3E4DA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A3F3FD-3EB7-45FD-934B-FD2D257739FD}" type="pres">
      <dgm:prSet presAssocID="{94222B65-FD70-4997-9A83-66167CF3E4DA}" presName="level3hierChild" presStyleCnt="0"/>
      <dgm:spPr/>
    </dgm:pt>
    <dgm:pt modelId="{C38BE063-B7E5-404E-944D-D14F29ACB1E4}" type="pres">
      <dgm:prSet presAssocID="{4FEA0338-07FD-4A86-9BB6-0D41769617CE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ABA8C02B-6106-4866-922B-08D3F4648FCA}" type="pres">
      <dgm:prSet presAssocID="{4FEA0338-07FD-4A86-9BB6-0D41769617CE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EA14FAD0-CE93-42E5-94A5-7D88B8387E78}" type="pres">
      <dgm:prSet presAssocID="{8175386A-0F13-480E-88B4-5E3F1DEBF9FB}" presName="root2" presStyleCnt="0"/>
      <dgm:spPr/>
    </dgm:pt>
    <dgm:pt modelId="{8239261A-4E07-4342-B55F-8B4032783B5E}" type="pres">
      <dgm:prSet presAssocID="{8175386A-0F13-480E-88B4-5E3F1DEBF9F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D08BE9-5D43-4A12-B051-7E98B2E2825D}" type="pres">
      <dgm:prSet presAssocID="{8175386A-0F13-480E-88B4-5E3F1DEBF9FB}" presName="level3hierChild" presStyleCnt="0"/>
      <dgm:spPr/>
    </dgm:pt>
    <dgm:pt modelId="{2E53A8A5-D650-4E57-816E-EA4737E314D5}" type="pres">
      <dgm:prSet presAssocID="{8ABF44AB-D045-4B3A-857B-3CE0CBE8CE9B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0FCEF828-7151-4F29-B052-CB3411E6E7CC}" type="pres">
      <dgm:prSet presAssocID="{8ABF44AB-D045-4B3A-857B-3CE0CBE8CE9B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E6C8FD5C-8BE6-4BBD-ACE7-468B90BB8C14}" type="pres">
      <dgm:prSet presAssocID="{966B026C-0AA1-44CB-A722-A0E99E88564E}" presName="root2" presStyleCnt="0"/>
      <dgm:spPr/>
    </dgm:pt>
    <dgm:pt modelId="{91E2736B-398B-4647-A23A-0388D9F1F39A}" type="pres">
      <dgm:prSet presAssocID="{966B026C-0AA1-44CB-A722-A0E99E88564E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B4FAD7-7ECF-4CB0-A87F-B61F0A9A5ECE}" type="pres">
      <dgm:prSet presAssocID="{966B026C-0AA1-44CB-A722-A0E99E88564E}" presName="level3hierChild" presStyleCnt="0"/>
      <dgm:spPr/>
    </dgm:pt>
    <dgm:pt modelId="{7AAC8578-B6EA-4EE9-A8A8-E76D0BAEC3E1}" type="pres">
      <dgm:prSet presAssocID="{46F1E55B-6C19-4447-AB5C-6C2A7A790579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018EC749-BA29-426E-A487-A6B7223E0AA7}" type="pres">
      <dgm:prSet presAssocID="{46F1E55B-6C19-4447-AB5C-6C2A7A790579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E543A0B0-F411-4EE9-BE8C-51A9251323A6}" type="pres">
      <dgm:prSet presAssocID="{779A9C78-E608-4755-A1AE-F3A52416D5BE}" presName="root2" presStyleCnt="0"/>
      <dgm:spPr/>
    </dgm:pt>
    <dgm:pt modelId="{1F848743-905F-4D7F-9639-6BBE6F945D25}" type="pres">
      <dgm:prSet presAssocID="{779A9C78-E608-4755-A1AE-F3A52416D5BE}" presName="LevelTwoTextNode" presStyleLbl="node2" presStyleIdx="1" presStyleCnt="2" custScaleX="816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F92BDB-63F8-449E-BFAC-F4971C43D1F9}" type="pres">
      <dgm:prSet presAssocID="{779A9C78-E608-4755-A1AE-F3A52416D5BE}" presName="level3hierChild" presStyleCnt="0"/>
      <dgm:spPr/>
    </dgm:pt>
    <dgm:pt modelId="{36CCEA9E-99EA-4A24-AFF9-A4498EEF2FDC}" type="pres">
      <dgm:prSet presAssocID="{ACF82B90-CA70-4820-9362-A4BFACD4D23B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1B63FCFC-4D16-4E3B-A3C5-6F11B6E59FCC}" type="pres">
      <dgm:prSet presAssocID="{ACF82B90-CA70-4820-9362-A4BFACD4D23B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3079E4F3-8486-4A45-9097-5D597E7131E6}" type="pres">
      <dgm:prSet presAssocID="{18546309-8C6B-454A-987C-A379200892A0}" presName="root2" presStyleCnt="0"/>
      <dgm:spPr/>
    </dgm:pt>
    <dgm:pt modelId="{3DDEC6F1-2825-400D-97A1-773B74C2CBDB}" type="pres">
      <dgm:prSet presAssocID="{18546309-8C6B-454A-987C-A379200892A0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6E73D6-1CDD-41F2-A864-28E1AEC9AD40}" type="pres">
      <dgm:prSet presAssocID="{18546309-8C6B-454A-987C-A379200892A0}" presName="level3hierChild" presStyleCnt="0"/>
      <dgm:spPr/>
    </dgm:pt>
  </dgm:ptLst>
  <dgm:cxnLst>
    <dgm:cxn modelId="{9E5BE6A3-7F7C-48F7-BC79-D362A2A516B4}" type="presOf" srcId="{ACF82B90-CA70-4820-9362-A4BFACD4D23B}" destId="{1B63FCFC-4D16-4E3B-A3C5-6F11B6E59FCC}" srcOrd="1" destOrd="0" presId="urn:microsoft.com/office/officeart/2008/layout/HorizontalMultiLevelHierarchy"/>
    <dgm:cxn modelId="{370BA6CC-2F11-4F3E-BCA7-46EEB75B945C}" type="presOf" srcId="{46F1E55B-6C19-4447-AB5C-6C2A7A790579}" destId="{018EC749-BA29-426E-A487-A6B7223E0AA7}" srcOrd="1" destOrd="0" presId="urn:microsoft.com/office/officeart/2008/layout/HorizontalMultiLevelHierarchy"/>
    <dgm:cxn modelId="{37C414F7-86E9-4605-A330-CDE8E6291434}" type="presOf" srcId="{954C0C43-33E9-4686-B659-6B94C7E2D1F2}" destId="{A0F8EB1E-B435-42C5-8064-AF657B2191AB}" srcOrd="1" destOrd="0" presId="urn:microsoft.com/office/officeart/2008/layout/HorizontalMultiLevelHierarchy"/>
    <dgm:cxn modelId="{7C1F3DEE-6FA8-4B03-AB5C-19B209F879D6}" srcId="{AEAB967F-72E6-4B5F-A343-8A998134EC9B}" destId="{966B026C-0AA1-44CB-A722-A0E99E88564E}" srcOrd="2" destOrd="0" parTransId="{8ABF44AB-D045-4B3A-857B-3CE0CBE8CE9B}" sibTransId="{283EED8E-799B-46D3-92D7-6FB49E7CFCF0}"/>
    <dgm:cxn modelId="{54E7E67B-BB32-4B5F-8364-512678C39DEC}" type="presOf" srcId="{ACF82B90-CA70-4820-9362-A4BFACD4D23B}" destId="{36CCEA9E-99EA-4A24-AFF9-A4498EEF2FDC}" srcOrd="0" destOrd="0" presId="urn:microsoft.com/office/officeart/2008/layout/HorizontalMultiLevelHierarchy"/>
    <dgm:cxn modelId="{05BD1CFF-4AF7-4BC9-94C4-563D45EB12BC}" type="presOf" srcId="{94222B65-FD70-4997-9A83-66167CF3E4DA}" destId="{BA0BA660-126D-427F-A753-C311C61BF93E}" srcOrd="0" destOrd="0" presId="urn:microsoft.com/office/officeart/2008/layout/HorizontalMultiLevelHierarchy"/>
    <dgm:cxn modelId="{77010B3D-B5F5-4B60-85D8-77CDCA80BD78}" type="presOf" srcId="{4D7DDC3C-02D7-4E70-A72C-F3F506FB032E}" destId="{D217C8C2-7B4D-4BCB-AD49-272ED489E010}" srcOrd="0" destOrd="0" presId="urn:microsoft.com/office/officeart/2008/layout/HorizontalMultiLevelHierarchy"/>
    <dgm:cxn modelId="{D731BC21-6196-42A6-BF58-E39D05A4A83F}" srcId="{4D7DDC3C-02D7-4E70-A72C-F3F506FB032E}" destId="{523E9FD2-C1FA-48F8-8D1E-BA40A8EF7611}" srcOrd="0" destOrd="0" parTransId="{D1FF2CA1-4925-455C-B1CF-16661477537E}" sibTransId="{70FBC440-43AD-4A76-91C9-299F1277010A}"/>
    <dgm:cxn modelId="{C287742C-DA32-4273-82BC-97B01EBE1AB0}" srcId="{523E9FD2-C1FA-48F8-8D1E-BA40A8EF7611}" destId="{AEAB967F-72E6-4B5F-A343-8A998134EC9B}" srcOrd="0" destOrd="0" parTransId="{954C0C43-33E9-4686-B659-6B94C7E2D1F2}" sibTransId="{3743A939-A612-4CA1-B241-C63392BF898C}"/>
    <dgm:cxn modelId="{702BA32E-21B4-47BF-B21B-59490E4A4A97}" srcId="{AEAB967F-72E6-4B5F-A343-8A998134EC9B}" destId="{8175386A-0F13-480E-88B4-5E3F1DEBF9FB}" srcOrd="1" destOrd="0" parTransId="{4FEA0338-07FD-4A86-9BB6-0D41769617CE}" sibTransId="{3E912AB9-116E-449A-B716-7B0ECFCAB594}"/>
    <dgm:cxn modelId="{7FF2EC66-6AA2-46FB-9CC0-0422CA166DDF}" type="presOf" srcId="{954C0C43-33E9-4686-B659-6B94C7E2D1F2}" destId="{4E40949E-0577-4AC8-B165-D84BD545B58E}" srcOrd="0" destOrd="0" presId="urn:microsoft.com/office/officeart/2008/layout/HorizontalMultiLevelHierarchy"/>
    <dgm:cxn modelId="{9A460EAB-7A17-4E6D-84ED-E0A6D133D3B5}" type="presOf" srcId="{779A9C78-E608-4755-A1AE-F3A52416D5BE}" destId="{1F848743-905F-4D7F-9639-6BBE6F945D25}" srcOrd="0" destOrd="0" presId="urn:microsoft.com/office/officeart/2008/layout/HorizontalMultiLevelHierarchy"/>
    <dgm:cxn modelId="{D497D230-3A98-480F-9E04-23724DF0F5AA}" type="presOf" srcId="{4FEA0338-07FD-4A86-9BB6-0D41769617CE}" destId="{ABA8C02B-6106-4866-922B-08D3F4648FCA}" srcOrd="1" destOrd="0" presId="urn:microsoft.com/office/officeart/2008/layout/HorizontalMultiLevelHierarchy"/>
    <dgm:cxn modelId="{3DD4E38A-5B2A-4A88-A5BF-C8E9BC8B3FEB}" type="presOf" srcId="{46F1E55B-6C19-4447-AB5C-6C2A7A790579}" destId="{7AAC8578-B6EA-4EE9-A8A8-E76D0BAEC3E1}" srcOrd="0" destOrd="0" presId="urn:microsoft.com/office/officeart/2008/layout/HorizontalMultiLevelHierarchy"/>
    <dgm:cxn modelId="{4B8685FE-9095-42F6-B89C-8844FFF9C2C2}" type="presOf" srcId="{8175386A-0F13-480E-88B4-5E3F1DEBF9FB}" destId="{8239261A-4E07-4342-B55F-8B4032783B5E}" srcOrd="0" destOrd="0" presId="urn:microsoft.com/office/officeart/2008/layout/HorizontalMultiLevelHierarchy"/>
    <dgm:cxn modelId="{FB78666C-BA42-4EF1-B67B-C5CEF98ADB7A}" type="presOf" srcId="{AEAB967F-72E6-4B5F-A343-8A998134EC9B}" destId="{48D8BF35-C841-453D-A0BF-863A89C8F8AD}" srcOrd="0" destOrd="0" presId="urn:microsoft.com/office/officeart/2008/layout/HorizontalMultiLevelHierarchy"/>
    <dgm:cxn modelId="{9382AA87-3167-473B-B729-5B1004AF0EB2}" type="presOf" srcId="{966B026C-0AA1-44CB-A722-A0E99E88564E}" destId="{91E2736B-398B-4647-A23A-0388D9F1F39A}" srcOrd="0" destOrd="0" presId="urn:microsoft.com/office/officeart/2008/layout/HorizontalMultiLevelHierarchy"/>
    <dgm:cxn modelId="{72AD1DF7-0763-4D28-8AE7-0356719045E6}" type="presOf" srcId="{4FEA0338-07FD-4A86-9BB6-0D41769617CE}" destId="{C38BE063-B7E5-404E-944D-D14F29ACB1E4}" srcOrd="0" destOrd="0" presId="urn:microsoft.com/office/officeart/2008/layout/HorizontalMultiLevelHierarchy"/>
    <dgm:cxn modelId="{6A2AE267-0990-4014-AD73-E4BF3EDD741D}" type="presOf" srcId="{8ABF44AB-D045-4B3A-857B-3CE0CBE8CE9B}" destId="{2E53A8A5-D650-4E57-816E-EA4737E314D5}" srcOrd="0" destOrd="0" presId="urn:microsoft.com/office/officeart/2008/layout/HorizontalMultiLevelHierarchy"/>
    <dgm:cxn modelId="{379665A8-DB3A-4A90-A95B-B44B9BFA2BE3}" type="presOf" srcId="{523E9FD2-C1FA-48F8-8D1E-BA40A8EF7611}" destId="{D7FB2F32-869E-4182-ACC1-F7F6119027B9}" srcOrd="0" destOrd="0" presId="urn:microsoft.com/office/officeart/2008/layout/HorizontalMultiLevelHierarchy"/>
    <dgm:cxn modelId="{4825C986-5F4B-4467-ADCD-DC65297636FE}" type="presOf" srcId="{18546309-8C6B-454A-987C-A379200892A0}" destId="{3DDEC6F1-2825-400D-97A1-773B74C2CBDB}" srcOrd="0" destOrd="0" presId="urn:microsoft.com/office/officeart/2008/layout/HorizontalMultiLevelHierarchy"/>
    <dgm:cxn modelId="{E0EDB314-533E-4954-8594-F01940608A3A}" type="presOf" srcId="{B7101864-E4D0-4DB6-A8EE-524DCBD8F993}" destId="{17862A40-6E22-4262-81D5-5658E9038BF7}" srcOrd="0" destOrd="0" presId="urn:microsoft.com/office/officeart/2008/layout/HorizontalMultiLevelHierarchy"/>
    <dgm:cxn modelId="{CF9CD665-AB89-4F07-9A20-8E0D81024FC2}" type="presOf" srcId="{8ABF44AB-D045-4B3A-857B-3CE0CBE8CE9B}" destId="{0FCEF828-7151-4F29-B052-CB3411E6E7CC}" srcOrd="1" destOrd="0" presId="urn:microsoft.com/office/officeart/2008/layout/HorizontalMultiLevelHierarchy"/>
    <dgm:cxn modelId="{07D667AF-05C4-4853-BF08-EAEAC93D49F6}" type="presOf" srcId="{B7101864-E4D0-4DB6-A8EE-524DCBD8F993}" destId="{AE7402D9-1043-4BBF-B884-FA3A72F146F2}" srcOrd="1" destOrd="0" presId="urn:microsoft.com/office/officeart/2008/layout/HorizontalMultiLevelHierarchy"/>
    <dgm:cxn modelId="{D282B957-87E4-43E5-90BE-08DC6F1D11DF}" srcId="{AEAB967F-72E6-4B5F-A343-8A998134EC9B}" destId="{94222B65-FD70-4997-9A83-66167CF3E4DA}" srcOrd="0" destOrd="0" parTransId="{B7101864-E4D0-4DB6-A8EE-524DCBD8F993}" sibTransId="{E7306AF5-2F34-41FD-BCDF-0605CD17512E}"/>
    <dgm:cxn modelId="{43062F72-384B-434F-A0B5-116BE4BDF5C9}" srcId="{779A9C78-E608-4755-A1AE-F3A52416D5BE}" destId="{18546309-8C6B-454A-987C-A379200892A0}" srcOrd="0" destOrd="0" parTransId="{ACF82B90-CA70-4820-9362-A4BFACD4D23B}" sibTransId="{11DDD8A5-9A7A-4827-BAE5-719AA434AB14}"/>
    <dgm:cxn modelId="{B8FCFA4E-B0A2-435E-9B49-1CB2269AE0BC}" srcId="{523E9FD2-C1FA-48F8-8D1E-BA40A8EF7611}" destId="{779A9C78-E608-4755-A1AE-F3A52416D5BE}" srcOrd="1" destOrd="0" parTransId="{46F1E55B-6C19-4447-AB5C-6C2A7A790579}" sibTransId="{4FB4E483-1354-4115-B560-19DEE39AC6E9}"/>
    <dgm:cxn modelId="{9186CB86-FF77-447A-B54B-C61BECDFBC58}" type="presParOf" srcId="{D217C8C2-7B4D-4BCB-AD49-272ED489E010}" destId="{8D6BA369-F893-4960-B7F6-79342021B000}" srcOrd="0" destOrd="0" presId="urn:microsoft.com/office/officeart/2008/layout/HorizontalMultiLevelHierarchy"/>
    <dgm:cxn modelId="{01E1ACDA-44E6-40F8-A620-B26F54DE6659}" type="presParOf" srcId="{8D6BA369-F893-4960-B7F6-79342021B000}" destId="{D7FB2F32-869E-4182-ACC1-F7F6119027B9}" srcOrd="0" destOrd="0" presId="urn:microsoft.com/office/officeart/2008/layout/HorizontalMultiLevelHierarchy"/>
    <dgm:cxn modelId="{C30204AB-B63A-4966-B4AA-5CD44145F822}" type="presParOf" srcId="{8D6BA369-F893-4960-B7F6-79342021B000}" destId="{66CCCA92-1513-455D-9335-CF50C46724A9}" srcOrd="1" destOrd="0" presId="urn:microsoft.com/office/officeart/2008/layout/HorizontalMultiLevelHierarchy"/>
    <dgm:cxn modelId="{8C67C75F-0E73-4229-9A26-963D920C9563}" type="presParOf" srcId="{66CCCA92-1513-455D-9335-CF50C46724A9}" destId="{4E40949E-0577-4AC8-B165-D84BD545B58E}" srcOrd="0" destOrd="0" presId="urn:microsoft.com/office/officeart/2008/layout/HorizontalMultiLevelHierarchy"/>
    <dgm:cxn modelId="{9365ED0C-29BA-4510-9CBE-5B37D793CF54}" type="presParOf" srcId="{4E40949E-0577-4AC8-B165-D84BD545B58E}" destId="{A0F8EB1E-B435-42C5-8064-AF657B2191AB}" srcOrd="0" destOrd="0" presId="urn:microsoft.com/office/officeart/2008/layout/HorizontalMultiLevelHierarchy"/>
    <dgm:cxn modelId="{EB7D0235-1917-4DD9-941A-135A8A9412D7}" type="presParOf" srcId="{66CCCA92-1513-455D-9335-CF50C46724A9}" destId="{FF261FD5-CFA9-4771-B11D-CDBC60BED46B}" srcOrd="1" destOrd="0" presId="urn:microsoft.com/office/officeart/2008/layout/HorizontalMultiLevelHierarchy"/>
    <dgm:cxn modelId="{49B2FE9D-D63E-4974-933E-AFBA7B5D62C0}" type="presParOf" srcId="{FF261FD5-CFA9-4771-B11D-CDBC60BED46B}" destId="{48D8BF35-C841-453D-A0BF-863A89C8F8AD}" srcOrd="0" destOrd="0" presId="urn:microsoft.com/office/officeart/2008/layout/HorizontalMultiLevelHierarchy"/>
    <dgm:cxn modelId="{BE1F48E4-2830-4E07-988B-E14B7B1B794A}" type="presParOf" srcId="{FF261FD5-CFA9-4771-B11D-CDBC60BED46B}" destId="{07FE359A-4D87-4AFC-9AB7-C7904367AD66}" srcOrd="1" destOrd="0" presId="urn:microsoft.com/office/officeart/2008/layout/HorizontalMultiLevelHierarchy"/>
    <dgm:cxn modelId="{63BE2B7F-B23D-469F-ACBD-194C9E7E9028}" type="presParOf" srcId="{07FE359A-4D87-4AFC-9AB7-C7904367AD66}" destId="{17862A40-6E22-4262-81D5-5658E9038BF7}" srcOrd="0" destOrd="0" presId="urn:microsoft.com/office/officeart/2008/layout/HorizontalMultiLevelHierarchy"/>
    <dgm:cxn modelId="{8104CA7E-46F1-4B5F-A795-4C8C82457D07}" type="presParOf" srcId="{17862A40-6E22-4262-81D5-5658E9038BF7}" destId="{AE7402D9-1043-4BBF-B884-FA3A72F146F2}" srcOrd="0" destOrd="0" presId="urn:microsoft.com/office/officeart/2008/layout/HorizontalMultiLevelHierarchy"/>
    <dgm:cxn modelId="{96E1E093-3683-458D-BBB5-2DCBA11ABD5B}" type="presParOf" srcId="{07FE359A-4D87-4AFC-9AB7-C7904367AD66}" destId="{DDA160C5-DC8C-4861-994B-9BD856BE3E36}" srcOrd="1" destOrd="0" presId="urn:microsoft.com/office/officeart/2008/layout/HorizontalMultiLevelHierarchy"/>
    <dgm:cxn modelId="{573EC996-D10D-41BF-AC16-8A9341EF1B36}" type="presParOf" srcId="{DDA160C5-DC8C-4861-994B-9BD856BE3E36}" destId="{BA0BA660-126D-427F-A753-C311C61BF93E}" srcOrd="0" destOrd="0" presId="urn:microsoft.com/office/officeart/2008/layout/HorizontalMultiLevelHierarchy"/>
    <dgm:cxn modelId="{F9B922E9-53F1-404C-AD00-5831E0EFD824}" type="presParOf" srcId="{DDA160C5-DC8C-4861-994B-9BD856BE3E36}" destId="{2CA3F3FD-3EB7-45FD-934B-FD2D257739FD}" srcOrd="1" destOrd="0" presId="urn:microsoft.com/office/officeart/2008/layout/HorizontalMultiLevelHierarchy"/>
    <dgm:cxn modelId="{CAAFCB02-8735-43ED-9386-788782B8DC84}" type="presParOf" srcId="{07FE359A-4D87-4AFC-9AB7-C7904367AD66}" destId="{C38BE063-B7E5-404E-944D-D14F29ACB1E4}" srcOrd="2" destOrd="0" presId="urn:microsoft.com/office/officeart/2008/layout/HorizontalMultiLevelHierarchy"/>
    <dgm:cxn modelId="{F46E1D91-3D65-4A55-82A1-955A4D58EF4A}" type="presParOf" srcId="{C38BE063-B7E5-404E-944D-D14F29ACB1E4}" destId="{ABA8C02B-6106-4866-922B-08D3F4648FCA}" srcOrd="0" destOrd="0" presId="urn:microsoft.com/office/officeart/2008/layout/HorizontalMultiLevelHierarchy"/>
    <dgm:cxn modelId="{CBB2879D-A358-42A5-8BB3-92F32F3FDCA6}" type="presParOf" srcId="{07FE359A-4D87-4AFC-9AB7-C7904367AD66}" destId="{EA14FAD0-CE93-42E5-94A5-7D88B8387E78}" srcOrd="3" destOrd="0" presId="urn:microsoft.com/office/officeart/2008/layout/HorizontalMultiLevelHierarchy"/>
    <dgm:cxn modelId="{D6347723-E34D-45D1-9614-CBF428914CB6}" type="presParOf" srcId="{EA14FAD0-CE93-42E5-94A5-7D88B8387E78}" destId="{8239261A-4E07-4342-B55F-8B4032783B5E}" srcOrd="0" destOrd="0" presId="urn:microsoft.com/office/officeart/2008/layout/HorizontalMultiLevelHierarchy"/>
    <dgm:cxn modelId="{1D130921-802C-48F3-B4AB-D42ACD06672E}" type="presParOf" srcId="{EA14FAD0-CE93-42E5-94A5-7D88B8387E78}" destId="{E5D08BE9-5D43-4A12-B051-7E98B2E2825D}" srcOrd="1" destOrd="0" presId="urn:microsoft.com/office/officeart/2008/layout/HorizontalMultiLevelHierarchy"/>
    <dgm:cxn modelId="{AA473DF1-6CDC-44C6-B8A3-F7E9FCA086B2}" type="presParOf" srcId="{07FE359A-4D87-4AFC-9AB7-C7904367AD66}" destId="{2E53A8A5-D650-4E57-816E-EA4737E314D5}" srcOrd="4" destOrd="0" presId="urn:microsoft.com/office/officeart/2008/layout/HorizontalMultiLevelHierarchy"/>
    <dgm:cxn modelId="{390E5DF4-5317-48F1-A590-74FC1C4A325D}" type="presParOf" srcId="{2E53A8A5-D650-4E57-816E-EA4737E314D5}" destId="{0FCEF828-7151-4F29-B052-CB3411E6E7CC}" srcOrd="0" destOrd="0" presId="urn:microsoft.com/office/officeart/2008/layout/HorizontalMultiLevelHierarchy"/>
    <dgm:cxn modelId="{FB04E35D-59B5-4744-B33A-AE372DF28D10}" type="presParOf" srcId="{07FE359A-4D87-4AFC-9AB7-C7904367AD66}" destId="{E6C8FD5C-8BE6-4BBD-ACE7-468B90BB8C14}" srcOrd="5" destOrd="0" presId="urn:microsoft.com/office/officeart/2008/layout/HorizontalMultiLevelHierarchy"/>
    <dgm:cxn modelId="{1CDE630E-B73E-4B4C-9A25-F77C9AB9330C}" type="presParOf" srcId="{E6C8FD5C-8BE6-4BBD-ACE7-468B90BB8C14}" destId="{91E2736B-398B-4647-A23A-0388D9F1F39A}" srcOrd="0" destOrd="0" presId="urn:microsoft.com/office/officeart/2008/layout/HorizontalMultiLevelHierarchy"/>
    <dgm:cxn modelId="{D5E329D8-3EC0-4970-86BC-CF5E6E7301B0}" type="presParOf" srcId="{E6C8FD5C-8BE6-4BBD-ACE7-468B90BB8C14}" destId="{DBB4FAD7-7ECF-4CB0-A87F-B61F0A9A5ECE}" srcOrd="1" destOrd="0" presId="urn:microsoft.com/office/officeart/2008/layout/HorizontalMultiLevelHierarchy"/>
    <dgm:cxn modelId="{3C0AF64B-8599-41EC-9C76-81964FB79AE6}" type="presParOf" srcId="{66CCCA92-1513-455D-9335-CF50C46724A9}" destId="{7AAC8578-B6EA-4EE9-A8A8-E76D0BAEC3E1}" srcOrd="2" destOrd="0" presId="urn:microsoft.com/office/officeart/2008/layout/HorizontalMultiLevelHierarchy"/>
    <dgm:cxn modelId="{C243875E-F207-4BC6-9A93-E092FC9B750D}" type="presParOf" srcId="{7AAC8578-B6EA-4EE9-A8A8-E76D0BAEC3E1}" destId="{018EC749-BA29-426E-A487-A6B7223E0AA7}" srcOrd="0" destOrd="0" presId="urn:microsoft.com/office/officeart/2008/layout/HorizontalMultiLevelHierarchy"/>
    <dgm:cxn modelId="{03619621-ABB5-4780-8AD5-C1B6A7C5DC9E}" type="presParOf" srcId="{66CCCA92-1513-455D-9335-CF50C46724A9}" destId="{E543A0B0-F411-4EE9-BE8C-51A9251323A6}" srcOrd="3" destOrd="0" presId="urn:microsoft.com/office/officeart/2008/layout/HorizontalMultiLevelHierarchy"/>
    <dgm:cxn modelId="{57894A16-4166-432E-B8E3-4660E1300611}" type="presParOf" srcId="{E543A0B0-F411-4EE9-BE8C-51A9251323A6}" destId="{1F848743-905F-4D7F-9639-6BBE6F945D25}" srcOrd="0" destOrd="0" presId="urn:microsoft.com/office/officeart/2008/layout/HorizontalMultiLevelHierarchy"/>
    <dgm:cxn modelId="{C28C1306-0436-4F62-B9AD-8058148BEB3C}" type="presParOf" srcId="{E543A0B0-F411-4EE9-BE8C-51A9251323A6}" destId="{43F92BDB-63F8-449E-BFAC-F4971C43D1F9}" srcOrd="1" destOrd="0" presId="urn:microsoft.com/office/officeart/2008/layout/HorizontalMultiLevelHierarchy"/>
    <dgm:cxn modelId="{559B59FC-0695-47E8-92CD-61C1C0F5724F}" type="presParOf" srcId="{43F92BDB-63F8-449E-BFAC-F4971C43D1F9}" destId="{36CCEA9E-99EA-4A24-AFF9-A4498EEF2FDC}" srcOrd="0" destOrd="0" presId="urn:microsoft.com/office/officeart/2008/layout/HorizontalMultiLevelHierarchy"/>
    <dgm:cxn modelId="{7A7A22CB-2680-43D0-99DD-346AAAECDDFE}" type="presParOf" srcId="{36CCEA9E-99EA-4A24-AFF9-A4498EEF2FDC}" destId="{1B63FCFC-4D16-4E3B-A3C5-6F11B6E59FCC}" srcOrd="0" destOrd="0" presId="urn:microsoft.com/office/officeart/2008/layout/HorizontalMultiLevelHierarchy"/>
    <dgm:cxn modelId="{34C179DA-0C2A-4E68-83E2-4A06A49809E0}" type="presParOf" srcId="{43F92BDB-63F8-449E-BFAC-F4971C43D1F9}" destId="{3079E4F3-8486-4A45-9097-5D597E7131E6}" srcOrd="1" destOrd="0" presId="urn:microsoft.com/office/officeart/2008/layout/HorizontalMultiLevelHierarchy"/>
    <dgm:cxn modelId="{574A8FB6-B39D-4ED1-BC3D-83F1723A274E}" type="presParOf" srcId="{3079E4F3-8486-4A45-9097-5D597E7131E6}" destId="{3DDEC6F1-2825-400D-97A1-773B74C2CBDB}" srcOrd="0" destOrd="0" presId="urn:microsoft.com/office/officeart/2008/layout/HorizontalMultiLevelHierarchy"/>
    <dgm:cxn modelId="{159830C3-36AA-4B42-9655-17D3284C34F0}" type="presParOf" srcId="{3079E4F3-8486-4A45-9097-5D597E7131E6}" destId="{3E6E73D6-1CDD-41F2-A864-28E1AEC9AD4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B8D5-8C15-4A8F-AC7D-25EE93D88F7F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44B2C-E937-441A-8263-35A1DCD98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44B2C-E937-441A-8263-35A1DCD980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24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》——7.1</a:t>
            </a:r>
            <a:r>
              <a:rPr lang="zh-CN" altLang="en-US" sz="2600" b="1" baseline="0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电磁感应现象</a:t>
            </a:r>
            <a:endParaRPr lang="zh-CN" altLang="en-US" sz="2600" b="1" dirty="0">
              <a:solidFill>
                <a:srgbClr val="0000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Wingdings" pitchFamily="2" charset="2"/>
        <a:buChar char="Ø"/>
        <a:defRPr sz="2800" b="0" kern="1200">
          <a:solidFill>
            <a:schemeClr val="tx1"/>
          </a:solidFill>
          <a:effectLst/>
          <a:latin typeface="黑体" pitchFamily="2" charset="-122"/>
          <a:ea typeface="黑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kern="1200">
          <a:solidFill>
            <a:schemeClr val="tx1"/>
          </a:solidFill>
          <a:effectLst/>
          <a:latin typeface="黑体" pitchFamily="2" charset="-122"/>
          <a:ea typeface="黑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1268760"/>
            <a:ext cx="77724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algn="l"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</a:rPr>
              <a:t>          7.1 </a:t>
            </a:r>
            <a:r>
              <a:rPr kumimoji="1" lang="zh-CN" altLang="en-US" sz="4300" dirty="0">
                <a:solidFill>
                  <a:srgbClr val="3333FF"/>
                </a:solidFill>
              </a:rPr>
              <a:t>电磁感应现象</a:t>
            </a:r>
            <a:r>
              <a:rPr kumimoji="1" lang="en-US" altLang="zh-CN" sz="43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1600" dirty="0">
                <a:solidFill>
                  <a:srgbClr val="3333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3333FF"/>
                </a:solidFill>
              </a:rPr>
              <a:t>           </a:t>
            </a:r>
            <a:br>
              <a:rPr kumimoji="1" lang="en-US" altLang="zh-CN" sz="1600" dirty="0" smtClean="0">
                <a:solidFill>
                  <a:srgbClr val="3333FF"/>
                </a:solidFill>
              </a:rPr>
            </a:br>
            <a:r>
              <a:rPr kumimoji="1" lang="en-US" altLang="zh-CN" sz="1600" dirty="0">
                <a:solidFill>
                  <a:srgbClr val="3333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3333FF"/>
                </a:solidFill>
              </a:rPr>
              <a:t>                </a:t>
            </a:r>
            <a:r>
              <a:rPr kumimoji="1" lang="en-US" altLang="zh-CN" sz="3300" dirty="0" smtClean="0">
                <a:latin typeface="宋体" pitchFamily="2" charset="-122"/>
              </a:rPr>
              <a:t>1.</a:t>
            </a:r>
            <a:r>
              <a:rPr kumimoji="1" lang="zh-CN" altLang="en-US" sz="3300" dirty="0" smtClean="0">
                <a:latin typeface="宋体" pitchFamily="2" charset="-122"/>
              </a:rPr>
              <a:t>电磁感应现象</a:t>
            </a:r>
            <a:r>
              <a:rPr kumimoji="1" lang="en-US" altLang="zh-CN" sz="3300" dirty="0">
                <a:latin typeface="宋体" pitchFamily="2" charset="-122"/>
              </a:rPr>
              <a:t/>
            </a:r>
            <a:br>
              <a:rPr kumimoji="1" lang="en-US" altLang="zh-CN" sz="3300" dirty="0">
                <a:latin typeface="宋体" pitchFamily="2" charset="-122"/>
              </a:rPr>
            </a:br>
            <a:r>
              <a:rPr kumimoji="1" lang="en-US" altLang="zh-CN" sz="3300" dirty="0">
                <a:latin typeface="宋体" pitchFamily="2" charset="-122"/>
              </a:rPr>
              <a:t> </a:t>
            </a:r>
            <a:r>
              <a:rPr kumimoji="1" lang="en-US" altLang="zh-CN" sz="3300" dirty="0" smtClean="0">
                <a:latin typeface="宋体" pitchFamily="2" charset="-122"/>
              </a:rPr>
              <a:t>    2.</a:t>
            </a:r>
            <a:r>
              <a:rPr kumimoji="1" lang="zh-CN" altLang="en-US" sz="3300" dirty="0">
                <a:latin typeface="宋体" pitchFamily="2" charset="-122"/>
              </a:rPr>
              <a:t>电磁感应现象产生的</a:t>
            </a:r>
            <a:r>
              <a:rPr kumimoji="1" lang="zh-CN" altLang="en-US" sz="3300" dirty="0" smtClean="0">
                <a:latin typeface="宋体" pitchFamily="2" charset="-122"/>
              </a:rPr>
              <a:t>条件</a:t>
            </a:r>
            <a:endParaRPr kumimoji="1" lang="en-US" altLang="zh-CN" sz="33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645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测验题答案与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4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答案：</a:t>
            </a:r>
            <a:r>
              <a:rPr lang="en-US" altLang="zh-CN" dirty="0" smtClean="0"/>
              <a:t>A </a:t>
            </a:r>
            <a:r>
              <a:rPr lang="en-US" altLang="zh-CN" dirty="0"/>
              <a:t>C </a:t>
            </a:r>
            <a:r>
              <a:rPr lang="en-US" altLang="zh-CN" dirty="0" smtClean="0"/>
              <a:t>D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解析：电磁感应现象的关键点是“变化”。其中选修</a:t>
            </a:r>
            <a:r>
              <a:rPr lang="en-US" altLang="zh-CN" dirty="0"/>
              <a:t>C</a:t>
            </a:r>
            <a:r>
              <a:rPr lang="zh-CN" altLang="en-US" dirty="0"/>
              <a:t>中是“稳定”后，所以是错误的。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2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2564904"/>
            <a:ext cx="272382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 讲 结 束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46471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350" y="726458"/>
            <a:ext cx="8229600" cy="63894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1. </a:t>
            </a:r>
            <a:r>
              <a:rPr lang="zh-CN" altLang="en-US" b="1" dirty="0"/>
              <a:t>电磁感应</a:t>
            </a:r>
            <a:r>
              <a:rPr lang="zh-CN" altLang="en-US" b="1" dirty="0" smtClean="0"/>
              <a:t>现象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86409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3333FF"/>
                </a:solidFill>
              </a:rPr>
              <a:t>背景：</a:t>
            </a:r>
            <a:r>
              <a:rPr lang="en-US" altLang="zh-CN" dirty="0" smtClean="0"/>
              <a:t>1820</a:t>
            </a:r>
            <a:r>
              <a:rPr lang="zh-CN" altLang="en-US" dirty="0"/>
              <a:t>年，奥斯特</a:t>
            </a:r>
            <a:r>
              <a:rPr lang="zh-CN" altLang="en-US" dirty="0" smtClean="0"/>
              <a:t>发现电流磁效应</a:t>
            </a:r>
            <a:r>
              <a:rPr lang="zh-CN" altLang="en-US" dirty="0"/>
              <a:t>“电生磁”</a:t>
            </a:r>
          </a:p>
        </p:txBody>
      </p:sp>
      <p:sp>
        <p:nvSpPr>
          <p:cNvPr id="7" name="矩形 6"/>
          <p:cNvSpPr/>
          <p:nvPr/>
        </p:nvSpPr>
        <p:spPr>
          <a:xfrm>
            <a:off x="504507" y="5733256"/>
            <a:ext cx="294663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磁  → 电  ？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74" name="Picture 2" descr="http://files.yanxiu.jsyxsq.com/HomeworkStudent/fad0c3ab-9a30-4ab0-ba03-5a94408a88c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28765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4305672" y="2509559"/>
            <a:ext cx="1415772" cy="1910093"/>
            <a:chOff x="4283968" y="2289412"/>
            <a:chExt cx="1415772" cy="1910093"/>
          </a:xfrm>
        </p:grpSpPr>
        <p:sp>
          <p:nvSpPr>
            <p:cNvPr id="4" name="矩形 3"/>
            <p:cNvSpPr/>
            <p:nvPr/>
          </p:nvSpPr>
          <p:spPr>
            <a:xfrm>
              <a:off x="4283968" y="3737840"/>
              <a:ext cx="1415772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回路</a:t>
              </a:r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电流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283968" y="2289412"/>
              <a:ext cx="1415772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dk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磁针</a:t>
              </a:r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磁场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5868144" y="3231218"/>
            <a:ext cx="295232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驱动磁针转动的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力矩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721444" y="2740392"/>
            <a:ext cx="1622864" cy="1448428"/>
            <a:chOff x="5721444" y="2740392"/>
            <a:chExt cx="1622864" cy="1448428"/>
          </a:xfrm>
        </p:grpSpPr>
        <p:cxnSp>
          <p:nvCxnSpPr>
            <p:cNvPr id="11" name="肘形连接符 10"/>
            <p:cNvCxnSpPr>
              <a:stCxn id="8" idx="3"/>
              <a:endCxn id="9" idx="0"/>
            </p:cNvCxnSpPr>
            <p:nvPr/>
          </p:nvCxnSpPr>
          <p:spPr>
            <a:xfrm>
              <a:off x="5721444" y="2740392"/>
              <a:ext cx="1622864" cy="490826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4" idx="3"/>
              <a:endCxn id="9" idx="2"/>
            </p:cNvCxnSpPr>
            <p:nvPr/>
          </p:nvCxnSpPr>
          <p:spPr>
            <a:xfrm flipV="1">
              <a:off x="5721444" y="3692883"/>
              <a:ext cx="1622864" cy="495937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454422" y="5733256"/>
            <a:ext cx="4156907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磁场 </a:t>
            </a:r>
            <a:r>
              <a:rPr lang="en-US" altLang="zh-CN" sz="2800" b="1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+ </a:t>
            </a:r>
            <a:r>
              <a:rPr lang="zh-CN" altLang="en-US" sz="2800" b="1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力矩 → 电流 ？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82" name="下箭头 3081"/>
          <p:cNvSpPr/>
          <p:nvPr/>
        </p:nvSpPr>
        <p:spPr>
          <a:xfrm>
            <a:off x="6156176" y="4935161"/>
            <a:ext cx="504056" cy="65242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1878199" y="4941168"/>
            <a:ext cx="504056" cy="65242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42" grpId="0" animBg="1"/>
      <p:bldP spid="3082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rPr>
              <a:t>几个实验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实验</a:t>
            </a:r>
            <a:r>
              <a:rPr lang="en-US" altLang="zh-CN" dirty="0" smtClean="0">
                <a:solidFill>
                  <a:srgbClr val="3333FF"/>
                </a:solidFill>
              </a:rPr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磁铁相对线圈</a:t>
            </a:r>
            <a:r>
              <a:rPr lang="zh-CN" altLang="en-US" dirty="0" smtClean="0"/>
              <a:t>运动</a:t>
            </a:r>
            <a:endParaRPr lang="en-US" altLang="zh-CN" dirty="0" smtClean="0"/>
          </a:p>
          <a:p>
            <a:r>
              <a:rPr lang="zh-CN" altLang="en-US" dirty="0" smtClean="0"/>
              <a:t>条形</a:t>
            </a:r>
            <a:r>
              <a:rPr lang="zh-CN" altLang="en-US" dirty="0"/>
              <a:t>磁铁插入或拔出线圈回路时</a:t>
            </a:r>
            <a:r>
              <a:rPr lang="en-US" altLang="zh-CN" dirty="0"/>
              <a:t>, </a:t>
            </a:r>
            <a:r>
              <a:rPr lang="zh-CN" altLang="en-US" dirty="0"/>
              <a:t>在线圈回路中会产生</a:t>
            </a:r>
            <a:r>
              <a:rPr lang="zh-CN" altLang="en-US" dirty="0" smtClean="0"/>
              <a:t>电流</a:t>
            </a:r>
            <a:r>
              <a:rPr lang="zh-CN" altLang="en-US" dirty="0"/>
              <a:t>；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而</a:t>
            </a:r>
            <a:r>
              <a:rPr lang="zh-CN" altLang="en-US" dirty="0"/>
              <a:t>当磁铁与线圈保持相对静止时</a:t>
            </a:r>
            <a:r>
              <a:rPr lang="en-US" altLang="zh-CN" dirty="0"/>
              <a:t>, </a:t>
            </a:r>
            <a:r>
              <a:rPr lang="zh-CN" altLang="en-US" dirty="0"/>
              <a:t>回路中不存在</a:t>
            </a:r>
            <a:r>
              <a:rPr lang="zh-CN" altLang="en-US" dirty="0" smtClean="0"/>
              <a:t>电流。</a:t>
            </a:r>
            <a:endParaRPr lang="en-US" altLang="zh-CN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467544" y="4319439"/>
            <a:ext cx="2592288" cy="1440160"/>
          </a:xfrm>
          <a:prstGeom prst="wedgeRoundRectCallout">
            <a:avLst>
              <a:gd name="adj1" fmla="val 76476"/>
              <a:gd name="adj2" fmla="val -74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思考：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用通电螺线管代替条形磁铁？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85" name="ShockwaveFlash1" r:id="rId2" imgW="4176533" imgH="2789001"/>
        </mc:Choice>
        <mc:Fallback>
          <p:control name="ShockwaveFlash1" r:id="rId2" imgW="4176533" imgH="278900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24300" y="3644900"/>
                  <a:ext cx="4176713" cy="2789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444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735" y="1412776"/>
            <a:ext cx="8229600" cy="79208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实验</a:t>
            </a:r>
            <a:r>
              <a:rPr lang="en-US" altLang="zh-CN" dirty="0" smtClean="0">
                <a:solidFill>
                  <a:srgbClr val="3333FF"/>
                </a:solidFill>
              </a:rPr>
              <a:t>2</a:t>
            </a:r>
            <a:r>
              <a:rPr lang="zh-CN" altLang="en-US" dirty="0" smtClean="0"/>
              <a:t>：线圈相互感应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16883" y="5589240"/>
            <a:ext cx="8229600" cy="86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3333FF"/>
                </a:solidFill>
              </a:rPr>
              <a:t>归纳</a:t>
            </a:r>
            <a:r>
              <a:rPr lang="zh-CN" altLang="en-US" dirty="0" smtClean="0"/>
              <a:t>：通过线圈的</a:t>
            </a:r>
            <a:r>
              <a:rPr lang="zh-CN" altLang="en-US" dirty="0" smtClean="0">
                <a:solidFill>
                  <a:srgbClr val="FF0000"/>
                </a:solidFill>
              </a:rPr>
              <a:t>磁场</a:t>
            </a:r>
            <a:r>
              <a:rPr lang="zh-CN" altLang="en-US" dirty="0" smtClean="0"/>
              <a:t>发生了变化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961347" y="2566471"/>
            <a:ext cx="2261865" cy="2228296"/>
            <a:chOff x="6732240" y="2377187"/>
            <a:chExt cx="2261865" cy="2228296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377187"/>
              <a:ext cx="1800200" cy="222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532440" y="2377187"/>
              <a:ext cx="461665" cy="216982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法拉第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实验用的线圈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4111" name="ShockwaveFlash1" r:id="rId2" imgW="3887640" imgH="3240000"/>
        </mc:Choice>
        <mc:Fallback>
          <p:control name="ShockwaveFlash1" r:id="rId2" imgW="3887640" imgH="32400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7450" y="2060575"/>
                  <a:ext cx="3887788" cy="32400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634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129614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实验</a:t>
            </a:r>
            <a:r>
              <a:rPr lang="en-US" altLang="zh-CN" dirty="0" smtClean="0">
                <a:solidFill>
                  <a:srgbClr val="3333FF"/>
                </a:solidFill>
              </a:rPr>
              <a:t>3</a:t>
            </a:r>
            <a:r>
              <a:rPr lang="zh-CN" altLang="en-US" dirty="0" smtClean="0"/>
              <a:t>：导线切割磁感线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2708920"/>
            <a:ext cx="3096344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磁场没变，</a:t>
            </a:r>
            <a:endParaRPr lang="en-US" altLang="zh-CN" dirty="0" smtClean="0"/>
          </a:p>
          <a:p>
            <a:r>
              <a:rPr lang="zh-CN" altLang="en-US" dirty="0" smtClean="0"/>
              <a:t>变化的是什么？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31" name="ShockwaveFlash1" r:id="rId2" imgW="4679905" imgH="3311657"/>
        </mc:Choice>
        <mc:Fallback>
          <p:control name="ShockwaveFlash1" r:id="rId2" imgW="4679905" imgH="3311657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24300" y="2349500"/>
                  <a:ext cx="4679950" cy="3311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536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归纳</a:t>
            </a:r>
            <a:r>
              <a:rPr lang="zh-CN" altLang="en-US" dirty="0">
                <a:solidFill>
                  <a:srgbClr val="FF0000"/>
                </a:solidFill>
              </a:rPr>
              <a:t>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960438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dirty="0" smtClean="0"/>
              <a:t>法拉第总结</a:t>
            </a:r>
            <a:r>
              <a:rPr lang="en-US" altLang="zh-CN" dirty="0" smtClean="0"/>
              <a:t>5</a:t>
            </a:r>
            <a:r>
              <a:rPr lang="zh-CN" altLang="en-US" dirty="0" smtClean="0"/>
              <a:t>类产生电流的情况：变化的电流，变化的磁场，运动的恒定电流，运动的磁铁，磁场中运动的导体。</a:t>
            </a:r>
            <a:endParaRPr lang="en-US" altLang="zh-CN" dirty="0" smtClean="0"/>
          </a:p>
          <a:p>
            <a:pPr>
              <a:lnSpc>
                <a:spcPts val="4000"/>
              </a:lnSpc>
            </a:pPr>
            <a:r>
              <a:rPr lang="zh-CN" altLang="en-US" dirty="0"/>
              <a:t>它们</a:t>
            </a:r>
            <a:r>
              <a:rPr lang="zh-CN" altLang="en-US" dirty="0" smtClean="0"/>
              <a:t>的共同点：穿过</a:t>
            </a:r>
            <a:r>
              <a:rPr lang="zh-CN" altLang="en-US" dirty="0"/>
              <a:t>闭合回路的</a:t>
            </a:r>
            <a:r>
              <a:rPr lang="zh-CN" altLang="en-US" dirty="0">
                <a:solidFill>
                  <a:srgbClr val="3333FF"/>
                </a:solidFill>
              </a:rPr>
              <a:t>磁通量发生</a:t>
            </a:r>
            <a:r>
              <a:rPr lang="zh-CN" altLang="en-US" dirty="0" smtClean="0">
                <a:solidFill>
                  <a:srgbClr val="3333FF"/>
                </a:solidFill>
              </a:rPr>
              <a:t>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ts val="4000"/>
              </a:lnSpc>
            </a:pPr>
            <a:r>
              <a:rPr lang="zh-CN" altLang="en-US" dirty="0" smtClean="0"/>
              <a:t>“磁生电”现象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FF0000"/>
                </a:solidFill>
              </a:rPr>
              <a:t>电磁感应</a:t>
            </a:r>
            <a:r>
              <a:rPr lang="zh-CN" altLang="en-US" dirty="0" smtClean="0">
                <a:solidFill>
                  <a:srgbClr val="FF0000"/>
                </a:solidFill>
              </a:rPr>
              <a:t>现象</a:t>
            </a:r>
            <a:r>
              <a:rPr lang="zh-CN" altLang="en-US" dirty="0"/>
              <a:t>。</a:t>
            </a:r>
            <a:r>
              <a:rPr lang="zh-CN" altLang="en-US" dirty="0" smtClean="0"/>
              <a:t>电磁感应中</a:t>
            </a:r>
            <a:r>
              <a:rPr lang="zh-CN" altLang="en-US" dirty="0"/>
              <a:t>产生的电流称为</a:t>
            </a:r>
            <a:r>
              <a:rPr lang="zh-CN" altLang="en-US" dirty="0" smtClean="0">
                <a:solidFill>
                  <a:srgbClr val="FF0000"/>
                </a:solidFill>
              </a:rPr>
              <a:t>感应电流</a:t>
            </a:r>
            <a:r>
              <a:rPr lang="zh-CN" altLang="en-US" dirty="0" smtClean="0"/>
              <a:t>，相应</a:t>
            </a:r>
            <a:r>
              <a:rPr lang="zh-CN" altLang="en-US" dirty="0"/>
              <a:t>的电动势称为</a:t>
            </a:r>
            <a:r>
              <a:rPr lang="zh-CN" altLang="en-US" dirty="0" smtClean="0">
                <a:solidFill>
                  <a:srgbClr val="FF0000"/>
                </a:solidFill>
              </a:rPr>
              <a:t>感应电动势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85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电磁感应</a:t>
            </a:r>
            <a:r>
              <a:rPr lang="zh-CN" altLang="en-US" b="1" dirty="0"/>
              <a:t>现象产生的条件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6563072" cy="2808888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CN" dirty="0"/>
              <a:t>1831</a:t>
            </a:r>
            <a:r>
              <a:rPr lang="zh-CN" altLang="en-US" dirty="0"/>
              <a:t>年，法拉第归纳出“磁生电”的</a:t>
            </a:r>
            <a:r>
              <a:rPr lang="zh-CN" altLang="en-US" dirty="0" smtClean="0"/>
              <a:t>规律：</a:t>
            </a:r>
            <a:endParaRPr lang="en-US" altLang="zh-CN" dirty="0" smtClean="0"/>
          </a:p>
          <a:p>
            <a:pPr>
              <a:lnSpc>
                <a:spcPts val="4000"/>
              </a:lnSpc>
            </a:pPr>
            <a:r>
              <a:rPr lang="zh-CN" altLang="en-US" dirty="0" smtClean="0"/>
              <a:t>只要</a:t>
            </a:r>
            <a:r>
              <a:rPr lang="zh-CN" altLang="en-US" dirty="0"/>
              <a:t>穿过闭合导体回路的</a:t>
            </a:r>
            <a:r>
              <a:rPr lang="zh-CN" altLang="en-US" dirty="0">
                <a:solidFill>
                  <a:srgbClr val="3333FF"/>
                </a:solidFill>
              </a:rPr>
              <a:t>磁通量</a:t>
            </a:r>
            <a:r>
              <a:rPr lang="zh-CN" altLang="en-US" dirty="0"/>
              <a:t>发生变化，不管这种变化是由于什么原因所引起的，回路中就会出现感应电流。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37112"/>
            <a:ext cx="3363802" cy="214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899592" y="4916780"/>
            <a:ext cx="3240360" cy="1464548"/>
          </a:xfrm>
          <a:prstGeom prst="wedgeRoundRectCallout">
            <a:avLst>
              <a:gd name="adj1" fmla="val 76476"/>
              <a:gd name="adj2" fmla="val -74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思考：安培“</a:t>
            </a:r>
            <a:r>
              <a:rPr lang="zh-CN" altLang="en-US" sz="2400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他们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”没有发现电磁感应现象，为什么？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558" y="1468746"/>
            <a:ext cx="2082930" cy="26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34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小   结</a:t>
            </a:r>
            <a:endParaRPr lang="zh-CN" altLang="en-US" b="1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878121846"/>
              </p:ext>
            </p:extLst>
          </p:nvPr>
        </p:nvGraphicFramePr>
        <p:xfrm>
          <a:off x="755576" y="1628800"/>
          <a:ext cx="75608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14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</a:t>
            </a:r>
            <a:r>
              <a:rPr lang="zh-CN" altLang="en-US" dirty="0" smtClean="0"/>
              <a:t>（多选）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1044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如</a:t>
            </a:r>
            <a:r>
              <a:rPr lang="zh-CN" altLang="en-US" dirty="0"/>
              <a:t>图所示，线圈</a:t>
            </a:r>
            <a:r>
              <a:rPr lang="en-US" altLang="zh-CN" dirty="0"/>
              <a:t>Ⅰ</a:t>
            </a:r>
            <a:r>
              <a:rPr lang="zh-CN" altLang="en-US" dirty="0"/>
              <a:t>与电源、开关、滑动变阻器相连，线圈</a:t>
            </a:r>
            <a:r>
              <a:rPr lang="en-US" altLang="zh-CN" dirty="0"/>
              <a:t>Ⅱ</a:t>
            </a:r>
            <a:r>
              <a:rPr lang="zh-CN" altLang="en-US" dirty="0"/>
              <a:t>与电流计Ⓖ相连，线圈</a:t>
            </a:r>
            <a:r>
              <a:rPr lang="en-US" altLang="zh-CN" dirty="0"/>
              <a:t>Ⅰ</a:t>
            </a:r>
            <a:r>
              <a:rPr lang="zh-CN" altLang="en-US" dirty="0"/>
              <a:t>与线圈</a:t>
            </a:r>
            <a:r>
              <a:rPr lang="en-US" altLang="zh-CN" dirty="0"/>
              <a:t>Ⅱ</a:t>
            </a:r>
            <a:r>
              <a:rPr lang="zh-CN" altLang="en-US" dirty="0"/>
              <a:t>绕在同一个铁芯上，在下列情况下、电流计Ⓖ</a:t>
            </a:r>
            <a:r>
              <a:rPr lang="zh-CN" altLang="en-US" dirty="0" smtClean="0"/>
              <a:t>中有</a:t>
            </a:r>
            <a:r>
              <a:rPr lang="zh-CN" altLang="en-US" dirty="0"/>
              <a:t>示</a:t>
            </a:r>
            <a:r>
              <a:rPr lang="zh-CN" altLang="en-US" dirty="0" smtClean="0"/>
              <a:t>数的情况是（        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A</a:t>
            </a:r>
            <a:r>
              <a:rPr lang="zh-CN" altLang="en-US" dirty="0" smtClean="0"/>
              <a:t>、开关</a:t>
            </a:r>
            <a:r>
              <a:rPr lang="zh-CN" altLang="en-US" dirty="0"/>
              <a:t>闭合瞬间</a:t>
            </a:r>
            <a:r>
              <a:rPr lang="zh-CN" altLang="en-US" dirty="0" smtClean="0"/>
              <a:t>；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B</a:t>
            </a:r>
            <a:r>
              <a:rPr lang="zh-CN" altLang="en-US" dirty="0" smtClean="0"/>
              <a:t>、开关</a:t>
            </a:r>
            <a:r>
              <a:rPr lang="zh-CN" altLang="en-US" dirty="0"/>
              <a:t>闭合稳定后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C</a:t>
            </a:r>
            <a:r>
              <a:rPr lang="zh-CN" altLang="en-US" dirty="0" smtClean="0"/>
              <a:t>、开关</a:t>
            </a:r>
            <a:r>
              <a:rPr lang="zh-CN" altLang="en-US" dirty="0"/>
              <a:t>闭合稳定后来回移动滑动变阻器的滑片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D</a:t>
            </a:r>
            <a:r>
              <a:rPr lang="zh-CN" altLang="en-US" dirty="0" smtClean="0"/>
              <a:t>、开关</a:t>
            </a:r>
            <a:r>
              <a:rPr lang="zh-CN" altLang="en-US" dirty="0"/>
              <a:t>断开瞬间．</a:t>
            </a: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055621" y="5060557"/>
            <a:ext cx="2952328" cy="1353812"/>
            <a:chOff x="2713859" y="3438428"/>
            <a:chExt cx="2952328" cy="1353812"/>
          </a:xfrm>
        </p:grpSpPr>
        <p:sp>
          <p:nvSpPr>
            <p:cNvPr id="7" name="矩形 6"/>
            <p:cNvSpPr/>
            <p:nvPr/>
          </p:nvSpPr>
          <p:spPr>
            <a:xfrm>
              <a:off x="4750671" y="3939533"/>
              <a:ext cx="748680" cy="63850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713859" y="3530630"/>
              <a:ext cx="2952328" cy="4320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2">
                      <a:lumMod val="50000"/>
                    </a:schemeClr>
                  </a:solidFill>
                </a:rPr>
                <a:t>    I                    II</a:t>
              </a:r>
              <a:endParaRPr lang="zh-CN" altLang="en-US" sz="2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15976" y="3438428"/>
              <a:ext cx="1602113" cy="1212642"/>
              <a:chOff x="2815976" y="3438428"/>
              <a:chExt cx="1602113" cy="1212642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3133661" y="3450456"/>
                <a:ext cx="324000" cy="579872"/>
              </a:xfrm>
              <a:custGeom>
                <a:avLst/>
                <a:gdLst>
                  <a:gd name="connsiteX0" fmla="*/ 272955 w 272955"/>
                  <a:gd name="connsiteY0" fmla="*/ 129123 h 676549"/>
                  <a:gd name="connsiteX1" fmla="*/ 163773 w 272955"/>
                  <a:gd name="connsiteY1" fmla="*/ 33588 h 676549"/>
                  <a:gd name="connsiteX2" fmla="*/ 81886 w 272955"/>
                  <a:gd name="connsiteY2" fmla="*/ 634090 h 676549"/>
                  <a:gd name="connsiteX3" fmla="*/ 0 w 272955"/>
                  <a:gd name="connsiteY3" fmla="*/ 579499 h 676549"/>
                  <a:gd name="connsiteX0" fmla="*/ 272955 w 272955"/>
                  <a:gd name="connsiteY0" fmla="*/ 117641 h 681097"/>
                  <a:gd name="connsiteX1" fmla="*/ 163773 w 272955"/>
                  <a:gd name="connsiteY1" fmla="*/ 38136 h 681097"/>
                  <a:gd name="connsiteX2" fmla="*/ 81886 w 272955"/>
                  <a:gd name="connsiteY2" fmla="*/ 638638 h 681097"/>
                  <a:gd name="connsiteX3" fmla="*/ 0 w 272955"/>
                  <a:gd name="connsiteY3" fmla="*/ 584047 h 681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955" h="681097">
                    <a:moveTo>
                      <a:pt x="272955" y="117641"/>
                    </a:moveTo>
                    <a:cubicBezTo>
                      <a:pt x="234286" y="27793"/>
                      <a:pt x="195618" y="-48697"/>
                      <a:pt x="163773" y="38136"/>
                    </a:cubicBezTo>
                    <a:cubicBezTo>
                      <a:pt x="131928" y="124969"/>
                      <a:pt x="109181" y="547653"/>
                      <a:pt x="81886" y="638638"/>
                    </a:cubicBezTo>
                    <a:cubicBezTo>
                      <a:pt x="54590" y="729623"/>
                      <a:pt x="27295" y="656835"/>
                      <a:pt x="0" y="584047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3604738" y="3450456"/>
                <a:ext cx="324000" cy="579872"/>
              </a:xfrm>
              <a:custGeom>
                <a:avLst/>
                <a:gdLst>
                  <a:gd name="connsiteX0" fmla="*/ 272955 w 272955"/>
                  <a:gd name="connsiteY0" fmla="*/ 129123 h 676549"/>
                  <a:gd name="connsiteX1" fmla="*/ 163773 w 272955"/>
                  <a:gd name="connsiteY1" fmla="*/ 33588 h 676549"/>
                  <a:gd name="connsiteX2" fmla="*/ 81886 w 272955"/>
                  <a:gd name="connsiteY2" fmla="*/ 634090 h 676549"/>
                  <a:gd name="connsiteX3" fmla="*/ 0 w 272955"/>
                  <a:gd name="connsiteY3" fmla="*/ 579499 h 676549"/>
                  <a:gd name="connsiteX0" fmla="*/ 272955 w 272955"/>
                  <a:gd name="connsiteY0" fmla="*/ 117641 h 681097"/>
                  <a:gd name="connsiteX1" fmla="*/ 163773 w 272955"/>
                  <a:gd name="connsiteY1" fmla="*/ 38136 h 681097"/>
                  <a:gd name="connsiteX2" fmla="*/ 81886 w 272955"/>
                  <a:gd name="connsiteY2" fmla="*/ 638638 h 681097"/>
                  <a:gd name="connsiteX3" fmla="*/ 0 w 272955"/>
                  <a:gd name="connsiteY3" fmla="*/ 584047 h 681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955" h="681097">
                    <a:moveTo>
                      <a:pt x="272955" y="117641"/>
                    </a:moveTo>
                    <a:cubicBezTo>
                      <a:pt x="234286" y="27793"/>
                      <a:pt x="195618" y="-48697"/>
                      <a:pt x="163773" y="38136"/>
                    </a:cubicBezTo>
                    <a:cubicBezTo>
                      <a:pt x="131928" y="124969"/>
                      <a:pt x="109181" y="547653"/>
                      <a:pt x="81886" y="638638"/>
                    </a:cubicBezTo>
                    <a:cubicBezTo>
                      <a:pt x="54590" y="729623"/>
                      <a:pt x="27295" y="656835"/>
                      <a:pt x="0" y="584047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4016289" y="3438428"/>
                <a:ext cx="324000" cy="579872"/>
              </a:xfrm>
              <a:custGeom>
                <a:avLst/>
                <a:gdLst>
                  <a:gd name="connsiteX0" fmla="*/ 272955 w 272955"/>
                  <a:gd name="connsiteY0" fmla="*/ 129123 h 676549"/>
                  <a:gd name="connsiteX1" fmla="*/ 163773 w 272955"/>
                  <a:gd name="connsiteY1" fmla="*/ 33588 h 676549"/>
                  <a:gd name="connsiteX2" fmla="*/ 81886 w 272955"/>
                  <a:gd name="connsiteY2" fmla="*/ 634090 h 676549"/>
                  <a:gd name="connsiteX3" fmla="*/ 0 w 272955"/>
                  <a:gd name="connsiteY3" fmla="*/ 579499 h 676549"/>
                  <a:gd name="connsiteX0" fmla="*/ 272955 w 272955"/>
                  <a:gd name="connsiteY0" fmla="*/ 117641 h 681097"/>
                  <a:gd name="connsiteX1" fmla="*/ 163773 w 272955"/>
                  <a:gd name="connsiteY1" fmla="*/ 38136 h 681097"/>
                  <a:gd name="connsiteX2" fmla="*/ 81886 w 272955"/>
                  <a:gd name="connsiteY2" fmla="*/ 638638 h 681097"/>
                  <a:gd name="connsiteX3" fmla="*/ 0 w 272955"/>
                  <a:gd name="connsiteY3" fmla="*/ 584047 h 681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955" h="681097">
                    <a:moveTo>
                      <a:pt x="272955" y="117641"/>
                    </a:moveTo>
                    <a:cubicBezTo>
                      <a:pt x="234286" y="27793"/>
                      <a:pt x="195618" y="-48697"/>
                      <a:pt x="163773" y="38136"/>
                    </a:cubicBezTo>
                    <a:cubicBezTo>
                      <a:pt x="131928" y="124969"/>
                      <a:pt x="109181" y="547653"/>
                      <a:pt x="81886" y="638638"/>
                    </a:cubicBezTo>
                    <a:cubicBezTo>
                      <a:pt x="54590" y="729623"/>
                      <a:pt x="27295" y="656835"/>
                      <a:pt x="0" y="584047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2843808" y="3438428"/>
                <a:ext cx="122830" cy="1133124"/>
                <a:chOff x="2843808" y="3438428"/>
                <a:chExt cx="122830" cy="1133124"/>
              </a:xfrm>
            </p:grpSpPr>
            <p:cxnSp>
              <p:nvCxnSpPr>
                <p:cNvPr id="34" name="直接连接符 33"/>
                <p:cNvCxnSpPr/>
                <p:nvPr/>
              </p:nvCxnSpPr>
              <p:spPr>
                <a:xfrm>
                  <a:off x="2843808" y="3484054"/>
                  <a:ext cx="0" cy="1087498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任意多边形 34"/>
                <p:cNvSpPr/>
                <p:nvPr/>
              </p:nvSpPr>
              <p:spPr>
                <a:xfrm>
                  <a:off x="2843808" y="3438428"/>
                  <a:ext cx="122830" cy="109990"/>
                </a:xfrm>
                <a:custGeom>
                  <a:avLst/>
                  <a:gdLst>
                    <a:gd name="connsiteX0" fmla="*/ 0 w 122830"/>
                    <a:gd name="connsiteY0" fmla="*/ 109990 h 109990"/>
                    <a:gd name="connsiteX1" fmla="*/ 54591 w 122830"/>
                    <a:gd name="connsiteY1" fmla="*/ 808 h 109990"/>
                    <a:gd name="connsiteX2" fmla="*/ 122830 w 122830"/>
                    <a:gd name="connsiteY2" fmla="*/ 69047 h 109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2830" h="109990">
                      <a:moveTo>
                        <a:pt x="0" y="109990"/>
                      </a:moveTo>
                      <a:lnTo>
                        <a:pt x="54591" y="808"/>
                      </a:lnTo>
                      <a:cubicBezTo>
                        <a:pt x="75063" y="-6016"/>
                        <a:pt x="98946" y="31515"/>
                        <a:pt x="122830" y="69047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2815976" y="4327986"/>
                <a:ext cx="738001" cy="323084"/>
                <a:chOff x="1547664" y="3961535"/>
                <a:chExt cx="738001" cy="323084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1547664" y="3997686"/>
                  <a:ext cx="504056" cy="286933"/>
                  <a:chOff x="1547664" y="3997686"/>
                  <a:chExt cx="504056" cy="286933"/>
                </a:xfrm>
              </p:grpSpPr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1763688" y="3997686"/>
                    <a:ext cx="0" cy="28693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1835696" y="4063926"/>
                    <a:ext cx="0" cy="1800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1547664" y="4153926"/>
                    <a:ext cx="216024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1835696" y="4138391"/>
                    <a:ext cx="216024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直接连接符 28"/>
                <p:cNvCxnSpPr/>
                <p:nvPr/>
              </p:nvCxnSpPr>
              <p:spPr>
                <a:xfrm flipV="1">
                  <a:off x="2069665" y="3961535"/>
                  <a:ext cx="216000" cy="180000"/>
                </a:xfrm>
                <a:prstGeom prst="line">
                  <a:avLst/>
                </a:prstGeom>
                <a:ln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/>
              <p:cNvGrpSpPr/>
              <p:nvPr/>
            </p:nvGrpSpPr>
            <p:grpSpPr>
              <a:xfrm>
                <a:off x="3614489" y="3997686"/>
                <a:ext cx="803600" cy="589907"/>
                <a:chOff x="4716016" y="3997686"/>
                <a:chExt cx="803600" cy="589907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4716016" y="3997686"/>
                  <a:ext cx="803600" cy="573866"/>
                  <a:chOff x="3258941" y="3997686"/>
                  <a:chExt cx="803600" cy="573866"/>
                </a:xfrm>
              </p:grpSpPr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3258941" y="4515299"/>
                    <a:ext cx="803600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4062541" y="3997686"/>
                    <a:ext cx="0" cy="573866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3560729" y="4212682"/>
                    <a:ext cx="501812" cy="230609"/>
                    <a:chOff x="3114941" y="5013176"/>
                    <a:chExt cx="501812" cy="230609"/>
                  </a:xfrm>
                </p:grpSpPr>
                <p:cxnSp>
                  <p:nvCxnSpPr>
                    <p:cNvPr id="26" name="直接连接符 25"/>
                    <p:cNvCxnSpPr/>
                    <p:nvPr/>
                  </p:nvCxnSpPr>
                  <p:spPr>
                    <a:xfrm>
                      <a:off x="3114941" y="5013176"/>
                      <a:ext cx="501812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接箭头连接符 26"/>
                    <p:cNvCxnSpPr/>
                    <p:nvPr/>
                  </p:nvCxnSpPr>
                  <p:spPr>
                    <a:xfrm>
                      <a:off x="3114941" y="5013176"/>
                      <a:ext cx="0" cy="230609"/>
                    </a:xfrm>
                    <a:prstGeom prst="straightConnector1">
                      <a:avLst/>
                    </a:prstGeom>
                    <a:ln w="28575"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" name="矩形 21"/>
                <p:cNvSpPr/>
                <p:nvPr/>
              </p:nvSpPr>
              <p:spPr>
                <a:xfrm>
                  <a:off x="4865788" y="4443577"/>
                  <a:ext cx="504056" cy="144016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0" name="椭圆 9"/>
            <p:cNvSpPr/>
            <p:nvPr/>
          </p:nvSpPr>
          <p:spPr>
            <a:xfrm>
              <a:off x="4942856" y="4326212"/>
              <a:ext cx="457200" cy="46602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792780" y="3438428"/>
              <a:ext cx="712002" cy="699364"/>
              <a:chOff x="4792780" y="3438428"/>
              <a:chExt cx="712002" cy="699364"/>
            </a:xfrm>
          </p:grpSpPr>
          <p:sp>
            <p:nvSpPr>
              <p:cNvPr id="12" name="任意多边形 11"/>
              <p:cNvSpPr/>
              <p:nvPr/>
            </p:nvSpPr>
            <p:spPr>
              <a:xfrm flipV="1">
                <a:off x="4792780" y="3450456"/>
                <a:ext cx="252000" cy="579872"/>
              </a:xfrm>
              <a:custGeom>
                <a:avLst/>
                <a:gdLst>
                  <a:gd name="connsiteX0" fmla="*/ 272955 w 272955"/>
                  <a:gd name="connsiteY0" fmla="*/ 129123 h 676549"/>
                  <a:gd name="connsiteX1" fmla="*/ 163773 w 272955"/>
                  <a:gd name="connsiteY1" fmla="*/ 33588 h 676549"/>
                  <a:gd name="connsiteX2" fmla="*/ 81886 w 272955"/>
                  <a:gd name="connsiteY2" fmla="*/ 634090 h 676549"/>
                  <a:gd name="connsiteX3" fmla="*/ 0 w 272955"/>
                  <a:gd name="connsiteY3" fmla="*/ 579499 h 676549"/>
                  <a:gd name="connsiteX0" fmla="*/ 272955 w 272955"/>
                  <a:gd name="connsiteY0" fmla="*/ 117641 h 681097"/>
                  <a:gd name="connsiteX1" fmla="*/ 163773 w 272955"/>
                  <a:gd name="connsiteY1" fmla="*/ 38136 h 681097"/>
                  <a:gd name="connsiteX2" fmla="*/ 81886 w 272955"/>
                  <a:gd name="connsiteY2" fmla="*/ 638638 h 681097"/>
                  <a:gd name="connsiteX3" fmla="*/ 0 w 272955"/>
                  <a:gd name="connsiteY3" fmla="*/ 584047 h 681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955" h="681097">
                    <a:moveTo>
                      <a:pt x="272955" y="117641"/>
                    </a:moveTo>
                    <a:cubicBezTo>
                      <a:pt x="234286" y="27793"/>
                      <a:pt x="195618" y="-48697"/>
                      <a:pt x="163773" y="38136"/>
                    </a:cubicBezTo>
                    <a:cubicBezTo>
                      <a:pt x="131928" y="124969"/>
                      <a:pt x="109181" y="547653"/>
                      <a:pt x="81886" y="638638"/>
                    </a:cubicBezTo>
                    <a:cubicBezTo>
                      <a:pt x="54590" y="729623"/>
                      <a:pt x="27295" y="656835"/>
                      <a:pt x="0" y="584047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flipV="1">
                <a:off x="5076056" y="3456718"/>
                <a:ext cx="252000" cy="579872"/>
              </a:xfrm>
              <a:custGeom>
                <a:avLst/>
                <a:gdLst>
                  <a:gd name="connsiteX0" fmla="*/ 272955 w 272955"/>
                  <a:gd name="connsiteY0" fmla="*/ 129123 h 676549"/>
                  <a:gd name="connsiteX1" fmla="*/ 163773 w 272955"/>
                  <a:gd name="connsiteY1" fmla="*/ 33588 h 676549"/>
                  <a:gd name="connsiteX2" fmla="*/ 81886 w 272955"/>
                  <a:gd name="connsiteY2" fmla="*/ 634090 h 676549"/>
                  <a:gd name="connsiteX3" fmla="*/ 0 w 272955"/>
                  <a:gd name="connsiteY3" fmla="*/ 579499 h 676549"/>
                  <a:gd name="connsiteX0" fmla="*/ 272955 w 272955"/>
                  <a:gd name="connsiteY0" fmla="*/ 117641 h 681097"/>
                  <a:gd name="connsiteX1" fmla="*/ 163773 w 272955"/>
                  <a:gd name="connsiteY1" fmla="*/ 38136 h 681097"/>
                  <a:gd name="connsiteX2" fmla="*/ 81886 w 272955"/>
                  <a:gd name="connsiteY2" fmla="*/ 638638 h 681097"/>
                  <a:gd name="connsiteX3" fmla="*/ 0 w 272955"/>
                  <a:gd name="connsiteY3" fmla="*/ 584047 h 681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955" h="681097">
                    <a:moveTo>
                      <a:pt x="272955" y="117641"/>
                    </a:moveTo>
                    <a:cubicBezTo>
                      <a:pt x="234286" y="27793"/>
                      <a:pt x="195618" y="-48697"/>
                      <a:pt x="163773" y="38136"/>
                    </a:cubicBezTo>
                    <a:cubicBezTo>
                      <a:pt x="131928" y="124969"/>
                      <a:pt x="109181" y="547653"/>
                      <a:pt x="81886" y="638638"/>
                    </a:cubicBezTo>
                    <a:cubicBezTo>
                      <a:pt x="54590" y="729623"/>
                      <a:pt x="27295" y="656835"/>
                      <a:pt x="0" y="584047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400056" y="3438428"/>
                <a:ext cx="104726" cy="699364"/>
              </a:xfrm>
              <a:custGeom>
                <a:avLst/>
                <a:gdLst>
                  <a:gd name="connsiteX0" fmla="*/ 0 w 104726"/>
                  <a:gd name="connsiteY0" fmla="*/ 112511 h 699364"/>
                  <a:gd name="connsiteX1" fmla="*/ 95534 w 104726"/>
                  <a:gd name="connsiteY1" fmla="*/ 44272 h 699364"/>
                  <a:gd name="connsiteX2" fmla="*/ 95534 w 104726"/>
                  <a:gd name="connsiteY2" fmla="*/ 699364 h 69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26" h="699364">
                    <a:moveTo>
                      <a:pt x="0" y="112511"/>
                    </a:moveTo>
                    <a:cubicBezTo>
                      <a:pt x="39806" y="29487"/>
                      <a:pt x="79612" y="-53537"/>
                      <a:pt x="95534" y="44272"/>
                    </a:cubicBezTo>
                    <a:cubicBezTo>
                      <a:pt x="111456" y="142081"/>
                      <a:pt x="103495" y="420722"/>
                      <a:pt x="95534" y="699364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93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408</Words>
  <Application>Microsoft Office PowerPoint</Application>
  <PresentationFormat>全屏显示(4:3)</PresentationFormat>
  <Paragraphs>49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          7.1 电磁感应现象                               1.电磁感应现象      2.电磁感应现象产生的条件</vt:lpstr>
      <vt:lpstr>1. 电磁感应现象</vt:lpstr>
      <vt:lpstr>几个实验</vt:lpstr>
      <vt:lpstr>PowerPoint 演示文稿</vt:lpstr>
      <vt:lpstr>PowerPoint 演示文稿</vt:lpstr>
      <vt:lpstr>归纳法</vt:lpstr>
      <vt:lpstr>2. 电磁感应现象产生的条件</vt:lpstr>
      <vt:lpstr>小   结</vt:lpstr>
      <vt:lpstr>测验（多选）</vt:lpstr>
      <vt:lpstr>测验题答案与解析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liyuan</cp:lastModifiedBy>
  <cp:revision>66</cp:revision>
  <dcterms:created xsi:type="dcterms:W3CDTF">2017-06-28T03:02:51Z</dcterms:created>
  <dcterms:modified xsi:type="dcterms:W3CDTF">2018-11-28T01:09:53Z</dcterms:modified>
</cp:coreProperties>
</file>