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5" r:id="rId4"/>
    <p:sldId id="286" r:id="rId5"/>
    <p:sldId id="273" r:id="rId6"/>
    <p:sldId id="272" r:id="rId7"/>
    <p:sldId id="274" r:id="rId8"/>
    <p:sldId id="287" r:id="rId9"/>
    <p:sldId id="275" r:id="rId10"/>
    <p:sldId id="289" r:id="rId11"/>
    <p:sldId id="277" r:id="rId12"/>
    <p:sldId id="290" r:id="rId13"/>
    <p:sldId id="291" r:id="rId14"/>
    <p:sldId id="280" r:id="rId15"/>
    <p:sldId id="292" r:id="rId16"/>
    <p:sldId id="265" r:id="rId17"/>
    <p:sldId id="295" r:id="rId18"/>
    <p:sldId id="294" r:id="rId19"/>
    <p:sldId id="296" r:id="rId20"/>
    <p:sldId id="29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BD18A-5B4D-42F6-B133-2A8F7861437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CF23D61-22FA-4791-B9B3-4FDFDF8CDB46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楞次定律判断感应电流方向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80824B2-0E9D-4B2F-95A5-006A2E421DBC}" type="parTrans" cxnId="{29BB23E4-5F56-4DB1-9C0F-8C907386CFD9}">
      <dgm:prSet/>
      <dgm:spPr/>
      <dgm:t>
        <a:bodyPr/>
        <a:lstStyle/>
        <a:p>
          <a:endParaRPr lang="zh-CN" altLang="en-US"/>
        </a:p>
      </dgm:t>
    </dgm:pt>
    <dgm:pt modelId="{F0457A95-14FF-4C29-95EB-941E8EA76842}" type="sibTrans" cxnId="{29BB23E4-5F56-4DB1-9C0F-8C907386CFD9}">
      <dgm:prSet/>
      <dgm:spPr/>
      <dgm:t>
        <a:bodyPr/>
        <a:lstStyle/>
        <a:p>
          <a:endParaRPr lang="zh-CN" altLang="en-US"/>
        </a:p>
      </dgm:t>
    </dgm:pt>
    <dgm:pt modelId="{F198560B-1534-4C0C-B706-AAF61C1A7F87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阻碍磁通量变化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41D64D-1A7B-4D7B-BF0F-DD9DD02C5552}" type="parTrans" cxnId="{DF2973AF-535F-439A-8837-C81EEC642ABD}">
      <dgm:prSet/>
      <dgm:spPr/>
      <dgm:t>
        <a:bodyPr/>
        <a:lstStyle/>
        <a:p>
          <a:endParaRPr lang="zh-CN" altLang="en-US"/>
        </a:p>
      </dgm:t>
    </dgm:pt>
    <dgm:pt modelId="{9CCCD399-D322-496E-9218-40D7F2870951}" type="sibTrans" cxnId="{DF2973AF-535F-439A-8837-C81EEC642ABD}">
      <dgm:prSet/>
      <dgm:spPr/>
      <dgm:t>
        <a:bodyPr/>
        <a:lstStyle/>
        <a:p>
          <a:endParaRPr lang="zh-CN" altLang="en-US"/>
        </a:p>
      </dgm:t>
    </dgm:pt>
    <dgm:pt modelId="{B9F5BFC9-0C38-49D1-AF39-586D0E954C56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阻碍其他效果：相对运动，面积变化等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126B0B2-F77E-456A-BEA8-9FC94DC0B1F6}" type="parTrans" cxnId="{5A89F393-9479-4A57-8F8B-D7668282878A}">
      <dgm:prSet/>
      <dgm:spPr/>
      <dgm:t>
        <a:bodyPr/>
        <a:lstStyle/>
        <a:p>
          <a:endParaRPr lang="zh-CN" altLang="en-US"/>
        </a:p>
      </dgm:t>
    </dgm:pt>
    <dgm:pt modelId="{A4950C0D-3760-4B5D-9DE8-E0A942FE71CF}" type="sibTrans" cxnId="{5A89F393-9479-4A57-8F8B-D7668282878A}">
      <dgm:prSet/>
      <dgm:spPr/>
      <dgm:t>
        <a:bodyPr/>
        <a:lstStyle/>
        <a:p>
          <a:endParaRPr lang="zh-CN" altLang="en-US"/>
        </a:p>
      </dgm:t>
    </dgm:pt>
    <dgm:pt modelId="{E3665D58-0C03-4296-9D2F-8C50396B6B3B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能量转化守恒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51820FB-2B76-4B88-9845-77A48122DA7F}" type="parTrans" cxnId="{0E0DF456-339F-4ED0-BF30-6CD92164ED63}">
      <dgm:prSet/>
      <dgm:spPr/>
      <dgm:t>
        <a:bodyPr/>
        <a:lstStyle/>
        <a:p>
          <a:endParaRPr lang="zh-CN" altLang="en-US"/>
        </a:p>
      </dgm:t>
    </dgm:pt>
    <dgm:pt modelId="{CFD6A709-0359-46C6-8881-0187A2C6A63C}" type="sibTrans" cxnId="{0E0DF456-339F-4ED0-BF30-6CD92164ED63}">
      <dgm:prSet/>
      <dgm:spPr/>
      <dgm:t>
        <a:bodyPr/>
        <a:lstStyle/>
        <a:p>
          <a:endParaRPr lang="zh-CN" altLang="en-US"/>
        </a:p>
      </dgm:t>
    </dgm:pt>
    <dgm:pt modelId="{9277AA5B-FCB9-4422-9C77-B404F3ACBAE6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右手定则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8220958-2C34-4990-A3BA-321703113AD0}" type="parTrans" cxnId="{70B7BB49-C1E0-4F81-811C-3A6A20D6576E}">
      <dgm:prSet/>
      <dgm:spPr/>
      <dgm:t>
        <a:bodyPr/>
        <a:lstStyle/>
        <a:p>
          <a:endParaRPr lang="zh-CN" altLang="en-US"/>
        </a:p>
      </dgm:t>
    </dgm:pt>
    <dgm:pt modelId="{1D16560A-53D3-4BEE-A242-796ED4202B8F}" type="sibTrans" cxnId="{70B7BB49-C1E0-4F81-811C-3A6A20D6576E}">
      <dgm:prSet/>
      <dgm:spPr/>
      <dgm:t>
        <a:bodyPr/>
        <a:lstStyle/>
        <a:p>
          <a:endParaRPr lang="zh-CN" altLang="en-US"/>
        </a:p>
      </dgm:t>
    </dgm:pt>
    <dgm:pt modelId="{880290E2-1775-419E-9709-375D9A58BAB0}" type="pres">
      <dgm:prSet presAssocID="{B10BD18A-5B4D-42F6-B133-2A8F786143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B6555D-6D92-4BF5-956C-7E467286B45E}" type="pres">
      <dgm:prSet presAssocID="{7CF23D61-22FA-4791-B9B3-4FDFDF8CDB46}" presName="root1" presStyleCnt="0"/>
      <dgm:spPr/>
    </dgm:pt>
    <dgm:pt modelId="{1ECD386C-5CB0-4BB0-B19D-9DB6D7FF875C}" type="pres">
      <dgm:prSet presAssocID="{7CF23D61-22FA-4791-B9B3-4FDFDF8CDB4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16139-B6CF-4E66-8125-F83C126CC117}" type="pres">
      <dgm:prSet presAssocID="{7CF23D61-22FA-4791-B9B3-4FDFDF8CDB46}" presName="level2hierChild" presStyleCnt="0"/>
      <dgm:spPr/>
    </dgm:pt>
    <dgm:pt modelId="{53568243-D527-4AD7-914F-65AFFCB99DA2}" type="pres">
      <dgm:prSet presAssocID="{E041D64D-1A7B-4D7B-BF0F-DD9DD02C5552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5D5EBE16-693A-47D5-813C-89A6398CBEDC}" type="pres">
      <dgm:prSet presAssocID="{E041D64D-1A7B-4D7B-BF0F-DD9DD02C555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A031EBA-4C40-415B-8E50-71656CF323E2}" type="pres">
      <dgm:prSet presAssocID="{F198560B-1534-4C0C-B706-AAF61C1A7F87}" presName="root2" presStyleCnt="0"/>
      <dgm:spPr/>
    </dgm:pt>
    <dgm:pt modelId="{8AB9EBDE-C881-4836-A009-8598AB77909F}" type="pres">
      <dgm:prSet presAssocID="{F198560B-1534-4C0C-B706-AAF61C1A7F87}" presName="LevelTwoTextNode" presStyleLbl="node2" presStyleIdx="0" presStyleCnt="4" custScaleX="1232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CE5C7F-B34E-48B2-BAA6-28953D006F6B}" type="pres">
      <dgm:prSet presAssocID="{F198560B-1534-4C0C-B706-AAF61C1A7F87}" presName="level3hierChild" presStyleCnt="0"/>
      <dgm:spPr/>
    </dgm:pt>
    <dgm:pt modelId="{CED86C3F-F820-4843-B447-C745079164ED}" type="pres">
      <dgm:prSet presAssocID="{0126B0B2-F77E-456A-BEA8-9FC94DC0B1F6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997889CD-1A7D-4947-8764-6A2F6AF1EDD3}" type="pres">
      <dgm:prSet presAssocID="{0126B0B2-F77E-456A-BEA8-9FC94DC0B1F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8D56736E-C38A-4580-864F-59C12312799D}" type="pres">
      <dgm:prSet presAssocID="{B9F5BFC9-0C38-49D1-AF39-586D0E954C56}" presName="root2" presStyleCnt="0"/>
      <dgm:spPr/>
    </dgm:pt>
    <dgm:pt modelId="{05C295B9-AA21-4C95-BFFD-40AEBBD6445D}" type="pres">
      <dgm:prSet presAssocID="{B9F5BFC9-0C38-49D1-AF39-586D0E954C56}" presName="LevelTwoTextNode" presStyleLbl="node2" presStyleIdx="1" presStyleCnt="4" custScaleX="1232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F4CC69-989A-41AA-8C4A-C755D8C8022E}" type="pres">
      <dgm:prSet presAssocID="{B9F5BFC9-0C38-49D1-AF39-586D0E954C56}" presName="level3hierChild" presStyleCnt="0"/>
      <dgm:spPr/>
    </dgm:pt>
    <dgm:pt modelId="{234514B7-EA3C-4F5C-8545-A1E719A6FBC5}" type="pres">
      <dgm:prSet presAssocID="{851820FB-2B76-4B88-9845-77A48122DA7F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CE0D530D-8172-4722-8EF1-5E8830CBC5FF}" type="pres">
      <dgm:prSet presAssocID="{851820FB-2B76-4B88-9845-77A48122DA7F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7C8BE52-4700-454D-BC74-9A307DBCE9A9}" type="pres">
      <dgm:prSet presAssocID="{E3665D58-0C03-4296-9D2F-8C50396B6B3B}" presName="root2" presStyleCnt="0"/>
      <dgm:spPr/>
    </dgm:pt>
    <dgm:pt modelId="{C8143DE6-1A12-48AA-9EA1-C074BDD9BB2E}" type="pres">
      <dgm:prSet presAssocID="{E3665D58-0C03-4296-9D2F-8C50396B6B3B}" presName="LevelTwoTextNode" presStyleLbl="node2" presStyleIdx="2" presStyleCnt="4" custScaleX="1175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560836-31C5-4CF1-B64A-A0578F34BFB4}" type="pres">
      <dgm:prSet presAssocID="{E3665D58-0C03-4296-9D2F-8C50396B6B3B}" presName="level3hierChild" presStyleCnt="0"/>
      <dgm:spPr/>
    </dgm:pt>
    <dgm:pt modelId="{3C333319-B6B9-46FD-976C-334E723D6299}" type="pres">
      <dgm:prSet presAssocID="{68220958-2C34-4990-A3BA-321703113AD0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B6A9E18B-ECAC-4EE0-91F6-68CE4DD44FBA}" type="pres">
      <dgm:prSet presAssocID="{68220958-2C34-4990-A3BA-321703113AD0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92344D98-288F-4E9F-AADC-B7E5B5585053}" type="pres">
      <dgm:prSet presAssocID="{9277AA5B-FCB9-4422-9C77-B404F3ACBAE6}" presName="root2" presStyleCnt="0"/>
      <dgm:spPr/>
    </dgm:pt>
    <dgm:pt modelId="{F3CDCC12-C401-4867-9CA6-A31314F56B8B}" type="pres">
      <dgm:prSet presAssocID="{9277AA5B-FCB9-4422-9C77-B404F3ACBAE6}" presName="LevelTwoTextNode" presStyleLbl="node2" presStyleIdx="3" presStyleCnt="4" custScaleX="1175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487BE2-0E7E-47CB-9CDC-28B4C103E024}" type="pres">
      <dgm:prSet presAssocID="{9277AA5B-FCB9-4422-9C77-B404F3ACBAE6}" presName="level3hierChild" presStyleCnt="0"/>
      <dgm:spPr/>
    </dgm:pt>
  </dgm:ptLst>
  <dgm:cxnLst>
    <dgm:cxn modelId="{DF2973AF-535F-439A-8837-C81EEC642ABD}" srcId="{7CF23D61-22FA-4791-B9B3-4FDFDF8CDB46}" destId="{F198560B-1534-4C0C-B706-AAF61C1A7F87}" srcOrd="0" destOrd="0" parTransId="{E041D64D-1A7B-4D7B-BF0F-DD9DD02C5552}" sibTransId="{9CCCD399-D322-496E-9218-40D7F2870951}"/>
    <dgm:cxn modelId="{4D084983-9A13-482B-8C82-BE64E203D887}" type="presOf" srcId="{851820FB-2B76-4B88-9845-77A48122DA7F}" destId="{234514B7-EA3C-4F5C-8545-A1E719A6FBC5}" srcOrd="0" destOrd="0" presId="urn:microsoft.com/office/officeart/2008/layout/HorizontalMultiLevelHierarchy"/>
    <dgm:cxn modelId="{01F8CFFB-3FE5-44B7-8CA9-BAFB70137996}" type="presOf" srcId="{B9F5BFC9-0C38-49D1-AF39-586D0E954C56}" destId="{05C295B9-AA21-4C95-BFFD-40AEBBD6445D}" srcOrd="0" destOrd="0" presId="urn:microsoft.com/office/officeart/2008/layout/HorizontalMultiLevelHierarchy"/>
    <dgm:cxn modelId="{5A89F393-9479-4A57-8F8B-D7668282878A}" srcId="{7CF23D61-22FA-4791-B9B3-4FDFDF8CDB46}" destId="{B9F5BFC9-0C38-49D1-AF39-586D0E954C56}" srcOrd="1" destOrd="0" parTransId="{0126B0B2-F77E-456A-BEA8-9FC94DC0B1F6}" sibTransId="{A4950C0D-3760-4B5D-9DE8-E0A942FE71CF}"/>
    <dgm:cxn modelId="{70B7BB49-C1E0-4F81-811C-3A6A20D6576E}" srcId="{7CF23D61-22FA-4791-B9B3-4FDFDF8CDB46}" destId="{9277AA5B-FCB9-4422-9C77-B404F3ACBAE6}" srcOrd="3" destOrd="0" parTransId="{68220958-2C34-4990-A3BA-321703113AD0}" sibTransId="{1D16560A-53D3-4BEE-A242-796ED4202B8F}"/>
    <dgm:cxn modelId="{0C2C6604-670D-4863-A270-A8FE399FB862}" type="presOf" srcId="{0126B0B2-F77E-456A-BEA8-9FC94DC0B1F6}" destId="{997889CD-1A7D-4947-8764-6A2F6AF1EDD3}" srcOrd="1" destOrd="0" presId="urn:microsoft.com/office/officeart/2008/layout/HorizontalMultiLevelHierarchy"/>
    <dgm:cxn modelId="{9F43946A-AD5C-4471-B69C-8D55FF65C841}" type="presOf" srcId="{B10BD18A-5B4D-42F6-B133-2A8F78614377}" destId="{880290E2-1775-419E-9709-375D9A58BAB0}" srcOrd="0" destOrd="0" presId="urn:microsoft.com/office/officeart/2008/layout/HorizontalMultiLevelHierarchy"/>
    <dgm:cxn modelId="{0E0DF456-339F-4ED0-BF30-6CD92164ED63}" srcId="{7CF23D61-22FA-4791-B9B3-4FDFDF8CDB46}" destId="{E3665D58-0C03-4296-9D2F-8C50396B6B3B}" srcOrd="2" destOrd="0" parTransId="{851820FB-2B76-4B88-9845-77A48122DA7F}" sibTransId="{CFD6A709-0359-46C6-8881-0187A2C6A63C}"/>
    <dgm:cxn modelId="{724A5BFC-5AB0-4BC0-9EEF-8743C021A582}" type="presOf" srcId="{68220958-2C34-4990-A3BA-321703113AD0}" destId="{3C333319-B6B9-46FD-976C-334E723D6299}" srcOrd="0" destOrd="0" presId="urn:microsoft.com/office/officeart/2008/layout/HorizontalMultiLevelHierarchy"/>
    <dgm:cxn modelId="{7050D46F-5205-4286-ABD2-5A105D55E7E1}" type="presOf" srcId="{E041D64D-1A7B-4D7B-BF0F-DD9DD02C5552}" destId="{53568243-D527-4AD7-914F-65AFFCB99DA2}" srcOrd="0" destOrd="0" presId="urn:microsoft.com/office/officeart/2008/layout/HorizontalMultiLevelHierarchy"/>
    <dgm:cxn modelId="{9AA19FEA-D294-4414-AB1A-212BEBD625BD}" type="presOf" srcId="{7CF23D61-22FA-4791-B9B3-4FDFDF8CDB46}" destId="{1ECD386C-5CB0-4BB0-B19D-9DB6D7FF875C}" srcOrd="0" destOrd="0" presId="urn:microsoft.com/office/officeart/2008/layout/HorizontalMultiLevelHierarchy"/>
    <dgm:cxn modelId="{29BB23E4-5F56-4DB1-9C0F-8C907386CFD9}" srcId="{B10BD18A-5B4D-42F6-B133-2A8F78614377}" destId="{7CF23D61-22FA-4791-B9B3-4FDFDF8CDB46}" srcOrd="0" destOrd="0" parTransId="{D80824B2-0E9D-4B2F-95A5-006A2E421DBC}" sibTransId="{F0457A95-14FF-4C29-95EB-941E8EA76842}"/>
    <dgm:cxn modelId="{1156B709-0B7D-474E-8F15-6721B5DAAD52}" type="presOf" srcId="{0126B0B2-F77E-456A-BEA8-9FC94DC0B1F6}" destId="{CED86C3F-F820-4843-B447-C745079164ED}" srcOrd="0" destOrd="0" presId="urn:microsoft.com/office/officeart/2008/layout/HorizontalMultiLevelHierarchy"/>
    <dgm:cxn modelId="{DEFBA2B0-A508-46AC-B43A-282C9D78825D}" type="presOf" srcId="{E3665D58-0C03-4296-9D2F-8C50396B6B3B}" destId="{C8143DE6-1A12-48AA-9EA1-C074BDD9BB2E}" srcOrd="0" destOrd="0" presId="urn:microsoft.com/office/officeart/2008/layout/HorizontalMultiLevelHierarchy"/>
    <dgm:cxn modelId="{3B2564FA-5AF3-419B-A0D8-5311F1731DDC}" type="presOf" srcId="{E041D64D-1A7B-4D7B-BF0F-DD9DD02C5552}" destId="{5D5EBE16-693A-47D5-813C-89A6398CBEDC}" srcOrd="1" destOrd="0" presId="urn:microsoft.com/office/officeart/2008/layout/HorizontalMultiLevelHierarchy"/>
    <dgm:cxn modelId="{8E9FB0C3-E3C8-4D69-801D-705F927D76B9}" type="presOf" srcId="{68220958-2C34-4990-A3BA-321703113AD0}" destId="{B6A9E18B-ECAC-4EE0-91F6-68CE4DD44FBA}" srcOrd="1" destOrd="0" presId="urn:microsoft.com/office/officeart/2008/layout/HorizontalMultiLevelHierarchy"/>
    <dgm:cxn modelId="{441C5146-E742-4736-BD42-C1212A3C83DF}" type="presOf" srcId="{851820FB-2B76-4B88-9845-77A48122DA7F}" destId="{CE0D530D-8172-4722-8EF1-5E8830CBC5FF}" srcOrd="1" destOrd="0" presId="urn:microsoft.com/office/officeart/2008/layout/HorizontalMultiLevelHierarchy"/>
    <dgm:cxn modelId="{54C6DCE4-5BB3-4C97-AB65-EF537E1EBA81}" type="presOf" srcId="{F198560B-1534-4C0C-B706-AAF61C1A7F87}" destId="{8AB9EBDE-C881-4836-A009-8598AB77909F}" srcOrd="0" destOrd="0" presId="urn:microsoft.com/office/officeart/2008/layout/HorizontalMultiLevelHierarchy"/>
    <dgm:cxn modelId="{BD7C7F13-5856-4A80-A327-07D4FAF2FF54}" type="presOf" srcId="{9277AA5B-FCB9-4422-9C77-B404F3ACBAE6}" destId="{F3CDCC12-C401-4867-9CA6-A31314F56B8B}" srcOrd="0" destOrd="0" presId="urn:microsoft.com/office/officeart/2008/layout/HorizontalMultiLevelHierarchy"/>
    <dgm:cxn modelId="{F595AF51-E461-4DAA-9A29-F9292D9C3390}" type="presParOf" srcId="{880290E2-1775-419E-9709-375D9A58BAB0}" destId="{A5B6555D-6D92-4BF5-956C-7E467286B45E}" srcOrd="0" destOrd="0" presId="urn:microsoft.com/office/officeart/2008/layout/HorizontalMultiLevelHierarchy"/>
    <dgm:cxn modelId="{D3D1E327-170B-439A-A0F2-CE28BEEDDFDE}" type="presParOf" srcId="{A5B6555D-6D92-4BF5-956C-7E467286B45E}" destId="{1ECD386C-5CB0-4BB0-B19D-9DB6D7FF875C}" srcOrd="0" destOrd="0" presId="urn:microsoft.com/office/officeart/2008/layout/HorizontalMultiLevelHierarchy"/>
    <dgm:cxn modelId="{649CE58D-6148-4C9F-B5EF-FC01A779914F}" type="presParOf" srcId="{A5B6555D-6D92-4BF5-956C-7E467286B45E}" destId="{1A316139-B6CF-4E66-8125-F83C126CC117}" srcOrd="1" destOrd="0" presId="urn:microsoft.com/office/officeart/2008/layout/HorizontalMultiLevelHierarchy"/>
    <dgm:cxn modelId="{8922E975-7759-486C-B7D9-78FDB29F4FB0}" type="presParOf" srcId="{1A316139-B6CF-4E66-8125-F83C126CC117}" destId="{53568243-D527-4AD7-914F-65AFFCB99DA2}" srcOrd="0" destOrd="0" presId="urn:microsoft.com/office/officeart/2008/layout/HorizontalMultiLevelHierarchy"/>
    <dgm:cxn modelId="{9361B9B0-A23A-4F62-91EF-2E14D06ECF0E}" type="presParOf" srcId="{53568243-D527-4AD7-914F-65AFFCB99DA2}" destId="{5D5EBE16-693A-47D5-813C-89A6398CBEDC}" srcOrd="0" destOrd="0" presId="urn:microsoft.com/office/officeart/2008/layout/HorizontalMultiLevelHierarchy"/>
    <dgm:cxn modelId="{4DC8F4DE-42A2-435F-9ABF-E8F4FC65F1C6}" type="presParOf" srcId="{1A316139-B6CF-4E66-8125-F83C126CC117}" destId="{9A031EBA-4C40-415B-8E50-71656CF323E2}" srcOrd="1" destOrd="0" presId="urn:microsoft.com/office/officeart/2008/layout/HorizontalMultiLevelHierarchy"/>
    <dgm:cxn modelId="{B1B5ADFE-3C61-4EBC-97C6-4504B91984F5}" type="presParOf" srcId="{9A031EBA-4C40-415B-8E50-71656CF323E2}" destId="{8AB9EBDE-C881-4836-A009-8598AB77909F}" srcOrd="0" destOrd="0" presId="urn:microsoft.com/office/officeart/2008/layout/HorizontalMultiLevelHierarchy"/>
    <dgm:cxn modelId="{3E418B7E-F792-4510-BFAA-04BC819E759D}" type="presParOf" srcId="{9A031EBA-4C40-415B-8E50-71656CF323E2}" destId="{86CE5C7F-B34E-48B2-BAA6-28953D006F6B}" srcOrd="1" destOrd="0" presId="urn:microsoft.com/office/officeart/2008/layout/HorizontalMultiLevelHierarchy"/>
    <dgm:cxn modelId="{BAB68BE1-1A26-47AC-91AC-10D19B06B502}" type="presParOf" srcId="{1A316139-B6CF-4E66-8125-F83C126CC117}" destId="{CED86C3F-F820-4843-B447-C745079164ED}" srcOrd="2" destOrd="0" presId="urn:microsoft.com/office/officeart/2008/layout/HorizontalMultiLevelHierarchy"/>
    <dgm:cxn modelId="{E6987780-2DE0-4783-903E-9CBD42BA871F}" type="presParOf" srcId="{CED86C3F-F820-4843-B447-C745079164ED}" destId="{997889CD-1A7D-4947-8764-6A2F6AF1EDD3}" srcOrd="0" destOrd="0" presId="urn:microsoft.com/office/officeart/2008/layout/HorizontalMultiLevelHierarchy"/>
    <dgm:cxn modelId="{ADFAA7EE-217A-45BC-B0A6-DD127EC9E081}" type="presParOf" srcId="{1A316139-B6CF-4E66-8125-F83C126CC117}" destId="{8D56736E-C38A-4580-864F-59C12312799D}" srcOrd="3" destOrd="0" presId="urn:microsoft.com/office/officeart/2008/layout/HorizontalMultiLevelHierarchy"/>
    <dgm:cxn modelId="{C4D921DA-EE41-45AD-819D-25599BA8F322}" type="presParOf" srcId="{8D56736E-C38A-4580-864F-59C12312799D}" destId="{05C295B9-AA21-4C95-BFFD-40AEBBD6445D}" srcOrd="0" destOrd="0" presId="urn:microsoft.com/office/officeart/2008/layout/HorizontalMultiLevelHierarchy"/>
    <dgm:cxn modelId="{5DFA56F1-13AF-436E-B961-6B673D3119F0}" type="presParOf" srcId="{8D56736E-C38A-4580-864F-59C12312799D}" destId="{AFF4CC69-989A-41AA-8C4A-C755D8C8022E}" srcOrd="1" destOrd="0" presId="urn:microsoft.com/office/officeart/2008/layout/HorizontalMultiLevelHierarchy"/>
    <dgm:cxn modelId="{151D071E-0D40-4CBF-8A95-4B9DA7E83067}" type="presParOf" srcId="{1A316139-B6CF-4E66-8125-F83C126CC117}" destId="{234514B7-EA3C-4F5C-8545-A1E719A6FBC5}" srcOrd="4" destOrd="0" presId="urn:microsoft.com/office/officeart/2008/layout/HorizontalMultiLevelHierarchy"/>
    <dgm:cxn modelId="{8A7A5A50-E3C3-423F-BE42-FDAFAE96943F}" type="presParOf" srcId="{234514B7-EA3C-4F5C-8545-A1E719A6FBC5}" destId="{CE0D530D-8172-4722-8EF1-5E8830CBC5FF}" srcOrd="0" destOrd="0" presId="urn:microsoft.com/office/officeart/2008/layout/HorizontalMultiLevelHierarchy"/>
    <dgm:cxn modelId="{B670BD20-5822-4DC3-9A14-97F85326E405}" type="presParOf" srcId="{1A316139-B6CF-4E66-8125-F83C126CC117}" destId="{87C8BE52-4700-454D-BC74-9A307DBCE9A9}" srcOrd="5" destOrd="0" presId="urn:microsoft.com/office/officeart/2008/layout/HorizontalMultiLevelHierarchy"/>
    <dgm:cxn modelId="{7239018C-F128-43A2-84B0-3567F10DA081}" type="presParOf" srcId="{87C8BE52-4700-454D-BC74-9A307DBCE9A9}" destId="{C8143DE6-1A12-48AA-9EA1-C074BDD9BB2E}" srcOrd="0" destOrd="0" presId="urn:microsoft.com/office/officeart/2008/layout/HorizontalMultiLevelHierarchy"/>
    <dgm:cxn modelId="{EB986F59-AA09-4A77-8899-78BFA8EA6201}" type="presParOf" srcId="{87C8BE52-4700-454D-BC74-9A307DBCE9A9}" destId="{7E560836-31C5-4CF1-B64A-A0578F34BFB4}" srcOrd="1" destOrd="0" presId="urn:microsoft.com/office/officeart/2008/layout/HorizontalMultiLevelHierarchy"/>
    <dgm:cxn modelId="{E2F6D76F-BA20-40C6-96AC-F8BD5F8529AD}" type="presParOf" srcId="{1A316139-B6CF-4E66-8125-F83C126CC117}" destId="{3C333319-B6B9-46FD-976C-334E723D6299}" srcOrd="6" destOrd="0" presId="urn:microsoft.com/office/officeart/2008/layout/HorizontalMultiLevelHierarchy"/>
    <dgm:cxn modelId="{957F0B27-F202-4343-B10C-C82B8A5CDA65}" type="presParOf" srcId="{3C333319-B6B9-46FD-976C-334E723D6299}" destId="{B6A9E18B-ECAC-4EE0-91F6-68CE4DD44FBA}" srcOrd="0" destOrd="0" presId="urn:microsoft.com/office/officeart/2008/layout/HorizontalMultiLevelHierarchy"/>
    <dgm:cxn modelId="{6D2C8B7E-FDC5-4477-A355-676F996C3BC1}" type="presParOf" srcId="{1A316139-B6CF-4E66-8125-F83C126CC117}" destId="{92344D98-288F-4E9F-AADC-B7E5B5585053}" srcOrd="7" destOrd="0" presId="urn:microsoft.com/office/officeart/2008/layout/HorizontalMultiLevelHierarchy"/>
    <dgm:cxn modelId="{6C28D82C-8313-437C-BA88-71FE35CC21F4}" type="presParOf" srcId="{92344D98-288F-4E9F-AADC-B7E5B5585053}" destId="{F3CDCC12-C401-4867-9CA6-A31314F56B8B}" srcOrd="0" destOrd="0" presId="urn:microsoft.com/office/officeart/2008/layout/HorizontalMultiLevelHierarchy"/>
    <dgm:cxn modelId="{DBBD1DC2-64F0-47CE-8BAB-E74D4E46A49A}" type="presParOf" srcId="{92344D98-288F-4E9F-AADC-B7E5B5585053}" destId="{B9487BE2-0E7E-47CB-9CDC-28B4C103E02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33319-B6B9-46FD-976C-334E723D6299}">
      <dsp:nvSpPr>
        <dsp:cNvPr id="0" name=""/>
        <dsp:cNvSpPr/>
      </dsp:nvSpPr>
      <dsp:spPr>
        <a:xfrm>
          <a:off x="1897271" y="2376264"/>
          <a:ext cx="591198" cy="1689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599" y="0"/>
              </a:lnTo>
              <a:lnTo>
                <a:pt x="295599" y="1689782"/>
              </a:lnTo>
              <a:lnTo>
                <a:pt x="591198" y="1689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48115" y="3176399"/>
        <a:ext cx="89510" cy="89510"/>
      </dsp:txXfrm>
    </dsp:sp>
    <dsp:sp modelId="{234514B7-EA3C-4F5C-8545-A1E719A6FBC5}">
      <dsp:nvSpPr>
        <dsp:cNvPr id="0" name=""/>
        <dsp:cNvSpPr/>
      </dsp:nvSpPr>
      <dsp:spPr>
        <a:xfrm>
          <a:off x="1897271" y="2376264"/>
          <a:ext cx="591198" cy="563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599" y="0"/>
              </a:lnTo>
              <a:lnTo>
                <a:pt x="295599" y="563260"/>
              </a:lnTo>
              <a:lnTo>
                <a:pt x="591198" y="5632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72457" y="2637480"/>
        <a:ext cx="40828" cy="40828"/>
      </dsp:txXfrm>
    </dsp:sp>
    <dsp:sp modelId="{CED86C3F-F820-4843-B447-C745079164ED}">
      <dsp:nvSpPr>
        <dsp:cNvPr id="0" name=""/>
        <dsp:cNvSpPr/>
      </dsp:nvSpPr>
      <dsp:spPr>
        <a:xfrm>
          <a:off x="1897271" y="1813003"/>
          <a:ext cx="591198" cy="563260"/>
        </a:xfrm>
        <a:custGeom>
          <a:avLst/>
          <a:gdLst/>
          <a:ahLst/>
          <a:cxnLst/>
          <a:rect l="0" t="0" r="0" b="0"/>
          <a:pathLst>
            <a:path>
              <a:moveTo>
                <a:pt x="0" y="563260"/>
              </a:moveTo>
              <a:lnTo>
                <a:pt x="295599" y="563260"/>
              </a:lnTo>
              <a:lnTo>
                <a:pt x="295599" y="0"/>
              </a:lnTo>
              <a:lnTo>
                <a:pt x="59119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72457" y="2074219"/>
        <a:ext cx="40828" cy="40828"/>
      </dsp:txXfrm>
    </dsp:sp>
    <dsp:sp modelId="{53568243-D527-4AD7-914F-65AFFCB99DA2}">
      <dsp:nvSpPr>
        <dsp:cNvPr id="0" name=""/>
        <dsp:cNvSpPr/>
      </dsp:nvSpPr>
      <dsp:spPr>
        <a:xfrm>
          <a:off x="1897271" y="686481"/>
          <a:ext cx="591198" cy="1689782"/>
        </a:xfrm>
        <a:custGeom>
          <a:avLst/>
          <a:gdLst/>
          <a:ahLst/>
          <a:cxnLst/>
          <a:rect l="0" t="0" r="0" b="0"/>
          <a:pathLst>
            <a:path>
              <a:moveTo>
                <a:pt x="0" y="1689782"/>
              </a:moveTo>
              <a:lnTo>
                <a:pt x="295599" y="1689782"/>
              </a:lnTo>
              <a:lnTo>
                <a:pt x="295599" y="0"/>
              </a:lnTo>
              <a:lnTo>
                <a:pt x="59119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48115" y="1486617"/>
        <a:ext cx="89510" cy="89510"/>
      </dsp:txXfrm>
    </dsp:sp>
    <dsp:sp modelId="{1ECD386C-5CB0-4BB0-B19D-9DB6D7FF875C}">
      <dsp:nvSpPr>
        <dsp:cNvPr id="0" name=""/>
        <dsp:cNvSpPr/>
      </dsp:nvSpPr>
      <dsp:spPr>
        <a:xfrm rot="16200000">
          <a:off x="-924962" y="1925655"/>
          <a:ext cx="4743250" cy="9012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楞次定律判断感应电流方向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-924962" y="1925655"/>
        <a:ext cx="4743250" cy="901217"/>
      </dsp:txXfrm>
    </dsp:sp>
    <dsp:sp modelId="{8AB9EBDE-C881-4836-A009-8598AB77909F}">
      <dsp:nvSpPr>
        <dsp:cNvPr id="0" name=""/>
        <dsp:cNvSpPr/>
      </dsp:nvSpPr>
      <dsp:spPr>
        <a:xfrm>
          <a:off x="2488470" y="235872"/>
          <a:ext cx="3644267" cy="901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阻碍磁通量变化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88470" y="235872"/>
        <a:ext cx="3644267" cy="901217"/>
      </dsp:txXfrm>
    </dsp:sp>
    <dsp:sp modelId="{05C295B9-AA21-4C95-BFFD-40AEBBD6445D}">
      <dsp:nvSpPr>
        <dsp:cNvPr id="0" name=""/>
        <dsp:cNvSpPr/>
      </dsp:nvSpPr>
      <dsp:spPr>
        <a:xfrm>
          <a:off x="2488470" y="1362394"/>
          <a:ext cx="3644267" cy="901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阻碍其他效果：相对运动，面积变化等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88470" y="1362394"/>
        <a:ext cx="3644267" cy="901217"/>
      </dsp:txXfrm>
    </dsp:sp>
    <dsp:sp modelId="{C8143DE6-1A12-48AA-9EA1-C074BDD9BB2E}">
      <dsp:nvSpPr>
        <dsp:cNvPr id="0" name=""/>
        <dsp:cNvSpPr/>
      </dsp:nvSpPr>
      <dsp:spPr>
        <a:xfrm>
          <a:off x="2488470" y="2488916"/>
          <a:ext cx="3475834" cy="901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能量转化守恒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88470" y="2488916"/>
        <a:ext cx="3475834" cy="901217"/>
      </dsp:txXfrm>
    </dsp:sp>
    <dsp:sp modelId="{F3CDCC12-C401-4867-9CA6-A31314F56B8B}">
      <dsp:nvSpPr>
        <dsp:cNvPr id="0" name=""/>
        <dsp:cNvSpPr/>
      </dsp:nvSpPr>
      <dsp:spPr>
        <a:xfrm>
          <a:off x="2488470" y="3615438"/>
          <a:ext cx="3475834" cy="901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右手定则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88470" y="3615438"/>
        <a:ext cx="3475834" cy="90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B8D5-8C15-4A8F-AC7D-25EE93D88F7F}" type="datetimeFigureOut">
              <a:rPr lang="zh-CN" altLang="en-US" smtClean="0"/>
              <a:t>2017-8-10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4B2C-E937-441A-8263-35A1DCD9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》——7.2 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楞次定律</a:t>
            </a:r>
            <a:endParaRPr lang="zh-CN" altLang="en-US" sz="2600" b="1" dirty="0"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8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268760"/>
            <a:ext cx="77724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</a:rPr>
              <a:t>          7.2 </a:t>
            </a:r>
            <a:r>
              <a:rPr kumimoji="1" lang="zh-CN" altLang="en-US" sz="4300" dirty="0" smtClean="0">
                <a:solidFill>
                  <a:srgbClr val="3333FF"/>
                </a:solidFill>
              </a:rPr>
              <a:t>楞次定律</a:t>
            </a:r>
            <a:r>
              <a:rPr kumimoji="1" lang="en-US" altLang="zh-CN" sz="4300" dirty="0" smtClean="0">
                <a:solidFill>
                  <a:srgbClr val="3333FF"/>
                </a:solidFill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</a:rPr>
            </a:br>
            <a:r>
              <a:rPr kumimoji="1" lang="en-US" altLang="zh-CN" sz="4300" dirty="0" smtClean="0">
                <a:solidFill>
                  <a:srgbClr val="3333FF"/>
                </a:solidFill>
              </a:rPr>
              <a:t>    </a:t>
            </a:r>
            <a:r>
              <a:rPr kumimoji="1" lang="en-US" altLang="zh-CN" sz="3300" dirty="0" smtClean="0">
                <a:latin typeface="宋体" pitchFamily="2" charset="-122"/>
              </a:rPr>
              <a:t>1. </a:t>
            </a:r>
            <a:r>
              <a:rPr kumimoji="1" lang="zh-CN" altLang="en-US" sz="3300" dirty="0" smtClean="0">
                <a:latin typeface="宋体" pitchFamily="2" charset="-122"/>
              </a:rPr>
              <a:t>楞次定律</a:t>
            </a:r>
            <a:r>
              <a:rPr kumimoji="1" lang="zh-CN" altLang="en-US" sz="3300" dirty="0">
                <a:latin typeface="宋体" pitchFamily="2" charset="-122"/>
              </a:rPr>
              <a:t>的含义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2. </a:t>
            </a:r>
            <a:r>
              <a:rPr kumimoji="1" lang="zh-CN" altLang="en-US" sz="3300" dirty="0" smtClean="0">
                <a:latin typeface="宋体" pitchFamily="2" charset="-122"/>
              </a:rPr>
              <a:t>用</a:t>
            </a:r>
            <a:r>
              <a:rPr kumimoji="1" lang="zh-CN" altLang="en-US" sz="3300" dirty="0">
                <a:latin typeface="宋体" pitchFamily="2" charset="-122"/>
              </a:rPr>
              <a:t>楞次定律判断感应电流的</a:t>
            </a:r>
            <a:r>
              <a:rPr kumimoji="1" lang="zh-CN" altLang="en-US" sz="3300" dirty="0" smtClean="0">
                <a:latin typeface="宋体" pitchFamily="2" charset="-122"/>
              </a:rPr>
              <a:t>方向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3. </a:t>
            </a:r>
            <a:r>
              <a:rPr kumimoji="1" lang="zh-CN" altLang="en-US" sz="3300" dirty="0" smtClean="0">
                <a:latin typeface="宋体" pitchFamily="2" charset="-122"/>
              </a:rPr>
              <a:t>右手定则</a:t>
            </a:r>
            <a:endParaRPr kumimoji="1" lang="en-US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7378834" y="5028523"/>
            <a:ext cx="360040" cy="1008112"/>
            <a:chOff x="7378834" y="5028523"/>
            <a:chExt cx="360040" cy="1008112"/>
          </a:xfrm>
        </p:grpSpPr>
        <p:sp>
          <p:nvSpPr>
            <p:cNvPr id="2" name="矩形 1"/>
            <p:cNvSpPr/>
            <p:nvPr/>
          </p:nvSpPr>
          <p:spPr>
            <a:xfrm>
              <a:off x="7378834" y="5028523"/>
              <a:ext cx="360040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7378834" y="5532579"/>
              <a:ext cx="360040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sp>
        <p:nvSpPr>
          <p:cNvPr id="4" name="AutoShape 23"/>
          <p:cNvSpPr>
            <a:spLocks noChangeArrowheads="1"/>
          </p:cNvSpPr>
          <p:nvPr/>
        </p:nvSpPr>
        <p:spPr bwMode="auto">
          <a:xfrm flipV="1">
            <a:off x="7962071" y="5081070"/>
            <a:ext cx="228600" cy="860425"/>
          </a:xfrm>
          <a:prstGeom prst="downArrow">
            <a:avLst>
              <a:gd name="adj1" fmla="val 50000"/>
              <a:gd name="adj2" fmla="val 94097"/>
            </a:avLst>
          </a:prstGeom>
          <a:solidFill>
            <a:srgbClr val="DBF4F9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AutoShape 56"/>
          <p:cNvSpPr>
            <a:spLocks noChangeArrowheads="1"/>
          </p:cNvSpPr>
          <p:nvPr/>
        </p:nvSpPr>
        <p:spPr bwMode="auto">
          <a:xfrm>
            <a:off x="6715703" y="3652021"/>
            <a:ext cx="1752600" cy="6096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2 w 21600"/>
              <a:gd name="T11" fmla="*/ 0 h 21600"/>
              <a:gd name="T12" fmla="*/ 3 w 21600"/>
              <a:gd name="T13" fmla="*/ 0 h 21600"/>
              <a:gd name="T14" fmla="*/ 2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70 w 21600"/>
              <a:gd name="T25" fmla="*/ 3150 h 21600"/>
              <a:gd name="T26" fmla="*/ 18430 w 21600"/>
              <a:gd name="T27" fmla="*/ 1845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63" y="10800"/>
                </a:moveTo>
                <a:cubicBezTo>
                  <a:pt x="863" y="16288"/>
                  <a:pt x="5312" y="20737"/>
                  <a:pt x="10800" y="20737"/>
                </a:cubicBezTo>
                <a:cubicBezTo>
                  <a:pt x="16288" y="20737"/>
                  <a:pt x="20737" y="16288"/>
                  <a:pt x="20737" y="10800"/>
                </a:cubicBezTo>
                <a:cubicBezTo>
                  <a:pt x="20737" y="5312"/>
                  <a:pt x="16288" y="863"/>
                  <a:pt x="10800" y="863"/>
                </a:cubicBezTo>
                <a:cubicBezTo>
                  <a:pt x="5312" y="863"/>
                  <a:pt x="863" y="5312"/>
                  <a:pt x="863" y="10800"/>
                </a:cubicBezTo>
                <a:close/>
              </a:path>
            </a:pathLst>
          </a:custGeom>
          <a:solidFill>
            <a:srgbClr val="66CCFF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060949" y="3247915"/>
            <a:ext cx="1062107" cy="1706325"/>
            <a:chOff x="6197196" y="2196935"/>
            <a:chExt cx="1062107" cy="1706325"/>
          </a:xfrm>
        </p:grpSpPr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6721170" y="2196935"/>
              <a:ext cx="0" cy="1706325"/>
            </a:xfrm>
            <a:prstGeom prst="line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197196" y="2327816"/>
              <a:ext cx="413548" cy="1569493"/>
            </a:xfrm>
            <a:custGeom>
              <a:avLst/>
              <a:gdLst>
                <a:gd name="connsiteX0" fmla="*/ 0 w 413548"/>
                <a:gd name="connsiteY0" fmla="*/ 0 h 1569493"/>
                <a:gd name="connsiteX1" fmla="*/ 354842 w 413548"/>
                <a:gd name="connsiteY1" fmla="*/ 723332 h 1569493"/>
                <a:gd name="connsiteX2" fmla="*/ 409433 w 413548"/>
                <a:gd name="connsiteY2" fmla="*/ 1569493 h 15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48" h="1569493">
                  <a:moveTo>
                    <a:pt x="0" y="0"/>
                  </a:moveTo>
                  <a:cubicBezTo>
                    <a:pt x="143301" y="230875"/>
                    <a:pt x="286603" y="461750"/>
                    <a:pt x="354842" y="723332"/>
                  </a:cubicBezTo>
                  <a:cubicBezTo>
                    <a:pt x="423081" y="984914"/>
                    <a:pt x="416257" y="1277203"/>
                    <a:pt x="409433" y="1569493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H="1">
              <a:off x="6845755" y="2333765"/>
              <a:ext cx="413548" cy="1569493"/>
            </a:xfrm>
            <a:custGeom>
              <a:avLst/>
              <a:gdLst>
                <a:gd name="connsiteX0" fmla="*/ 0 w 413548"/>
                <a:gd name="connsiteY0" fmla="*/ 0 h 1569493"/>
                <a:gd name="connsiteX1" fmla="*/ 354842 w 413548"/>
                <a:gd name="connsiteY1" fmla="*/ 723332 h 1569493"/>
                <a:gd name="connsiteX2" fmla="*/ 409433 w 413548"/>
                <a:gd name="connsiteY2" fmla="*/ 1569493 h 15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48" h="1569493">
                  <a:moveTo>
                    <a:pt x="0" y="0"/>
                  </a:moveTo>
                  <a:cubicBezTo>
                    <a:pt x="143301" y="230875"/>
                    <a:pt x="286603" y="461750"/>
                    <a:pt x="354842" y="723332"/>
                  </a:cubicBezTo>
                  <a:cubicBezTo>
                    <a:pt x="423081" y="984914"/>
                    <a:pt x="416257" y="1277203"/>
                    <a:pt x="409433" y="1569493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15524" y="3146014"/>
            <a:ext cx="1125066" cy="1399056"/>
            <a:chOff x="6946710" y="2887724"/>
            <a:chExt cx="1125066" cy="1399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7517779" y="2920621"/>
              <a:ext cx="0" cy="13661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6946710" y="2920621"/>
              <a:ext cx="357037" cy="1255594"/>
            </a:xfrm>
            <a:custGeom>
              <a:avLst/>
              <a:gdLst>
                <a:gd name="connsiteX0" fmla="*/ 122830 w 357037"/>
                <a:gd name="connsiteY0" fmla="*/ 0 h 1255594"/>
                <a:gd name="connsiteX1" fmla="*/ 354842 w 357037"/>
                <a:gd name="connsiteY1" fmla="*/ 586854 h 1255594"/>
                <a:gd name="connsiteX2" fmla="*/ 0 w 357037"/>
                <a:gd name="connsiteY2" fmla="*/ 1255594 h 125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037" h="1255594">
                  <a:moveTo>
                    <a:pt x="122830" y="0"/>
                  </a:moveTo>
                  <a:cubicBezTo>
                    <a:pt x="249072" y="188794"/>
                    <a:pt x="375314" y="377588"/>
                    <a:pt x="354842" y="586854"/>
                  </a:cubicBezTo>
                  <a:cubicBezTo>
                    <a:pt x="334370" y="796120"/>
                    <a:pt x="167185" y="1025857"/>
                    <a:pt x="0" y="125559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H="1">
              <a:off x="7714739" y="2887724"/>
              <a:ext cx="357037" cy="1255594"/>
            </a:xfrm>
            <a:custGeom>
              <a:avLst/>
              <a:gdLst>
                <a:gd name="connsiteX0" fmla="*/ 122830 w 357037"/>
                <a:gd name="connsiteY0" fmla="*/ 0 h 1255594"/>
                <a:gd name="connsiteX1" fmla="*/ 354842 w 357037"/>
                <a:gd name="connsiteY1" fmla="*/ 586854 h 1255594"/>
                <a:gd name="connsiteX2" fmla="*/ 0 w 357037"/>
                <a:gd name="connsiteY2" fmla="*/ 1255594 h 125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037" h="1255594">
                  <a:moveTo>
                    <a:pt x="122830" y="0"/>
                  </a:moveTo>
                  <a:cubicBezTo>
                    <a:pt x="249072" y="188794"/>
                    <a:pt x="375314" y="377588"/>
                    <a:pt x="354842" y="586854"/>
                  </a:cubicBezTo>
                  <a:cubicBezTo>
                    <a:pt x="334370" y="796120"/>
                    <a:pt x="167185" y="1025857"/>
                    <a:pt x="0" y="125559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37292" y="2053271"/>
            <a:ext cx="2016224" cy="6187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方向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2771427" y="2045892"/>
            <a:ext cx="1884281" cy="626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磁通变化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96357" y="4585059"/>
            <a:ext cx="2894547" cy="738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Arial" charset="0"/>
                <a:ea typeface="黑体" pitchFamily="2" charset="-122"/>
              </a:rPr>
              <a:t>感应电流磁场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方向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8576" y="836712"/>
            <a:ext cx="16701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研究对象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8414207" y="3799676"/>
            <a:ext cx="301638" cy="518615"/>
          </a:xfrm>
          <a:custGeom>
            <a:avLst/>
            <a:gdLst>
              <a:gd name="connsiteX0" fmla="*/ 301638 w 301638"/>
              <a:gd name="connsiteY0" fmla="*/ 574081 h 574081"/>
              <a:gd name="connsiteX1" fmla="*/ 1387 w 301638"/>
              <a:gd name="connsiteY1" fmla="*/ 355717 h 574081"/>
              <a:gd name="connsiteX2" fmla="*/ 192456 w 301638"/>
              <a:gd name="connsiteY2" fmla="*/ 55466 h 574081"/>
              <a:gd name="connsiteX3" fmla="*/ 260694 w 301638"/>
              <a:gd name="connsiteY3" fmla="*/ 875 h 574081"/>
              <a:gd name="connsiteX0" fmla="*/ 301638 w 301638"/>
              <a:gd name="connsiteY0" fmla="*/ 518615 h 518615"/>
              <a:gd name="connsiteX1" fmla="*/ 1387 w 301638"/>
              <a:gd name="connsiteY1" fmla="*/ 300251 h 518615"/>
              <a:gd name="connsiteX2" fmla="*/ 192456 w 301638"/>
              <a:gd name="connsiteY2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38" h="518615">
                <a:moveTo>
                  <a:pt x="301638" y="518615"/>
                </a:moveTo>
                <a:cubicBezTo>
                  <a:pt x="160611" y="452651"/>
                  <a:pt x="19584" y="386687"/>
                  <a:pt x="1387" y="300251"/>
                </a:cubicBezTo>
                <a:cubicBezTo>
                  <a:pt x="-16810" y="213815"/>
                  <a:pt x="149238" y="59140"/>
                  <a:pt x="192456" y="0"/>
                </a:cubicBezTo>
              </a:path>
            </a:pathLst>
          </a:cu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45404" y="1298376"/>
            <a:ext cx="2468165" cy="754895"/>
            <a:chOff x="1245404" y="1298376"/>
            <a:chExt cx="2468165" cy="754895"/>
          </a:xfrm>
        </p:grpSpPr>
        <p:cxnSp>
          <p:nvCxnSpPr>
            <p:cNvPr id="30" name="肘形连接符 29"/>
            <p:cNvCxnSpPr>
              <a:stCxn id="27" idx="2"/>
              <a:endCxn id="23" idx="0"/>
            </p:cNvCxnSpPr>
            <p:nvPr/>
          </p:nvCxnSpPr>
          <p:spPr>
            <a:xfrm rot="16200000" flipH="1">
              <a:off x="2704843" y="1037166"/>
              <a:ext cx="747515" cy="126993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7" idx="2"/>
              <a:endCxn id="22" idx="0"/>
            </p:cNvCxnSpPr>
            <p:nvPr/>
          </p:nvCxnSpPr>
          <p:spPr>
            <a:xfrm rot="5400000">
              <a:off x="1467071" y="1076710"/>
              <a:ext cx="754894" cy="119822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251754" y="2665686"/>
            <a:ext cx="2468164" cy="1935911"/>
            <a:chOff x="1251754" y="2665686"/>
            <a:chExt cx="2468164" cy="1935911"/>
          </a:xfrm>
        </p:grpSpPr>
        <p:sp>
          <p:nvSpPr>
            <p:cNvPr id="37" name="下箭头 36"/>
            <p:cNvSpPr/>
            <p:nvPr/>
          </p:nvSpPr>
          <p:spPr>
            <a:xfrm>
              <a:off x="2042335" y="2913210"/>
              <a:ext cx="802593" cy="1688387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楞次定律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9" name="肘形连接符 38"/>
            <p:cNvCxnSpPr>
              <a:stCxn id="22" idx="2"/>
              <a:endCxn id="23" idx="2"/>
            </p:cNvCxnSpPr>
            <p:nvPr/>
          </p:nvCxnSpPr>
          <p:spPr>
            <a:xfrm rot="16200000" flipH="1">
              <a:off x="2479486" y="1437954"/>
              <a:ext cx="12700" cy="2468164"/>
            </a:xfrm>
            <a:prstGeom prst="bent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337002" y="5323421"/>
            <a:ext cx="2213256" cy="1321609"/>
            <a:chOff x="1337002" y="5323421"/>
            <a:chExt cx="2213256" cy="132160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337002" y="5962791"/>
              <a:ext cx="2213256" cy="6822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感应电流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方向</a:t>
              </a:r>
            </a:p>
          </p:txBody>
        </p:sp>
        <p:cxnSp>
          <p:nvCxnSpPr>
            <p:cNvPr id="42" name="直接箭头连接符 41"/>
            <p:cNvCxnSpPr>
              <a:stCxn id="24" idx="2"/>
              <a:endCxn id="25" idx="0"/>
            </p:cNvCxnSpPr>
            <p:nvPr/>
          </p:nvCxnSpPr>
          <p:spPr>
            <a:xfrm flipH="1">
              <a:off x="2443630" y="5323421"/>
              <a:ext cx="1" cy="639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任意多边形 48"/>
          <p:cNvSpPr/>
          <p:nvPr/>
        </p:nvSpPr>
        <p:spPr>
          <a:xfrm>
            <a:off x="3684896" y="1105469"/>
            <a:ext cx="3029803" cy="2661313"/>
          </a:xfrm>
          <a:custGeom>
            <a:avLst/>
            <a:gdLst>
              <a:gd name="connsiteX0" fmla="*/ 0 w 2838734"/>
              <a:gd name="connsiteY0" fmla="*/ 0 h 2347415"/>
              <a:gd name="connsiteX1" fmla="*/ 1692322 w 2838734"/>
              <a:gd name="connsiteY1" fmla="*/ 818865 h 2347415"/>
              <a:gd name="connsiteX2" fmla="*/ 2838734 w 2838734"/>
              <a:gd name="connsiteY2" fmla="*/ 2347415 h 2347415"/>
              <a:gd name="connsiteX0" fmla="*/ 0 w 3029803"/>
              <a:gd name="connsiteY0" fmla="*/ 0 h 2661313"/>
              <a:gd name="connsiteX1" fmla="*/ 1692322 w 3029803"/>
              <a:gd name="connsiteY1" fmla="*/ 818865 h 2661313"/>
              <a:gd name="connsiteX2" fmla="*/ 3029803 w 3029803"/>
              <a:gd name="connsiteY2" fmla="*/ 2661313 h 266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9803" h="2661313">
                <a:moveTo>
                  <a:pt x="0" y="0"/>
                </a:moveTo>
                <a:cubicBezTo>
                  <a:pt x="609600" y="213814"/>
                  <a:pt x="1187355" y="375313"/>
                  <a:pt x="1692322" y="818865"/>
                </a:cubicBezTo>
                <a:cubicBezTo>
                  <a:pt x="2197289" y="1262417"/>
                  <a:pt x="2693158" y="2092656"/>
                  <a:pt x="3029803" y="2661313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任意多边形 50"/>
          <p:cNvSpPr/>
          <p:nvPr/>
        </p:nvSpPr>
        <p:spPr>
          <a:xfrm>
            <a:off x="4558352" y="3084393"/>
            <a:ext cx="2811439" cy="1441539"/>
          </a:xfrm>
          <a:custGeom>
            <a:avLst/>
            <a:gdLst>
              <a:gd name="connsiteX0" fmla="*/ 0 w 2688609"/>
              <a:gd name="connsiteY0" fmla="*/ 0 h 1460676"/>
              <a:gd name="connsiteX1" fmla="*/ 1310185 w 2688609"/>
              <a:gd name="connsiteY1" fmla="*/ 1269242 h 1460676"/>
              <a:gd name="connsiteX2" fmla="*/ 2688609 w 2688609"/>
              <a:gd name="connsiteY2" fmla="*/ 1433015 h 1460676"/>
              <a:gd name="connsiteX0" fmla="*/ 0 w 2811439"/>
              <a:gd name="connsiteY0" fmla="*/ 0 h 1441539"/>
              <a:gd name="connsiteX1" fmla="*/ 1310185 w 2811439"/>
              <a:gd name="connsiteY1" fmla="*/ 1269242 h 1441539"/>
              <a:gd name="connsiteX2" fmla="*/ 2811439 w 2811439"/>
              <a:gd name="connsiteY2" fmla="*/ 1405719 h 144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439" h="1441539">
                <a:moveTo>
                  <a:pt x="0" y="0"/>
                </a:moveTo>
                <a:cubicBezTo>
                  <a:pt x="431042" y="515203"/>
                  <a:pt x="841612" y="1034956"/>
                  <a:pt x="1310185" y="1269242"/>
                </a:cubicBezTo>
                <a:cubicBezTo>
                  <a:pt x="1778758" y="1503528"/>
                  <a:pt x="2346277" y="1443250"/>
                  <a:pt x="2811439" y="1405719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3971499" y="1875668"/>
            <a:ext cx="3084394" cy="2969287"/>
          </a:xfrm>
          <a:custGeom>
            <a:avLst/>
            <a:gdLst>
              <a:gd name="connsiteX0" fmla="*/ 0 w 3084394"/>
              <a:gd name="connsiteY0" fmla="*/ 2969287 h 2969287"/>
              <a:gd name="connsiteX1" fmla="*/ 1869743 w 3084394"/>
              <a:gd name="connsiteY1" fmla="*/ 75962 h 2969287"/>
              <a:gd name="connsiteX2" fmla="*/ 3084394 w 3084394"/>
              <a:gd name="connsiteY2" fmla="*/ 1126839 h 296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394" h="2969287">
                <a:moveTo>
                  <a:pt x="0" y="2969287"/>
                </a:moveTo>
                <a:cubicBezTo>
                  <a:pt x="677838" y="1676162"/>
                  <a:pt x="1355677" y="383037"/>
                  <a:pt x="1869743" y="75962"/>
                </a:cubicBezTo>
                <a:cubicBezTo>
                  <a:pt x="2383809" y="-231113"/>
                  <a:pt x="2734101" y="447863"/>
                  <a:pt x="3084394" y="1126839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3684896" y="4531057"/>
            <a:ext cx="4763068" cy="1871329"/>
          </a:xfrm>
          <a:custGeom>
            <a:avLst/>
            <a:gdLst>
              <a:gd name="connsiteX0" fmla="*/ 0 w 4763068"/>
              <a:gd name="connsiteY0" fmla="*/ 1787856 h 1871329"/>
              <a:gd name="connsiteX1" fmla="*/ 2825086 w 4763068"/>
              <a:gd name="connsiteY1" fmla="*/ 1665027 h 1871329"/>
              <a:gd name="connsiteX2" fmla="*/ 4763068 w 4763068"/>
              <a:gd name="connsiteY2" fmla="*/ 0 h 187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68" h="1871329">
                <a:moveTo>
                  <a:pt x="0" y="1787856"/>
                </a:moveTo>
                <a:cubicBezTo>
                  <a:pt x="1015620" y="1875429"/>
                  <a:pt x="2031241" y="1963003"/>
                  <a:pt x="2825086" y="1665027"/>
                </a:cubicBezTo>
                <a:cubicBezTo>
                  <a:pt x="3618931" y="1367051"/>
                  <a:pt x="4190999" y="683525"/>
                  <a:pt x="4763068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6715703" y="836712"/>
            <a:ext cx="1757551" cy="1038956"/>
          </a:xfrm>
          <a:prstGeom prst="wedgeRectCallout">
            <a:avLst>
              <a:gd name="adj1" fmla="val -644"/>
              <a:gd name="adj2" fmla="val 1467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例：磁铁插入导体环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49" grpId="0" animBg="1"/>
      <p:bldP spid="51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" y="692696"/>
            <a:ext cx="8229600" cy="63894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例题</a:t>
            </a:r>
            <a:r>
              <a:rPr lang="en-US" altLang="zh-CN" sz="2800" dirty="0" smtClean="0">
                <a:solidFill>
                  <a:srgbClr val="3333FF"/>
                </a:solidFill>
              </a:rPr>
              <a:t>1</a:t>
            </a:r>
            <a:r>
              <a:rPr lang="zh-CN" altLang="en-US" sz="2800" dirty="0" smtClean="0">
                <a:solidFill>
                  <a:srgbClr val="3333FF"/>
                </a:solidFill>
              </a:rPr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153" y="1412776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/>
              <a:t>如图，当磁铁向铜环运动时，铜环怎样运动</a:t>
            </a:r>
            <a:r>
              <a:rPr lang="zh-CN" altLang="en-US" dirty="0" smtClean="0"/>
              <a:t>（   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、向右</a:t>
            </a:r>
            <a:r>
              <a:rPr lang="zh-CN" altLang="en-US" dirty="0" smtClean="0"/>
              <a:t>摆动；    </a:t>
            </a:r>
            <a:r>
              <a:rPr lang="en-US" altLang="zh-CN" dirty="0" smtClean="0"/>
              <a:t>B</a:t>
            </a:r>
            <a:r>
              <a:rPr lang="zh-CN" altLang="en-US" dirty="0"/>
              <a:t>、向左</a:t>
            </a:r>
            <a:r>
              <a:rPr lang="zh-CN" altLang="en-US" dirty="0" smtClean="0"/>
              <a:t>摆动；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、停止；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、不能判定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714357" y="2639461"/>
            <a:ext cx="2016224" cy="1306314"/>
            <a:chOff x="6156176" y="2996952"/>
            <a:chExt cx="2016224" cy="1306314"/>
          </a:xfrm>
        </p:grpSpPr>
        <p:sp>
          <p:nvSpPr>
            <p:cNvPr id="5" name="椭圆 4"/>
            <p:cNvSpPr/>
            <p:nvPr/>
          </p:nvSpPr>
          <p:spPr>
            <a:xfrm>
              <a:off x="7416316" y="3356992"/>
              <a:ext cx="648072" cy="946274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08304" y="2996952"/>
              <a:ext cx="864096" cy="144016"/>
            </a:xfrm>
            <a:prstGeom prst="line">
              <a:avLst/>
            </a:prstGeom>
            <a:ln w="3810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740352" y="3068960"/>
              <a:ext cx="0" cy="28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6156176" y="3701572"/>
              <a:ext cx="1584176" cy="509351"/>
              <a:chOff x="6084168" y="3550935"/>
              <a:chExt cx="1584176" cy="50935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084168" y="3558492"/>
                <a:ext cx="576064" cy="257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60232" y="3550935"/>
                <a:ext cx="576064" cy="257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stCxn id="11" idx="3"/>
              </p:cNvCxnSpPr>
              <p:nvPr/>
            </p:nvCxnSpPr>
            <p:spPr>
              <a:xfrm flipV="1">
                <a:off x="7236296" y="3679491"/>
                <a:ext cx="36004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352232" y="3690954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</p:grp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387253" y="4077072"/>
            <a:ext cx="8229600" cy="221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：从阻碍磁通量变化的角度来分析</a:t>
            </a:r>
          </a:p>
          <a:p>
            <a:r>
              <a:rPr lang="zh-CN" altLang="en-US" dirty="0" smtClean="0"/>
              <a:t>磁铁向右运动，使铜环的磁通量增加而产生感应电流，由楞次定律可知，铜环为阻碍原磁通量的增大，必向磁感线较疏的右方运动。选择</a:t>
            </a:r>
            <a:r>
              <a:rPr lang="en-US" altLang="zh-CN" dirty="0" smtClean="0"/>
              <a:t>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2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205338" y="3342491"/>
            <a:ext cx="601397" cy="257113"/>
            <a:chOff x="7906332" y="4365104"/>
            <a:chExt cx="601397" cy="257113"/>
          </a:xfrm>
        </p:grpSpPr>
        <p:sp>
          <p:nvSpPr>
            <p:cNvPr id="19" name="矩形 18"/>
            <p:cNvSpPr/>
            <p:nvPr/>
          </p:nvSpPr>
          <p:spPr>
            <a:xfrm>
              <a:off x="8249146" y="4365104"/>
              <a:ext cx="258583" cy="257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06332" y="4365104"/>
              <a:ext cx="342814" cy="257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" y="692696"/>
            <a:ext cx="8229600" cy="63894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例题</a:t>
            </a:r>
            <a:r>
              <a:rPr lang="en-US" altLang="zh-CN" sz="2800" dirty="0" smtClean="0">
                <a:solidFill>
                  <a:srgbClr val="3333FF"/>
                </a:solidFill>
              </a:rPr>
              <a:t>1</a:t>
            </a:r>
            <a:r>
              <a:rPr lang="zh-CN" altLang="en-US" sz="2800" dirty="0" smtClean="0">
                <a:solidFill>
                  <a:srgbClr val="3333FF"/>
                </a:solidFill>
              </a:rPr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153" y="1412776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/>
              <a:t>如图，当磁铁向铜环运动时，铜环怎样运动</a:t>
            </a:r>
            <a:r>
              <a:rPr lang="zh-CN" altLang="en-US" dirty="0" smtClean="0"/>
              <a:t>（   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、向右</a:t>
            </a:r>
            <a:r>
              <a:rPr lang="zh-CN" altLang="en-US" dirty="0" smtClean="0"/>
              <a:t>摆动；    </a:t>
            </a:r>
            <a:r>
              <a:rPr lang="en-US" altLang="zh-CN" dirty="0" smtClean="0"/>
              <a:t>B</a:t>
            </a:r>
            <a:r>
              <a:rPr lang="zh-CN" altLang="en-US" dirty="0"/>
              <a:t>、向左</a:t>
            </a:r>
            <a:r>
              <a:rPr lang="zh-CN" altLang="en-US" dirty="0" smtClean="0"/>
              <a:t>摆动；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、停止；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、不能判定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714357" y="2639461"/>
            <a:ext cx="2016224" cy="1306314"/>
            <a:chOff x="6156176" y="2996952"/>
            <a:chExt cx="2016224" cy="130631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08304" y="2996952"/>
              <a:ext cx="864096" cy="144016"/>
            </a:xfrm>
            <a:prstGeom prst="line">
              <a:avLst/>
            </a:prstGeom>
            <a:ln w="3810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740352" y="3068960"/>
              <a:ext cx="0" cy="28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6156176" y="3701572"/>
              <a:ext cx="1584176" cy="509351"/>
              <a:chOff x="6084168" y="3550935"/>
              <a:chExt cx="1584176" cy="50935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084168" y="3558492"/>
                <a:ext cx="576064" cy="257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60232" y="3550935"/>
                <a:ext cx="576064" cy="257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stCxn id="11" idx="3"/>
              </p:cNvCxnSpPr>
              <p:nvPr/>
            </p:nvCxnSpPr>
            <p:spPr>
              <a:xfrm flipV="1">
                <a:off x="7236296" y="3679491"/>
                <a:ext cx="36004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352232" y="3690954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16316" y="3356992"/>
              <a:ext cx="648072" cy="946274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387253" y="4077072"/>
            <a:ext cx="8229600" cy="221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 smtClean="0"/>
              <a:t>从作用效果的角度</a:t>
            </a:r>
            <a:r>
              <a:rPr lang="zh-CN" altLang="en-US" dirty="0"/>
              <a:t>来分析</a:t>
            </a:r>
          </a:p>
          <a:p>
            <a:r>
              <a:rPr lang="zh-CN" altLang="en-US" dirty="0"/>
              <a:t>磁铁向右运动，使铜环产生的感应电流可等效为如图所示的条形磁铁，则两磁铁有排斥作用，铜环向右</a:t>
            </a:r>
            <a:r>
              <a:rPr lang="zh-CN" altLang="en-US" dirty="0" smtClean="0"/>
              <a:t>运动。选择</a:t>
            </a:r>
            <a:r>
              <a:rPr lang="en-US" altLang="zh-CN" dirty="0" smtClean="0"/>
              <a:t>A</a:t>
            </a:r>
          </a:p>
          <a:p>
            <a:endParaRPr lang="zh-CN" altLang="en-US" dirty="0"/>
          </a:p>
        </p:txBody>
      </p:sp>
      <p:sp>
        <p:nvSpPr>
          <p:cNvPr id="21" name="任意多边形 20"/>
          <p:cNvSpPr/>
          <p:nvPr/>
        </p:nvSpPr>
        <p:spPr>
          <a:xfrm>
            <a:off x="8262027" y="3117294"/>
            <a:ext cx="491405" cy="941695"/>
          </a:xfrm>
          <a:custGeom>
            <a:avLst/>
            <a:gdLst>
              <a:gd name="connsiteX0" fmla="*/ 354842 w 491405"/>
              <a:gd name="connsiteY0" fmla="*/ 0 h 941695"/>
              <a:gd name="connsiteX1" fmla="*/ 491320 w 491405"/>
              <a:gd name="connsiteY1" fmla="*/ 327546 h 941695"/>
              <a:gd name="connsiteX2" fmla="*/ 368490 w 491405"/>
              <a:gd name="connsiteY2" fmla="*/ 805217 h 941695"/>
              <a:gd name="connsiteX3" fmla="*/ 0 w 491405"/>
              <a:gd name="connsiteY3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05" h="941695">
                <a:moveTo>
                  <a:pt x="354842" y="0"/>
                </a:moveTo>
                <a:cubicBezTo>
                  <a:pt x="421943" y="96671"/>
                  <a:pt x="489045" y="193343"/>
                  <a:pt x="491320" y="327546"/>
                </a:cubicBezTo>
                <a:cubicBezTo>
                  <a:pt x="493595" y="461749"/>
                  <a:pt x="450377" y="702859"/>
                  <a:pt x="368490" y="805217"/>
                </a:cubicBezTo>
                <a:cubicBezTo>
                  <a:pt x="286603" y="907575"/>
                  <a:pt x="143301" y="924635"/>
                  <a:pt x="0" y="941695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" y="692696"/>
            <a:ext cx="8229600" cy="63894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例题</a:t>
            </a:r>
            <a:r>
              <a:rPr lang="en-US" altLang="zh-CN" sz="2800" dirty="0" smtClean="0">
                <a:solidFill>
                  <a:srgbClr val="3333FF"/>
                </a:solidFill>
              </a:rPr>
              <a:t>1</a:t>
            </a:r>
            <a:r>
              <a:rPr lang="zh-CN" altLang="en-US" sz="2800" dirty="0" smtClean="0">
                <a:solidFill>
                  <a:srgbClr val="3333FF"/>
                </a:solidFill>
              </a:rPr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153" y="1412776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/>
              <a:t>如图，当磁铁向铜环运动时，铜环怎样运动</a:t>
            </a:r>
            <a:r>
              <a:rPr lang="zh-CN" altLang="en-US" dirty="0" smtClean="0"/>
              <a:t>（   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、向右</a:t>
            </a:r>
            <a:r>
              <a:rPr lang="zh-CN" altLang="en-US" dirty="0" smtClean="0"/>
              <a:t>摆动；    </a:t>
            </a:r>
            <a:r>
              <a:rPr lang="en-US" altLang="zh-CN" dirty="0" smtClean="0"/>
              <a:t>B</a:t>
            </a:r>
            <a:r>
              <a:rPr lang="zh-CN" altLang="en-US" dirty="0"/>
              <a:t>、向左</a:t>
            </a:r>
            <a:r>
              <a:rPr lang="zh-CN" altLang="en-US" dirty="0" smtClean="0"/>
              <a:t>摆动；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、停止；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、不能判定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714357" y="2639461"/>
            <a:ext cx="2016224" cy="1306314"/>
            <a:chOff x="6156176" y="2996952"/>
            <a:chExt cx="2016224" cy="130631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08304" y="2996952"/>
              <a:ext cx="864096" cy="144016"/>
            </a:xfrm>
            <a:prstGeom prst="line">
              <a:avLst/>
            </a:prstGeom>
            <a:ln w="3810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740352" y="3068960"/>
              <a:ext cx="0" cy="28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6156176" y="3701572"/>
              <a:ext cx="1584176" cy="509351"/>
              <a:chOff x="6084168" y="3550935"/>
              <a:chExt cx="1584176" cy="50935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084168" y="3558492"/>
                <a:ext cx="576064" cy="257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60232" y="3550935"/>
                <a:ext cx="576064" cy="257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stCxn id="11" idx="3"/>
              </p:cNvCxnSpPr>
              <p:nvPr/>
            </p:nvCxnSpPr>
            <p:spPr>
              <a:xfrm flipV="1">
                <a:off x="7236296" y="3679491"/>
                <a:ext cx="36004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352232" y="3690954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16316" y="3356992"/>
              <a:ext cx="648072" cy="946274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387253" y="4077072"/>
            <a:ext cx="8229600" cy="221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：从“能量转化”的角度分析</a:t>
            </a:r>
          </a:p>
          <a:p>
            <a:r>
              <a:rPr lang="zh-CN" altLang="en-US" dirty="0"/>
              <a:t>磁铁向右运动</a:t>
            </a:r>
            <a:r>
              <a:rPr lang="zh-CN" altLang="en-US" dirty="0" smtClean="0"/>
              <a:t>，磁铁与环间产生斥力，通过斥力</a:t>
            </a:r>
            <a:r>
              <a:rPr lang="zh-CN" altLang="en-US" dirty="0"/>
              <a:t>对磁铁做负功，</a:t>
            </a:r>
            <a:r>
              <a:rPr lang="zh-CN" altLang="en-US" dirty="0" smtClean="0"/>
              <a:t>将机械能</a:t>
            </a:r>
            <a:r>
              <a:rPr lang="zh-CN" altLang="en-US" dirty="0"/>
              <a:t>转化为</a:t>
            </a:r>
            <a:r>
              <a:rPr lang="zh-CN" altLang="en-US" dirty="0" smtClean="0"/>
              <a:t>电能。所以环被排斥向右运动。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右手</a:t>
            </a:r>
            <a:r>
              <a:rPr lang="zh-CN" altLang="en-US" b="1" dirty="0"/>
              <a:t>定则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1355450"/>
            <a:ext cx="4618856" cy="3312367"/>
          </a:xfrm>
        </p:spPr>
        <p:txBody>
          <a:bodyPr/>
          <a:lstStyle/>
          <a:p>
            <a:r>
              <a:rPr lang="zh-CN" altLang="en-US" dirty="0" smtClean="0"/>
              <a:t>伸开</a:t>
            </a:r>
            <a:r>
              <a:rPr lang="zh-CN" altLang="en-US" dirty="0"/>
              <a:t>右手，使拇指与其余四个手指垂直，并且都与手掌在同一个平面内；让磁感线从掌心进入，并使拇指指向导线运动的方向，这时四指所指的方向就是感应电流的方向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5450"/>
            <a:ext cx="3365251" cy="36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95536" y="5373216"/>
            <a:ext cx="8352928" cy="110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注意：导线受的安培力与导线运动方向相反。符合能量守恒原则。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9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小  结</a:t>
            </a:r>
            <a:endParaRPr lang="zh-CN" altLang="en-US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64153352"/>
              </p:ext>
            </p:extLst>
          </p:nvPr>
        </p:nvGraphicFramePr>
        <p:xfrm>
          <a:off x="1043608" y="1556792"/>
          <a:ext cx="71287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482684"/>
            <a:ext cx="8496944" cy="213523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326913" indent="-326913">
              <a:lnSpc>
                <a:spcPts val="4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在图中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CDEF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是金属框，当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导体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向右移动时，请用楞次定律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ABFE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两个电路中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感应电流的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方向。我们能不能用这两个电路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任一个来判定导体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感应电流的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730564" cy="57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 验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390" name="组合 16389"/>
          <p:cNvGrpSpPr/>
          <p:nvPr/>
        </p:nvGrpSpPr>
        <p:grpSpPr>
          <a:xfrm>
            <a:off x="4655434" y="4187640"/>
            <a:ext cx="3153602" cy="1748699"/>
            <a:chOff x="4839862" y="4365104"/>
            <a:chExt cx="3153602" cy="1748699"/>
          </a:xfrm>
        </p:grpSpPr>
        <p:grpSp>
          <p:nvGrpSpPr>
            <p:cNvPr id="16389" name="组合 16388"/>
            <p:cNvGrpSpPr/>
            <p:nvPr/>
          </p:nvGrpSpPr>
          <p:grpSpPr>
            <a:xfrm>
              <a:off x="4877261" y="4365104"/>
              <a:ext cx="3116203" cy="257516"/>
              <a:chOff x="4924964" y="4929887"/>
              <a:chExt cx="3116203" cy="257516"/>
            </a:xfrm>
          </p:grpSpPr>
          <p:grpSp>
            <p:nvGrpSpPr>
              <p:cNvPr id="16385" name="组合 16384"/>
              <p:cNvGrpSpPr/>
              <p:nvPr/>
            </p:nvGrpSpPr>
            <p:grpSpPr>
              <a:xfrm>
                <a:off x="7858604" y="4938166"/>
                <a:ext cx="182563" cy="247650"/>
                <a:chOff x="5545677" y="5973418"/>
                <a:chExt cx="182563" cy="247650"/>
              </a:xfrm>
            </p:grpSpPr>
            <p:sp>
              <p:nvSpPr>
                <p:cNvPr id="15" name="Line 52"/>
                <p:cNvSpPr>
                  <a:spLocks noChangeShapeType="1"/>
                </p:cNvSpPr>
                <p:nvPr/>
              </p:nvSpPr>
              <p:spPr bwMode="auto">
                <a:xfrm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6732240" y="4939753"/>
                <a:ext cx="180975" cy="246063"/>
                <a:chOff x="6491827" y="4008093"/>
                <a:chExt cx="180975" cy="246063"/>
              </a:xfrm>
            </p:grpSpPr>
            <p:sp>
              <p:nvSpPr>
                <p:cNvPr id="17" name="Line 54"/>
                <p:cNvSpPr>
                  <a:spLocks noChangeShapeType="1"/>
                </p:cNvSpPr>
                <p:nvPr/>
              </p:nvSpPr>
              <p:spPr bwMode="auto">
                <a:xfrm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308304" y="4939753"/>
                <a:ext cx="180975" cy="246063"/>
                <a:chOff x="6491827" y="4841531"/>
                <a:chExt cx="180975" cy="246063"/>
              </a:xfrm>
            </p:grpSpPr>
            <p:sp>
              <p:nvSpPr>
                <p:cNvPr id="19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4" name="组合 16383"/>
              <p:cNvGrpSpPr/>
              <p:nvPr/>
            </p:nvGrpSpPr>
            <p:grpSpPr>
              <a:xfrm>
                <a:off x="6156176" y="4939753"/>
                <a:ext cx="180975" cy="247650"/>
                <a:chOff x="6491827" y="5735293"/>
                <a:chExt cx="180975" cy="247650"/>
              </a:xfrm>
            </p:grpSpPr>
            <p:sp>
              <p:nvSpPr>
                <p:cNvPr id="21" name="Line 58"/>
                <p:cNvSpPr>
                  <a:spLocks noChangeShapeType="1"/>
                </p:cNvSpPr>
                <p:nvPr/>
              </p:nvSpPr>
              <p:spPr bwMode="auto">
                <a:xfrm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924964" y="4929887"/>
                <a:ext cx="180975" cy="246063"/>
                <a:chOff x="6491827" y="4841531"/>
                <a:chExt cx="180975" cy="246063"/>
              </a:xfrm>
            </p:grpSpPr>
            <p:sp>
              <p:nvSpPr>
                <p:cNvPr id="39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5580112" y="4938166"/>
                <a:ext cx="180975" cy="246063"/>
                <a:chOff x="6491827" y="4841531"/>
                <a:chExt cx="180975" cy="246063"/>
              </a:xfrm>
            </p:grpSpPr>
            <p:sp>
              <p:nvSpPr>
                <p:cNvPr id="42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4839862" y="5098920"/>
              <a:ext cx="3116203" cy="257516"/>
              <a:chOff x="4924964" y="4929887"/>
              <a:chExt cx="3116203" cy="25751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7858604" y="4938166"/>
                <a:ext cx="182563" cy="247650"/>
                <a:chOff x="5545677" y="5973418"/>
                <a:chExt cx="182563" cy="247650"/>
              </a:xfrm>
            </p:grpSpPr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732240" y="4939753"/>
                <a:ext cx="180975" cy="246063"/>
                <a:chOff x="6491827" y="4008093"/>
                <a:chExt cx="180975" cy="246063"/>
              </a:xfrm>
            </p:grpSpPr>
            <p:sp>
              <p:nvSpPr>
                <p:cNvPr id="62" name="Line 54"/>
                <p:cNvSpPr>
                  <a:spLocks noChangeShapeType="1"/>
                </p:cNvSpPr>
                <p:nvPr/>
              </p:nvSpPr>
              <p:spPr bwMode="auto">
                <a:xfrm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308304" y="4939753"/>
                <a:ext cx="180975" cy="246063"/>
                <a:chOff x="6491827" y="4841531"/>
                <a:chExt cx="180975" cy="246063"/>
              </a:xfrm>
            </p:grpSpPr>
            <p:sp>
              <p:nvSpPr>
                <p:cNvPr id="60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6156176" y="4939753"/>
                <a:ext cx="180975" cy="247650"/>
                <a:chOff x="6491827" y="5735293"/>
                <a:chExt cx="180975" cy="247650"/>
              </a:xfrm>
            </p:grpSpPr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4924964" y="4929887"/>
                <a:ext cx="180975" cy="246063"/>
                <a:chOff x="6491827" y="4841531"/>
                <a:chExt cx="180975" cy="246063"/>
              </a:xfrm>
            </p:grpSpPr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5580112" y="4938166"/>
                <a:ext cx="180975" cy="246063"/>
                <a:chOff x="6491827" y="4841531"/>
                <a:chExt cx="180975" cy="246063"/>
              </a:xfrm>
            </p:grpSpPr>
            <p:sp>
              <p:nvSpPr>
                <p:cNvPr id="54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873137" y="5856287"/>
              <a:ext cx="3116203" cy="257516"/>
              <a:chOff x="4924964" y="4929887"/>
              <a:chExt cx="3116203" cy="257516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7858604" y="4938166"/>
                <a:ext cx="182563" cy="247650"/>
                <a:chOff x="5545677" y="5973418"/>
                <a:chExt cx="182563" cy="247650"/>
              </a:xfrm>
            </p:grpSpPr>
            <p:sp>
              <p:nvSpPr>
                <p:cNvPr id="83" name="Line 52"/>
                <p:cNvSpPr>
                  <a:spLocks noChangeShapeType="1"/>
                </p:cNvSpPr>
                <p:nvPr/>
              </p:nvSpPr>
              <p:spPr bwMode="auto">
                <a:xfrm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5545677" y="5973418"/>
                  <a:ext cx="182563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6732240" y="4939753"/>
                <a:ext cx="180975" cy="246063"/>
                <a:chOff x="6491827" y="4008093"/>
                <a:chExt cx="180975" cy="246063"/>
              </a:xfrm>
            </p:grpSpPr>
            <p:sp>
              <p:nvSpPr>
                <p:cNvPr id="81" name="Line 54"/>
                <p:cNvSpPr>
                  <a:spLocks noChangeShapeType="1"/>
                </p:cNvSpPr>
                <p:nvPr/>
              </p:nvSpPr>
              <p:spPr bwMode="auto">
                <a:xfrm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491827" y="4008093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308304" y="4939753"/>
                <a:ext cx="180975" cy="246063"/>
                <a:chOff x="6491827" y="4841531"/>
                <a:chExt cx="180975" cy="246063"/>
              </a:xfrm>
            </p:grpSpPr>
            <p:sp>
              <p:nvSpPr>
                <p:cNvPr id="79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156176" y="4939753"/>
                <a:ext cx="180975" cy="247650"/>
                <a:chOff x="6491827" y="5735293"/>
                <a:chExt cx="180975" cy="247650"/>
              </a:xfrm>
            </p:grpSpPr>
            <p:sp>
              <p:nvSpPr>
                <p:cNvPr id="77" name="Line 58"/>
                <p:cNvSpPr>
                  <a:spLocks noChangeShapeType="1"/>
                </p:cNvSpPr>
                <p:nvPr/>
              </p:nvSpPr>
              <p:spPr bwMode="auto">
                <a:xfrm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6491827" y="5735293"/>
                  <a:ext cx="180975" cy="24765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924964" y="4929887"/>
                <a:ext cx="180975" cy="246063"/>
                <a:chOff x="6491827" y="4841531"/>
                <a:chExt cx="180975" cy="246063"/>
              </a:xfrm>
            </p:grpSpPr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5580112" y="4938166"/>
                <a:ext cx="180975" cy="246063"/>
                <a:chOff x="6491827" y="4841531"/>
                <a:chExt cx="180975" cy="246063"/>
              </a:xfrm>
            </p:grpSpPr>
            <p:sp>
              <p:nvSpPr>
                <p:cNvPr id="73" name="Line 56"/>
                <p:cNvSpPr>
                  <a:spLocks noChangeShapeType="1"/>
                </p:cNvSpPr>
                <p:nvPr/>
              </p:nvSpPr>
              <p:spPr bwMode="auto">
                <a:xfrm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491827" y="4841531"/>
                  <a:ext cx="180975" cy="246063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391" name="矩形 16390"/>
          <p:cNvSpPr/>
          <p:nvPr/>
        </p:nvSpPr>
        <p:spPr>
          <a:xfrm>
            <a:off x="4361678" y="4005195"/>
            <a:ext cx="3666706" cy="21858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92" name="椭圆 16391"/>
          <p:cNvSpPr/>
          <p:nvPr/>
        </p:nvSpPr>
        <p:spPr>
          <a:xfrm>
            <a:off x="4102402" y="4800670"/>
            <a:ext cx="493092" cy="522641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94" name="直接箭头连接符 16393"/>
          <p:cNvCxnSpPr>
            <a:stCxn id="16392" idx="4"/>
            <a:endCxn id="16392" idx="0"/>
          </p:cNvCxnSpPr>
          <p:nvPr/>
        </p:nvCxnSpPr>
        <p:spPr>
          <a:xfrm flipV="1">
            <a:off x="4348948" y="4800670"/>
            <a:ext cx="0" cy="522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759039" y="4881248"/>
            <a:ext cx="493092" cy="522641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8005585" y="4881248"/>
            <a:ext cx="0" cy="522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98" name="直接连接符 16397"/>
          <p:cNvCxnSpPr/>
          <p:nvPr/>
        </p:nvCxnSpPr>
        <p:spPr>
          <a:xfrm>
            <a:off x="6300192" y="3765978"/>
            <a:ext cx="0" cy="26642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0" name="直接箭头连接符 16399"/>
          <p:cNvCxnSpPr/>
          <p:nvPr/>
        </p:nvCxnSpPr>
        <p:spPr>
          <a:xfrm>
            <a:off x="6300192" y="506199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1" name="TextBox 16400"/>
          <p:cNvSpPr txBox="1"/>
          <p:nvPr/>
        </p:nvSpPr>
        <p:spPr>
          <a:xfrm>
            <a:off x="4075749" y="3581312"/>
            <a:ext cx="4744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B                   C  </a:t>
            </a: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v</a:t>
            </a: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          A                  D                                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测验解答、解析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744415"/>
          </a:xfrm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 A</a:t>
            </a:r>
            <a:r>
              <a:rPr lang="zh-CN" altLang="en-US" dirty="0" smtClean="0"/>
              <a:t>→</a:t>
            </a:r>
            <a:r>
              <a:rPr lang="en-US" altLang="zh-CN" dirty="0"/>
              <a:t>B→C→</a:t>
            </a:r>
            <a:r>
              <a:rPr lang="en-US" altLang="zh-CN" dirty="0" smtClean="0"/>
              <a:t>D</a:t>
            </a:r>
            <a:r>
              <a:rPr lang="zh-CN" altLang="en-US" dirty="0" smtClean="0"/>
              <a:t>；</a:t>
            </a:r>
            <a:r>
              <a:rPr lang="en-US" altLang="zh-CN" dirty="0"/>
              <a:t>A→B→F→E </a:t>
            </a:r>
            <a:r>
              <a:rPr lang="zh-CN" altLang="en-US" dirty="0" smtClean="0"/>
              <a:t>；</a:t>
            </a:r>
            <a:r>
              <a:rPr lang="en-US" altLang="zh-CN" dirty="0"/>
              <a:t>A→</a:t>
            </a:r>
            <a:r>
              <a:rPr lang="en-US" altLang="zh-CN" dirty="0" smtClean="0"/>
              <a:t>B</a:t>
            </a:r>
          </a:p>
          <a:p>
            <a:pPr marL="0" indent="0">
              <a:buNone/>
            </a:pPr>
            <a:r>
              <a:rPr lang="zh-CN" altLang="en-US" dirty="0" smtClean="0"/>
              <a:t>解析：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AB</a:t>
            </a:r>
            <a:r>
              <a:rPr lang="zh-CN" altLang="en-US" dirty="0" smtClean="0"/>
              <a:t>运动，充当电源，根据右手定则判断电流方向</a:t>
            </a:r>
            <a:r>
              <a:rPr lang="en-US" altLang="zh-CN" dirty="0"/>
              <a:t>A→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。左右电路是并联，其电流方向由</a:t>
            </a:r>
            <a:r>
              <a:rPr lang="en-US" altLang="zh-CN" dirty="0" smtClean="0"/>
              <a:t>AB</a:t>
            </a:r>
            <a:r>
              <a:rPr lang="zh-CN" altLang="en-US" dirty="0" smtClean="0"/>
              <a:t>段决定。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：把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ABFE</a:t>
            </a:r>
            <a:r>
              <a:rPr lang="zh-CN" altLang="en-US" dirty="0" smtClean="0"/>
              <a:t>看着单独的回路，根据增反减通的原则，可以判断各自的电流。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 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如</a:t>
            </a:r>
            <a:r>
              <a:rPr lang="zh-CN" altLang="en-US" dirty="0"/>
              <a:t>图所示，水平放置的两条光滑轨道上有可自由移动的金属棒</a:t>
            </a:r>
            <a:r>
              <a:rPr lang="en-US" altLang="zh-CN" dirty="0"/>
              <a:t>PQ</a:t>
            </a:r>
            <a:r>
              <a:rPr lang="zh-CN" altLang="en-US" dirty="0"/>
              <a:t>、</a:t>
            </a:r>
            <a:r>
              <a:rPr lang="en-US" altLang="zh-CN" dirty="0"/>
              <a:t>MN</a:t>
            </a:r>
            <a:r>
              <a:rPr lang="zh-CN" altLang="en-US" dirty="0"/>
              <a:t>，当</a:t>
            </a:r>
            <a:r>
              <a:rPr lang="en-US" altLang="zh-CN" dirty="0"/>
              <a:t>PQ</a:t>
            </a:r>
            <a:r>
              <a:rPr lang="zh-CN" altLang="en-US" dirty="0"/>
              <a:t>在外力作用下运动时，</a:t>
            </a:r>
            <a:r>
              <a:rPr lang="en-US" altLang="zh-CN" dirty="0"/>
              <a:t>MN</a:t>
            </a:r>
            <a:r>
              <a:rPr lang="zh-CN" altLang="en-US" dirty="0"/>
              <a:t>在磁场力的作用下向右运动，则</a:t>
            </a:r>
            <a:r>
              <a:rPr lang="en-US" altLang="zh-CN" dirty="0"/>
              <a:t>PQ</a:t>
            </a:r>
            <a:r>
              <a:rPr lang="zh-CN" altLang="en-US" dirty="0"/>
              <a:t>所做的运动可能是</a:t>
            </a:r>
            <a:r>
              <a:rPr lang="en-US" altLang="zh-CN" dirty="0"/>
              <a:t>(</a:t>
            </a:r>
            <a:r>
              <a:rPr lang="zh-CN" altLang="en-US" dirty="0"/>
              <a:t>　　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A</a:t>
            </a:r>
            <a:r>
              <a:rPr lang="zh-CN" altLang="en-US" dirty="0"/>
              <a:t>．向右加速运动</a:t>
            </a:r>
          </a:p>
          <a:p>
            <a:pPr marL="0" indent="0">
              <a:buNone/>
            </a:pPr>
            <a:r>
              <a:rPr lang="en-US" altLang="zh-CN" dirty="0" smtClean="0"/>
              <a:t>  B</a:t>
            </a:r>
            <a:r>
              <a:rPr lang="zh-CN" altLang="en-US" dirty="0"/>
              <a:t>．向左加速运动</a:t>
            </a:r>
          </a:p>
          <a:p>
            <a:pPr marL="0" indent="0">
              <a:buNone/>
            </a:pPr>
            <a:r>
              <a:rPr lang="en-US" altLang="zh-CN" dirty="0" smtClean="0"/>
              <a:t>  C</a:t>
            </a:r>
            <a:r>
              <a:rPr lang="zh-CN" altLang="en-US" dirty="0"/>
              <a:t>．向右减速运动</a:t>
            </a:r>
          </a:p>
          <a:p>
            <a:pPr marL="0" indent="0">
              <a:buNone/>
            </a:pPr>
            <a:r>
              <a:rPr lang="en-US" altLang="zh-CN" dirty="0" smtClean="0"/>
              <a:t>  D</a:t>
            </a:r>
            <a:r>
              <a:rPr lang="zh-CN" altLang="en-US" dirty="0"/>
              <a:t>．向左减速运动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7816"/>
            <a:ext cx="3240360" cy="316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8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BC</a:t>
            </a:r>
          </a:p>
          <a:p>
            <a:pPr marL="0" indent="0">
              <a:buNone/>
            </a:pPr>
            <a:r>
              <a:rPr lang="zh-CN" altLang="zh-CN" dirty="0" smtClean="0"/>
              <a:t>解析</a:t>
            </a:r>
            <a:r>
              <a:rPr lang="zh-CN" altLang="en-US" dirty="0"/>
              <a:t>：</a:t>
            </a:r>
            <a:r>
              <a:rPr lang="zh-CN" altLang="zh-CN" dirty="0" smtClean="0"/>
              <a:t>由</a:t>
            </a:r>
            <a:r>
              <a:rPr lang="zh-CN" altLang="zh-CN" dirty="0"/>
              <a:t>右手定则，</a:t>
            </a:r>
            <a:r>
              <a:rPr lang="en-US" altLang="zh-CN" dirty="0" smtClean="0"/>
              <a:t>PQ</a:t>
            </a:r>
            <a:r>
              <a:rPr lang="en-US" altLang="zh-CN" i="1" dirty="0" smtClean="0"/>
              <a:t> </a:t>
            </a:r>
            <a:r>
              <a:rPr lang="zh-CN" altLang="zh-CN" dirty="0" smtClean="0"/>
              <a:t>向右</a:t>
            </a:r>
            <a:r>
              <a:rPr lang="zh-CN" altLang="zh-CN" dirty="0"/>
              <a:t>加速运动，穿过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的磁通量向上且增加，由楞次定律和左手定则可判断</a:t>
            </a:r>
            <a:r>
              <a:rPr lang="en-US" altLang="zh-CN" dirty="0"/>
              <a:t>MN</a:t>
            </a:r>
            <a:r>
              <a:rPr lang="zh-CN" altLang="zh-CN" dirty="0"/>
              <a:t>向左运动，故</a:t>
            </a:r>
            <a:r>
              <a:rPr lang="en-US" altLang="zh-CN" dirty="0"/>
              <a:t>A</a:t>
            </a:r>
            <a:r>
              <a:rPr lang="zh-CN" altLang="zh-CN" dirty="0"/>
              <a:t>错．</a:t>
            </a:r>
          </a:p>
          <a:p>
            <a:pPr marL="0" indent="0">
              <a:buNone/>
            </a:pPr>
            <a:r>
              <a:rPr lang="zh-CN" altLang="zh-CN" dirty="0"/>
              <a:t>若</a:t>
            </a:r>
            <a:r>
              <a:rPr lang="en-US" altLang="zh-CN" dirty="0"/>
              <a:t>PQ</a:t>
            </a:r>
            <a:r>
              <a:rPr lang="zh-CN" altLang="zh-CN" dirty="0"/>
              <a:t>向左加速运动，情况正好和</a:t>
            </a:r>
            <a:r>
              <a:rPr lang="en-US" altLang="zh-CN" dirty="0"/>
              <a:t>A</a:t>
            </a:r>
            <a:r>
              <a:rPr lang="zh-CN" altLang="zh-CN" dirty="0"/>
              <a:t>相反，故</a:t>
            </a:r>
            <a:r>
              <a:rPr lang="en-US" altLang="zh-CN" dirty="0"/>
              <a:t>B</a:t>
            </a:r>
            <a:r>
              <a:rPr lang="zh-CN" altLang="zh-CN" dirty="0"/>
              <a:t>对．</a:t>
            </a:r>
          </a:p>
          <a:p>
            <a:pPr marL="0" indent="0">
              <a:buNone/>
            </a:pPr>
            <a:r>
              <a:rPr lang="zh-CN" altLang="zh-CN" dirty="0"/>
              <a:t>若</a:t>
            </a:r>
            <a:r>
              <a:rPr lang="en-US" altLang="zh-CN" dirty="0"/>
              <a:t>PQ</a:t>
            </a:r>
            <a:r>
              <a:rPr lang="zh-CN" altLang="zh-CN" dirty="0"/>
              <a:t>向右减速运动，由右手定则，穿过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的磁通量向上且减小，由楞次定律和左手定则可判知</a:t>
            </a:r>
            <a:r>
              <a:rPr lang="en-US" altLang="zh-CN" dirty="0"/>
              <a:t>MN</a:t>
            </a:r>
            <a:r>
              <a:rPr lang="zh-CN" altLang="zh-CN" dirty="0"/>
              <a:t>向右运动，故</a:t>
            </a:r>
            <a:r>
              <a:rPr lang="en-US" altLang="zh-CN" dirty="0"/>
              <a:t>C</a:t>
            </a:r>
            <a:r>
              <a:rPr lang="zh-CN" altLang="zh-CN" dirty="0"/>
              <a:t>对．</a:t>
            </a:r>
          </a:p>
          <a:p>
            <a:pPr marL="0" indent="0">
              <a:buNone/>
            </a:pPr>
            <a:r>
              <a:rPr lang="zh-CN" altLang="zh-CN" dirty="0"/>
              <a:t>若</a:t>
            </a:r>
            <a:r>
              <a:rPr lang="en-US" altLang="zh-CN" dirty="0"/>
              <a:t>PQ</a:t>
            </a:r>
            <a:r>
              <a:rPr lang="zh-CN" altLang="zh-CN" dirty="0"/>
              <a:t>向左减速运动，情况恰好和</a:t>
            </a:r>
            <a:r>
              <a:rPr lang="en-US" altLang="zh-CN" dirty="0"/>
              <a:t>C</a:t>
            </a:r>
            <a:r>
              <a:rPr lang="zh-CN" altLang="zh-CN" dirty="0"/>
              <a:t>相反，故</a:t>
            </a:r>
            <a:r>
              <a:rPr lang="en-US" altLang="zh-CN" dirty="0"/>
              <a:t>D</a:t>
            </a:r>
            <a:r>
              <a:rPr lang="zh-CN" altLang="zh-CN" dirty="0"/>
              <a:t>错．故选</a:t>
            </a:r>
            <a:r>
              <a:rPr lang="en-US" altLang="zh-CN" dirty="0"/>
              <a:t>BC.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50" y="726458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 smtClean="0"/>
              <a:t>楞次定律</a:t>
            </a:r>
            <a:r>
              <a:rPr lang="zh-CN" altLang="en-US" b="1" dirty="0"/>
              <a:t>的含义</a:t>
            </a:r>
          </a:p>
        </p:txBody>
      </p:sp>
      <p:sp>
        <p:nvSpPr>
          <p:cNvPr id="3" name="矩形 2"/>
          <p:cNvSpPr/>
          <p:nvPr/>
        </p:nvSpPr>
        <p:spPr>
          <a:xfrm>
            <a:off x="1435153" y="1572255"/>
            <a:ext cx="60486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感应电流的方向有规律？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388424" y="2130900"/>
            <a:ext cx="576064" cy="4104282"/>
          </a:xfrm>
          <a:prstGeom prst="wedgeRectCallout">
            <a:avLst>
              <a:gd name="adj1" fmla="val -161479"/>
              <a:gd name="adj2" fmla="val -109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观察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磁通量的变化情况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9" name="ShockwaveFlash1" r:id="rId2" imgW="7451562" imgH="4653450"/>
        </mc:Choice>
        <mc:Fallback>
          <p:control name="ShockwaveFlash1" r:id="rId2" imgW="7451562" imgH="465345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205038"/>
                  <a:ext cx="7451725" cy="4652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2768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 讲 结 束</a:t>
            </a:r>
            <a:endParaRPr lang="zh-CN" altLang="en-US" sz="3600" b="1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1196752"/>
            <a:ext cx="8229600" cy="2448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）电磁感应</a:t>
            </a:r>
            <a:r>
              <a:rPr lang="zh-CN" altLang="en-US" dirty="0"/>
              <a:t>过程的</a:t>
            </a:r>
            <a:r>
              <a:rPr lang="zh-CN" altLang="en-US" dirty="0">
                <a:solidFill>
                  <a:srgbClr val="3333FF"/>
                </a:solidFill>
              </a:rPr>
              <a:t>磁通量</a:t>
            </a:r>
            <a:r>
              <a:rPr lang="zh-CN" altLang="en-US" dirty="0" smtClean="0">
                <a:solidFill>
                  <a:srgbClr val="3333FF"/>
                </a:solidFill>
              </a:rPr>
              <a:t>变化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感应电流</a:t>
            </a:r>
            <a:r>
              <a:rPr lang="zh-CN" altLang="en-US" dirty="0"/>
              <a:t>具有这样的方向，即感应电流的磁场总要</a:t>
            </a:r>
            <a:r>
              <a:rPr lang="zh-CN" altLang="en-US" dirty="0">
                <a:solidFill>
                  <a:srgbClr val="3333FF"/>
                </a:solidFill>
              </a:rPr>
              <a:t>阻碍</a:t>
            </a:r>
            <a:r>
              <a:rPr lang="zh-CN" altLang="en-US" dirty="0"/>
              <a:t>引起感应电流的</a:t>
            </a:r>
            <a:r>
              <a:rPr lang="zh-CN" altLang="en-US" dirty="0">
                <a:solidFill>
                  <a:srgbClr val="3333FF"/>
                </a:solidFill>
              </a:rPr>
              <a:t>磁通量的变化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909559" y="3855919"/>
            <a:ext cx="368300" cy="685800"/>
            <a:chOff x="4270" y="384"/>
            <a:chExt cx="232" cy="432"/>
          </a:xfrm>
        </p:grpSpPr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4270" y="386"/>
              <a:ext cx="10" cy="30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4279" y="384"/>
              <a:ext cx="223" cy="432"/>
              <a:chOff x="4280" y="394"/>
              <a:chExt cx="223" cy="432"/>
            </a:xfrm>
          </p:grpSpPr>
          <p:grpSp>
            <p:nvGrpSpPr>
              <p:cNvPr id="9" name="Group 62"/>
              <p:cNvGrpSpPr>
                <a:grpSpLocks/>
              </p:cNvGrpSpPr>
              <p:nvPr/>
            </p:nvGrpSpPr>
            <p:grpSpPr bwMode="auto">
              <a:xfrm>
                <a:off x="4326" y="394"/>
                <a:ext cx="118" cy="424"/>
                <a:chOff x="793" y="4108"/>
                <a:chExt cx="118" cy="424"/>
              </a:xfrm>
            </p:grpSpPr>
            <p:sp>
              <p:nvSpPr>
                <p:cNvPr id="11" name="Freeform 63"/>
                <p:cNvSpPr>
                  <a:spLocks/>
                </p:cNvSpPr>
                <p:nvPr/>
              </p:nvSpPr>
              <p:spPr bwMode="auto">
                <a:xfrm rot="-5400000">
                  <a:off x="746" y="4155"/>
                  <a:ext cx="211" cy="118"/>
                </a:xfrm>
                <a:custGeom>
                  <a:avLst/>
                  <a:gdLst>
                    <a:gd name="T0" fmla="*/ 0 w 3480"/>
                    <a:gd name="T1" fmla="*/ 0 h 360"/>
                    <a:gd name="T2" fmla="*/ 211 w 3480"/>
                    <a:gd name="T3" fmla="*/ 0 h 360"/>
                    <a:gd name="T4" fmla="*/ 211 w 3480"/>
                    <a:gd name="T5" fmla="*/ 118 h 360"/>
                    <a:gd name="T6" fmla="*/ 0 w 3480"/>
                    <a:gd name="T7" fmla="*/ 118 h 3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480" h="360">
                      <a:moveTo>
                        <a:pt x="0" y="0"/>
                      </a:moveTo>
                      <a:lnTo>
                        <a:pt x="3480" y="0"/>
                      </a:lnTo>
                      <a:lnTo>
                        <a:pt x="3480" y="360"/>
                      </a:lnTo>
                      <a:lnTo>
                        <a:pt x="0" y="360"/>
                      </a:lnTo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64"/>
                <p:cNvSpPr>
                  <a:spLocks/>
                </p:cNvSpPr>
                <p:nvPr/>
              </p:nvSpPr>
              <p:spPr bwMode="auto">
                <a:xfrm rot="16200000" flipH="1">
                  <a:off x="746" y="4367"/>
                  <a:ext cx="212" cy="118"/>
                </a:xfrm>
                <a:custGeom>
                  <a:avLst/>
                  <a:gdLst>
                    <a:gd name="T0" fmla="*/ 0 w 3480"/>
                    <a:gd name="T1" fmla="*/ 0 h 360"/>
                    <a:gd name="T2" fmla="*/ 212 w 3480"/>
                    <a:gd name="T3" fmla="*/ 0 h 360"/>
                    <a:gd name="T4" fmla="*/ 212 w 3480"/>
                    <a:gd name="T5" fmla="*/ 118 h 360"/>
                    <a:gd name="T6" fmla="*/ 0 w 3480"/>
                    <a:gd name="T7" fmla="*/ 118 h 3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480" h="360">
                      <a:moveTo>
                        <a:pt x="0" y="0"/>
                      </a:moveTo>
                      <a:lnTo>
                        <a:pt x="3480" y="0"/>
                      </a:lnTo>
                      <a:lnTo>
                        <a:pt x="3480" y="360"/>
                      </a:lnTo>
                      <a:lnTo>
                        <a:pt x="0" y="360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0000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4280" y="576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</p:grp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715884" y="4236919"/>
            <a:ext cx="728663" cy="1943100"/>
            <a:chOff x="2500" y="851"/>
            <a:chExt cx="554" cy="1101"/>
          </a:xfrm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>
              <a:off x="2500" y="856"/>
              <a:ext cx="187" cy="1096"/>
            </a:xfrm>
            <a:custGeom>
              <a:avLst/>
              <a:gdLst>
                <a:gd name="T0" fmla="*/ 84 w 187"/>
                <a:gd name="T1" fmla="*/ 0 h 1096"/>
                <a:gd name="T2" fmla="*/ 120 w 187"/>
                <a:gd name="T3" fmla="*/ 104 h 1096"/>
                <a:gd name="T4" fmla="*/ 168 w 187"/>
                <a:gd name="T5" fmla="*/ 296 h 1096"/>
                <a:gd name="T6" fmla="*/ 184 w 187"/>
                <a:gd name="T7" fmla="*/ 460 h 1096"/>
                <a:gd name="T8" fmla="*/ 184 w 187"/>
                <a:gd name="T9" fmla="*/ 560 h 1096"/>
                <a:gd name="T10" fmla="*/ 172 w 187"/>
                <a:gd name="T11" fmla="*/ 724 h 1096"/>
                <a:gd name="T12" fmla="*/ 120 w 187"/>
                <a:gd name="T13" fmla="*/ 880 h 1096"/>
                <a:gd name="T14" fmla="*/ 32 w 187"/>
                <a:gd name="T15" fmla="*/ 1060 h 1096"/>
                <a:gd name="T16" fmla="*/ 0 w 187"/>
                <a:gd name="T17" fmla="*/ 1096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" h="1096">
                  <a:moveTo>
                    <a:pt x="84" y="0"/>
                  </a:moveTo>
                  <a:cubicBezTo>
                    <a:pt x="95" y="27"/>
                    <a:pt x="106" y="55"/>
                    <a:pt x="120" y="104"/>
                  </a:cubicBezTo>
                  <a:cubicBezTo>
                    <a:pt x="134" y="153"/>
                    <a:pt x="157" y="237"/>
                    <a:pt x="168" y="296"/>
                  </a:cubicBezTo>
                  <a:cubicBezTo>
                    <a:pt x="179" y="355"/>
                    <a:pt x="181" y="416"/>
                    <a:pt x="184" y="460"/>
                  </a:cubicBezTo>
                  <a:cubicBezTo>
                    <a:pt x="187" y="504"/>
                    <a:pt x="186" y="516"/>
                    <a:pt x="184" y="560"/>
                  </a:cubicBezTo>
                  <a:cubicBezTo>
                    <a:pt x="182" y="604"/>
                    <a:pt x="183" y="671"/>
                    <a:pt x="172" y="724"/>
                  </a:cubicBezTo>
                  <a:cubicBezTo>
                    <a:pt x="161" y="777"/>
                    <a:pt x="143" y="824"/>
                    <a:pt x="120" y="880"/>
                  </a:cubicBezTo>
                  <a:cubicBezTo>
                    <a:pt x="97" y="936"/>
                    <a:pt x="52" y="1024"/>
                    <a:pt x="32" y="1060"/>
                  </a:cubicBezTo>
                  <a:cubicBezTo>
                    <a:pt x="12" y="1096"/>
                    <a:pt x="6" y="1096"/>
                    <a:pt x="0" y="109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flipH="1">
              <a:off x="2867" y="851"/>
              <a:ext cx="187" cy="1096"/>
            </a:xfrm>
            <a:custGeom>
              <a:avLst/>
              <a:gdLst>
                <a:gd name="T0" fmla="*/ 84 w 187"/>
                <a:gd name="T1" fmla="*/ 0 h 1096"/>
                <a:gd name="T2" fmla="*/ 120 w 187"/>
                <a:gd name="T3" fmla="*/ 104 h 1096"/>
                <a:gd name="T4" fmla="*/ 168 w 187"/>
                <a:gd name="T5" fmla="*/ 296 h 1096"/>
                <a:gd name="T6" fmla="*/ 184 w 187"/>
                <a:gd name="T7" fmla="*/ 460 h 1096"/>
                <a:gd name="T8" fmla="*/ 184 w 187"/>
                <a:gd name="T9" fmla="*/ 560 h 1096"/>
                <a:gd name="T10" fmla="*/ 172 w 187"/>
                <a:gd name="T11" fmla="*/ 724 h 1096"/>
                <a:gd name="T12" fmla="*/ 120 w 187"/>
                <a:gd name="T13" fmla="*/ 880 h 1096"/>
                <a:gd name="T14" fmla="*/ 32 w 187"/>
                <a:gd name="T15" fmla="*/ 1060 h 1096"/>
                <a:gd name="T16" fmla="*/ 0 w 187"/>
                <a:gd name="T17" fmla="*/ 1096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" h="1096">
                  <a:moveTo>
                    <a:pt x="84" y="0"/>
                  </a:moveTo>
                  <a:cubicBezTo>
                    <a:pt x="95" y="27"/>
                    <a:pt x="106" y="55"/>
                    <a:pt x="120" y="104"/>
                  </a:cubicBezTo>
                  <a:cubicBezTo>
                    <a:pt x="134" y="153"/>
                    <a:pt x="157" y="237"/>
                    <a:pt x="168" y="296"/>
                  </a:cubicBezTo>
                  <a:cubicBezTo>
                    <a:pt x="179" y="355"/>
                    <a:pt x="181" y="416"/>
                    <a:pt x="184" y="460"/>
                  </a:cubicBezTo>
                  <a:cubicBezTo>
                    <a:pt x="187" y="504"/>
                    <a:pt x="186" y="516"/>
                    <a:pt x="184" y="560"/>
                  </a:cubicBezTo>
                  <a:cubicBezTo>
                    <a:pt x="182" y="604"/>
                    <a:pt x="183" y="671"/>
                    <a:pt x="172" y="724"/>
                  </a:cubicBezTo>
                  <a:cubicBezTo>
                    <a:pt x="161" y="777"/>
                    <a:pt x="143" y="824"/>
                    <a:pt x="120" y="880"/>
                  </a:cubicBezTo>
                  <a:cubicBezTo>
                    <a:pt x="97" y="936"/>
                    <a:pt x="52" y="1024"/>
                    <a:pt x="32" y="1060"/>
                  </a:cubicBezTo>
                  <a:cubicBezTo>
                    <a:pt x="12" y="1096"/>
                    <a:pt x="6" y="1096"/>
                    <a:pt x="0" y="109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915784" y="4659194"/>
            <a:ext cx="1382713" cy="992188"/>
            <a:chOff x="846" y="916"/>
            <a:chExt cx="871" cy="625"/>
          </a:xfrm>
        </p:grpSpPr>
        <p:grpSp>
          <p:nvGrpSpPr>
            <p:cNvPr id="17" name="Group 84"/>
            <p:cNvGrpSpPr>
              <a:grpSpLocks/>
            </p:cNvGrpSpPr>
            <p:nvPr/>
          </p:nvGrpSpPr>
          <p:grpSpPr bwMode="auto">
            <a:xfrm flipH="1">
              <a:off x="1453" y="943"/>
              <a:ext cx="264" cy="598"/>
              <a:chOff x="2148" y="2953"/>
              <a:chExt cx="479" cy="972"/>
            </a:xfrm>
          </p:grpSpPr>
          <p:sp>
            <p:nvSpPr>
              <p:cNvPr id="23" name="Freeform 85"/>
              <p:cNvSpPr>
                <a:spLocks/>
              </p:cNvSpPr>
              <p:nvPr/>
            </p:nvSpPr>
            <p:spPr bwMode="auto">
              <a:xfrm>
                <a:off x="2149" y="316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86"/>
              <p:cNvSpPr>
                <a:spLocks/>
              </p:cNvSpPr>
              <p:nvPr/>
            </p:nvSpPr>
            <p:spPr bwMode="auto">
              <a:xfrm>
                <a:off x="2215" y="3100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87"/>
              <p:cNvSpPr>
                <a:spLocks/>
              </p:cNvSpPr>
              <p:nvPr/>
            </p:nvSpPr>
            <p:spPr bwMode="auto">
              <a:xfrm>
                <a:off x="2148" y="295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88"/>
              <p:cNvSpPr>
                <a:spLocks/>
              </p:cNvSpPr>
              <p:nvPr/>
            </p:nvSpPr>
            <p:spPr bwMode="auto">
              <a:xfrm>
                <a:off x="2154" y="3776"/>
                <a:ext cx="69" cy="149"/>
              </a:xfrm>
              <a:custGeom>
                <a:avLst/>
                <a:gdLst>
                  <a:gd name="T0" fmla="*/ 69 w 69"/>
                  <a:gd name="T1" fmla="*/ 0 h 149"/>
                  <a:gd name="T2" fmla="*/ 60 w 69"/>
                  <a:gd name="T3" fmla="*/ 7 h 149"/>
                  <a:gd name="T4" fmla="*/ 49 w 69"/>
                  <a:gd name="T5" fmla="*/ 17 h 149"/>
                  <a:gd name="T6" fmla="*/ 38 w 69"/>
                  <a:gd name="T7" fmla="*/ 26 h 149"/>
                  <a:gd name="T8" fmla="*/ 28 w 69"/>
                  <a:gd name="T9" fmla="*/ 37 h 149"/>
                  <a:gd name="T10" fmla="*/ 19 w 69"/>
                  <a:gd name="T11" fmla="*/ 49 h 149"/>
                  <a:gd name="T12" fmla="*/ 12 w 69"/>
                  <a:gd name="T13" fmla="*/ 61 h 149"/>
                  <a:gd name="T14" fmla="*/ 3 w 69"/>
                  <a:gd name="T15" fmla="*/ 82 h 149"/>
                  <a:gd name="T16" fmla="*/ 1 w 69"/>
                  <a:gd name="T17" fmla="*/ 94 h 149"/>
                  <a:gd name="T18" fmla="*/ 0 w 69"/>
                  <a:gd name="T19" fmla="*/ 109 h 149"/>
                  <a:gd name="T20" fmla="*/ 2 w 69"/>
                  <a:gd name="T21" fmla="*/ 122 h 149"/>
                  <a:gd name="T22" fmla="*/ 5 w 69"/>
                  <a:gd name="T23" fmla="*/ 135 h 149"/>
                  <a:gd name="T24" fmla="*/ 10 w 69"/>
                  <a:gd name="T25" fmla="*/ 149 h 1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9" h="149">
                    <a:moveTo>
                      <a:pt x="69" y="0"/>
                    </a:moveTo>
                    <a:cubicBezTo>
                      <a:pt x="68" y="1"/>
                      <a:pt x="63" y="4"/>
                      <a:pt x="60" y="7"/>
                    </a:cubicBezTo>
                    <a:cubicBezTo>
                      <a:pt x="57" y="10"/>
                      <a:pt x="52" y="13"/>
                      <a:pt x="49" y="17"/>
                    </a:cubicBezTo>
                    <a:cubicBezTo>
                      <a:pt x="45" y="20"/>
                      <a:pt x="41" y="23"/>
                      <a:pt x="38" y="26"/>
                    </a:cubicBezTo>
                    <a:cubicBezTo>
                      <a:pt x="35" y="30"/>
                      <a:pt x="31" y="33"/>
                      <a:pt x="28" y="37"/>
                    </a:cubicBezTo>
                    <a:cubicBezTo>
                      <a:pt x="25" y="41"/>
                      <a:pt x="22" y="45"/>
                      <a:pt x="19" y="49"/>
                    </a:cubicBezTo>
                    <a:cubicBezTo>
                      <a:pt x="16" y="53"/>
                      <a:pt x="14" y="56"/>
                      <a:pt x="12" y="61"/>
                    </a:cubicBezTo>
                    <a:cubicBezTo>
                      <a:pt x="9" y="67"/>
                      <a:pt x="5" y="76"/>
                      <a:pt x="3" y="82"/>
                    </a:cubicBezTo>
                    <a:cubicBezTo>
                      <a:pt x="1" y="87"/>
                      <a:pt x="1" y="90"/>
                      <a:pt x="1" y="94"/>
                    </a:cubicBezTo>
                    <a:cubicBezTo>
                      <a:pt x="0" y="99"/>
                      <a:pt x="0" y="105"/>
                      <a:pt x="0" y="109"/>
                    </a:cubicBezTo>
                    <a:cubicBezTo>
                      <a:pt x="0" y="113"/>
                      <a:pt x="1" y="117"/>
                      <a:pt x="2" y="122"/>
                    </a:cubicBezTo>
                    <a:cubicBezTo>
                      <a:pt x="2" y="126"/>
                      <a:pt x="3" y="131"/>
                      <a:pt x="5" y="135"/>
                    </a:cubicBezTo>
                    <a:cubicBezTo>
                      <a:pt x="6" y="140"/>
                      <a:pt x="9" y="147"/>
                      <a:pt x="10" y="14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89"/>
              <p:cNvSpPr>
                <a:spLocks/>
              </p:cNvSpPr>
              <p:nvPr/>
            </p:nvSpPr>
            <p:spPr bwMode="auto">
              <a:xfrm>
                <a:off x="2148" y="3378"/>
                <a:ext cx="471" cy="279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2 h 571"/>
                  <a:gd name="T14" fmla="*/ 3 w 2791"/>
                  <a:gd name="T15" fmla="*/ 82 h 571"/>
                  <a:gd name="T16" fmla="*/ 1 w 2791"/>
                  <a:gd name="T17" fmla="*/ 95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6 h 571"/>
                  <a:gd name="T24" fmla="*/ 10 w 2791"/>
                  <a:gd name="T25" fmla="*/ 150 h 571"/>
                  <a:gd name="T26" fmla="*/ 18 w 2791"/>
                  <a:gd name="T27" fmla="*/ 163 h 571"/>
                  <a:gd name="T28" fmla="*/ 26 w 2791"/>
                  <a:gd name="T29" fmla="*/ 175 h 571"/>
                  <a:gd name="T30" fmla="*/ 36 w 2791"/>
                  <a:gd name="T31" fmla="*/ 187 h 571"/>
                  <a:gd name="T32" fmla="*/ 47 w 2791"/>
                  <a:gd name="T33" fmla="*/ 196 h 571"/>
                  <a:gd name="T34" fmla="*/ 60 w 2791"/>
                  <a:gd name="T35" fmla="*/ 206 h 571"/>
                  <a:gd name="T36" fmla="*/ 73 w 2791"/>
                  <a:gd name="T37" fmla="*/ 216 h 571"/>
                  <a:gd name="T38" fmla="*/ 90 w 2791"/>
                  <a:gd name="T39" fmla="*/ 227 h 571"/>
                  <a:gd name="T40" fmla="*/ 107 w 2791"/>
                  <a:gd name="T41" fmla="*/ 236 h 571"/>
                  <a:gd name="T42" fmla="*/ 133 w 2791"/>
                  <a:gd name="T43" fmla="*/ 247 h 571"/>
                  <a:gd name="T44" fmla="*/ 177 w 2791"/>
                  <a:gd name="T45" fmla="*/ 261 h 571"/>
                  <a:gd name="T46" fmla="*/ 228 w 2791"/>
                  <a:gd name="T47" fmla="*/ 274 h 571"/>
                  <a:gd name="T48" fmla="*/ 297 w 2791"/>
                  <a:gd name="T49" fmla="*/ 279 h 571"/>
                  <a:gd name="T50" fmla="*/ 334 w 2791"/>
                  <a:gd name="T51" fmla="*/ 278 h 571"/>
                  <a:gd name="T52" fmla="*/ 376 w 2791"/>
                  <a:gd name="T53" fmla="*/ 273 h 571"/>
                  <a:gd name="T54" fmla="*/ 410 w 2791"/>
                  <a:gd name="T55" fmla="*/ 265 h 571"/>
                  <a:gd name="T56" fmla="*/ 429 w 2791"/>
                  <a:gd name="T57" fmla="*/ 257 h 571"/>
                  <a:gd name="T58" fmla="*/ 445 w 2791"/>
                  <a:gd name="T59" fmla="*/ 249 h 571"/>
                  <a:gd name="T60" fmla="*/ 456 w 2791"/>
                  <a:gd name="T61" fmla="*/ 241 h 571"/>
                  <a:gd name="T62" fmla="*/ 469 w 2791"/>
                  <a:gd name="T63" fmla="*/ 225 h 571"/>
                  <a:gd name="T64" fmla="*/ 471 w 2791"/>
                  <a:gd name="T65" fmla="*/ 210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90"/>
              <p:cNvSpPr>
                <a:spLocks/>
              </p:cNvSpPr>
              <p:nvPr/>
            </p:nvSpPr>
            <p:spPr bwMode="auto">
              <a:xfrm>
                <a:off x="2148" y="3582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91"/>
              <p:cNvSpPr>
                <a:spLocks/>
              </p:cNvSpPr>
              <p:nvPr/>
            </p:nvSpPr>
            <p:spPr bwMode="auto">
              <a:xfrm>
                <a:off x="2225" y="3313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92"/>
              <p:cNvSpPr>
                <a:spLocks/>
              </p:cNvSpPr>
              <p:nvPr/>
            </p:nvSpPr>
            <p:spPr bwMode="auto">
              <a:xfrm>
                <a:off x="2225" y="3519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3"/>
              <p:cNvSpPr>
                <a:spLocks/>
              </p:cNvSpPr>
              <p:nvPr/>
            </p:nvSpPr>
            <p:spPr bwMode="auto">
              <a:xfrm>
                <a:off x="2219" y="3716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Line 94"/>
            <p:cNvSpPr>
              <a:spLocks noChangeShapeType="1"/>
            </p:cNvSpPr>
            <p:nvPr/>
          </p:nvSpPr>
          <p:spPr bwMode="auto">
            <a:xfrm flipV="1">
              <a:off x="930" y="930"/>
              <a:ext cx="75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923" y="1538"/>
              <a:ext cx="78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6"/>
            <p:cNvSpPr>
              <a:spLocks noChangeShapeType="1"/>
            </p:cNvSpPr>
            <p:nvPr/>
          </p:nvSpPr>
          <p:spPr bwMode="auto">
            <a:xfrm flipH="1">
              <a:off x="929" y="916"/>
              <a:ext cx="6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97"/>
            <p:cNvSpPr>
              <a:spLocks noChangeArrowheads="1"/>
            </p:cNvSpPr>
            <p:nvPr/>
          </p:nvSpPr>
          <p:spPr bwMode="auto">
            <a:xfrm flipH="1">
              <a:off x="846" y="1155"/>
              <a:ext cx="170" cy="15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/>
                <a:t>G</a:t>
              </a:r>
            </a:p>
          </p:txBody>
        </p:sp>
        <p:sp>
          <p:nvSpPr>
            <p:cNvPr id="22" name="Line 98"/>
            <p:cNvSpPr>
              <a:spLocks noChangeShapeType="1"/>
            </p:cNvSpPr>
            <p:nvPr/>
          </p:nvSpPr>
          <p:spPr bwMode="auto">
            <a:xfrm flipH="1">
              <a:off x="935" y="1313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95"/>
          <p:cNvGrpSpPr>
            <a:grpSpLocks/>
          </p:cNvGrpSpPr>
          <p:nvPr/>
        </p:nvGrpSpPr>
        <p:grpSpPr bwMode="auto">
          <a:xfrm>
            <a:off x="1707947" y="4548069"/>
            <a:ext cx="766762" cy="1584325"/>
            <a:chOff x="974" y="602"/>
            <a:chExt cx="470" cy="474"/>
          </a:xfrm>
        </p:grpSpPr>
        <p:sp>
          <p:nvSpPr>
            <p:cNvPr id="33" name="Freeform 196"/>
            <p:cNvSpPr>
              <a:spLocks/>
            </p:cNvSpPr>
            <p:nvPr/>
          </p:nvSpPr>
          <p:spPr bwMode="auto">
            <a:xfrm flipH="1">
              <a:off x="1232" y="604"/>
              <a:ext cx="146" cy="472"/>
            </a:xfrm>
            <a:custGeom>
              <a:avLst/>
              <a:gdLst>
                <a:gd name="T0" fmla="*/ 146 w 242"/>
                <a:gd name="T1" fmla="*/ 0 h 724"/>
                <a:gd name="T2" fmla="*/ 138 w 242"/>
                <a:gd name="T3" fmla="*/ 112 h 724"/>
                <a:gd name="T4" fmla="*/ 112 w 242"/>
                <a:gd name="T5" fmla="*/ 226 h 724"/>
                <a:gd name="T6" fmla="*/ 65 w 242"/>
                <a:gd name="T7" fmla="*/ 359 h 724"/>
                <a:gd name="T8" fmla="*/ 0 w 242"/>
                <a:gd name="T9" fmla="*/ 47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" h="724">
                  <a:moveTo>
                    <a:pt x="242" y="0"/>
                  </a:moveTo>
                  <a:cubicBezTo>
                    <a:pt x="241" y="29"/>
                    <a:pt x="237" y="114"/>
                    <a:pt x="228" y="172"/>
                  </a:cubicBezTo>
                  <a:cubicBezTo>
                    <a:pt x="219" y="230"/>
                    <a:pt x="206" y="283"/>
                    <a:pt x="186" y="346"/>
                  </a:cubicBezTo>
                  <a:cubicBezTo>
                    <a:pt x="166" y="409"/>
                    <a:pt x="139" y="487"/>
                    <a:pt x="108" y="550"/>
                  </a:cubicBezTo>
                  <a:cubicBezTo>
                    <a:pt x="77" y="613"/>
                    <a:pt x="39" y="668"/>
                    <a:pt x="0" y="72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97"/>
            <p:cNvSpPr>
              <a:spLocks/>
            </p:cNvSpPr>
            <p:nvPr/>
          </p:nvSpPr>
          <p:spPr bwMode="auto">
            <a:xfrm flipH="1">
              <a:off x="1264" y="604"/>
              <a:ext cx="180" cy="354"/>
            </a:xfrm>
            <a:custGeom>
              <a:avLst/>
              <a:gdLst>
                <a:gd name="T0" fmla="*/ 180 w 444"/>
                <a:gd name="T1" fmla="*/ 0 h 576"/>
                <a:gd name="T2" fmla="*/ 168 w 444"/>
                <a:gd name="T3" fmla="*/ 59 h 576"/>
                <a:gd name="T4" fmla="*/ 131 w 444"/>
                <a:gd name="T5" fmla="*/ 181 h 576"/>
                <a:gd name="T6" fmla="*/ 56 w 444"/>
                <a:gd name="T7" fmla="*/ 295 h 576"/>
                <a:gd name="T8" fmla="*/ 0 w 444"/>
                <a:gd name="T9" fmla="*/ 35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576">
                  <a:moveTo>
                    <a:pt x="444" y="0"/>
                  </a:moveTo>
                  <a:cubicBezTo>
                    <a:pt x="439" y="16"/>
                    <a:pt x="434" y="47"/>
                    <a:pt x="414" y="96"/>
                  </a:cubicBezTo>
                  <a:cubicBezTo>
                    <a:pt x="394" y="145"/>
                    <a:pt x="370" y="230"/>
                    <a:pt x="324" y="294"/>
                  </a:cubicBezTo>
                  <a:cubicBezTo>
                    <a:pt x="278" y="358"/>
                    <a:pt x="192" y="433"/>
                    <a:pt x="138" y="480"/>
                  </a:cubicBezTo>
                  <a:cubicBezTo>
                    <a:pt x="84" y="527"/>
                    <a:pt x="29" y="556"/>
                    <a:pt x="0" y="57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98"/>
            <p:cNvSpPr>
              <a:spLocks/>
            </p:cNvSpPr>
            <p:nvPr/>
          </p:nvSpPr>
          <p:spPr bwMode="auto">
            <a:xfrm>
              <a:off x="974" y="602"/>
              <a:ext cx="180" cy="354"/>
            </a:xfrm>
            <a:custGeom>
              <a:avLst/>
              <a:gdLst>
                <a:gd name="T0" fmla="*/ 180 w 444"/>
                <a:gd name="T1" fmla="*/ 0 h 576"/>
                <a:gd name="T2" fmla="*/ 168 w 444"/>
                <a:gd name="T3" fmla="*/ 59 h 576"/>
                <a:gd name="T4" fmla="*/ 131 w 444"/>
                <a:gd name="T5" fmla="*/ 181 h 576"/>
                <a:gd name="T6" fmla="*/ 56 w 444"/>
                <a:gd name="T7" fmla="*/ 295 h 576"/>
                <a:gd name="T8" fmla="*/ 0 w 444"/>
                <a:gd name="T9" fmla="*/ 35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576">
                  <a:moveTo>
                    <a:pt x="444" y="0"/>
                  </a:moveTo>
                  <a:cubicBezTo>
                    <a:pt x="439" y="16"/>
                    <a:pt x="434" y="47"/>
                    <a:pt x="414" y="96"/>
                  </a:cubicBezTo>
                  <a:cubicBezTo>
                    <a:pt x="394" y="145"/>
                    <a:pt x="370" y="230"/>
                    <a:pt x="324" y="294"/>
                  </a:cubicBezTo>
                  <a:cubicBezTo>
                    <a:pt x="278" y="358"/>
                    <a:pt x="192" y="433"/>
                    <a:pt x="138" y="480"/>
                  </a:cubicBezTo>
                  <a:cubicBezTo>
                    <a:pt x="84" y="527"/>
                    <a:pt x="29" y="556"/>
                    <a:pt x="0" y="57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99"/>
            <p:cNvSpPr>
              <a:spLocks/>
            </p:cNvSpPr>
            <p:nvPr/>
          </p:nvSpPr>
          <p:spPr bwMode="auto">
            <a:xfrm>
              <a:off x="1038" y="602"/>
              <a:ext cx="146" cy="472"/>
            </a:xfrm>
            <a:custGeom>
              <a:avLst/>
              <a:gdLst>
                <a:gd name="T0" fmla="*/ 146 w 242"/>
                <a:gd name="T1" fmla="*/ 0 h 724"/>
                <a:gd name="T2" fmla="*/ 138 w 242"/>
                <a:gd name="T3" fmla="*/ 112 h 724"/>
                <a:gd name="T4" fmla="*/ 112 w 242"/>
                <a:gd name="T5" fmla="*/ 226 h 724"/>
                <a:gd name="T6" fmla="*/ 65 w 242"/>
                <a:gd name="T7" fmla="*/ 359 h 724"/>
                <a:gd name="T8" fmla="*/ 0 w 242"/>
                <a:gd name="T9" fmla="*/ 47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" h="724">
                  <a:moveTo>
                    <a:pt x="242" y="0"/>
                  </a:moveTo>
                  <a:cubicBezTo>
                    <a:pt x="241" y="29"/>
                    <a:pt x="237" y="114"/>
                    <a:pt x="228" y="172"/>
                  </a:cubicBezTo>
                  <a:cubicBezTo>
                    <a:pt x="219" y="230"/>
                    <a:pt x="206" y="283"/>
                    <a:pt x="186" y="346"/>
                  </a:cubicBezTo>
                  <a:cubicBezTo>
                    <a:pt x="166" y="409"/>
                    <a:pt x="139" y="487"/>
                    <a:pt x="108" y="550"/>
                  </a:cubicBezTo>
                  <a:cubicBezTo>
                    <a:pt x="77" y="613"/>
                    <a:pt x="39" y="668"/>
                    <a:pt x="0" y="72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00"/>
            <p:cNvSpPr>
              <a:spLocks noChangeShapeType="1"/>
            </p:cNvSpPr>
            <p:nvPr/>
          </p:nvSpPr>
          <p:spPr bwMode="auto">
            <a:xfrm>
              <a:off x="1206" y="603"/>
              <a:ext cx="0" cy="45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Group 217"/>
          <p:cNvGrpSpPr>
            <a:grpSpLocks/>
          </p:cNvGrpSpPr>
          <p:nvPr/>
        </p:nvGrpSpPr>
        <p:grpSpPr bwMode="auto">
          <a:xfrm>
            <a:off x="1365047" y="4694119"/>
            <a:ext cx="820737" cy="962025"/>
            <a:chOff x="2721" y="912"/>
            <a:chExt cx="517" cy="606"/>
          </a:xfrm>
        </p:grpSpPr>
        <p:sp>
          <p:nvSpPr>
            <p:cNvPr id="39" name="Line 218"/>
            <p:cNvSpPr>
              <a:spLocks noChangeShapeType="1"/>
            </p:cNvSpPr>
            <p:nvPr/>
          </p:nvSpPr>
          <p:spPr bwMode="auto">
            <a:xfrm flipV="1">
              <a:off x="2721" y="912"/>
              <a:ext cx="144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219"/>
            <p:cNvSpPr>
              <a:spLocks noChangeShapeType="1"/>
            </p:cNvSpPr>
            <p:nvPr/>
          </p:nvSpPr>
          <p:spPr bwMode="auto">
            <a:xfrm flipH="1">
              <a:off x="2734" y="1518"/>
              <a:ext cx="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" name="Group 220"/>
            <p:cNvGrpSpPr>
              <a:grpSpLocks/>
            </p:cNvGrpSpPr>
            <p:nvPr/>
          </p:nvGrpSpPr>
          <p:grpSpPr bwMode="auto">
            <a:xfrm>
              <a:off x="3103" y="1075"/>
              <a:ext cx="135" cy="379"/>
              <a:chOff x="1548" y="1112"/>
              <a:chExt cx="91" cy="379"/>
            </a:xfrm>
          </p:grpSpPr>
          <p:sp>
            <p:nvSpPr>
              <p:cNvPr id="42" name="Line 221"/>
              <p:cNvSpPr>
                <a:spLocks noChangeShapeType="1"/>
              </p:cNvSpPr>
              <p:nvPr/>
            </p:nvSpPr>
            <p:spPr bwMode="auto">
              <a:xfrm flipH="1">
                <a:off x="1558" y="1112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222"/>
              <p:cNvSpPr>
                <a:spLocks noChangeShapeType="1"/>
              </p:cNvSpPr>
              <p:nvPr/>
            </p:nvSpPr>
            <p:spPr bwMode="auto">
              <a:xfrm flipH="1">
                <a:off x="1550" y="1248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223"/>
              <p:cNvSpPr>
                <a:spLocks noChangeShapeType="1"/>
              </p:cNvSpPr>
              <p:nvPr/>
            </p:nvSpPr>
            <p:spPr bwMode="auto">
              <a:xfrm flipH="1">
                <a:off x="1550" y="1384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224"/>
              <p:cNvSpPr>
                <a:spLocks noChangeShapeType="1"/>
              </p:cNvSpPr>
              <p:nvPr/>
            </p:nvSpPr>
            <p:spPr bwMode="auto">
              <a:xfrm flipH="1">
                <a:off x="1548" y="1491"/>
                <a:ext cx="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6355025" y="4124207"/>
            <a:ext cx="1770063" cy="2028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grpSp>
        <p:nvGrpSpPr>
          <p:cNvPr id="48" name="Group 99"/>
          <p:cNvGrpSpPr>
            <a:grpSpLocks/>
          </p:cNvGrpSpPr>
          <p:nvPr/>
        </p:nvGrpSpPr>
        <p:grpSpPr bwMode="auto">
          <a:xfrm>
            <a:off x="7261488" y="4327407"/>
            <a:ext cx="792162" cy="1943100"/>
            <a:chOff x="2500" y="851"/>
            <a:chExt cx="554" cy="1101"/>
          </a:xfrm>
        </p:grpSpPr>
        <p:sp>
          <p:nvSpPr>
            <p:cNvPr id="49" name="Freeform 100"/>
            <p:cNvSpPr>
              <a:spLocks/>
            </p:cNvSpPr>
            <p:nvPr/>
          </p:nvSpPr>
          <p:spPr bwMode="auto">
            <a:xfrm>
              <a:off x="2500" y="856"/>
              <a:ext cx="187" cy="1096"/>
            </a:xfrm>
            <a:custGeom>
              <a:avLst/>
              <a:gdLst>
                <a:gd name="T0" fmla="*/ 84 w 187"/>
                <a:gd name="T1" fmla="*/ 0 h 1096"/>
                <a:gd name="T2" fmla="*/ 120 w 187"/>
                <a:gd name="T3" fmla="*/ 104 h 1096"/>
                <a:gd name="T4" fmla="*/ 168 w 187"/>
                <a:gd name="T5" fmla="*/ 296 h 1096"/>
                <a:gd name="T6" fmla="*/ 184 w 187"/>
                <a:gd name="T7" fmla="*/ 460 h 1096"/>
                <a:gd name="T8" fmla="*/ 184 w 187"/>
                <a:gd name="T9" fmla="*/ 560 h 1096"/>
                <a:gd name="T10" fmla="*/ 172 w 187"/>
                <a:gd name="T11" fmla="*/ 724 h 1096"/>
                <a:gd name="T12" fmla="*/ 120 w 187"/>
                <a:gd name="T13" fmla="*/ 880 h 1096"/>
                <a:gd name="T14" fmla="*/ 32 w 187"/>
                <a:gd name="T15" fmla="*/ 1060 h 1096"/>
                <a:gd name="T16" fmla="*/ 0 w 187"/>
                <a:gd name="T17" fmla="*/ 1096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" h="1096">
                  <a:moveTo>
                    <a:pt x="84" y="0"/>
                  </a:moveTo>
                  <a:cubicBezTo>
                    <a:pt x="95" y="27"/>
                    <a:pt x="106" y="55"/>
                    <a:pt x="120" y="104"/>
                  </a:cubicBezTo>
                  <a:cubicBezTo>
                    <a:pt x="134" y="153"/>
                    <a:pt x="157" y="237"/>
                    <a:pt x="168" y="296"/>
                  </a:cubicBezTo>
                  <a:cubicBezTo>
                    <a:pt x="179" y="355"/>
                    <a:pt x="181" y="416"/>
                    <a:pt x="184" y="460"/>
                  </a:cubicBezTo>
                  <a:cubicBezTo>
                    <a:pt x="187" y="504"/>
                    <a:pt x="186" y="516"/>
                    <a:pt x="184" y="560"/>
                  </a:cubicBezTo>
                  <a:cubicBezTo>
                    <a:pt x="182" y="604"/>
                    <a:pt x="183" y="671"/>
                    <a:pt x="172" y="724"/>
                  </a:cubicBezTo>
                  <a:cubicBezTo>
                    <a:pt x="161" y="777"/>
                    <a:pt x="143" y="824"/>
                    <a:pt x="120" y="880"/>
                  </a:cubicBezTo>
                  <a:cubicBezTo>
                    <a:pt x="97" y="936"/>
                    <a:pt x="52" y="1024"/>
                    <a:pt x="32" y="1060"/>
                  </a:cubicBezTo>
                  <a:cubicBezTo>
                    <a:pt x="12" y="1096"/>
                    <a:pt x="6" y="1096"/>
                    <a:pt x="0" y="109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1"/>
            <p:cNvSpPr>
              <a:spLocks/>
            </p:cNvSpPr>
            <p:nvPr/>
          </p:nvSpPr>
          <p:spPr bwMode="auto">
            <a:xfrm flipH="1">
              <a:off x="2867" y="851"/>
              <a:ext cx="187" cy="1096"/>
            </a:xfrm>
            <a:custGeom>
              <a:avLst/>
              <a:gdLst>
                <a:gd name="T0" fmla="*/ 84 w 187"/>
                <a:gd name="T1" fmla="*/ 0 h 1096"/>
                <a:gd name="T2" fmla="*/ 120 w 187"/>
                <a:gd name="T3" fmla="*/ 104 h 1096"/>
                <a:gd name="T4" fmla="*/ 168 w 187"/>
                <a:gd name="T5" fmla="*/ 296 h 1096"/>
                <a:gd name="T6" fmla="*/ 184 w 187"/>
                <a:gd name="T7" fmla="*/ 460 h 1096"/>
                <a:gd name="T8" fmla="*/ 184 w 187"/>
                <a:gd name="T9" fmla="*/ 560 h 1096"/>
                <a:gd name="T10" fmla="*/ 172 w 187"/>
                <a:gd name="T11" fmla="*/ 724 h 1096"/>
                <a:gd name="T12" fmla="*/ 120 w 187"/>
                <a:gd name="T13" fmla="*/ 880 h 1096"/>
                <a:gd name="T14" fmla="*/ 32 w 187"/>
                <a:gd name="T15" fmla="*/ 1060 h 1096"/>
                <a:gd name="T16" fmla="*/ 0 w 187"/>
                <a:gd name="T17" fmla="*/ 1096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" h="1096">
                  <a:moveTo>
                    <a:pt x="84" y="0"/>
                  </a:moveTo>
                  <a:cubicBezTo>
                    <a:pt x="95" y="27"/>
                    <a:pt x="106" y="55"/>
                    <a:pt x="120" y="104"/>
                  </a:cubicBezTo>
                  <a:cubicBezTo>
                    <a:pt x="134" y="153"/>
                    <a:pt x="157" y="237"/>
                    <a:pt x="168" y="296"/>
                  </a:cubicBezTo>
                  <a:cubicBezTo>
                    <a:pt x="179" y="355"/>
                    <a:pt x="181" y="416"/>
                    <a:pt x="184" y="460"/>
                  </a:cubicBezTo>
                  <a:cubicBezTo>
                    <a:pt x="187" y="504"/>
                    <a:pt x="186" y="516"/>
                    <a:pt x="184" y="560"/>
                  </a:cubicBezTo>
                  <a:cubicBezTo>
                    <a:pt x="182" y="604"/>
                    <a:pt x="183" y="671"/>
                    <a:pt x="172" y="724"/>
                  </a:cubicBezTo>
                  <a:cubicBezTo>
                    <a:pt x="161" y="777"/>
                    <a:pt x="143" y="824"/>
                    <a:pt x="120" y="880"/>
                  </a:cubicBezTo>
                  <a:cubicBezTo>
                    <a:pt x="97" y="936"/>
                    <a:pt x="52" y="1024"/>
                    <a:pt x="32" y="1060"/>
                  </a:cubicBezTo>
                  <a:cubicBezTo>
                    <a:pt x="12" y="1096"/>
                    <a:pt x="6" y="1096"/>
                    <a:pt x="0" y="109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102"/>
          <p:cNvGrpSpPr>
            <a:grpSpLocks/>
          </p:cNvGrpSpPr>
          <p:nvPr/>
        </p:nvGrpSpPr>
        <p:grpSpPr bwMode="auto">
          <a:xfrm>
            <a:off x="6469325" y="4687769"/>
            <a:ext cx="1382713" cy="992188"/>
            <a:chOff x="846" y="916"/>
            <a:chExt cx="871" cy="625"/>
          </a:xfrm>
        </p:grpSpPr>
        <p:grpSp>
          <p:nvGrpSpPr>
            <p:cNvPr id="52" name="Group 103"/>
            <p:cNvGrpSpPr>
              <a:grpSpLocks/>
            </p:cNvGrpSpPr>
            <p:nvPr/>
          </p:nvGrpSpPr>
          <p:grpSpPr bwMode="auto">
            <a:xfrm flipH="1">
              <a:off x="1453" y="943"/>
              <a:ext cx="264" cy="598"/>
              <a:chOff x="2148" y="2953"/>
              <a:chExt cx="479" cy="972"/>
            </a:xfrm>
          </p:grpSpPr>
          <p:sp>
            <p:nvSpPr>
              <p:cNvPr id="58" name="Freeform 104"/>
              <p:cNvSpPr>
                <a:spLocks/>
              </p:cNvSpPr>
              <p:nvPr/>
            </p:nvSpPr>
            <p:spPr bwMode="auto">
              <a:xfrm>
                <a:off x="2149" y="316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05"/>
              <p:cNvSpPr>
                <a:spLocks/>
              </p:cNvSpPr>
              <p:nvPr/>
            </p:nvSpPr>
            <p:spPr bwMode="auto">
              <a:xfrm>
                <a:off x="2215" y="3100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06"/>
              <p:cNvSpPr>
                <a:spLocks/>
              </p:cNvSpPr>
              <p:nvPr/>
            </p:nvSpPr>
            <p:spPr bwMode="auto">
              <a:xfrm>
                <a:off x="2148" y="295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07"/>
              <p:cNvSpPr>
                <a:spLocks/>
              </p:cNvSpPr>
              <p:nvPr/>
            </p:nvSpPr>
            <p:spPr bwMode="auto">
              <a:xfrm>
                <a:off x="2154" y="3776"/>
                <a:ext cx="69" cy="149"/>
              </a:xfrm>
              <a:custGeom>
                <a:avLst/>
                <a:gdLst>
                  <a:gd name="T0" fmla="*/ 69 w 69"/>
                  <a:gd name="T1" fmla="*/ 0 h 149"/>
                  <a:gd name="T2" fmla="*/ 60 w 69"/>
                  <a:gd name="T3" fmla="*/ 7 h 149"/>
                  <a:gd name="T4" fmla="*/ 49 w 69"/>
                  <a:gd name="T5" fmla="*/ 17 h 149"/>
                  <a:gd name="T6" fmla="*/ 38 w 69"/>
                  <a:gd name="T7" fmla="*/ 26 h 149"/>
                  <a:gd name="T8" fmla="*/ 28 w 69"/>
                  <a:gd name="T9" fmla="*/ 37 h 149"/>
                  <a:gd name="T10" fmla="*/ 19 w 69"/>
                  <a:gd name="T11" fmla="*/ 49 h 149"/>
                  <a:gd name="T12" fmla="*/ 12 w 69"/>
                  <a:gd name="T13" fmla="*/ 61 h 149"/>
                  <a:gd name="T14" fmla="*/ 3 w 69"/>
                  <a:gd name="T15" fmla="*/ 82 h 149"/>
                  <a:gd name="T16" fmla="*/ 1 w 69"/>
                  <a:gd name="T17" fmla="*/ 94 h 149"/>
                  <a:gd name="T18" fmla="*/ 0 w 69"/>
                  <a:gd name="T19" fmla="*/ 109 h 149"/>
                  <a:gd name="T20" fmla="*/ 2 w 69"/>
                  <a:gd name="T21" fmla="*/ 122 h 149"/>
                  <a:gd name="T22" fmla="*/ 5 w 69"/>
                  <a:gd name="T23" fmla="*/ 135 h 149"/>
                  <a:gd name="T24" fmla="*/ 10 w 69"/>
                  <a:gd name="T25" fmla="*/ 149 h 1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9" h="149">
                    <a:moveTo>
                      <a:pt x="69" y="0"/>
                    </a:moveTo>
                    <a:cubicBezTo>
                      <a:pt x="68" y="1"/>
                      <a:pt x="63" y="4"/>
                      <a:pt x="60" y="7"/>
                    </a:cubicBezTo>
                    <a:cubicBezTo>
                      <a:pt x="57" y="10"/>
                      <a:pt x="52" y="13"/>
                      <a:pt x="49" y="17"/>
                    </a:cubicBezTo>
                    <a:cubicBezTo>
                      <a:pt x="45" y="20"/>
                      <a:pt x="41" y="23"/>
                      <a:pt x="38" y="26"/>
                    </a:cubicBezTo>
                    <a:cubicBezTo>
                      <a:pt x="35" y="30"/>
                      <a:pt x="31" y="33"/>
                      <a:pt x="28" y="37"/>
                    </a:cubicBezTo>
                    <a:cubicBezTo>
                      <a:pt x="25" y="41"/>
                      <a:pt x="22" y="45"/>
                      <a:pt x="19" y="49"/>
                    </a:cubicBezTo>
                    <a:cubicBezTo>
                      <a:pt x="16" y="53"/>
                      <a:pt x="14" y="56"/>
                      <a:pt x="12" y="61"/>
                    </a:cubicBezTo>
                    <a:cubicBezTo>
                      <a:pt x="9" y="67"/>
                      <a:pt x="5" y="76"/>
                      <a:pt x="3" y="82"/>
                    </a:cubicBezTo>
                    <a:cubicBezTo>
                      <a:pt x="1" y="87"/>
                      <a:pt x="1" y="90"/>
                      <a:pt x="1" y="94"/>
                    </a:cubicBezTo>
                    <a:cubicBezTo>
                      <a:pt x="0" y="99"/>
                      <a:pt x="0" y="105"/>
                      <a:pt x="0" y="109"/>
                    </a:cubicBezTo>
                    <a:cubicBezTo>
                      <a:pt x="0" y="113"/>
                      <a:pt x="1" y="117"/>
                      <a:pt x="2" y="122"/>
                    </a:cubicBezTo>
                    <a:cubicBezTo>
                      <a:pt x="2" y="126"/>
                      <a:pt x="3" y="131"/>
                      <a:pt x="5" y="135"/>
                    </a:cubicBezTo>
                    <a:cubicBezTo>
                      <a:pt x="6" y="140"/>
                      <a:pt x="9" y="147"/>
                      <a:pt x="10" y="14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08"/>
              <p:cNvSpPr>
                <a:spLocks/>
              </p:cNvSpPr>
              <p:nvPr/>
            </p:nvSpPr>
            <p:spPr bwMode="auto">
              <a:xfrm>
                <a:off x="2148" y="3378"/>
                <a:ext cx="471" cy="279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2 h 571"/>
                  <a:gd name="T14" fmla="*/ 3 w 2791"/>
                  <a:gd name="T15" fmla="*/ 82 h 571"/>
                  <a:gd name="T16" fmla="*/ 1 w 2791"/>
                  <a:gd name="T17" fmla="*/ 95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6 h 571"/>
                  <a:gd name="T24" fmla="*/ 10 w 2791"/>
                  <a:gd name="T25" fmla="*/ 150 h 571"/>
                  <a:gd name="T26" fmla="*/ 18 w 2791"/>
                  <a:gd name="T27" fmla="*/ 163 h 571"/>
                  <a:gd name="T28" fmla="*/ 26 w 2791"/>
                  <a:gd name="T29" fmla="*/ 175 h 571"/>
                  <a:gd name="T30" fmla="*/ 36 w 2791"/>
                  <a:gd name="T31" fmla="*/ 187 h 571"/>
                  <a:gd name="T32" fmla="*/ 47 w 2791"/>
                  <a:gd name="T33" fmla="*/ 196 h 571"/>
                  <a:gd name="T34" fmla="*/ 60 w 2791"/>
                  <a:gd name="T35" fmla="*/ 206 h 571"/>
                  <a:gd name="T36" fmla="*/ 73 w 2791"/>
                  <a:gd name="T37" fmla="*/ 216 h 571"/>
                  <a:gd name="T38" fmla="*/ 90 w 2791"/>
                  <a:gd name="T39" fmla="*/ 227 h 571"/>
                  <a:gd name="T40" fmla="*/ 107 w 2791"/>
                  <a:gd name="T41" fmla="*/ 236 h 571"/>
                  <a:gd name="T42" fmla="*/ 133 w 2791"/>
                  <a:gd name="T43" fmla="*/ 247 h 571"/>
                  <a:gd name="T44" fmla="*/ 177 w 2791"/>
                  <a:gd name="T45" fmla="*/ 261 h 571"/>
                  <a:gd name="T46" fmla="*/ 228 w 2791"/>
                  <a:gd name="T47" fmla="*/ 274 h 571"/>
                  <a:gd name="T48" fmla="*/ 297 w 2791"/>
                  <a:gd name="T49" fmla="*/ 279 h 571"/>
                  <a:gd name="T50" fmla="*/ 334 w 2791"/>
                  <a:gd name="T51" fmla="*/ 278 h 571"/>
                  <a:gd name="T52" fmla="*/ 376 w 2791"/>
                  <a:gd name="T53" fmla="*/ 273 h 571"/>
                  <a:gd name="T54" fmla="*/ 410 w 2791"/>
                  <a:gd name="T55" fmla="*/ 265 h 571"/>
                  <a:gd name="T56" fmla="*/ 429 w 2791"/>
                  <a:gd name="T57" fmla="*/ 257 h 571"/>
                  <a:gd name="T58" fmla="*/ 445 w 2791"/>
                  <a:gd name="T59" fmla="*/ 249 h 571"/>
                  <a:gd name="T60" fmla="*/ 456 w 2791"/>
                  <a:gd name="T61" fmla="*/ 241 h 571"/>
                  <a:gd name="T62" fmla="*/ 469 w 2791"/>
                  <a:gd name="T63" fmla="*/ 225 h 571"/>
                  <a:gd name="T64" fmla="*/ 471 w 2791"/>
                  <a:gd name="T65" fmla="*/ 210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09"/>
              <p:cNvSpPr>
                <a:spLocks/>
              </p:cNvSpPr>
              <p:nvPr/>
            </p:nvSpPr>
            <p:spPr bwMode="auto">
              <a:xfrm>
                <a:off x="2148" y="3582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10"/>
              <p:cNvSpPr>
                <a:spLocks/>
              </p:cNvSpPr>
              <p:nvPr/>
            </p:nvSpPr>
            <p:spPr bwMode="auto">
              <a:xfrm>
                <a:off x="2225" y="3313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11"/>
              <p:cNvSpPr>
                <a:spLocks/>
              </p:cNvSpPr>
              <p:nvPr/>
            </p:nvSpPr>
            <p:spPr bwMode="auto">
              <a:xfrm>
                <a:off x="2225" y="3519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112"/>
              <p:cNvSpPr>
                <a:spLocks/>
              </p:cNvSpPr>
              <p:nvPr/>
            </p:nvSpPr>
            <p:spPr bwMode="auto">
              <a:xfrm>
                <a:off x="2219" y="3716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Line 113"/>
            <p:cNvSpPr>
              <a:spLocks noChangeShapeType="1"/>
            </p:cNvSpPr>
            <p:nvPr/>
          </p:nvSpPr>
          <p:spPr bwMode="auto">
            <a:xfrm flipV="1">
              <a:off x="930" y="930"/>
              <a:ext cx="75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4"/>
            <p:cNvSpPr>
              <a:spLocks noChangeShapeType="1"/>
            </p:cNvSpPr>
            <p:nvPr/>
          </p:nvSpPr>
          <p:spPr bwMode="auto">
            <a:xfrm flipH="1">
              <a:off x="923" y="1538"/>
              <a:ext cx="78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15"/>
            <p:cNvSpPr>
              <a:spLocks noChangeShapeType="1"/>
            </p:cNvSpPr>
            <p:nvPr/>
          </p:nvSpPr>
          <p:spPr bwMode="auto">
            <a:xfrm flipH="1">
              <a:off x="929" y="916"/>
              <a:ext cx="6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116"/>
            <p:cNvSpPr>
              <a:spLocks noChangeArrowheads="1"/>
            </p:cNvSpPr>
            <p:nvPr/>
          </p:nvSpPr>
          <p:spPr bwMode="auto">
            <a:xfrm flipH="1">
              <a:off x="846" y="1155"/>
              <a:ext cx="170" cy="15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/>
                <a:t>G</a:t>
              </a:r>
            </a:p>
          </p:txBody>
        </p:sp>
        <p:sp>
          <p:nvSpPr>
            <p:cNvPr id="57" name="Line 117"/>
            <p:cNvSpPr>
              <a:spLocks noChangeShapeType="1"/>
            </p:cNvSpPr>
            <p:nvPr/>
          </p:nvSpPr>
          <p:spPr bwMode="auto">
            <a:xfrm flipH="1">
              <a:off x="935" y="1313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118"/>
          <p:cNvGrpSpPr>
            <a:grpSpLocks/>
          </p:cNvGrpSpPr>
          <p:nvPr/>
        </p:nvGrpSpPr>
        <p:grpSpPr bwMode="auto">
          <a:xfrm>
            <a:off x="6785238" y="4722694"/>
            <a:ext cx="950912" cy="958850"/>
            <a:chOff x="1066" y="935"/>
            <a:chExt cx="599" cy="604"/>
          </a:xfrm>
        </p:grpSpPr>
        <p:sp>
          <p:nvSpPr>
            <p:cNvPr id="68" name="Line 119"/>
            <p:cNvSpPr>
              <a:spLocks noChangeShapeType="1"/>
            </p:cNvSpPr>
            <p:nvPr/>
          </p:nvSpPr>
          <p:spPr bwMode="auto">
            <a:xfrm flipH="1">
              <a:off x="1066" y="93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120"/>
            <p:cNvSpPr>
              <a:spLocks noChangeShapeType="1"/>
            </p:cNvSpPr>
            <p:nvPr/>
          </p:nvSpPr>
          <p:spPr bwMode="auto">
            <a:xfrm>
              <a:off x="1101" y="1539"/>
              <a:ext cx="1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" name="Group 121"/>
            <p:cNvGrpSpPr>
              <a:grpSpLocks/>
            </p:cNvGrpSpPr>
            <p:nvPr/>
          </p:nvGrpSpPr>
          <p:grpSpPr bwMode="auto">
            <a:xfrm flipH="1">
              <a:off x="1508" y="1103"/>
              <a:ext cx="157" cy="379"/>
              <a:chOff x="1548" y="1112"/>
              <a:chExt cx="91" cy="379"/>
            </a:xfrm>
          </p:grpSpPr>
          <p:sp>
            <p:nvSpPr>
              <p:cNvPr id="71" name="Line 122"/>
              <p:cNvSpPr>
                <a:spLocks noChangeShapeType="1"/>
              </p:cNvSpPr>
              <p:nvPr/>
            </p:nvSpPr>
            <p:spPr bwMode="auto">
              <a:xfrm flipH="1">
                <a:off x="1558" y="1112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123"/>
              <p:cNvSpPr>
                <a:spLocks noChangeShapeType="1"/>
              </p:cNvSpPr>
              <p:nvPr/>
            </p:nvSpPr>
            <p:spPr bwMode="auto">
              <a:xfrm flipH="1">
                <a:off x="1550" y="1248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24"/>
              <p:cNvSpPr>
                <a:spLocks noChangeShapeType="1"/>
              </p:cNvSpPr>
              <p:nvPr/>
            </p:nvSpPr>
            <p:spPr bwMode="auto">
              <a:xfrm flipH="1">
                <a:off x="1550" y="1384"/>
                <a:ext cx="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25"/>
              <p:cNvSpPr>
                <a:spLocks noChangeShapeType="1"/>
              </p:cNvSpPr>
              <p:nvPr/>
            </p:nvSpPr>
            <p:spPr bwMode="auto">
              <a:xfrm flipH="1">
                <a:off x="1548" y="1491"/>
                <a:ext cx="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5" name="Group 172"/>
          <p:cNvGrpSpPr>
            <a:grpSpLocks/>
          </p:cNvGrpSpPr>
          <p:nvPr/>
        </p:nvGrpSpPr>
        <p:grpSpPr bwMode="auto">
          <a:xfrm>
            <a:off x="7477388" y="3824169"/>
            <a:ext cx="354012" cy="757238"/>
            <a:chOff x="5375" y="346"/>
            <a:chExt cx="223" cy="477"/>
          </a:xfrm>
        </p:grpSpPr>
        <p:sp>
          <p:nvSpPr>
            <p:cNvPr id="76" name="Line 173"/>
            <p:cNvSpPr>
              <a:spLocks noChangeShapeType="1"/>
            </p:cNvSpPr>
            <p:nvPr/>
          </p:nvSpPr>
          <p:spPr bwMode="auto">
            <a:xfrm flipH="1" flipV="1">
              <a:off x="5375" y="346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" name="Group 174"/>
            <p:cNvGrpSpPr>
              <a:grpSpLocks/>
            </p:cNvGrpSpPr>
            <p:nvPr/>
          </p:nvGrpSpPr>
          <p:grpSpPr bwMode="auto">
            <a:xfrm>
              <a:off x="5375" y="391"/>
              <a:ext cx="223" cy="432"/>
              <a:chOff x="4280" y="394"/>
              <a:chExt cx="223" cy="432"/>
            </a:xfrm>
          </p:grpSpPr>
          <p:grpSp>
            <p:nvGrpSpPr>
              <p:cNvPr id="78" name="Group 175"/>
              <p:cNvGrpSpPr>
                <a:grpSpLocks/>
              </p:cNvGrpSpPr>
              <p:nvPr/>
            </p:nvGrpSpPr>
            <p:grpSpPr bwMode="auto">
              <a:xfrm>
                <a:off x="4326" y="394"/>
                <a:ext cx="118" cy="424"/>
                <a:chOff x="793" y="4108"/>
                <a:chExt cx="118" cy="424"/>
              </a:xfrm>
            </p:grpSpPr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 rot="-5400000">
                  <a:off x="746" y="4155"/>
                  <a:ext cx="211" cy="118"/>
                </a:xfrm>
                <a:custGeom>
                  <a:avLst/>
                  <a:gdLst>
                    <a:gd name="T0" fmla="*/ 0 w 3480"/>
                    <a:gd name="T1" fmla="*/ 0 h 360"/>
                    <a:gd name="T2" fmla="*/ 211 w 3480"/>
                    <a:gd name="T3" fmla="*/ 0 h 360"/>
                    <a:gd name="T4" fmla="*/ 211 w 3480"/>
                    <a:gd name="T5" fmla="*/ 118 h 360"/>
                    <a:gd name="T6" fmla="*/ 0 w 3480"/>
                    <a:gd name="T7" fmla="*/ 118 h 3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480" h="360">
                      <a:moveTo>
                        <a:pt x="0" y="0"/>
                      </a:moveTo>
                      <a:lnTo>
                        <a:pt x="3480" y="0"/>
                      </a:lnTo>
                      <a:lnTo>
                        <a:pt x="3480" y="360"/>
                      </a:lnTo>
                      <a:lnTo>
                        <a:pt x="0" y="360"/>
                      </a:lnTo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 rot="16200000" flipH="1">
                  <a:off x="746" y="4367"/>
                  <a:ext cx="212" cy="118"/>
                </a:xfrm>
                <a:custGeom>
                  <a:avLst/>
                  <a:gdLst>
                    <a:gd name="T0" fmla="*/ 0 w 3480"/>
                    <a:gd name="T1" fmla="*/ 0 h 360"/>
                    <a:gd name="T2" fmla="*/ 212 w 3480"/>
                    <a:gd name="T3" fmla="*/ 0 h 360"/>
                    <a:gd name="T4" fmla="*/ 212 w 3480"/>
                    <a:gd name="T5" fmla="*/ 118 h 360"/>
                    <a:gd name="T6" fmla="*/ 0 w 3480"/>
                    <a:gd name="T7" fmla="*/ 118 h 3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480" h="360">
                      <a:moveTo>
                        <a:pt x="0" y="0"/>
                      </a:moveTo>
                      <a:lnTo>
                        <a:pt x="3480" y="0"/>
                      </a:lnTo>
                      <a:lnTo>
                        <a:pt x="3480" y="360"/>
                      </a:lnTo>
                      <a:lnTo>
                        <a:pt x="0" y="360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0000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" name="Text Box 178"/>
              <p:cNvSpPr txBox="1">
                <a:spLocks noChangeArrowheads="1"/>
              </p:cNvSpPr>
              <p:nvPr/>
            </p:nvSpPr>
            <p:spPr bwMode="auto">
              <a:xfrm>
                <a:off x="4280" y="576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</p:grpSp>
      <p:grpSp>
        <p:nvGrpSpPr>
          <p:cNvPr id="82" name="Group 209"/>
          <p:cNvGrpSpPr>
            <a:grpSpLocks/>
          </p:cNvGrpSpPr>
          <p:nvPr/>
        </p:nvGrpSpPr>
        <p:grpSpPr bwMode="auto">
          <a:xfrm>
            <a:off x="7321813" y="4570294"/>
            <a:ext cx="766762" cy="1584325"/>
            <a:chOff x="974" y="602"/>
            <a:chExt cx="470" cy="474"/>
          </a:xfrm>
        </p:grpSpPr>
        <p:sp>
          <p:nvSpPr>
            <p:cNvPr id="83" name="Freeform 210"/>
            <p:cNvSpPr>
              <a:spLocks/>
            </p:cNvSpPr>
            <p:nvPr/>
          </p:nvSpPr>
          <p:spPr bwMode="auto">
            <a:xfrm flipH="1">
              <a:off x="1232" y="604"/>
              <a:ext cx="146" cy="472"/>
            </a:xfrm>
            <a:custGeom>
              <a:avLst/>
              <a:gdLst>
                <a:gd name="T0" fmla="*/ 146 w 242"/>
                <a:gd name="T1" fmla="*/ 0 h 724"/>
                <a:gd name="T2" fmla="*/ 138 w 242"/>
                <a:gd name="T3" fmla="*/ 112 h 724"/>
                <a:gd name="T4" fmla="*/ 112 w 242"/>
                <a:gd name="T5" fmla="*/ 226 h 724"/>
                <a:gd name="T6" fmla="*/ 65 w 242"/>
                <a:gd name="T7" fmla="*/ 359 h 724"/>
                <a:gd name="T8" fmla="*/ 0 w 242"/>
                <a:gd name="T9" fmla="*/ 47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" h="724">
                  <a:moveTo>
                    <a:pt x="242" y="0"/>
                  </a:moveTo>
                  <a:cubicBezTo>
                    <a:pt x="241" y="29"/>
                    <a:pt x="237" y="114"/>
                    <a:pt x="228" y="172"/>
                  </a:cubicBezTo>
                  <a:cubicBezTo>
                    <a:pt x="219" y="230"/>
                    <a:pt x="206" y="283"/>
                    <a:pt x="186" y="346"/>
                  </a:cubicBezTo>
                  <a:cubicBezTo>
                    <a:pt x="166" y="409"/>
                    <a:pt x="139" y="487"/>
                    <a:pt x="108" y="550"/>
                  </a:cubicBezTo>
                  <a:cubicBezTo>
                    <a:pt x="77" y="613"/>
                    <a:pt x="39" y="668"/>
                    <a:pt x="0" y="72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11"/>
            <p:cNvSpPr>
              <a:spLocks/>
            </p:cNvSpPr>
            <p:nvPr/>
          </p:nvSpPr>
          <p:spPr bwMode="auto">
            <a:xfrm flipH="1">
              <a:off x="1264" y="604"/>
              <a:ext cx="180" cy="354"/>
            </a:xfrm>
            <a:custGeom>
              <a:avLst/>
              <a:gdLst>
                <a:gd name="T0" fmla="*/ 180 w 444"/>
                <a:gd name="T1" fmla="*/ 0 h 576"/>
                <a:gd name="T2" fmla="*/ 168 w 444"/>
                <a:gd name="T3" fmla="*/ 59 h 576"/>
                <a:gd name="T4" fmla="*/ 131 w 444"/>
                <a:gd name="T5" fmla="*/ 181 h 576"/>
                <a:gd name="T6" fmla="*/ 56 w 444"/>
                <a:gd name="T7" fmla="*/ 295 h 576"/>
                <a:gd name="T8" fmla="*/ 0 w 444"/>
                <a:gd name="T9" fmla="*/ 35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576">
                  <a:moveTo>
                    <a:pt x="444" y="0"/>
                  </a:moveTo>
                  <a:cubicBezTo>
                    <a:pt x="439" y="16"/>
                    <a:pt x="434" y="47"/>
                    <a:pt x="414" y="96"/>
                  </a:cubicBezTo>
                  <a:cubicBezTo>
                    <a:pt x="394" y="145"/>
                    <a:pt x="370" y="230"/>
                    <a:pt x="324" y="294"/>
                  </a:cubicBezTo>
                  <a:cubicBezTo>
                    <a:pt x="278" y="358"/>
                    <a:pt x="192" y="433"/>
                    <a:pt x="138" y="480"/>
                  </a:cubicBezTo>
                  <a:cubicBezTo>
                    <a:pt x="84" y="527"/>
                    <a:pt x="29" y="556"/>
                    <a:pt x="0" y="57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12"/>
            <p:cNvSpPr>
              <a:spLocks/>
            </p:cNvSpPr>
            <p:nvPr/>
          </p:nvSpPr>
          <p:spPr bwMode="auto">
            <a:xfrm>
              <a:off x="974" y="602"/>
              <a:ext cx="180" cy="354"/>
            </a:xfrm>
            <a:custGeom>
              <a:avLst/>
              <a:gdLst>
                <a:gd name="T0" fmla="*/ 180 w 444"/>
                <a:gd name="T1" fmla="*/ 0 h 576"/>
                <a:gd name="T2" fmla="*/ 168 w 444"/>
                <a:gd name="T3" fmla="*/ 59 h 576"/>
                <a:gd name="T4" fmla="*/ 131 w 444"/>
                <a:gd name="T5" fmla="*/ 181 h 576"/>
                <a:gd name="T6" fmla="*/ 56 w 444"/>
                <a:gd name="T7" fmla="*/ 295 h 576"/>
                <a:gd name="T8" fmla="*/ 0 w 444"/>
                <a:gd name="T9" fmla="*/ 35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576">
                  <a:moveTo>
                    <a:pt x="444" y="0"/>
                  </a:moveTo>
                  <a:cubicBezTo>
                    <a:pt x="439" y="16"/>
                    <a:pt x="434" y="47"/>
                    <a:pt x="414" y="96"/>
                  </a:cubicBezTo>
                  <a:cubicBezTo>
                    <a:pt x="394" y="145"/>
                    <a:pt x="370" y="230"/>
                    <a:pt x="324" y="294"/>
                  </a:cubicBezTo>
                  <a:cubicBezTo>
                    <a:pt x="278" y="358"/>
                    <a:pt x="192" y="433"/>
                    <a:pt x="138" y="480"/>
                  </a:cubicBezTo>
                  <a:cubicBezTo>
                    <a:pt x="84" y="527"/>
                    <a:pt x="29" y="556"/>
                    <a:pt x="0" y="57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213"/>
            <p:cNvSpPr>
              <a:spLocks/>
            </p:cNvSpPr>
            <p:nvPr/>
          </p:nvSpPr>
          <p:spPr bwMode="auto">
            <a:xfrm>
              <a:off x="1038" y="602"/>
              <a:ext cx="146" cy="472"/>
            </a:xfrm>
            <a:custGeom>
              <a:avLst/>
              <a:gdLst>
                <a:gd name="T0" fmla="*/ 146 w 242"/>
                <a:gd name="T1" fmla="*/ 0 h 724"/>
                <a:gd name="T2" fmla="*/ 138 w 242"/>
                <a:gd name="T3" fmla="*/ 112 h 724"/>
                <a:gd name="T4" fmla="*/ 112 w 242"/>
                <a:gd name="T5" fmla="*/ 226 h 724"/>
                <a:gd name="T6" fmla="*/ 65 w 242"/>
                <a:gd name="T7" fmla="*/ 359 h 724"/>
                <a:gd name="T8" fmla="*/ 0 w 242"/>
                <a:gd name="T9" fmla="*/ 47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" h="724">
                  <a:moveTo>
                    <a:pt x="242" y="0"/>
                  </a:moveTo>
                  <a:cubicBezTo>
                    <a:pt x="241" y="29"/>
                    <a:pt x="237" y="114"/>
                    <a:pt x="228" y="172"/>
                  </a:cubicBezTo>
                  <a:cubicBezTo>
                    <a:pt x="219" y="230"/>
                    <a:pt x="206" y="283"/>
                    <a:pt x="186" y="346"/>
                  </a:cubicBezTo>
                  <a:cubicBezTo>
                    <a:pt x="166" y="409"/>
                    <a:pt x="139" y="487"/>
                    <a:pt x="108" y="550"/>
                  </a:cubicBezTo>
                  <a:cubicBezTo>
                    <a:pt x="77" y="613"/>
                    <a:pt x="39" y="668"/>
                    <a:pt x="0" y="72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14"/>
            <p:cNvSpPr>
              <a:spLocks noChangeShapeType="1"/>
            </p:cNvSpPr>
            <p:nvPr/>
          </p:nvSpPr>
          <p:spPr bwMode="auto">
            <a:xfrm>
              <a:off x="1206" y="603"/>
              <a:ext cx="0" cy="45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" name="左右箭头 87"/>
          <p:cNvSpPr/>
          <p:nvPr/>
        </p:nvSpPr>
        <p:spPr>
          <a:xfrm>
            <a:off x="2987824" y="4513030"/>
            <a:ext cx="3096344" cy="113235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增“反”减“同”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标题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3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388424" y="2130900"/>
            <a:ext cx="576064" cy="4104282"/>
          </a:xfrm>
          <a:prstGeom prst="wedgeRectCallout">
            <a:avLst>
              <a:gd name="adj1" fmla="val -161479"/>
              <a:gd name="adj2" fmla="val -109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观察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磁极的变化情况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7" name="ShockwaveFlash1" r:id="rId2" imgW="7451562" imgH="4653450"/>
        </mc:Choice>
        <mc:Fallback>
          <p:control name="ShockwaveFlash1" r:id="rId2" imgW="7451562" imgH="465345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1773238"/>
                  <a:ext cx="7451725" cy="4652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90669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5836993" cy="2448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）电磁感应过程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3333FF"/>
                </a:solidFill>
              </a:rPr>
              <a:t>相互</a:t>
            </a:r>
            <a:r>
              <a:rPr lang="zh-CN" altLang="en-US" dirty="0" smtClean="0">
                <a:solidFill>
                  <a:srgbClr val="3333FF"/>
                </a:solidFill>
              </a:rPr>
              <a:t>作用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感应电流产生的效果总是反抗引起电磁感应的原因（如反抗</a:t>
            </a:r>
            <a:r>
              <a:rPr lang="zh-CN" altLang="en-US" dirty="0">
                <a:solidFill>
                  <a:srgbClr val="FF0000"/>
                </a:solidFill>
              </a:rPr>
              <a:t>相对运动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磁场变化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闭合回路面积改变等</a:t>
            </a:r>
            <a:r>
              <a:rPr lang="zh-CN" altLang="en-US" dirty="0"/>
              <a:t>）</a:t>
            </a:r>
          </a:p>
        </p:txBody>
      </p:sp>
      <p:pic>
        <p:nvPicPr>
          <p:cNvPr id="7170" name="Picture 2" descr="http://img.zcool.cn/community/01674056f2058c6ac7257d2047bd96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72" y="635419"/>
            <a:ext cx="2088000" cy="37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68" name="组合 7167"/>
          <p:cNvGrpSpPr/>
          <p:nvPr/>
        </p:nvGrpSpPr>
        <p:grpSpPr>
          <a:xfrm>
            <a:off x="5292605" y="3849752"/>
            <a:ext cx="1800225" cy="2381701"/>
            <a:chOff x="6405942" y="3139325"/>
            <a:chExt cx="1800225" cy="2381701"/>
          </a:xfrm>
        </p:grpSpPr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6839329" y="5489882"/>
              <a:ext cx="230188" cy="16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6909179" y="4104791"/>
              <a:ext cx="179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" name="Group 90"/>
            <p:cNvGrpSpPr>
              <a:grpSpLocks/>
            </p:cNvGrpSpPr>
            <p:nvPr/>
          </p:nvGrpSpPr>
          <p:grpSpPr bwMode="auto">
            <a:xfrm flipH="1">
              <a:off x="7255254" y="4104791"/>
              <a:ext cx="539750" cy="1416235"/>
              <a:chOff x="2148" y="2953"/>
              <a:chExt cx="479" cy="972"/>
            </a:xfrm>
          </p:grpSpPr>
          <p:sp>
            <p:nvSpPr>
              <p:cNvPr id="67" name="Freeform 91"/>
              <p:cNvSpPr>
                <a:spLocks/>
              </p:cNvSpPr>
              <p:nvPr/>
            </p:nvSpPr>
            <p:spPr bwMode="auto">
              <a:xfrm>
                <a:off x="2149" y="316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92"/>
              <p:cNvSpPr>
                <a:spLocks/>
              </p:cNvSpPr>
              <p:nvPr/>
            </p:nvSpPr>
            <p:spPr bwMode="auto">
              <a:xfrm>
                <a:off x="2215" y="3100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93"/>
              <p:cNvSpPr>
                <a:spLocks/>
              </p:cNvSpPr>
              <p:nvPr/>
            </p:nvSpPr>
            <p:spPr bwMode="auto">
              <a:xfrm>
                <a:off x="2148" y="295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94"/>
              <p:cNvSpPr>
                <a:spLocks/>
              </p:cNvSpPr>
              <p:nvPr/>
            </p:nvSpPr>
            <p:spPr bwMode="auto">
              <a:xfrm>
                <a:off x="2154" y="3776"/>
                <a:ext cx="69" cy="149"/>
              </a:xfrm>
              <a:custGeom>
                <a:avLst/>
                <a:gdLst>
                  <a:gd name="T0" fmla="*/ 69 w 69"/>
                  <a:gd name="T1" fmla="*/ 0 h 149"/>
                  <a:gd name="T2" fmla="*/ 60 w 69"/>
                  <a:gd name="T3" fmla="*/ 7 h 149"/>
                  <a:gd name="T4" fmla="*/ 49 w 69"/>
                  <a:gd name="T5" fmla="*/ 17 h 149"/>
                  <a:gd name="T6" fmla="*/ 38 w 69"/>
                  <a:gd name="T7" fmla="*/ 26 h 149"/>
                  <a:gd name="T8" fmla="*/ 28 w 69"/>
                  <a:gd name="T9" fmla="*/ 37 h 149"/>
                  <a:gd name="T10" fmla="*/ 19 w 69"/>
                  <a:gd name="T11" fmla="*/ 49 h 149"/>
                  <a:gd name="T12" fmla="*/ 12 w 69"/>
                  <a:gd name="T13" fmla="*/ 61 h 149"/>
                  <a:gd name="T14" fmla="*/ 3 w 69"/>
                  <a:gd name="T15" fmla="*/ 82 h 149"/>
                  <a:gd name="T16" fmla="*/ 1 w 69"/>
                  <a:gd name="T17" fmla="*/ 94 h 149"/>
                  <a:gd name="T18" fmla="*/ 0 w 69"/>
                  <a:gd name="T19" fmla="*/ 109 h 149"/>
                  <a:gd name="T20" fmla="*/ 2 w 69"/>
                  <a:gd name="T21" fmla="*/ 122 h 149"/>
                  <a:gd name="T22" fmla="*/ 5 w 69"/>
                  <a:gd name="T23" fmla="*/ 135 h 149"/>
                  <a:gd name="T24" fmla="*/ 10 w 69"/>
                  <a:gd name="T25" fmla="*/ 149 h 1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9" h="149">
                    <a:moveTo>
                      <a:pt x="69" y="0"/>
                    </a:moveTo>
                    <a:cubicBezTo>
                      <a:pt x="68" y="1"/>
                      <a:pt x="63" y="4"/>
                      <a:pt x="60" y="7"/>
                    </a:cubicBezTo>
                    <a:cubicBezTo>
                      <a:pt x="57" y="10"/>
                      <a:pt x="52" y="13"/>
                      <a:pt x="49" y="17"/>
                    </a:cubicBezTo>
                    <a:cubicBezTo>
                      <a:pt x="45" y="20"/>
                      <a:pt x="41" y="23"/>
                      <a:pt x="38" y="26"/>
                    </a:cubicBezTo>
                    <a:cubicBezTo>
                      <a:pt x="35" y="30"/>
                      <a:pt x="31" y="33"/>
                      <a:pt x="28" y="37"/>
                    </a:cubicBezTo>
                    <a:cubicBezTo>
                      <a:pt x="25" y="41"/>
                      <a:pt x="22" y="45"/>
                      <a:pt x="19" y="49"/>
                    </a:cubicBezTo>
                    <a:cubicBezTo>
                      <a:pt x="16" y="53"/>
                      <a:pt x="14" y="56"/>
                      <a:pt x="12" y="61"/>
                    </a:cubicBezTo>
                    <a:cubicBezTo>
                      <a:pt x="9" y="67"/>
                      <a:pt x="5" y="76"/>
                      <a:pt x="3" y="82"/>
                    </a:cubicBezTo>
                    <a:cubicBezTo>
                      <a:pt x="1" y="87"/>
                      <a:pt x="1" y="90"/>
                      <a:pt x="1" y="94"/>
                    </a:cubicBezTo>
                    <a:cubicBezTo>
                      <a:pt x="0" y="99"/>
                      <a:pt x="0" y="105"/>
                      <a:pt x="0" y="109"/>
                    </a:cubicBezTo>
                    <a:cubicBezTo>
                      <a:pt x="0" y="113"/>
                      <a:pt x="1" y="117"/>
                      <a:pt x="2" y="122"/>
                    </a:cubicBezTo>
                    <a:cubicBezTo>
                      <a:pt x="2" y="126"/>
                      <a:pt x="3" y="131"/>
                      <a:pt x="5" y="135"/>
                    </a:cubicBezTo>
                    <a:cubicBezTo>
                      <a:pt x="6" y="140"/>
                      <a:pt x="9" y="147"/>
                      <a:pt x="10" y="14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95"/>
              <p:cNvSpPr>
                <a:spLocks/>
              </p:cNvSpPr>
              <p:nvPr/>
            </p:nvSpPr>
            <p:spPr bwMode="auto">
              <a:xfrm>
                <a:off x="2148" y="3378"/>
                <a:ext cx="471" cy="279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2 h 571"/>
                  <a:gd name="T14" fmla="*/ 3 w 2791"/>
                  <a:gd name="T15" fmla="*/ 82 h 571"/>
                  <a:gd name="T16" fmla="*/ 1 w 2791"/>
                  <a:gd name="T17" fmla="*/ 95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6 h 571"/>
                  <a:gd name="T24" fmla="*/ 10 w 2791"/>
                  <a:gd name="T25" fmla="*/ 150 h 571"/>
                  <a:gd name="T26" fmla="*/ 18 w 2791"/>
                  <a:gd name="T27" fmla="*/ 163 h 571"/>
                  <a:gd name="T28" fmla="*/ 26 w 2791"/>
                  <a:gd name="T29" fmla="*/ 175 h 571"/>
                  <a:gd name="T30" fmla="*/ 36 w 2791"/>
                  <a:gd name="T31" fmla="*/ 187 h 571"/>
                  <a:gd name="T32" fmla="*/ 47 w 2791"/>
                  <a:gd name="T33" fmla="*/ 196 h 571"/>
                  <a:gd name="T34" fmla="*/ 60 w 2791"/>
                  <a:gd name="T35" fmla="*/ 206 h 571"/>
                  <a:gd name="T36" fmla="*/ 73 w 2791"/>
                  <a:gd name="T37" fmla="*/ 216 h 571"/>
                  <a:gd name="T38" fmla="*/ 90 w 2791"/>
                  <a:gd name="T39" fmla="*/ 227 h 571"/>
                  <a:gd name="T40" fmla="*/ 107 w 2791"/>
                  <a:gd name="T41" fmla="*/ 236 h 571"/>
                  <a:gd name="T42" fmla="*/ 133 w 2791"/>
                  <a:gd name="T43" fmla="*/ 247 h 571"/>
                  <a:gd name="T44" fmla="*/ 177 w 2791"/>
                  <a:gd name="T45" fmla="*/ 261 h 571"/>
                  <a:gd name="T46" fmla="*/ 228 w 2791"/>
                  <a:gd name="T47" fmla="*/ 274 h 571"/>
                  <a:gd name="T48" fmla="*/ 297 w 2791"/>
                  <a:gd name="T49" fmla="*/ 279 h 571"/>
                  <a:gd name="T50" fmla="*/ 334 w 2791"/>
                  <a:gd name="T51" fmla="*/ 278 h 571"/>
                  <a:gd name="T52" fmla="*/ 376 w 2791"/>
                  <a:gd name="T53" fmla="*/ 273 h 571"/>
                  <a:gd name="T54" fmla="*/ 410 w 2791"/>
                  <a:gd name="T55" fmla="*/ 265 h 571"/>
                  <a:gd name="T56" fmla="*/ 429 w 2791"/>
                  <a:gd name="T57" fmla="*/ 257 h 571"/>
                  <a:gd name="T58" fmla="*/ 445 w 2791"/>
                  <a:gd name="T59" fmla="*/ 249 h 571"/>
                  <a:gd name="T60" fmla="*/ 456 w 2791"/>
                  <a:gd name="T61" fmla="*/ 241 h 571"/>
                  <a:gd name="T62" fmla="*/ 469 w 2791"/>
                  <a:gd name="T63" fmla="*/ 225 h 571"/>
                  <a:gd name="T64" fmla="*/ 471 w 2791"/>
                  <a:gd name="T65" fmla="*/ 210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96"/>
              <p:cNvSpPr>
                <a:spLocks/>
              </p:cNvSpPr>
              <p:nvPr/>
            </p:nvSpPr>
            <p:spPr bwMode="auto">
              <a:xfrm>
                <a:off x="2148" y="3582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97"/>
              <p:cNvSpPr>
                <a:spLocks/>
              </p:cNvSpPr>
              <p:nvPr/>
            </p:nvSpPr>
            <p:spPr bwMode="auto">
              <a:xfrm>
                <a:off x="2225" y="3313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98"/>
              <p:cNvSpPr>
                <a:spLocks/>
              </p:cNvSpPr>
              <p:nvPr/>
            </p:nvSpPr>
            <p:spPr bwMode="auto">
              <a:xfrm>
                <a:off x="2225" y="3519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99"/>
              <p:cNvSpPr>
                <a:spLocks/>
              </p:cNvSpPr>
              <p:nvPr/>
            </p:nvSpPr>
            <p:spPr bwMode="auto">
              <a:xfrm>
                <a:off x="2219" y="3716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>
              <a:off x="6610729" y="4111348"/>
              <a:ext cx="1131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H="1" flipV="1">
              <a:off x="6604379" y="5491521"/>
              <a:ext cx="1165225" cy="1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102"/>
            <p:cNvGrpSpPr>
              <a:grpSpLocks/>
            </p:cNvGrpSpPr>
            <p:nvPr/>
          </p:nvGrpSpPr>
          <p:grpSpPr bwMode="auto">
            <a:xfrm>
              <a:off x="6405942" y="4104791"/>
              <a:ext cx="346075" cy="1412957"/>
              <a:chOff x="1174" y="618"/>
              <a:chExt cx="218" cy="907"/>
            </a:xfrm>
          </p:grpSpPr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H="1">
                <a:off x="1292" y="618"/>
                <a:ext cx="7" cy="3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Oval 104"/>
              <p:cNvSpPr>
                <a:spLocks noChangeArrowheads="1"/>
              </p:cNvSpPr>
              <p:nvPr/>
            </p:nvSpPr>
            <p:spPr bwMode="auto">
              <a:xfrm flipH="1">
                <a:off x="1174" y="980"/>
                <a:ext cx="218" cy="227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G</a:t>
                </a:r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H="1">
                <a:off x="1292" y="1207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106"/>
            <p:cNvGrpSpPr>
              <a:grpSpLocks/>
            </p:cNvGrpSpPr>
            <p:nvPr/>
          </p:nvGrpSpPr>
          <p:grpSpPr bwMode="auto">
            <a:xfrm>
              <a:off x="7801354" y="4104791"/>
              <a:ext cx="404813" cy="1349030"/>
              <a:chOff x="68" y="754"/>
              <a:chExt cx="255" cy="823"/>
            </a:xfrm>
          </p:grpSpPr>
          <p:sp>
            <p:nvSpPr>
              <p:cNvPr id="62" name="Text Box 107"/>
              <p:cNvSpPr txBox="1">
                <a:spLocks noChangeArrowheads="1"/>
              </p:cNvSpPr>
              <p:nvPr/>
            </p:nvSpPr>
            <p:spPr bwMode="auto">
              <a:xfrm>
                <a:off x="68" y="754"/>
                <a:ext cx="255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0000FF"/>
                    </a:solidFill>
                  </a:rPr>
                  <a:t>N</a:t>
                </a:r>
              </a:p>
            </p:txBody>
          </p:sp>
          <p:sp>
            <p:nvSpPr>
              <p:cNvPr id="63" name="Text Box 108"/>
              <p:cNvSpPr txBox="1">
                <a:spLocks noChangeArrowheads="1"/>
              </p:cNvSpPr>
              <p:nvPr/>
            </p:nvSpPr>
            <p:spPr bwMode="auto">
              <a:xfrm>
                <a:off x="68" y="1298"/>
                <a:ext cx="24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0000FF"/>
                    </a:solidFill>
                  </a:rPr>
                  <a:t>S</a:t>
                </a:r>
              </a:p>
            </p:txBody>
          </p:sp>
        </p:grpSp>
        <p:sp>
          <p:nvSpPr>
            <p:cNvPr id="43" name="Line 109"/>
            <p:cNvSpPr>
              <a:spLocks noChangeShapeType="1"/>
            </p:cNvSpPr>
            <p:nvPr/>
          </p:nvSpPr>
          <p:spPr bwMode="auto">
            <a:xfrm>
              <a:off x="7787067" y="3426178"/>
              <a:ext cx="15875" cy="5015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Group 110"/>
            <p:cNvGrpSpPr>
              <a:grpSpLocks/>
            </p:cNvGrpSpPr>
            <p:nvPr/>
          </p:nvGrpSpPr>
          <p:grpSpPr bwMode="auto">
            <a:xfrm>
              <a:off x="7485442" y="4476881"/>
              <a:ext cx="188913" cy="947435"/>
              <a:chOff x="420" y="862"/>
              <a:chExt cx="119" cy="578"/>
            </a:xfrm>
          </p:grpSpPr>
          <p:sp>
            <p:nvSpPr>
              <p:cNvPr id="58" name="Line 111"/>
              <p:cNvSpPr>
                <a:spLocks noChangeShapeType="1"/>
              </p:cNvSpPr>
              <p:nvPr/>
            </p:nvSpPr>
            <p:spPr bwMode="auto">
              <a:xfrm>
                <a:off x="420" y="862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12"/>
              <p:cNvSpPr>
                <a:spLocks noChangeShapeType="1"/>
              </p:cNvSpPr>
              <p:nvPr/>
            </p:nvSpPr>
            <p:spPr bwMode="auto">
              <a:xfrm>
                <a:off x="439" y="1061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113"/>
              <p:cNvSpPr>
                <a:spLocks noChangeShapeType="1"/>
              </p:cNvSpPr>
              <p:nvPr/>
            </p:nvSpPr>
            <p:spPr bwMode="auto">
              <a:xfrm>
                <a:off x="439" y="125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>
                <a:off x="448" y="144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Group 115"/>
            <p:cNvGrpSpPr>
              <a:grpSpLocks/>
            </p:cNvGrpSpPr>
            <p:nvPr/>
          </p:nvGrpSpPr>
          <p:grpSpPr bwMode="auto">
            <a:xfrm flipH="1" flipV="1">
              <a:off x="7410829" y="3139325"/>
              <a:ext cx="215900" cy="891704"/>
              <a:chOff x="2880" y="4095"/>
              <a:chExt cx="119" cy="450"/>
            </a:xfrm>
          </p:grpSpPr>
          <p:sp>
            <p:nvSpPr>
              <p:cNvPr id="56" name="Freeform 116"/>
              <p:cNvSpPr>
                <a:spLocks/>
              </p:cNvSpPr>
              <p:nvPr/>
            </p:nvSpPr>
            <p:spPr bwMode="auto">
              <a:xfrm rot="5400000">
                <a:off x="2827" y="4373"/>
                <a:ext cx="225" cy="119"/>
              </a:xfrm>
              <a:custGeom>
                <a:avLst/>
                <a:gdLst>
                  <a:gd name="T0" fmla="*/ 0 w 3480"/>
                  <a:gd name="T1" fmla="*/ 0 h 360"/>
                  <a:gd name="T2" fmla="*/ 225 w 3480"/>
                  <a:gd name="T3" fmla="*/ 0 h 360"/>
                  <a:gd name="T4" fmla="*/ 225 w 3480"/>
                  <a:gd name="T5" fmla="*/ 119 h 360"/>
                  <a:gd name="T6" fmla="*/ 0 w 3480"/>
                  <a:gd name="T7" fmla="*/ 119 h 3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480" h="360">
                    <a:moveTo>
                      <a:pt x="0" y="0"/>
                    </a:moveTo>
                    <a:lnTo>
                      <a:pt x="3480" y="0"/>
                    </a:lnTo>
                    <a:lnTo>
                      <a:pt x="3480" y="360"/>
                    </a:lnTo>
                    <a:lnTo>
                      <a:pt x="0" y="360"/>
                    </a:lnTo>
                  </a:path>
                </a:pathLst>
              </a:cu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17"/>
              <p:cNvSpPr>
                <a:spLocks/>
              </p:cNvSpPr>
              <p:nvPr/>
            </p:nvSpPr>
            <p:spPr bwMode="auto">
              <a:xfrm rot="5400000" flipH="1">
                <a:off x="2827" y="4148"/>
                <a:ext cx="225" cy="119"/>
              </a:xfrm>
              <a:custGeom>
                <a:avLst/>
                <a:gdLst>
                  <a:gd name="T0" fmla="*/ 0 w 3480"/>
                  <a:gd name="T1" fmla="*/ 0 h 360"/>
                  <a:gd name="T2" fmla="*/ 225 w 3480"/>
                  <a:gd name="T3" fmla="*/ 0 h 360"/>
                  <a:gd name="T4" fmla="*/ 225 w 3480"/>
                  <a:gd name="T5" fmla="*/ 119 h 360"/>
                  <a:gd name="T6" fmla="*/ 0 w 3480"/>
                  <a:gd name="T7" fmla="*/ 119 h 3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480" h="360">
                    <a:moveTo>
                      <a:pt x="0" y="0"/>
                    </a:moveTo>
                    <a:lnTo>
                      <a:pt x="3480" y="0"/>
                    </a:lnTo>
                    <a:lnTo>
                      <a:pt x="3480" y="360"/>
                    </a:lnTo>
                    <a:lnTo>
                      <a:pt x="0" y="36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Text Box 118"/>
            <p:cNvSpPr txBox="1">
              <a:spLocks noChangeArrowheads="1"/>
            </p:cNvSpPr>
            <p:nvPr/>
          </p:nvSpPr>
          <p:spPr bwMode="auto">
            <a:xfrm>
              <a:off x="7340979" y="3583538"/>
              <a:ext cx="354013" cy="396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1560" y="3739655"/>
            <a:ext cx="1773238" cy="2411206"/>
            <a:chOff x="4389817" y="3109820"/>
            <a:chExt cx="1773238" cy="2411206"/>
          </a:xfrm>
        </p:grpSpPr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5758242" y="3436013"/>
              <a:ext cx="15875" cy="5015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4823204" y="5489882"/>
              <a:ext cx="230188" cy="16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4893054" y="4104791"/>
              <a:ext cx="179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" name="Group 63"/>
            <p:cNvGrpSpPr>
              <a:grpSpLocks/>
            </p:cNvGrpSpPr>
            <p:nvPr/>
          </p:nvGrpSpPr>
          <p:grpSpPr bwMode="auto">
            <a:xfrm flipH="1">
              <a:off x="5239129" y="4104791"/>
              <a:ext cx="539750" cy="1416235"/>
              <a:chOff x="2148" y="2953"/>
              <a:chExt cx="479" cy="972"/>
            </a:xfrm>
          </p:grpSpPr>
          <p:sp>
            <p:nvSpPr>
              <p:cNvPr id="85" name="Freeform 64"/>
              <p:cNvSpPr>
                <a:spLocks/>
              </p:cNvSpPr>
              <p:nvPr/>
            </p:nvSpPr>
            <p:spPr bwMode="auto">
              <a:xfrm>
                <a:off x="2149" y="316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65"/>
              <p:cNvSpPr>
                <a:spLocks/>
              </p:cNvSpPr>
              <p:nvPr/>
            </p:nvSpPr>
            <p:spPr bwMode="auto">
              <a:xfrm>
                <a:off x="2215" y="3100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66"/>
              <p:cNvSpPr>
                <a:spLocks/>
              </p:cNvSpPr>
              <p:nvPr/>
            </p:nvSpPr>
            <p:spPr bwMode="auto">
              <a:xfrm>
                <a:off x="2148" y="2953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67"/>
              <p:cNvSpPr>
                <a:spLocks/>
              </p:cNvSpPr>
              <p:nvPr/>
            </p:nvSpPr>
            <p:spPr bwMode="auto">
              <a:xfrm>
                <a:off x="2154" y="3776"/>
                <a:ext cx="69" cy="149"/>
              </a:xfrm>
              <a:custGeom>
                <a:avLst/>
                <a:gdLst>
                  <a:gd name="T0" fmla="*/ 69 w 69"/>
                  <a:gd name="T1" fmla="*/ 0 h 149"/>
                  <a:gd name="T2" fmla="*/ 60 w 69"/>
                  <a:gd name="T3" fmla="*/ 7 h 149"/>
                  <a:gd name="T4" fmla="*/ 49 w 69"/>
                  <a:gd name="T5" fmla="*/ 17 h 149"/>
                  <a:gd name="T6" fmla="*/ 38 w 69"/>
                  <a:gd name="T7" fmla="*/ 26 h 149"/>
                  <a:gd name="T8" fmla="*/ 28 w 69"/>
                  <a:gd name="T9" fmla="*/ 37 h 149"/>
                  <a:gd name="T10" fmla="*/ 19 w 69"/>
                  <a:gd name="T11" fmla="*/ 49 h 149"/>
                  <a:gd name="T12" fmla="*/ 12 w 69"/>
                  <a:gd name="T13" fmla="*/ 61 h 149"/>
                  <a:gd name="T14" fmla="*/ 3 w 69"/>
                  <a:gd name="T15" fmla="*/ 82 h 149"/>
                  <a:gd name="T16" fmla="*/ 1 w 69"/>
                  <a:gd name="T17" fmla="*/ 94 h 149"/>
                  <a:gd name="T18" fmla="*/ 0 w 69"/>
                  <a:gd name="T19" fmla="*/ 109 h 149"/>
                  <a:gd name="T20" fmla="*/ 2 w 69"/>
                  <a:gd name="T21" fmla="*/ 122 h 149"/>
                  <a:gd name="T22" fmla="*/ 5 w 69"/>
                  <a:gd name="T23" fmla="*/ 135 h 149"/>
                  <a:gd name="T24" fmla="*/ 10 w 69"/>
                  <a:gd name="T25" fmla="*/ 149 h 1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9" h="149">
                    <a:moveTo>
                      <a:pt x="69" y="0"/>
                    </a:moveTo>
                    <a:cubicBezTo>
                      <a:pt x="68" y="1"/>
                      <a:pt x="63" y="4"/>
                      <a:pt x="60" y="7"/>
                    </a:cubicBezTo>
                    <a:cubicBezTo>
                      <a:pt x="57" y="10"/>
                      <a:pt x="52" y="13"/>
                      <a:pt x="49" y="17"/>
                    </a:cubicBezTo>
                    <a:cubicBezTo>
                      <a:pt x="45" y="20"/>
                      <a:pt x="41" y="23"/>
                      <a:pt x="38" y="26"/>
                    </a:cubicBezTo>
                    <a:cubicBezTo>
                      <a:pt x="35" y="30"/>
                      <a:pt x="31" y="33"/>
                      <a:pt x="28" y="37"/>
                    </a:cubicBezTo>
                    <a:cubicBezTo>
                      <a:pt x="25" y="41"/>
                      <a:pt x="22" y="45"/>
                      <a:pt x="19" y="49"/>
                    </a:cubicBezTo>
                    <a:cubicBezTo>
                      <a:pt x="16" y="53"/>
                      <a:pt x="14" y="56"/>
                      <a:pt x="12" y="61"/>
                    </a:cubicBezTo>
                    <a:cubicBezTo>
                      <a:pt x="9" y="67"/>
                      <a:pt x="5" y="76"/>
                      <a:pt x="3" y="82"/>
                    </a:cubicBezTo>
                    <a:cubicBezTo>
                      <a:pt x="1" y="87"/>
                      <a:pt x="1" y="90"/>
                      <a:pt x="1" y="94"/>
                    </a:cubicBezTo>
                    <a:cubicBezTo>
                      <a:pt x="0" y="99"/>
                      <a:pt x="0" y="105"/>
                      <a:pt x="0" y="109"/>
                    </a:cubicBezTo>
                    <a:cubicBezTo>
                      <a:pt x="0" y="113"/>
                      <a:pt x="1" y="117"/>
                      <a:pt x="2" y="122"/>
                    </a:cubicBezTo>
                    <a:cubicBezTo>
                      <a:pt x="2" y="126"/>
                      <a:pt x="3" y="131"/>
                      <a:pt x="5" y="135"/>
                    </a:cubicBezTo>
                    <a:cubicBezTo>
                      <a:pt x="6" y="140"/>
                      <a:pt x="9" y="147"/>
                      <a:pt x="10" y="14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68"/>
              <p:cNvSpPr>
                <a:spLocks/>
              </p:cNvSpPr>
              <p:nvPr/>
            </p:nvSpPr>
            <p:spPr bwMode="auto">
              <a:xfrm>
                <a:off x="2148" y="3378"/>
                <a:ext cx="471" cy="279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2 h 571"/>
                  <a:gd name="T14" fmla="*/ 3 w 2791"/>
                  <a:gd name="T15" fmla="*/ 82 h 571"/>
                  <a:gd name="T16" fmla="*/ 1 w 2791"/>
                  <a:gd name="T17" fmla="*/ 95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6 h 571"/>
                  <a:gd name="T24" fmla="*/ 10 w 2791"/>
                  <a:gd name="T25" fmla="*/ 150 h 571"/>
                  <a:gd name="T26" fmla="*/ 18 w 2791"/>
                  <a:gd name="T27" fmla="*/ 163 h 571"/>
                  <a:gd name="T28" fmla="*/ 26 w 2791"/>
                  <a:gd name="T29" fmla="*/ 175 h 571"/>
                  <a:gd name="T30" fmla="*/ 36 w 2791"/>
                  <a:gd name="T31" fmla="*/ 187 h 571"/>
                  <a:gd name="T32" fmla="*/ 47 w 2791"/>
                  <a:gd name="T33" fmla="*/ 196 h 571"/>
                  <a:gd name="T34" fmla="*/ 60 w 2791"/>
                  <a:gd name="T35" fmla="*/ 206 h 571"/>
                  <a:gd name="T36" fmla="*/ 73 w 2791"/>
                  <a:gd name="T37" fmla="*/ 216 h 571"/>
                  <a:gd name="T38" fmla="*/ 90 w 2791"/>
                  <a:gd name="T39" fmla="*/ 227 h 571"/>
                  <a:gd name="T40" fmla="*/ 107 w 2791"/>
                  <a:gd name="T41" fmla="*/ 236 h 571"/>
                  <a:gd name="T42" fmla="*/ 133 w 2791"/>
                  <a:gd name="T43" fmla="*/ 247 h 571"/>
                  <a:gd name="T44" fmla="*/ 177 w 2791"/>
                  <a:gd name="T45" fmla="*/ 261 h 571"/>
                  <a:gd name="T46" fmla="*/ 228 w 2791"/>
                  <a:gd name="T47" fmla="*/ 274 h 571"/>
                  <a:gd name="T48" fmla="*/ 297 w 2791"/>
                  <a:gd name="T49" fmla="*/ 279 h 571"/>
                  <a:gd name="T50" fmla="*/ 334 w 2791"/>
                  <a:gd name="T51" fmla="*/ 278 h 571"/>
                  <a:gd name="T52" fmla="*/ 376 w 2791"/>
                  <a:gd name="T53" fmla="*/ 273 h 571"/>
                  <a:gd name="T54" fmla="*/ 410 w 2791"/>
                  <a:gd name="T55" fmla="*/ 265 h 571"/>
                  <a:gd name="T56" fmla="*/ 429 w 2791"/>
                  <a:gd name="T57" fmla="*/ 257 h 571"/>
                  <a:gd name="T58" fmla="*/ 445 w 2791"/>
                  <a:gd name="T59" fmla="*/ 249 h 571"/>
                  <a:gd name="T60" fmla="*/ 456 w 2791"/>
                  <a:gd name="T61" fmla="*/ 241 h 571"/>
                  <a:gd name="T62" fmla="*/ 469 w 2791"/>
                  <a:gd name="T63" fmla="*/ 225 h 571"/>
                  <a:gd name="T64" fmla="*/ 471 w 2791"/>
                  <a:gd name="T65" fmla="*/ 210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69"/>
              <p:cNvSpPr>
                <a:spLocks/>
              </p:cNvSpPr>
              <p:nvPr/>
            </p:nvSpPr>
            <p:spPr bwMode="auto">
              <a:xfrm>
                <a:off x="2148" y="3582"/>
                <a:ext cx="471" cy="278"/>
              </a:xfrm>
              <a:custGeom>
                <a:avLst/>
                <a:gdLst>
                  <a:gd name="T0" fmla="*/ 69 w 2791"/>
                  <a:gd name="T1" fmla="*/ 0 h 571"/>
                  <a:gd name="T2" fmla="*/ 60 w 2791"/>
                  <a:gd name="T3" fmla="*/ 7 h 571"/>
                  <a:gd name="T4" fmla="*/ 49 w 2791"/>
                  <a:gd name="T5" fmla="*/ 17 h 571"/>
                  <a:gd name="T6" fmla="*/ 38 w 2791"/>
                  <a:gd name="T7" fmla="*/ 26 h 571"/>
                  <a:gd name="T8" fmla="*/ 28 w 2791"/>
                  <a:gd name="T9" fmla="*/ 37 h 571"/>
                  <a:gd name="T10" fmla="*/ 19 w 2791"/>
                  <a:gd name="T11" fmla="*/ 49 h 571"/>
                  <a:gd name="T12" fmla="*/ 12 w 2791"/>
                  <a:gd name="T13" fmla="*/ 61 h 571"/>
                  <a:gd name="T14" fmla="*/ 3 w 2791"/>
                  <a:gd name="T15" fmla="*/ 82 h 571"/>
                  <a:gd name="T16" fmla="*/ 1 w 2791"/>
                  <a:gd name="T17" fmla="*/ 94 h 571"/>
                  <a:gd name="T18" fmla="*/ 0 w 2791"/>
                  <a:gd name="T19" fmla="*/ 109 h 571"/>
                  <a:gd name="T20" fmla="*/ 2 w 2791"/>
                  <a:gd name="T21" fmla="*/ 122 h 571"/>
                  <a:gd name="T22" fmla="*/ 5 w 2791"/>
                  <a:gd name="T23" fmla="*/ 135 h 571"/>
                  <a:gd name="T24" fmla="*/ 10 w 2791"/>
                  <a:gd name="T25" fmla="*/ 149 h 571"/>
                  <a:gd name="T26" fmla="*/ 18 w 2791"/>
                  <a:gd name="T27" fmla="*/ 163 h 571"/>
                  <a:gd name="T28" fmla="*/ 26 w 2791"/>
                  <a:gd name="T29" fmla="*/ 174 h 571"/>
                  <a:gd name="T30" fmla="*/ 36 w 2791"/>
                  <a:gd name="T31" fmla="*/ 186 h 571"/>
                  <a:gd name="T32" fmla="*/ 47 w 2791"/>
                  <a:gd name="T33" fmla="*/ 196 h 571"/>
                  <a:gd name="T34" fmla="*/ 60 w 2791"/>
                  <a:gd name="T35" fmla="*/ 205 h 571"/>
                  <a:gd name="T36" fmla="*/ 73 w 2791"/>
                  <a:gd name="T37" fmla="*/ 215 h 571"/>
                  <a:gd name="T38" fmla="*/ 90 w 2791"/>
                  <a:gd name="T39" fmla="*/ 226 h 571"/>
                  <a:gd name="T40" fmla="*/ 107 w 2791"/>
                  <a:gd name="T41" fmla="*/ 235 h 571"/>
                  <a:gd name="T42" fmla="*/ 133 w 2791"/>
                  <a:gd name="T43" fmla="*/ 246 h 571"/>
                  <a:gd name="T44" fmla="*/ 177 w 2791"/>
                  <a:gd name="T45" fmla="*/ 260 h 571"/>
                  <a:gd name="T46" fmla="*/ 228 w 2791"/>
                  <a:gd name="T47" fmla="*/ 273 h 571"/>
                  <a:gd name="T48" fmla="*/ 297 w 2791"/>
                  <a:gd name="T49" fmla="*/ 278 h 571"/>
                  <a:gd name="T50" fmla="*/ 334 w 2791"/>
                  <a:gd name="T51" fmla="*/ 277 h 571"/>
                  <a:gd name="T52" fmla="*/ 376 w 2791"/>
                  <a:gd name="T53" fmla="*/ 272 h 571"/>
                  <a:gd name="T54" fmla="*/ 410 w 2791"/>
                  <a:gd name="T55" fmla="*/ 264 h 571"/>
                  <a:gd name="T56" fmla="*/ 429 w 2791"/>
                  <a:gd name="T57" fmla="*/ 256 h 571"/>
                  <a:gd name="T58" fmla="*/ 445 w 2791"/>
                  <a:gd name="T59" fmla="*/ 248 h 571"/>
                  <a:gd name="T60" fmla="*/ 456 w 2791"/>
                  <a:gd name="T61" fmla="*/ 241 h 571"/>
                  <a:gd name="T62" fmla="*/ 469 w 2791"/>
                  <a:gd name="T63" fmla="*/ 224 h 571"/>
                  <a:gd name="T64" fmla="*/ 471 w 2791"/>
                  <a:gd name="T65" fmla="*/ 209 h 5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91" h="571">
                    <a:moveTo>
                      <a:pt x="409" y="0"/>
                    </a:moveTo>
                    <a:cubicBezTo>
                      <a:pt x="400" y="2"/>
                      <a:pt x="375" y="8"/>
                      <a:pt x="355" y="14"/>
                    </a:cubicBezTo>
                    <a:cubicBezTo>
                      <a:pt x="335" y="20"/>
                      <a:pt x="311" y="27"/>
                      <a:pt x="289" y="34"/>
                    </a:cubicBezTo>
                    <a:cubicBezTo>
                      <a:pt x="267" y="41"/>
                      <a:pt x="245" y="47"/>
                      <a:pt x="225" y="54"/>
                    </a:cubicBezTo>
                    <a:cubicBezTo>
                      <a:pt x="205" y="61"/>
                      <a:pt x="184" y="68"/>
                      <a:pt x="165" y="76"/>
                    </a:cubicBezTo>
                    <a:cubicBezTo>
                      <a:pt x="146" y="84"/>
                      <a:pt x="129" y="92"/>
                      <a:pt x="113" y="100"/>
                    </a:cubicBezTo>
                    <a:cubicBezTo>
                      <a:pt x="97" y="108"/>
                      <a:pt x="85" y="115"/>
                      <a:pt x="69" y="126"/>
                    </a:cubicBezTo>
                    <a:cubicBezTo>
                      <a:pt x="53" y="137"/>
                      <a:pt x="30" y="157"/>
                      <a:pt x="19" y="168"/>
                    </a:cubicBezTo>
                    <a:cubicBezTo>
                      <a:pt x="8" y="179"/>
                      <a:pt x="8" y="185"/>
                      <a:pt x="5" y="194"/>
                    </a:cubicBezTo>
                    <a:cubicBezTo>
                      <a:pt x="2" y="203"/>
                      <a:pt x="0" y="215"/>
                      <a:pt x="1" y="224"/>
                    </a:cubicBezTo>
                    <a:cubicBezTo>
                      <a:pt x="2" y="233"/>
                      <a:pt x="4" y="241"/>
                      <a:pt x="9" y="250"/>
                    </a:cubicBezTo>
                    <a:cubicBezTo>
                      <a:pt x="14" y="259"/>
                      <a:pt x="20" y="269"/>
                      <a:pt x="29" y="278"/>
                    </a:cubicBezTo>
                    <a:cubicBezTo>
                      <a:pt x="38" y="287"/>
                      <a:pt x="48" y="297"/>
                      <a:pt x="61" y="306"/>
                    </a:cubicBezTo>
                    <a:cubicBezTo>
                      <a:pt x="74" y="315"/>
                      <a:pt x="90" y="325"/>
                      <a:pt x="105" y="334"/>
                    </a:cubicBezTo>
                    <a:cubicBezTo>
                      <a:pt x="120" y="343"/>
                      <a:pt x="135" y="350"/>
                      <a:pt x="153" y="358"/>
                    </a:cubicBezTo>
                    <a:cubicBezTo>
                      <a:pt x="171" y="366"/>
                      <a:pt x="192" y="375"/>
                      <a:pt x="213" y="382"/>
                    </a:cubicBezTo>
                    <a:cubicBezTo>
                      <a:pt x="234" y="389"/>
                      <a:pt x="254" y="395"/>
                      <a:pt x="277" y="402"/>
                    </a:cubicBezTo>
                    <a:cubicBezTo>
                      <a:pt x="300" y="409"/>
                      <a:pt x="327" y="415"/>
                      <a:pt x="353" y="422"/>
                    </a:cubicBezTo>
                    <a:cubicBezTo>
                      <a:pt x="379" y="429"/>
                      <a:pt x="403" y="435"/>
                      <a:pt x="433" y="442"/>
                    </a:cubicBezTo>
                    <a:cubicBezTo>
                      <a:pt x="463" y="449"/>
                      <a:pt x="499" y="457"/>
                      <a:pt x="533" y="464"/>
                    </a:cubicBezTo>
                    <a:cubicBezTo>
                      <a:pt x="567" y="471"/>
                      <a:pt x="595" y="475"/>
                      <a:pt x="637" y="482"/>
                    </a:cubicBezTo>
                    <a:cubicBezTo>
                      <a:pt x="679" y="489"/>
                      <a:pt x="718" y="497"/>
                      <a:pt x="787" y="506"/>
                    </a:cubicBezTo>
                    <a:cubicBezTo>
                      <a:pt x="856" y="515"/>
                      <a:pt x="955" y="525"/>
                      <a:pt x="1049" y="534"/>
                    </a:cubicBezTo>
                    <a:cubicBezTo>
                      <a:pt x="1143" y="543"/>
                      <a:pt x="1235" y="554"/>
                      <a:pt x="1353" y="560"/>
                    </a:cubicBezTo>
                    <a:cubicBezTo>
                      <a:pt x="1471" y="566"/>
                      <a:pt x="1652" y="569"/>
                      <a:pt x="1757" y="570"/>
                    </a:cubicBezTo>
                    <a:cubicBezTo>
                      <a:pt x="1862" y="571"/>
                      <a:pt x="1902" y="570"/>
                      <a:pt x="1981" y="568"/>
                    </a:cubicBezTo>
                    <a:cubicBezTo>
                      <a:pt x="2060" y="566"/>
                      <a:pt x="2154" y="562"/>
                      <a:pt x="2229" y="558"/>
                    </a:cubicBezTo>
                    <a:cubicBezTo>
                      <a:pt x="2304" y="554"/>
                      <a:pt x="2377" y="547"/>
                      <a:pt x="2429" y="542"/>
                    </a:cubicBezTo>
                    <a:cubicBezTo>
                      <a:pt x="2481" y="537"/>
                      <a:pt x="2506" y="531"/>
                      <a:pt x="2541" y="526"/>
                    </a:cubicBezTo>
                    <a:cubicBezTo>
                      <a:pt x="2576" y="521"/>
                      <a:pt x="2610" y="515"/>
                      <a:pt x="2637" y="510"/>
                    </a:cubicBezTo>
                    <a:cubicBezTo>
                      <a:pt x="2664" y="505"/>
                      <a:pt x="2682" y="502"/>
                      <a:pt x="2705" y="494"/>
                    </a:cubicBezTo>
                    <a:cubicBezTo>
                      <a:pt x="2728" y="486"/>
                      <a:pt x="2763" y="471"/>
                      <a:pt x="2777" y="460"/>
                    </a:cubicBezTo>
                    <a:cubicBezTo>
                      <a:pt x="2791" y="449"/>
                      <a:pt x="2787" y="436"/>
                      <a:pt x="2789" y="43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70"/>
              <p:cNvSpPr>
                <a:spLocks/>
              </p:cNvSpPr>
              <p:nvPr/>
            </p:nvSpPr>
            <p:spPr bwMode="auto">
              <a:xfrm>
                <a:off x="2225" y="3313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71"/>
              <p:cNvSpPr>
                <a:spLocks/>
              </p:cNvSpPr>
              <p:nvPr/>
            </p:nvSpPr>
            <p:spPr bwMode="auto">
              <a:xfrm>
                <a:off x="2225" y="3519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72"/>
              <p:cNvSpPr>
                <a:spLocks/>
              </p:cNvSpPr>
              <p:nvPr/>
            </p:nvSpPr>
            <p:spPr bwMode="auto">
              <a:xfrm>
                <a:off x="2219" y="3716"/>
                <a:ext cx="402" cy="64"/>
              </a:xfrm>
              <a:custGeom>
                <a:avLst/>
                <a:gdLst>
                  <a:gd name="T0" fmla="*/ 0 w 2380"/>
                  <a:gd name="T1" fmla="*/ 64 h 132"/>
                  <a:gd name="T2" fmla="*/ 8 w 2380"/>
                  <a:gd name="T3" fmla="*/ 58 h 132"/>
                  <a:gd name="T4" fmla="*/ 20 w 2380"/>
                  <a:gd name="T5" fmla="*/ 50 h 132"/>
                  <a:gd name="T6" fmla="*/ 14 w 2380"/>
                  <a:gd name="T7" fmla="*/ 53 h 132"/>
                  <a:gd name="T8" fmla="*/ 29 w 2380"/>
                  <a:gd name="T9" fmla="*/ 47 h 132"/>
                  <a:gd name="T10" fmla="*/ 47 w 2380"/>
                  <a:gd name="T11" fmla="*/ 38 h 132"/>
                  <a:gd name="T12" fmla="*/ 65 w 2380"/>
                  <a:gd name="T13" fmla="*/ 30 h 132"/>
                  <a:gd name="T14" fmla="*/ 83 w 2380"/>
                  <a:gd name="T15" fmla="*/ 23 h 132"/>
                  <a:gd name="T16" fmla="*/ 98 w 2380"/>
                  <a:gd name="T17" fmla="*/ 19 h 132"/>
                  <a:gd name="T18" fmla="*/ 130 w 2380"/>
                  <a:gd name="T19" fmla="*/ 11 h 132"/>
                  <a:gd name="T20" fmla="*/ 176 w 2380"/>
                  <a:gd name="T21" fmla="*/ 4 h 132"/>
                  <a:gd name="T22" fmla="*/ 206 w 2380"/>
                  <a:gd name="T23" fmla="*/ 1 h 132"/>
                  <a:gd name="T24" fmla="*/ 240 w 2380"/>
                  <a:gd name="T25" fmla="*/ 0 h 132"/>
                  <a:gd name="T26" fmla="*/ 273 w 2380"/>
                  <a:gd name="T27" fmla="*/ 1 h 132"/>
                  <a:gd name="T28" fmla="*/ 293 w 2380"/>
                  <a:gd name="T29" fmla="*/ 3 h 132"/>
                  <a:gd name="T30" fmla="*/ 313 w 2380"/>
                  <a:gd name="T31" fmla="*/ 7 h 132"/>
                  <a:gd name="T32" fmla="*/ 346 w 2380"/>
                  <a:gd name="T33" fmla="*/ 16 h 132"/>
                  <a:gd name="T34" fmla="*/ 372 w 2380"/>
                  <a:gd name="T35" fmla="*/ 26 h 132"/>
                  <a:gd name="T36" fmla="*/ 394 w 2380"/>
                  <a:gd name="T37" fmla="*/ 45 h 132"/>
                  <a:gd name="T38" fmla="*/ 400 w 2380"/>
                  <a:gd name="T39" fmla="*/ 55 h 132"/>
                  <a:gd name="T40" fmla="*/ 402 w 2380"/>
                  <a:gd name="T41" fmla="*/ 64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80" h="132">
                    <a:moveTo>
                      <a:pt x="0" y="131"/>
                    </a:moveTo>
                    <a:cubicBezTo>
                      <a:pt x="7" y="129"/>
                      <a:pt x="25" y="123"/>
                      <a:pt x="45" y="119"/>
                    </a:cubicBezTo>
                    <a:cubicBezTo>
                      <a:pt x="65" y="115"/>
                      <a:pt x="113" y="105"/>
                      <a:pt x="120" y="104"/>
                    </a:cubicBezTo>
                    <a:cubicBezTo>
                      <a:pt x="127" y="103"/>
                      <a:pt x="77" y="111"/>
                      <a:pt x="85" y="110"/>
                    </a:cubicBezTo>
                    <a:cubicBezTo>
                      <a:pt x="93" y="109"/>
                      <a:pt x="137" y="101"/>
                      <a:pt x="169" y="96"/>
                    </a:cubicBezTo>
                    <a:cubicBezTo>
                      <a:pt x="201" y="91"/>
                      <a:pt x="241" y="84"/>
                      <a:pt x="277" y="78"/>
                    </a:cubicBezTo>
                    <a:cubicBezTo>
                      <a:pt x="313" y="72"/>
                      <a:pt x="350" y="67"/>
                      <a:pt x="385" y="62"/>
                    </a:cubicBezTo>
                    <a:cubicBezTo>
                      <a:pt x="420" y="57"/>
                      <a:pt x="456" y="52"/>
                      <a:pt x="489" y="48"/>
                    </a:cubicBezTo>
                    <a:cubicBezTo>
                      <a:pt x="522" y="44"/>
                      <a:pt x="535" y="43"/>
                      <a:pt x="582" y="39"/>
                    </a:cubicBezTo>
                    <a:cubicBezTo>
                      <a:pt x="629" y="35"/>
                      <a:pt x="696" y="28"/>
                      <a:pt x="772" y="23"/>
                    </a:cubicBezTo>
                    <a:cubicBezTo>
                      <a:pt x="848" y="18"/>
                      <a:pt x="966" y="12"/>
                      <a:pt x="1041" y="8"/>
                    </a:cubicBezTo>
                    <a:cubicBezTo>
                      <a:pt x="1116" y="4"/>
                      <a:pt x="1159" y="3"/>
                      <a:pt x="1222" y="2"/>
                    </a:cubicBezTo>
                    <a:cubicBezTo>
                      <a:pt x="1285" y="1"/>
                      <a:pt x="1354" y="0"/>
                      <a:pt x="1420" y="0"/>
                    </a:cubicBezTo>
                    <a:cubicBezTo>
                      <a:pt x="1486" y="0"/>
                      <a:pt x="1565" y="1"/>
                      <a:pt x="1617" y="2"/>
                    </a:cubicBezTo>
                    <a:cubicBezTo>
                      <a:pt x="1669" y="3"/>
                      <a:pt x="1695" y="4"/>
                      <a:pt x="1734" y="6"/>
                    </a:cubicBezTo>
                    <a:cubicBezTo>
                      <a:pt x="1773" y="8"/>
                      <a:pt x="1798" y="10"/>
                      <a:pt x="1851" y="14"/>
                    </a:cubicBezTo>
                    <a:cubicBezTo>
                      <a:pt x="1904" y="18"/>
                      <a:pt x="1992" y="25"/>
                      <a:pt x="2050" y="32"/>
                    </a:cubicBezTo>
                    <a:cubicBezTo>
                      <a:pt x="2108" y="39"/>
                      <a:pt x="2155" y="44"/>
                      <a:pt x="2202" y="54"/>
                    </a:cubicBezTo>
                    <a:cubicBezTo>
                      <a:pt x="2249" y="64"/>
                      <a:pt x="2306" y="83"/>
                      <a:pt x="2334" y="93"/>
                    </a:cubicBezTo>
                    <a:cubicBezTo>
                      <a:pt x="2362" y="103"/>
                      <a:pt x="2360" y="108"/>
                      <a:pt x="2368" y="114"/>
                    </a:cubicBezTo>
                    <a:cubicBezTo>
                      <a:pt x="2376" y="120"/>
                      <a:pt x="2378" y="128"/>
                      <a:pt x="23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Line 73"/>
            <p:cNvSpPr>
              <a:spLocks noChangeShapeType="1"/>
            </p:cNvSpPr>
            <p:nvPr/>
          </p:nvSpPr>
          <p:spPr bwMode="auto">
            <a:xfrm>
              <a:off x="4594604" y="4111348"/>
              <a:ext cx="1131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74"/>
            <p:cNvSpPr>
              <a:spLocks noChangeShapeType="1"/>
            </p:cNvSpPr>
            <p:nvPr/>
          </p:nvSpPr>
          <p:spPr bwMode="auto">
            <a:xfrm flipH="1" flipV="1">
              <a:off x="4588254" y="5491521"/>
              <a:ext cx="1163638" cy="1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4389817" y="4104791"/>
              <a:ext cx="346075" cy="1412957"/>
              <a:chOff x="1174" y="618"/>
              <a:chExt cx="218" cy="907"/>
            </a:xfrm>
          </p:grpSpPr>
          <p:sp>
            <p:nvSpPr>
              <p:cNvPr id="82" name="Line 76"/>
              <p:cNvSpPr>
                <a:spLocks noChangeShapeType="1"/>
              </p:cNvSpPr>
              <p:nvPr/>
            </p:nvSpPr>
            <p:spPr bwMode="auto">
              <a:xfrm flipH="1">
                <a:off x="1292" y="618"/>
                <a:ext cx="7" cy="3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Oval 77"/>
              <p:cNvSpPr>
                <a:spLocks noChangeArrowheads="1"/>
              </p:cNvSpPr>
              <p:nvPr/>
            </p:nvSpPr>
            <p:spPr bwMode="auto">
              <a:xfrm flipH="1">
                <a:off x="1174" y="980"/>
                <a:ext cx="218" cy="227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G</a:t>
                </a:r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 flipH="1">
                <a:off x="1292" y="1207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 flipH="1" flipV="1">
              <a:off x="5408992" y="3109820"/>
              <a:ext cx="215900" cy="891704"/>
              <a:chOff x="2880" y="4095"/>
              <a:chExt cx="119" cy="450"/>
            </a:xfrm>
          </p:grpSpPr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 rot="5400000">
                <a:off x="2827" y="4373"/>
                <a:ext cx="225" cy="119"/>
              </a:xfrm>
              <a:custGeom>
                <a:avLst/>
                <a:gdLst>
                  <a:gd name="T0" fmla="*/ 0 w 3480"/>
                  <a:gd name="T1" fmla="*/ 0 h 360"/>
                  <a:gd name="T2" fmla="*/ 225 w 3480"/>
                  <a:gd name="T3" fmla="*/ 0 h 360"/>
                  <a:gd name="T4" fmla="*/ 225 w 3480"/>
                  <a:gd name="T5" fmla="*/ 119 h 360"/>
                  <a:gd name="T6" fmla="*/ 0 w 3480"/>
                  <a:gd name="T7" fmla="*/ 119 h 3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480" h="360">
                    <a:moveTo>
                      <a:pt x="0" y="0"/>
                    </a:moveTo>
                    <a:lnTo>
                      <a:pt x="3480" y="0"/>
                    </a:lnTo>
                    <a:lnTo>
                      <a:pt x="3480" y="360"/>
                    </a:lnTo>
                    <a:lnTo>
                      <a:pt x="0" y="360"/>
                    </a:lnTo>
                  </a:path>
                </a:pathLst>
              </a:cu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 rot="5400000" flipH="1">
                <a:off x="2827" y="4148"/>
                <a:ext cx="225" cy="119"/>
              </a:xfrm>
              <a:custGeom>
                <a:avLst/>
                <a:gdLst>
                  <a:gd name="T0" fmla="*/ 0 w 3480"/>
                  <a:gd name="T1" fmla="*/ 0 h 360"/>
                  <a:gd name="T2" fmla="*/ 225 w 3480"/>
                  <a:gd name="T3" fmla="*/ 0 h 360"/>
                  <a:gd name="T4" fmla="*/ 225 w 3480"/>
                  <a:gd name="T5" fmla="*/ 119 h 360"/>
                  <a:gd name="T6" fmla="*/ 0 w 3480"/>
                  <a:gd name="T7" fmla="*/ 119 h 3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480" h="360">
                    <a:moveTo>
                      <a:pt x="0" y="0"/>
                    </a:moveTo>
                    <a:lnTo>
                      <a:pt x="3480" y="0"/>
                    </a:lnTo>
                    <a:lnTo>
                      <a:pt x="3480" y="360"/>
                    </a:lnTo>
                    <a:lnTo>
                      <a:pt x="0" y="36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5350254" y="3588455"/>
              <a:ext cx="354013" cy="396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</a:rPr>
                <a:t>S</a:t>
              </a:r>
            </a:p>
          </p:txBody>
        </p:sp>
        <p:grpSp>
          <p:nvGrpSpPr>
            <p:cNvPr id="35" name="Group 83"/>
            <p:cNvGrpSpPr>
              <a:grpSpLocks/>
            </p:cNvGrpSpPr>
            <p:nvPr/>
          </p:nvGrpSpPr>
          <p:grpSpPr bwMode="auto">
            <a:xfrm>
              <a:off x="5397879" y="4476881"/>
              <a:ext cx="215900" cy="947435"/>
              <a:chOff x="420" y="862"/>
              <a:chExt cx="119" cy="578"/>
            </a:xfrm>
          </p:grpSpPr>
          <p:sp>
            <p:nvSpPr>
              <p:cNvPr id="76" name="Line 84"/>
              <p:cNvSpPr>
                <a:spLocks noChangeShapeType="1"/>
              </p:cNvSpPr>
              <p:nvPr/>
            </p:nvSpPr>
            <p:spPr bwMode="auto">
              <a:xfrm>
                <a:off x="420" y="862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85"/>
              <p:cNvSpPr>
                <a:spLocks noChangeShapeType="1"/>
              </p:cNvSpPr>
              <p:nvPr/>
            </p:nvSpPr>
            <p:spPr bwMode="auto">
              <a:xfrm>
                <a:off x="439" y="1061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86"/>
              <p:cNvSpPr>
                <a:spLocks noChangeShapeType="1"/>
              </p:cNvSpPr>
              <p:nvPr/>
            </p:nvSpPr>
            <p:spPr bwMode="auto">
              <a:xfrm>
                <a:off x="439" y="125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87"/>
              <p:cNvSpPr>
                <a:spLocks noChangeShapeType="1"/>
              </p:cNvSpPr>
              <p:nvPr/>
            </p:nvSpPr>
            <p:spPr bwMode="auto">
              <a:xfrm>
                <a:off x="448" y="144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Group 119"/>
            <p:cNvGrpSpPr>
              <a:grpSpLocks/>
            </p:cNvGrpSpPr>
            <p:nvPr/>
          </p:nvGrpSpPr>
          <p:grpSpPr bwMode="auto">
            <a:xfrm>
              <a:off x="5758242" y="4104791"/>
              <a:ext cx="404813" cy="1349030"/>
              <a:chOff x="1428" y="709"/>
              <a:chExt cx="255" cy="823"/>
            </a:xfrm>
          </p:grpSpPr>
          <p:sp>
            <p:nvSpPr>
              <p:cNvPr id="54" name="Text Box 120"/>
              <p:cNvSpPr txBox="1">
                <a:spLocks noChangeArrowheads="1"/>
              </p:cNvSpPr>
              <p:nvPr/>
            </p:nvSpPr>
            <p:spPr bwMode="auto">
              <a:xfrm>
                <a:off x="1428" y="709"/>
                <a:ext cx="24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0000FF"/>
                    </a:solidFill>
                  </a:rPr>
                  <a:t>S</a:t>
                </a:r>
              </a:p>
            </p:txBody>
          </p:sp>
          <p:sp>
            <p:nvSpPr>
              <p:cNvPr id="55" name="Text Box 121"/>
              <p:cNvSpPr txBox="1">
                <a:spLocks noChangeArrowheads="1"/>
              </p:cNvSpPr>
              <p:nvPr/>
            </p:nvSpPr>
            <p:spPr bwMode="auto">
              <a:xfrm>
                <a:off x="1428" y="1253"/>
                <a:ext cx="255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0000FF"/>
                    </a:solidFill>
                  </a:rPr>
                  <a:t>N</a:t>
                </a:r>
              </a:p>
            </p:txBody>
          </p:sp>
        </p:grpSp>
      </p:grpSp>
      <p:sp>
        <p:nvSpPr>
          <p:cNvPr id="133" name="左右箭头 132"/>
          <p:cNvSpPr/>
          <p:nvPr/>
        </p:nvSpPr>
        <p:spPr>
          <a:xfrm>
            <a:off x="2521150" y="3727788"/>
            <a:ext cx="3096344" cy="113235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“拒”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“留”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5CDB51C-0BA1-483D-A15D-CB3F3D1D08E3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1142454" y="773593"/>
            <a:ext cx="3657600" cy="5562600"/>
            <a:chOff x="960" y="528"/>
            <a:chExt cx="2304" cy="3504"/>
          </a:xfrm>
        </p:grpSpPr>
        <p:sp>
          <p:nvSpPr>
            <p:cNvPr id="6186" name="Rectangle 3"/>
            <p:cNvSpPr>
              <a:spLocks noChangeArrowheads="1"/>
            </p:cNvSpPr>
            <p:nvPr/>
          </p:nvSpPr>
          <p:spPr bwMode="auto">
            <a:xfrm>
              <a:off x="960" y="528"/>
              <a:ext cx="2256" cy="3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87" name="Group 4"/>
            <p:cNvGrpSpPr>
              <a:grpSpLocks/>
            </p:cNvGrpSpPr>
            <p:nvPr/>
          </p:nvGrpSpPr>
          <p:grpSpPr bwMode="auto">
            <a:xfrm>
              <a:off x="960" y="624"/>
              <a:ext cx="2304" cy="3312"/>
              <a:chOff x="960" y="624"/>
              <a:chExt cx="2304" cy="3312"/>
            </a:xfrm>
          </p:grpSpPr>
          <p:sp>
            <p:nvSpPr>
              <p:cNvPr id="6188" name="Arc 5"/>
              <p:cNvSpPr>
                <a:spLocks/>
              </p:cNvSpPr>
              <p:nvPr/>
            </p:nvSpPr>
            <p:spPr bwMode="auto">
              <a:xfrm flipV="1">
                <a:off x="960" y="2982"/>
                <a:ext cx="1056" cy="690"/>
              </a:xfrm>
              <a:custGeom>
                <a:avLst/>
                <a:gdLst>
                  <a:gd name="T0" fmla="*/ 1 w 21600"/>
                  <a:gd name="T1" fmla="*/ 0 h 21146"/>
                  <a:gd name="T2" fmla="*/ 3 w 21600"/>
                  <a:gd name="T3" fmla="*/ 1 h 21146"/>
                  <a:gd name="T4" fmla="*/ 0 w 21600"/>
                  <a:gd name="T5" fmla="*/ 1 h 2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6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0" cy="1258"/>
              </a:xfrm>
              <a:prstGeom prst="line">
                <a:avLst/>
              </a:prstGeom>
              <a:noFill/>
              <a:ln w="19050">
                <a:solidFill>
                  <a:srgbClr val="33CC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Arc 7"/>
              <p:cNvSpPr>
                <a:spLocks/>
              </p:cNvSpPr>
              <p:nvPr/>
            </p:nvSpPr>
            <p:spPr bwMode="auto">
              <a:xfrm flipH="1">
                <a:off x="2208" y="792"/>
                <a:ext cx="912" cy="1121"/>
              </a:xfrm>
              <a:custGeom>
                <a:avLst/>
                <a:gdLst>
                  <a:gd name="T0" fmla="*/ 1 w 21600"/>
                  <a:gd name="T1" fmla="*/ 0 h 19892"/>
                  <a:gd name="T2" fmla="*/ 2 w 21600"/>
                  <a:gd name="T3" fmla="*/ 4 h 19892"/>
                  <a:gd name="T4" fmla="*/ 0 w 21600"/>
                  <a:gd name="T5" fmla="*/ 4 h 198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Arc 8"/>
              <p:cNvSpPr>
                <a:spLocks/>
              </p:cNvSpPr>
              <p:nvPr/>
            </p:nvSpPr>
            <p:spPr bwMode="auto">
              <a:xfrm flipH="1">
                <a:off x="2256" y="1085"/>
                <a:ext cx="1008" cy="816"/>
              </a:xfrm>
              <a:custGeom>
                <a:avLst/>
                <a:gdLst>
                  <a:gd name="T0" fmla="*/ 0 w 21600"/>
                  <a:gd name="T1" fmla="*/ 0 h 21146"/>
                  <a:gd name="T2" fmla="*/ 2 w 21600"/>
                  <a:gd name="T3" fmla="*/ 1 h 21146"/>
                  <a:gd name="T4" fmla="*/ 0 w 21600"/>
                  <a:gd name="T5" fmla="*/ 1 h 2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Arc 9"/>
              <p:cNvSpPr>
                <a:spLocks/>
              </p:cNvSpPr>
              <p:nvPr/>
            </p:nvSpPr>
            <p:spPr bwMode="auto">
              <a:xfrm>
                <a:off x="1008" y="1085"/>
                <a:ext cx="1056" cy="816"/>
              </a:xfrm>
              <a:custGeom>
                <a:avLst/>
                <a:gdLst>
                  <a:gd name="T0" fmla="*/ 1 w 21600"/>
                  <a:gd name="T1" fmla="*/ 0 h 21146"/>
                  <a:gd name="T2" fmla="*/ 3 w 21600"/>
                  <a:gd name="T3" fmla="*/ 1 h 21146"/>
                  <a:gd name="T4" fmla="*/ 0 w 21600"/>
                  <a:gd name="T5" fmla="*/ 1 h 2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Arc 10"/>
              <p:cNvSpPr>
                <a:spLocks/>
              </p:cNvSpPr>
              <p:nvPr/>
            </p:nvSpPr>
            <p:spPr bwMode="auto">
              <a:xfrm>
                <a:off x="1296" y="792"/>
                <a:ext cx="816" cy="1121"/>
              </a:xfrm>
              <a:custGeom>
                <a:avLst/>
                <a:gdLst>
                  <a:gd name="T0" fmla="*/ 0 w 21600"/>
                  <a:gd name="T1" fmla="*/ 0 h 19892"/>
                  <a:gd name="T2" fmla="*/ 1 w 21600"/>
                  <a:gd name="T3" fmla="*/ 4 h 19892"/>
                  <a:gd name="T4" fmla="*/ 0 w 21600"/>
                  <a:gd name="T5" fmla="*/ 4 h 198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1"/>
              <p:cNvSpPr>
                <a:spLocks noChangeArrowheads="1"/>
              </p:cNvSpPr>
              <p:nvPr/>
            </p:nvSpPr>
            <p:spPr bwMode="auto">
              <a:xfrm>
                <a:off x="2016" y="1882"/>
                <a:ext cx="240" cy="109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5" name="Rectangle 12"/>
              <p:cNvSpPr>
                <a:spLocks noChangeArrowheads="1"/>
              </p:cNvSpPr>
              <p:nvPr/>
            </p:nvSpPr>
            <p:spPr bwMode="auto">
              <a:xfrm>
                <a:off x="2016" y="2427"/>
                <a:ext cx="240" cy="545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6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accent2"/>
                    </a:solidFill>
                  </a:rPr>
                  <a:t>N</a:t>
                </a:r>
              </a:p>
            </p:txBody>
          </p:sp>
          <p:sp>
            <p:nvSpPr>
              <p:cNvPr id="6197" name="Line 14"/>
              <p:cNvSpPr>
                <a:spLocks noChangeShapeType="1"/>
              </p:cNvSpPr>
              <p:nvPr/>
            </p:nvSpPr>
            <p:spPr bwMode="auto">
              <a:xfrm>
                <a:off x="2112" y="2998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33CC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Arc 15"/>
              <p:cNvSpPr>
                <a:spLocks/>
              </p:cNvSpPr>
              <p:nvPr/>
            </p:nvSpPr>
            <p:spPr bwMode="auto">
              <a:xfrm flipH="1" flipV="1">
                <a:off x="2160" y="2972"/>
                <a:ext cx="912" cy="948"/>
              </a:xfrm>
              <a:custGeom>
                <a:avLst/>
                <a:gdLst>
                  <a:gd name="T0" fmla="*/ 1 w 21600"/>
                  <a:gd name="T1" fmla="*/ 0 h 19892"/>
                  <a:gd name="T2" fmla="*/ 2 w 21600"/>
                  <a:gd name="T3" fmla="*/ 2 h 19892"/>
                  <a:gd name="T4" fmla="*/ 0 w 21600"/>
                  <a:gd name="T5" fmla="*/ 2 h 198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Arc 16"/>
              <p:cNvSpPr>
                <a:spLocks/>
              </p:cNvSpPr>
              <p:nvPr/>
            </p:nvSpPr>
            <p:spPr bwMode="auto">
              <a:xfrm flipH="1" flipV="1">
                <a:off x="2208" y="2982"/>
                <a:ext cx="1008" cy="690"/>
              </a:xfrm>
              <a:custGeom>
                <a:avLst/>
                <a:gdLst>
                  <a:gd name="T0" fmla="*/ 0 w 21600"/>
                  <a:gd name="T1" fmla="*/ 0 h 21146"/>
                  <a:gd name="T2" fmla="*/ 2 w 21600"/>
                  <a:gd name="T3" fmla="*/ 1 h 21146"/>
                  <a:gd name="T4" fmla="*/ 0 w 21600"/>
                  <a:gd name="T5" fmla="*/ 1 h 2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0" name="Arc 17"/>
              <p:cNvSpPr>
                <a:spLocks/>
              </p:cNvSpPr>
              <p:nvPr/>
            </p:nvSpPr>
            <p:spPr bwMode="auto">
              <a:xfrm flipV="1">
                <a:off x="1248" y="2972"/>
                <a:ext cx="816" cy="948"/>
              </a:xfrm>
              <a:custGeom>
                <a:avLst/>
                <a:gdLst>
                  <a:gd name="T0" fmla="*/ 0 w 21600"/>
                  <a:gd name="T1" fmla="*/ 0 h 19892"/>
                  <a:gd name="T2" fmla="*/ 1 w 21600"/>
                  <a:gd name="T3" fmla="*/ 2 h 19892"/>
                  <a:gd name="T4" fmla="*/ 0 w 21600"/>
                  <a:gd name="T5" fmla="*/ 2 h 198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01" name="Object 18"/>
              <p:cNvGraphicFramePr>
                <a:graphicFrameLocks noChangeAspect="1"/>
              </p:cNvGraphicFramePr>
              <p:nvPr/>
            </p:nvGraphicFramePr>
            <p:xfrm>
              <a:off x="1800" y="672"/>
              <a:ext cx="29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4" name="Equation" r:id="rId3" imgW="215619" imgH="266353" progId="Equation.3">
                      <p:embed/>
                    </p:oleObj>
                  </mc:Choice>
                  <mc:Fallback>
                    <p:oleObj name="Equation" r:id="rId3" imgW="215619" imgH="2663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672"/>
                            <a:ext cx="295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2" name="Text Box 19"/>
              <p:cNvSpPr txBox="1">
                <a:spLocks noChangeArrowheads="1"/>
              </p:cNvSpPr>
              <p:nvPr/>
            </p:nvSpPr>
            <p:spPr bwMode="auto">
              <a:xfrm>
                <a:off x="2016" y="184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</p:grpSp>
      <p:grpSp>
        <p:nvGrpSpPr>
          <p:cNvPr id="179220" name="Group 20"/>
          <p:cNvGrpSpPr>
            <a:grpSpLocks/>
          </p:cNvGrpSpPr>
          <p:nvPr/>
        </p:nvGrpSpPr>
        <p:grpSpPr bwMode="auto">
          <a:xfrm>
            <a:off x="4587569" y="1002193"/>
            <a:ext cx="3581400" cy="5181600"/>
            <a:chOff x="3312" y="672"/>
            <a:chExt cx="2256" cy="3264"/>
          </a:xfrm>
        </p:grpSpPr>
        <p:grpSp>
          <p:nvGrpSpPr>
            <p:cNvPr id="6164" name="Group 21"/>
            <p:cNvGrpSpPr>
              <a:grpSpLocks/>
            </p:cNvGrpSpPr>
            <p:nvPr/>
          </p:nvGrpSpPr>
          <p:grpSpPr bwMode="auto">
            <a:xfrm>
              <a:off x="4797" y="2057"/>
              <a:ext cx="275" cy="919"/>
              <a:chOff x="4797" y="2057"/>
              <a:chExt cx="275" cy="919"/>
            </a:xfrm>
          </p:grpSpPr>
          <p:graphicFrame>
            <p:nvGraphicFramePr>
              <p:cNvPr id="6184" name="Object 22"/>
              <p:cNvGraphicFramePr>
                <a:graphicFrameLocks noChangeAspect="1"/>
              </p:cNvGraphicFramePr>
              <p:nvPr/>
            </p:nvGraphicFramePr>
            <p:xfrm>
              <a:off x="4797" y="2638"/>
              <a:ext cx="27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5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7" y="2638"/>
                            <a:ext cx="27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5" name="AutoShape 23"/>
              <p:cNvSpPr>
                <a:spLocks noChangeArrowheads="1"/>
              </p:cNvSpPr>
              <p:nvPr/>
            </p:nvSpPr>
            <p:spPr bwMode="auto">
              <a:xfrm flipV="1">
                <a:off x="4800" y="2057"/>
                <a:ext cx="144" cy="542"/>
              </a:xfrm>
              <a:prstGeom prst="downArrow">
                <a:avLst>
                  <a:gd name="adj1" fmla="val 50000"/>
                  <a:gd name="adj2" fmla="val 94097"/>
                </a:avLst>
              </a:prstGeom>
              <a:solidFill>
                <a:srgbClr val="DBF4F9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65" name="Group 24"/>
            <p:cNvGrpSpPr>
              <a:grpSpLocks/>
            </p:cNvGrpSpPr>
            <p:nvPr/>
          </p:nvGrpSpPr>
          <p:grpSpPr bwMode="auto">
            <a:xfrm>
              <a:off x="3312" y="672"/>
              <a:ext cx="2256" cy="3264"/>
              <a:chOff x="3312" y="672"/>
              <a:chExt cx="2256" cy="3264"/>
            </a:xfrm>
          </p:grpSpPr>
          <p:grpSp>
            <p:nvGrpSpPr>
              <p:cNvPr id="6166" name="Group 25"/>
              <p:cNvGrpSpPr>
                <a:grpSpLocks/>
              </p:cNvGrpSpPr>
              <p:nvPr/>
            </p:nvGrpSpPr>
            <p:grpSpPr bwMode="auto">
              <a:xfrm>
                <a:off x="3312" y="720"/>
                <a:ext cx="2256" cy="1284"/>
                <a:chOff x="2976" y="624"/>
                <a:chExt cx="2256" cy="1476"/>
              </a:xfrm>
            </p:grpSpPr>
            <p:sp>
              <p:nvSpPr>
                <p:cNvPr id="617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28" y="624"/>
                  <a:ext cx="0" cy="1440"/>
                </a:xfrm>
                <a:prstGeom prst="line">
                  <a:avLst/>
                </a:prstGeom>
                <a:noFill/>
                <a:ln w="19050">
                  <a:solidFill>
                    <a:srgbClr val="33CC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0" name="Arc 27"/>
                <p:cNvSpPr>
                  <a:spLocks/>
                </p:cNvSpPr>
                <p:nvPr/>
              </p:nvSpPr>
              <p:spPr bwMode="auto">
                <a:xfrm flipH="1">
                  <a:off x="4176" y="816"/>
                  <a:ext cx="912" cy="1284"/>
                </a:xfrm>
                <a:custGeom>
                  <a:avLst/>
                  <a:gdLst>
                    <a:gd name="T0" fmla="*/ 1 w 21600"/>
                    <a:gd name="T1" fmla="*/ 0 h 19892"/>
                    <a:gd name="T2" fmla="*/ 2 w 21600"/>
                    <a:gd name="T3" fmla="*/ 5 h 19892"/>
                    <a:gd name="T4" fmla="*/ 0 w 21600"/>
                    <a:gd name="T5" fmla="*/ 5 h 198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1" name="Arc 28"/>
                <p:cNvSpPr>
                  <a:spLocks/>
                </p:cNvSpPr>
                <p:nvPr/>
              </p:nvSpPr>
              <p:spPr bwMode="auto">
                <a:xfrm flipH="1">
                  <a:off x="4224" y="1152"/>
                  <a:ext cx="1008" cy="934"/>
                </a:xfrm>
                <a:custGeom>
                  <a:avLst/>
                  <a:gdLst>
                    <a:gd name="T0" fmla="*/ 0 w 21600"/>
                    <a:gd name="T1" fmla="*/ 0 h 21146"/>
                    <a:gd name="T2" fmla="*/ 2 w 21600"/>
                    <a:gd name="T3" fmla="*/ 2 h 21146"/>
                    <a:gd name="T4" fmla="*/ 0 w 21600"/>
                    <a:gd name="T5" fmla="*/ 2 h 211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2" name="Arc 29"/>
                <p:cNvSpPr>
                  <a:spLocks/>
                </p:cNvSpPr>
                <p:nvPr/>
              </p:nvSpPr>
              <p:spPr bwMode="auto">
                <a:xfrm>
                  <a:off x="2976" y="1152"/>
                  <a:ext cx="1056" cy="934"/>
                </a:xfrm>
                <a:custGeom>
                  <a:avLst/>
                  <a:gdLst>
                    <a:gd name="T0" fmla="*/ 1 w 21600"/>
                    <a:gd name="T1" fmla="*/ 0 h 21146"/>
                    <a:gd name="T2" fmla="*/ 3 w 21600"/>
                    <a:gd name="T3" fmla="*/ 2 h 21146"/>
                    <a:gd name="T4" fmla="*/ 0 w 21600"/>
                    <a:gd name="T5" fmla="*/ 2 h 211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3" name="Arc 30"/>
                <p:cNvSpPr>
                  <a:spLocks/>
                </p:cNvSpPr>
                <p:nvPr/>
              </p:nvSpPr>
              <p:spPr bwMode="auto">
                <a:xfrm>
                  <a:off x="3264" y="816"/>
                  <a:ext cx="816" cy="1284"/>
                </a:xfrm>
                <a:custGeom>
                  <a:avLst/>
                  <a:gdLst>
                    <a:gd name="T0" fmla="*/ 0 w 21600"/>
                    <a:gd name="T1" fmla="*/ 0 h 19892"/>
                    <a:gd name="T2" fmla="*/ 1 w 21600"/>
                    <a:gd name="T3" fmla="*/ 5 h 19892"/>
                    <a:gd name="T4" fmla="*/ 0 w 21600"/>
                    <a:gd name="T5" fmla="*/ 5 h 198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67" name="Group 31"/>
              <p:cNvGrpSpPr>
                <a:grpSpLocks/>
              </p:cNvGrpSpPr>
              <p:nvPr/>
            </p:nvGrpSpPr>
            <p:grpSpPr bwMode="auto">
              <a:xfrm>
                <a:off x="3312" y="2975"/>
                <a:ext cx="2256" cy="961"/>
                <a:chOff x="2928" y="3072"/>
                <a:chExt cx="2256" cy="1104"/>
              </a:xfrm>
            </p:grpSpPr>
            <p:sp>
              <p:nvSpPr>
                <p:cNvPr id="6174" name="Line 32"/>
                <p:cNvSpPr>
                  <a:spLocks noChangeShapeType="1"/>
                </p:cNvSpPr>
                <p:nvPr/>
              </p:nvSpPr>
              <p:spPr bwMode="auto">
                <a:xfrm>
                  <a:off x="4080" y="3102"/>
                  <a:ext cx="0" cy="1074"/>
                </a:xfrm>
                <a:prstGeom prst="line">
                  <a:avLst/>
                </a:prstGeom>
                <a:noFill/>
                <a:ln w="19050">
                  <a:solidFill>
                    <a:srgbClr val="33CC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5" name="Arc 33"/>
                <p:cNvSpPr>
                  <a:spLocks/>
                </p:cNvSpPr>
                <p:nvPr/>
              </p:nvSpPr>
              <p:spPr bwMode="auto">
                <a:xfrm flipH="1" flipV="1">
                  <a:off x="4128" y="3072"/>
                  <a:ext cx="912" cy="1086"/>
                </a:xfrm>
                <a:custGeom>
                  <a:avLst/>
                  <a:gdLst>
                    <a:gd name="T0" fmla="*/ 1 w 21600"/>
                    <a:gd name="T1" fmla="*/ 0 h 19892"/>
                    <a:gd name="T2" fmla="*/ 2 w 21600"/>
                    <a:gd name="T3" fmla="*/ 3 h 19892"/>
                    <a:gd name="T4" fmla="*/ 0 w 21600"/>
                    <a:gd name="T5" fmla="*/ 3 h 198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6" name="Arc 34"/>
                <p:cNvSpPr>
                  <a:spLocks/>
                </p:cNvSpPr>
                <p:nvPr/>
              </p:nvSpPr>
              <p:spPr bwMode="auto">
                <a:xfrm flipH="1" flipV="1">
                  <a:off x="4176" y="3084"/>
                  <a:ext cx="1008" cy="790"/>
                </a:xfrm>
                <a:custGeom>
                  <a:avLst/>
                  <a:gdLst>
                    <a:gd name="T0" fmla="*/ 0 w 21600"/>
                    <a:gd name="T1" fmla="*/ 0 h 21146"/>
                    <a:gd name="T2" fmla="*/ 2 w 21600"/>
                    <a:gd name="T3" fmla="*/ 1 h 21146"/>
                    <a:gd name="T4" fmla="*/ 0 w 21600"/>
                    <a:gd name="T5" fmla="*/ 1 h 211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7" name="Arc 35"/>
                <p:cNvSpPr>
                  <a:spLocks/>
                </p:cNvSpPr>
                <p:nvPr/>
              </p:nvSpPr>
              <p:spPr bwMode="auto">
                <a:xfrm flipV="1">
                  <a:off x="2928" y="3084"/>
                  <a:ext cx="1056" cy="790"/>
                </a:xfrm>
                <a:custGeom>
                  <a:avLst/>
                  <a:gdLst>
                    <a:gd name="T0" fmla="*/ 1 w 21600"/>
                    <a:gd name="T1" fmla="*/ 0 h 21146"/>
                    <a:gd name="T2" fmla="*/ 3 w 21600"/>
                    <a:gd name="T3" fmla="*/ 1 h 21146"/>
                    <a:gd name="T4" fmla="*/ 0 w 21600"/>
                    <a:gd name="T5" fmla="*/ 1 h 211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8" name="Arc 36"/>
                <p:cNvSpPr>
                  <a:spLocks/>
                </p:cNvSpPr>
                <p:nvPr/>
              </p:nvSpPr>
              <p:spPr bwMode="auto">
                <a:xfrm flipV="1">
                  <a:off x="3216" y="3072"/>
                  <a:ext cx="816" cy="1086"/>
                </a:xfrm>
                <a:custGeom>
                  <a:avLst/>
                  <a:gdLst>
                    <a:gd name="T0" fmla="*/ 0 w 21600"/>
                    <a:gd name="T1" fmla="*/ 0 h 19892"/>
                    <a:gd name="T2" fmla="*/ 1 w 21600"/>
                    <a:gd name="T3" fmla="*/ 3 h 19892"/>
                    <a:gd name="T4" fmla="*/ 0 w 21600"/>
                    <a:gd name="T5" fmla="*/ 3 h 198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CC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68" name="Group 37"/>
              <p:cNvGrpSpPr>
                <a:grpSpLocks/>
              </p:cNvGrpSpPr>
              <p:nvPr/>
            </p:nvGrpSpPr>
            <p:grpSpPr bwMode="auto">
              <a:xfrm>
                <a:off x="4320" y="1872"/>
                <a:ext cx="288" cy="1143"/>
                <a:chOff x="4320" y="1872"/>
                <a:chExt cx="288" cy="1143"/>
              </a:xfrm>
            </p:grpSpPr>
            <p:sp>
              <p:nvSpPr>
                <p:cNvPr id="6170" name="Rectangle 38"/>
                <p:cNvSpPr>
                  <a:spLocks noChangeArrowheads="1"/>
                </p:cNvSpPr>
                <p:nvPr/>
              </p:nvSpPr>
              <p:spPr bwMode="auto">
                <a:xfrm>
                  <a:off x="4320" y="1890"/>
                  <a:ext cx="240" cy="108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30" y="1872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bg1"/>
                      </a:solidFill>
                    </a:rPr>
                    <a:t>N</a:t>
                  </a:r>
                </a:p>
              </p:txBody>
            </p:sp>
            <p:sp>
              <p:nvSpPr>
                <p:cNvPr id="6172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0" y="2433"/>
                  <a:ext cx="240" cy="54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2688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bg1"/>
                      </a:solidFill>
                    </a:rPr>
                    <a:t>S</a:t>
                  </a:r>
                </a:p>
              </p:txBody>
            </p:sp>
          </p:grpSp>
          <p:graphicFrame>
            <p:nvGraphicFramePr>
              <p:cNvPr id="6169" name="Object 42"/>
              <p:cNvGraphicFramePr>
                <a:graphicFrameLocks noChangeAspect="1"/>
              </p:cNvGraphicFramePr>
              <p:nvPr/>
            </p:nvGraphicFramePr>
            <p:xfrm>
              <a:off x="4109" y="672"/>
              <a:ext cx="259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6" name="Equation" r:id="rId7" imgW="215619" imgH="266353" progId="Equation.3">
                      <p:embed/>
                    </p:oleObj>
                  </mc:Choice>
                  <mc:Fallback>
                    <p:oleObj name="Equation" r:id="rId7" imgW="215619" imgH="2663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9" y="672"/>
                            <a:ext cx="259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9243" name="Group 43"/>
          <p:cNvGrpSpPr>
            <a:grpSpLocks/>
          </p:cNvGrpSpPr>
          <p:nvPr/>
        </p:nvGrpSpPr>
        <p:grpSpPr bwMode="auto">
          <a:xfrm>
            <a:off x="2140798" y="1192693"/>
            <a:ext cx="2308225" cy="1562100"/>
            <a:chOff x="1584" y="840"/>
            <a:chExt cx="1454" cy="984"/>
          </a:xfrm>
        </p:grpSpPr>
        <p:grpSp>
          <p:nvGrpSpPr>
            <p:cNvPr id="6160" name="Group 44"/>
            <p:cNvGrpSpPr>
              <a:grpSpLocks/>
            </p:cNvGrpSpPr>
            <p:nvPr/>
          </p:nvGrpSpPr>
          <p:grpSpPr bwMode="auto">
            <a:xfrm>
              <a:off x="2781" y="840"/>
              <a:ext cx="257" cy="984"/>
              <a:chOff x="2781" y="840"/>
              <a:chExt cx="257" cy="984"/>
            </a:xfrm>
          </p:grpSpPr>
          <p:graphicFrame>
            <p:nvGraphicFramePr>
              <p:cNvPr id="6162" name="Object 45"/>
              <p:cNvGraphicFramePr>
                <a:graphicFrameLocks noChangeAspect="1"/>
              </p:cNvGraphicFramePr>
              <p:nvPr/>
            </p:nvGraphicFramePr>
            <p:xfrm>
              <a:off x="2781" y="1461"/>
              <a:ext cx="25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7" name="Equation" r:id="rId8" imgW="126725" imgH="177415" progId="Equation.3">
                      <p:embed/>
                    </p:oleObj>
                  </mc:Choice>
                  <mc:Fallback>
                    <p:oleObj name="Equation" r:id="rId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1" y="1461"/>
                            <a:ext cx="25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3" name="AutoShape 46"/>
              <p:cNvSpPr>
                <a:spLocks noChangeArrowheads="1"/>
              </p:cNvSpPr>
              <p:nvPr/>
            </p:nvSpPr>
            <p:spPr bwMode="auto">
              <a:xfrm>
                <a:off x="2832" y="840"/>
                <a:ext cx="144" cy="576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rgbClr val="FF99CC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61" name="AutoShape 47"/>
            <p:cNvSpPr>
              <a:spLocks noChangeArrowheads="1"/>
            </p:cNvSpPr>
            <p:nvPr/>
          </p:nvSpPr>
          <p:spPr bwMode="auto">
            <a:xfrm>
              <a:off x="1584" y="1080"/>
              <a:ext cx="1104" cy="38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2 w 21600"/>
                <a:gd name="T11" fmla="*/ 0 h 21600"/>
                <a:gd name="T12" fmla="*/ 3 w 21600"/>
                <a:gd name="T13" fmla="*/ 0 h 21600"/>
                <a:gd name="T14" fmla="*/ 2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50 h 21600"/>
                <a:gd name="T26" fmla="*/ 1843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9249" name="Group 49"/>
          <p:cNvGrpSpPr>
            <a:grpSpLocks/>
          </p:cNvGrpSpPr>
          <p:nvPr/>
        </p:nvGrpSpPr>
        <p:grpSpPr bwMode="auto">
          <a:xfrm>
            <a:off x="1371054" y="1383193"/>
            <a:ext cx="814388" cy="1104900"/>
            <a:chOff x="1200" y="960"/>
            <a:chExt cx="513" cy="696"/>
          </a:xfrm>
        </p:grpSpPr>
        <p:sp>
          <p:nvSpPr>
            <p:cNvPr id="6158" name="AutoShape 50"/>
            <p:cNvSpPr>
              <a:spLocks noChangeArrowheads="1"/>
            </p:cNvSpPr>
            <p:nvPr/>
          </p:nvSpPr>
          <p:spPr bwMode="auto">
            <a:xfrm>
              <a:off x="1200" y="960"/>
              <a:ext cx="336" cy="528"/>
            </a:xfrm>
            <a:prstGeom prst="curvedRightArrow">
              <a:avLst>
                <a:gd name="adj1" fmla="val 21782"/>
                <a:gd name="adj2" fmla="val 62857"/>
                <a:gd name="adj3" fmla="val 663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59" name="Object 51"/>
            <p:cNvGraphicFramePr>
              <a:graphicFrameLocks noChangeAspect="1"/>
            </p:cNvGraphicFramePr>
            <p:nvPr/>
          </p:nvGraphicFramePr>
          <p:xfrm>
            <a:off x="1488" y="1344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52" name="Group 52"/>
          <p:cNvGrpSpPr>
            <a:grpSpLocks/>
          </p:cNvGrpSpPr>
          <p:nvPr/>
        </p:nvGrpSpPr>
        <p:grpSpPr bwMode="auto">
          <a:xfrm>
            <a:off x="7114869" y="1383193"/>
            <a:ext cx="749300" cy="1028700"/>
            <a:chOff x="4808" y="960"/>
            <a:chExt cx="472" cy="648"/>
          </a:xfrm>
        </p:grpSpPr>
        <p:sp>
          <p:nvSpPr>
            <p:cNvPr id="6156" name="AutoShape 53"/>
            <p:cNvSpPr>
              <a:spLocks noChangeArrowheads="1"/>
            </p:cNvSpPr>
            <p:nvPr/>
          </p:nvSpPr>
          <p:spPr bwMode="auto">
            <a:xfrm>
              <a:off x="4992" y="960"/>
              <a:ext cx="288" cy="480"/>
            </a:xfrm>
            <a:prstGeom prst="curvedLeftArrow">
              <a:avLst>
                <a:gd name="adj1" fmla="val 21528"/>
                <a:gd name="adj2" fmla="val 66667"/>
                <a:gd name="adj3" fmla="val 56250"/>
              </a:avLst>
            </a:prstGeom>
            <a:solidFill>
              <a:srgbClr val="FFC9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57" name="Object 54"/>
            <p:cNvGraphicFramePr>
              <a:graphicFrameLocks noChangeAspect="1"/>
            </p:cNvGraphicFramePr>
            <p:nvPr/>
          </p:nvGraphicFramePr>
          <p:xfrm>
            <a:off x="4808" y="1296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296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55" name="Group 55"/>
          <p:cNvGrpSpPr>
            <a:grpSpLocks/>
          </p:cNvGrpSpPr>
          <p:nvPr/>
        </p:nvGrpSpPr>
        <p:grpSpPr bwMode="auto">
          <a:xfrm>
            <a:off x="4739969" y="773593"/>
            <a:ext cx="3352800" cy="5562600"/>
            <a:chOff x="3408" y="528"/>
            <a:chExt cx="2112" cy="3504"/>
          </a:xfrm>
        </p:grpSpPr>
        <p:sp>
          <p:nvSpPr>
            <p:cNvPr id="6154" name="AutoShape 56"/>
            <p:cNvSpPr>
              <a:spLocks noChangeArrowheads="1"/>
            </p:cNvSpPr>
            <p:nvPr/>
          </p:nvSpPr>
          <p:spPr bwMode="auto">
            <a:xfrm>
              <a:off x="3888" y="1056"/>
              <a:ext cx="1104" cy="38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2 w 21600"/>
                <a:gd name="T11" fmla="*/ 0 h 21600"/>
                <a:gd name="T12" fmla="*/ 3 w 21600"/>
                <a:gd name="T13" fmla="*/ 0 h 21600"/>
                <a:gd name="T14" fmla="*/ 2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50 h 21600"/>
                <a:gd name="T26" fmla="*/ 1843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Rectangle 57"/>
            <p:cNvSpPr>
              <a:spLocks noChangeArrowheads="1"/>
            </p:cNvSpPr>
            <p:nvPr/>
          </p:nvSpPr>
          <p:spPr bwMode="auto">
            <a:xfrm>
              <a:off x="3408" y="528"/>
              <a:ext cx="2112" cy="3504"/>
            </a:xfrm>
            <a:prstGeom prst="rect">
              <a:avLst/>
            </a:prstGeom>
            <a:noFill/>
            <a:ln w="9525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31185" y="1050773"/>
            <a:ext cx="1416661" cy="1513572"/>
            <a:chOff x="518615" y="3055434"/>
            <a:chExt cx="1416661" cy="151357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223963" y="3055434"/>
              <a:ext cx="0" cy="151357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 4"/>
            <p:cNvSpPr/>
            <p:nvPr/>
          </p:nvSpPr>
          <p:spPr>
            <a:xfrm>
              <a:off x="518615" y="3207224"/>
              <a:ext cx="411276" cy="1337480"/>
            </a:xfrm>
            <a:custGeom>
              <a:avLst/>
              <a:gdLst>
                <a:gd name="connsiteX0" fmla="*/ 0 w 411276"/>
                <a:gd name="connsiteY0" fmla="*/ 1337480 h 1337480"/>
                <a:gd name="connsiteX1" fmla="*/ 409433 w 411276"/>
                <a:gd name="connsiteY1" fmla="*/ 791570 h 1337480"/>
                <a:gd name="connsiteX2" fmla="*/ 122830 w 411276"/>
                <a:gd name="connsiteY2" fmla="*/ 0 h 13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276" h="1337480">
                  <a:moveTo>
                    <a:pt x="0" y="1337480"/>
                  </a:moveTo>
                  <a:cubicBezTo>
                    <a:pt x="194480" y="1175981"/>
                    <a:pt x="388961" y="1014483"/>
                    <a:pt x="409433" y="791570"/>
                  </a:cubicBezTo>
                  <a:cubicBezTo>
                    <a:pt x="429905" y="568657"/>
                    <a:pt x="276367" y="284328"/>
                    <a:pt x="12283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flipH="1">
              <a:off x="1524000" y="3207224"/>
              <a:ext cx="411276" cy="1337480"/>
            </a:xfrm>
            <a:custGeom>
              <a:avLst/>
              <a:gdLst>
                <a:gd name="connsiteX0" fmla="*/ 0 w 411276"/>
                <a:gd name="connsiteY0" fmla="*/ 1337480 h 1337480"/>
                <a:gd name="connsiteX1" fmla="*/ 409433 w 411276"/>
                <a:gd name="connsiteY1" fmla="*/ 791570 h 1337480"/>
                <a:gd name="connsiteX2" fmla="*/ 122830 w 411276"/>
                <a:gd name="connsiteY2" fmla="*/ 0 h 13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276" h="1337480">
                  <a:moveTo>
                    <a:pt x="0" y="1337480"/>
                  </a:moveTo>
                  <a:cubicBezTo>
                    <a:pt x="194480" y="1175981"/>
                    <a:pt x="388961" y="1014483"/>
                    <a:pt x="409433" y="791570"/>
                  </a:cubicBezTo>
                  <a:cubicBezTo>
                    <a:pt x="429905" y="568657"/>
                    <a:pt x="276367" y="284328"/>
                    <a:pt x="12283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 rot="10800000">
            <a:off x="5708038" y="1342821"/>
            <a:ext cx="1416661" cy="1513572"/>
            <a:chOff x="518615" y="3055434"/>
            <a:chExt cx="1416661" cy="1513572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1223963" y="3055434"/>
              <a:ext cx="0" cy="151357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任意多边形 65"/>
            <p:cNvSpPr/>
            <p:nvPr/>
          </p:nvSpPr>
          <p:spPr>
            <a:xfrm>
              <a:off x="518615" y="3207224"/>
              <a:ext cx="411276" cy="1337480"/>
            </a:xfrm>
            <a:custGeom>
              <a:avLst/>
              <a:gdLst>
                <a:gd name="connsiteX0" fmla="*/ 0 w 411276"/>
                <a:gd name="connsiteY0" fmla="*/ 1337480 h 1337480"/>
                <a:gd name="connsiteX1" fmla="*/ 409433 w 411276"/>
                <a:gd name="connsiteY1" fmla="*/ 791570 h 1337480"/>
                <a:gd name="connsiteX2" fmla="*/ 122830 w 411276"/>
                <a:gd name="connsiteY2" fmla="*/ 0 h 13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276" h="1337480">
                  <a:moveTo>
                    <a:pt x="0" y="1337480"/>
                  </a:moveTo>
                  <a:cubicBezTo>
                    <a:pt x="194480" y="1175981"/>
                    <a:pt x="388961" y="1014483"/>
                    <a:pt x="409433" y="791570"/>
                  </a:cubicBezTo>
                  <a:cubicBezTo>
                    <a:pt x="429905" y="568657"/>
                    <a:pt x="276367" y="284328"/>
                    <a:pt x="12283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H="1">
              <a:off x="1524000" y="3207224"/>
              <a:ext cx="411276" cy="1337480"/>
            </a:xfrm>
            <a:custGeom>
              <a:avLst/>
              <a:gdLst>
                <a:gd name="connsiteX0" fmla="*/ 0 w 411276"/>
                <a:gd name="connsiteY0" fmla="*/ 1337480 h 1337480"/>
                <a:gd name="connsiteX1" fmla="*/ 409433 w 411276"/>
                <a:gd name="connsiteY1" fmla="*/ 791570 h 1337480"/>
                <a:gd name="connsiteX2" fmla="*/ 122830 w 411276"/>
                <a:gd name="connsiteY2" fmla="*/ 0 h 13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276" h="1337480">
                  <a:moveTo>
                    <a:pt x="0" y="1337480"/>
                  </a:moveTo>
                  <a:cubicBezTo>
                    <a:pt x="194480" y="1175981"/>
                    <a:pt x="388961" y="1014483"/>
                    <a:pt x="409433" y="791570"/>
                  </a:cubicBezTo>
                  <a:cubicBezTo>
                    <a:pt x="429905" y="568657"/>
                    <a:pt x="276367" y="284328"/>
                    <a:pt x="12283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545" y="1871303"/>
            <a:ext cx="55399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导体环运动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88052" y="1924530"/>
            <a:ext cx="553998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磁铁运动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494" y="6369688"/>
            <a:ext cx="8002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4327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）电磁感应过程的能量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 smtClean="0"/>
              <a:t>楞次定律</a:t>
            </a:r>
            <a:r>
              <a:rPr lang="zh-CN" altLang="en-US" dirty="0"/>
              <a:t>也符合能量守恒定律。在产生感应电流的过程中，伴随有电磁能、焦耳热等形式的能量产生</a:t>
            </a:r>
            <a:r>
              <a:rPr lang="zh-CN" altLang="en-US" dirty="0" smtClean="0"/>
              <a:t>。这些能量需</a:t>
            </a:r>
            <a:r>
              <a:rPr lang="zh-CN" altLang="en-US" dirty="0"/>
              <a:t>是从其他形式的能量转化来的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来“拒”去</a:t>
            </a:r>
            <a:r>
              <a:rPr lang="zh-CN" altLang="en-US" dirty="0" smtClean="0">
                <a:solidFill>
                  <a:srgbClr val="3333FF"/>
                </a:solidFill>
              </a:rPr>
              <a:t>“留”</a:t>
            </a:r>
            <a:r>
              <a:rPr lang="zh-CN" altLang="en-US" dirty="0" smtClean="0"/>
              <a:t>，表明磁铁</a:t>
            </a:r>
            <a:r>
              <a:rPr lang="zh-CN" altLang="en-US" dirty="0"/>
              <a:t>运动过程都需要克服感应电流激发的磁场的</a:t>
            </a:r>
            <a:r>
              <a:rPr lang="zh-CN" altLang="en-US" dirty="0">
                <a:solidFill>
                  <a:srgbClr val="3333FF"/>
                </a:solidFill>
              </a:rPr>
              <a:t>阻力而作机械功</a:t>
            </a:r>
            <a:r>
              <a:rPr lang="zh-CN" altLang="en-US" dirty="0"/>
              <a:t>，这个过程中机械功转化成电磁能。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708907" y="764704"/>
            <a:ext cx="3510285" cy="84819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nn-NO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如何判定 </a:t>
            </a:r>
            <a:r>
              <a:rPr lang="nn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nn-NO" sz="2400" dirty="0">
                <a:latin typeface="黑体" panose="02010609060101010101" pitchFamily="49" charset="-122"/>
                <a:ea typeface="黑体" panose="02010609060101010101" pitchFamily="49" charset="-122"/>
              </a:rPr>
              <a:t>方向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03575" y="1973263"/>
            <a:ext cx="2520950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楞次定律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348038" y="5516563"/>
            <a:ext cx="23034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能量守恒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651500" y="4565650"/>
            <a:ext cx="1800225" cy="719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来拒去留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43000" y="4565650"/>
            <a:ext cx="2438400" cy="719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增反减同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326857" y="3125788"/>
            <a:ext cx="2449513" cy="9350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相对运动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131888" y="3125788"/>
            <a:ext cx="2449512" cy="9350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磁通量变化</a:t>
            </a:r>
          </a:p>
        </p:txBody>
      </p:sp>
      <p:cxnSp>
        <p:nvCxnSpPr>
          <p:cNvPr id="5" name="直接箭头连接符 4"/>
          <p:cNvCxnSpPr>
            <a:stCxn id="40963" idx="4"/>
            <a:endCxn id="40964" idx="0"/>
          </p:cNvCxnSpPr>
          <p:nvPr/>
        </p:nvCxnSpPr>
        <p:spPr>
          <a:xfrm>
            <a:off x="4464050" y="16129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0964" idx="1"/>
            <a:endCxn id="40969" idx="0"/>
          </p:cNvCxnSpPr>
          <p:nvPr/>
        </p:nvCxnSpPr>
        <p:spPr>
          <a:xfrm rot="10800000" flipV="1">
            <a:off x="2356645" y="2405062"/>
            <a:ext cx="846931" cy="7207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0964" idx="3"/>
            <a:endCxn id="40968" idx="0"/>
          </p:cNvCxnSpPr>
          <p:nvPr/>
        </p:nvCxnSpPr>
        <p:spPr>
          <a:xfrm>
            <a:off x="5724525" y="2405063"/>
            <a:ext cx="827089" cy="7207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0969" idx="4"/>
            <a:endCxn id="40967" idx="0"/>
          </p:cNvCxnSpPr>
          <p:nvPr/>
        </p:nvCxnSpPr>
        <p:spPr>
          <a:xfrm>
            <a:off x="2356644" y="4060825"/>
            <a:ext cx="5556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0968" idx="4"/>
            <a:endCxn id="40966" idx="0"/>
          </p:cNvCxnSpPr>
          <p:nvPr/>
        </p:nvCxnSpPr>
        <p:spPr>
          <a:xfrm flipH="1">
            <a:off x="6551613" y="4060825"/>
            <a:ext cx="1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0967" idx="2"/>
            <a:endCxn id="40965" idx="1"/>
          </p:cNvCxnSpPr>
          <p:nvPr/>
        </p:nvCxnSpPr>
        <p:spPr>
          <a:xfrm rot="16200000" flipH="1">
            <a:off x="2559050" y="5087938"/>
            <a:ext cx="592138" cy="985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0966" idx="2"/>
            <a:endCxn id="40965" idx="3"/>
          </p:cNvCxnSpPr>
          <p:nvPr/>
        </p:nvCxnSpPr>
        <p:spPr>
          <a:xfrm rot="5400000">
            <a:off x="5805488" y="5130801"/>
            <a:ext cx="592138" cy="9001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46" name="肘形连接符 57345"/>
          <p:cNvCxnSpPr>
            <a:stCxn id="40968" idx="2"/>
            <a:endCxn id="40965" idx="0"/>
          </p:cNvCxnSpPr>
          <p:nvPr/>
        </p:nvCxnSpPr>
        <p:spPr>
          <a:xfrm rot="10800000" flipV="1">
            <a:off x="4499769" y="3593307"/>
            <a:ext cx="827088" cy="1923256"/>
          </a:xfrm>
          <a:prstGeom prst="bentConnector2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用</a:t>
            </a:r>
            <a:r>
              <a:rPr lang="zh-CN" altLang="en-US" b="1" dirty="0"/>
              <a:t>楞次定律判断感应电流的方向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507288" cy="482453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步骤：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marL="514350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/>
              <a:t>确定研究对象（回路）</a:t>
            </a:r>
            <a:endParaRPr lang="en-US" altLang="zh-CN" dirty="0" smtClean="0"/>
          </a:p>
          <a:p>
            <a:pPr marL="514350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/>
              <a:t>闭合</a:t>
            </a:r>
            <a:r>
              <a:rPr lang="zh-CN" altLang="en-US" dirty="0"/>
              <a:t>回路</a:t>
            </a:r>
            <a:r>
              <a:rPr lang="zh-CN" altLang="en-US" dirty="0" smtClean="0"/>
              <a:t>磁通量指向哪个方向？是增加</a:t>
            </a:r>
            <a:r>
              <a:rPr lang="zh-CN" altLang="en-US" dirty="0"/>
              <a:t>还是</a:t>
            </a:r>
            <a:r>
              <a:rPr lang="zh-CN" altLang="en-US" dirty="0" smtClean="0"/>
              <a:t>减小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514350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/>
              <a:t>根据</a:t>
            </a:r>
            <a:r>
              <a:rPr lang="zh-CN" altLang="en-US" dirty="0"/>
              <a:t>楞次定律判断感应电流的</a:t>
            </a:r>
            <a:r>
              <a:rPr lang="zh-CN" altLang="en-US" dirty="0" smtClean="0"/>
              <a:t>磁通量指向哪个方向？</a:t>
            </a:r>
            <a:endParaRPr lang="en-US" altLang="zh-CN" dirty="0" smtClean="0"/>
          </a:p>
          <a:p>
            <a:pPr marL="514350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/>
              <a:t>运用</a:t>
            </a:r>
            <a:r>
              <a:rPr lang="zh-CN" altLang="en-US" dirty="0"/>
              <a:t>右手定则从感应电流的磁场方向判断感应电流方向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560" y="5733255"/>
            <a:ext cx="79208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注意：同一个问题，可以根据楞次定律的几个方面判断。</a:t>
            </a:r>
          </a:p>
        </p:txBody>
      </p:sp>
    </p:spTree>
    <p:extLst>
      <p:ext uri="{BB962C8B-B14F-4D97-AF65-F5344CB8AC3E}">
        <p14:creationId xmlns:p14="http://schemas.microsoft.com/office/powerpoint/2010/main" val="29358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961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Equation</vt:lpstr>
      <vt:lpstr>          7.2 楞次定律     1. 楞次定律的含义    2. 用楞次定律判断感应电流的方向    3. 右手定则</vt:lpstr>
      <vt:lpstr>1. 楞次定律的含义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用楞次定律判断感应电流的方向</vt:lpstr>
      <vt:lpstr>PowerPoint 演示文稿</vt:lpstr>
      <vt:lpstr>例题1：</vt:lpstr>
      <vt:lpstr>例题1：</vt:lpstr>
      <vt:lpstr>例题1：</vt:lpstr>
      <vt:lpstr>3. 右手定则</vt:lpstr>
      <vt:lpstr>小  结</vt:lpstr>
      <vt:lpstr>PowerPoint 演示文稿</vt:lpstr>
      <vt:lpstr>测验解答、解析</vt:lpstr>
      <vt:lpstr>测 验</vt:lpstr>
      <vt:lpstr>答案与解析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微软中国</cp:lastModifiedBy>
  <cp:revision>115</cp:revision>
  <dcterms:created xsi:type="dcterms:W3CDTF">2017-06-28T03:02:51Z</dcterms:created>
  <dcterms:modified xsi:type="dcterms:W3CDTF">2017-08-10T01:45:40Z</dcterms:modified>
</cp:coreProperties>
</file>