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77" r:id="rId4"/>
    <p:sldId id="258" r:id="rId5"/>
    <p:sldId id="284" r:id="rId6"/>
    <p:sldId id="285" r:id="rId7"/>
    <p:sldId id="299" r:id="rId8"/>
    <p:sldId id="302" r:id="rId9"/>
    <p:sldId id="293" r:id="rId10"/>
    <p:sldId id="294" r:id="rId11"/>
    <p:sldId id="283" r:id="rId12"/>
    <p:sldId id="286" r:id="rId13"/>
    <p:sldId id="295" r:id="rId14"/>
    <p:sldId id="296" r:id="rId15"/>
    <p:sldId id="287" r:id="rId16"/>
    <p:sldId id="288" r:id="rId17"/>
    <p:sldId id="289" r:id="rId18"/>
    <p:sldId id="290" r:id="rId19"/>
    <p:sldId id="282" r:id="rId20"/>
    <p:sldId id="279" r:id="rId21"/>
    <p:sldId id="292" r:id="rId22"/>
    <p:sldId id="280" r:id="rId23"/>
    <p:sldId id="298" r:id="rId24"/>
    <p:sldId id="29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5B030-E942-477E-9124-2B8F1FC8E8F2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3E5E94C-D62B-48B8-8592-34683B99224F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电磁感应定律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177D954-F25F-44EE-B138-FF6F08FD04EB}" type="parTrans" cxnId="{AC711604-3D67-4C66-9D68-05A43801CA0F}">
      <dgm:prSet/>
      <dgm:spPr/>
      <dgm:t>
        <a:bodyPr/>
        <a:lstStyle/>
        <a:p>
          <a:endParaRPr lang="zh-CN" altLang="en-US"/>
        </a:p>
      </dgm:t>
    </dgm:pt>
    <dgm:pt modelId="{522464A1-1DDB-49AB-BD6E-FC235437AD51}" type="sibTrans" cxnId="{AC711604-3D67-4C66-9D68-05A43801CA0F}">
      <dgm:prSet/>
      <dgm:spPr/>
      <dgm:t>
        <a:bodyPr/>
        <a:lstStyle/>
        <a:p>
          <a:endParaRPr lang="zh-CN" altLang="en-US"/>
        </a:p>
      </dgm:t>
    </dgm:pt>
    <dgm:pt modelId="{9880E8E1-B80E-4CD5-AE83-E5241B7F1816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磁通量表述：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BC57BFF-EACE-4A32-9CBD-2E04F5A488F5}" type="parTrans" cxnId="{0622D051-9312-4F8F-AEBD-4A032C147696}">
      <dgm:prSet/>
      <dgm:spPr/>
      <dgm:t>
        <a:bodyPr/>
        <a:lstStyle/>
        <a:p>
          <a:endParaRPr lang="zh-CN" altLang="en-US"/>
        </a:p>
      </dgm:t>
    </dgm:pt>
    <dgm:pt modelId="{D3669365-29F1-43DC-8E15-912016E1A563}" type="sibTrans" cxnId="{0622D051-9312-4F8F-AEBD-4A032C147696}">
      <dgm:prSet/>
      <dgm:spPr/>
      <dgm:t>
        <a:bodyPr/>
        <a:lstStyle/>
        <a:p>
          <a:endParaRPr lang="zh-CN" altLang="en-US"/>
        </a:p>
      </dgm:t>
    </dgm:pt>
    <dgm:pt modelId="{C08BB596-482A-4F12-B8BC-6E889EE8D493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切割磁感线表述：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F5732E4-943A-485F-ABFC-2A2D5651D776}" type="parTrans" cxnId="{AD9D8055-A39C-4206-84B4-BD63AC343423}">
      <dgm:prSet/>
      <dgm:spPr/>
      <dgm:t>
        <a:bodyPr/>
        <a:lstStyle/>
        <a:p>
          <a:endParaRPr lang="zh-CN" altLang="en-US"/>
        </a:p>
      </dgm:t>
    </dgm:pt>
    <dgm:pt modelId="{3DC38EBA-0A9B-4A33-9A13-DF2F91A7230A}" type="sibTrans" cxnId="{AD9D8055-A39C-4206-84B4-BD63AC343423}">
      <dgm:prSet/>
      <dgm:spPr/>
      <dgm:t>
        <a:bodyPr/>
        <a:lstStyle/>
        <a:p>
          <a:endParaRPr lang="zh-CN" altLang="en-US"/>
        </a:p>
      </dgm:t>
    </dgm:pt>
    <dgm:pt modelId="{057E9045-599D-4168-88D8-6AD169E1D9A6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反电动势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3618B8F-D580-4015-B7D9-42D6CA7A0574}" type="parTrans" cxnId="{5C823967-75F1-43AF-9ADF-4612C4870F69}">
      <dgm:prSet/>
      <dgm:spPr/>
      <dgm:t>
        <a:bodyPr/>
        <a:lstStyle/>
        <a:p>
          <a:endParaRPr lang="zh-CN" altLang="en-US"/>
        </a:p>
      </dgm:t>
    </dgm:pt>
    <dgm:pt modelId="{6EB89D8F-1BBE-4209-B882-64F44275762B}" type="sibTrans" cxnId="{5C823967-75F1-43AF-9ADF-4612C4870F69}">
      <dgm:prSet/>
      <dgm:spPr/>
      <dgm:t>
        <a:bodyPr/>
        <a:lstStyle/>
        <a:p>
          <a:endParaRPr lang="zh-CN" altLang="en-US"/>
        </a:p>
      </dgm:t>
    </dgm:pt>
    <dgm:pt modelId="{3946E2A5-D013-4E33-A5AE-61856ADE29FB}" type="pres">
      <dgm:prSet presAssocID="{91A5B030-E942-477E-9124-2B8F1FC8E8F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65490A-1B6F-43B3-BB33-9F90C53A8778}" type="pres">
      <dgm:prSet presAssocID="{B3E5E94C-D62B-48B8-8592-34683B99224F}" presName="root1" presStyleCnt="0"/>
      <dgm:spPr/>
    </dgm:pt>
    <dgm:pt modelId="{FCA7FE8B-6BCE-434C-9426-3AE7DDEDD9C3}" type="pres">
      <dgm:prSet presAssocID="{B3E5E94C-D62B-48B8-8592-34683B99224F}" presName="LevelOneTextNode" presStyleLbl="node0" presStyleIdx="0" presStyleCnt="1" custScaleY="566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47940B-68F2-4051-8416-0F8BEA51E129}" type="pres">
      <dgm:prSet presAssocID="{B3E5E94C-D62B-48B8-8592-34683B99224F}" presName="level2hierChild" presStyleCnt="0"/>
      <dgm:spPr/>
    </dgm:pt>
    <dgm:pt modelId="{F2368369-02A7-4697-B293-F6982D95BE77}" type="pres">
      <dgm:prSet presAssocID="{ABC57BFF-EACE-4A32-9CBD-2E04F5A488F5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47A84D87-A51B-435B-B3B4-BFC4589F6B4E}" type="pres">
      <dgm:prSet presAssocID="{ABC57BFF-EACE-4A32-9CBD-2E04F5A488F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6F5C7E78-E016-4DCD-BA57-6FE671297575}" type="pres">
      <dgm:prSet presAssocID="{9880E8E1-B80E-4CD5-AE83-E5241B7F1816}" presName="root2" presStyleCnt="0"/>
      <dgm:spPr/>
    </dgm:pt>
    <dgm:pt modelId="{C7D09048-8503-4657-9421-BDC8D53755A7}" type="pres">
      <dgm:prSet presAssocID="{9880E8E1-B80E-4CD5-AE83-E5241B7F181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5ADAF2-27DF-45C8-9C2D-02D961FBFF49}" type="pres">
      <dgm:prSet presAssocID="{9880E8E1-B80E-4CD5-AE83-E5241B7F1816}" presName="level3hierChild" presStyleCnt="0"/>
      <dgm:spPr/>
    </dgm:pt>
    <dgm:pt modelId="{384D7AF1-1DC1-4875-9809-0E5172558C68}" type="pres">
      <dgm:prSet presAssocID="{CF5732E4-943A-485F-ABFC-2A2D5651D776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E5A30453-1B7D-4CF4-9CA4-B2CC6EC6B3B1}" type="pres">
      <dgm:prSet presAssocID="{CF5732E4-943A-485F-ABFC-2A2D5651D776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F68E1281-A0FC-4C90-AB4F-3A7546D34CE6}" type="pres">
      <dgm:prSet presAssocID="{C08BB596-482A-4F12-B8BC-6E889EE8D493}" presName="root2" presStyleCnt="0"/>
      <dgm:spPr/>
    </dgm:pt>
    <dgm:pt modelId="{70D87B77-415C-40FC-8F12-C59F47E9B939}" type="pres">
      <dgm:prSet presAssocID="{C08BB596-482A-4F12-B8BC-6E889EE8D493}" presName="LevelTwoTextNode" presStyleLbl="node2" presStyleIdx="1" presStyleCnt="3" custScaleX="1239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AD9CC4-C09C-4A9E-A9C6-B5D1183304CA}" type="pres">
      <dgm:prSet presAssocID="{C08BB596-482A-4F12-B8BC-6E889EE8D493}" presName="level3hierChild" presStyleCnt="0"/>
      <dgm:spPr/>
    </dgm:pt>
    <dgm:pt modelId="{EA9D06C4-3071-4AC2-85C0-DACA3A766AA2}" type="pres">
      <dgm:prSet presAssocID="{23618B8F-D580-4015-B7D9-42D6CA7A0574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61E0132A-7D76-49E2-8CE5-E830C18F46CA}" type="pres">
      <dgm:prSet presAssocID="{23618B8F-D580-4015-B7D9-42D6CA7A0574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E51E1E3-4885-4813-B7DD-3B82B4FDEF45}" type="pres">
      <dgm:prSet presAssocID="{057E9045-599D-4168-88D8-6AD169E1D9A6}" presName="root2" presStyleCnt="0"/>
      <dgm:spPr/>
    </dgm:pt>
    <dgm:pt modelId="{310DFAC0-137A-4E28-915D-09787DCCA494}" type="pres">
      <dgm:prSet presAssocID="{057E9045-599D-4168-88D8-6AD169E1D9A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CF73E4-893E-4C07-B964-460475672D2A}" type="pres">
      <dgm:prSet presAssocID="{057E9045-599D-4168-88D8-6AD169E1D9A6}" presName="level3hierChild" presStyleCnt="0"/>
      <dgm:spPr/>
    </dgm:pt>
  </dgm:ptLst>
  <dgm:cxnLst>
    <dgm:cxn modelId="{C9ED5743-44A5-473A-97EB-D415C8BE88AF}" type="presOf" srcId="{CF5732E4-943A-485F-ABFC-2A2D5651D776}" destId="{E5A30453-1B7D-4CF4-9CA4-B2CC6EC6B3B1}" srcOrd="1" destOrd="0" presId="urn:microsoft.com/office/officeart/2008/layout/HorizontalMultiLevelHierarchy"/>
    <dgm:cxn modelId="{BD238FEB-A8A6-44C4-B771-875372C1BA13}" type="presOf" srcId="{057E9045-599D-4168-88D8-6AD169E1D9A6}" destId="{310DFAC0-137A-4E28-915D-09787DCCA494}" srcOrd="0" destOrd="0" presId="urn:microsoft.com/office/officeart/2008/layout/HorizontalMultiLevelHierarchy"/>
    <dgm:cxn modelId="{DB928A8A-A6DE-4D6C-AF6A-B24F9D7239CD}" type="presOf" srcId="{CF5732E4-943A-485F-ABFC-2A2D5651D776}" destId="{384D7AF1-1DC1-4875-9809-0E5172558C68}" srcOrd="0" destOrd="0" presId="urn:microsoft.com/office/officeart/2008/layout/HorizontalMultiLevelHierarchy"/>
    <dgm:cxn modelId="{8ACFCB12-8689-4544-AD2E-9C15F7FF2D9E}" type="presOf" srcId="{ABC57BFF-EACE-4A32-9CBD-2E04F5A488F5}" destId="{47A84D87-A51B-435B-B3B4-BFC4589F6B4E}" srcOrd="1" destOrd="0" presId="urn:microsoft.com/office/officeart/2008/layout/HorizontalMultiLevelHierarchy"/>
    <dgm:cxn modelId="{E5C970FB-18A2-4806-9900-E19E86453104}" type="presOf" srcId="{91A5B030-E942-477E-9124-2B8F1FC8E8F2}" destId="{3946E2A5-D013-4E33-A5AE-61856ADE29FB}" srcOrd="0" destOrd="0" presId="urn:microsoft.com/office/officeart/2008/layout/HorizontalMultiLevelHierarchy"/>
    <dgm:cxn modelId="{BEB22560-C4E4-465C-BA8A-18F190AA7DD9}" type="presOf" srcId="{9880E8E1-B80E-4CD5-AE83-E5241B7F1816}" destId="{C7D09048-8503-4657-9421-BDC8D53755A7}" srcOrd="0" destOrd="0" presId="urn:microsoft.com/office/officeart/2008/layout/HorizontalMultiLevelHierarchy"/>
    <dgm:cxn modelId="{D21BB0E3-A706-45A3-9A6F-CAB91B9D8176}" type="presOf" srcId="{C08BB596-482A-4F12-B8BC-6E889EE8D493}" destId="{70D87B77-415C-40FC-8F12-C59F47E9B939}" srcOrd="0" destOrd="0" presId="urn:microsoft.com/office/officeart/2008/layout/HorizontalMultiLevelHierarchy"/>
    <dgm:cxn modelId="{AC711604-3D67-4C66-9D68-05A43801CA0F}" srcId="{91A5B030-E942-477E-9124-2B8F1FC8E8F2}" destId="{B3E5E94C-D62B-48B8-8592-34683B99224F}" srcOrd="0" destOrd="0" parTransId="{9177D954-F25F-44EE-B138-FF6F08FD04EB}" sibTransId="{522464A1-1DDB-49AB-BD6E-FC235437AD51}"/>
    <dgm:cxn modelId="{AD9D8055-A39C-4206-84B4-BD63AC343423}" srcId="{B3E5E94C-D62B-48B8-8592-34683B99224F}" destId="{C08BB596-482A-4F12-B8BC-6E889EE8D493}" srcOrd="1" destOrd="0" parTransId="{CF5732E4-943A-485F-ABFC-2A2D5651D776}" sibTransId="{3DC38EBA-0A9B-4A33-9A13-DF2F91A7230A}"/>
    <dgm:cxn modelId="{895FDD3D-7EC6-4D73-A3FC-077AFED73B5E}" type="presOf" srcId="{B3E5E94C-D62B-48B8-8592-34683B99224F}" destId="{FCA7FE8B-6BCE-434C-9426-3AE7DDEDD9C3}" srcOrd="0" destOrd="0" presId="urn:microsoft.com/office/officeart/2008/layout/HorizontalMultiLevelHierarchy"/>
    <dgm:cxn modelId="{5C823967-75F1-43AF-9ADF-4612C4870F69}" srcId="{B3E5E94C-D62B-48B8-8592-34683B99224F}" destId="{057E9045-599D-4168-88D8-6AD169E1D9A6}" srcOrd="2" destOrd="0" parTransId="{23618B8F-D580-4015-B7D9-42D6CA7A0574}" sibTransId="{6EB89D8F-1BBE-4209-B882-64F44275762B}"/>
    <dgm:cxn modelId="{49494A20-D085-4080-9080-C52F0E759D0A}" type="presOf" srcId="{23618B8F-D580-4015-B7D9-42D6CA7A0574}" destId="{61E0132A-7D76-49E2-8CE5-E830C18F46CA}" srcOrd="1" destOrd="0" presId="urn:microsoft.com/office/officeart/2008/layout/HorizontalMultiLevelHierarchy"/>
    <dgm:cxn modelId="{F70B9C57-2507-4F7E-ACA9-1BB46BE30688}" type="presOf" srcId="{ABC57BFF-EACE-4A32-9CBD-2E04F5A488F5}" destId="{F2368369-02A7-4697-B293-F6982D95BE77}" srcOrd="0" destOrd="0" presId="urn:microsoft.com/office/officeart/2008/layout/HorizontalMultiLevelHierarchy"/>
    <dgm:cxn modelId="{0622D051-9312-4F8F-AEBD-4A032C147696}" srcId="{B3E5E94C-D62B-48B8-8592-34683B99224F}" destId="{9880E8E1-B80E-4CD5-AE83-E5241B7F1816}" srcOrd="0" destOrd="0" parTransId="{ABC57BFF-EACE-4A32-9CBD-2E04F5A488F5}" sibTransId="{D3669365-29F1-43DC-8E15-912016E1A563}"/>
    <dgm:cxn modelId="{FE4D11CC-1C07-45B9-850F-592D97AB3DD5}" type="presOf" srcId="{23618B8F-D580-4015-B7D9-42D6CA7A0574}" destId="{EA9D06C4-3071-4AC2-85C0-DACA3A766AA2}" srcOrd="0" destOrd="0" presId="urn:microsoft.com/office/officeart/2008/layout/HorizontalMultiLevelHierarchy"/>
    <dgm:cxn modelId="{C66D4D93-2E02-4F78-B435-F0F32289BF29}" type="presParOf" srcId="{3946E2A5-D013-4E33-A5AE-61856ADE29FB}" destId="{2665490A-1B6F-43B3-BB33-9F90C53A8778}" srcOrd="0" destOrd="0" presId="urn:microsoft.com/office/officeart/2008/layout/HorizontalMultiLevelHierarchy"/>
    <dgm:cxn modelId="{2CAF6E1C-F104-40CF-9A2B-BD09EC6CFC92}" type="presParOf" srcId="{2665490A-1B6F-43B3-BB33-9F90C53A8778}" destId="{FCA7FE8B-6BCE-434C-9426-3AE7DDEDD9C3}" srcOrd="0" destOrd="0" presId="urn:microsoft.com/office/officeart/2008/layout/HorizontalMultiLevelHierarchy"/>
    <dgm:cxn modelId="{7B3A607C-295D-42D0-A917-996520EC3915}" type="presParOf" srcId="{2665490A-1B6F-43B3-BB33-9F90C53A8778}" destId="{4947940B-68F2-4051-8416-0F8BEA51E129}" srcOrd="1" destOrd="0" presId="urn:microsoft.com/office/officeart/2008/layout/HorizontalMultiLevelHierarchy"/>
    <dgm:cxn modelId="{9597AFD8-2883-4F21-8248-79E4316B582A}" type="presParOf" srcId="{4947940B-68F2-4051-8416-0F8BEA51E129}" destId="{F2368369-02A7-4697-B293-F6982D95BE77}" srcOrd="0" destOrd="0" presId="urn:microsoft.com/office/officeart/2008/layout/HorizontalMultiLevelHierarchy"/>
    <dgm:cxn modelId="{5B90E2E7-C538-4ED5-88BF-A893EF4458F6}" type="presParOf" srcId="{F2368369-02A7-4697-B293-F6982D95BE77}" destId="{47A84D87-A51B-435B-B3B4-BFC4589F6B4E}" srcOrd="0" destOrd="0" presId="urn:microsoft.com/office/officeart/2008/layout/HorizontalMultiLevelHierarchy"/>
    <dgm:cxn modelId="{6C2BFB02-6DB1-44BD-A0E8-53205ED3C254}" type="presParOf" srcId="{4947940B-68F2-4051-8416-0F8BEA51E129}" destId="{6F5C7E78-E016-4DCD-BA57-6FE671297575}" srcOrd="1" destOrd="0" presId="urn:microsoft.com/office/officeart/2008/layout/HorizontalMultiLevelHierarchy"/>
    <dgm:cxn modelId="{263B35AB-A138-4FD0-A7A7-1EF7E9E43512}" type="presParOf" srcId="{6F5C7E78-E016-4DCD-BA57-6FE671297575}" destId="{C7D09048-8503-4657-9421-BDC8D53755A7}" srcOrd="0" destOrd="0" presId="urn:microsoft.com/office/officeart/2008/layout/HorizontalMultiLevelHierarchy"/>
    <dgm:cxn modelId="{1ADEA3CF-D1E3-4F01-9165-9E2EED276CD5}" type="presParOf" srcId="{6F5C7E78-E016-4DCD-BA57-6FE671297575}" destId="{A15ADAF2-27DF-45C8-9C2D-02D961FBFF49}" srcOrd="1" destOrd="0" presId="urn:microsoft.com/office/officeart/2008/layout/HorizontalMultiLevelHierarchy"/>
    <dgm:cxn modelId="{6A51F49F-7F00-49B9-B976-2D0B5823C595}" type="presParOf" srcId="{4947940B-68F2-4051-8416-0F8BEA51E129}" destId="{384D7AF1-1DC1-4875-9809-0E5172558C68}" srcOrd="2" destOrd="0" presId="urn:microsoft.com/office/officeart/2008/layout/HorizontalMultiLevelHierarchy"/>
    <dgm:cxn modelId="{B50A6530-C200-4B5E-9745-19F7D4E9703F}" type="presParOf" srcId="{384D7AF1-1DC1-4875-9809-0E5172558C68}" destId="{E5A30453-1B7D-4CF4-9CA4-B2CC6EC6B3B1}" srcOrd="0" destOrd="0" presId="urn:microsoft.com/office/officeart/2008/layout/HorizontalMultiLevelHierarchy"/>
    <dgm:cxn modelId="{8A15530B-38F0-48FC-849B-E74628A92AB1}" type="presParOf" srcId="{4947940B-68F2-4051-8416-0F8BEA51E129}" destId="{F68E1281-A0FC-4C90-AB4F-3A7546D34CE6}" srcOrd="3" destOrd="0" presId="urn:microsoft.com/office/officeart/2008/layout/HorizontalMultiLevelHierarchy"/>
    <dgm:cxn modelId="{DD583A1E-3447-404F-93CF-54E5B71B790D}" type="presParOf" srcId="{F68E1281-A0FC-4C90-AB4F-3A7546D34CE6}" destId="{70D87B77-415C-40FC-8F12-C59F47E9B939}" srcOrd="0" destOrd="0" presId="urn:microsoft.com/office/officeart/2008/layout/HorizontalMultiLevelHierarchy"/>
    <dgm:cxn modelId="{172A9AF2-B5F2-4311-B675-DAA8E45577EF}" type="presParOf" srcId="{F68E1281-A0FC-4C90-AB4F-3A7546D34CE6}" destId="{ABAD9CC4-C09C-4A9E-A9C6-B5D1183304CA}" srcOrd="1" destOrd="0" presId="urn:microsoft.com/office/officeart/2008/layout/HorizontalMultiLevelHierarchy"/>
    <dgm:cxn modelId="{EA8DEC0E-2527-4B7D-A90D-F5223AF13257}" type="presParOf" srcId="{4947940B-68F2-4051-8416-0F8BEA51E129}" destId="{EA9D06C4-3071-4AC2-85C0-DACA3A766AA2}" srcOrd="4" destOrd="0" presId="urn:microsoft.com/office/officeart/2008/layout/HorizontalMultiLevelHierarchy"/>
    <dgm:cxn modelId="{FAD53609-899D-4834-B7C3-D2C7B24D647B}" type="presParOf" srcId="{EA9D06C4-3071-4AC2-85C0-DACA3A766AA2}" destId="{61E0132A-7D76-49E2-8CE5-E830C18F46CA}" srcOrd="0" destOrd="0" presId="urn:microsoft.com/office/officeart/2008/layout/HorizontalMultiLevelHierarchy"/>
    <dgm:cxn modelId="{BCC87CDB-0899-4978-BFC7-A4894E622823}" type="presParOf" srcId="{4947940B-68F2-4051-8416-0F8BEA51E129}" destId="{2E51E1E3-4885-4813-B7DD-3B82B4FDEF45}" srcOrd="5" destOrd="0" presId="urn:microsoft.com/office/officeart/2008/layout/HorizontalMultiLevelHierarchy"/>
    <dgm:cxn modelId="{EF05B136-CA8A-423A-9F71-D98E55F15B61}" type="presParOf" srcId="{2E51E1E3-4885-4813-B7DD-3B82B4FDEF45}" destId="{310DFAC0-137A-4E28-915D-09787DCCA494}" srcOrd="0" destOrd="0" presId="urn:microsoft.com/office/officeart/2008/layout/HorizontalMultiLevelHierarchy"/>
    <dgm:cxn modelId="{F3D4E5ED-C736-4B26-A1FC-E8708CCC7A9C}" type="presParOf" srcId="{2E51E1E3-4885-4813-B7DD-3B82B4FDEF45}" destId="{50CF73E4-893E-4C07-B964-460475672D2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D06C4-3071-4AC2-85C0-DACA3A766AA2}">
      <dsp:nvSpPr>
        <dsp:cNvPr id="0" name=""/>
        <dsp:cNvSpPr/>
      </dsp:nvSpPr>
      <dsp:spPr>
        <a:xfrm>
          <a:off x="1611572" y="2031999"/>
          <a:ext cx="506536" cy="965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965199"/>
              </a:lnTo>
              <a:lnTo>
                <a:pt x="506536" y="96519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7590" y="2487348"/>
        <a:ext cx="54502" cy="54502"/>
      </dsp:txXfrm>
    </dsp:sp>
    <dsp:sp modelId="{384D7AF1-1DC1-4875-9809-0E5172558C68}">
      <dsp:nvSpPr>
        <dsp:cNvPr id="0" name=""/>
        <dsp:cNvSpPr/>
      </dsp:nvSpPr>
      <dsp:spPr>
        <a:xfrm>
          <a:off x="1611572" y="1986279"/>
          <a:ext cx="50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36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52177" y="2019336"/>
        <a:ext cx="25326" cy="25326"/>
      </dsp:txXfrm>
    </dsp:sp>
    <dsp:sp modelId="{F2368369-02A7-4697-B293-F6982D95BE77}">
      <dsp:nvSpPr>
        <dsp:cNvPr id="0" name=""/>
        <dsp:cNvSpPr/>
      </dsp:nvSpPr>
      <dsp:spPr>
        <a:xfrm>
          <a:off x="1611572" y="1066799"/>
          <a:ext cx="506536" cy="965200"/>
        </a:xfrm>
        <a:custGeom>
          <a:avLst/>
          <a:gdLst/>
          <a:ahLst/>
          <a:cxnLst/>
          <a:rect l="0" t="0" r="0" b="0"/>
          <a:pathLst>
            <a:path>
              <a:moveTo>
                <a:pt x="0" y="965200"/>
              </a:moveTo>
              <a:lnTo>
                <a:pt x="253268" y="9652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37590" y="1522148"/>
        <a:ext cx="54502" cy="54502"/>
      </dsp:txXfrm>
    </dsp:sp>
    <dsp:sp modelId="{FCA7FE8B-6BCE-434C-9426-3AE7DDEDD9C3}">
      <dsp:nvSpPr>
        <dsp:cNvPr id="0" name=""/>
        <dsp:cNvSpPr/>
      </dsp:nvSpPr>
      <dsp:spPr>
        <a:xfrm rot="16200000">
          <a:off x="73369" y="1645919"/>
          <a:ext cx="2304247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电磁感应定律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73369" y="1645919"/>
        <a:ext cx="2304247" cy="772160"/>
      </dsp:txXfrm>
    </dsp:sp>
    <dsp:sp modelId="{C7D09048-8503-4657-9421-BDC8D53755A7}">
      <dsp:nvSpPr>
        <dsp:cNvPr id="0" name=""/>
        <dsp:cNvSpPr/>
      </dsp:nvSpPr>
      <dsp:spPr>
        <a:xfrm>
          <a:off x="2118109" y="680719"/>
          <a:ext cx="2532684" cy="77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磁通量表述：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118109" y="680719"/>
        <a:ext cx="2532684" cy="772160"/>
      </dsp:txXfrm>
    </dsp:sp>
    <dsp:sp modelId="{70D87B77-415C-40FC-8F12-C59F47E9B939}">
      <dsp:nvSpPr>
        <dsp:cNvPr id="0" name=""/>
        <dsp:cNvSpPr/>
      </dsp:nvSpPr>
      <dsp:spPr>
        <a:xfrm>
          <a:off x="2118109" y="1645919"/>
          <a:ext cx="3138477" cy="77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切割磁感线表述：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118109" y="1645919"/>
        <a:ext cx="3138477" cy="772160"/>
      </dsp:txXfrm>
    </dsp:sp>
    <dsp:sp modelId="{310DFAC0-137A-4E28-915D-09787DCCA494}">
      <dsp:nvSpPr>
        <dsp:cNvPr id="0" name=""/>
        <dsp:cNvSpPr/>
      </dsp:nvSpPr>
      <dsp:spPr>
        <a:xfrm>
          <a:off x="2118109" y="2611119"/>
          <a:ext cx="2532684" cy="77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反电动势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118109" y="2611119"/>
        <a:ext cx="2532684" cy="772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B8D5-8C15-4A8F-AC7D-25EE93D88F7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4B2C-E937-441A-8263-35A1DCD9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44B2C-E937-441A-8263-35A1DCD980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0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44B2C-E937-441A-8263-35A1DCD980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》——7.3  </a:t>
            </a:r>
            <a:r>
              <a:rPr lang="zh-CN" altLang="en-US" sz="2600" b="1" baseline="0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电磁感应定律</a:t>
            </a:r>
            <a:endParaRPr lang="zh-CN" altLang="en-US" sz="2600" b="1" dirty="0"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pitchFamily="2" charset="2"/>
        <a:buChar char="Ø"/>
        <a:defRPr sz="28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0.wmf"/><Relationship Id="rId5" Type="http://schemas.openxmlformats.org/officeDocument/2006/relationships/diagramQuickStyle" Target="../diagrams/quickStyle1.xml"/><Relationship Id="rId10" Type="http://schemas.openxmlformats.org/officeDocument/2006/relationships/oleObject" Target="../embeddings/oleObject22.bin"/><Relationship Id="rId4" Type="http://schemas.openxmlformats.org/officeDocument/2006/relationships/diagramLayout" Target="../diagrams/layout1.xml"/><Relationship Id="rId9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1268760"/>
            <a:ext cx="77724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</a:rPr>
              <a:t>          </a:t>
            </a:r>
            <a:r>
              <a:rPr kumimoji="1" lang="en-US" altLang="zh-CN" sz="4300" dirty="0">
                <a:solidFill>
                  <a:srgbClr val="3333FF"/>
                </a:solidFill>
              </a:rPr>
              <a:t>7.3 </a:t>
            </a:r>
            <a:r>
              <a:rPr kumimoji="1" lang="zh-CN" altLang="en-US" sz="4300" dirty="0">
                <a:solidFill>
                  <a:srgbClr val="3333FF"/>
                </a:solidFill>
              </a:rPr>
              <a:t>法拉第电磁感应定律</a:t>
            </a:r>
            <a:r>
              <a:rPr kumimoji="1" lang="en-US" altLang="zh-CN" sz="4300" dirty="0" smtClean="0">
                <a:solidFill>
                  <a:srgbClr val="3333FF"/>
                </a:solidFill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</a:rPr>
            </a:br>
            <a:r>
              <a:rPr kumimoji="1" lang="en-US" altLang="zh-CN" sz="4300" dirty="0" smtClean="0">
                <a:solidFill>
                  <a:srgbClr val="3333FF"/>
                </a:solidFill>
              </a:rPr>
              <a:t>    </a:t>
            </a:r>
            <a:r>
              <a:rPr kumimoji="1" lang="en-US" altLang="zh-CN" sz="3300" dirty="0" smtClean="0">
                <a:latin typeface="宋体" pitchFamily="2" charset="-122"/>
              </a:rPr>
              <a:t>1. </a:t>
            </a:r>
            <a:r>
              <a:rPr kumimoji="1" lang="zh-CN" altLang="en-US" sz="3300" dirty="0" smtClean="0">
                <a:latin typeface="宋体" pitchFamily="2" charset="-122"/>
              </a:rPr>
              <a:t>电磁感应</a:t>
            </a:r>
            <a:r>
              <a:rPr kumimoji="1" lang="zh-CN" altLang="en-US" sz="3300" dirty="0">
                <a:latin typeface="宋体" pitchFamily="2" charset="-122"/>
              </a:rPr>
              <a:t>定律</a:t>
            </a:r>
            <a:r>
              <a:rPr kumimoji="1" lang="en-US" altLang="zh-CN" sz="3300" dirty="0" smtClean="0">
                <a:latin typeface="宋体" pitchFamily="2" charset="-122"/>
              </a:rPr>
              <a:t/>
            </a:r>
            <a:br>
              <a:rPr kumimoji="1" lang="en-US" altLang="zh-CN" sz="3300" dirty="0" smtClean="0">
                <a:latin typeface="宋体" pitchFamily="2" charset="-122"/>
              </a:rPr>
            </a:br>
            <a:r>
              <a:rPr kumimoji="1" lang="en-US" altLang="zh-CN" sz="3300" dirty="0" smtClean="0">
                <a:latin typeface="宋体" pitchFamily="2" charset="-122"/>
              </a:rPr>
              <a:t>   2.</a:t>
            </a:r>
            <a:r>
              <a:rPr kumimoji="1" lang="zh-CN" altLang="en-US" sz="3300" dirty="0">
                <a:latin typeface="宋体" pitchFamily="2" charset="-122"/>
              </a:rPr>
              <a:t> </a:t>
            </a:r>
            <a:r>
              <a:rPr kumimoji="1" lang="zh-CN" altLang="en-US" sz="3300" dirty="0" smtClean="0">
                <a:latin typeface="宋体" pitchFamily="2" charset="-122"/>
              </a:rPr>
              <a:t>导线</a:t>
            </a:r>
            <a:r>
              <a:rPr kumimoji="1" lang="zh-CN" altLang="en-US" sz="3300" dirty="0">
                <a:latin typeface="宋体" pitchFamily="2" charset="-122"/>
              </a:rPr>
              <a:t>切割磁感线时的</a:t>
            </a:r>
            <a:r>
              <a:rPr kumimoji="1" lang="zh-CN" altLang="en-US" sz="3300" dirty="0" smtClean="0">
                <a:latin typeface="宋体" pitchFamily="2" charset="-122"/>
              </a:rPr>
              <a:t>感应电动势</a:t>
            </a:r>
            <a:r>
              <a:rPr kumimoji="1" lang="en-US" altLang="zh-CN" sz="3300" dirty="0" smtClean="0">
                <a:latin typeface="宋体" pitchFamily="2" charset="-122"/>
              </a:rPr>
              <a:t/>
            </a:r>
            <a:br>
              <a:rPr kumimoji="1" lang="en-US" altLang="zh-CN" sz="3300" dirty="0" smtClean="0">
                <a:latin typeface="宋体" pitchFamily="2" charset="-122"/>
              </a:rPr>
            </a:br>
            <a:r>
              <a:rPr kumimoji="1" lang="en-US" altLang="zh-CN" sz="3300" dirty="0" smtClean="0">
                <a:latin typeface="宋体" pitchFamily="2" charset="-122"/>
              </a:rPr>
              <a:t>   3. </a:t>
            </a:r>
            <a:r>
              <a:rPr kumimoji="1" lang="zh-CN" altLang="en-US" sz="3300" dirty="0" smtClean="0">
                <a:latin typeface="宋体" pitchFamily="2" charset="-122"/>
              </a:rPr>
              <a:t>反电动势</a:t>
            </a:r>
            <a:r>
              <a:rPr kumimoji="1" lang="zh-CN" altLang="en-US" sz="3300" dirty="0">
                <a:latin typeface="宋体" pitchFamily="2" charset="-122"/>
              </a:rPr>
              <a:t>	</a:t>
            </a:r>
            <a:endParaRPr kumimoji="1" lang="en-US" altLang="zh-CN" sz="33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90872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解：由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图（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）知，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磁感强度变化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率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为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844824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螺线管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中的感应电动势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46431"/>
              </p:ext>
            </p:extLst>
          </p:nvPr>
        </p:nvGraphicFramePr>
        <p:xfrm>
          <a:off x="7020272" y="724609"/>
          <a:ext cx="1872208" cy="89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公式" r:id="rId3" imgW="863280" imgH="393480" progId="Equation.3">
                  <p:embed/>
                </p:oleObj>
              </mc:Choice>
              <mc:Fallback>
                <p:oleObj name="公式" r:id="rId3" imgW="863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724609"/>
                        <a:ext cx="1872208" cy="891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58583"/>
              </p:ext>
            </p:extLst>
          </p:nvPr>
        </p:nvGraphicFramePr>
        <p:xfrm>
          <a:off x="2015610" y="2564904"/>
          <a:ext cx="349657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公式" r:id="rId5" imgW="1638000" imgH="393480" progId="Equation.3">
                  <p:embed/>
                </p:oleObj>
              </mc:Choice>
              <mc:Fallback>
                <p:oleObj name="公式" r:id="rId5" imgW="16380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610" y="2564904"/>
                        <a:ext cx="349657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827584" y="371703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通过回路的电流强度为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85928"/>
              </p:ext>
            </p:extLst>
          </p:nvPr>
        </p:nvGraphicFramePr>
        <p:xfrm>
          <a:off x="4788024" y="3553713"/>
          <a:ext cx="1917122" cy="84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公式" r:id="rId7" imgW="926698" imgH="393529" progId="Equation.3">
                  <p:embed/>
                </p:oleObj>
              </mc:Choice>
              <mc:Fallback>
                <p:oleObj name="公式" r:id="rId7" imgW="926698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553713"/>
                        <a:ext cx="1917122" cy="849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83568" y="4581128"/>
            <a:ext cx="6160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dirty="0"/>
              <a:t> </a:t>
            </a:r>
            <a:r>
              <a:rPr lang="en-US" altLang="zh-CN" sz="2400" dirty="0" smtClean="0"/>
              <a:t>0-2.0 s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时间段通过导线截面的电量为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898878"/>
              </p:ext>
            </p:extLst>
          </p:nvPr>
        </p:nvGraphicFramePr>
        <p:xfrm>
          <a:off x="1681163" y="5445125"/>
          <a:ext cx="45259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公式" r:id="rId9" imgW="2120760" imgH="393480" progId="Equation.3">
                  <p:embed/>
                </p:oleObj>
              </mc:Choice>
              <mc:Fallback>
                <p:oleObj name="公式" r:id="rId9" imgW="2120760" imgH="39348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445125"/>
                        <a:ext cx="45259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 </a:t>
            </a:r>
            <a:r>
              <a:rPr lang="zh-CN" altLang="en-US" b="1" dirty="0" smtClean="0"/>
              <a:t>导线</a:t>
            </a:r>
            <a:r>
              <a:rPr lang="zh-CN" altLang="en-US" b="1" dirty="0"/>
              <a:t>切割磁感线时的感应电动势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0882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如图所示闭合线圈一部分导体</a:t>
            </a:r>
            <a:r>
              <a:rPr lang="en-US" altLang="zh-CN" dirty="0" err="1"/>
              <a:t>ab</a:t>
            </a:r>
            <a:r>
              <a:rPr lang="zh-CN" altLang="en-US" dirty="0"/>
              <a:t>处于匀强磁场中，磁感应强度是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 err="1"/>
              <a:t>ab</a:t>
            </a:r>
            <a:r>
              <a:rPr lang="zh-CN" altLang="en-US" dirty="0"/>
              <a:t>以速度</a:t>
            </a:r>
            <a:r>
              <a:rPr lang="en-US" altLang="zh-CN" dirty="0"/>
              <a:t>v</a:t>
            </a:r>
            <a:r>
              <a:rPr lang="zh-CN" altLang="en-US" dirty="0"/>
              <a:t>匀速切割磁感线，求产生的感应电动势</a:t>
            </a:r>
          </a:p>
          <a:p>
            <a:endParaRPr lang="zh-CN" alt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100094" y="3386136"/>
            <a:ext cx="3824287" cy="2436813"/>
            <a:chOff x="3359" y="1294"/>
            <a:chExt cx="2409" cy="1535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552" y="1500"/>
              <a:ext cx="2216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</a:rPr>
                <a:t>×  </a:t>
              </a:r>
              <a:r>
                <a:rPr kumimoji="1" lang="en-US" altLang="zh-CN" sz="2400" dirty="0">
                  <a:latin typeface="Times New Roman" pitchFamily="18" charset="0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  </a:t>
              </a:r>
              <a:r>
                <a:rPr kumimoji="1" lang="en-US" altLang="zh-CN" sz="2400" dirty="0">
                  <a:latin typeface="Times New Roman" pitchFamily="18" charset="0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</a:rPr>
                <a:t>×  </a:t>
              </a:r>
              <a:r>
                <a:rPr kumimoji="1" lang="en-US" altLang="zh-CN" sz="2400" dirty="0">
                  <a:latin typeface="Times New Roman" pitchFamily="18" charset="0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</a:rPr>
                <a:t>×  </a:t>
              </a:r>
              <a:r>
                <a:rPr kumimoji="1" lang="en-US" altLang="zh-CN" sz="2400" dirty="0">
                  <a:latin typeface="Times New Roman" pitchFamily="18" charset="0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   ×</a:t>
              </a:r>
              <a:endParaRPr kumimoji="1" lang="en-US" altLang="zh-CN" sz="2400" dirty="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</a:rPr>
                <a:t>×  </a:t>
              </a:r>
              <a:r>
                <a:rPr kumimoji="1" lang="en-US" altLang="zh-CN" sz="2400" dirty="0">
                  <a:latin typeface="Times New Roman" pitchFamily="18" charset="0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  </a:t>
              </a:r>
              <a:r>
                <a:rPr kumimoji="1" lang="en-US" altLang="zh-CN" sz="2400" dirty="0">
                  <a:latin typeface="Times New Roman" pitchFamily="18" charset="0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  </a:t>
              </a:r>
              <a:r>
                <a:rPr kumimoji="1" lang="en-US" altLang="zh-CN" sz="2400" dirty="0">
                  <a:latin typeface="Times New Roman" pitchFamily="18" charset="0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</a:t>
              </a:r>
              <a:r>
                <a:rPr kumimoji="1" lang="en-US" altLang="zh-CN" sz="2400" dirty="0">
                  <a:latin typeface="Times New Roman" pitchFamily="18" charset="0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</a:rPr>
                <a:t>×   ×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359" y="1294"/>
              <a:ext cx="2200" cy="1535"/>
              <a:chOff x="3359" y="1294"/>
              <a:chExt cx="2200" cy="1535"/>
            </a:xfrm>
          </p:grpSpPr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3501" y="1604"/>
                <a:ext cx="2022" cy="894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12"/>
              <p:cNvGrpSpPr>
                <a:grpSpLocks/>
              </p:cNvGrpSpPr>
              <p:nvPr/>
            </p:nvGrpSpPr>
            <p:grpSpPr bwMode="auto">
              <a:xfrm>
                <a:off x="3359" y="1919"/>
                <a:ext cx="318" cy="288"/>
                <a:chOff x="3240" y="2029"/>
                <a:chExt cx="318" cy="288"/>
              </a:xfrm>
            </p:grpSpPr>
            <p:sp>
              <p:nvSpPr>
                <p:cNvPr id="16" name="Oval 13"/>
                <p:cNvSpPr>
                  <a:spLocks noChangeArrowheads="1"/>
                </p:cNvSpPr>
                <p:nvPr/>
              </p:nvSpPr>
              <p:spPr bwMode="auto">
                <a:xfrm>
                  <a:off x="3250" y="2074"/>
                  <a:ext cx="259" cy="23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40" y="2029"/>
                  <a:ext cx="3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itchFamily="18" charset="0"/>
                    </a:rPr>
                    <a:t>G</a:t>
                  </a:r>
                </a:p>
              </p:txBody>
            </p:sp>
          </p:grpSp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3919" y="1294"/>
                <a:ext cx="805" cy="1535"/>
                <a:chOff x="3676" y="1303"/>
                <a:chExt cx="805" cy="1535"/>
              </a:xfrm>
            </p:grpSpPr>
            <p:sp>
              <p:nvSpPr>
                <p:cNvPr id="11" name="Rectangle 16"/>
                <p:cNvSpPr>
                  <a:spLocks noChangeArrowheads="1"/>
                </p:cNvSpPr>
                <p:nvPr/>
              </p:nvSpPr>
              <p:spPr bwMode="auto">
                <a:xfrm>
                  <a:off x="3676" y="1543"/>
                  <a:ext cx="79" cy="990"/>
                </a:xfrm>
                <a:prstGeom prst="rect">
                  <a:avLst/>
                </a:prstGeom>
                <a:solidFill>
                  <a:srgbClr val="FFFF00">
                    <a:alpha val="50000"/>
                  </a:srgbClr>
                </a:solidFill>
                <a:ln w="12700" cap="sq">
                  <a:solidFill>
                    <a:srgbClr val="C00000"/>
                  </a:solidFill>
                  <a:prstDash val="dashDot"/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716" y="1303"/>
                  <a:ext cx="31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3200" b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755" y="2473"/>
                  <a:ext cx="3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32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4" name="Line 19"/>
                <p:cNvSpPr>
                  <a:spLocks noChangeShapeType="1"/>
                </p:cNvSpPr>
                <p:nvPr/>
              </p:nvSpPr>
              <p:spPr bwMode="auto">
                <a:xfrm>
                  <a:off x="3761" y="2033"/>
                  <a:ext cx="40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078" y="1818"/>
                  <a:ext cx="403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3600" b="1">
                      <a:latin typeface="Times New Roman" pitchFamily="18" charset="0"/>
                    </a:rPr>
                    <a:t>v</a:t>
                  </a:r>
                </a:p>
              </p:txBody>
            </p:sp>
          </p:grp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5489" y="1527"/>
                <a:ext cx="70" cy="10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72341"/>
              </p:ext>
            </p:extLst>
          </p:nvPr>
        </p:nvGraphicFramePr>
        <p:xfrm>
          <a:off x="1252326" y="4642611"/>
          <a:ext cx="3321496" cy="50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公式" r:id="rId3" imgW="1193760" imgH="177480" progId="Equation.3">
                  <p:embed/>
                </p:oleObj>
              </mc:Choice>
              <mc:Fallback>
                <p:oleObj name="公式" r:id="rId3" imgW="119376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326" y="4642611"/>
                        <a:ext cx="3321496" cy="503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65839"/>
              </p:ext>
            </p:extLst>
          </p:nvPr>
        </p:nvGraphicFramePr>
        <p:xfrm>
          <a:off x="1619672" y="5373216"/>
          <a:ext cx="2420468" cy="108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公式" r:id="rId5" imgW="914400" imgH="393480" progId="Equation.3">
                  <p:embed/>
                </p:oleObj>
              </mc:Choice>
              <mc:Fallback>
                <p:oleObj name="公式" r:id="rId5" imgW="9144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73216"/>
                        <a:ext cx="2420468" cy="1089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5970491" y="3756024"/>
            <a:ext cx="144016" cy="1571625"/>
          </a:xfrm>
          <a:prstGeom prst="rect">
            <a:avLst/>
          </a:prstGeom>
          <a:solidFill>
            <a:srgbClr val="00B050">
              <a:alpha val="50000"/>
            </a:srgbClr>
          </a:solidFill>
          <a:ln w="127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62902"/>
              </p:ext>
            </p:extLst>
          </p:nvPr>
        </p:nvGraphicFramePr>
        <p:xfrm>
          <a:off x="1691680" y="3663156"/>
          <a:ext cx="1878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公式" r:id="rId7" imgW="634680" imgH="177480" progId="Equation.3">
                  <p:embed/>
                </p:oleObj>
              </mc:Choice>
              <mc:Fallback>
                <p:oleObj name="公式" r:id="rId7" imgW="634680" imgH="177480" progId="Equation.3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663156"/>
                        <a:ext cx="18780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4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9796E-7 L 0.10226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656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导体斜切磁感线（若导线运动方向与导线本身垂直，但跟磁感强度方向有夹角）</a:t>
            </a:r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30303" y="3022577"/>
            <a:ext cx="1600200" cy="2057400"/>
            <a:chOff x="356" y="1126"/>
            <a:chExt cx="1008" cy="129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04" y="1606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663300"/>
                  </a:solidFill>
                  <a:latin typeface="隶书" pitchFamily="49" charset="-122"/>
                  <a:ea typeface="隶书" pitchFamily="49" charset="-122"/>
                </a:rPr>
                <a:t>θ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56" y="1126"/>
              <a:ext cx="1008" cy="1296"/>
              <a:chOff x="356" y="1126"/>
              <a:chExt cx="1008" cy="1296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452" y="1542"/>
                <a:ext cx="912" cy="845"/>
                <a:chOff x="336" y="3072"/>
                <a:chExt cx="912" cy="845"/>
              </a:xfrm>
            </p:grpSpPr>
            <p:sp>
              <p:nvSpPr>
                <p:cNvPr id="14" name="Oval 7"/>
                <p:cNvSpPr>
                  <a:spLocks noChangeArrowheads="1"/>
                </p:cNvSpPr>
                <p:nvPr/>
              </p:nvSpPr>
              <p:spPr bwMode="auto">
                <a:xfrm>
                  <a:off x="336" y="307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>
                  <a:off x="414" y="3159"/>
                  <a:ext cx="576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>
                  <a:off x="384" y="3168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960" y="3552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rgbClr val="663300"/>
                      </a:solidFill>
                      <a:latin typeface="隶书" pitchFamily="49" charset="-122"/>
                      <a:ea typeface="隶书" pitchFamily="49" charset="-122"/>
                    </a:rPr>
                    <a:t>v</a:t>
                  </a: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356" y="1126"/>
                <a:ext cx="1008" cy="1296"/>
                <a:chOff x="240" y="2688"/>
                <a:chExt cx="1008" cy="1296"/>
              </a:xfrm>
            </p:grpSpPr>
            <p:sp>
              <p:nvSpPr>
                <p:cNvPr id="9" name="Line 12"/>
                <p:cNvSpPr>
                  <a:spLocks noChangeShapeType="1"/>
                </p:cNvSpPr>
                <p:nvPr/>
              </p:nvSpPr>
              <p:spPr bwMode="auto">
                <a:xfrm>
                  <a:off x="240" y="2832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Line 13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Line 14"/>
                <p:cNvSpPr>
                  <a:spLocks noChangeShapeType="1"/>
                </p:cNvSpPr>
                <p:nvPr/>
              </p:nvSpPr>
              <p:spPr bwMode="auto">
                <a:xfrm>
                  <a:off x="912" y="2832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15"/>
                <p:cNvSpPr>
                  <a:spLocks noChangeShapeType="1"/>
                </p:cNvSpPr>
                <p:nvPr/>
              </p:nvSpPr>
              <p:spPr bwMode="auto">
                <a:xfrm>
                  <a:off x="576" y="2832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24" y="2688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rgbClr val="663300"/>
                      </a:solidFill>
                      <a:latin typeface="隶书" pitchFamily="49" charset="-122"/>
                      <a:ea typeface="隶书" pitchFamily="49" charset="-122"/>
                    </a:rPr>
                    <a:t>B</a:t>
                  </a:r>
                </a:p>
              </p:txBody>
            </p:sp>
          </p:grpSp>
        </p:grp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057316" y="3721077"/>
            <a:ext cx="990600" cy="990600"/>
            <a:chOff x="432" y="3360"/>
            <a:chExt cx="624" cy="624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32" y="3360"/>
              <a:ext cx="6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rot="5400000">
              <a:off x="144" y="3696"/>
              <a:ext cx="5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32" y="3984"/>
              <a:ext cx="57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056" y="3360"/>
              <a:ext cx="0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897103" y="3251177"/>
            <a:ext cx="1828800" cy="519113"/>
            <a:chOff x="1028" y="1270"/>
            <a:chExt cx="1152" cy="327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028" y="127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隶书" pitchFamily="49" charset="-122"/>
                  <a:ea typeface="隶书" pitchFamily="49" charset="-122"/>
                </a:rPr>
                <a:t>V</a:t>
              </a:r>
              <a:r>
                <a:rPr lang="en-US" altLang="zh-CN" sz="2000" b="1">
                  <a:solidFill>
                    <a:srgbClr val="0000CC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220" y="1270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CC"/>
                  </a:solidFill>
                  <a:latin typeface="隶书" pitchFamily="49" charset="-122"/>
                  <a:ea typeface="隶书" pitchFamily="49" charset="-122"/>
                </a:rPr>
                <a:t>=</a:t>
              </a:r>
              <a:r>
                <a:rPr lang="en-US" altLang="zh-CN" sz="2800" b="1" dirty="0" err="1">
                  <a:solidFill>
                    <a:srgbClr val="0000CC"/>
                  </a:solidFill>
                  <a:latin typeface="隶书" pitchFamily="49" charset="-122"/>
                  <a:ea typeface="隶书" pitchFamily="49" charset="-122"/>
                </a:rPr>
                <a:t>Vsin</a:t>
              </a:r>
              <a:r>
                <a:rPr lang="en-US" altLang="zh-CN" sz="2800" b="1" dirty="0" err="1">
                  <a:solidFill>
                    <a:srgbClr val="0000CC"/>
                  </a:solidFill>
                </a:rPr>
                <a:t>θ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 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814428" y="4684690"/>
            <a:ext cx="1920875" cy="547687"/>
            <a:chOff x="346" y="2173"/>
            <a:chExt cx="1210" cy="345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46" y="217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隶书" pitchFamily="49" charset="-122"/>
                  <a:ea typeface="隶书" pitchFamily="49" charset="-122"/>
                </a:rPr>
                <a:t>V</a:t>
              </a:r>
              <a:r>
                <a:rPr lang="en-US" altLang="zh-CN" sz="2000" b="1">
                  <a:solidFill>
                    <a:srgbClr val="0000CC"/>
                  </a:solidFill>
                  <a:latin typeface="隶书" pitchFamily="49" charset="-122"/>
                  <a:ea typeface="隶书" pitchFamily="49" charset="-122"/>
                </a:rPr>
                <a:t>2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596" y="2191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latin typeface="隶书" pitchFamily="49" charset="-122"/>
                  <a:ea typeface="隶书" pitchFamily="49" charset="-122"/>
                </a:rPr>
                <a:t>=Vcos</a:t>
              </a:r>
              <a:r>
                <a:rPr lang="en-US" altLang="zh-CN" sz="2800" b="1">
                  <a:solidFill>
                    <a:srgbClr val="0000CC"/>
                  </a:solidFill>
                </a:rPr>
                <a:t>θ </a:t>
              </a:r>
            </a:p>
          </p:txBody>
        </p:sp>
      </p:grp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83410"/>
              </p:ext>
            </p:extLst>
          </p:nvPr>
        </p:nvGraphicFramePr>
        <p:xfrm>
          <a:off x="1331640" y="3206247"/>
          <a:ext cx="2808312" cy="613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公式" r:id="rId3" imgW="825142" imgH="177723" progId="Equation.3">
                  <p:embed/>
                </p:oleObj>
              </mc:Choice>
              <mc:Fallback>
                <p:oleObj name="公式" r:id="rId3" imgW="825142" imgH="17772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06247"/>
                        <a:ext cx="2808312" cy="613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>
            <a:off x="2699792" y="3835377"/>
            <a:ext cx="129614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4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55577"/>
            <a:ext cx="8229600" cy="25922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如图所</a:t>
            </a:r>
            <a:r>
              <a:rPr lang="zh-CN" altLang="zh-CN" dirty="0"/>
              <a:t>示，矩形</a:t>
            </a:r>
            <a:r>
              <a:rPr lang="zh-CN" altLang="zh-CN" dirty="0" smtClean="0"/>
              <a:t>线圈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zh-CN" altLang="zh-CN" dirty="0" smtClean="0"/>
              <a:t>在</a:t>
            </a:r>
            <a:r>
              <a:rPr lang="zh-CN" altLang="zh-CN" dirty="0"/>
              <a:t>匀强磁场中</a:t>
            </a:r>
            <a:r>
              <a:rPr lang="zh-CN" altLang="zh-CN" dirty="0" smtClean="0"/>
              <a:t>绕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altLang="zh-CN" dirty="0" smtClean="0"/>
              <a:t>’</a:t>
            </a:r>
            <a:r>
              <a:rPr lang="zh-CN" altLang="zh-CN" dirty="0" smtClean="0"/>
              <a:t>轴</a:t>
            </a:r>
            <a:r>
              <a:rPr lang="zh-CN" altLang="zh-CN" dirty="0"/>
              <a:t>转动时，线圈中的感应电动势是否变化？为什么？设线圈的两个边长分别</a:t>
            </a:r>
            <a:r>
              <a:rPr lang="zh-CN" altLang="zh-CN" dirty="0" smtClean="0"/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smtClean="0"/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dirty="0" smtClean="0"/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/>
              <a:t>2</a:t>
            </a:r>
            <a:r>
              <a:rPr lang="zh-CN" altLang="zh-CN" dirty="0" smtClean="0"/>
              <a:t>，</a:t>
            </a:r>
            <a:r>
              <a:rPr lang="zh-CN" altLang="zh-CN" dirty="0"/>
              <a:t>转动时角速度</a:t>
            </a:r>
            <a:r>
              <a:rPr lang="zh-CN" altLang="zh-CN" dirty="0" smtClean="0"/>
              <a:t>是</a:t>
            </a:r>
            <a:r>
              <a:rPr lang="en-US" altLang="zh-CN" i="1" dirty="0" smtClean="0"/>
              <a:t>ω</a:t>
            </a:r>
            <a:r>
              <a:rPr lang="zh-CN" altLang="zh-CN" dirty="0" smtClean="0"/>
              <a:t>，</a:t>
            </a:r>
            <a:r>
              <a:rPr lang="zh-CN" altLang="zh-CN" dirty="0"/>
              <a:t>磁场的磁感应强度</a:t>
            </a:r>
            <a:r>
              <a:rPr lang="zh-CN" altLang="zh-CN" dirty="0" smtClean="0"/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 smtClean="0"/>
              <a:t>。</a:t>
            </a:r>
            <a:r>
              <a:rPr lang="zh-CN" altLang="zh-CN" dirty="0"/>
              <a:t>试求线圈转动到任意位置的电动势。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181439" y="3647140"/>
            <a:ext cx="2624731" cy="2837929"/>
            <a:chOff x="5582282" y="3543399"/>
            <a:chExt cx="2624731" cy="2837929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6156174" y="3645024"/>
              <a:ext cx="0" cy="273630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6156175" y="5832349"/>
              <a:ext cx="1224137" cy="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853633" y="5517232"/>
              <a:ext cx="1224137" cy="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156173" y="4293096"/>
              <a:ext cx="1224137" cy="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156174" y="5157192"/>
              <a:ext cx="1224137" cy="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796767" y="4725144"/>
              <a:ext cx="1224137" cy="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796768" y="4005064"/>
              <a:ext cx="1224137" cy="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任意多边形 10"/>
            <p:cNvSpPr/>
            <p:nvPr/>
          </p:nvSpPr>
          <p:spPr>
            <a:xfrm>
              <a:off x="6444208" y="5699230"/>
              <a:ext cx="116052" cy="180000"/>
            </a:xfrm>
            <a:custGeom>
              <a:avLst/>
              <a:gdLst>
                <a:gd name="connsiteX0" fmla="*/ 95534 w 116052"/>
                <a:gd name="connsiteY0" fmla="*/ 218364 h 218364"/>
                <a:gd name="connsiteX1" fmla="*/ 109182 w 116052"/>
                <a:gd name="connsiteY1" fmla="*/ 81886 h 218364"/>
                <a:gd name="connsiteX2" fmla="*/ 0 w 116052"/>
                <a:gd name="connsiteY2" fmla="*/ 0 h 21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052" h="218364">
                  <a:moveTo>
                    <a:pt x="95534" y="218364"/>
                  </a:moveTo>
                  <a:cubicBezTo>
                    <a:pt x="110319" y="168322"/>
                    <a:pt x="125104" y="118280"/>
                    <a:pt x="109182" y="81886"/>
                  </a:cubicBezTo>
                  <a:cubicBezTo>
                    <a:pt x="93260" y="45492"/>
                    <a:pt x="46630" y="22746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 rot="16200000" flipH="1">
              <a:off x="5705068" y="4301120"/>
              <a:ext cx="1982336" cy="1080121"/>
            </a:xfrm>
            <a:prstGeom prst="parallelogram">
              <a:avLst>
                <a:gd name="adj" fmla="val 44072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964072" y="3985146"/>
              <a:ext cx="409432" cy="220127"/>
            </a:xfrm>
            <a:custGeom>
              <a:avLst/>
              <a:gdLst>
                <a:gd name="connsiteX0" fmla="*/ 0 w 409432"/>
                <a:gd name="connsiteY0" fmla="*/ 109182 h 220127"/>
                <a:gd name="connsiteX1" fmla="*/ 122829 w 409432"/>
                <a:gd name="connsiteY1" fmla="*/ 218364 h 220127"/>
                <a:gd name="connsiteX2" fmla="*/ 354841 w 409432"/>
                <a:gd name="connsiteY2" fmla="*/ 163773 h 220127"/>
                <a:gd name="connsiteX3" fmla="*/ 409432 w 409432"/>
                <a:gd name="connsiteY3" fmla="*/ 0 h 2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432" h="220127">
                  <a:moveTo>
                    <a:pt x="0" y="109182"/>
                  </a:moveTo>
                  <a:cubicBezTo>
                    <a:pt x="31844" y="159224"/>
                    <a:pt x="63689" y="209266"/>
                    <a:pt x="122829" y="218364"/>
                  </a:cubicBezTo>
                  <a:cubicBezTo>
                    <a:pt x="181969" y="227462"/>
                    <a:pt x="307074" y="200167"/>
                    <a:pt x="354841" y="163773"/>
                  </a:cubicBezTo>
                  <a:cubicBezTo>
                    <a:pt x="402608" y="127379"/>
                    <a:pt x="406020" y="63689"/>
                    <a:pt x="409432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582282" y="3720514"/>
              <a:ext cx="434734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  <a:p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000" dirty="0"/>
                <a:t>’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19603" y="3543399"/>
              <a:ext cx="4492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/>
                <a:t>ω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29028" y="5468397"/>
              <a:ext cx="4492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 smtClean="0"/>
                <a:t>θ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834795" y="4142825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497933" y="515719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aseline="-25000" dirty="0"/>
                <a:t>1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883384" y="430469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baseline="-25000" dirty="0" smtClean="0"/>
                <a:t>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315660" y="3596328"/>
              <a:ext cx="300082" cy="2031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323528" y="3877972"/>
            <a:ext cx="55342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：只有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做切割磁感线运动而有感生电动势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的速度与磁场方向的夹角周期性变化，因此感应电动势也周期性变化。所以线圈转动时有感应电动势，且电动势的大小和方向都变化。</a:t>
            </a:r>
          </a:p>
        </p:txBody>
      </p:sp>
    </p:spTree>
    <p:extLst>
      <p:ext uri="{BB962C8B-B14F-4D97-AF65-F5344CB8AC3E}">
        <p14:creationId xmlns:p14="http://schemas.microsoft.com/office/powerpoint/2010/main" val="29601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853261"/>
            <a:ext cx="7200800" cy="10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当线圈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边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和磁感线方向夹角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为</a:t>
            </a:r>
            <a:r>
              <a:rPr lang="el-GR" altLang="zh-CN" sz="2800" i="1" dirty="0" smtClean="0">
                <a:latin typeface="黑体" pitchFamily="2" charset="-122"/>
                <a:ea typeface="黑体" pitchFamily="2" charset="-122"/>
              </a:rPr>
              <a:t>θ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段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的感应电动势为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40082"/>
              </p:ext>
            </p:extLst>
          </p:nvPr>
        </p:nvGraphicFramePr>
        <p:xfrm>
          <a:off x="2971800" y="2405063"/>
          <a:ext cx="2312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05063"/>
                        <a:ext cx="2312988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622514"/>
              </p:ext>
            </p:extLst>
          </p:nvPr>
        </p:nvGraphicFramePr>
        <p:xfrm>
          <a:off x="3370604" y="3068960"/>
          <a:ext cx="1224136" cy="58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公式" r:id="rId5" imgW="457002" imgH="215806" progId="Equation.3">
                  <p:embed/>
                </p:oleObj>
              </mc:Choice>
              <mc:Fallback>
                <p:oleObj name="公式" r:id="rId5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604" y="3068960"/>
                        <a:ext cx="1224136" cy="586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475643"/>
              </p:ext>
            </p:extLst>
          </p:nvPr>
        </p:nvGraphicFramePr>
        <p:xfrm>
          <a:off x="2827338" y="3844925"/>
          <a:ext cx="26479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7" imgW="1002960" imgH="228600" progId="Equation.DSMT4">
                  <p:embed/>
                </p:oleObj>
              </mc:Choice>
              <mc:Fallback>
                <p:oleObj name="Equation" r:id="rId7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3844925"/>
                        <a:ext cx="2647950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87055"/>
              </p:ext>
            </p:extLst>
          </p:nvPr>
        </p:nvGraphicFramePr>
        <p:xfrm>
          <a:off x="3300841" y="4797152"/>
          <a:ext cx="125231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公式" r:id="rId9" imgW="469696" imgH="215806" progId="Equation.3">
                  <p:embed/>
                </p:oleObj>
              </mc:Choice>
              <mc:Fallback>
                <p:oleObj name="公式" r:id="rId9" imgW="4696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841" y="4797152"/>
                        <a:ext cx="125231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74007"/>
              </p:ext>
            </p:extLst>
          </p:nvPr>
        </p:nvGraphicFramePr>
        <p:xfrm>
          <a:off x="3348038" y="5711825"/>
          <a:ext cx="24463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11" imgW="927000" imgH="177480" progId="Equation.DSMT4">
                  <p:embed/>
                </p:oleObj>
              </mc:Choice>
              <mc:Fallback>
                <p:oleObj name="Equation" r:id="rId11" imgW="927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711825"/>
                        <a:ext cx="24463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5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5" name="Group 3"/>
          <p:cNvGrpSpPr>
            <a:grpSpLocks/>
          </p:cNvGrpSpPr>
          <p:nvPr/>
        </p:nvGrpSpPr>
        <p:grpSpPr bwMode="auto">
          <a:xfrm>
            <a:off x="5632985" y="3095626"/>
            <a:ext cx="3040063" cy="2565400"/>
            <a:chOff x="3288" y="2186"/>
            <a:chExt cx="1915" cy="1616"/>
          </a:xfrm>
        </p:grpSpPr>
        <p:grpSp>
          <p:nvGrpSpPr>
            <p:cNvPr id="136196" name="Group 4"/>
            <p:cNvGrpSpPr>
              <a:grpSpLocks/>
            </p:cNvGrpSpPr>
            <p:nvPr/>
          </p:nvGrpSpPr>
          <p:grpSpPr bwMode="auto">
            <a:xfrm>
              <a:off x="3289" y="2341"/>
              <a:ext cx="1914" cy="100"/>
              <a:chOff x="3733" y="2106"/>
              <a:chExt cx="1914" cy="100"/>
            </a:xfrm>
          </p:grpSpPr>
          <p:grpSp>
            <p:nvGrpSpPr>
              <p:cNvPr id="136197" name="Group 5"/>
              <p:cNvGrpSpPr>
                <a:grpSpLocks/>
              </p:cNvGrpSpPr>
              <p:nvPr/>
            </p:nvGrpSpPr>
            <p:grpSpPr bwMode="auto">
              <a:xfrm>
                <a:off x="3733" y="2106"/>
                <a:ext cx="91" cy="91"/>
                <a:chOff x="3733" y="2106"/>
                <a:chExt cx="91" cy="91"/>
              </a:xfrm>
            </p:grpSpPr>
            <p:sp>
              <p:nvSpPr>
                <p:cNvPr id="136198" name="Line 6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199" name="Line 7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00" name="Group 8"/>
              <p:cNvGrpSpPr>
                <a:grpSpLocks/>
              </p:cNvGrpSpPr>
              <p:nvPr/>
            </p:nvGrpSpPr>
            <p:grpSpPr bwMode="auto">
              <a:xfrm>
                <a:off x="4195" y="2106"/>
                <a:ext cx="91" cy="91"/>
                <a:chOff x="3733" y="2106"/>
                <a:chExt cx="91" cy="91"/>
              </a:xfrm>
            </p:grpSpPr>
            <p:sp>
              <p:nvSpPr>
                <p:cNvPr id="136201" name="Line 9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02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03" name="Group 11"/>
              <p:cNvGrpSpPr>
                <a:grpSpLocks/>
              </p:cNvGrpSpPr>
              <p:nvPr/>
            </p:nvGrpSpPr>
            <p:grpSpPr bwMode="auto">
              <a:xfrm>
                <a:off x="4640" y="2115"/>
                <a:ext cx="91" cy="91"/>
                <a:chOff x="3733" y="2106"/>
                <a:chExt cx="91" cy="91"/>
              </a:xfrm>
            </p:grpSpPr>
            <p:sp>
              <p:nvSpPr>
                <p:cNvPr id="136204" name="Line 12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05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06" name="Group 14"/>
              <p:cNvGrpSpPr>
                <a:grpSpLocks/>
              </p:cNvGrpSpPr>
              <p:nvPr/>
            </p:nvGrpSpPr>
            <p:grpSpPr bwMode="auto">
              <a:xfrm>
                <a:off x="5094" y="2106"/>
                <a:ext cx="91" cy="91"/>
                <a:chOff x="3733" y="2106"/>
                <a:chExt cx="91" cy="91"/>
              </a:xfrm>
            </p:grpSpPr>
            <p:sp>
              <p:nvSpPr>
                <p:cNvPr id="136207" name="Line 15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08" name="Line 16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09" name="Group 17"/>
              <p:cNvGrpSpPr>
                <a:grpSpLocks/>
              </p:cNvGrpSpPr>
              <p:nvPr/>
            </p:nvGrpSpPr>
            <p:grpSpPr bwMode="auto">
              <a:xfrm>
                <a:off x="5556" y="2106"/>
                <a:ext cx="91" cy="91"/>
                <a:chOff x="3733" y="2106"/>
                <a:chExt cx="91" cy="91"/>
              </a:xfrm>
            </p:grpSpPr>
            <p:sp>
              <p:nvSpPr>
                <p:cNvPr id="136210" name="Line 18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11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6212" name="Group 20"/>
            <p:cNvGrpSpPr>
              <a:grpSpLocks/>
            </p:cNvGrpSpPr>
            <p:nvPr/>
          </p:nvGrpSpPr>
          <p:grpSpPr bwMode="auto">
            <a:xfrm>
              <a:off x="3288" y="2786"/>
              <a:ext cx="1914" cy="100"/>
              <a:chOff x="3733" y="2106"/>
              <a:chExt cx="1914" cy="100"/>
            </a:xfrm>
          </p:grpSpPr>
          <p:grpSp>
            <p:nvGrpSpPr>
              <p:cNvPr id="136213" name="Group 21"/>
              <p:cNvGrpSpPr>
                <a:grpSpLocks/>
              </p:cNvGrpSpPr>
              <p:nvPr/>
            </p:nvGrpSpPr>
            <p:grpSpPr bwMode="auto">
              <a:xfrm>
                <a:off x="3733" y="2106"/>
                <a:ext cx="91" cy="91"/>
                <a:chOff x="3733" y="2106"/>
                <a:chExt cx="91" cy="91"/>
              </a:xfrm>
            </p:grpSpPr>
            <p:sp>
              <p:nvSpPr>
                <p:cNvPr id="136214" name="Line 22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16" name="Group 24"/>
              <p:cNvGrpSpPr>
                <a:grpSpLocks/>
              </p:cNvGrpSpPr>
              <p:nvPr/>
            </p:nvGrpSpPr>
            <p:grpSpPr bwMode="auto">
              <a:xfrm>
                <a:off x="4195" y="2106"/>
                <a:ext cx="91" cy="91"/>
                <a:chOff x="3733" y="2106"/>
                <a:chExt cx="91" cy="91"/>
              </a:xfrm>
            </p:grpSpPr>
            <p:sp>
              <p:nvSpPr>
                <p:cNvPr id="136217" name="Line 25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19" name="Group 27"/>
              <p:cNvGrpSpPr>
                <a:grpSpLocks/>
              </p:cNvGrpSpPr>
              <p:nvPr/>
            </p:nvGrpSpPr>
            <p:grpSpPr bwMode="auto">
              <a:xfrm>
                <a:off x="4640" y="2115"/>
                <a:ext cx="91" cy="91"/>
                <a:chOff x="3733" y="2106"/>
                <a:chExt cx="91" cy="91"/>
              </a:xfrm>
            </p:grpSpPr>
            <p:sp>
              <p:nvSpPr>
                <p:cNvPr id="136220" name="Line 28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22" name="Group 30"/>
              <p:cNvGrpSpPr>
                <a:grpSpLocks/>
              </p:cNvGrpSpPr>
              <p:nvPr/>
            </p:nvGrpSpPr>
            <p:grpSpPr bwMode="auto">
              <a:xfrm>
                <a:off x="5094" y="2106"/>
                <a:ext cx="91" cy="91"/>
                <a:chOff x="3733" y="2106"/>
                <a:chExt cx="91" cy="91"/>
              </a:xfrm>
            </p:grpSpPr>
            <p:sp>
              <p:nvSpPr>
                <p:cNvPr id="136223" name="Line 31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25" name="Group 33"/>
              <p:cNvGrpSpPr>
                <a:grpSpLocks/>
              </p:cNvGrpSpPr>
              <p:nvPr/>
            </p:nvGrpSpPr>
            <p:grpSpPr bwMode="auto">
              <a:xfrm>
                <a:off x="5556" y="2106"/>
                <a:ext cx="91" cy="91"/>
                <a:chOff x="3733" y="2106"/>
                <a:chExt cx="91" cy="91"/>
              </a:xfrm>
            </p:grpSpPr>
            <p:sp>
              <p:nvSpPr>
                <p:cNvPr id="136226" name="Line 34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6228" name="Group 36"/>
            <p:cNvGrpSpPr>
              <a:grpSpLocks/>
            </p:cNvGrpSpPr>
            <p:nvPr/>
          </p:nvGrpSpPr>
          <p:grpSpPr bwMode="auto">
            <a:xfrm>
              <a:off x="3289" y="3239"/>
              <a:ext cx="1914" cy="100"/>
              <a:chOff x="3733" y="2106"/>
              <a:chExt cx="1914" cy="100"/>
            </a:xfrm>
          </p:grpSpPr>
          <p:grpSp>
            <p:nvGrpSpPr>
              <p:cNvPr id="136229" name="Group 37"/>
              <p:cNvGrpSpPr>
                <a:grpSpLocks/>
              </p:cNvGrpSpPr>
              <p:nvPr/>
            </p:nvGrpSpPr>
            <p:grpSpPr bwMode="auto">
              <a:xfrm>
                <a:off x="3733" y="2106"/>
                <a:ext cx="91" cy="91"/>
                <a:chOff x="3733" y="2106"/>
                <a:chExt cx="91" cy="91"/>
              </a:xfrm>
            </p:grpSpPr>
            <p:sp>
              <p:nvSpPr>
                <p:cNvPr id="136230" name="Line 38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31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32" name="Group 40"/>
              <p:cNvGrpSpPr>
                <a:grpSpLocks/>
              </p:cNvGrpSpPr>
              <p:nvPr/>
            </p:nvGrpSpPr>
            <p:grpSpPr bwMode="auto">
              <a:xfrm>
                <a:off x="4195" y="2106"/>
                <a:ext cx="91" cy="91"/>
                <a:chOff x="3733" y="2106"/>
                <a:chExt cx="91" cy="91"/>
              </a:xfrm>
            </p:grpSpPr>
            <p:sp>
              <p:nvSpPr>
                <p:cNvPr id="136233" name="Line 41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34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35" name="Group 43"/>
              <p:cNvGrpSpPr>
                <a:grpSpLocks/>
              </p:cNvGrpSpPr>
              <p:nvPr/>
            </p:nvGrpSpPr>
            <p:grpSpPr bwMode="auto">
              <a:xfrm>
                <a:off x="4640" y="2115"/>
                <a:ext cx="91" cy="91"/>
                <a:chOff x="3733" y="2106"/>
                <a:chExt cx="91" cy="91"/>
              </a:xfrm>
            </p:grpSpPr>
            <p:sp>
              <p:nvSpPr>
                <p:cNvPr id="136236" name="Line 44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37" name="Line 45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38" name="Group 46"/>
              <p:cNvGrpSpPr>
                <a:grpSpLocks/>
              </p:cNvGrpSpPr>
              <p:nvPr/>
            </p:nvGrpSpPr>
            <p:grpSpPr bwMode="auto">
              <a:xfrm>
                <a:off x="5094" y="2106"/>
                <a:ext cx="91" cy="91"/>
                <a:chOff x="3733" y="2106"/>
                <a:chExt cx="91" cy="91"/>
              </a:xfrm>
            </p:grpSpPr>
            <p:sp>
              <p:nvSpPr>
                <p:cNvPr id="136239" name="Line 47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40" name="Line 48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41" name="Group 49"/>
              <p:cNvGrpSpPr>
                <a:grpSpLocks/>
              </p:cNvGrpSpPr>
              <p:nvPr/>
            </p:nvGrpSpPr>
            <p:grpSpPr bwMode="auto">
              <a:xfrm>
                <a:off x="5556" y="2106"/>
                <a:ext cx="91" cy="91"/>
                <a:chOff x="3733" y="2106"/>
                <a:chExt cx="91" cy="91"/>
              </a:xfrm>
            </p:grpSpPr>
            <p:sp>
              <p:nvSpPr>
                <p:cNvPr id="136242" name="Line 50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43" name="Line 51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6244" name="Group 52"/>
            <p:cNvGrpSpPr>
              <a:grpSpLocks/>
            </p:cNvGrpSpPr>
            <p:nvPr/>
          </p:nvGrpSpPr>
          <p:grpSpPr bwMode="auto">
            <a:xfrm>
              <a:off x="3289" y="3702"/>
              <a:ext cx="1914" cy="100"/>
              <a:chOff x="3733" y="2106"/>
              <a:chExt cx="1914" cy="100"/>
            </a:xfrm>
          </p:grpSpPr>
          <p:grpSp>
            <p:nvGrpSpPr>
              <p:cNvPr id="136245" name="Group 53"/>
              <p:cNvGrpSpPr>
                <a:grpSpLocks/>
              </p:cNvGrpSpPr>
              <p:nvPr/>
            </p:nvGrpSpPr>
            <p:grpSpPr bwMode="auto">
              <a:xfrm>
                <a:off x="3733" y="2106"/>
                <a:ext cx="91" cy="91"/>
                <a:chOff x="3733" y="2106"/>
                <a:chExt cx="91" cy="91"/>
              </a:xfrm>
            </p:grpSpPr>
            <p:sp>
              <p:nvSpPr>
                <p:cNvPr id="136246" name="Line 54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47" name="Line 55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48" name="Group 56"/>
              <p:cNvGrpSpPr>
                <a:grpSpLocks/>
              </p:cNvGrpSpPr>
              <p:nvPr/>
            </p:nvGrpSpPr>
            <p:grpSpPr bwMode="auto">
              <a:xfrm>
                <a:off x="4195" y="2106"/>
                <a:ext cx="91" cy="91"/>
                <a:chOff x="3733" y="2106"/>
                <a:chExt cx="91" cy="91"/>
              </a:xfrm>
            </p:grpSpPr>
            <p:sp>
              <p:nvSpPr>
                <p:cNvPr id="136249" name="Line 57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50" name="Line 58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51" name="Group 59"/>
              <p:cNvGrpSpPr>
                <a:grpSpLocks/>
              </p:cNvGrpSpPr>
              <p:nvPr/>
            </p:nvGrpSpPr>
            <p:grpSpPr bwMode="auto">
              <a:xfrm>
                <a:off x="4640" y="2115"/>
                <a:ext cx="91" cy="91"/>
                <a:chOff x="3733" y="2106"/>
                <a:chExt cx="91" cy="91"/>
              </a:xfrm>
            </p:grpSpPr>
            <p:sp>
              <p:nvSpPr>
                <p:cNvPr id="136252" name="Line 60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53" name="Line 61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54" name="Group 62"/>
              <p:cNvGrpSpPr>
                <a:grpSpLocks/>
              </p:cNvGrpSpPr>
              <p:nvPr/>
            </p:nvGrpSpPr>
            <p:grpSpPr bwMode="auto">
              <a:xfrm>
                <a:off x="5094" y="2106"/>
                <a:ext cx="91" cy="91"/>
                <a:chOff x="3733" y="2106"/>
                <a:chExt cx="91" cy="91"/>
              </a:xfrm>
            </p:grpSpPr>
            <p:sp>
              <p:nvSpPr>
                <p:cNvPr id="136255" name="Line 63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56" name="Line 64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57" name="Group 65"/>
              <p:cNvGrpSpPr>
                <a:grpSpLocks/>
              </p:cNvGrpSpPr>
              <p:nvPr/>
            </p:nvGrpSpPr>
            <p:grpSpPr bwMode="auto">
              <a:xfrm>
                <a:off x="5556" y="2106"/>
                <a:ext cx="91" cy="91"/>
                <a:chOff x="3733" y="2106"/>
                <a:chExt cx="91" cy="91"/>
              </a:xfrm>
            </p:grpSpPr>
            <p:sp>
              <p:nvSpPr>
                <p:cNvPr id="136258" name="Line 66"/>
                <p:cNvSpPr>
                  <a:spLocks noChangeShapeType="1"/>
                </p:cNvSpPr>
                <p:nvPr/>
              </p:nvSpPr>
              <p:spPr bwMode="auto">
                <a:xfrm>
                  <a:off x="3733" y="2106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59" name="Line 67"/>
                <p:cNvSpPr>
                  <a:spLocks noChangeShapeType="1"/>
                </p:cNvSpPr>
                <p:nvPr/>
              </p:nvSpPr>
              <p:spPr bwMode="auto">
                <a:xfrm rot="-5400000">
                  <a:off x="3733" y="2107"/>
                  <a:ext cx="91" cy="9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60" name="Line 68"/>
            <p:cNvSpPr>
              <a:spLocks noChangeShapeType="1"/>
            </p:cNvSpPr>
            <p:nvPr/>
          </p:nvSpPr>
          <p:spPr bwMode="auto">
            <a:xfrm flipV="1">
              <a:off x="3710" y="2465"/>
              <a:ext cx="923" cy="96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1" name="Line 69"/>
            <p:cNvSpPr>
              <a:spLocks noChangeShapeType="1"/>
            </p:cNvSpPr>
            <p:nvPr/>
          </p:nvSpPr>
          <p:spPr bwMode="auto">
            <a:xfrm flipV="1">
              <a:off x="4168" y="2956"/>
              <a:ext cx="550" cy="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62" name="Arc 70"/>
            <p:cNvSpPr>
              <a:spLocks/>
            </p:cNvSpPr>
            <p:nvPr/>
          </p:nvSpPr>
          <p:spPr bwMode="auto">
            <a:xfrm>
              <a:off x="4244" y="2855"/>
              <a:ext cx="59" cy="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63" name="Text Box 71"/>
            <p:cNvSpPr txBox="1">
              <a:spLocks noChangeArrowheads="1"/>
            </p:cNvSpPr>
            <p:nvPr/>
          </p:nvSpPr>
          <p:spPr bwMode="auto">
            <a:xfrm>
              <a:off x="4464" y="2186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36264" name="Text Box 72"/>
            <p:cNvSpPr txBox="1">
              <a:spLocks noChangeArrowheads="1"/>
            </p:cNvSpPr>
            <p:nvPr/>
          </p:nvSpPr>
          <p:spPr bwMode="auto">
            <a:xfrm>
              <a:off x="3520" y="3116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36265" name="Text Box 73"/>
            <p:cNvSpPr txBox="1">
              <a:spLocks noChangeArrowheads="1"/>
            </p:cNvSpPr>
            <p:nvPr/>
          </p:nvSpPr>
          <p:spPr bwMode="auto">
            <a:xfrm>
              <a:off x="4262" y="2729"/>
              <a:ext cx="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θ</a:t>
              </a:r>
            </a:p>
          </p:txBody>
        </p:sp>
        <p:sp>
          <p:nvSpPr>
            <p:cNvPr id="136266" name="Text Box 74"/>
            <p:cNvSpPr txBox="1">
              <a:spLocks noChangeArrowheads="1"/>
            </p:cNvSpPr>
            <p:nvPr/>
          </p:nvSpPr>
          <p:spPr bwMode="auto">
            <a:xfrm>
              <a:off x="4701" y="2861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</a:p>
          </p:txBody>
        </p:sp>
      </p:grpSp>
      <p:sp>
        <p:nvSpPr>
          <p:cNvPr id="136270" name="Text Box 78"/>
          <p:cNvSpPr txBox="1">
            <a:spLocks noChangeArrowheads="1"/>
          </p:cNvSpPr>
          <p:nvPr/>
        </p:nvSpPr>
        <p:spPr bwMode="auto">
          <a:xfrm>
            <a:off x="468147" y="6036243"/>
            <a:ext cx="6711063" cy="424732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有效长度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导线</a:t>
            </a: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在垂直速度方向上的投影长度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04009"/>
            <a:ext cx="8229600" cy="179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 smtClean="0"/>
              <a:t>、如</a:t>
            </a:r>
            <a:r>
              <a:rPr lang="zh-CN" altLang="en-US" sz="2400" dirty="0"/>
              <a:t>图，匀强磁场的</a:t>
            </a:r>
            <a:r>
              <a:rPr lang="zh-CN" altLang="en-US" sz="2400" dirty="0" smtClean="0"/>
              <a:t>磁感应强度为</a:t>
            </a:r>
            <a:r>
              <a:rPr lang="en-US" altLang="zh-CN" sz="2400" dirty="0"/>
              <a:t>B</a:t>
            </a:r>
            <a:r>
              <a:rPr lang="zh-CN" altLang="en-US" sz="2400" dirty="0"/>
              <a:t>，长为</a:t>
            </a:r>
            <a:r>
              <a:rPr lang="en-US" altLang="zh-CN" sz="2400" dirty="0"/>
              <a:t>L</a:t>
            </a:r>
            <a:r>
              <a:rPr lang="zh-CN" altLang="en-US" sz="2400" dirty="0"/>
              <a:t>的金属棒</a:t>
            </a:r>
            <a:r>
              <a:rPr lang="en-US" altLang="zh-CN" sz="2400" dirty="0"/>
              <a:t>ab</a:t>
            </a:r>
            <a:r>
              <a:rPr lang="zh-CN" altLang="en-US" sz="2400" dirty="0"/>
              <a:t>在垂直于</a:t>
            </a:r>
            <a:r>
              <a:rPr lang="en-US" altLang="zh-CN" sz="2400" dirty="0"/>
              <a:t>B</a:t>
            </a:r>
            <a:r>
              <a:rPr lang="zh-CN" altLang="en-US" sz="2400" dirty="0"/>
              <a:t>的平面内运动，速度</a:t>
            </a:r>
            <a:r>
              <a:rPr lang="en-US" altLang="zh-CN" sz="2400" dirty="0"/>
              <a:t>v</a:t>
            </a:r>
            <a:r>
              <a:rPr lang="zh-CN" altLang="en-US" sz="2400" dirty="0"/>
              <a:t>与</a:t>
            </a:r>
            <a:r>
              <a:rPr lang="en-US" altLang="zh-CN" sz="2400" dirty="0"/>
              <a:t>L</a:t>
            </a:r>
            <a:r>
              <a:rPr lang="zh-CN" altLang="en-US" sz="2400" dirty="0"/>
              <a:t>成</a:t>
            </a:r>
            <a:r>
              <a:rPr lang="en-US" altLang="zh-CN" sz="2400" dirty="0"/>
              <a:t>θ</a:t>
            </a:r>
            <a:r>
              <a:rPr lang="zh-CN" altLang="en-US" sz="2400" dirty="0"/>
              <a:t>角，求金属棒</a:t>
            </a:r>
            <a:r>
              <a:rPr lang="en-US" altLang="zh-CN" sz="2400" dirty="0"/>
              <a:t>ab</a:t>
            </a:r>
            <a:r>
              <a:rPr lang="zh-CN" altLang="en-US" sz="2400" dirty="0"/>
              <a:t>产生的感应电动势。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302911" y="3538539"/>
            <a:ext cx="1891971" cy="1904133"/>
            <a:chOff x="6302911" y="3538539"/>
            <a:chExt cx="1891971" cy="1904133"/>
          </a:xfrm>
        </p:grpSpPr>
        <p:cxnSp>
          <p:nvCxnSpPr>
            <p:cNvPr id="5" name="肘形连接符 4"/>
            <p:cNvCxnSpPr>
              <a:stCxn id="136260" idx="1"/>
              <a:endCxn id="136260" idx="0"/>
            </p:cNvCxnSpPr>
            <p:nvPr/>
          </p:nvCxnSpPr>
          <p:spPr>
            <a:xfrm rot="5400000">
              <a:off x="6268780" y="3572670"/>
              <a:ext cx="1533525" cy="1465263"/>
            </a:xfrm>
            <a:prstGeom prst="bentConnector5">
              <a:avLst>
                <a:gd name="adj1" fmla="val 14907"/>
                <a:gd name="adj2" fmla="val -827"/>
                <a:gd name="adj3" fmla="val 102002"/>
              </a:avLst>
            </a:prstGeom>
            <a:ln w="381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37092" y="4857897"/>
              <a:ext cx="357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3333FF"/>
                  </a:solidFill>
                </a:rPr>
                <a:t>c</a:t>
              </a:r>
              <a:endParaRPr lang="zh-CN" altLang="en-US" sz="3200" dirty="0">
                <a:solidFill>
                  <a:srgbClr val="3333FF"/>
                </a:solidFill>
              </a:endParaRPr>
            </a:p>
          </p:txBody>
        </p:sp>
      </p:grpSp>
      <p:sp>
        <p:nvSpPr>
          <p:cNvPr id="88" name="内容占位符 2"/>
          <p:cNvSpPr txBox="1">
            <a:spLocks/>
          </p:cNvSpPr>
          <p:nvPr/>
        </p:nvSpPr>
        <p:spPr>
          <a:xfrm>
            <a:off x="262172" y="2591137"/>
            <a:ext cx="7753815" cy="765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sz="2400" dirty="0"/>
              <a:t>解</a:t>
            </a:r>
            <a:r>
              <a:rPr lang="zh-CN" altLang="en-US" sz="2400" dirty="0" smtClean="0"/>
              <a:t>：设想一直角型导线</a:t>
            </a:r>
            <a:r>
              <a:rPr lang="en-US" altLang="zh-CN" sz="2400" dirty="0" err="1" smtClean="0"/>
              <a:t>abc</a:t>
            </a:r>
            <a:r>
              <a:rPr lang="zh-CN" altLang="en-US" sz="2400" dirty="0" smtClean="0"/>
              <a:t>，与</a:t>
            </a:r>
            <a:r>
              <a:rPr lang="en-US" altLang="zh-CN" sz="2400" dirty="0" smtClean="0"/>
              <a:t>ab</a:t>
            </a:r>
            <a:r>
              <a:rPr lang="zh-CN" altLang="en-US" sz="2400" dirty="0" smtClean="0"/>
              <a:t>连成闭合回路。</a:t>
            </a:r>
            <a:endParaRPr lang="zh-CN" altLang="en-US" sz="2400" dirty="0"/>
          </a:p>
        </p:txBody>
      </p:sp>
      <p:sp>
        <p:nvSpPr>
          <p:cNvPr id="89" name="内容占位符 2"/>
          <p:cNvSpPr txBox="1">
            <a:spLocks/>
          </p:cNvSpPr>
          <p:nvPr/>
        </p:nvSpPr>
        <p:spPr>
          <a:xfrm>
            <a:off x="655633" y="3269878"/>
            <a:ext cx="4416376" cy="1146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buNone/>
            </a:pPr>
            <a:r>
              <a:rPr lang="zh-CN" altLang="en-US" sz="2400" dirty="0" smtClean="0"/>
              <a:t>回路的电动势为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bc</a:t>
            </a:r>
            <a:r>
              <a:rPr lang="zh-CN" altLang="en-US" sz="2400" dirty="0" smtClean="0"/>
              <a:t>段电动势为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，可知</a:t>
            </a:r>
            <a:endParaRPr lang="zh-CN" altLang="en-US" sz="24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41971"/>
              </p:ext>
            </p:extLst>
          </p:nvPr>
        </p:nvGraphicFramePr>
        <p:xfrm>
          <a:off x="655633" y="4669750"/>
          <a:ext cx="3844359" cy="64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3" imgW="1384200" imgH="228600" progId="Equation.3">
                  <p:embed/>
                </p:oleObj>
              </mc:Choice>
              <mc:Fallback>
                <p:oleObj name="公式" r:id="rId3" imgW="1384200" imgH="228600" progId="Equation.3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3" y="4669750"/>
                        <a:ext cx="3844359" cy="643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68148" y="4572001"/>
            <a:ext cx="3815820" cy="1676608"/>
            <a:chOff x="468148" y="4572001"/>
            <a:chExt cx="3815820" cy="1676608"/>
          </a:xfrm>
        </p:grpSpPr>
        <p:sp>
          <p:nvSpPr>
            <p:cNvPr id="7" name="矩形 6"/>
            <p:cNvSpPr/>
            <p:nvPr/>
          </p:nvSpPr>
          <p:spPr>
            <a:xfrm>
              <a:off x="3131840" y="4572001"/>
              <a:ext cx="1152128" cy="7292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肘形连接符 8"/>
            <p:cNvCxnSpPr>
              <a:stCxn id="7" idx="2"/>
              <a:endCxn id="136270" idx="1"/>
            </p:cNvCxnSpPr>
            <p:nvPr/>
          </p:nvCxnSpPr>
          <p:spPr>
            <a:xfrm rot="5400000">
              <a:off x="1614326" y="4155030"/>
              <a:ext cx="947401" cy="3239757"/>
            </a:xfrm>
            <a:prstGeom prst="bentConnector4">
              <a:avLst>
                <a:gd name="adj1" fmla="val 38792"/>
                <a:gd name="adj2" fmla="val 107056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46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70" grpId="0" animBg="1"/>
      <p:bldP spid="88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oup 3"/>
          <p:cNvGrpSpPr>
            <a:grpSpLocks/>
          </p:cNvGrpSpPr>
          <p:nvPr/>
        </p:nvGrpSpPr>
        <p:grpSpPr bwMode="auto">
          <a:xfrm>
            <a:off x="5451963" y="2134765"/>
            <a:ext cx="3384550" cy="2817813"/>
            <a:chOff x="3143" y="1679"/>
            <a:chExt cx="2084" cy="1706"/>
          </a:xfrm>
        </p:grpSpPr>
        <p:grpSp>
          <p:nvGrpSpPr>
            <p:cNvPr id="137220" name="Group 4"/>
            <p:cNvGrpSpPr>
              <a:grpSpLocks/>
            </p:cNvGrpSpPr>
            <p:nvPr/>
          </p:nvGrpSpPr>
          <p:grpSpPr bwMode="auto">
            <a:xfrm>
              <a:off x="3143" y="1679"/>
              <a:ext cx="2084" cy="1706"/>
              <a:chOff x="2804" y="993"/>
              <a:chExt cx="2084" cy="1706"/>
            </a:xfrm>
          </p:grpSpPr>
          <p:grpSp>
            <p:nvGrpSpPr>
              <p:cNvPr id="137221" name="Group 5"/>
              <p:cNvGrpSpPr>
                <a:grpSpLocks/>
              </p:cNvGrpSpPr>
              <p:nvPr/>
            </p:nvGrpSpPr>
            <p:grpSpPr bwMode="auto">
              <a:xfrm>
                <a:off x="2888" y="1271"/>
                <a:ext cx="1160" cy="1236"/>
                <a:chOff x="3515" y="2821"/>
                <a:chExt cx="1160" cy="1236"/>
              </a:xfrm>
            </p:grpSpPr>
            <p:sp>
              <p:nvSpPr>
                <p:cNvPr id="137222" name="Oval 6"/>
                <p:cNvSpPr>
                  <a:spLocks noChangeArrowheads="1"/>
                </p:cNvSpPr>
                <p:nvPr/>
              </p:nvSpPr>
              <p:spPr bwMode="auto">
                <a:xfrm>
                  <a:off x="3616" y="2905"/>
                  <a:ext cx="1059" cy="101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3515" y="2821"/>
                  <a:ext cx="644" cy="12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800" b="1">
                    <a:solidFill>
                      <a:schemeClr val="bg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137224" name="Text Box 8"/>
              <p:cNvSpPr txBox="1">
                <a:spLocks noChangeArrowheads="1"/>
              </p:cNvSpPr>
              <p:nvPr/>
            </p:nvSpPr>
            <p:spPr bwMode="auto">
              <a:xfrm>
                <a:off x="2806" y="993"/>
                <a:ext cx="2082" cy="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</a:p>
            </p:txBody>
          </p:sp>
          <p:sp>
            <p:nvSpPr>
              <p:cNvPr id="137225" name="Line 9"/>
              <p:cNvSpPr>
                <a:spLocks noChangeShapeType="1"/>
              </p:cNvSpPr>
              <p:nvPr/>
            </p:nvSpPr>
            <p:spPr bwMode="auto">
              <a:xfrm>
                <a:off x="4054" y="1849"/>
                <a:ext cx="465" cy="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26" name="Text Box 10"/>
              <p:cNvSpPr txBox="1">
                <a:spLocks noChangeArrowheads="1"/>
              </p:cNvSpPr>
              <p:nvPr/>
            </p:nvSpPr>
            <p:spPr bwMode="auto">
              <a:xfrm>
                <a:off x="2804" y="1814"/>
                <a:ext cx="2082" cy="8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  <a:r>
                  <a:rPr kumimoji="1" lang="en-US" altLang="zh-CN" sz="2400">
                    <a:latin typeface="Times New Roman" pitchFamily="18" charset="0"/>
                  </a:rPr>
                  <a:t>    </a:t>
                </a:r>
                <a:r>
                  <a:rPr kumimoji="1" lang="en-US" altLang="zh-CN" sz="2400" b="1">
                    <a:latin typeface="Times New Roman" pitchFamily="18" charset="0"/>
                  </a:rPr>
                  <a:t>×</a:t>
                </a:r>
              </a:p>
            </p:txBody>
          </p:sp>
          <p:sp>
            <p:nvSpPr>
              <p:cNvPr id="137227" name="Text Box 11"/>
              <p:cNvSpPr txBox="1">
                <a:spLocks noChangeArrowheads="1"/>
              </p:cNvSpPr>
              <p:nvPr/>
            </p:nvSpPr>
            <p:spPr bwMode="auto">
              <a:xfrm>
                <a:off x="4269" y="1483"/>
                <a:ext cx="390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楷体_GB2312" pitchFamily="49" charset="-122"/>
                  </a:rPr>
                  <a:t>Ｖ</a:t>
                </a:r>
              </a:p>
            </p:txBody>
          </p:sp>
          <p:sp>
            <p:nvSpPr>
              <p:cNvPr id="137228" name="Line 12"/>
              <p:cNvSpPr>
                <a:spLocks noChangeShapeType="1"/>
              </p:cNvSpPr>
              <p:nvPr/>
            </p:nvSpPr>
            <p:spPr bwMode="auto">
              <a:xfrm>
                <a:off x="3538" y="1864"/>
                <a:ext cx="2" cy="51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229" name="Text Box 13"/>
              <p:cNvSpPr txBox="1">
                <a:spLocks noChangeArrowheads="1"/>
              </p:cNvSpPr>
              <p:nvPr/>
            </p:nvSpPr>
            <p:spPr bwMode="auto">
              <a:xfrm>
                <a:off x="3244" y="1584"/>
                <a:ext cx="3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楷体_GB2312" pitchFamily="49" charset="-122"/>
                  </a:rPr>
                  <a:t>Ｏ</a:t>
                </a:r>
              </a:p>
            </p:txBody>
          </p:sp>
        </p:grpSp>
        <p:sp>
          <p:nvSpPr>
            <p:cNvPr id="137230" name="Text Box 14"/>
            <p:cNvSpPr txBox="1">
              <a:spLocks noChangeArrowheads="1"/>
            </p:cNvSpPr>
            <p:nvPr/>
          </p:nvSpPr>
          <p:spPr bwMode="auto">
            <a:xfrm>
              <a:off x="3470" y="2635"/>
              <a:ext cx="531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390639" y="4952578"/>
            <a:ext cx="5085368" cy="1341906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思维拓展：</a:t>
            </a:r>
            <a:endParaRPr lang="en-US" altLang="zh-CN" sz="2800" b="1" dirty="0" smtClean="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如何证明半圆的有效长度是</a:t>
            </a:r>
            <a:r>
              <a:rPr lang="en-US" altLang="zh-CN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2R</a:t>
            </a:r>
            <a:endParaRPr lang="zh-CN" altLang="en-US" sz="2800" b="1" dirty="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6598138" y="2736428"/>
            <a:ext cx="0" cy="16303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思考、练习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331" y="1253012"/>
            <a:ext cx="8229600" cy="11921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练习：半径为</a:t>
            </a:r>
            <a:r>
              <a:rPr lang="en-US" altLang="zh-CN" dirty="0"/>
              <a:t>R</a:t>
            </a:r>
            <a:r>
              <a:rPr lang="zh-CN" altLang="en-US" dirty="0"/>
              <a:t>的半圆形导线在匀强磁场</a:t>
            </a:r>
            <a:r>
              <a:rPr lang="en-US" altLang="zh-CN" dirty="0"/>
              <a:t>B</a:t>
            </a:r>
            <a:r>
              <a:rPr lang="zh-CN" altLang="en-US" dirty="0"/>
              <a:t>中，以速度</a:t>
            </a:r>
            <a:r>
              <a:rPr lang="en-US" altLang="zh-CN" dirty="0"/>
              <a:t>V</a:t>
            </a:r>
            <a:r>
              <a:rPr lang="zh-CN" altLang="en-US" dirty="0"/>
              <a:t>向右匀速运动时，</a:t>
            </a:r>
            <a:r>
              <a:rPr lang="en-US" altLang="zh-CN" dirty="0"/>
              <a:t>E=</a:t>
            </a:r>
            <a:r>
              <a:rPr lang="zh-CN" altLang="en-US" dirty="0"/>
              <a:t>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46874"/>
              </p:ext>
            </p:extLst>
          </p:nvPr>
        </p:nvGraphicFramePr>
        <p:xfrm>
          <a:off x="899592" y="3448078"/>
          <a:ext cx="22748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公式" r:id="rId3" imgW="749160" imgH="215640" progId="Equation.3">
                  <p:embed/>
                </p:oleObj>
              </mc:Choice>
              <mc:Fallback>
                <p:oleObj name="公式" r:id="rId3" imgW="749160" imgH="21564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48078"/>
                        <a:ext cx="227488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1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2" grpId="0" animBg="1"/>
      <p:bldP spid="1372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79253"/>
            <a:ext cx="8229600" cy="638944"/>
          </a:xfrm>
        </p:spPr>
        <p:txBody>
          <a:bodyPr/>
          <a:lstStyle/>
          <a:p>
            <a:r>
              <a:rPr lang="en-US" altLang="zh-CN" b="1" dirty="0"/>
              <a:t>3.  </a:t>
            </a:r>
            <a:r>
              <a:rPr lang="zh-CN" altLang="en-US" b="1" dirty="0"/>
              <a:t>反电动势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43254"/>
            <a:ext cx="8210550" cy="129614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如图，回路中电源接通后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3333FF"/>
                </a:solidFill>
              </a:rPr>
              <a:t>思考</a:t>
            </a:r>
            <a:r>
              <a:rPr lang="zh-CN" altLang="en-US" dirty="0" smtClean="0"/>
              <a:t>：金属棒如何运动？</a:t>
            </a:r>
            <a:endParaRPr lang="en-US" altLang="zh-CN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5292080" y="1098725"/>
            <a:ext cx="3612374" cy="3054608"/>
            <a:chOff x="5531626" y="3627999"/>
            <a:chExt cx="3612374" cy="3054608"/>
          </a:xfrm>
        </p:grpSpPr>
        <p:grpSp>
          <p:nvGrpSpPr>
            <p:cNvPr id="13" name="组合 12"/>
            <p:cNvGrpSpPr/>
            <p:nvPr/>
          </p:nvGrpSpPr>
          <p:grpSpPr>
            <a:xfrm>
              <a:off x="5531626" y="3627999"/>
              <a:ext cx="3612374" cy="3054608"/>
              <a:chOff x="5531626" y="3627999"/>
              <a:chExt cx="3612374" cy="3054608"/>
            </a:xfrm>
          </p:grpSpPr>
          <p:pic>
            <p:nvPicPr>
              <p:cNvPr id="5" name="Picture 4" descr="17-1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36" t="15057" r="11183" b="14110"/>
              <a:stretch>
                <a:fillRect/>
              </a:stretch>
            </p:blipFill>
            <p:spPr bwMode="auto">
              <a:xfrm>
                <a:off x="5531626" y="3627999"/>
                <a:ext cx="3612374" cy="3054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椭圆 10"/>
              <p:cNvSpPr/>
              <p:nvPr/>
            </p:nvSpPr>
            <p:spPr>
              <a:xfrm>
                <a:off x="5575292" y="4748452"/>
                <a:ext cx="792088" cy="8407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532440" y="3627999"/>
                <a:ext cx="611560" cy="3054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575292" y="4147233"/>
              <a:ext cx="690562" cy="1845446"/>
              <a:chOff x="2814022" y="3933056"/>
              <a:chExt cx="690562" cy="1845446"/>
            </a:xfrm>
          </p:grpSpPr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 flipH="1">
                <a:off x="3203846" y="3933056"/>
                <a:ext cx="2" cy="18454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814022" y="4608513"/>
                <a:ext cx="690562" cy="88900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028427" y="4855779"/>
                <a:ext cx="350837" cy="952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377210" y="4293096"/>
            <a:ext cx="606699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棒运动产生感应电动势和感应电流？</a:t>
            </a:r>
            <a:endParaRPr lang="en-US" altLang="zh-CN" dirty="0" smtClean="0"/>
          </a:p>
          <a:p>
            <a:r>
              <a:rPr lang="zh-CN" altLang="en-US" dirty="0" smtClean="0"/>
              <a:t>感应电动势加强了电源产生的电流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还是削弱了它</a:t>
            </a:r>
            <a:r>
              <a:rPr lang="en-US" altLang="zh-CN" dirty="0" smtClean="0"/>
              <a:t>? 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399620" y="3425874"/>
            <a:ext cx="332620" cy="219150"/>
            <a:chOff x="6399620" y="3425874"/>
            <a:chExt cx="332620" cy="219150"/>
          </a:xfrm>
        </p:grpSpPr>
        <p:sp>
          <p:nvSpPr>
            <p:cNvPr id="8" name="矩形 7"/>
            <p:cNvSpPr/>
            <p:nvPr/>
          </p:nvSpPr>
          <p:spPr>
            <a:xfrm>
              <a:off x="6444208" y="3573016"/>
              <a:ext cx="288032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6399620" y="3425874"/>
              <a:ext cx="288032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任意多边形 17"/>
          <p:cNvSpPr/>
          <p:nvPr/>
        </p:nvSpPr>
        <p:spPr>
          <a:xfrm>
            <a:off x="6346209" y="1811569"/>
            <a:ext cx="801567" cy="1409303"/>
          </a:xfrm>
          <a:custGeom>
            <a:avLst/>
            <a:gdLst>
              <a:gd name="connsiteX0" fmla="*/ 0 w 801567"/>
              <a:gd name="connsiteY0" fmla="*/ 30879 h 1409303"/>
              <a:gd name="connsiteX1" fmla="*/ 696036 w 801567"/>
              <a:gd name="connsiteY1" fmla="*/ 140061 h 1409303"/>
              <a:gd name="connsiteX2" fmla="*/ 736979 w 801567"/>
              <a:gd name="connsiteY2" fmla="*/ 1136347 h 1409303"/>
              <a:gd name="connsiteX3" fmla="*/ 95534 w 801567"/>
              <a:gd name="connsiteY3" fmla="*/ 1409303 h 1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567" h="1409303">
                <a:moveTo>
                  <a:pt x="0" y="30879"/>
                </a:moveTo>
                <a:cubicBezTo>
                  <a:pt x="286603" y="-6653"/>
                  <a:pt x="573206" y="-44184"/>
                  <a:pt x="696036" y="140061"/>
                </a:cubicBezTo>
                <a:cubicBezTo>
                  <a:pt x="818866" y="324306"/>
                  <a:pt x="837063" y="924807"/>
                  <a:pt x="736979" y="1136347"/>
                </a:cubicBezTo>
                <a:cubicBezTo>
                  <a:pt x="636895" y="1347887"/>
                  <a:pt x="366214" y="1378595"/>
                  <a:pt x="95534" y="140930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4644604" cy="2232247"/>
          </a:xfrm>
        </p:spPr>
        <p:txBody>
          <a:bodyPr>
            <a:normAutofit/>
          </a:bodyPr>
          <a:lstStyle/>
          <a:p>
            <a:r>
              <a:rPr lang="zh-CN" altLang="en-US" dirty="0"/>
              <a:t>此电动势阻碍电路中原来的</a:t>
            </a:r>
            <a:r>
              <a:rPr lang="zh-CN" altLang="en-US" dirty="0" smtClean="0"/>
              <a:t>电流</a:t>
            </a:r>
            <a:r>
              <a:rPr lang="zh-CN" altLang="en-US" dirty="0"/>
              <a:t>。</a:t>
            </a:r>
            <a:r>
              <a:rPr lang="zh-CN" altLang="en-US" dirty="0" smtClean="0"/>
              <a:t>故</a:t>
            </a:r>
            <a:r>
              <a:rPr lang="zh-CN" altLang="en-US" dirty="0"/>
              <a:t>称之为</a:t>
            </a:r>
            <a:r>
              <a:rPr lang="zh-CN" altLang="en-US" dirty="0">
                <a:solidFill>
                  <a:srgbClr val="FF0000"/>
                </a:solidFill>
              </a:rPr>
              <a:t>反电动势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292080" y="1098725"/>
            <a:ext cx="3612374" cy="3054608"/>
            <a:chOff x="5531626" y="3627999"/>
            <a:chExt cx="3612374" cy="3054608"/>
          </a:xfrm>
        </p:grpSpPr>
        <p:grpSp>
          <p:nvGrpSpPr>
            <p:cNvPr id="25" name="组合 24"/>
            <p:cNvGrpSpPr/>
            <p:nvPr/>
          </p:nvGrpSpPr>
          <p:grpSpPr>
            <a:xfrm>
              <a:off x="5531626" y="3627999"/>
              <a:ext cx="3612374" cy="3054608"/>
              <a:chOff x="5531626" y="3627999"/>
              <a:chExt cx="3612374" cy="3054608"/>
            </a:xfrm>
          </p:grpSpPr>
          <p:pic>
            <p:nvPicPr>
              <p:cNvPr id="30" name="Picture 4" descr="17-1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36" t="15057" r="11183" b="14110"/>
              <a:stretch>
                <a:fillRect/>
              </a:stretch>
            </p:blipFill>
            <p:spPr bwMode="auto">
              <a:xfrm>
                <a:off x="5531626" y="3627999"/>
                <a:ext cx="3612374" cy="3054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椭圆 30"/>
              <p:cNvSpPr/>
              <p:nvPr/>
            </p:nvSpPr>
            <p:spPr>
              <a:xfrm>
                <a:off x="5575292" y="4748452"/>
                <a:ext cx="792088" cy="8407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532440" y="3627999"/>
                <a:ext cx="611560" cy="3054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575292" y="4147233"/>
              <a:ext cx="690562" cy="1845446"/>
              <a:chOff x="2814022" y="3933056"/>
              <a:chExt cx="690562" cy="1845446"/>
            </a:xfrm>
          </p:grpSpPr>
          <p:sp>
            <p:nvSpPr>
              <p:cNvPr id="27" name="Line 6"/>
              <p:cNvSpPr>
                <a:spLocks noChangeShapeType="1"/>
              </p:cNvSpPr>
              <p:nvPr/>
            </p:nvSpPr>
            <p:spPr bwMode="auto">
              <a:xfrm flipH="1">
                <a:off x="3203846" y="3933056"/>
                <a:ext cx="2" cy="18454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2814022" y="4608513"/>
                <a:ext cx="690562" cy="88900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028427" y="4855779"/>
                <a:ext cx="350837" cy="952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7154881" y="2420411"/>
            <a:ext cx="609600" cy="169862"/>
            <a:chOff x="3264" y="3414"/>
            <a:chExt cx="384" cy="107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264" y="3414"/>
              <a:ext cx="38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379" y="3521"/>
              <a:ext cx="15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任意多边形 17"/>
          <p:cNvSpPr/>
          <p:nvPr/>
        </p:nvSpPr>
        <p:spPr>
          <a:xfrm>
            <a:off x="6346209" y="1811569"/>
            <a:ext cx="801567" cy="1409303"/>
          </a:xfrm>
          <a:custGeom>
            <a:avLst/>
            <a:gdLst>
              <a:gd name="connsiteX0" fmla="*/ 0 w 801567"/>
              <a:gd name="connsiteY0" fmla="*/ 30879 h 1409303"/>
              <a:gd name="connsiteX1" fmla="*/ 696036 w 801567"/>
              <a:gd name="connsiteY1" fmla="*/ 140061 h 1409303"/>
              <a:gd name="connsiteX2" fmla="*/ 736979 w 801567"/>
              <a:gd name="connsiteY2" fmla="*/ 1136347 h 1409303"/>
              <a:gd name="connsiteX3" fmla="*/ 95534 w 801567"/>
              <a:gd name="connsiteY3" fmla="*/ 1409303 h 1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567" h="1409303">
                <a:moveTo>
                  <a:pt x="0" y="30879"/>
                </a:moveTo>
                <a:cubicBezTo>
                  <a:pt x="286603" y="-6653"/>
                  <a:pt x="573206" y="-44184"/>
                  <a:pt x="696036" y="140061"/>
                </a:cubicBezTo>
                <a:cubicBezTo>
                  <a:pt x="818866" y="324306"/>
                  <a:pt x="837063" y="924807"/>
                  <a:pt x="736979" y="1136347"/>
                </a:cubicBezTo>
                <a:cubicBezTo>
                  <a:pt x="636895" y="1347887"/>
                  <a:pt x="366214" y="1378595"/>
                  <a:pt x="95534" y="140930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4915273" y="4259852"/>
            <a:ext cx="2544408" cy="612648"/>
          </a:xfrm>
          <a:prstGeom prst="wedgeRoundRectCallout">
            <a:avLst>
              <a:gd name="adj1" fmla="val 41437"/>
              <a:gd name="adj2" fmla="val -30729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感应电动势方向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2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7"/>
            <a:ext cx="4762872" cy="475252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CN" altLang="en-US" b="1" dirty="0"/>
              <a:t>电动机转动</a:t>
            </a:r>
            <a:r>
              <a:rPr lang="zh-CN" altLang="en-US" b="1" dirty="0" smtClean="0"/>
              <a:t>时也产生</a:t>
            </a:r>
            <a:r>
              <a:rPr lang="zh-CN" altLang="en-US" b="1" dirty="0" smtClean="0">
                <a:solidFill>
                  <a:srgbClr val="FF0000"/>
                </a:solidFill>
              </a:rPr>
              <a:t>反电动势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ts val="4000"/>
              </a:lnSpc>
            </a:pPr>
            <a:r>
              <a:rPr lang="zh-CN" altLang="en-US" b="1" dirty="0" smtClean="0"/>
              <a:t>反电动势</a:t>
            </a:r>
            <a:r>
              <a:rPr lang="zh-CN" altLang="en-US" b="1" dirty="0"/>
              <a:t>的作用</a:t>
            </a:r>
            <a:r>
              <a:rPr lang="zh-CN" altLang="en-US" b="1" dirty="0" smtClean="0"/>
              <a:t>是</a:t>
            </a:r>
            <a:r>
              <a:rPr lang="zh-CN" altLang="en-US" b="1" dirty="0" smtClean="0">
                <a:solidFill>
                  <a:srgbClr val="3333FF"/>
                </a:solidFill>
              </a:rPr>
              <a:t>减小总电流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3333FF"/>
                </a:solidFill>
              </a:rPr>
              <a:t>阻碍</a:t>
            </a:r>
            <a:r>
              <a:rPr lang="zh-CN" altLang="en-US" b="1" dirty="0"/>
              <a:t>线圈的转动。这样，线圈要维持原来的转动就必须向电动机提供电能，电能转化为其它形式的能。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 descr="http://s9.rr.itc.cn/r/wapChange/20167_15_12/a01m3d080141447336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993" y="692696"/>
            <a:ext cx="8229600" cy="638944"/>
          </a:xfrm>
        </p:spPr>
        <p:txBody>
          <a:bodyPr/>
          <a:lstStyle/>
          <a:p>
            <a:r>
              <a:rPr lang="zh-CN" altLang="en-US" dirty="0"/>
              <a:t>复习问题</a:t>
            </a:r>
            <a:r>
              <a:rPr lang="zh-CN" altLang="en-US" dirty="0" smtClean="0"/>
              <a:t>：电源电动势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16" name="ShockwaveFlash1" r:id="rId2" imgW="7849696" imgH="5180952"/>
        </mc:Choice>
        <mc:Fallback>
          <p:control name="ShockwaveFlash1" r:id="rId2" imgW="7849696" imgH="518095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213" y="1341438"/>
                  <a:ext cx="7848600" cy="5181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463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146529" cy="1298575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问题</a:t>
            </a:r>
            <a:r>
              <a:rPr lang="zh-CN" altLang="en-US" b="1" dirty="0" smtClean="0">
                <a:latin typeface="宋体" charset="-122"/>
              </a:rPr>
              <a:t>：如果电动机因机械阻力过大而停止转动，会发生什么情况？这时应采取什么措施？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55576" y="2276872"/>
            <a:ext cx="77041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电动机停止转动，这时就没有了反电动势，线圈电阻一般都很小，线圈中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电流会很大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，电动机可能会烧毁。这时，应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立即切断电源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，进行检查。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47382"/>
            <a:ext cx="3593976" cy="248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3312368" cy="248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38944"/>
          </a:xfrm>
        </p:spPr>
        <p:txBody>
          <a:bodyPr/>
          <a:lstStyle/>
          <a:p>
            <a:pPr algn="ctr"/>
            <a:r>
              <a:rPr lang="zh-CN" altLang="en-US" b="1" dirty="0" smtClean="0"/>
              <a:t>小 结</a:t>
            </a:r>
            <a:endParaRPr lang="zh-CN" altLang="en-US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10862727"/>
              </p:ext>
            </p:extLst>
          </p:nvPr>
        </p:nvGraphicFramePr>
        <p:xfrm>
          <a:off x="683568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583009"/>
              </p:ext>
            </p:extLst>
          </p:nvPr>
        </p:nvGraphicFramePr>
        <p:xfrm>
          <a:off x="6084168" y="3284984"/>
          <a:ext cx="13779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公式" r:id="rId8" imgW="520560" imgH="177480" progId="Equation.3">
                  <p:embed/>
                </p:oleObj>
              </mc:Choice>
              <mc:Fallback>
                <p:oleObj name="公式" r:id="rId8" imgW="520560" imgH="177480" progId="Equation.3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284984"/>
                        <a:ext cx="13779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31574"/>
              </p:ext>
            </p:extLst>
          </p:nvPr>
        </p:nvGraphicFramePr>
        <p:xfrm>
          <a:off x="5508104" y="1988840"/>
          <a:ext cx="17287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公式" r:id="rId10" imgW="647640" imgH="393480" progId="Equation.3">
                  <p:embed/>
                </p:oleObj>
              </mc:Choice>
              <mc:Fallback>
                <p:oleObj name="公式" r:id="rId10" imgW="647640" imgH="393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988840"/>
                        <a:ext cx="1728788" cy="1081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6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测 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08511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b="1" dirty="0" smtClean="0">
                <a:latin typeface="Arial" pitchFamily="34" charset="0"/>
              </a:rPr>
              <a:t>1</a:t>
            </a:r>
            <a:r>
              <a:rPr lang="zh-CN" altLang="en-US" b="1" dirty="0" smtClean="0">
                <a:latin typeface="Arial" pitchFamily="34" charset="0"/>
              </a:rPr>
              <a:t>、一</a:t>
            </a:r>
            <a:r>
              <a:rPr lang="zh-CN" altLang="en-US" b="1" dirty="0">
                <a:latin typeface="Arial" pitchFamily="34" charset="0"/>
              </a:rPr>
              <a:t>个电阻均匀的导线绕制的闭合线圈放在匀强磁场中，如图所示，线圈平面与磁场方向成</a:t>
            </a:r>
            <a:r>
              <a:rPr lang="en-US" altLang="zh-CN" b="1" dirty="0">
                <a:latin typeface="Arial" pitchFamily="34" charset="0"/>
              </a:rPr>
              <a:t>60°</a:t>
            </a:r>
            <a:r>
              <a:rPr lang="zh-CN" altLang="en-US" b="1" dirty="0">
                <a:latin typeface="Arial" pitchFamily="34" charset="0"/>
              </a:rPr>
              <a:t>角，磁感应强度随时间均匀变化，用下列哪种方法可使感应电流增加一倍：</a:t>
            </a:r>
            <a:r>
              <a:rPr lang="en-US" altLang="zh-CN" b="1" dirty="0">
                <a:latin typeface="Arial" pitchFamily="34" charset="0"/>
              </a:rPr>
              <a:t>(                 )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b="1" dirty="0">
                <a:latin typeface="Arial" pitchFamily="34" charset="0"/>
              </a:rPr>
              <a:t>A</a:t>
            </a:r>
            <a:r>
              <a:rPr lang="zh-CN" altLang="en-US" b="1" dirty="0">
                <a:latin typeface="Arial" pitchFamily="34" charset="0"/>
              </a:rPr>
              <a:t>、把线圈的匝数增加一倍</a:t>
            </a:r>
            <a:br>
              <a:rPr lang="zh-CN" altLang="en-US" b="1" dirty="0">
                <a:latin typeface="Arial" pitchFamily="34" charset="0"/>
              </a:rPr>
            </a:br>
            <a:r>
              <a:rPr lang="en-US" altLang="zh-CN" b="1" dirty="0">
                <a:latin typeface="Arial" pitchFamily="34" charset="0"/>
              </a:rPr>
              <a:t>B</a:t>
            </a:r>
            <a:r>
              <a:rPr lang="zh-CN" altLang="en-US" b="1" dirty="0">
                <a:latin typeface="Arial" pitchFamily="34" charset="0"/>
              </a:rPr>
              <a:t>、把线圈的面积增加一倍</a:t>
            </a:r>
            <a:br>
              <a:rPr lang="zh-CN" altLang="en-US" b="1" dirty="0">
                <a:latin typeface="Arial" pitchFamily="34" charset="0"/>
              </a:rPr>
            </a:br>
            <a:r>
              <a:rPr lang="en-US" altLang="zh-CN" b="1" dirty="0">
                <a:latin typeface="Arial" pitchFamily="34" charset="0"/>
              </a:rPr>
              <a:t>C</a:t>
            </a:r>
            <a:r>
              <a:rPr lang="zh-CN" altLang="en-US" b="1" dirty="0">
                <a:latin typeface="Arial" pitchFamily="34" charset="0"/>
              </a:rPr>
              <a:t>、把线圈的半径增加一倍</a:t>
            </a:r>
            <a:br>
              <a:rPr lang="zh-CN" altLang="en-US" b="1" dirty="0">
                <a:latin typeface="Arial" pitchFamily="34" charset="0"/>
              </a:rPr>
            </a:br>
            <a:r>
              <a:rPr lang="en-US" altLang="zh-CN" b="1" dirty="0">
                <a:latin typeface="Arial" pitchFamily="34" charset="0"/>
              </a:rPr>
              <a:t>D</a:t>
            </a:r>
            <a:r>
              <a:rPr lang="zh-CN" altLang="en-US" b="1" dirty="0">
                <a:latin typeface="Arial" pitchFamily="34" charset="0"/>
              </a:rPr>
              <a:t>、改变线圈与磁场方向的夹角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965895" y="4071821"/>
            <a:ext cx="2987675" cy="1619250"/>
            <a:chOff x="2245" y="2183"/>
            <a:chExt cx="1882" cy="1020"/>
          </a:xfrm>
        </p:grpSpPr>
        <p:grpSp>
          <p:nvGrpSpPr>
            <p:cNvPr id="5" name="xjhzhh3"/>
            <p:cNvGrpSpPr>
              <a:grpSpLocks/>
            </p:cNvGrpSpPr>
            <p:nvPr/>
          </p:nvGrpSpPr>
          <p:grpSpPr bwMode="auto">
            <a:xfrm rot="-3247501">
              <a:off x="2602" y="2574"/>
              <a:ext cx="896" cy="250"/>
              <a:chOff x="6303" y="2044"/>
              <a:chExt cx="2880" cy="2811"/>
            </a:xfrm>
          </p:grpSpPr>
          <p:sp>
            <p:nvSpPr>
              <p:cNvPr id="13" name="Arc 5"/>
              <p:cNvSpPr>
                <a:spLocks/>
              </p:cNvSpPr>
              <p:nvPr/>
            </p:nvSpPr>
            <p:spPr bwMode="auto">
              <a:xfrm>
                <a:off x="6303" y="3410"/>
                <a:ext cx="2880" cy="1445"/>
              </a:xfrm>
              <a:custGeom>
                <a:avLst/>
                <a:gdLst>
                  <a:gd name="T0" fmla="*/ 192 w 43199"/>
                  <a:gd name="T1" fmla="*/ 1 h 21675"/>
                  <a:gd name="T2" fmla="*/ 0 w 43199"/>
                  <a:gd name="T3" fmla="*/ 0 h 21675"/>
                  <a:gd name="T4" fmla="*/ 96 w 43199"/>
                  <a:gd name="T5" fmla="*/ 0 h 21675"/>
                  <a:gd name="T6" fmla="*/ 0 60000 65536"/>
                  <a:gd name="T7" fmla="*/ 0 60000 65536"/>
                  <a:gd name="T8" fmla="*/ 0 60000 65536"/>
                  <a:gd name="T9" fmla="*/ 0 w 43199"/>
                  <a:gd name="T10" fmla="*/ 0 h 21675"/>
                  <a:gd name="T11" fmla="*/ 43199 w 43199"/>
                  <a:gd name="T12" fmla="*/ 21675 h 216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9" h="21675" fill="none" extrusionOk="0">
                    <a:moveTo>
                      <a:pt x="43198" y="284"/>
                    </a:moveTo>
                    <a:cubicBezTo>
                      <a:pt x="43083" y="12131"/>
                      <a:pt x="33447" y="21674"/>
                      <a:pt x="21600" y="21675"/>
                    </a:cubicBezTo>
                    <a:cubicBezTo>
                      <a:pt x="9670" y="21675"/>
                      <a:pt x="0" y="12004"/>
                      <a:pt x="0" y="75"/>
                    </a:cubicBezTo>
                    <a:cubicBezTo>
                      <a:pt x="-1" y="50"/>
                      <a:pt x="0" y="25"/>
                      <a:pt x="0" y="0"/>
                    </a:cubicBezTo>
                  </a:path>
                  <a:path w="43199" h="21675" stroke="0" extrusionOk="0">
                    <a:moveTo>
                      <a:pt x="43198" y="284"/>
                    </a:moveTo>
                    <a:cubicBezTo>
                      <a:pt x="43083" y="12131"/>
                      <a:pt x="33447" y="21674"/>
                      <a:pt x="21600" y="21675"/>
                    </a:cubicBezTo>
                    <a:cubicBezTo>
                      <a:pt x="9670" y="21675"/>
                      <a:pt x="0" y="12004"/>
                      <a:pt x="0" y="75"/>
                    </a:cubicBezTo>
                    <a:cubicBezTo>
                      <a:pt x="-1" y="50"/>
                      <a:pt x="0" y="25"/>
                      <a:pt x="0" y="0"/>
                    </a:cubicBezTo>
                    <a:lnTo>
                      <a:pt x="21600" y="75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kumimoji="0" lang="zh-CN" altLang="zh-CN" sz="1800">
                  <a:latin typeface="Arial" pitchFamily="34" charset="0"/>
                </a:endParaRPr>
              </a:p>
            </p:txBody>
          </p:sp>
          <p:sp>
            <p:nvSpPr>
              <p:cNvPr id="14" name="Arc 6"/>
              <p:cNvSpPr>
                <a:spLocks/>
              </p:cNvSpPr>
              <p:nvPr/>
            </p:nvSpPr>
            <p:spPr bwMode="auto">
              <a:xfrm flipH="1" flipV="1">
                <a:off x="6303" y="2044"/>
                <a:ext cx="2880" cy="1445"/>
              </a:xfrm>
              <a:custGeom>
                <a:avLst/>
                <a:gdLst>
                  <a:gd name="T0" fmla="*/ 192 w 43199"/>
                  <a:gd name="T1" fmla="*/ 1 h 21675"/>
                  <a:gd name="T2" fmla="*/ 0 w 43199"/>
                  <a:gd name="T3" fmla="*/ 0 h 21675"/>
                  <a:gd name="T4" fmla="*/ 96 w 43199"/>
                  <a:gd name="T5" fmla="*/ 0 h 21675"/>
                  <a:gd name="T6" fmla="*/ 0 60000 65536"/>
                  <a:gd name="T7" fmla="*/ 0 60000 65536"/>
                  <a:gd name="T8" fmla="*/ 0 60000 65536"/>
                  <a:gd name="T9" fmla="*/ 0 w 43199"/>
                  <a:gd name="T10" fmla="*/ 0 h 21675"/>
                  <a:gd name="T11" fmla="*/ 43199 w 43199"/>
                  <a:gd name="T12" fmla="*/ 21675 h 216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9" h="21675" fill="none" extrusionOk="0">
                    <a:moveTo>
                      <a:pt x="43198" y="284"/>
                    </a:moveTo>
                    <a:cubicBezTo>
                      <a:pt x="43083" y="12131"/>
                      <a:pt x="33447" y="21674"/>
                      <a:pt x="21600" y="21675"/>
                    </a:cubicBezTo>
                    <a:cubicBezTo>
                      <a:pt x="9670" y="21675"/>
                      <a:pt x="0" y="12004"/>
                      <a:pt x="0" y="75"/>
                    </a:cubicBezTo>
                    <a:cubicBezTo>
                      <a:pt x="-1" y="50"/>
                      <a:pt x="0" y="25"/>
                      <a:pt x="0" y="0"/>
                    </a:cubicBezTo>
                  </a:path>
                  <a:path w="43199" h="21675" stroke="0" extrusionOk="0">
                    <a:moveTo>
                      <a:pt x="43198" y="284"/>
                    </a:moveTo>
                    <a:cubicBezTo>
                      <a:pt x="43083" y="12131"/>
                      <a:pt x="33447" y="21674"/>
                      <a:pt x="21600" y="21675"/>
                    </a:cubicBezTo>
                    <a:cubicBezTo>
                      <a:pt x="9670" y="21675"/>
                      <a:pt x="0" y="12004"/>
                      <a:pt x="0" y="75"/>
                    </a:cubicBezTo>
                    <a:cubicBezTo>
                      <a:pt x="-1" y="50"/>
                      <a:pt x="0" y="25"/>
                      <a:pt x="0" y="0"/>
                    </a:cubicBezTo>
                    <a:lnTo>
                      <a:pt x="21600" y="75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kumimoji="0" lang="zh-CN" altLang="zh-CN" sz="1800">
                  <a:latin typeface="Arial" pitchFamily="34" charset="0"/>
                </a:endParaRPr>
              </a:p>
            </p:txBody>
          </p:sp>
        </p:grp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45" y="2183"/>
              <a:ext cx="18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245" y="3203"/>
              <a:ext cx="18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2245" y="2682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198" y="2682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220" y="2205"/>
              <a:ext cx="29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Arc 12"/>
            <p:cNvSpPr>
              <a:spLocks/>
            </p:cNvSpPr>
            <p:nvPr/>
          </p:nvSpPr>
          <p:spPr bwMode="auto">
            <a:xfrm>
              <a:off x="3311" y="2523"/>
              <a:ext cx="91" cy="1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kumimoji="0" lang="zh-CN" altLang="zh-CN" sz="1800">
                <a:latin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402" y="2364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>
                  <a:latin typeface="Arial" pitchFamily="34" charset="0"/>
                </a:rPr>
                <a:t>60°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9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答案与解析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2322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解析：</a:t>
            </a:r>
            <a:r>
              <a:rPr lang="zh-CN" altLang="en-US" dirty="0"/>
              <a:t>设圆圈面积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，对应</a:t>
            </a:r>
            <a:r>
              <a:rPr lang="zh-CN" altLang="en-US" dirty="0"/>
              <a:t>的半径为</a:t>
            </a:r>
            <a:r>
              <a:rPr lang="en-US" altLang="zh-CN" dirty="0" smtClean="0"/>
              <a:t>r</a:t>
            </a:r>
            <a:r>
              <a:rPr lang="zh-CN" altLang="en-US" dirty="0"/>
              <a:t>，设线圈导线的横截面积为</a:t>
            </a:r>
            <a:r>
              <a:rPr lang="en-US" altLang="zh-CN" dirty="0"/>
              <a:t>s’</a:t>
            </a:r>
            <a:r>
              <a:rPr lang="zh-CN" altLang="en-US" dirty="0"/>
              <a:t>，导线电阻率为</a:t>
            </a:r>
            <a:r>
              <a:rPr lang="en-US" altLang="zh-CN" dirty="0" smtClean="0"/>
              <a:t>ρ</a:t>
            </a:r>
            <a:r>
              <a:rPr lang="zh-CN" altLang="en-US" dirty="0" smtClean="0"/>
              <a:t>，线圈</a:t>
            </a:r>
            <a:r>
              <a:rPr lang="zh-CN" altLang="en-US" dirty="0"/>
              <a:t>平面与磁场方向</a:t>
            </a:r>
            <a:r>
              <a:rPr lang="zh-CN" altLang="en-US" dirty="0" smtClean="0"/>
              <a:t>成</a:t>
            </a:r>
            <a:r>
              <a:rPr lang="en-US" altLang="zh-CN" dirty="0" smtClean="0"/>
              <a:t>α</a:t>
            </a:r>
            <a:r>
              <a:rPr lang="zh-CN" altLang="en-US" dirty="0" smtClean="0"/>
              <a:t>角，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85148"/>
              </p:ext>
            </p:extLst>
          </p:nvPr>
        </p:nvGraphicFramePr>
        <p:xfrm>
          <a:off x="1366838" y="3500438"/>
          <a:ext cx="6571110" cy="158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公式" r:id="rId3" imgW="3162240" imgH="761760" progId="Equation.3">
                  <p:embed/>
                </p:oleObj>
              </mc:Choice>
              <mc:Fallback>
                <p:oleObj name="公式" r:id="rId3" imgW="3162240" imgH="761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6838" y="3500438"/>
                        <a:ext cx="6571110" cy="1584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58863"/>
              </p:ext>
            </p:extLst>
          </p:nvPr>
        </p:nvGraphicFramePr>
        <p:xfrm>
          <a:off x="3203848" y="5301208"/>
          <a:ext cx="202803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公式" r:id="rId5" imgW="799920" imgH="228600" progId="Equation.3">
                  <p:embed/>
                </p:oleObj>
              </mc:Choice>
              <mc:Fallback>
                <p:oleObj name="公式" r:id="rId5" imgW="799920" imgH="228600" progId="Equation.3">
                  <p:embed/>
                  <p:pic>
                    <p:nvPicPr>
                      <p:cNvPr id="0" name="Picture 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301208"/>
                        <a:ext cx="202803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0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1916831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 讲 解 释</a:t>
            </a:r>
            <a:endParaRPr lang="zh-CN" altLang="en-US" sz="320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6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复习问题：电动势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闭合电路中有</a:t>
            </a:r>
            <a:r>
              <a:rPr lang="zh-CN" altLang="en-US" dirty="0" smtClean="0">
                <a:solidFill>
                  <a:srgbClr val="FF0000"/>
                </a:solidFill>
              </a:rPr>
              <a:t>电源</a:t>
            </a:r>
            <a:r>
              <a:rPr lang="zh-CN" altLang="en-US" dirty="0" smtClean="0"/>
              <a:t>，提供</a:t>
            </a:r>
            <a:r>
              <a:rPr lang="zh-CN" altLang="en-US" dirty="0"/>
              <a:t>非</a:t>
            </a:r>
            <a:r>
              <a:rPr lang="zh-CN" altLang="en-US" dirty="0" smtClean="0"/>
              <a:t>静电力。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非</a:t>
            </a:r>
            <a:r>
              <a:rPr lang="zh-CN" altLang="en-US" dirty="0" smtClean="0">
                <a:solidFill>
                  <a:srgbClr val="FF0000"/>
                </a:solidFill>
              </a:rPr>
              <a:t>静电力</a:t>
            </a:r>
            <a:r>
              <a:rPr lang="zh-CN" altLang="en-US" dirty="0" smtClean="0"/>
              <a:t>：把</a:t>
            </a:r>
            <a:r>
              <a:rPr lang="zh-CN" altLang="en-US" dirty="0"/>
              <a:t>电子从正极搬运到负极，使电源两极间保持一定的电势差。使电路有持续的电流；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从</a:t>
            </a:r>
            <a:r>
              <a:rPr lang="zh-CN" altLang="en-US" dirty="0"/>
              <a:t>能量转化和守恒的角度</a:t>
            </a:r>
            <a:r>
              <a:rPr lang="zh-CN" altLang="en-US" dirty="0" smtClean="0"/>
              <a:t>就是把</a:t>
            </a:r>
            <a:r>
              <a:rPr lang="zh-CN" altLang="en-US" dirty="0"/>
              <a:t>其它形式的能转化为电能。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2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350" y="726458"/>
            <a:ext cx="8229600" cy="63894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 smtClean="0"/>
              <a:t>电磁感应定律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24482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现象</a:t>
            </a:r>
            <a:r>
              <a:rPr lang="zh-CN" altLang="en-US" dirty="0" smtClean="0"/>
              <a:t>：电磁感应现象与磁场变化快慢有关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法拉第电磁感应定律</a:t>
            </a:r>
            <a:r>
              <a:rPr lang="zh-CN" altLang="en-US" dirty="0" smtClean="0"/>
              <a:t>：</a:t>
            </a:r>
            <a:r>
              <a:rPr lang="zh-CN" altLang="en-US" dirty="0"/>
              <a:t>闭合电路中感应电动势的大小，跟穿过这一电路的磁通量的变化率</a:t>
            </a:r>
            <a:r>
              <a:rPr lang="zh-CN" altLang="en-US" dirty="0" smtClean="0"/>
              <a:t>成正比。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42230"/>
              </p:ext>
            </p:extLst>
          </p:nvPr>
        </p:nvGraphicFramePr>
        <p:xfrm>
          <a:off x="2738438" y="3376613"/>
          <a:ext cx="32527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公式" r:id="rId3" imgW="1218960" imgH="431640" progId="Equation.3">
                  <p:embed/>
                </p:oleObj>
              </mc:Choice>
              <mc:Fallback>
                <p:oleObj name="公式" r:id="rId3" imgW="121896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376613"/>
                        <a:ext cx="3252787" cy="11842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7584" y="4725144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电动势单位伏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、磁通量单位韦伯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dirty="0" err="1">
                <a:latin typeface="黑体" pitchFamily="2" charset="-122"/>
                <a:ea typeface="黑体" pitchFamily="2" charset="-122"/>
              </a:rPr>
              <a:t>Wb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5458639"/>
            <a:ext cx="72185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 注意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：公式中</a:t>
            </a:r>
            <a:r>
              <a:rPr lang="en-US" altLang="zh-CN" sz="2800" dirty="0" err="1">
                <a:latin typeface="黑体" pitchFamily="2" charset="-122"/>
                <a:ea typeface="黑体" pitchFamily="2" charset="-122"/>
              </a:rPr>
              <a:t>Δφ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取绝对值，不涉及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正负，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algn="r"/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感应电流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的方向由楞次定律判断。</a:t>
            </a:r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当闭合电路中的线圈匝数是</a:t>
            </a:r>
            <a:r>
              <a:rPr lang="en-US" altLang="zh-CN" dirty="0"/>
              <a:t>n</a:t>
            </a:r>
            <a:r>
              <a:rPr lang="zh-CN" altLang="en-US" dirty="0" smtClean="0"/>
              <a:t>时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4904"/>
            <a:ext cx="3749675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256679"/>
              </p:ext>
            </p:extLst>
          </p:nvPr>
        </p:nvGraphicFramePr>
        <p:xfrm>
          <a:off x="2123728" y="2597040"/>
          <a:ext cx="17287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公式" r:id="rId4" imgW="647640" imgH="393480" progId="Equation.3">
                  <p:embed/>
                </p:oleObj>
              </mc:Choice>
              <mc:Fallback>
                <p:oleObj name="公式" r:id="rId4" imgW="647640" imgH="39348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597040"/>
                        <a:ext cx="1728787" cy="1081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1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、下列说法正确的是（    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线圈</a:t>
            </a:r>
            <a:r>
              <a:rPr lang="zh-CN" altLang="en-US" dirty="0"/>
              <a:t>中磁通量变化越大，线圈中产生的感应电动势一定越大</a:t>
            </a:r>
            <a:br>
              <a:rPr lang="zh-CN" altLang="en-US" dirty="0"/>
            </a:br>
            <a:r>
              <a:rPr lang="en-US" altLang="zh-CN" dirty="0" smtClean="0"/>
              <a:t>B. </a:t>
            </a:r>
            <a:r>
              <a:rPr lang="zh-CN" altLang="en-US" dirty="0" smtClean="0"/>
              <a:t>线圈</a:t>
            </a:r>
            <a:r>
              <a:rPr lang="zh-CN" altLang="en-US" dirty="0"/>
              <a:t>中的磁通量越大，线圈中产生的感应电动势一定越大</a:t>
            </a:r>
            <a:br>
              <a:rPr lang="zh-CN" altLang="en-US" dirty="0"/>
            </a:br>
            <a:r>
              <a:rPr lang="en-US" altLang="zh-CN" dirty="0" smtClean="0"/>
              <a:t>C. </a:t>
            </a:r>
            <a:r>
              <a:rPr lang="zh-CN" altLang="en-US" dirty="0" smtClean="0"/>
              <a:t>线圈</a:t>
            </a:r>
            <a:r>
              <a:rPr lang="zh-CN" altLang="en-US" dirty="0"/>
              <a:t>处在磁场越强的位置，线圈中产生的感应电动势一定越大</a:t>
            </a:r>
            <a:br>
              <a:rPr lang="zh-CN" altLang="en-US" dirty="0"/>
            </a:br>
            <a:r>
              <a:rPr lang="en-US" altLang="zh-CN" dirty="0" smtClean="0"/>
              <a:t>D. </a:t>
            </a:r>
            <a:r>
              <a:rPr lang="zh-CN" altLang="en-US" dirty="0" smtClean="0"/>
              <a:t>线圈</a:t>
            </a:r>
            <a:r>
              <a:rPr lang="zh-CN" altLang="en-US" dirty="0"/>
              <a:t>中磁通量变化得越快，线圈中产生的感应电动势越大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4578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905256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8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111185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、如图所</a:t>
            </a:r>
            <a:r>
              <a:rPr lang="zh-CN" altLang="en-US" dirty="0"/>
              <a:t>示，金属圆环的半径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/>
              <a:t>＝</a:t>
            </a:r>
            <a:r>
              <a:rPr lang="en-US" altLang="zh-CN" dirty="0"/>
              <a:t>0.5 m</a:t>
            </a:r>
            <a:r>
              <a:rPr lang="zh-CN" altLang="en-US" dirty="0"/>
              <a:t>，金属圆环平面垂直于磁场方向放置，匀强磁场的磁感应强度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＝</a:t>
            </a:r>
            <a:r>
              <a:rPr lang="en-US" altLang="zh-CN" dirty="0"/>
              <a:t>0.1 T</a:t>
            </a:r>
            <a:r>
              <a:rPr lang="zh-CN" altLang="en-US" dirty="0"/>
              <a:t>．现把圆环翻转</a:t>
            </a:r>
            <a:r>
              <a:rPr lang="en-US" altLang="zh-CN" dirty="0"/>
              <a:t>180°</a:t>
            </a:r>
            <a:r>
              <a:rPr lang="zh-CN" altLang="en-US" dirty="0"/>
              <a:t>，所用时间</a:t>
            </a:r>
            <a:r>
              <a:rPr lang="en-US" altLang="zh-CN" dirty="0" err="1"/>
              <a:t>Δ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＝</a:t>
            </a:r>
            <a:r>
              <a:rPr lang="en-US" altLang="zh-CN" dirty="0"/>
              <a:t>0.2 s</a:t>
            </a:r>
            <a:r>
              <a:rPr lang="zh-CN" altLang="en-US" dirty="0"/>
              <a:t>，则这段时间内线圈中产生的平均感应电动势为多大？如果金属导线的电阻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/>
              <a:t>＝</a:t>
            </a:r>
            <a:r>
              <a:rPr lang="en-US" altLang="zh-CN" dirty="0"/>
              <a:t>3.14 Ω</a:t>
            </a:r>
            <a:r>
              <a:rPr lang="zh-CN" altLang="en-US" dirty="0"/>
              <a:t>，则圆环中产生的平均感应电流为多大？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588224" y="4247239"/>
            <a:ext cx="2232248" cy="2078488"/>
            <a:chOff x="6588224" y="4247239"/>
            <a:chExt cx="2232248" cy="2078488"/>
          </a:xfrm>
        </p:grpSpPr>
        <p:cxnSp>
          <p:nvCxnSpPr>
            <p:cNvPr id="7" name="直接箭头连接符 6"/>
            <p:cNvCxnSpPr>
              <a:endCxn id="9" idx="7"/>
            </p:cNvCxnSpPr>
            <p:nvPr/>
          </p:nvCxnSpPr>
          <p:spPr>
            <a:xfrm flipV="1">
              <a:off x="7731349" y="4844874"/>
              <a:ext cx="762218" cy="3117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6588224" y="4697239"/>
              <a:ext cx="2232248" cy="10081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7704348" y="4247239"/>
              <a:ext cx="0" cy="9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7704348" y="5641727"/>
              <a:ext cx="0" cy="684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078493" y="5000742"/>
              <a:ext cx="3241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8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7876354" y="4053493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83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20162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解：本题的关键是，磁通量有正负。假设开始时磁通量为“</a:t>
            </a:r>
            <a:r>
              <a:rPr lang="en-US" altLang="zh-CN" dirty="0"/>
              <a:t>-</a:t>
            </a:r>
            <a:r>
              <a:rPr lang="zh-CN" altLang="en-US" dirty="0" smtClean="0"/>
              <a:t>”</a:t>
            </a:r>
            <a:r>
              <a:rPr lang="zh-CN" altLang="en-US" dirty="0"/>
              <a:t>，则把圆环翻转</a:t>
            </a:r>
            <a:r>
              <a:rPr lang="en-US" altLang="zh-CN" dirty="0"/>
              <a:t>180</a:t>
            </a:r>
            <a:r>
              <a:rPr lang="en-US" altLang="zh-CN" dirty="0" smtClean="0"/>
              <a:t>°</a:t>
            </a:r>
            <a:r>
              <a:rPr lang="zh-CN" altLang="en-US" dirty="0" smtClean="0"/>
              <a:t>后，磁通量变为“</a:t>
            </a:r>
            <a:r>
              <a:rPr lang="en-US" altLang="zh-CN" dirty="0"/>
              <a:t>+</a:t>
            </a:r>
            <a:r>
              <a:rPr lang="zh-CN" altLang="en-US" dirty="0" smtClean="0"/>
              <a:t>”。这个过程磁通量的变化量的大小为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860301"/>
              </p:ext>
            </p:extLst>
          </p:nvPr>
        </p:nvGraphicFramePr>
        <p:xfrm>
          <a:off x="1619672" y="2564904"/>
          <a:ext cx="54943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公式" r:id="rId4" imgW="2057400" imgH="228600" progId="Equation.3">
                  <p:embed/>
                </p:oleObj>
              </mc:Choice>
              <mc:Fallback>
                <p:oleObj name="公式" r:id="rId4" imgW="20574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64904"/>
                        <a:ext cx="5494338" cy="62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353236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这段时间的平均电动势为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68567"/>
              </p:ext>
            </p:extLst>
          </p:nvPr>
        </p:nvGraphicFramePr>
        <p:xfrm>
          <a:off x="2678792" y="4035078"/>
          <a:ext cx="48180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公式" r:id="rId6" imgW="1803240" imgH="419040" progId="Equation.3">
                  <p:embed/>
                </p:oleObj>
              </mc:Choice>
              <mc:Fallback>
                <p:oleObj name="公式" r:id="rId6" imgW="1803240" imgH="419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792" y="4035078"/>
                        <a:ext cx="48180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93447" y="555788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平均感应电流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28414"/>
              </p:ext>
            </p:extLst>
          </p:nvPr>
        </p:nvGraphicFramePr>
        <p:xfrm>
          <a:off x="3456181" y="5497491"/>
          <a:ext cx="25796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公式" r:id="rId8" imgW="965160" imgH="393480" progId="Equation.3">
                  <p:embed/>
                </p:oleObj>
              </mc:Choice>
              <mc:Fallback>
                <p:oleObj name="公式" r:id="rId8" imgW="965160" imgH="39348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81" y="5497491"/>
                        <a:ext cx="257968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75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9523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、如图（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）所</a:t>
            </a:r>
            <a:r>
              <a:rPr lang="zh-CN" altLang="en-US" dirty="0"/>
              <a:t>示，螺线管的匝数</a:t>
            </a:r>
            <a:r>
              <a:rPr lang="zh-CN" altLang="en-US" dirty="0" smtClean="0"/>
              <a:t>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/>
              <a:t>=1000</a:t>
            </a:r>
            <a:r>
              <a:rPr lang="zh-CN" altLang="en-US" dirty="0" smtClean="0"/>
              <a:t>，</a:t>
            </a:r>
            <a:r>
              <a:rPr lang="zh-CN" altLang="en-US" dirty="0"/>
              <a:t>横截面积</a:t>
            </a:r>
            <a:r>
              <a:rPr lang="zh-CN" altLang="en-US" dirty="0" smtClean="0"/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/>
              <a:t>=20 cm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回路的总电阻</a:t>
            </a:r>
            <a:r>
              <a:rPr lang="zh-CN" altLang="en-US" dirty="0" smtClean="0"/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/>
              <a:t>=10.0</a:t>
            </a:r>
            <a:r>
              <a:rPr lang="el-GR" altLang="zh-CN" dirty="0" smtClean="0"/>
              <a:t>Ω</a:t>
            </a:r>
            <a:r>
              <a:rPr lang="zh-CN" altLang="en-US" dirty="0" smtClean="0"/>
              <a:t>。</a:t>
            </a:r>
            <a:r>
              <a:rPr lang="zh-CN" altLang="en-US" dirty="0"/>
              <a:t>一匀强</a:t>
            </a:r>
            <a:r>
              <a:rPr lang="zh-CN" altLang="en-US" dirty="0" smtClean="0"/>
              <a:t>磁场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/>
              <a:t>垂直</a:t>
            </a:r>
            <a:r>
              <a:rPr lang="zh-CN" altLang="en-US" dirty="0"/>
              <a:t>穿过螺线管，其强度变化如</a:t>
            </a:r>
            <a:r>
              <a:rPr lang="zh-CN" altLang="en-US" dirty="0" smtClean="0"/>
              <a:t>图（</a:t>
            </a:r>
            <a:r>
              <a:rPr lang="en-US" altLang="zh-CN" dirty="0"/>
              <a:t>b</a:t>
            </a:r>
            <a:r>
              <a:rPr lang="zh-CN" altLang="en-US" dirty="0"/>
              <a:t>）所示。试求在所示的时间段内回路中的感应电动势和感应电流大小，并求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0-2.0s</a:t>
            </a:r>
            <a:r>
              <a:rPr lang="zh-CN" altLang="en-US" dirty="0" smtClean="0"/>
              <a:t>内</a:t>
            </a:r>
            <a:r>
              <a:rPr lang="zh-CN" altLang="en-US" dirty="0"/>
              <a:t>通过导线截面的电量。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275856" y="3998026"/>
            <a:ext cx="1691234" cy="2360722"/>
            <a:chOff x="1715642" y="4323446"/>
            <a:chExt cx="1691234" cy="2360722"/>
          </a:xfrm>
        </p:grpSpPr>
        <p:sp>
          <p:nvSpPr>
            <p:cNvPr id="11" name="矩形 10"/>
            <p:cNvSpPr/>
            <p:nvPr/>
          </p:nvSpPr>
          <p:spPr>
            <a:xfrm>
              <a:off x="2363599" y="4785111"/>
              <a:ext cx="912257" cy="13081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2123728" y="4365104"/>
              <a:ext cx="0" cy="216000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276128" y="4365104"/>
              <a:ext cx="0" cy="216000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980000" y="4365105"/>
              <a:ext cx="0" cy="208823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883856" y="4611049"/>
              <a:ext cx="479743" cy="172975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740328" y="4940490"/>
              <a:ext cx="740988" cy="327546"/>
            </a:xfrm>
            <a:custGeom>
              <a:avLst/>
              <a:gdLst>
                <a:gd name="connsiteX0" fmla="*/ 607087 w 740988"/>
                <a:gd name="connsiteY0" fmla="*/ 0 h 327546"/>
                <a:gd name="connsiteX1" fmla="*/ 702621 w 740988"/>
                <a:gd name="connsiteY1" fmla="*/ 81886 h 327546"/>
                <a:gd name="connsiteX2" fmla="*/ 47529 w 740988"/>
                <a:gd name="connsiteY2" fmla="*/ 218364 h 327546"/>
                <a:gd name="connsiteX3" fmla="*/ 102120 w 740988"/>
                <a:gd name="connsiteY3" fmla="*/ 327546 h 32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988" h="327546">
                  <a:moveTo>
                    <a:pt x="607087" y="0"/>
                  </a:moveTo>
                  <a:cubicBezTo>
                    <a:pt x="701484" y="22746"/>
                    <a:pt x="795881" y="45492"/>
                    <a:pt x="702621" y="81886"/>
                  </a:cubicBezTo>
                  <a:cubicBezTo>
                    <a:pt x="609361" y="118280"/>
                    <a:pt x="147613" y="177421"/>
                    <a:pt x="47529" y="218364"/>
                  </a:cubicBezTo>
                  <a:cubicBezTo>
                    <a:pt x="-52555" y="259307"/>
                    <a:pt x="24782" y="293426"/>
                    <a:pt x="102120" y="3275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753234" y="5324902"/>
              <a:ext cx="740988" cy="327546"/>
            </a:xfrm>
            <a:custGeom>
              <a:avLst/>
              <a:gdLst>
                <a:gd name="connsiteX0" fmla="*/ 607087 w 740988"/>
                <a:gd name="connsiteY0" fmla="*/ 0 h 327546"/>
                <a:gd name="connsiteX1" fmla="*/ 702621 w 740988"/>
                <a:gd name="connsiteY1" fmla="*/ 81886 h 327546"/>
                <a:gd name="connsiteX2" fmla="*/ 47529 w 740988"/>
                <a:gd name="connsiteY2" fmla="*/ 218364 h 327546"/>
                <a:gd name="connsiteX3" fmla="*/ 102120 w 740988"/>
                <a:gd name="connsiteY3" fmla="*/ 327546 h 32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988" h="327546">
                  <a:moveTo>
                    <a:pt x="607087" y="0"/>
                  </a:moveTo>
                  <a:cubicBezTo>
                    <a:pt x="701484" y="22746"/>
                    <a:pt x="795881" y="45492"/>
                    <a:pt x="702621" y="81886"/>
                  </a:cubicBezTo>
                  <a:cubicBezTo>
                    <a:pt x="609361" y="118280"/>
                    <a:pt x="147613" y="177421"/>
                    <a:pt x="47529" y="218364"/>
                  </a:cubicBezTo>
                  <a:cubicBezTo>
                    <a:pt x="-52555" y="259307"/>
                    <a:pt x="24782" y="293426"/>
                    <a:pt x="102120" y="3275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753234" y="5652448"/>
              <a:ext cx="740988" cy="327546"/>
            </a:xfrm>
            <a:custGeom>
              <a:avLst/>
              <a:gdLst>
                <a:gd name="connsiteX0" fmla="*/ 607087 w 740988"/>
                <a:gd name="connsiteY0" fmla="*/ 0 h 327546"/>
                <a:gd name="connsiteX1" fmla="*/ 702621 w 740988"/>
                <a:gd name="connsiteY1" fmla="*/ 81886 h 327546"/>
                <a:gd name="connsiteX2" fmla="*/ 47529 w 740988"/>
                <a:gd name="connsiteY2" fmla="*/ 218364 h 327546"/>
                <a:gd name="connsiteX3" fmla="*/ 102120 w 740988"/>
                <a:gd name="connsiteY3" fmla="*/ 327546 h 32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988" h="327546">
                  <a:moveTo>
                    <a:pt x="607087" y="0"/>
                  </a:moveTo>
                  <a:cubicBezTo>
                    <a:pt x="701484" y="22746"/>
                    <a:pt x="795881" y="45492"/>
                    <a:pt x="702621" y="81886"/>
                  </a:cubicBezTo>
                  <a:cubicBezTo>
                    <a:pt x="609361" y="118280"/>
                    <a:pt x="147613" y="177421"/>
                    <a:pt x="47529" y="218364"/>
                  </a:cubicBezTo>
                  <a:cubicBezTo>
                    <a:pt x="-52555" y="259307"/>
                    <a:pt x="24782" y="293426"/>
                    <a:pt x="102120" y="3275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715642" y="4785111"/>
              <a:ext cx="740955" cy="59844"/>
            </a:xfrm>
            <a:custGeom>
              <a:avLst/>
              <a:gdLst>
                <a:gd name="connsiteX0" fmla="*/ 126806 w 740955"/>
                <a:gd name="connsiteY0" fmla="*/ 59844 h 59844"/>
                <a:gd name="connsiteX1" fmla="*/ 44919 w 740955"/>
                <a:gd name="connsiteY1" fmla="*/ 5253 h 59844"/>
                <a:gd name="connsiteX2" fmla="*/ 740955 w 740955"/>
                <a:gd name="connsiteY2" fmla="*/ 5253 h 5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955" h="59844">
                  <a:moveTo>
                    <a:pt x="126806" y="59844"/>
                  </a:moveTo>
                  <a:cubicBezTo>
                    <a:pt x="34683" y="37097"/>
                    <a:pt x="-57439" y="14351"/>
                    <a:pt x="44919" y="5253"/>
                  </a:cubicBezTo>
                  <a:cubicBezTo>
                    <a:pt x="147277" y="-3846"/>
                    <a:pt x="444116" y="703"/>
                    <a:pt x="740955" y="52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190852" y="5104263"/>
              <a:ext cx="216024" cy="54818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98463" y="4323446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70681" y="514752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98811" y="6222503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98708" y="3828014"/>
            <a:ext cx="2531203" cy="2804602"/>
            <a:chOff x="4031164" y="3995247"/>
            <a:chExt cx="2531203" cy="2804602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4572000" y="5998709"/>
              <a:ext cx="1944216" cy="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 flipV="1">
              <a:off x="3612111" y="5026601"/>
              <a:ext cx="1944216" cy="0"/>
            </a:xfrm>
            <a:prstGeom prst="straightConnector1">
              <a:avLst/>
            </a:prstGeom>
            <a:ln w="28575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031164" y="4444831"/>
              <a:ext cx="47641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1.0</a:t>
              </a:r>
            </a:p>
            <a:p>
              <a:r>
                <a:rPr lang="en-US" altLang="zh-CN" dirty="0" smtClean="0"/>
                <a:t>0.8</a:t>
              </a:r>
            </a:p>
            <a:p>
              <a:r>
                <a:rPr lang="en-US" altLang="zh-CN" dirty="0" smtClean="0"/>
                <a:t>0.6</a:t>
              </a:r>
            </a:p>
            <a:p>
              <a:r>
                <a:rPr lang="en-US" altLang="zh-CN" dirty="0" smtClean="0"/>
                <a:t>0.4</a:t>
              </a:r>
            </a:p>
            <a:p>
              <a:r>
                <a:rPr lang="en-US" altLang="zh-CN" dirty="0" smtClean="0"/>
                <a:t>0.2</a:t>
              </a:r>
              <a:endParaRPr lang="zh-CN" altLang="en-US" dirty="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572000" y="572163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572000" y="456290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595527" y="4860499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616388" y="5183495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591367" y="5462894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6200000">
              <a:off x="6120172" y="589920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6200000">
              <a:off x="5544108" y="587860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>
              <a:off x="5040052" y="587860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72949" y="6061185"/>
              <a:ext cx="20894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       1.0    2.0       t/s</a:t>
              </a:r>
            </a:p>
            <a:p>
              <a:r>
                <a:rPr lang="en-US" altLang="zh-CN" sz="2400" dirty="0"/>
                <a:t> </a:t>
              </a:r>
              <a:r>
                <a:rPr lang="en-US" altLang="zh-CN" sz="2400" dirty="0" smtClean="0"/>
                <a:t>    ( b ) </a:t>
              </a:r>
              <a:endParaRPr lang="zh-CN" altLang="en-US" sz="24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4788024" y="4562902"/>
              <a:ext cx="93610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5652120" y="4562902"/>
              <a:ext cx="0" cy="120768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4584219" y="4562902"/>
              <a:ext cx="1067901" cy="115873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690143" y="3995247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 smtClean="0"/>
                <a:t>B</a:t>
              </a:r>
              <a:r>
                <a:rPr lang="en-US" altLang="zh-CN" sz="2400" dirty="0" smtClean="0"/>
                <a:t>/T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7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1128</Words>
  <Application>Microsoft Office PowerPoint</Application>
  <PresentationFormat>全屏显示(4:3)</PresentationFormat>
  <Paragraphs>126</Paragraphs>
  <Slides>24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主题​​</vt:lpstr>
      <vt:lpstr>公式</vt:lpstr>
      <vt:lpstr>Equation</vt:lpstr>
      <vt:lpstr>          7.3 法拉第电磁感应定律     1. 电磁感应定律    2. 导线切割磁感线时的感应电动势    3. 反电动势 </vt:lpstr>
      <vt:lpstr>复习问题：电源电动势</vt:lpstr>
      <vt:lpstr>复习问题：电动势</vt:lpstr>
      <vt:lpstr>1. 电磁感应定律</vt:lpstr>
      <vt:lpstr>PowerPoint 演示文稿</vt:lpstr>
      <vt:lpstr>例题</vt:lpstr>
      <vt:lpstr>例题</vt:lpstr>
      <vt:lpstr>PowerPoint 演示文稿</vt:lpstr>
      <vt:lpstr>例题</vt:lpstr>
      <vt:lpstr>PowerPoint 演示文稿</vt:lpstr>
      <vt:lpstr>2.  导线切割磁感线时的感应电动势</vt:lpstr>
      <vt:lpstr>PowerPoint 演示文稿</vt:lpstr>
      <vt:lpstr>例题</vt:lpstr>
      <vt:lpstr>PowerPoint 演示文稿</vt:lpstr>
      <vt:lpstr>例题</vt:lpstr>
      <vt:lpstr>思考、练习</vt:lpstr>
      <vt:lpstr>3.  反电动势</vt:lpstr>
      <vt:lpstr>PowerPoint 演示文稿</vt:lpstr>
      <vt:lpstr>PowerPoint 演示文稿</vt:lpstr>
      <vt:lpstr>PowerPoint 演示文稿</vt:lpstr>
      <vt:lpstr>小 结</vt:lpstr>
      <vt:lpstr>测 验</vt:lpstr>
      <vt:lpstr>答案与解析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liyuan</cp:lastModifiedBy>
  <cp:revision>139</cp:revision>
  <dcterms:created xsi:type="dcterms:W3CDTF">2017-06-28T03:02:51Z</dcterms:created>
  <dcterms:modified xsi:type="dcterms:W3CDTF">2018-12-05T01:10:12Z</dcterms:modified>
</cp:coreProperties>
</file>