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2" r:id="rId4"/>
    <p:sldId id="293" r:id="rId5"/>
    <p:sldId id="294" r:id="rId6"/>
    <p:sldId id="283" r:id="rId7"/>
    <p:sldId id="284" r:id="rId8"/>
    <p:sldId id="286" r:id="rId9"/>
    <p:sldId id="287" r:id="rId10"/>
    <p:sldId id="285" r:id="rId11"/>
    <p:sldId id="290" r:id="rId12"/>
    <p:sldId id="296" r:id="rId13"/>
    <p:sldId id="298" r:id="rId14"/>
    <p:sldId id="289" r:id="rId15"/>
    <p:sldId id="265" r:id="rId16"/>
    <p:sldId id="292" r:id="rId17"/>
    <p:sldId id="29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F91F7-AAA9-4502-BC89-57C96A4B5151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35EE0F2-0E4A-4F8A-978C-568F6DF2033D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电动势种类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9A9129F-B388-453B-8348-84AB414C72B9}" type="parTrans" cxnId="{CD0AED1A-30D2-45ED-B44E-24242D98DB28}">
      <dgm:prSet/>
      <dgm:spPr/>
      <dgm:t>
        <a:bodyPr/>
        <a:lstStyle/>
        <a:p>
          <a:endParaRPr lang="zh-CN" altLang="en-US"/>
        </a:p>
      </dgm:t>
    </dgm:pt>
    <dgm:pt modelId="{0D119FC3-6C1D-4960-ABED-407425A0E346}" type="sibTrans" cxnId="{CD0AED1A-30D2-45ED-B44E-24242D98DB28}">
      <dgm:prSet/>
      <dgm:spPr/>
      <dgm:t>
        <a:bodyPr/>
        <a:lstStyle/>
        <a:p>
          <a:endParaRPr lang="zh-CN" altLang="en-US"/>
        </a:p>
      </dgm:t>
    </dgm:pt>
    <dgm:pt modelId="{328ED3AB-5DB1-40FC-8877-0BBDDEABF075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动生电动势：</a:t>
          </a:r>
          <a:endParaRPr lang="en-US" altLang="zh-CN" sz="2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洛伦兹力提供非静电力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1D2CEE4-4128-4B1F-8A8C-AA7888B07B16}" type="parTrans" cxnId="{399912A0-5D12-45A8-8947-BC5C19D83DDE}">
      <dgm:prSet/>
      <dgm:spPr/>
      <dgm:t>
        <a:bodyPr/>
        <a:lstStyle/>
        <a:p>
          <a:endParaRPr lang="zh-CN" altLang="en-US"/>
        </a:p>
      </dgm:t>
    </dgm:pt>
    <dgm:pt modelId="{0409300F-895A-4D04-9C8F-FC38B5EE3B40}" type="sibTrans" cxnId="{399912A0-5D12-45A8-8947-BC5C19D83DDE}">
      <dgm:prSet/>
      <dgm:spPr/>
      <dgm:t>
        <a:bodyPr/>
        <a:lstStyle/>
        <a:p>
          <a:endParaRPr lang="zh-CN" altLang="en-US"/>
        </a:p>
      </dgm:t>
    </dgm:pt>
    <dgm:pt modelId="{D30B0799-5DB4-43B3-8D32-6E7F77389C22}">
      <dgm:prSet phldrT="[文本]" custT="1"/>
      <dgm:spPr/>
      <dgm:t>
        <a:bodyPr/>
        <a:lstStyle/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感生电动势：</a:t>
          </a:r>
          <a:endParaRPr lang="en-US" altLang="zh-CN" sz="28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rPr>
            <a:t>感生电场提供非静电力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F66768A-A57B-43D0-9B2D-B2DDB50E1599}" type="parTrans" cxnId="{635D3D2E-4F77-4FD3-9401-4FEE614C0512}">
      <dgm:prSet/>
      <dgm:spPr/>
      <dgm:t>
        <a:bodyPr/>
        <a:lstStyle/>
        <a:p>
          <a:endParaRPr lang="zh-CN" altLang="en-US"/>
        </a:p>
      </dgm:t>
    </dgm:pt>
    <dgm:pt modelId="{81180B2E-DE41-4D49-BC5A-53123559E9A8}" type="sibTrans" cxnId="{635D3D2E-4F77-4FD3-9401-4FEE614C0512}">
      <dgm:prSet/>
      <dgm:spPr/>
      <dgm:t>
        <a:bodyPr/>
        <a:lstStyle/>
        <a:p>
          <a:endParaRPr lang="zh-CN" altLang="en-US"/>
        </a:p>
      </dgm:t>
    </dgm:pt>
    <dgm:pt modelId="{CEC1C647-DAFF-49B0-805F-ED06D953DF70}" type="pres">
      <dgm:prSet presAssocID="{A90F91F7-AAA9-4502-BC89-57C96A4B51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4C5E61-947D-43B2-A80D-C3049B5334D6}" type="pres">
      <dgm:prSet presAssocID="{C35EE0F2-0E4A-4F8A-978C-568F6DF2033D}" presName="root1" presStyleCnt="0"/>
      <dgm:spPr/>
    </dgm:pt>
    <dgm:pt modelId="{17DA8DF4-44E5-44ED-B891-9100DCD4A8B7}" type="pres">
      <dgm:prSet presAssocID="{C35EE0F2-0E4A-4F8A-978C-568F6DF2033D}" presName="LevelOneTextNode" presStyleLbl="node0" presStyleIdx="0" presStyleCnt="1" custScaleY="49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902800-34F9-4423-9AD7-81A894F2086C}" type="pres">
      <dgm:prSet presAssocID="{C35EE0F2-0E4A-4F8A-978C-568F6DF2033D}" presName="level2hierChild" presStyleCnt="0"/>
      <dgm:spPr/>
    </dgm:pt>
    <dgm:pt modelId="{E1FF28C3-95D7-4982-91F7-42D4F7B6FE97}" type="pres">
      <dgm:prSet presAssocID="{11D2CEE4-4128-4B1F-8A8C-AA7888B07B1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6A842E60-6CB1-4A1E-B327-013B7EDD1375}" type="pres">
      <dgm:prSet presAssocID="{11D2CEE4-4128-4B1F-8A8C-AA7888B07B1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13DB4EBF-1916-4762-A7D3-8A467F87B582}" type="pres">
      <dgm:prSet presAssocID="{328ED3AB-5DB1-40FC-8877-0BBDDEABF075}" presName="root2" presStyleCnt="0"/>
      <dgm:spPr/>
    </dgm:pt>
    <dgm:pt modelId="{0CE22442-B402-47FE-AC75-26567AE574F2}" type="pres">
      <dgm:prSet presAssocID="{328ED3AB-5DB1-40FC-8877-0BBDDEABF075}" presName="LevelTwoTextNode" presStyleLbl="node2" presStyleIdx="0" presStyleCnt="2" custScaleX="148922" custScaleY="1968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34804B-0120-4D38-A3DD-FC92945D48D1}" type="pres">
      <dgm:prSet presAssocID="{328ED3AB-5DB1-40FC-8877-0BBDDEABF075}" presName="level3hierChild" presStyleCnt="0"/>
      <dgm:spPr/>
    </dgm:pt>
    <dgm:pt modelId="{5F9AEBEA-84E2-458A-8563-247C5139ECE5}" type="pres">
      <dgm:prSet presAssocID="{1F66768A-A57B-43D0-9B2D-B2DDB50E159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649AAAD-455D-4ED5-8888-3C59C71740D5}" type="pres">
      <dgm:prSet presAssocID="{1F66768A-A57B-43D0-9B2D-B2DDB50E159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36CE27F-85F9-49AF-A732-1896735E9BE9}" type="pres">
      <dgm:prSet presAssocID="{D30B0799-5DB4-43B3-8D32-6E7F77389C22}" presName="root2" presStyleCnt="0"/>
      <dgm:spPr/>
    </dgm:pt>
    <dgm:pt modelId="{B1AED5ED-0D48-4839-BEDA-5CD1005CECD7}" type="pres">
      <dgm:prSet presAssocID="{D30B0799-5DB4-43B3-8D32-6E7F77389C22}" presName="LevelTwoTextNode" presStyleLbl="node2" presStyleIdx="1" presStyleCnt="2" custScaleX="146567" custScaleY="2038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88C9A0-2BE7-4D8D-ACD1-DD48622A0CB7}" type="pres">
      <dgm:prSet presAssocID="{D30B0799-5DB4-43B3-8D32-6E7F77389C22}" presName="level3hierChild" presStyleCnt="0"/>
      <dgm:spPr/>
    </dgm:pt>
  </dgm:ptLst>
  <dgm:cxnLst>
    <dgm:cxn modelId="{AD1C27BF-5045-4F37-8EAC-9AB545CDF4C9}" type="presOf" srcId="{C35EE0F2-0E4A-4F8A-978C-568F6DF2033D}" destId="{17DA8DF4-44E5-44ED-B891-9100DCD4A8B7}" srcOrd="0" destOrd="0" presId="urn:microsoft.com/office/officeart/2008/layout/HorizontalMultiLevelHierarchy"/>
    <dgm:cxn modelId="{F33BAB7D-511A-4334-AF31-0E5E623F8571}" type="presOf" srcId="{11D2CEE4-4128-4B1F-8A8C-AA7888B07B16}" destId="{E1FF28C3-95D7-4982-91F7-42D4F7B6FE97}" srcOrd="0" destOrd="0" presId="urn:microsoft.com/office/officeart/2008/layout/HorizontalMultiLevelHierarchy"/>
    <dgm:cxn modelId="{CD0AED1A-30D2-45ED-B44E-24242D98DB28}" srcId="{A90F91F7-AAA9-4502-BC89-57C96A4B5151}" destId="{C35EE0F2-0E4A-4F8A-978C-568F6DF2033D}" srcOrd="0" destOrd="0" parTransId="{59A9129F-B388-453B-8348-84AB414C72B9}" sibTransId="{0D119FC3-6C1D-4960-ABED-407425A0E346}"/>
    <dgm:cxn modelId="{635D3D2E-4F77-4FD3-9401-4FEE614C0512}" srcId="{C35EE0F2-0E4A-4F8A-978C-568F6DF2033D}" destId="{D30B0799-5DB4-43B3-8D32-6E7F77389C22}" srcOrd="1" destOrd="0" parTransId="{1F66768A-A57B-43D0-9B2D-B2DDB50E1599}" sibTransId="{81180B2E-DE41-4D49-BC5A-53123559E9A8}"/>
    <dgm:cxn modelId="{FE2B1621-BC60-42A6-953F-8D7CF017A82D}" type="presOf" srcId="{1F66768A-A57B-43D0-9B2D-B2DDB50E1599}" destId="{4649AAAD-455D-4ED5-8888-3C59C71740D5}" srcOrd="1" destOrd="0" presId="urn:microsoft.com/office/officeart/2008/layout/HorizontalMultiLevelHierarchy"/>
    <dgm:cxn modelId="{399912A0-5D12-45A8-8947-BC5C19D83DDE}" srcId="{C35EE0F2-0E4A-4F8A-978C-568F6DF2033D}" destId="{328ED3AB-5DB1-40FC-8877-0BBDDEABF075}" srcOrd="0" destOrd="0" parTransId="{11D2CEE4-4128-4B1F-8A8C-AA7888B07B16}" sibTransId="{0409300F-895A-4D04-9C8F-FC38B5EE3B40}"/>
    <dgm:cxn modelId="{4DC1E9A0-E47A-4B31-B738-7A4624385724}" type="presOf" srcId="{1F66768A-A57B-43D0-9B2D-B2DDB50E1599}" destId="{5F9AEBEA-84E2-458A-8563-247C5139ECE5}" srcOrd="0" destOrd="0" presId="urn:microsoft.com/office/officeart/2008/layout/HorizontalMultiLevelHierarchy"/>
    <dgm:cxn modelId="{1687B5C3-4289-4A19-98FA-BA64B52503C3}" type="presOf" srcId="{D30B0799-5DB4-43B3-8D32-6E7F77389C22}" destId="{B1AED5ED-0D48-4839-BEDA-5CD1005CECD7}" srcOrd="0" destOrd="0" presId="urn:microsoft.com/office/officeart/2008/layout/HorizontalMultiLevelHierarchy"/>
    <dgm:cxn modelId="{8BB5CE09-246D-400D-81EA-B120E993F2A8}" type="presOf" srcId="{11D2CEE4-4128-4B1F-8A8C-AA7888B07B16}" destId="{6A842E60-6CB1-4A1E-B327-013B7EDD1375}" srcOrd="1" destOrd="0" presId="urn:microsoft.com/office/officeart/2008/layout/HorizontalMultiLevelHierarchy"/>
    <dgm:cxn modelId="{35966D53-595B-4C0E-902A-4E311539CB50}" type="presOf" srcId="{328ED3AB-5DB1-40FC-8877-0BBDDEABF075}" destId="{0CE22442-B402-47FE-AC75-26567AE574F2}" srcOrd="0" destOrd="0" presId="urn:microsoft.com/office/officeart/2008/layout/HorizontalMultiLevelHierarchy"/>
    <dgm:cxn modelId="{60F6CB92-ADA1-4368-BD30-3908A3A52251}" type="presOf" srcId="{A90F91F7-AAA9-4502-BC89-57C96A4B5151}" destId="{CEC1C647-DAFF-49B0-805F-ED06D953DF70}" srcOrd="0" destOrd="0" presId="urn:microsoft.com/office/officeart/2008/layout/HorizontalMultiLevelHierarchy"/>
    <dgm:cxn modelId="{98393B50-52AC-4B71-8D3E-19DF0D97921B}" type="presParOf" srcId="{CEC1C647-DAFF-49B0-805F-ED06D953DF70}" destId="{B44C5E61-947D-43B2-A80D-C3049B5334D6}" srcOrd="0" destOrd="0" presId="urn:microsoft.com/office/officeart/2008/layout/HorizontalMultiLevelHierarchy"/>
    <dgm:cxn modelId="{4ADAE63B-C33E-4221-87F9-22763858F6EB}" type="presParOf" srcId="{B44C5E61-947D-43B2-A80D-C3049B5334D6}" destId="{17DA8DF4-44E5-44ED-B891-9100DCD4A8B7}" srcOrd="0" destOrd="0" presId="urn:microsoft.com/office/officeart/2008/layout/HorizontalMultiLevelHierarchy"/>
    <dgm:cxn modelId="{27DEAD22-0993-4473-A524-BFD2B8A07018}" type="presParOf" srcId="{B44C5E61-947D-43B2-A80D-C3049B5334D6}" destId="{2A902800-34F9-4423-9AD7-81A894F2086C}" srcOrd="1" destOrd="0" presId="urn:microsoft.com/office/officeart/2008/layout/HorizontalMultiLevelHierarchy"/>
    <dgm:cxn modelId="{811621EF-5C7D-42D0-93E5-9A7534FB1CCD}" type="presParOf" srcId="{2A902800-34F9-4423-9AD7-81A894F2086C}" destId="{E1FF28C3-95D7-4982-91F7-42D4F7B6FE97}" srcOrd="0" destOrd="0" presId="urn:microsoft.com/office/officeart/2008/layout/HorizontalMultiLevelHierarchy"/>
    <dgm:cxn modelId="{70E4C69E-4E51-4180-B2B4-CDD79775B383}" type="presParOf" srcId="{E1FF28C3-95D7-4982-91F7-42D4F7B6FE97}" destId="{6A842E60-6CB1-4A1E-B327-013B7EDD1375}" srcOrd="0" destOrd="0" presId="urn:microsoft.com/office/officeart/2008/layout/HorizontalMultiLevelHierarchy"/>
    <dgm:cxn modelId="{F036563D-B9DE-4207-B21C-E79475903B85}" type="presParOf" srcId="{2A902800-34F9-4423-9AD7-81A894F2086C}" destId="{13DB4EBF-1916-4762-A7D3-8A467F87B582}" srcOrd="1" destOrd="0" presId="urn:microsoft.com/office/officeart/2008/layout/HorizontalMultiLevelHierarchy"/>
    <dgm:cxn modelId="{135C240F-02F2-45A1-A1E7-A84A823D2025}" type="presParOf" srcId="{13DB4EBF-1916-4762-A7D3-8A467F87B582}" destId="{0CE22442-B402-47FE-AC75-26567AE574F2}" srcOrd="0" destOrd="0" presId="urn:microsoft.com/office/officeart/2008/layout/HorizontalMultiLevelHierarchy"/>
    <dgm:cxn modelId="{3E7B1C7E-E643-49FC-95A5-94CDEEFDA15F}" type="presParOf" srcId="{13DB4EBF-1916-4762-A7D3-8A467F87B582}" destId="{2234804B-0120-4D38-A3DD-FC92945D48D1}" srcOrd="1" destOrd="0" presId="urn:microsoft.com/office/officeart/2008/layout/HorizontalMultiLevelHierarchy"/>
    <dgm:cxn modelId="{625E7D3A-B59F-4CE5-9BC8-C06C01C0F215}" type="presParOf" srcId="{2A902800-34F9-4423-9AD7-81A894F2086C}" destId="{5F9AEBEA-84E2-458A-8563-247C5139ECE5}" srcOrd="2" destOrd="0" presId="urn:microsoft.com/office/officeart/2008/layout/HorizontalMultiLevelHierarchy"/>
    <dgm:cxn modelId="{261FE571-B816-401D-809F-C5E5378B4CA2}" type="presParOf" srcId="{5F9AEBEA-84E2-458A-8563-247C5139ECE5}" destId="{4649AAAD-455D-4ED5-8888-3C59C71740D5}" srcOrd="0" destOrd="0" presId="urn:microsoft.com/office/officeart/2008/layout/HorizontalMultiLevelHierarchy"/>
    <dgm:cxn modelId="{6EE31DB5-9A71-49A9-859D-7D2E465379D0}" type="presParOf" srcId="{2A902800-34F9-4423-9AD7-81A894F2086C}" destId="{D36CE27F-85F9-49AF-A732-1896735E9BE9}" srcOrd="3" destOrd="0" presId="urn:microsoft.com/office/officeart/2008/layout/HorizontalMultiLevelHierarchy"/>
    <dgm:cxn modelId="{B3F411A1-EF88-4FBD-9950-EE5B7FA83B95}" type="presParOf" srcId="{D36CE27F-85F9-49AF-A732-1896735E9BE9}" destId="{B1AED5ED-0D48-4839-BEDA-5CD1005CECD7}" srcOrd="0" destOrd="0" presId="urn:microsoft.com/office/officeart/2008/layout/HorizontalMultiLevelHierarchy"/>
    <dgm:cxn modelId="{AD294105-0CD9-4334-B7D9-BB3A7DB3AD6A}" type="presParOf" srcId="{D36CE27F-85F9-49AF-A732-1896735E9BE9}" destId="{7888C9A0-2BE7-4D8D-ACD1-DD48622A0C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EBEA-84E2-458A-8563-247C5139ECE5}">
      <dsp:nvSpPr>
        <dsp:cNvPr id="0" name=""/>
        <dsp:cNvSpPr/>
      </dsp:nvSpPr>
      <dsp:spPr>
        <a:xfrm>
          <a:off x="1922779" y="2032000"/>
          <a:ext cx="505548" cy="855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74" y="0"/>
              </a:lnTo>
              <a:lnTo>
                <a:pt x="252774" y="855031"/>
              </a:lnTo>
              <a:lnTo>
                <a:pt x="505548" y="85503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720" y="2434683"/>
        <a:ext cx="49665" cy="49665"/>
      </dsp:txXfrm>
    </dsp:sp>
    <dsp:sp modelId="{E1FF28C3-95D7-4982-91F7-42D4F7B6FE97}">
      <dsp:nvSpPr>
        <dsp:cNvPr id="0" name=""/>
        <dsp:cNvSpPr/>
      </dsp:nvSpPr>
      <dsp:spPr>
        <a:xfrm>
          <a:off x="1922779" y="1150288"/>
          <a:ext cx="505548" cy="881711"/>
        </a:xfrm>
        <a:custGeom>
          <a:avLst/>
          <a:gdLst/>
          <a:ahLst/>
          <a:cxnLst/>
          <a:rect l="0" t="0" r="0" b="0"/>
          <a:pathLst>
            <a:path>
              <a:moveTo>
                <a:pt x="0" y="881711"/>
              </a:moveTo>
              <a:lnTo>
                <a:pt x="252774" y="881711"/>
              </a:lnTo>
              <a:lnTo>
                <a:pt x="252774" y="0"/>
              </a:lnTo>
              <a:lnTo>
                <a:pt x="50554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50144" y="1565735"/>
        <a:ext cx="50818" cy="50818"/>
      </dsp:txXfrm>
    </dsp:sp>
    <dsp:sp modelId="{17DA8DF4-44E5-44ED-B891-9100DCD4A8B7}">
      <dsp:nvSpPr>
        <dsp:cNvPr id="0" name=""/>
        <dsp:cNvSpPr/>
      </dsp:nvSpPr>
      <dsp:spPr>
        <a:xfrm rot="16200000">
          <a:off x="529338" y="1646673"/>
          <a:ext cx="2016230" cy="77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电动势种类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29338" y="1646673"/>
        <a:ext cx="2016230" cy="770652"/>
      </dsp:txXfrm>
    </dsp:sp>
    <dsp:sp modelId="{0CE22442-B402-47FE-AC75-26567AE574F2}">
      <dsp:nvSpPr>
        <dsp:cNvPr id="0" name=""/>
        <dsp:cNvSpPr/>
      </dsp:nvSpPr>
      <dsp:spPr>
        <a:xfrm>
          <a:off x="2428327" y="391588"/>
          <a:ext cx="3764361" cy="15173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动生电动势：</a:t>
          </a:r>
          <a:endParaRPr lang="en-US" altLang="zh-CN" sz="2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洛伦兹力提供非静电力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28327" y="391588"/>
        <a:ext cx="3764361" cy="1517399"/>
      </dsp:txXfrm>
    </dsp:sp>
    <dsp:sp modelId="{B1AED5ED-0D48-4839-BEDA-5CD1005CECD7}">
      <dsp:nvSpPr>
        <dsp:cNvPr id="0" name=""/>
        <dsp:cNvSpPr/>
      </dsp:nvSpPr>
      <dsp:spPr>
        <a:xfrm>
          <a:off x="2428327" y="2101651"/>
          <a:ext cx="3704833" cy="157075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感生电动势：</a:t>
          </a:r>
          <a:endParaRPr lang="en-US" altLang="zh-CN" sz="28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感生电场提供非静电力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28327" y="2101651"/>
        <a:ext cx="3704833" cy="1570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B8D5-8C15-4A8F-AC7D-25EE93D88F7F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4B2C-E937-441A-8263-35A1DCD9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》——7.4 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电磁感应现象的两类情况</a:t>
            </a:r>
            <a:endParaRPr lang="zh-CN" altLang="en-US" sz="2600" b="1" dirty="0"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8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268760"/>
            <a:ext cx="77724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</a:rPr>
              <a:t>   7.4 </a:t>
            </a:r>
            <a:r>
              <a:rPr kumimoji="1" lang="zh-CN" altLang="en-US" sz="4300" dirty="0">
                <a:solidFill>
                  <a:srgbClr val="3333FF"/>
                </a:solidFill>
              </a:rPr>
              <a:t>电磁感应现象的两类情况</a:t>
            </a:r>
            <a:r>
              <a:rPr kumimoji="1" lang="en-US" altLang="zh-CN" sz="4300" dirty="0" smtClean="0">
                <a:solidFill>
                  <a:srgbClr val="3333FF"/>
                </a:solidFill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</a:rPr>
            </a:br>
            <a:r>
              <a:rPr kumimoji="1" lang="en-US" altLang="zh-CN" sz="4300" dirty="0" smtClean="0">
                <a:solidFill>
                  <a:srgbClr val="3333FF"/>
                </a:solidFill>
              </a:rPr>
              <a:t>  </a:t>
            </a:r>
            <a:r>
              <a:rPr kumimoji="1" lang="en-US" altLang="zh-CN" sz="3300" dirty="0" smtClean="0">
                <a:latin typeface="宋体" pitchFamily="2" charset="-122"/>
              </a:rPr>
              <a:t>1. </a:t>
            </a:r>
            <a:r>
              <a:rPr kumimoji="1" lang="zh-CN" altLang="en-US" sz="3300" dirty="0" smtClean="0">
                <a:latin typeface="宋体" pitchFamily="2" charset="-122"/>
              </a:rPr>
              <a:t>动生电动势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2.</a:t>
            </a:r>
            <a:r>
              <a:rPr kumimoji="1" lang="zh-CN" altLang="en-US" sz="3300" dirty="0">
                <a:latin typeface="宋体" pitchFamily="2" charset="-122"/>
              </a:rPr>
              <a:t>电磁感应现象中的感生电场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zh-CN" altLang="en-US" sz="3300" dirty="0">
                <a:latin typeface="宋体" pitchFamily="2" charset="-122"/>
              </a:rPr>
              <a:t>	</a:t>
            </a:r>
            <a:endParaRPr kumimoji="1" lang="en-US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感生电场的应用实例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://dxwl.dgut.edu.cn/Pcai/p03/ch03/pch2/gif/gs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4888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14" y="2204864"/>
            <a:ext cx="284547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、如图所</a:t>
            </a:r>
            <a:r>
              <a:rPr lang="zh-CN" altLang="en-US" dirty="0"/>
              <a:t>示，匀强磁场的</a:t>
            </a:r>
            <a:r>
              <a:rPr lang="zh-CN" altLang="en-US" dirty="0" smtClean="0"/>
              <a:t>磁感强度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/>
              <a:t>随时</a:t>
            </a:r>
            <a:r>
              <a:rPr lang="zh-CN" altLang="en-US" dirty="0"/>
              <a:t>间均匀增加，其变化率</a:t>
            </a:r>
            <a:r>
              <a:rPr lang="zh-CN" altLang="en-US" dirty="0" smtClean="0"/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/>
              <a:t>。</a:t>
            </a:r>
            <a:r>
              <a:rPr lang="zh-CN" altLang="en-US" dirty="0"/>
              <a:t>一电量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 smtClean="0"/>
              <a:t>的</a:t>
            </a:r>
            <a:r>
              <a:rPr lang="zh-CN" altLang="en-US" dirty="0"/>
              <a:t>电荷在垂直</a:t>
            </a:r>
            <a:r>
              <a:rPr lang="zh-CN" altLang="en-US" dirty="0" smtClean="0"/>
              <a:t>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/>
              <a:t>的</a:t>
            </a:r>
            <a:r>
              <a:rPr lang="zh-CN" altLang="en-US" dirty="0"/>
              <a:t>平面做半径</a:t>
            </a:r>
            <a:r>
              <a:rPr lang="zh-CN" altLang="en-US" dirty="0" smtClean="0"/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/>
              <a:t>圆周运动</a:t>
            </a:r>
            <a:r>
              <a:rPr lang="zh-CN" altLang="en-US" dirty="0"/>
              <a:t>。试求电荷运动一周其动能的增量。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288730" y="3041898"/>
            <a:ext cx="2345637" cy="2286042"/>
            <a:chOff x="6298494" y="3059478"/>
            <a:chExt cx="2345637" cy="2286042"/>
          </a:xfrm>
        </p:grpSpPr>
        <p:sp>
          <p:nvSpPr>
            <p:cNvPr id="4" name="椭圆 3"/>
            <p:cNvSpPr/>
            <p:nvPr/>
          </p:nvSpPr>
          <p:spPr>
            <a:xfrm>
              <a:off x="6298494" y="3717032"/>
              <a:ext cx="2232248" cy="10081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7414618" y="3267032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7964491" y="3321088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6804248" y="3267032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804248" y="4661520"/>
              <a:ext cx="0" cy="648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978408" y="4661520"/>
              <a:ext cx="0" cy="684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7414618" y="4661520"/>
              <a:ext cx="0" cy="6840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8100392" y="450376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79504" y="3059478"/>
              <a:ext cx="4042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dirty="0"/>
            </a:p>
          </p:txBody>
        </p:sp>
        <p:pic>
          <p:nvPicPr>
            <p:cNvPr id="11266" name="Picture 2" descr="C:\Program Files\Microsoft Office\MEDIA\OFFICE14\Bullets\BD10297_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125" y="4391194"/>
              <a:ext cx="225136" cy="225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467544" y="3361271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根据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法拉第电磁感应定律，在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电荷运动的圆周，电动势的大小为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723201"/>
              </p:ext>
            </p:extLst>
          </p:nvPr>
        </p:nvGraphicFramePr>
        <p:xfrm>
          <a:off x="1475656" y="4445970"/>
          <a:ext cx="2900168" cy="8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4" imgW="1473200" imgH="393700" progId="Equation.3">
                  <p:embed/>
                </p:oleObj>
              </mc:Choice>
              <mc:Fallback>
                <p:oleObj name="公式" r:id="rId4" imgW="1473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45970"/>
                        <a:ext cx="2900168" cy="80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7543" y="5327940"/>
            <a:ext cx="849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电荷动能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增量等于感生电场对它所做的功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33371"/>
              </p:ext>
            </p:extLst>
          </p:nvPr>
        </p:nvGraphicFramePr>
        <p:xfrm>
          <a:off x="609600" y="6005513"/>
          <a:ext cx="44672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6" imgW="1701720" imgH="253800" progId="Equation.DSMT4">
                  <p:embed/>
                </p:oleObj>
              </mc:Choice>
              <mc:Fallback>
                <p:oleObj name="Equation" r:id="rId6" imgW="17017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05513"/>
                        <a:ext cx="4467225" cy="681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34492"/>
            <a:ext cx="8229600" cy="3174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如图（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）所</a:t>
            </a:r>
            <a:r>
              <a:rPr lang="zh-CN" altLang="en-US" sz="2400" dirty="0"/>
              <a:t>示，在</a:t>
            </a:r>
            <a:r>
              <a:rPr lang="zh-CN" altLang="en-US" sz="2400" dirty="0" smtClean="0"/>
              <a:t>水平面上固定有长为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/>
              <a:t>=2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/>
              <a:t>、宽度为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/>
              <a:t>=1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en-US" sz="2400" dirty="0" smtClean="0"/>
              <a:t>的金属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/>
              <a:t>形导轨，在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 smtClean="0"/>
              <a:t>形导轨右侧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/>
              <a:t>=0.5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/>
              <a:t>范围内存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垂直</a:t>
            </a:r>
            <a:r>
              <a:rPr lang="zh-CN" altLang="en-US" sz="2400" dirty="0"/>
              <a:t>纸面</a:t>
            </a:r>
            <a:r>
              <a:rPr lang="zh-CN" altLang="en-US" sz="2400" dirty="0" smtClean="0"/>
              <a:t>向</a:t>
            </a:r>
            <a:r>
              <a:rPr lang="zh-CN" altLang="en-US" sz="2400" dirty="0"/>
              <a:t>里</a:t>
            </a:r>
            <a:r>
              <a:rPr lang="zh-CN" altLang="en-US" sz="2400" dirty="0" smtClean="0"/>
              <a:t>的匀强磁场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且磁感应强度随时</a:t>
            </a:r>
            <a:r>
              <a:rPr lang="zh-CN" altLang="en-US" sz="2400" dirty="0"/>
              <a:t>间变化规律</a:t>
            </a:r>
            <a:r>
              <a:rPr lang="zh-CN" altLang="en-US" sz="2400" dirty="0" smtClean="0"/>
              <a:t>如图（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）所示，在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时刻，质量为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/>
              <a:t>=O.1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zh-CN" altLang="en-US" sz="2400" dirty="0" smtClean="0"/>
              <a:t>的导体棒以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zh-CN" altLang="en-US" sz="2400" dirty="0" smtClean="0"/>
              <a:t>的初速度从</a:t>
            </a:r>
            <a:r>
              <a:rPr lang="zh-CN" altLang="en-US" sz="2400" dirty="0"/>
              <a:t>导轨的</a:t>
            </a:r>
            <a:r>
              <a:rPr lang="zh-CN" altLang="en-US" sz="2400" dirty="0" smtClean="0"/>
              <a:t>左端开始</a:t>
            </a:r>
            <a:r>
              <a:rPr lang="zh-CN" altLang="en-US" sz="2400" dirty="0"/>
              <a:t>向右</a:t>
            </a:r>
            <a:r>
              <a:rPr lang="zh-CN" altLang="en-US" sz="2400" dirty="0" smtClean="0"/>
              <a:t>运动，导体</a:t>
            </a:r>
            <a:r>
              <a:rPr lang="zh-CN" altLang="en-US" sz="2400" dirty="0"/>
              <a:t>棒与导轨之间的</a:t>
            </a:r>
            <a:r>
              <a:rPr lang="zh-CN" altLang="en-US" sz="2400" dirty="0" smtClean="0"/>
              <a:t>动摩擦因数为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dirty="0" smtClean="0"/>
              <a:t>=0.1</a:t>
            </a:r>
            <a:r>
              <a:rPr lang="zh-CN" altLang="en-US" sz="2400" dirty="0" smtClean="0"/>
              <a:t>，导轨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导体棒单位长度的电阻</a:t>
            </a:r>
            <a:r>
              <a:rPr lang="zh-CN" altLang="en-US" sz="2400" dirty="0"/>
              <a:t>均</a:t>
            </a:r>
            <a:r>
              <a:rPr lang="zh-CN" altLang="en-US" sz="2400" dirty="0" smtClean="0"/>
              <a:t>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/>
              <a:t>=0.1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Ω/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计</a:t>
            </a:r>
            <a:r>
              <a:rPr lang="zh-CN" altLang="en-US" sz="2400" dirty="0" smtClean="0"/>
              <a:t>导体棒与</a:t>
            </a:r>
            <a:r>
              <a:rPr lang="zh-CN" altLang="en-US" sz="2400" dirty="0"/>
              <a:t>导轨</a:t>
            </a:r>
            <a:r>
              <a:rPr lang="zh-CN" altLang="en-US" sz="2400" dirty="0" smtClean="0"/>
              <a:t>之间的接触电阻及地球</a:t>
            </a:r>
            <a:r>
              <a:rPr lang="zh-CN" altLang="en-US" sz="2400" dirty="0"/>
              <a:t>磁场的</a:t>
            </a:r>
            <a:r>
              <a:rPr lang="zh-CN" altLang="en-US" sz="2400" dirty="0" smtClean="0"/>
              <a:t>影响（取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/>
              <a:t>=10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en-US" altLang="zh-CN" sz="2400" baseline="300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。通过计算分析</a:t>
            </a:r>
            <a:r>
              <a:rPr lang="en-US" altLang="zh-CN" sz="2400" dirty="0"/>
              <a:t>4s</a:t>
            </a:r>
            <a:r>
              <a:rPr lang="zh-CN" altLang="en-US" sz="2400" dirty="0"/>
              <a:t>内导体棒的运动情况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14342" name="组合 14341"/>
          <p:cNvGrpSpPr/>
          <p:nvPr/>
        </p:nvGrpSpPr>
        <p:grpSpPr>
          <a:xfrm>
            <a:off x="2710964" y="4385334"/>
            <a:ext cx="2101115" cy="2280945"/>
            <a:chOff x="1750805" y="4391177"/>
            <a:chExt cx="2101115" cy="2280945"/>
          </a:xfrm>
        </p:grpSpPr>
        <p:sp>
          <p:nvSpPr>
            <p:cNvPr id="4" name="矩形 3"/>
            <p:cNvSpPr/>
            <p:nvPr/>
          </p:nvSpPr>
          <p:spPr>
            <a:xfrm>
              <a:off x="2555776" y="4784601"/>
              <a:ext cx="7200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3333CC"/>
                  </a:solidFill>
                  <a:latin typeface="Times New Roman" pitchFamily="18" charset="0"/>
                </a:rPr>
                <a:t>+    +  </a:t>
              </a:r>
              <a:endParaRPr kumimoji="1" lang="en-US" altLang="zh-CN" dirty="0" smtClean="0">
                <a:solidFill>
                  <a:srgbClr val="3333CC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3333CC"/>
                  </a:solidFill>
                  <a:latin typeface="Times New Roman" pitchFamily="18" charset="0"/>
                </a:rPr>
                <a:t>+    </a:t>
              </a:r>
              <a:r>
                <a:rPr kumimoji="1" lang="zh-CN" altLang="en-US" dirty="0">
                  <a:solidFill>
                    <a:srgbClr val="3333CC"/>
                  </a:solidFill>
                  <a:latin typeface="Times New Roman" pitchFamily="18" charset="0"/>
                </a:rPr>
                <a:t>+    </a:t>
              </a:r>
              <a:endParaRPr kumimoji="1" lang="en-US" altLang="zh-CN" dirty="0" smtClean="0">
                <a:solidFill>
                  <a:srgbClr val="3333CC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3333CC"/>
                  </a:solidFill>
                  <a:latin typeface="Times New Roman" pitchFamily="18" charset="0"/>
                </a:rPr>
                <a:t>+    </a:t>
              </a:r>
              <a:r>
                <a:rPr kumimoji="1" lang="zh-CN" altLang="en-US" dirty="0">
                  <a:solidFill>
                    <a:srgbClr val="3333CC"/>
                  </a:solidFill>
                  <a:latin typeface="Times New Roman" pitchFamily="18" charset="0"/>
                </a:rPr>
                <a:t>+ </a:t>
              </a:r>
              <a:r>
                <a:rPr kumimoji="1" lang="zh-CN" altLang="en-US" dirty="0" smtClean="0">
                  <a:solidFill>
                    <a:srgbClr val="3333CC"/>
                  </a:solidFill>
                  <a:latin typeface="Times New Roman" pitchFamily="18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1780004" y="4784601"/>
              <a:ext cx="2071916" cy="143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0004" y="5877272"/>
              <a:ext cx="2071916" cy="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763688" y="4784601"/>
              <a:ext cx="16316" cy="10926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5856" y="4784601"/>
              <a:ext cx="0" cy="109267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555776" y="4784601"/>
              <a:ext cx="0" cy="109267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763688" y="5330936"/>
              <a:ext cx="612068" cy="1"/>
            </a:xfrm>
            <a:prstGeom prst="straightConnector1">
              <a:avLst/>
            </a:prstGeom>
            <a:ln w="28575">
              <a:solidFill>
                <a:srgbClr val="3333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750805" y="5858739"/>
              <a:ext cx="0" cy="252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54356" y="5866309"/>
              <a:ext cx="0" cy="252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67610" y="4532219"/>
              <a:ext cx="0" cy="252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55776" y="4532219"/>
              <a:ext cx="0" cy="348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750805" y="6111121"/>
              <a:ext cx="150355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195736" y="4628050"/>
              <a:ext cx="36004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3254356" y="4597477"/>
              <a:ext cx="36004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3614396" y="4784601"/>
              <a:ext cx="0" cy="105981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41" name="矩形 14340"/>
            <p:cNvSpPr/>
            <p:nvPr/>
          </p:nvSpPr>
          <p:spPr>
            <a:xfrm>
              <a:off x="1829930" y="4852842"/>
              <a:ext cx="425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/>
                <a:t>0</a:t>
              </a:r>
              <a:endParaRPr lang="zh-CN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81149" y="4391177"/>
              <a:ext cx="2696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341893" y="5979625"/>
              <a:ext cx="3561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66465" y="5083674"/>
              <a:ext cx="3385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555776" y="6210457"/>
              <a:ext cx="52610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dirty="0"/>
            </a:p>
          </p:txBody>
        </p:sp>
      </p:grpSp>
      <p:grpSp>
        <p:nvGrpSpPr>
          <p:cNvPr id="14363" name="组合 14362"/>
          <p:cNvGrpSpPr/>
          <p:nvPr/>
        </p:nvGrpSpPr>
        <p:grpSpPr>
          <a:xfrm>
            <a:off x="5400072" y="4244685"/>
            <a:ext cx="3203849" cy="2373349"/>
            <a:chOff x="4572000" y="4391177"/>
            <a:chExt cx="3203849" cy="2373349"/>
          </a:xfrm>
        </p:grpSpPr>
        <p:cxnSp>
          <p:nvCxnSpPr>
            <p:cNvPr id="14344" name="直接箭头连接符 14343"/>
            <p:cNvCxnSpPr/>
            <p:nvPr/>
          </p:nvCxnSpPr>
          <p:spPr>
            <a:xfrm>
              <a:off x="5220072" y="5992500"/>
              <a:ext cx="237626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5220072" y="4532219"/>
              <a:ext cx="0" cy="15035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8" name="直接连接符 14347"/>
            <p:cNvCxnSpPr/>
            <p:nvPr/>
          </p:nvCxnSpPr>
          <p:spPr>
            <a:xfrm>
              <a:off x="4572000" y="621045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0" name="直接连接符 14349"/>
            <p:cNvCxnSpPr/>
            <p:nvPr/>
          </p:nvCxnSpPr>
          <p:spPr>
            <a:xfrm flipV="1">
              <a:off x="5652120" y="5812500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7092280" y="5787274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6588224" y="5787274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04443" y="5794500"/>
              <a:ext cx="0" cy="216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V="1">
              <a:off x="5310072" y="4694601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 flipV="1">
              <a:off x="5286778" y="4970551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 flipV="1">
              <a:off x="5276038" y="5280858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 flipV="1">
              <a:off x="5310072" y="5571248"/>
              <a:ext cx="0" cy="180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2" name="TextBox 14351"/>
            <p:cNvSpPr txBox="1"/>
            <p:nvPr/>
          </p:nvSpPr>
          <p:spPr>
            <a:xfrm>
              <a:off x="5133394" y="6010500"/>
              <a:ext cx="2642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O </a:t>
              </a:r>
              <a:r>
                <a:rPr lang="en-US" altLang="zh-CN" dirty="0" smtClean="0"/>
                <a:t>    1      2      3       4      </a:t>
              </a:r>
              <a:r>
                <a:rPr lang="en-US" altLang="zh-CN" i="1" dirty="0" smtClean="0"/>
                <a:t>t</a:t>
              </a:r>
              <a:r>
                <a:rPr lang="en-US" altLang="zh-CN" dirty="0" smtClean="0"/>
                <a:t>/s</a:t>
              </a:r>
              <a:endParaRPr lang="zh-CN" altLang="en-US" dirty="0"/>
            </a:p>
          </p:txBody>
        </p:sp>
        <p:sp>
          <p:nvSpPr>
            <p:cNvPr id="14353" name="TextBox 14352"/>
            <p:cNvSpPr txBox="1"/>
            <p:nvPr/>
          </p:nvSpPr>
          <p:spPr>
            <a:xfrm>
              <a:off x="4716016" y="4658410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</a:p>
            <a:p>
              <a:r>
                <a:rPr lang="en-US" altLang="zh-CN" dirty="0" smtClean="0"/>
                <a:t>0.3</a:t>
              </a:r>
            </a:p>
            <a:p>
              <a:r>
                <a:rPr lang="en-US" altLang="zh-CN" dirty="0" smtClean="0"/>
                <a:t>0.2</a:t>
              </a:r>
            </a:p>
            <a:p>
              <a:r>
                <a:rPr lang="en-US" altLang="zh-CN" dirty="0" smtClean="0"/>
                <a:t>0.1</a:t>
              </a:r>
              <a:endParaRPr lang="zh-CN" altLang="en-US" dirty="0"/>
            </a:p>
          </p:txBody>
        </p:sp>
        <p:sp>
          <p:nvSpPr>
            <p:cNvPr id="14354" name="TextBox 14353"/>
            <p:cNvSpPr txBox="1"/>
            <p:nvPr/>
          </p:nvSpPr>
          <p:spPr>
            <a:xfrm>
              <a:off x="5307110" y="439117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B</a:t>
              </a:r>
              <a:r>
                <a:rPr lang="en-US" altLang="zh-CN" dirty="0" smtClean="0"/>
                <a:t>/T</a:t>
              </a:r>
              <a:endParaRPr lang="zh-CN" altLang="en-US" dirty="0"/>
            </a:p>
          </p:txBody>
        </p:sp>
        <p:cxnSp>
          <p:nvCxnSpPr>
            <p:cNvPr id="14356" name="直接连接符 14355"/>
            <p:cNvCxnSpPr/>
            <p:nvPr/>
          </p:nvCxnSpPr>
          <p:spPr>
            <a:xfrm flipV="1">
              <a:off x="6104443" y="4798927"/>
              <a:ext cx="0" cy="98834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8" name="直接连接符 14357"/>
            <p:cNvCxnSpPr/>
            <p:nvPr/>
          </p:nvCxnSpPr>
          <p:spPr>
            <a:xfrm>
              <a:off x="5220072" y="4784600"/>
              <a:ext cx="884371" cy="14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60" name="直接连接符 14359"/>
            <p:cNvCxnSpPr/>
            <p:nvPr/>
          </p:nvCxnSpPr>
          <p:spPr>
            <a:xfrm>
              <a:off x="6104443" y="4798927"/>
              <a:ext cx="987837" cy="116834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362" name="TextBox 14361"/>
            <p:cNvSpPr txBox="1"/>
            <p:nvPr/>
          </p:nvSpPr>
          <p:spPr>
            <a:xfrm>
              <a:off x="5744947" y="6395194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b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4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639" y="1556792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：导体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棒先在无磁场区域做匀减速运动，有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75706"/>
              </p:ext>
            </p:extLst>
          </p:nvPr>
        </p:nvGraphicFramePr>
        <p:xfrm>
          <a:off x="1187624" y="2122367"/>
          <a:ext cx="6485830" cy="96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3" imgW="2577960" imgH="393480" progId="Equation.3">
                  <p:embed/>
                </p:oleObj>
              </mc:Choice>
              <mc:Fallback>
                <p:oleObj name="公式" r:id="rId3" imgW="2577960" imgH="3934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22367"/>
                        <a:ext cx="6485830" cy="963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3195265"/>
            <a:ext cx="7344816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代人数据解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得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= 1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=0.5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导体棒没有进入磁场区域。导体棒在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 s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末已经停止运动，以后一直保待静止，离左端位置仍为</a:t>
            </a:r>
            <a:r>
              <a:rPr lang="en-US" altLang="zh-CN" sz="2400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=0.5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小  结</a:t>
            </a:r>
            <a:endParaRPr lang="zh-CN" altLang="en-US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78017867"/>
              </p:ext>
            </p:extLst>
          </p:nvPr>
        </p:nvGraphicFramePr>
        <p:xfrm>
          <a:off x="539552" y="1340768"/>
          <a:ext cx="7344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2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63894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测    </a:t>
            </a:r>
            <a:r>
              <a:rPr lang="zh-CN" altLang="en-US" dirty="0" smtClean="0"/>
              <a:t>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、如</a:t>
            </a:r>
            <a:r>
              <a:rPr lang="zh-CN" altLang="en-US" sz="2400" dirty="0"/>
              <a:t>图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示，是一个水平放置</a:t>
            </a:r>
            <a:r>
              <a:rPr lang="zh-CN" altLang="en-US" sz="2400" dirty="0" smtClean="0"/>
              <a:t>的玻璃圆环形小槽，槽内光滑，槽</a:t>
            </a:r>
            <a:r>
              <a:rPr lang="zh-CN" altLang="en-US" sz="2400" dirty="0"/>
              <a:t>的宽度</a:t>
            </a:r>
            <a:r>
              <a:rPr lang="zh-CN" altLang="en-US" sz="2400" dirty="0" smtClean="0"/>
              <a:t>和深度处处相同。现将</a:t>
            </a:r>
            <a:r>
              <a:rPr lang="zh-CN" altLang="en-US" sz="2400" dirty="0"/>
              <a:t>一直径</a:t>
            </a:r>
            <a:r>
              <a:rPr lang="zh-CN" altLang="en-US" sz="2400" dirty="0" smtClean="0"/>
              <a:t>略小于槽宽的带正电小球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在槽中</a:t>
            </a:r>
            <a:r>
              <a:rPr lang="zh-CN" altLang="en-US" sz="2400" dirty="0"/>
              <a:t>，让</a:t>
            </a:r>
            <a:r>
              <a:rPr lang="zh-CN" altLang="en-US" sz="2400" dirty="0" smtClean="0"/>
              <a:t>它获得一初速度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，与此同时</a:t>
            </a:r>
            <a:r>
              <a:rPr lang="zh-CN" altLang="en-US" sz="2400" dirty="0"/>
              <a:t>，有一变化的磁场垂直</a:t>
            </a:r>
            <a:r>
              <a:rPr lang="zh-CN" altLang="en-US" sz="2400" dirty="0" smtClean="0"/>
              <a:t>穿过玻璃圆环</a:t>
            </a:r>
            <a:r>
              <a:rPr lang="zh-CN" altLang="en-US" sz="2400" dirty="0"/>
              <a:t>形小槽外径</a:t>
            </a:r>
            <a:r>
              <a:rPr lang="zh-CN" altLang="en-US" sz="2400" dirty="0" smtClean="0"/>
              <a:t>所对应的圆面积，磁感应强度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大小跟时间</a:t>
            </a:r>
            <a:r>
              <a:rPr lang="zh-CN" altLang="en-US" sz="2400" dirty="0"/>
              <a:t>成正比</a:t>
            </a:r>
            <a:r>
              <a:rPr lang="zh-CN" altLang="en-US" sz="2400" dirty="0" smtClean="0"/>
              <a:t>例增大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方向竖直向下。设小球</a:t>
            </a:r>
            <a:r>
              <a:rPr lang="zh-CN" altLang="en-US" sz="2400" dirty="0"/>
              <a:t>在运动</a:t>
            </a:r>
            <a:r>
              <a:rPr lang="zh-CN" altLang="en-US" sz="2400" dirty="0" smtClean="0"/>
              <a:t>过程中电荷量</a:t>
            </a:r>
            <a:r>
              <a:rPr lang="zh-CN" altLang="en-US" sz="2400" dirty="0"/>
              <a:t>保将</a:t>
            </a:r>
            <a:r>
              <a:rPr lang="zh-CN" altLang="en-US" sz="2400" dirty="0" smtClean="0"/>
              <a:t>不变，</a:t>
            </a:r>
            <a:r>
              <a:rPr lang="zh-CN" altLang="en-US" sz="2400" dirty="0"/>
              <a:t>则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  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</a:t>
            </a:r>
            <a:r>
              <a:rPr lang="zh-CN" altLang="en-US" sz="2400" dirty="0"/>
              <a:t>小球的向心力</a:t>
            </a:r>
            <a:r>
              <a:rPr lang="zh-CN" altLang="en-US" sz="2400" dirty="0" smtClean="0"/>
              <a:t>大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不变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B </a:t>
            </a:r>
            <a:r>
              <a:rPr lang="zh-CN" altLang="en-US" sz="2400" dirty="0" smtClean="0"/>
              <a:t>小球</a:t>
            </a:r>
            <a:r>
              <a:rPr lang="zh-CN" altLang="en-US" sz="2400" dirty="0"/>
              <a:t>的向心力</a:t>
            </a:r>
            <a:r>
              <a:rPr lang="zh-CN" altLang="en-US" sz="2400" dirty="0" smtClean="0"/>
              <a:t>大小不断增大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C </a:t>
            </a:r>
            <a:r>
              <a:rPr lang="zh-CN" altLang="en-US" sz="2400" dirty="0" smtClean="0"/>
              <a:t>磁场力对小球做</a:t>
            </a:r>
            <a:r>
              <a:rPr lang="zh-CN" altLang="en-US" sz="2400" dirty="0"/>
              <a:t>了功</a:t>
            </a:r>
          </a:p>
          <a:p>
            <a:pPr marL="0" indent="0">
              <a:buNone/>
            </a:pPr>
            <a:r>
              <a:rPr lang="en-US" altLang="zh-CN" sz="2400" dirty="0" smtClean="0"/>
              <a:t>D </a:t>
            </a:r>
            <a:r>
              <a:rPr lang="zh-CN" altLang="en-US" sz="2400" dirty="0" smtClean="0"/>
              <a:t>小球受到</a:t>
            </a:r>
            <a:r>
              <a:rPr lang="zh-CN" altLang="en-US" sz="2400" dirty="0"/>
              <a:t>的磁场力大小与</a:t>
            </a:r>
            <a:r>
              <a:rPr lang="zh-CN" altLang="en-US" sz="2400" dirty="0" smtClean="0"/>
              <a:t>时间成正比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8" idx="4"/>
          </p:cNvCxnSpPr>
          <p:nvPr/>
        </p:nvCxnSpPr>
        <p:spPr>
          <a:xfrm>
            <a:off x="7451470" y="5178574"/>
            <a:ext cx="0" cy="396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475389" y="4216126"/>
            <a:ext cx="1956294" cy="1301106"/>
            <a:chOff x="6638175" y="5499244"/>
            <a:chExt cx="1956294" cy="1301106"/>
          </a:xfrm>
        </p:grpSpPr>
        <p:sp>
          <p:nvSpPr>
            <p:cNvPr id="8" name="椭圆 7"/>
            <p:cNvSpPr/>
            <p:nvPr/>
          </p:nvSpPr>
          <p:spPr>
            <a:xfrm>
              <a:off x="6786164" y="5813620"/>
              <a:ext cx="1656184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786164" y="5661220"/>
              <a:ext cx="1656184" cy="6480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876256" y="5733256"/>
              <a:ext cx="1476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398232" y="6309292"/>
              <a:ext cx="144016" cy="135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6" idx="6"/>
            </p:cNvCxnSpPr>
            <p:nvPr/>
          </p:nvCxnSpPr>
          <p:spPr>
            <a:xfrm>
              <a:off x="7542248" y="6377122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8100392" y="6404042"/>
              <a:ext cx="0" cy="396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092280" y="6404042"/>
              <a:ext cx="0" cy="3963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614256" y="5517232"/>
              <a:ext cx="0" cy="468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8100392" y="5517232"/>
              <a:ext cx="0" cy="468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092280" y="5499244"/>
              <a:ext cx="0" cy="468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169353" y="6232864"/>
              <a:ext cx="425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aseline="-25000" dirty="0"/>
                <a:t>0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638175" y="63092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/>
              <a:t>答案：</a:t>
            </a:r>
            <a:r>
              <a:rPr lang="en-US" altLang="zh-CN" sz="2400" dirty="0" smtClean="0"/>
              <a:t>B</a:t>
            </a:r>
          </a:p>
          <a:p>
            <a:pPr>
              <a:lnSpc>
                <a:spcPts val="4000"/>
              </a:lnSpc>
            </a:pPr>
            <a:r>
              <a:rPr lang="zh-CN" altLang="en-US" sz="2400" dirty="0"/>
              <a:t>解析：</a:t>
            </a:r>
            <a:r>
              <a:rPr lang="zh-CN" altLang="en-US" sz="2400" dirty="0" smtClean="0"/>
              <a:t>当磁感应强度</a:t>
            </a:r>
            <a:r>
              <a:rPr lang="zh-CN" altLang="en-US" sz="2400" dirty="0"/>
              <a:t>随时间</a:t>
            </a:r>
            <a:r>
              <a:rPr lang="zh-CN" altLang="en-US" sz="2400" dirty="0" smtClean="0"/>
              <a:t>均匀增大</a:t>
            </a:r>
            <a:r>
              <a:rPr lang="zh-CN" altLang="en-US" sz="2400" dirty="0"/>
              <a:t>时，将产生</a:t>
            </a:r>
            <a:r>
              <a:rPr lang="zh-CN" altLang="en-US" sz="2400" dirty="0" smtClean="0"/>
              <a:t>一恒定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感生电场</a:t>
            </a:r>
            <a:r>
              <a:rPr lang="zh-CN" altLang="en-US" sz="2400" dirty="0"/>
              <a:t>，由楞次定律知</a:t>
            </a:r>
            <a:r>
              <a:rPr lang="zh-CN" altLang="en-US" sz="2400" dirty="0" smtClean="0"/>
              <a:t>，磁场</a:t>
            </a:r>
            <a:r>
              <a:rPr lang="zh-CN" altLang="en-US" sz="2400" dirty="0"/>
              <a:t>方向和</a:t>
            </a:r>
            <a:r>
              <a:rPr lang="zh-CN" altLang="en-US" sz="2400" dirty="0" smtClean="0"/>
              <a:t>小球的初</a:t>
            </a:r>
            <a:r>
              <a:rPr lang="zh-CN" altLang="en-US" sz="2400" dirty="0"/>
              <a:t>速度</a:t>
            </a:r>
            <a:r>
              <a:rPr lang="zh-CN" altLang="en-US" sz="2400" dirty="0" smtClean="0"/>
              <a:t>方向相同。小球带</a:t>
            </a:r>
            <a:r>
              <a:rPr lang="zh-CN" altLang="en-US" sz="2400" dirty="0"/>
              <a:t>正电</a:t>
            </a:r>
            <a:r>
              <a:rPr lang="zh-CN" altLang="en-US" sz="2400" dirty="0" smtClean="0"/>
              <a:t>，静电力对小球做</a:t>
            </a:r>
            <a:r>
              <a:rPr lang="zh-CN" altLang="en-US" sz="2400" dirty="0"/>
              <a:t>正功，</a:t>
            </a:r>
            <a:r>
              <a:rPr lang="zh-CN" altLang="en-US" sz="2400" dirty="0" smtClean="0"/>
              <a:t>小球的速度逐渐增大</a:t>
            </a:r>
            <a:r>
              <a:rPr lang="zh-CN" altLang="en-US" sz="2400" dirty="0"/>
              <a:t>，向心力</a:t>
            </a:r>
            <a:r>
              <a:rPr lang="zh-CN" altLang="en-US" sz="2400" dirty="0" smtClean="0"/>
              <a:t>也随之</a:t>
            </a:r>
            <a:r>
              <a:rPr lang="zh-CN" altLang="en-US" sz="2400" dirty="0"/>
              <a:t>增</a:t>
            </a:r>
            <a:r>
              <a:rPr lang="zh-CN" altLang="en-US" sz="2400" dirty="0" smtClean="0"/>
              <a:t>大</a:t>
            </a:r>
            <a:r>
              <a:rPr lang="zh-CN" altLang="en-US" sz="2400" dirty="0"/>
              <a:t>，故选项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错误，选项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正确。洛伦兹力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带电</a:t>
            </a:r>
            <a:r>
              <a:rPr lang="zh-CN" altLang="en-US" sz="2400" dirty="0"/>
              <a:t>球</a:t>
            </a:r>
            <a:r>
              <a:rPr lang="zh-CN" altLang="en-US" sz="2400" dirty="0" smtClean="0"/>
              <a:t>不做功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故选项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错误。带电</a:t>
            </a:r>
            <a:r>
              <a:rPr lang="zh-CN" altLang="en-US" sz="2400" dirty="0"/>
              <a:t>小球所受</a:t>
            </a:r>
            <a:r>
              <a:rPr lang="zh-CN" altLang="en-US" sz="2400" dirty="0" smtClean="0"/>
              <a:t>的洛仑兹力</a:t>
            </a:r>
            <a:r>
              <a:rPr lang="en-US" altLang="zh-CN" sz="2400" dirty="0" smtClean="0"/>
              <a:t>F=</a:t>
            </a:r>
            <a:r>
              <a:rPr lang="en-US" altLang="zh-CN" sz="2400" dirty="0" err="1" smtClean="0"/>
              <a:t>qvB</a:t>
            </a:r>
            <a:r>
              <a:rPr lang="zh-CN" altLang="en-US" sz="2400" dirty="0" smtClean="0"/>
              <a:t>随着速度的增大而增大</a:t>
            </a:r>
            <a:r>
              <a:rPr lang="zh-CN" altLang="en-US" sz="2400" dirty="0"/>
              <a:t>，同时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∝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不成正比。故</a:t>
            </a:r>
            <a:r>
              <a:rPr lang="zh-CN" altLang="en-US" sz="2400" dirty="0"/>
              <a:t>这项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错误。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6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62880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 讲 结 束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6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993" y="692696"/>
            <a:ext cx="8229600" cy="638944"/>
          </a:xfrm>
        </p:spPr>
        <p:txBody>
          <a:bodyPr/>
          <a:lstStyle/>
          <a:p>
            <a:r>
              <a:rPr lang="en-US" altLang="zh-CN" b="1" dirty="0" smtClean="0"/>
              <a:t>1.  </a:t>
            </a:r>
            <a:r>
              <a:rPr lang="zh-CN" altLang="en-US" b="1" dirty="0" smtClean="0"/>
              <a:t>动生电动势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67088"/>
            <a:ext cx="8229600" cy="136815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已知</a:t>
            </a:r>
            <a:r>
              <a:rPr lang="zh-CN" altLang="en-US" dirty="0" smtClean="0"/>
              <a:t>：导线切割磁感线产生感应电动势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：非静电力的来源？大小？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23528" y="2579427"/>
            <a:ext cx="4536504" cy="3370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当</a:t>
            </a:r>
            <a:r>
              <a:rPr lang="zh-CN" altLang="en-US" dirty="0"/>
              <a:t>导体棒</a:t>
            </a:r>
            <a:r>
              <a:rPr lang="zh-CN" altLang="en-US" dirty="0" smtClean="0"/>
              <a:t>在磁场中运动</a:t>
            </a:r>
            <a:r>
              <a:rPr lang="zh-CN" altLang="en-US" dirty="0"/>
              <a:t>时</a:t>
            </a:r>
            <a:r>
              <a:rPr lang="zh-CN" altLang="en-US" dirty="0" smtClean="0"/>
              <a:t>，棒内自由电荷要</a:t>
            </a:r>
            <a:r>
              <a:rPr lang="zh-CN" altLang="en-US" dirty="0"/>
              <a:t>受到洛伦兹力作用，在洛仑兹力作用下</a:t>
            </a:r>
            <a:r>
              <a:rPr lang="zh-CN" altLang="en-US" dirty="0" smtClean="0"/>
              <a:t>电荷向</a:t>
            </a:r>
            <a:r>
              <a:rPr lang="en-US" altLang="zh-CN" dirty="0" smtClean="0"/>
              <a:t>M</a:t>
            </a:r>
            <a:r>
              <a:rPr lang="zh-CN" altLang="en-US" dirty="0" smtClean="0"/>
              <a:t>端运动</a:t>
            </a:r>
            <a:r>
              <a:rPr lang="zh-CN" altLang="en-US" dirty="0"/>
              <a:t>，</a:t>
            </a:r>
            <a:r>
              <a:rPr lang="zh-CN" altLang="en-US" dirty="0" smtClean="0"/>
              <a:t>使</a:t>
            </a:r>
            <a:r>
              <a:rPr lang="en-US" altLang="zh-CN" dirty="0" smtClean="0"/>
              <a:t>M</a:t>
            </a:r>
            <a:r>
              <a:rPr lang="zh-CN" altLang="en-US" dirty="0" smtClean="0"/>
              <a:t>端和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端</a:t>
            </a:r>
            <a:r>
              <a:rPr lang="zh-CN" altLang="en-US" dirty="0"/>
              <a:t>出现了等量异种电荷</a:t>
            </a:r>
            <a:r>
              <a:rPr lang="zh-CN" altLang="en-US" dirty="0" smtClean="0"/>
              <a:t>，产生电势差</a:t>
            </a:r>
            <a:r>
              <a:rPr lang="zh-CN" altLang="en-US" dirty="0"/>
              <a:t>。</a:t>
            </a: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5181600" y="2590800"/>
            <a:ext cx="3429000" cy="2819400"/>
            <a:chOff x="3264" y="1200"/>
            <a:chExt cx="2160" cy="177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3264" y="1200"/>
              <a:ext cx="2160" cy="1776"/>
              <a:chOff x="3264" y="1200"/>
              <a:chExt cx="2160" cy="1776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2160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5"/>
              <p:cNvGrpSpPr>
                <a:grpSpLocks/>
              </p:cNvGrpSpPr>
              <p:nvPr/>
            </p:nvGrpSpPr>
            <p:grpSpPr bwMode="auto">
              <a:xfrm>
                <a:off x="3360" y="1200"/>
                <a:ext cx="2064" cy="1668"/>
                <a:chOff x="3312" y="1200"/>
                <a:chExt cx="2064" cy="1668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3312" y="1200"/>
                  <a:ext cx="2064" cy="16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</p:txBody>
            </p:sp>
            <p:sp>
              <p:nvSpPr>
                <p:cNvPr id="23" name="AutoShape 7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240" cy="1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8"/>
                <p:cNvSpPr>
                  <a:spLocks noChangeShapeType="1"/>
                </p:cNvSpPr>
                <p:nvPr/>
              </p:nvSpPr>
              <p:spPr bwMode="auto">
                <a:xfrm>
                  <a:off x="4320" y="2016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" name="Object 9"/>
                <p:cNvGraphicFramePr>
                  <a:graphicFrameLocks noChangeAspect="1"/>
                </p:cNvGraphicFramePr>
                <p:nvPr/>
              </p:nvGraphicFramePr>
              <p:xfrm>
                <a:off x="4840" y="1864"/>
                <a:ext cx="280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55" name="Equation" r:id="rId3" imgW="126720" imgH="177480" progId="Equation.3">
                        <p:embed/>
                      </p:oleObj>
                    </mc:Choice>
                    <mc:Fallback>
                      <p:oleObj name="Equation" r:id="rId3" imgW="12672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0" y="1864"/>
                              <a:ext cx="280" cy="3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0"/>
                <p:cNvGraphicFramePr>
                  <a:graphicFrameLocks noChangeAspect="1"/>
                </p:cNvGraphicFramePr>
                <p:nvPr/>
              </p:nvGraphicFramePr>
              <p:xfrm>
                <a:off x="3408" y="1296"/>
                <a:ext cx="262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56" name="Equation" r:id="rId5" imgW="215640" imgH="266400" progId="Equation.3">
                        <p:embed/>
                      </p:oleObj>
                    </mc:Choice>
                    <mc:Fallback>
                      <p:oleObj name="Equation" r:id="rId5" imgW="215640" imgH="266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296"/>
                              <a:ext cx="262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128" y="259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1C1C1C"/>
                  </a:solidFill>
                  <a:latin typeface="Times New Roman" pitchFamily="18" charset="0"/>
                </a:rPr>
                <a:t>N</a:t>
              </a:r>
              <a:endParaRPr lang="en-US" altLang="zh-CN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1C1C1C"/>
                  </a:solidFill>
                  <a:latin typeface="Times New Roman" pitchFamily="18" charset="0"/>
                </a:rPr>
                <a:t>M</a:t>
              </a:r>
              <a:endParaRPr lang="en-US" altLang="zh-CN" sz="20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6629407" y="3657606"/>
            <a:ext cx="357188" cy="461963"/>
            <a:chOff x="3360" y="3312"/>
            <a:chExt cx="225" cy="291"/>
          </a:xfrm>
        </p:grpSpPr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3360" y="3408"/>
              <a:ext cx="144" cy="14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360" y="3312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+</a:t>
              </a:r>
              <a:endParaRPr kumimoji="1" lang="zh-CN" alt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5957887" y="3166974"/>
            <a:ext cx="784225" cy="692150"/>
            <a:chOff x="3682" y="2088"/>
            <a:chExt cx="494" cy="436"/>
          </a:xfrm>
        </p:grpSpPr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4176" y="2166"/>
              <a:ext cx="0" cy="33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531568"/>
                </p:ext>
              </p:extLst>
            </p:nvPr>
          </p:nvGraphicFramePr>
          <p:xfrm>
            <a:off x="3682" y="2088"/>
            <a:ext cx="38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2088"/>
                          <a:ext cx="38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6477000" y="2895600"/>
            <a:ext cx="539750" cy="2057400"/>
            <a:chOff x="480" y="1584"/>
            <a:chExt cx="340" cy="1296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28" y="259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66"/>
                  </a:solidFill>
                  <a:latin typeface="Times New Roman" pitchFamily="18" charset="0"/>
                </a:rPr>
                <a:t>- -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80" y="1584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++</a:t>
              </a: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29"/>
          <p:cNvGrpSpPr>
            <a:grpSpLocks/>
          </p:cNvGrpSpPr>
          <p:nvPr/>
        </p:nvGrpSpPr>
        <p:grpSpPr bwMode="auto">
          <a:xfrm>
            <a:off x="6015037" y="4038271"/>
            <a:ext cx="727075" cy="730250"/>
            <a:chOff x="3718" y="1592"/>
            <a:chExt cx="458" cy="460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630838"/>
                </p:ext>
              </p:extLst>
            </p:nvPr>
          </p:nvGraphicFramePr>
          <p:xfrm>
            <a:off x="3718" y="1592"/>
            <a:ext cx="33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8" name="Equation" r:id="rId9" imgW="177480" imgH="241200" progId="Equation.3">
                    <p:embed/>
                  </p:oleObj>
                </mc:Choice>
                <mc:Fallback>
                  <p:oleObj name="Equation" r:id="rId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1592"/>
                          <a:ext cx="33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463601" y="4489602"/>
            <a:ext cx="2339102" cy="2318779"/>
            <a:chOff x="7036165" y="260648"/>
            <a:chExt cx="2339102" cy="2318779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7443716" y="260648"/>
              <a:ext cx="1752600" cy="1828800"/>
              <a:chOff x="4464" y="2976"/>
              <a:chExt cx="1104" cy="1152"/>
            </a:xfrm>
          </p:grpSpPr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64" y="3024"/>
                <a:ext cx="1104" cy="11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>
                <a:off x="4896" y="312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4896" y="36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465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480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 flipV="1">
                <a:off x="5184" y="3360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656" y="297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656" y="374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>
                    <a:latin typeface="Times New Roman" pitchFamily="18" charset="0"/>
                  </a:rPr>
                  <a:t>o</a:t>
                </a:r>
              </a:p>
            </p:txBody>
          </p:sp>
          <p:graphicFrame>
            <p:nvGraphicFramePr>
              <p:cNvPr id="48" name="Object 47"/>
              <p:cNvGraphicFramePr>
                <a:graphicFrameLocks noChangeAspect="1"/>
              </p:cNvGraphicFramePr>
              <p:nvPr/>
            </p:nvGraphicFramePr>
            <p:xfrm>
              <a:off x="5184" y="3360"/>
              <a:ext cx="328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59" name="Equation" r:id="rId11" imgW="139680" imgH="228600" progId="Equation.3">
                      <p:embed/>
                    </p:oleObj>
                  </mc:Choice>
                  <mc:Fallback>
                    <p:oleObj name="Equation" r:id="rId11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360"/>
                            <a:ext cx="328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矩形 3"/>
            <p:cNvSpPr/>
            <p:nvPr/>
          </p:nvSpPr>
          <p:spPr>
            <a:xfrm>
              <a:off x="7036165" y="2117762"/>
              <a:ext cx="2339102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棒相当一个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电源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3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993" y="692696"/>
            <a:ext cx="8229600" cy="6389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67088"/>
            <a:ext cx="8229600" cy="136815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结论</a:t>
            </a:r>
            <a:r>
              <a:rPr lang="zh-CN" altLang="en-US" dirty="0"/>
              <a:t>：导线切割</a:t>
            </a:r>
            <a:r>
              <a:rPr lang="zh-CN" altLang="en-US" dirty="0" smtClean="0"/>
              <a:t>磁感线时，洛伦兹力提供非静电力，所产生的电动势称为</a:t>
            </a:r>
            <a:r>
              <a:rPr lang="zh-CN" altLang="en-US" dirty="0" smtClean="0">
                <a:solidFill>
                  <a:srgbClr val="FF0000"/>
                </a:solidFill>
              </a:rPr>
              <a:t>动生电动势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23528" y="2579427"/>
            <a:ext cx="4536504" cy="1230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稳定时，洛伦兹力等于静电力 </a:t>
            </a:r>
            <a:endParaRPr lang="zh-CN" alt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5181600" y="2590800"/>
            <a:ext cx="3429000" cy="2819400"/>
            <a:chOff x="3264" y="1200"/>
            <a:chExt cx="2160" cy="177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3264" y="1200"/>
              <a:ext cx="2160" cy="1776"/>
              <a:chOff x="3264" y="1200"/>
              <a:chExt cx="2160" cy="1776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2160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5"/>
              <p:cNvGrpSpPr>
                <a:grpSpLocks/>
              </p:cNvGrpSpPr>
              <p:nvPr/>
            </p:nvGrpSpPr>
            <p:grpSpPr bwMode="auto">
              <a:xfrm>
                <a:off x="3360" y="1200"/>
                <a:ext cx="2064" cy="1668"/>
                <a:chOff x="3312" y="1200"/>
                <a:chExt cx="2064" cy="1668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3312" y="1200"/>
                  <a:ext cx="2064" cy="16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400" dirty="0">
                      <a:solidFill>
                        <a:srgbClr val="3333CC"/>
                      </a:solidFill>
                      <a:latin typeface="Times New Roman" pitchFamily="18" charset="0"/>
                    </a:rPr>
                    <a:t>+    +    +    +    +    +    +    </a:t>
                  </a:r>
                </a:p>
              </p:txBody>
            </p:sp>
            <p:sp>
              <p:nvSpPr>
                <p:cNvPr id="23" name="AutoShape 7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240" cy="1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8"/>
                <p:cNvSpPr>
                  <a:spLocks noChangeShapeType="1"/>
                </p:cNvSpPr>
                <p:nvPr/>
              </p:nvSpPr>
              <p:spPr bwMode="auto">
                <a:xfrm>
                  <a:off x="4320" y="2016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" name="Object 9"/>
                <p:cNvGraphicFramePr>
                  <a:graphicFrameLocks noChangeAspect="1"/>
                </p:cNvGraphicFramePr>
                <p:nvPr/>
              </p:nvGraphicFramePr>
              <p:xfrm>
                <a:off x="4840" y="1864"/>
                <a:ext cx="280" cy="3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16" name="Equation" r:id="rId3" imgW="126720" imgH="177480" progId="Equation.3">
                        <p:embed/>
                      </p:oleObj>
                    </mc:Choice>
                    <mc:Fallback>
                      <p:oleObj name="Equation" r:id="rId3" imgW="12672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0" y="1864"/>
                              <a:ext cx="280" cy="3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0"/>
                <p:cNvGraphicFramePr>
                  <a:graphicFrameLocks noChangeAspect="1"/>
                </p:cNvGraphicFramePr>
                <p:nvPr/>
              </p:nvGraphicFramePr>
              <p:xfrm>
                <a:off x="3408" y="1296"/>
                <a:ext cx="262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17" name="Equation" r:id="rId5" imgW="215640" imgH="266400" progId="Equation.3">
                        <p:embed/>
                      </p:oleObj>
                    </mc:Choice>
                    <mc:Fallback>
                      <p:oleObj name="Equation" r:id="rId5" imgW="215640" imgH="266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296"/>
                              <a:ext cx="262" cy="3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128" y="259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1C1C1C"/>
                  </a:solidFill>
                  <a:latin typeface="Times New Roman" pitchFamily="18" charset="0"/>
                </a:rPr>
                <a:t>N</a:t>
              </a:r>
              <a:endParaRPr lang="en-US" altLang="zh-CN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1C1C1C"/>
                  </a:solidFill>
                  <a:latin typeface="Times New Roman" pitchFamily="18" charset="0"/>
                </a:rPr>
                <a:t>M</a:t>
              </a:r>
              <a:endParaRPr lang="en-US" altLang="zh-CN" sz="20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6629407" y="3657606"/>
            <a:ext cx="357188" cy="461963"/>
            <a:chOff x="3360" y="3312"/>
            <a:chExt cx="225" cy="291"/>
          </a:xfrm>
        </p:grpSpPr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3360" y="3408"/>
              <a:ext cx="144" cy="14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360" y="3312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+</a:t>
              </a:r>
              <a:endParaRPr kumimoji="1" lang="zh-CN" alt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5957887" y="3166974"/>
            <a:ext cx="784225" cy="692150"/>
            <a:chOff x="3682" y="2088"/>
            <a:chExt cx="494" cy="436"/>
          </a:xfrm>
        </p:grpSpPr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4176" y="2166"/>
              <a:ext cx="0" cy="33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832252"/>
                </p:ext>
              </p:extLst>
            </p:nvPr>
          </p:nvGraphicFramePr>
          <p:xfrm>
            <a:off x="3682" y="2088"/>
            <a:ext cx="38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2088"/>
                          <a:ext cx="38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6477000" y="2895600"/>
            <a:ext cx="539750" cy="2057400"/>
            <a:chOff x="480" y="1584"/>
            <a:chExt cx="340" cy="1296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528" y="259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66"/>
                  </a:solidFill>
                  <a:latin typeface="Times New Roman" pitchFamily="18" charset="0"/>
                </a:rPr>
                <a:t>- -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480" y="1584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itchFamily="18" charset="0"/>
                </a:rPr>
                <a:t>++</a:t>
              </a:r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29"/>
          <p:cNvGrpSpPr>
            <a:grpSpLocks/>
          </p:cNvGrpSpPr>
          <p:nvPr/>
        </p:nvGrpSpPr>
        <p:grpSpPr bwMode="auto">
          <a:xfrm>
            <a:off x="6015037" y="4038271"/>
            <a:ext cx="727075" cy="730250"/>
            <a:chOff x="3718" y="1592"/>
            <a:chExt cx="458" cy="460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008197"/>
                </p:ext>
              </p:extLst>
            </p:nvPr>
          </p:nvGraphicFramePr>
          <p:xfrm>
            <a:off x="3718" y="1592"/>
            <a:ext cx="33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9" imgW="177480" imgH="241200" progId="Equation.3">
                    <p:embed/>
                  </p:oleObj>
                </mc:Choice>
                <mc:Fallback>
                  <p:oleObj name="Equation" r:id="rId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1592"/>
                          <a:ext cx="33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49165"/>
              </p:ext>
            </p:extLst>
          </p:nvPr>
        </p:nvGraphicFramePr>
        <p:xfrm>
          <a:off x="1531543" y="3707544"/>
          <a:ext cx="2120474" cy="660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公式" r:id="rId11" imgW="711200" imgH="228600" progId="Equation.3">
                  <p:embed/>
                </p:oleObj>
              </mc:Choice>
              <mc:Fallback>
                <p:oleObj name="公式" r:id="rId11" imgW="711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543" y="3707544"/>
                        <a:ext cx="2120474" cy="660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25584"/>
              </p:ext>
            </p:extLst>
          </p:nvPr>
        </p:nvGraphicFramePr>
        <p:xfrm>
          <a:off x="1403648" y="4744019"/>
          <a:ext cx="2725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公式" r:id="rId13" imgW="939800" imgH="228600" progId="Equation.3">
                  <p:embed/>
                </p:oleObj>
              </mc:Choice>
              <mc:Fallback>
                <p:oleObj name="公式" r:id="rId13" imgW="939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44019"/>
                        <a:ext cx="2725738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5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0243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、如图所示，粗细均匀的金属环的电阻为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/>
              <a:t>，可转动的金属杆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zh-CN" altLang="en-US" dirty="0" smtClean="0"/>
              <a:t>，电阻为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/>
              <a:t>/4</a:t>
            </a:r>
            <a:r>
              <a:rPr lang="zh-CN" altLang="en-US" dirty="0" smtClean="0"/>
              <a:t>，长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/>
              <a:t>端与圆环相接触，一定值电阻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/>
              <a:t>/2</a:t>
            </a:r>
            <a:r>
              <a:rPr lang="zh-CN" altLang="en-US" dirty="0" smtClean="0"/>
              <a:t>，分别与环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 smtClean="0"/>
              <a:t>及环边连接，杆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zh-CN" altLang="en-US" dirty="0" smtClean="0"/>
              <a:t>在垂直于环面向里，磁感应强度为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/>
              <a:t>的匀强磁场中绕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 smtClean="0"/>
              <a:t>点以角速度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dirty="0" smtClean="0"/>
              <a:t>顺时针转动，求电路中总电流的变化范围。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452036" y="3983334"/>
            <a:ext cx="3492984" cy="2235469"/>
            <a:chOff x="4139952" y="2957276"/>
            <a:chExt cx="3492984" cy="223546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737563"/>
                </p:ext>
              </p:extLst>
            </p:nvPr>
          </p:nvGraphicFramePr>
          <p:xfrm>
            <a:off x="4383731" y="3166739"/>
            <a:ext cx="29368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731" y="3166739"/>
                          <a:ext cx="29368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139952" y="4019105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1C1C1C"/>
                  </a:solidFill>
                  <a:latin typeface="Times New Roman" pitchFamily="18" charset="0"/>
                </a:rPr>
                <a:t>ω</a:t>
              </a:r>
              <a:endParaRPr lang="en-US" altLang="zh-CN" sz="24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7023336" y="4063762"/>
              <a:ext cx="609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1C1C1C"/>
                  </a:solidFill>
                  <a:latin typeface="Times New Roman" pitchFamily="18" charset="0"/>
                </a:rPr>
                <a:t>R/2</a:t>
              </a:r>
              <a:endParaRPr lang="en-US" altLang="zh-CN" sz="20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54116" y="3484239"/>
              <a:ext cx="1224136" cy="1224136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04248" y="3964370"/>
              <a:ext cx="216024" cy="6337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肘形连接符 12"/>
            <p:cNvCxnSpPr>
              <a:stCxn id="11" idx="4"/>
              <a:endCxn id="12" idx="2"/>
            </p:cNvCxnSpPr>
            <p:nvPr/>
          </p:nvCxnSpPr>
          <p:spPr>
            <a:xfrm rot="5400000" flipH="1" flipV="1">
              <a:off x="5984100" y="3780215"/>
              <a:ext cx="110244" cy="1746076"/>
            </a:xfrm>
            <a:prstGeom prst="bentConnector3">
              <a:avLst>
                <a:gd name="adj1" fmla="val -380672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7" idx="0"/>
            </p:cNvCxnSpPr>
            <p:nvPr/>
          </p:nvCxnSpPr>
          <p:spPr>
            <a:xfrm flipV="1">
              <a:off x="5189213" y="3766782"/>
              <a:ext cx="365426" cy="30603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endCxn id="12" idx="0"/>
            </p:cNvCxnSpPr>
            <p:nvPr/>
          </p:nvCxnSpPr>
          <p:spPr>
            <a:xfrm>
              <a:off x="5868144" y="3484239"/>
              <a:ext cx="1044116" cy="480131"/>
            </a:xfrm>
            <a:prstGeom prst="bentConnector2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1" idx="5"/>
            </p:cNvCxnSpPr>
            <p:nvPr/>
          </p:nvCxnSpPr>
          <p:spPr>
            <a:xfrm>
              <a:off x="5166184" y="4096307"/>
              <a:ext cx="432797" cy="4327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5540193" y="3613180"/>
              <a:ext cx="164571" cy="153602"/>
            </a:xfrm>
            <a:custGeom>
              <a:avLst/>
              <a:gdLst>
                <a:gd name="connsiteX0" fmla="*/ 14446 w 164571"/>
                <a:gd name="connsiteY0" fmla="*/ 153602 h 153602"/>
                <a:gd name="connsiteX1" fmla="*/ 14446 w 164571"/>
                <a:gd name="connsiteY1" fmla="*/ 3477 h 153602"/>
                <a:gd name="connsiteX2" fmla="*/ 164571 w 164571"/>
                <a:gd name="connsiteY2" fmla="*/ 44420 h 153602"/>
                <a:gd name="connsiteX3" fmla="*/ 164571 w 164571"/>
                <a:gd name="connsiteY3" fmla="*/ 44420 h 153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571" h="153602">
                  <a:moveTo>
                    <a:pt x="14446" y="153602"/>
                  </a:moveTo>
                  <a:cubicBezTo>
                    <a:pt x="1935" y="87638"/>
                    <a:pt x="-10575" y="21674"/>
                    <a:pt x="14446" y="3477"/>
                  </a:cubicBezTo>
                  <a:cubicBezTo>
                    <a:pt x="39467" y="-14720"/>
                    <a:pt x="164571" y="44420"/>
                    <a:pt x="164571" y="44420"/>
                  </a:cubicBezTo>
                  <a:lnTo>
                    <a:pt x="164571" y="4442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endCxn id="17" idx="2"/>
            </p:cNvCxnSpPr>
            <p:nvPr/>
          </p:nvCxnSpPr>
          <p:spPr>
            <a:xfrm flipH="1">
              <a:off x="5704764" y="3484239"/>
              <a:ext cx="163380" cy="1733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668007" y="3908518"/>
              <a:ext cx="346691" cy="614149"/>
            </a:xfrm>
            <a:custGeom>
              <a:avLst/>
              <a:gdLst>
                <a:gd name="connsiteX0" fmla="*/ 346691 w 346691"/>
                <a:gd name="connsiteY0" fmla="*/ 614149 h 614149"/>
                <a:gd name="connsiteX1" fmla="*/ 128326 w 346691"/>
                <a:gd name="connsiteY1" fmla="*/ 504967 h 614149"/>
                <a:gd name="connsiteX2" fmla="*/ 5497 w 346691"/>
                <a:gd name="connsiteY2" fmla="*/ 300251 h 614149"/>
                <a:gd name="connsiteX3" fmla="*/ 32792 w 346691"/>
                <a:gd name="connsiteY3" fmla="*/ 0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91" h="614149">
                  <a:moveTo>
                    <a:pt x="346691" y="614149"/>
                  </a:moveTo>
                  <a:cubicBezTo>
                    <a:pt x="265941" y="585716"/>
                    <a:pt x="185192" y="557283"/>
                    <a:pt x="128326" y="504967"/>
                  </a:cubicBezTo>
                  <a:cubicBezTo>
                    <a:pt x="71460" y="452651"/>
                    <a:pt x="21419" y="384412"/>
                    <a:pt x="5497" y="300251"/>
                  </a:cubicBezTo>
                  <a:cubicBezTo>
                    <a:pt x="-10425" y="216090"/>
                    <a:pt x="11183" y="108045"/>
                    <a:pt x="32792" y="0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4778706" y="3832930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1C1C1C"/>
                  </a:solidFill>
                  <a:latin typeface="Times New Roman" pitchFamily="18" charset="0"/>
                </a:rPr>
                <a:t>O</a:t>
              </a:r>
              <a:endParaRPr lang="en-US" altLang="zh-CN" sz="24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5598981" y="4312705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1C1C1C"/>
                  </a:solidFill>
                  <a:latin typeface="Times New Roman" pitchFamily="18" charset="0"/>
                </a:rPr>
                <a:t>A</a:t>
              </a:r>
              <a:endParaRPr lang="en-US" altLang="zh-CN" sz="24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712172" y="4731080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1C1C1C"/>
                  </a:solidFill>
                  <a:latin typeface="Times New Roman" pitchFamily="18" charset="0"/>
                </a:rPr>
                <a:t>D</a:t>
              </a:r>
              <a:endParaRPr lang="en-US" altLang="zh-CN" sz="2400" i="1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39952" y="2957276"/>
              <a:ext cx="3276600" cy="2123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3333CC"/>
                  </a:solidFill>
                  <a:latin typeface="Times New Roman" pitchFamily="18" charset="0"/>
                </a:rPr>
                <a:t>+    +    +    +    +    +    </a:t>
              </a:r>
              <a:r>
                <a:rPr kumimoji="1" lang="zh-CN" altLang="en-US" sz="2400" dirty="0" smtClean="0">
                  <a:solidFill>
                    <a:srgbClr val="3333CC"/>
                  </a:solidFill>
                  <a:latin typeface="Times New Roman" pitchFamily="18" charset="0"/>
                </a:rPr>
                <a:t>   </a:t>
              </a:r>
              <a:endParaRPr kumimoji="1" lang="zh-CN" altLang="en-US" sz="2400" dirty="0">
                <a:solidFill>
                  <a:srgbClr val="3333CC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3333CC"/>
                  </a:solidFill>
                  <a:latin typeface="Times New Roman" pitchFamily="18" charset="0"/>
                </a:rPr>
                <a:t>+    +    +    +    +    +    </a:t>
              </a:r>
              <a:r>
                <a:rPr kumimoji="1" lang="zh-CN" altLang="en-US" sz="2400" dirty="0" smtClean="0">
                  <a:solidFill>
                    <a:srgbClr val="3333CC"/>
                  </a:solidFill>
                  <a:latin typeface="Times New Roman" pitchFamily="18" charset="0"/>
                </a:rPr>
                <a:t>    </a:t>
              </a:r>
              <a:endParaRPr kumimoji="1" lang="zh-CN" altLang="en-US" sz="2400" dirty="0">
                <a:solidFill>
                  <a:srgbClr val="3333CC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3333CC"/>
                  </a:solidFill>
                  <a:latin typeface="Times New Roman" pitchFamily="18" charset="0"/>
                </a:rPr>
                <a:t>+    +    +    +    +    +    </a:t>
              </a:r>
              <a:r>
                <a:rPr kumimoji="1" lang="zh-CN" altLang="en-US" sz="2400" dirty="0" smtClean="0">
                  <a:solidFill>
                    <a:srgbClr val="3333CC"/>
                  </a:solidFill>
                  <a:latin typeface="Times New Roman" pitchFamily="18" charset="0"/>
                </a:rPr>
                <a:t>    </a:t>
              </a:r>
              <a:endParaRPr kumimoji="1" lang="zh-CN" altLang="en-US" sz="2400" dirty="0">
                <a:solidFill>
                  <a:srgbClr val="3333CC"/>
                </a:solidFill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3333CC"/>
                  </a:solidFill>
                  <a:latin typeface="Times New Roman" pitchFamily="18" charset="0"/>
                </a:rPr>
                <a:t>+    +    +    +    +    +    </a:t>
              </a:r>
              <a:r>
                <a:rPr kumimoji="1" lang="zh-CN" altLang="en-US" sz="2400" dirty="0" smtClean="0">
                  <a:solidFill>
                    <a:srgbClr val="3333CC"/>
                  </a:solidFill>
                  <a:latin typeface="Times New Roman" pitchFamily="18" charset="0"/>
                </a:rPr>
                <a:t>    </a:t>
              </a:r>
              <a:endParaRPr kumimoji="1" lang="zh-CN" altLang="en-US" sz="2400" dirty="0">
                <a:solidFill>
                  <a:srgbClr val="3333CC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70314" y="4317851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解：</a:t>
            </a:r>
            <a:r>
              <a:rPr lang="en-US" altLang="zh-CN" sz="2800" i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做切割磁感线运动，电动势为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41571"/>
              </p:ext>
            </p:extLst>
          </p:nvPr>
        </p:nvGraphicFramePr>
        <p:xfrm>
          <a:off x="899592" y="5429329"/>
          <a:ext cx="3240360" cy="100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5" imgW="1231560" imgH="393480" progId="Equation.3">
                  <p:embed/>
                </p:oleObj>
              </mc:Choice>
              <mc:Fallback>
                <p:oleObj name="公式" r:id="rId5" imgW="1231560" imgH="39348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429329"/>
                        <a:ext cx="3240360" cy="1006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20718" y="764704"/>
            <a:ext cx="7815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电路的等效电路如图。其中，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/4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23042"/>
              </p:ext>
            </p:extLst>
          </p:nvPr>
        </p:nvGraphicFramePr>
        <p:xfrm>
          <a:off x="2915816" y="2386232"/>
          <a:ext cx="34067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公式" r:id="rId3" imgW="1295280" imgH="457200" progId="Equation.3">
                  <p:embed/>
                </p:oleObj>
              </mc:Choice>
              <mc:Fallback>
                <p:oleObj name="公式" r:id="rId3" imgW="1295280" imgH="457200" progId="Equation.3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86232"/>
                        <a:ext cx="34067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591383" y="3605493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转到最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端时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588180" y="4151882"/>
            <a:ext cx="2617428" cy="1970144"/>
            <a:chOff x="6369570" y="3481430"/>
            <a:chExt cx="2617428" cy="1970144"/>
          </a:xfrm>
        </p:grpSpPr>
        <p:sp>
          <p:nvSpPr>
            <p:cNvPr id="2" name="矩形 1"/>
            <p:cNvSpPr/>
            <p:nvPr/>
          </p:nvSpPr>
          <p:spPr>
            <a:xfrm>
              <a:off x="8370375" y="4797152"/>
              <a:ext cx="216000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489694" y="4554770"/>
              <a:ext cx="216000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60270" y="4554770"/>
              <a:ext cx="216000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72950" y="3867103"/>
              <a:ext cx="389946" cy="137961"/>
              <a:chOff x="7072950" y="3867103"/>
              <a:chExt cx="389946" cy="137961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7072950" y="3867103"/>
                <a:ext cx="38994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181332" y="4005064"/>
                <a:ext cx="216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肘形连接符 8"/>
            <p:cNvCxnSpPr>
              <a:stCxn id="25" idx="2"/>
              <a:endCxn id="24" idx="2"/>
            </p:cNvCxnSpPr>
            <p:nvPr/>
          </p:nvCxnSpPr>
          <p:spPr>
            <a:xfrm rot="16200000" flipH="1">
              <a:off x="7282982" y="4888130"/>
              <a:ext cx="12700" cy="62942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5" idx="0"/>
              <a:endCxn id="24" idx="0"/>
            </p:cNvCxnSpPr>
            <p:nvPr/>
          </p:nvCxnSpPr>
          <p:spPr>
            <a:xfrm rot="5400000" flipH="1" flipV="1">
              <a:off x="7282982" y="4240058"/>
              <a:ext cx="12700" cy="62942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318616" y="40050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2" idx="0"/>
            </p:cNvCxnSpPr>
            <p:nvPr/>
          </p:nvCxnSpPr>
          <p:spPr>
            <a:xfrm rot="16200000" flipH="1">
              <a:off x="7240635" y="3559411"/>
              <a:ext cx="1315721" cy="1159759"/>
            </a:xfrm>
            <a:prstGeom prst="bentConnector3">
              <a:avLst>
                <a:gd name="adj1" fmla="val 33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2" idx="2"/>
            </p:cNvCxnSpPr>
            <p:nvPr/>
          </p:nvCxnSpPr>
          <p:spPr>
            <a:xfrm rot="5400000">
              <a:off x="7916314" y="4883163"/>
              <a:ext cx="12700" cy="1124122"/>
            </a:xfrm>
            <a:prstGeom prst="bentConnector4">
              <a:avLst>
                <a:gd name="adj1" fmla="val 2820882"/>
                <a:gd name="adj2" fmla="val 997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289332" y="3481431"/>
              <a:ext cx="0" cy="385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8470510" y="4376454"/>
              <a:ext cx="516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R/2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6369570" y="469414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1C1C1C"/>
                  </a:solidFill>
                  <a:latin typeface="Times New Roman" pitchFamily="18" charset="0"/>
                </a:rPr>
                <a:t>R</a:t>
              </a:r>
              <a:r>
                <a:rPr lang="en-US" altLang="zh-CN" baseline="-25000" dirty="0">
                  <a:solidFill>
                    <a:srgbClr val="1C1C1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7659053" y="4612485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1C1C1C"/>
                  </a:solidFill>
                  <a:latin typeface="Times New Roman" pitchFamily="18" charset="0"/>
                </a:rPr>
                <a:t>R</a:t>
              </a:r>
              <a:r>
                <a:rPr lang="en-US" altLang="zh-CN" baseline="-25000" dirty="0" smtClean="0">
                  <a:solidFill>
                    <a:srgbClr val="1C1C1C"/>
                  </a:solidFill>
                  <a:latin typeface="Times New Roman" pitchFamily="18" charset="0"/>
                </a:rPr>
                <a:t>2</a:t>
              </a:r>
              <a:endParaRPr lang="en-US" altLang="zh-CN" baseline="-25000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22398" y="3867103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1C1C1C"/>
                  </a:solidFill>
                  <a:latin typeface="Times New Roman" pitchFamily="18" charset="0"/>
                </a:rPr>
                <a:t>r</a:t>
              </a:r>
              <a:endParaRPr lang="en-US" altLang="zh-CN" baseline="-25000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018332" y="3489601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1C1C1C"/>
                  </a:solidFill>
                  <a:latin typeface="Times New Roman" pitchFamily="18" charset="0"/>
                </a:rPr>
                <a:t>E</a:t>
              </a:r>
              <a:endParaRPr lang="en-US" altLang="zh-CN" baseline="-25000" dirty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50799"/>
              </p:ext>
            </p:extLst>
          </p:nvPr>
        </p:nvGraphicFramePr>
        <p:xfrm>
          <a:off x="3707904" y="3627822"/>
          <a:ext cx="23034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公式" r:id="rId5" imgW="876240" imgH="215640" progId="Equation.3">
                  <p:embed/>
                </p:oleObj>
              </mc:Choice>
              <mc:Fallback>
                <p:oleObj name="公式" r:id="rId5" imgW="876240" imgH="215640" progId="Equation.3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627822"/>
                        <a:ext cx="23034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/>
        </p:nvSpPr>
        <p:spPr>
          <a:xfrm>
            <a:off x="729492" y="4666744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电流取最小值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42259"/>
              </p:ext>
            </p:extLst>
          </p:nvPr>
        </p:nvGraphicFramePr>
        <p:xfrm>
          <a:off x="3345811" y="4392572"/>
          <a:ext cx="32067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公式" r:id="rId7" imgW="1218960" imgH="419040" progId="Equation.3">
                  <p:embed/>
                </p:oleObj>
              </mc:Choice>
              <mc:Fallback>
                <p:oleObj name="公式" r:id="rId7" imgW="1218960" imgH="419040" progId="Equation.3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811" y="4392572"/>
                        <a:ext cx="32067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/>
          <p:nvPr/>
        </p:nvSpPr>
        <p:spPr>
          <a:xfrm>
            <a:off x="863171" y="5949280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所以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78604"/>
              </p:ext>
            </p:extLst>
          </p:nvPr>
        </p:nvGraphicFramePr>
        <p:xfrm>
          <a:off x="2279150" y="5675109"/>
          <a:ext cx="30400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9" imgW="1155600" imgH="419040" progId="Equation.3">
                  <p:embed/>
                </p:oleObj>
              </mc:Choice>
              <mc:Fallback>
                <p:oleObj name="公式" r:id="rId9" imgW="1155600" imgH="419040" progId="Equation.3">
                  <p:embed/>
                  <p:pic>
                    <p:nvPicPr>
                      <p:cNvPr id="0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150" y="5675109"/>
                        <a:ext cx="30400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矩形 75"/>
          <p:cNvSpPr/>
          <p:nvPr/>
        </p:nvSpPr>
        <p:spPr>
          <a:xfrm>
            <a:off x="439359" y="1287924"/>
            <a:ext cx="8087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转到最低端时，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有一个等于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，总电阻为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51788"/>
              </p:ext>
            </p:extLst>
          </p:nvPr>
        </p:nvGraphicFramePr>
        <p:xfrm>
          <a:off x="2047726" y="1811144"/>
          <a:ext cx="2903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公式" r:id="rId11" imgW="1104840" imgH="215640" progId="Equation.3">
                  <p:embed/>
                </p:oleObj>
              </mc:Choice>
              <mc:Fallback>
                <p:oleObj name="公式" r:id="rId11" imgW="1104840" imgH="215640" progId="Equation.3">
                  <p:embed/>
                  <p:pic>
                    <p:nvPicPr>
                      <p:cNvPr id="0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726" y="1811144"/>
                        <a:ext cx="29035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28013" y="270892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电流值最大</a:t>
            </a:r>
          </a:p>
        </p:txBody>
      </p:sp>
    </p:spTree>
    <p:extLst>
      <p:ext uri="{BB962C8B-B14F-4D97-AF65-F5344CB8AC3E}">
        <p14:creationId xmlns:p14="http://schemas.microsoft.com/office/powerpoint/2010/main" val="30393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72" grpId="0"/>
      <p:bldP spid="74" grpId="0"/>
      <p:bldP spid="7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电磁感应</a:t>
            </a:r>
            <a:r>
              <a:rPr lang="zh-CN" altLang="en-US" b="1" dirty="0"/>
              <a:t>现象中的感生电场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6635080" cy="15454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实验回顾：假设磁感强度变化（增强），环中产生感应电动势、感应电流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491037" y="1484784"/>
            <a:ext cx="1111250" cy="1651216"/>
            <a:chOff x="5004048" y="2388521"/>
            <a:chExt cx="1111250" cy="1651216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5004048" y="2974512"/>
              <a:ext cx="1111250" cy="70961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5559673" y="2499055"/>
              <a:ext cx="0" cy="83026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5578346" y="3684125"/>
              <a:ext cx="0" cy="3556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828695" y="2690919"/>
              <a:ext cx="286603" cy="614150"/>
            </a:xfrm>
            <a:custGeom>
              <a:avLst/>
              <a:gdLst>
                <a:gd name="connsiteX0" fmla="*/ 0 w 286603"/>
                <a:gd name="connsiteY0" fmla="*/ 614150 h 614150"/>
                <a:gd name="connsiteX1" fmla="*/ 81887 w 286603"/>
                <a:gd name="connsiteY1" fmla="*/ 191069 h 614150"/>
                <a:gd name="connsiteX2" fmla="*/ 286603 w 286603"/>
                <a:gd name="connsiteY2" fmla="*/ 0 h 6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614150">
                  <a:moveTo>
                    <a:pt x="0" y="614150"/>
                  </a:moveTo>
                  <a:cubicBezTo>
                    <a:pt x="17060" y="453788"/>
                    <a:pt x="34120" y="293427"/>
                    <a:pt x="81887" y="191069"/>
                  </a:cubicBezTo>
                  <a:cubicBezTo>
                    <a:pt x="129654" y="88711"/>
                    <a:pt x="208128" y="44355"/>
                    <a:pt x="286603" y="0"/>
                  </a:cubicBez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5004048" y="2715168"/>
              <a:ext cx="286603" cy="614150"/>
            </a:xfrm>
            <a:custGeom>
              <a:avLst/>
              <a:gdLst>
                <a:gd name="connsiteX0" fmla="*/ 0 w 286603"/>
                <a:gd name="connsiteY0" fmla="*/ 614150 h 614150"/>
                <a:gd name="connsiteX1" fmla="*/ 81887 w 286603"/>
                <a:gd name="connsiteY1" fmla="*/ 191069 h 614150"/>
                <a:gd name="connsiteX2" fmla="*/ 286603 w 286603"/>
                <a:gd name="connsiteY2" fmla="*/ 0 h 6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614150">
                  <a:moveTo>
                    <a:pt x="0" y="614150"/>
                  </a:moveTo>
                  <a:cubicBezTo>
                    <a:pt x="17060" y="453788"/>
                    <a:pt x="34120" y="293427"/>
                    <a:pt x="81887" y="191069"/>
                  </a:cubicBezTo>
                  <a:cubicBezTo>
                    <a:pt x="129654" y="88711"/>
                    <a:pt x="208128" y="44355"/>
                    <a:pt x="286603" y="0"/>
                  </a:cubicBez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131558" y="3643952"/>
              <a:ext cx="150126" cy="395785"/>
            </a:xfrm>
            <a:custGeom>
              <a:avLst/>
              <a:gdLst>
                <a:gd name="connsiteX0" fmla="*/ 150126 w 150126"/>
                <a:gd name="connsiteY0" fmla="*/ 0 h 395785"/>
                <a:gd name="connsiteX1" fmla="*/ 122830 w 150126"/>
                <a:gd name="connsiteY1" fmla="*/ 191069 h 395785"/>
                <a:gd name="connsiteX2" fmla="*/ 0 w 150126"/>
                <a:gd name="connsiteY2" fmla="*/ 395785 h 395785"/>
                <a:gd name="connsiteX0" fmla="*/ 150126 w 150126"/>
                <a:gd name="connsiteY0" fmla="*/ 0 h 395785"/>
                <a:gd name="connsiteX1" fmla="*/ 68239 w 150126"/>
                <a:gd name="connsiteY1" fmla="*/ 191069 h 395785"/>
                <a:gd name="connsiteX2" fmla="*/ 0 w 150126"/>
                <a:gd name="connsiteY2" fmla="*/ 395785 h 395785"/>
                <a:gd name="connsiteX0" fmla="*/ 150126 w 150126"/>
                <a:gd name="connsiteY0" fmla="*/ 0 h 395785"/>
                <a:gd name="connsiteX1" fmla="*/ 95535 w 150126"/>
                <a:gd name="connsiteY1" fmla="*/ 245660 h 395785"/>
                <a:gd name="connsiteX2" fmla="*/ 0 w 150126"/>
                <a:gd name="connsiteY2" fmla="*/ 395785 h 3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126" h="395785">
                  <a:moveTo>
                    <a:pt x="150126" y="0"/>
                  </a:moveTo>
                  <a:cubicBezTo>
                    <a:pt x="148988" y="62552"/>
                    <a:pt x="120556" y="179696"/>
                    <a:pt x="95535" y="245660"/>
                  </a:cubicBezTo>
                  <a:cubicBezTo>
                    <a:pt x="70514" y="311624"/>
                    <a:pt x="48904" y="326409"/>
                    <a:pt x="0" y="395785"/>
                  </a:cubicBez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5845719" y="3643940"/>
              <a:ext cx="150126" cy="395785"/>
            </a:xfrm>
            <a:custGeom>
              <a:avLst/>
              <a:gdLst>
                <a:gd name="connsiteX0" fmla="*/ 150126 w 150126"/>
                <a:gd name="connsiteY0" fmla="*/ 0 h 395785"/>
                <a:gd name="connsiteX1" fmla="*/ 122830 w 150126"/>
                <a:gd name="connsiteY1" fmla="*/ 191069 h 395785"/>
                <a:gd name="connsiteX2" fmla="*/ 0 w 150126"/>
                <a:gd name="connsiteY2" fmla="*/ 395785 h 395785"/>
                <a:gd name="connsiteX0" fmla="*/ 150126 w 150126"/>
                <a:gd name="connsiteY0" fmla="*/ 0 h 395785"/>
                <a:gd name="connsiteX1" fmla="*/ 68239 w 150126"/>
                <a:gd name="connsiteY1" fmla="*/ 191069 h 395785"/>
                <a:gd name="connsiteX2" fmla="*/ 0 w 150126"/>
                <a:gd name="connsiteY2" fmla="*/ 395785 h 395785"/>
                <a:gd name="connsiteX0" fmla="*/ 150126 w 150126"/>
                <a:gd name="connsiteY0" fmla="*/ 0 h 395785"/>
                <a:gd name="connsiteX1" fmla="*/ 95535 w 150126"/>
                <a:gd name="connsiteY1" fmla="*/ 245660 h 395785"/>
                <a:gd name="connsiteX2" fmla="*/ 0 w 150126"/>
                <a:gd name="connsiteY2" fmla="*/ 395785 h 39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126" h="395785">
                  <a:moveTo>
                    <a:pt x="150126" y="0"/>
                  </a:moveTo>
                  <a:cubicBezTo>
                    <a:pt x="148988" y="62552"/>
                    <a:pt x="120556" y="179696"/>
                    <a:pt x="95535" y="245660"/>
                  </a:cubicBezTo>
                  <a:cubicBezTo>
                    <a:pt x="70514" y="311624"/>
                    <a:pt x="48904" y="326409"/>
                    <a:pt x="0" y="395785"/>
                  </a:cubicBez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827956"/>
                </p:ext>
              </p:extLst>
            </p:nvPr>
          </p:nvGraphicFramePr>
          <p:xfrm>
            <a:off x="5186346" y="2388521"/>
            <a:ext cx="293688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346" y="2388521"/>
                          <a:ext cx="293688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7838059" y="2673253"/>
            <a:ext cx="208603" cy="192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420669" y="2156346"/>
            <a:ext cx="328939" cy="709684"/>
          </a:xfrm>
          <a:custGeom>
            <a:avLst/>
            <a:gdLst>
              <a:gd name="connsiteX0" fmla="*/ 191068 w 327600"/>
              <a:gd name="connsiteY0" fmla="*/ 0 h 709684"/>
              <a:gd name="connsiteX1" fmla="*/ 327546 w 327600"/>
              <a:gd name="connsiteY1" fmla="*/ 286603 h 709684"/>
              <a:gd name="connsiteX2" fmla="*/ 177421 w 327600"/>
              <a:gd name="connsiteY2" fmla="*/ 573206 h 709684"/>
              <a:gd name="connsiteX3" fmla="*/ 0 w 327600"/>
              <a:gd name="connsiteY3" fmla="*/ 709684 h 709684"/>
              <a:gd name="connsiteX0" fmla="*/ 191068 w 328939"/>
              <a:gd name="connsiteY0" fmla="*/ 0 h 709684"/>
              <a:gd name="connsiteX1" fmla="*/ 327546 w 328939"/>
              <a:gd name="connsiteY1" fmla="*/ 286603 h 709684"/>
              <a:gd name="connsiteX2" fmla="*/ 245660 w 328939"/>
              <a:gd name="connsiteY2" fmla="*/ 545911 h 709684"/>
              <a:gd name="connsiteX3" fmla="*/ 0 w 328939"/>
              <a:gd name="connsiteY3" fmla="*/ 709684 h 709684"/>
              <a:gd name="connsiteX0" fmla="*/ 191068 w 328939"/>
              <a:gd name="connsiteY0" fmla="*/ 0 h 709684"/>
              <a:gd name="connsiteX1" fmla="*/ 327546 w 328939"/>
              <a:gd name="connsiteY1" fmla="*/ 232012 h 709684"/>
              <a:gd name="connsiteX2" fmla="*/ 245660 w 328939"/>
              <a:gd name="connsiteY2" fmla="*/ 545911 h 709684"/>
              <a:gd name="connsiteX3" fmla="*/ 0 w 328939"/>
              <a:gd name="connsiteY3" fmla="*/ 709684 h 70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39" h="709684">
                <a:moveTo>
                  <a:pt x="191068" y="0"/>
                </a:moveTo>
                <a:cubicBezTo>
                  <a:pt x="260444" y="95534"/>
                  <a:pt x="318447" y="141027"/>
                  <a:pt x="327546" y="232012"/>
                </a:cubicBezTo>
                <a:cubicBezTo>
                  <a:pt x="336645" y="322997"/>
                  <a:pt x="300251" y="466299"/>
                  <a:pt x="245660" y="545911"/>
                </a:cubicBezTo>
                <a:cubicBezTo>
                  <a:pt x="191069" y="625523"/>
                  <a:pt x="61415" y="676702"/>
                  <a:pt x="0" y="70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550597" y="2866030"/>
            <a:ext cx="6347048" cy="1416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：假设环是缺口的，有感应电流？有感应电动势？</a:t>
            </a:r>
            <a:endParaRPr lang="en-US" altLang="zh-CN" dirty="0" smtClean="0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558529" y="4023138"/>
            <a:ext cx="6347048" cy="192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：感应电动势的非静电力是</a:t>
            </a:r>
            <a:r>
              <a:rPr lang="zh-CN" altLang="en-US" dirty="0"/>
              <a:t>什么</a:t>
            </a:r>
            <a:r>
              <a:rPr lang="zh-CN" altLang="en-US" dirty="0" smtClean="0"/>
              <a:t>？什么力驱动电荷运动？（</a:t>
            </a:r>
            <a:r>
              <a:rPr lang="zh-CN" altLang="en-US" dirty="0" smtClean="0">
                <a:solidFill>
                  <a:srgbClr val="3333FF"/>
                </a:solidFill>
              </a:rPr>
              <a:t>洛伦兹力</a:t>
            </a:r>
            <a:r>
              <a:rPr lang="zh-CN" altLang="en-US" dirty="0">
                <a:solidFill>
                  <a:srgbClr val="3333FF"/>
                </a:solidFill>
              </a:rPr>
              <a:t>、静电力</a:t>
            </a:r>
            <a:r>
              <a:rPr lang="zh-CN" altLang="en-US" dirty="0" smtClean="0">
                <a:solidFill>
                  <a:srgbClr val="3333FF"/>
                </a:solidFill>
              </a:rPr>
              <a:t>、与磁场变化有关的其它力？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452597" y="2782495"/>
            <a:ext cx="1118843" cy="1819721"/>
            <a:chOff x="8241849" y="760937"/>
            <a:chExt cx="1118843" cy="1819721"/>
          </a:xfrm>
        </p:grpSpPr>
        <p:sp>
          <p:nvSpPr>
            <p:cNvPr id="35" name="任意多边形 34"/>
            <p:cNvSpPr/>
            <p:nvPr/>
          </p:nvSpPr>
          <p:spPr>
            <a:xfrm>
              <a:off x="8241849" y="760937"/>
              <a:ext cx="1118843" cy="1733292"/>
            </a:xfrm>
            <a:custGeom>
              <a:avLst/>
              <a:gdLst>
                <a:gd name="connsiteX0" fmla="*/ 542116 w 610355"/>
                <a:gd name="connsiteY0" fmla="*/ 52720 h 1370049"/>
                <a:gd name="connsiteX1" fmla="*/ 200922 w 610355"/>
                <a:gd name="connsiteY1" fmla="*/ 134607 h 1370049"/>
                <a:gd name="connsiteX2" fmla="*/ 9853 w 610355"/>
                <a:gd name="connsiteY2" fmla="*/ 1212780 h 1370049"/>
                <a:gd name="connsiteX3" fmla="*/ 501173 w 610355"/>
                <a:gd name="connsiteY3" fmla="*/ 1321962 h 1370049"/>
                <a:gd name="connsiteX4" fmla="*/ 542116 w 610355"/>
                <a:gd name="connsiteY4" fmla="*/ 803347 h 1370049"/>
                <a:gd name="connsiteX5" fmla="*/ 610355 w 610355"/>
                <a:gd name="connsiteY5" fmla="*/ 230141 h 1370049"/>
                <a:gd name="connsiteX0" fmla="*/ 612763 w 1669329"/>
                <a:gd name="connsiteY0" fmla="*/ 52720 h 1608102"/>
                <a:gd name="connsiteX1" fmla="*/ 271569 w 1669329"/>
                <a:gd name="connsiteY1" fmla="*/ 134607 h 1608102"/>
                <a:gd name="connsiteX2" fmla="*/ 80500 w 1669329"/>
                <a:gd name="connsiteY2" fmla="*/ 1212780 h 1608102"/>
                <a:gd name="connsiteX3" fmla="*/ 1663641 w 1669329"/>
                <a:gd name="connsiteY3" fmla="*/ 1594917 h 1608102"/>
                <a:gd name="connsiteX4" fmla="*/ 612763 w 1669329"/>
                <a:gd name="connsiteY4" fmla="*/ 803347 h 1608102"/>
                <a:gd name="connsiteX5" fmla="*/ 681002 w 1669329"/>
                <a:gd name="connsiteY5" fmla="*/ 230141 h 1608102"/>
                <a:gd name="connsiteX0" fmla="*/ 612763 w 1684521"/>
                <a:gd name="connsiteY0" fmla="*/ 52720 h 1601290"/>
                <a:gd name="connsiteX1" fmla="*/ 271569 w 1684521"/>
                <a:gd name="connsiteY1" fmla="*/ 134607 h 1601290"/>
                <a:gd name="connsiteX2" fmla="*/ 80500 w 1684521"/>
                <a:gd name="connsiteY2" fmla="*/ 1212780 h 1601290"/>
                <a:gd name="connsiteX3" fmla="*/ 1663641 w 1684521"/>
                <a:gd name="connsiteY3" fmla="*/ 1594917 h 1601290"/>
                <a:gd name="connsiteX4" fmla="*/ 967605 w 1684521"/>
                <a:gd name="connsiteY4" fmla="*/ 953473 h 1601290"/>
                <a:gd name="connsiteX5" fmla="*/ 681002 w 1684521"/>
                <a:gd name="connsiteY5" fmla="*/ 230141 h 1601290"/>
                <a:gd name="connsiteX0" fmla="*/ 341779 w 1395200"/>
                <a:gd name="connsiteY0" fmla="*/ 104499 h 2123846"/>
                <a:gd name="connsiteX1" fmla="*/ 585 w 1395200"/>
                <a:gd name="connsiteY1" fmla="*/ 186386 h 2123846"/>
                <a:gd name="connsiteX2" fmla="*/ 423665 w 1395200"/>
                <a:gd name="connsiteY2" fmla="*/ 2056129 h 2123846"/>
                <a:gd name="connsiteX3" fmla="*/ 1392657 w 1395200"/>
                <a:gd name="connsiteY3" fmla="*/ 1646696 h 2123846"/>
                <a:gd name="connsiteX4" fmla="*/ 696621 w 1395200"/>
                <a:gd name="connsiteY4" fmla="*/ 1005252 h 2123846"/>
                <a:gd name="connsiteX5" fmla="*/ 410018 w 1395200"/>
                <a:gd name="connsiteY5" fmla="*/ 281920 h 2123846"/>
                <a:gd name="connsiteX0" fmla="*/ 341779 w 1463222"/>
                <a:gd name="connsiteY0" fmla="*/ 104499 h 2160317"/>
                <a:gd name="connsiteX1" fmla="*/ 585 w 1463222"/>
                <a:gd name="connsiteY1" fmla="*/ 186386 h 2160317"/>
                <a:gd name="connsiteX2" fmla="*/ 423665 w 1463222"/>
                <a:gd name="connsiteY2" fmla="*/ 2056129 h 2160317"/>
                <a:gd name="connsiteX3" fmla="*/ 1460896 w 1463222"/>
                <a:gd name="connsiteY3" fmla="*/ 1824117 h 2160317"/>
                <a:gd name="connsiteX4" fmla="*/ 696621 w 1463222"/>
                <a:gd name="connsiteY4" fmla="*/ 1005252 h 2160317"/>
                <a:gd name="connsiteX5" fmla="*/ 410018 w 1463222"/>
                <a:gd name="connsiteY5" fmla="*/ 281920 h 2160317"/>
                <a:gd name="connsiteX0" fmla="*/ 341779 w 1463222"/>
                <a:gd name="connsiteY0" fmla="*/ 99789 h 2099172"/>
                <a:gd name="connsiteX1" fmla="*/ 585 w 1463222"/>
                <a:gd name="connsiteY1" fmla="*/ 181676 h 2099172"/>
                <a:gd name="connsiteX2" fmla="*/ 423665 w 1463222"/>
                <a:gd name="connsiteY2" fmla="*/ 1983180 h 2099172"/>
                <a:gd name="connsiteX3" fmla="*/ 1460896 w 1463222"/>
                <a:gd name="connsiteY3" fmla="*/ 1819407 h 2099172"/>
                <a:gd name="connsiteX4" fmla="*/ 696621 w 1463222"/>
                <a:gd name="connsiteY4" fmla="*/ 1000542 h 2099172"/>
                <a:gd name="connsiteX5" fmla="*/ 410018 w 1463222"/>
                <a:gd name="connsiteY5" fmla="*/ 277210 h 2099172"/>
                <a:gd name="connsiteX0" fmla="*/ 369014 w 1490457"/>
                <a:gd name="connsiteY0" fmla="*/ 4141 h 1952372"/>
                <a:gd name="connsiteX1" fmla="*/ 524 w 1490457"/>
                <a:gd name="connsiteY1" fmla="*/ 782063 h 1952372"/>
                <a:gd name="connsiteX2" fmla="*/ 450900 w 1490457"/>
                <a:gd name="connsiteY2" fmla="*/ 1887532 h 1952372"/>
                <a:gd name="connsiteX3" fmla="*/ 1488131 w 1490457"/>
                <a:gd name="connsiteY3" fmla="*/ 1723759 h 1952372"/>
                <a:gd name="connsiteX4" fmla="*/ 723856 w 1490457"/>
                <a:gd name="connsiteY4" fmla="*/ 904894 h 1952372"/>
                <a:gd name="connsiteX5" fmla="*/ 437253 w 1490457"/>
                <a:gd name="connsiteY5" fmla="*/ 181562 h 1952372"/>
                <a:gd name="connsiteX0" fmla="*/ 369014 w 1490297"/>
                <a:gd name="connsiteY0" fmla="*/ 4141 h 1952372"/>
                <a:gd name="connsiteX1" fmla="*/ 524 w 1490297"/>
                <a:gd name="connsiteY1" fmla="*/ 782063 h 1952372"/>
                <a:gd name="connsiteX2" fmla="*/ 450900 w 1490297"/>
                <a:gd name="connsiteY2" fmla="*/ 1887532 h 1952372"/>
                <a:gd name="connsiteX3" fmla="*/ 1488131 w 1490297"/>
                <a:gd name="connsiteY3" fmla="*/ 1723759 h 1952372"/>
                <a:gd name="connsiteX4" fmla="*/ 723856 w 1490297"/>
                <a:gd name="connsiteY4" fmla="*/ 904894 h 1952372"/>
                <a:gd name="connsiteX5" fmla="*/ 737503 w 1490297"/>
                <a:gd name="connsiteY5" fmla="*/ 468165 h 1952372"/>
                <a:gd name="connsiteX0" fmla="*/ 369014 w 1490219"/>
                <a:gd name="connsiteY0" fmla="*/ 4141 h 1952372"/>
                <a:gd name="connsiteX1" fmla="*/ 524 w 1490219"/>
                <a:gd name="connsiteY1" fmla="*/ 782063 h 1952372"/>
                <a:gd name="connsiteX2" fmla="*/ 450900 w 1490219"/>
                <a:gd name="connsiteY2" fmla="*/ 1887532 h 1952372"/>
                <a:gd name="connsiteX3" fmla="*/ 1488131 w 1490219"/>
                <a:gd name="connsiteY3" fmla="*/ 1723759 h 1952372"/>
                <a:gd name="connsiteX4" fmla="*/ 723856 w 1490219"/>
                <a:gd name="connsiteY4" fmla="*/ 904894 h 1952372"/>
                <a:gd name="connsiteX5" fmla="*/ 901276 w 1490219"/>
                <a:gd name="connsiteY5" fmla="*/ 358983 h 1952372"/>
                <a:gd name="connsiteX0" fmla="*/ 369014 w 1568791"/>
                <a:gd name="connsiteY0" fmla="*/ 4141 h 1946971"/>
                <a:gd name="connsiteX1" fmla="*/ 524 w 1568791"/>
                <a:gd name="connsiteY1" fmla="*/ 782063 h 1946971"/>
                <a:gd name="connsiteX2" fmla="*/ 450900 w 1568791"/>
                <a:gd name="connsiteY2" fmla="*/ 1887532 h 1946971"/>
                <a:gd name="connsiteX3" fmla="*/ 1488131 w 1568791"/>
                <a:gd name="connsiteY3" fmla="*/ 1723759 h 1946971"/>
                <a:gd name="connsiteX4" fmla="*/ 1433540 w 1568791"/>
                <a:gd name="connsiteY4" fmla="*/ 1095963 h 1946971"/>
                <a:gd name="connsiteX5" fmla="*/ 901276 w 1568791"/>
                <a:gd name="connsiteY5" fmla="*/ 358983 h 1946971"/>
                <a:gd name="connsiteX0" fmla="*/ 771167 w 1575159"/>
                <a:gd name="connsiteY0" fmla="*/ 40943 h 1587988"/>
                <a:gd name="connsiteX1" fmla="*/ 6892 w 1575159"/>
                <a:gd name="connsiteY1" fmla="*/ 423080 h 1587988"/>
                <a:gd name="connsiteX2" fmla="*/ 457268 w 1575159"/>
                <a:gd name="connsiteY2" fmla="*/ 1528549 h 1587988"/>
                <a:gd name="connsiteX3" fmla="*/ 1494499 w 1575159"/>
                <a:gd name="connsiteY3" fmla="*/ 1364776 h 1587988"/>
                <a:gd name="connsiteX4" fmla="*/ 1439908 w 1575159"/>
                <a:gd name="connsiteY4" fmla="*/ 736980 h 1587988"/>
                <a:gd name="connsiteX5" fmla="*/ 907644 w 1575159"/>
                <a:gd name="connsiteY5" fmla="*/ 0 h 1587988"/>
                <a:gd name="connsiteX0" fmla="*/ 587245 w 1391237"/>
                <a:gd name="connsiteY0" fmla="*/ 40943 h 1566613"/>
                <a:gd name="connsiteX1" fmla="*/ 14039 w 1391237"/>
                <a:gd name="connsiteY1" fmla="*/ 723331 h 1566613"/>
                <a:gd name="connsiteX2" fmla="*/ 273346 w 1391237"/>
                <a:gd name="connsiteY2" fmla="*/ 1528549 h 1566613"/>
                <a:gd name="connsiteX3" fmla="*/ 1310577 w 1391237"/>
                <a:gd name="connsiteY3" fmla="*/ 1364776 h 1566613"/>
                <a:gd name="connsiteX4" fmla="*/ 1255986 w 1391237"/>
                <a:gd name="connsiteY4" fmla="*/ 736980 h 1566613"/>
                <a:gd name="connsiteX5" fmla="*/ 723722 w 1391237"/>
                <a:gd name="connsiteY5" fmla="*/ 0 h 1566613"/>
                <a:gd name="connsiteX0" fmla="*/ 587245 w 1390681"/>
                <a:gd name="connsiteY0" fmla="*/ 4378 h 1530048"/>
                <a:gd name="connsiteX1" fmla="*/ 14039 w 1390681"/>
                <a:gd name="connsiteY1" fmla="*/ 686766 h 1530048"/>
                <a:gd name="connsiteX2" fmla="*/ 273346 w 1390681"/>
                <a:gd name="connsiteY2" fmla="*/ 1491984 h 1530048"/>
                <a:gd name="connsiteX3" fmla="*/ 1310577 w 1390681"/>
                <a:gd name="connsiteY3" fmla="*/ 1328211 h 1530048"/>
                <a:gd name="connsiteX4" fmla="*/ 1255986 w 1390681"/>
                <a:gd name="connsiteY4" fmla="*/ 700415 h 1530048"/>
                <a:gd name="connsiteX5" fmla="*/ 737370 w 1390681"/>
                <a:gd name="connsiteY5" fmla="*/ 18027 h 1530048"/>
                <a:gd name="connsiteX0" fmla="*/ 543863 w 1388242"/>
                <a:gd name="connsiteY0" fmla="*/ 4378 h 1530048"/>
                <a:gd name="connsiteX1" fmla="*/ 11600 w 1388242"/>
                <a:gd name="connsiteY1" fmla="*/ 686766 h 1530048"/>
                <a:gd name="connsiteX2" fmla="*/ 270907 w 1388242"/>
                <a:gd name="connsiteY2" fmla="*/ 1491984 h 1530048"/>
                <a:gd name="connsiteX3" fmla="*/ 1308138 w 1388242"/>
                <a:gd name="connsiteY3" fmla="*/ 1328211 h 1530048"/>
                <a:gd name="connsiteX4" fmla="*/ 1253547 w 1388242"/>
                <a:gd name="connsiteY4" fmla="*/ 700415 h 1530048"/>
                <a:gd name="connsiteX5" fmla="*/ 734931 w 1388242"/>
                <a:gd name="connsiteY5" fmla="*/ 18027 h 1530048"/>
                <a:gd name="connsiteX0" fmla="*/ 542663 w 1315670"/>
                <a:gd name="connsiteY0" fmla="*/ 4378 h 1570887"/>
                <a:gd name="connsiteX1" fmla="*/ 10400 w 1315670"/>
                <a:gd name="connsiteY1" fmla="*/ 686766 h 1570887"/>
                <a:gd name="connsiteX2" fmla="*/ 269707 w 1315670"/>
                <a:gd name="connsiteY2" fmla="*/ 1491984 h 1570887"/>
                <a:gd name="connsiteX3" fmla="*/ 1197756 w 1315670"/>
                <a:gd name="connsiteY3" fmla="*/ 1451040 h 1570887"/>
                <a:gd name="connsiteX4" fmla="*/ 1252347 w 1315670"/>
                <a:gd name="connsiteY4" fmla="*/ 700415 h 1570887"/>
                <a:gd name="connsiteX5" fmla="*/ 733731 w 1315670"/>
                <a:gd name="connsiteY5" fmla="*/ 18027 h 1570887"/>
                <a:gd name="connsiteX0" fmla="*/ 358694 w 1131701"/>
                <a:gd name="connsiteY0" fmla="*/ 3638 h 1562545"/>
                <a:gd name="connsiteX1" fmla="*/ 72091 w 1131701"/>
                <a:gd name="connsiteY1" fmla="*/ 795208 h 1562545"/>
                <a:gd name="connsiteX2" fmla="*/ 85738 w 1131701"/>
                <a:gd name="connsiteY2" fmla="*/ 1491244 h 1562545"/>
                <a:gd name="connsiteX3" fmla="*/ 1013787 w 1131701"/>
                <a:gd name="connsiteY3" fmla="*/ 1450300 h 1562545"/>
                <a:gd name="connsiteX4" fmla="*/ 1068378 w 1131701"/>
                <a:gd name="connsiteY4" fmla="*/ 699675 h 1562545"/>
                <a:gd name="connsiteX5" fmla="*/ 549762 w 1131701"/>
                <a:gd name="connsiteY5" fmla="*/ 17287 h 1562545"/>
                <a:gd name="connsiteX0" fmla="*/ 358694 w 1131701"/>
                <a:gd name="connsiteY0" fmla="*/ 3703 h 1548962"/>
                <a:gd name="connsiteX1" fmla="*/ 72091 w 1131701"/>
                <a:gd name="connsiteY1" fmla="*/ 781625 h 1548962"/>
                <a:gd name="connsiteX2" fmla="*/ 85738 w 1131701"/>
                <a:gd name="connsiteY2" fmla="*/ 1477661 h 1548962"/>
                <a:gd name="connsiteX3" fmla="*/ 1013787 w 1131701"/>
                <a:gd name="connsiteY3" fmla="*/ 1436717 h 1548962"/>
                <a:gd name="connsiteX4" fmla="*/ 1068378 w 1131701"/>
                <a:gd name="connsiteY4" fmla="*/ 686092 h 1548962"/>
                <a:gd name="connsiteX5" fmla="*/ 549762 w 1131701"/>
                <a:gd name="connsiteY5" fmla="*/ 3704 h 1548962"/>
                <a:gd name="connsiteX0" fmla="*/ 332704 w 1103303"/>
                <a:gd name="connsiteY0" fmla="*/ 3880 h 1690343"/>
                <a:gd name="connsiteX1" fmla="*/ 46101 w 1103303"/>
                <a:gd name="connsiteY1" fmla="*/ 781802 h 1690343"/>
                <a:gd name="connsiteX2" fmla="*/ 100692 w 1103303"/>
                <a:gd name="connsiteY2" fmla="*/ 1655259 h 1690343"/>
                <a:gd name="connsiteX3" fmla="*/ 987797 w 1103303"/>
                <a:gd name="connsiteY3" fmla="*/ 1436894 h 1690343"/>
                <a:gd name="connsiteX4" fmla="*/ 1042388 w 1103303"/>
                <a:gd name="connsiteY4" fmla="*/ 686269 h 1690343"/>
                <a:gd name="connsiteX5" fmla="*/ 523772 w 1103303"/>
                <a:gd name="connsiteY5" fmla="*/ 3881 h 1690343"/>
                <a:gd name="connsiteX0" fmla="*/ 327558 w 1065521"/>
                <a:gd name="connsiteY0" fmla="*/ 3880 h 1741921"/>
                <a:gd name="connsiteX1" fmla="*/ 40955 w 1065521"/>
                <a:gd name="connsiteY1" fmla="*/ 781802 h 1741921"/>
                <a:gd name="connsiteX2" fmla="*/ 95546 w 1065521"/>
                <a:gd name="connsiteY2" fmla="*/ 1655259 h 1741921"/>
                <a:gd name="connsiteX3" fmla="*/ 900765 w 1065521"/>
                <a:gd name="connsiteY3" fmla="*/ 1600668 h 1741921"/>
                <a:gd name="connsiteX4" fmla="*/ 1037242 w 1065521"/>
                <a:gd name="connsiteY4" fmla="*/ 686269 h 1741921"/>
                <a:gd name="connsiteX5" fmla="*/ 518626 w 1065521"/>
                <a:gd name="connsiteY5" fmla="*/ 3881 h 1741921"/>
                <a:gd name="connsiteX0" fmla="*/ 316065 w 1054028"/>
                <a:gd name="connsiteY0" fmla="*/ 0 h 1738041"/>
                <a:gd name="connsiteX1" fmla="*/ 125334 w 1054028"/>
                <a:gd name="connsiteY1" fmla="*/ 288251 h 1738041"/>
                <a:gd name="connsiteX2" fmla="*/ 29462 w 1054028"/>
                <a:gd name="connsiteY2" fmla="*/ 777922 h 1738041"/>
                <a:gd name="connsiteX3" fmla="*/ 84053 w 1054028"/>
                <a:gd name="connsiteY3" fmla="*/ 1651379 h 1738041"/>
                <a:gd name="connsiteX4" fmla="*/ 889272 w 1054028"/>
                <a:gd name="connsiteY4" fmla="*/ 1596788 h 1738041"/>
                <a:gd name="connsiteX5" fmla="*/ 1025749 w 1054028"/>
                <a:gd name="connsiteY5" fmla="*/ 682389 h 1738041"/>
                <a:gd name="connsiteX6" fmla="*/ 507133 w 1054028"/>
                <a:gd name="connsiteY6" fmla="*/ 1 h 1738041"/>
                <a:gd name="connsiteX0" fmla="*/ 323327 w 1061290"/>
                <a:gd name="connsiteY0" fmla="*/ 0 h 1738041"/>
                <a:gd name="connsiteX1" fmla="*/ 255426 w 1061290"/>
                <a:gd name="connsiteY1" fmla="*/ 370138 h 1738041"/>
                <a:gd name="connsiteX2" fmla="*/ 36724 w 1061290"/>
                <a:gd name="connsiteY2" fmla="*/ 777922 h 1738041"/>
                <a:gd name="connsiteX3" fmla="*/ 91315 w 1061290"/>
                <a:gd name="connsiteY3" fmla="*/ 1651379 h 1738041"/>
                <a:gd name="connsiteX4" fmla="*/ 896534 w 1061290"/>
                <a:gd name="connsiteY4" fmla="*/ 1596788 h 1738041"/>
                <a:gd name="connsiteX5" fmla="*/ 1033011 w 1061290"/>
                <a:gd name="connsiteY5" fmla="*/ 682389 h 1738041"/>
                <a:gd name="connsiteX6" fmla="*/ 514395 w 1061290"/>
                <a:gd name="connsiteY6" fmla="*/ 1 h 1738041"/>
                <a:gd name="connsiteX0" fmla="*/ 380880 w 1118843"/>
                <a:gd name="connsiteY0" fmla="*/ 0 h 1733292"/>
                <a:gd name="connsiteX1" fmla="*/ 312979 w 1118843"/>
                <a:gd name="connsiteY1" fmla="*/ 370138 h 1733292"/>
                <a:gd name="connsiteX2" fmla="*/ 12390 w 1118843"/>
                <a:gd name="connsiteY2" fmla="*/ 846160 h 1733292"/>
                <a:gd name="connsiteX3" fmla="*/ 148868 w 1118843"/>
                <a:gd name="connsiteY3" fmla="*/ 1651379 h 1733292"/>
                <a:gd name="connsiteX4" fmla="*/ 954087 w 1118843"/>
                <a:gd name="connsiteY4" fmla="*/ 1596788 h 1733292"/>
                <a:gd name="connsiteX5" fmla="*/ 1090564 w 1118843"/>
                <a:gd name="connsiteY5" fmla="*/ 682389 h 1733292"/>
                <a:gd name="connsiteX6" fmla="*/ 571948 w 1118843"/>
                <a:gd name="connsiteY6" fmla="*/ 1 h 173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843" h="1733292">
                  <a:moveTo>
                    <a:pt x="380880" y="0"/>
                  </a:moveTo>
                  <a:cubicBezTo>
                    <a:pt x="349092" y="48042"/>
                    <a:pt x="360746" y="240484"/>
                    <a:pt x="312979" y="370138"/>
                  </a:cubicBezTo>
                  <a:cubicBezTo>
                    <a:pt x="265212" y="499792"/>
                    <a:pt x="39742" y="632620"/>
                    <a:pt x="12390" y="846160"/>
                  </a:cubicBezTo>
                  <a:cubicBezTo>
                    <a:pt x="-14962" y="1059700"/>
                    <a:pt x="-8081" y="1526274"/>
                    <a:pt x="148868" y="1651379"/>
                  </a:cubicBezTo>
                  <a:cubicBezTo>
                    <a:pt x="305817" y="1776484"/>
                    <a:pt x="797138" y="1758286"/>
                    <a:pt x="954087" y="1596788"/>
                  </a:cubicBezTo>
                  <a:cubicBezTo>
                    <a:pt x="1111036" y="1435290"/>
                    <a:pt x="1154254" y="948520"/>
                    <a:pt x="1090564" y="682389"/>
                  </a:cubicBezTo>
                  <a:cubicBezTo>
                    <a:pt x="1026874" y="416258"/>
                    <a:pt x="546927" y="195619"/>
                    <a:pt x="571948" y="1"/>
                  </a:cubicBezTo>
                </a:path>
              </a:pathLst>
            </a:custGeom>
            <a:ln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Litebulb"/>
            <p:cNvSpPr>
              <a:spLocks noEditPoints="1" noChangeArrowheads="1"/>
            </p:cNvSpPr>
            <p:nvPr/>
          </p:nvSpPr>
          <p:spPr bwMode="auto">
            <a:xfrm>
              <a:off x="8566892" y="1942155"/>
              <a:ext cx="452929" cy="63850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56172" y="1682055"/>
            <a:ext cx="576536" cy="750385"/>
            <a:chOff x="7756172" y="1682055"/>
            <a:chExt cx="576536" cy="750385"/>
          </a:xfrm>
        </p:grpSpPr>
        <p:sp>
          <p:nvSpPr>
            <p:cNvPr id="4" name="任意多边形 3"/>
            <p:cNvSpPr/>
            <p:nvPr/>
          </p:nvSpPr>
          <p:spPr>
            <a:xfrm>
              <a:off x="7756172" y="1709109"/>
              <a:ext cx="163773" cy="723331"/>
            </a:xfrm>
            <a:custGeom>
              <a:avLst/>
              <a:gdLst>
                <a:gd name="connsiteX0" fmla="*/ 163773 w 163773"/>
                <a:gd name="connsiteY0" fmla="*/ 723331 h 723331"/>
                <a:gd name="connsiteX1" fmla="*/ 109182 w 163773"/>
                <a:gd name="connsiteY1" fmla="*/ 245660 h 723331"/>
                <a:gd name="connsiteX2" fmla="*/ 0 w 163773"/>
                <a:gd name="connsiteY2" fmla="*/ 0 h 7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773" h="723331">
                  <a:moveTo>
                    <a:pt x="163773" y="723331"/>
                  </a:moveTo>
                  <a:cubicBezTo>
                    <a:pt x="150125" y="544773"/>
                    <a:pt x="136477" y="366215"/>
                    <a:pt x="109182" y="245660"/>
                  </a:cubicBezTo>
                  <a:cubicBezTo>
                    <a:pt x="81887" y="125105"/>
                    <a:pt x="40943" y="62552"/>
                    <a:pt x="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168935" y="1682055"/>
              <a:ext cx="163773" cy="723331"/>
            </a:xfrm>
            <a:custGeom>
              <a:avLst/>
              <a:gdLst>
                <a:gd name="connsiteX0" fmla="*/ 163773 w 163773"/>
                <a:gd name="connsiteY0" fmla="*/ 723331 h 723331"/>
                <a:gd name="connsiteX1" fmla="*/ 109182 w 163773"/>
                <a:gd name="connsiteY1" fmla="*/ 245660 h 723331"/>
                <a:gd name="connsiteX2" fmla="*/ 0 w 163773"/>
                <a:gd name="connsiteY2" fmla="*/ 0 h 7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773" h="723331">
                  <a:moveTo>
                    <a:pt x="163773" y="723331"/>
                  </a:moveTo>
                  <a:cubicBezTo>
                    <a:pt x="150125" y="544773"/>
                    <a:pt x="136477" y="366215"/>
                    <a:pt x="109182" y="245660"/>
                  </a:cubicBezTo>
                  <a:cubicBezTo>
                    <a:pt x="81887" y="125105"/>
                    <a:pt x="40943" y="62552"/>
                    <a:pt x="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6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感生电场假设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麦克斯韦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8722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磁场变化时会在空间激发一种电场</a:t>
            </a:r>
            <a:r>
              <a:rPr lang="zh-CN" altLang="en-US" dirty="0" smtClean="0"/>
              <a:t>，我们</a:t>
            </a:r>
            <a:r>
              <a:rPr lang="zh-CN" altLang="en-US" dirty="0"/>
              <a:t>把它叫做</a:t>
            </a:r>
            <a:r>
              <a:rPr lang="zh-CN" altLang="en-US" dirty="0" smtClean="0">
                <a:solidFill>
                  <a:srgbClr val="FF0000"/>
                </a:solidFill>
              </a:rPr>
              <a:t>感生电场</a:t>
            </a:r>
            <a:r>
              <a:rPr lang="zh-CN" altLang="en-US" dirty="0" smtClean="0"/>
              <a:t>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涡旋</a:t>
            </a:r>
            <a:r>
              <a:rPr lang="zh-CN" altLang="en-US" dirty="0" smtClean="0">
                <a:solidFill>
                  <a:srgbClr val="FF0000"/>
                </a:solidFill>
              </a:rPr>
              <a:t>电场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768177" y="3805835"/>
            <a:ext cx="774402" cy="1206625"/>
            <a:chOff x="7236296" y="3309796"/>
            <a:chExt cx="774402" cy="241325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7236296" y="3346783"/>
              <a:ext cx="0" cy="23762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7621285" y="3346783"/>
              <a:ext cx="0" cy="23762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8010698" y="3309796"/>
              <a:ext cx="0" cy="23762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709888" y="3996481"/>
            <a:ext cx="3110746" cy="1265735"/>
            <a:chOff x="4716016" y="4909375"/>
            <a:chExt cx="2592288" cy="1054779"/>
          </a:xfrm>
        </p:grpSpPr>
        <p:grpSp>
          <p:nvGrpSpPr>
            <p:cNvPr id="8" name="组合 7"/>
            <p:cNvGrpSpPr/>
            <p:nvPr/>
          </p:nvGrpSpPr>
          <p:grpSpPr>
            <a:xfrm>
              <a:off x="4716016" y="4909375"/>
              <a:ext cx="2592288" cy="936104"/>
              <a:chOff x="6325141" y="3903934"/>
              <a:chExt cx="2592288" cy="9361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762685" y="4145186"/>
                <a:ext cx="1717200" cy="453600"/>
              </a:xfrm>
              <a:prstGeom prst="ellipse">
                <a:avLst/>
              </a:prstGeom>
              <a:noFill/>
              <a:ln>
                <a:solidFill>
                  <a:srgbClr val="3333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505161" y="4030439"/>
                <a:ext cx="2232248" cy="720080"/>
              </a:xfrm>
              <a:prstGeom prst="ellipse">
                <a:avLst/>
              </a:prstGeom>
              <a:noFill/>
              <a:ln>
                <a:solidFill>
                  <a:srgbClr val="3333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325141" y="3903934"/>
                <a:ext cx="2592288" cy="936104"/>
              </a:xfrm>
              <a:prstGeom prst="ellipse">
                <a:avLst/>
              </a:prstGeom>
              <a:noFill/>
              <a:ln>
                <a:solidFill>
                  <a:srgbClr val="3333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5436096" y="5909398"/>
              <a:ext cx="968991" cy="54756"/>
            </a:xfrm>
            <a:custGeom>
              <a:avLst/>
              <a:gdLst>
                <a:gd name="connsiteX0" fmla="*/ 968991 w 968991"/>
                <a:gd name="connsiteY0" fmla="*/ 13648 h 54756"/>
                <a:gd name="connsiteX1" fmla="*/ 559558 w 968991"/>
                <a:gd name="connsiteY1" fmla="*/ 54591 h 54756"/>
                <a:gd name="connsiteX2" fmla="*/ 0 w 968991"/>
                <a:gd name="connsiteY2" fmla="*/ 0 h 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54756">
                  <a:moveTo>
                    <a:pt x="968991" y="13648"/>
                  </a:moveTo>
                  <a:cubicBezTo>
                    <a:pt x="845023" y="35257"/>
                    <a:pt x="721056" y="56866"/>
                    <a:pt x="559558" y="54591"/>
                  </a:cubicBezTo>
                  <a:cubicBezTo>
                    <a:pt x="398060" y="52316"/>
                    <a:pt x="199030" y="26158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2012322" y="4169300"/>
            <a:ext cx="2505878" cy="7776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925912" y="4409148"/>
            <a:ext cx="216024" cy="2081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23" name="Picture 4" descr="http://p2.qhimg.com/dmsmty/350_200_/t01d884d2ec9add069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00" y="3652804"/>
            <a:ext cx="3717000" cy="21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2987824" y="3600526"/>
            <a:ext cx="360040" cy="1772690"/>
            <a:chOff x="2987824" y="3600526"/>
            <a:chExt cx="360040" cy="1772690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987824" y="3600526"/>
              <a:ext cx="0" cy="1772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3347864" y="3600526"/>
              <a:ext cx="0" cy="1772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02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1 -0.03955 L 0.13663 -0.05157 L 0.24705 -0.03168 L 0.27691 0.01018 L 0.2276 0.0518 L 0.12014 0.06175 L 0.05451 0.0518 " pathEditMode="relative" ptsTypes="AAAAA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感生电场假设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麦克斯韦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256583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zh-CN" altLang="en-US" dirty="0"/>
              <a:t>闭合</a:t>
            </a:r>
            <a:r>
              <a:rPr lang="zh-CN" altLang="en-US" dirty="0" smtClean="0"/>
              <a:t>导体在感生电场中产生电动势，称为</a:t>
            </a:r>
            <a:r>
              <a:rPr lang="zh-CN" altLang="en-US" dirty="0">
                <a:solidFill>
                  <a:srgbClr val="FF0000"/>
                </a:solidFill>
              </a:rPr>
              <a:t>感生电动势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/>
              <a:t>非静电力是感生电场对电荷的作用力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ts val="45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的方向与感应电流方向相同。类似感应电流的判断方法（楞次定律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/>
              <a:t>感生电场是否存在只取决于有无磁场</a:t>
            </a:r>
            <a:r>
              <a:rPr lang="zh-CN" altLang="en-US" dirty="0" smtClean="0"/>
              <a:t>变化。与</a:t>
            </a:r>
            <a:r>
              <a:rPr lang="zh-CN" altLang="en-US" dirty="0"/>
              <a:t>是否存在导体及是否存在闭合电路无关。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感生电场性质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656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感生电场不同于静电场，</a:t>
            </a:r>
            <a:r>
              <a:rPr lang="zh-CN" altLang="en-US" dirty="0"/>
              <a:t>它不是由电荷产生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电场线闭合、涡旋状</a:t>
            </a:r>
          </a:p>
          <a:p>
            <a:endParaRPr lang="zh-CN" altLang="en-US" dirty="0"/>
          </a:p>
        </p:txBody>
      </p:sp>
      <p:pic>
        <p:nvPicPr>
          <p:cNvPr id="4" name="Picture 4" descr="8YMRFG4~CR7{$ZYBK`9_8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1949"/>
            <a:ext cx="3636000" cy="34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57006"/>
            <a:ext cx="4464000" cy="283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91714" y="6237312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感生电场</a:t>
            </a:r>
          </a:p>
        </p:txBody>
      </p:sp>
      <p:sp>
        <p:nvSpPr>
          <p:cNvPr id="8" name="矩形 7"/>
          <p:cNvSpPr/>
          <p:nvPr/>
        </p:nvSpPr>
        <p:spPr>
          <a:xfrm>
            <a:off x="1929522" y="623731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静电场</a:t>
            </a:r>
            <a:endParaRPr lang="zh-CN" altLang="en-US" sz="2400" dirty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1118</Words>
  <Application>Microsoft Office PowerPoint</Application>
  <PresentationFormat>全屏显示(4:3)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主题​​</vt:lpstr>
      <vt:lpstr>Equation</vt:lpstr>
      <vt:lpstr>公式</vt:lpstr>
      <vt:lpstr>MathType 6.0 Equation</vt:lpstr>
      <vt:lpstr>   7.4 电磁感应现象的两类情况   1. 动生电动势   2.电磁感应现象中的感生电场  </vt:lpstr>
      <vt:lpstr>1.  动生电动势</vt:lpstr>
      <vt:lpstr>PowerPoint 演示文稿</vt:lpstr>
      <vt:lpstr>例题</vt:lpstr>
      <vt:lpstr>PowerPoint 演示文稿</vt:lpstr>
      <vt:lpstr>2. 电磁感应现象中的感生电场</vt:lpstr>
      <vt:lpstr>感生电场假设（麦克斯韦）</vt:lpstr>
      <vt:lpstr>感生电场假设（麦克斯韦）</vt:lpstr>
      <vt:lpstr>感生电场性质</vt:lpstr>
      <vt:lpstr>感生电场的应用实例</vt:lpstr>
      <vt:lpstr>例题</vt:lpstr>
      <vt:lpstr>例题</vt:lpstr>
      <vt:lpstr>PowerPoint 演示文稿</vt:lpstr>
      <vt:lpstr>小  结</vt:lpstr>
      <vt:lpstr>测    验</vt:lpstr>
      <vt:lpstr>答案与解析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liyuan</cp:lastModifiedBy>
  <cp:revision>136</cp:revision>
  <dcterms:created xsi:type="dcterms:W3CDTF">2017-06-28T03:02:51Z</dcterms:created>
  <dcterms:modified xsi:type="dcterms:W3CDTF">2018-12-05T01:05:56Z</dcterms:modified>
</cp:coreProperties>
</file>