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8" r:id="rId3"/>
    <p:sldId id="323" r:id="rId4"/>
    <p:sldId id="281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、 Song" initials="、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7" y="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030A-3B2F-4BC7-AA93-D39F3E41AF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26544-5F2B-48C9-9C52-C0140D99F8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332105" y="-25400"/>
            <a:ext cx="11355070" cy="645160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》-8.1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交变电流的描述及其三要素 </a:t>
            </a:r>
            <a:endParaRPr lang="zh-CN" altLang="en-US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544F-1AC9-4F59-8053-3AF2180BDF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2BF-1E15-49E4-8E4A-2D64E61737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6" Type="http://schemas.openxmlformats.org/officeDocument/2006/relationships/notesSlide" Target="../notesSlides/notesSlide14.xml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3.wmf"/><Relationship Id="rId11" Type="http://schemas.openxmlformats.org/officeDocument/2006/relationships/notesSlide" Target="../notesSlides/notesSlide18.xml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wmf"/><Relationship Id="rId2" Type="http://schemas.openxmlformats.org/officeDocument/2006/relationships/oleObject" Target="../embeddings/oleObject33.bin"/><Relationship Id="rId1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notesSlide" Target="../notesSlides/notesSlide3.x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hyperlink" Target="&#20132;&#27969;&#30005;&#35838;&#20214;&#65306;10&#26059;&#36716;&#30913;&#26497;&#24335;.swf" TargetMode="External"/><Relationship Id="rId2" Type="http://schemas.openxmlformats.org/officeDocument/2006/relationships/hyperlink" Target="&#20132;&#27969;&#30005;&#35838;&#20214;&#65306;9&#26059;&#36716;&#30005;&#26530;&#24335;.swf" TargetMode="External"/><Relationship Id="rId1" Type="http://schemas.openxmlformats.org/officeDocument/2006/relationships/hyperlink" Target="&#20132;&#27969;&#30005;&#35838;&#20214;&#65306;1&#20132;&#21464;&#30005;&#27969;&#30340;&#20135;&#29983;1.sw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图片 36865" descr="发电机基本原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-6350"/>
            <a:ext cx="91694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495425" y="249238"/>
            <a:ext cx="927100" cy="59610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lang="zh-CN" altLang="en-US" sz="4800" strike="noStrike" noProof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第</a:t>
            </a:r>
            <a:endParaRPr lang="zh-CN" altLang="en-US" sz="4800" strike="noStrike" noProof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  <a:p>
            <a:pPr lvl="0" algn="l" fontAlgn="base"/>
            <a:r>
              <a:rPr lang="zh-CN" altLang="en-US" sz="4800" strike="noStrike" noProof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八</a:t>
            </a:r>
            <a:endParaRPr lang="zh-CN" altLang="en-US" sz="4800" strike="noStrike" noProof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  <a:p>
            <a:pPr lvl="0" algn="l" fontAlgn="base"/>
            <a:r>
              <a:rPr lang="zh-CN" altLang="en-US" sz="4800" strike="noStrike" noProof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章</a:t>
            </a:r>
            <a:endParaRPr lang="zh-CN" altLang="en-US" sz="4800" strike="noStrike" noProof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  <a:p>
            <a:pPr lvl="0" algn="l" fontAlgn="base"/>
            <a:endParaRPr lang="zh-CN" altLang="en-US" sz="4800" strike="noStrike" noProof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  <a:p>
            <a:pPr lvl="0" algn="l" fontAlgn="base"/>
            <a:r>
              <a:rPr lang="zh-CN" altLang="en-US" sz="4800" b="1" strike="noStrike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交</a:t>
            </a:r>
            <a:endParaRPr lang="zh-CN" altLang="en-US" sz="4800" b="1" strike="noStrike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  <a:p>
            <a:pPr lvl="0" algn="l" fontAlgn="base"/>
            <a:r>
              <a:rPr lang="zh-CN" altLang="en-US" sz="4800" b="1" strike="noStrike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变</a:t>
            </a:r>
            <a:endParaRPr lang="zh-CN" altLang="en-US" sz="4800" b="1" strike="noStrike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  <a:p>
            <a:pPr lvl="0" algn="l" fontAlgn="base"/>
            <a:r>
              <a:rPr lang="zh-CN" altLang="en-US" sz="4800" b="1" strike="noStrike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电</a:t>
            </a:r>
            <a:endParaRPr lang="zh-CN" altLang="en-US" sz="4800" b="1" strike="noStrike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  <a:p>
            <a:pPr lvl="0" algn="l" fontAlgn="base"/>
            <a:r>
              <a:rPr lang="zh-CN" altLang="en-US" sz="4800" b="1" strike="noStrike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流</a:t>
            </a:r>
            <a:endParaRPr lang="zh-CN" altLang="en-US" sz="4800" b="1" strike="noStrike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57" name="组合 44056"/>
          <p:cNvGrpSpPr/>
          <p:nvPr/>
        </p:nvGrpSpPr>
        <p:grpSpPr>
          <a:xfrm>
            <a:off x="5664200" y="447993"/>
            <a:ext cx="5003800" cy="1995487"/>
            <a:chOff x="1584" y="2112"/>
            <a:chExt cx="3099" cy="1756"/>
          </a:xfrm>
        </p:grpSpPr>
        <p:sp>
          <p:nvSpPr>
            <p:cNvPr id="15362" name="任意多边形 44057"/>
            <p:cNvSpPr/>
            <p:nvPr/>
          </p:nvSpPr>
          <p:spPr>
            <a:xfrm>
              <a:off x="2199" y="3186"/>
              <a:ext cx="2265" cy="1"/>
            </a:xfrm>
            <a:custGeom>
              <a:avLst/>
              <a:gdLst/>
              <a:ahLst/>
              <a:cxnLst/>
              <a:pathLst>
                <a:path w="2475" h="1">
                  <a:moveTo>
                    <a:pt x="0" y="0"/>
                  </a:moveTo>
                  <a:lnTo>
                    <a:pt x="247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63" name="任意多边形 44058"/>
            <p:cNvSpPr/>
            <p:nvPr/>
          </p:nvSpPr>
          <p:spPr>
            <a:xfrm>
              <a:off x="2201" y="2602"/>
              <a:ext cx="1680" cy="1156"/>
            </a:xfrm>
            <a:custGeom>
              <a:avLst/>
              <a:gdLst/>
              <a:ahLst/>
              <a:cxnLst/>
              <a:pathLst>
                <a:path w="1502" h="1248">
                  <a:moveTo>
                    <a:pt x="0" y="624"/>
                  </a:moveTo>
                  <a:cubicBezTo>
                    <a:pt x="120" y="312"/>
                    <a:pt x="240" y="0"/>
                    <a:pt x="360" y="0"/>
                  </a:cubicBezTo>
                  <a:cubicBezTo>
                    <a:pt x="480" y="0"/>
                    <a:pt x="600" y="416"/>
                    <a:pt x="720" y="624"/>
                  </a:cubicBezTo>
                  <a:cubicBezTo>
                    <a:pt x="840" y="832"/>
                    <a:pt x="960" y="1248"/>
                    <a:pt x="1080" y="1248"/>
                  </a:cubicBezTo>
                  <a:cubicBezTo>
                    <a:pt x="1200" y="1248"/>
                    <a:pt x="1378" y="732"/>
                    <a:pt x="1440" y="624"/>
                  </a:cubicBezTo>
                  <a:cubicBezTo>
                    <a:pt x="1502" y="516"/>
                    <a:pt x="1455" y="599"/>
                    <a:pt x="1455" y="600"/>
                  </a:cubicBezTo>
                  <a:cubicBezTo>
                    <a:pt x="1455" y="601"/>
                    <a:pt x="1443" y="624"/>
                    <a:pt x="1440" y="63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64" name="直接连接符 44059"/>
            <p:cNvSpPr/>
            <p:nvPr/>
          </p:nvSpPr>
          <p:spPr>
            <a:xfrm>
              <a:off x="2199" y="2279"/>
              <a:ext cx="0" cy="1589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5365" name="文本框 44060"/>
            <p:cNvSpPr txBox="1"/>
            <p:nvPr/>
          </p:nvSpPr>
          <p:spPr>
            <a:xfrm>
              <a:off x="1848" y="3014"/>
              <a:ext cx="604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文本框 44061"/>
            <p:cNvSpPr txBox="1"/>
            <p:nvPr/>
          </p:nvSpPr>
          <p:spPr>
            <a:xfrm>
              <a:off x="1680" y="2400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 err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000" b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7" name="文本框 44062"/>
            <p:cNvSpPr txBox="1"/>
            <p:nvPr/>
          </p:nvSpPr>
          <p:spPr>
            <a:xfrm>
              <a:off x="2888" y="2897"/>
              <a:ext cx="806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文本框 44063"/>
            <p:cNvSpPr txBox="1"/>
            <p:nvPr/>
          </p:nvSpPr>
          <p:spPr>
            <a:xfrm>
              <a:off x="3375" y="2902"/>
              <a:ext cx="755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5" name="文本框 44064"/>
            <p:cNvSpPr txBox="1"/>
            <p:nvPr/>
          </p:nvSpPr>
          <p:spPr>
            <a:xfrm>
              <a:off x="2208" y="2112"/>
              <a:ext cx="251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>
                <a:buClrTx/>
              </a:pPr>
              <a:r>
                <a:rPr lang="en-US" altLang="zh-CN" sz="3600" noProof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rPr>
                <a:t>e</a:t>
              </a:r>
              <a:endParaRPr lang="en-US" altLang="zh-CN" sz="360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文本框 44065"/>
            <p:cNvSpPr txBox="1"/>
            <p:nvPr/>
          </p:nvSpPr>
          <p:spPr>
            <a:xfrm>
              <a:off x="1584" y="3408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 err="1">
                  <a:latin typeface="Times New Roman" panose="02020603050405020304" pitchFamily="18" charset="0"/>
                  <a:ea typeface="宋体" panose="02010600030101010101" pitchFamily="2" charset="-122"/>
                </a:rPr>
                <a:t>-E</a:t>
              </a:r>
              <a:r>
                <a:rPr lang="en-US" altLang="zh-CN" sz="2000" b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直接连接符 44066"/>
            <p:cNvSpPr/>
            <p:nvPr/>
          </p:nvSpPr>
          <p:spPr>
            <a:xfrm flipH="1">
              <a:off x="2208" y="259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72" name="直接连接符 44067"/>
            <p:cNvSpPr/>
            <p:nvPr/>
          </p:nvSpPr>
          <p:spPr>
            <a:xfrm flipH="1">
              <a:off x="2244" y="3756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5373" name="文本框 44068"/>
            <p:cNvSpPr txBox="1"/>
            <p:nvPr/>
          </p:nvSpPr>
          <p:spPr>
            <a:xfrm>
              <a:off x="4128" y="2784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 b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096" name="组合 44095"/>
          <p:cNvGrpSpPr/>
          <p:nvPr/>
        </p:nvGrpSpPr>
        <p:grpSpPr>
          <a:xfrm>
            <a:off x="5664200" y="2535555"/>
            <a:ext cx="5003800" cy="1995488"/>
            <a:chOff x="1584" y="2112"/>
            <a:chExt cx="3099" cy="1756"/>
          </a:xfrm>
        </p:grpSpPr>
        <p:sp>
          <p:nvSpPr>
            <p:cNvPr id="15375" name="任意多边形 44096"/>
            <p:cNvSpPr/>
            <p:nvPr/>
          </p:nvSpPr>
          <p:spPr>
            <a:xfrm>
              <a:off x="2199" y="3186"/>
              <a:ext cx="2265" cy="1"/>
            </a:xfrm>
            <a:custGeom>
              <a:avLst/>
              <a:gdLst/>
              <a:ahLst/>
              <a:cxnLst/>
              <a:pathLst>
                <a:path w="2475" h="1">
                  <a:moveTo>
                    <a:pt x="0" y="0"/>
                  </a:moveTo>
                  <a:lnTo>
                    <a:pt x="247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6" name="任意多边形 44097"/>
            <p:cNvSpPr/>
            <p:nvPr/>
          </p:nvSpPr>
          <p:spPr>
            <a:xfrm>
              <a:off x="2201" y="2602"/>
              <a:ext cx="1680" cy="1156"/>
            </a:xfrm>
            <a:custGeom>
              <a:avLst/>
              <a:gdLst/>
              <a:ahLst/>
              <a:cxnLst/>
              <a:pathLst>
                <a:path w="1502" h="1248">
                  <a:moveTo>
                    <a:pt x="0" y="624"/>
                  </a:moveTo>
                  <a:cubicBezTo>
                    <a:pt x="120" y="312"/>
                    <a:pt x="240" y="0"/>
                    <a:pt x="360" y="0"/>
                  </a:cubicBezTo>
                  <a:cubicBezTo>
                    <a:pt x="480" y="0"/>
                    <a:pt x="600" y="416"/>
                    <a:pt x="720" y="624"/>
                  </a:cubicBezTo>
                  <a:cubicBezTo>
                    <a:pt x="840" y="832"/>
                    <a:pt x="960" y="1248"/>
                    <a:pt x="1080" y="1248"/>
                  </a:cubicBezTo>
                  <a:cubicBezTo>
                    <a:pt x="1200" y="1248"/>
                    <a:pt x="1378" y="732"/>
                    <a:pt x="1440" y="624"/>
                  </a:cubicBezTo>
                  <a:cubicBezTo>
                    <a:pt x="1502" y="516"/>
                    <a:pt x="1455" y="599"/>
                    <a:pt x="1455" y="600"/>
                  </a:cubicBezTo>
                  <a:cubicBezTo>
                    <a:pt x="1455" y="601"/>
                    <a:pt x="1443" y="624"/>
                    <a:pt x="1440" y="63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7" name="直接连接符 44098"/>
            <p:cNvSpPr/>
            <p:nvPr/>
          </p:nvSpPr>
          <p:spPr>
            <a:xfrm>
              <a:off x="2199" y="2279"/>
              <a:ext cx="0" cy="1589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5378" name="文本框 44099"/>
            <p:cNvSpPr txBox="1"/>
            <p:nvPr/>
          </p:nvSpPr>
          <p:spPr>
            <a:xfrm>
              <a:off x="1848" y="3014"/>
              <a:ext cx="604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文本框 44100"/>
            <p:cNvSpPr txBox="1"/>
            <p:nvPr/>
          </p:nvSpPr>
          <p:spPr>
            <a:xfrm>
              <a:off x="1680" y="2400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000" b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文本框 44101"/>
            <p:cNvSpPr txBox="1"/>
            <p:nvPr/>
          </p:nvSpPr>
          <p:spPr>
            <a:xfrm>
              <a:off x="2888" y="2897"/>
              <a:ext cx="806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文本框 44102"/>
            <p:cNvSpPr txBox="1"/>
            <p:nvPr/>
          </p:nvSpPr>
          <p:spPr>
            <a:xfrm>
              <a:off x="3375" y="2902"/>
              <a:ext cx="755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04" name="文本框 44103"/>
            <p:cNvSpPr txBox="1"/>
            <p:nvPr/>
          </p:nvSpPr>
          <p:spPr>
            <a:xfrm>
              <a:off x="2208" y="2112"/>
              <a:ext cx="251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>
                <a:buClrTx/>
              </a:pPr>
              <a:r>
                <a:rPr lang="en-US" altLang="zh-CN" sz="3600" noProof="1">
                  <a:solidFill>
                    <a:srgbClr val="0000FF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rPr>
                <a:t>i</a:t>
              </a:r>
              <a:endParaRPr lang="en-US" altLang="zh-CN" sz="360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文本框 44104"/>
            <p:cNvSpPr txBox="1"/>
            <p:nvPr/>
          </p:nvSpPr>
          <p:spPr>
            <a:xfrm>
              <a:off x="1584" y="3408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-I</a:t>
              </a:r>
              <a:r>
                <a:rPr lang="en-US" altLang="zh-CN" sz="2000" b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直接连接符 44105"/>
            <p:cNvSpPr/>
            <p:nvPr/>
          </p:nvSpPr>
          <p:spPr>
            <a:xfrm flipH="1">
              <a:off x="2208" y="259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85" name="直接连接符 44106"/>
            <p:cNvSpPr/>
            <p:nvPr/>
          </p:nvSpPr>
          <p:spPr>
            <a:xfrm flipH="1">
              <a:off x="2244" y="3756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5386" name="文本框 44107"/>
            <p:cNvSpPr txBox="1"/>
            <p:nvPr/>
          </p:nvSpPr>
          <p:spPr>
            <a:xfrm>
              <a:off x="4128" y="2784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 b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109" name="组合 44108"/>
          <p:cNvGrpSpPr/>
          <p:nvPr/>
        </p:nvGrpSpPr>
        <p:grpSpPr>
          <a:xfrm>
            <a:off x="5664200" y="4696143"/>
            <a:ext cx="5003800" cy="1995487"/>
            <a:chOff x="1584" y="2112"/>
            <a:chExt cx="3099" cy="1756"/>
          </a:xfrm>
        </p:grpSpPr>
        <p:sp>
          <p:nvSpPr>
            <p:cNvPr id="15388" name="任意多边形 44109"/>
            <p:cNvSpPr/>
            <p:nvPr/>
          </p:nvSpPr>
          <p:spPr>
            <a:xfrm>
              <a:off x="2199" y="3186"/>
              <a:ext cx="2265" cy="1"/>
            </a:xfrm>
            <a:custGeom>
              <a:avLst/>
              <a:gdLst/>
              <a:ahLst/>
              <a:cxnLst/>
              <a:pathLst>
                <a:path w="2475" h="1">
                  <a:moveTo>
                    <a:pt x="0" y="0"/>
                  </a:moveTo>
                  <a:lnTo>
                    <a:pt x="247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9" name="任意多边形 44110"/>
            <p:cNvSpPr/>
            <p:nvPr/>
          </p:nvSpPr>
          <p:spPr>
            <a:xfrm>
              <a:off x="2201" y="2602"/>
              <a:ext cx="1680" cy="1156"/>
            </a:xfrm>
            <a:custGeom>
              <a:avLst/>
              <a:gdLst/>
              <a:ahLst/>
              <a:cxnLst/>
              <a:pathLst>
                <a:path w="1502" h="1248">
                  <a:moveTo>
                    <a:pt x="0" y="624"/>
                  </a:moveTo>
                  <a:cubicBezTo>
                    <a:pt x="120" y="312"/>
                    <a:pt x="240" y="0"/>
                    <a:pt x="360" y="0"/>
                  </a:cubicBezTo>
                  <a:cubicBezTo>
                    <a:pt x="480" y="0"/>
                    <a:pt x="600" y="416"/>
                    <a:pt x="720" y="624"/>
                  </a:cubicBezTo>
                  <a:cubicBezTo>
                    <a:pt x="840" y="832"/>
                    <a:pt x="960" y="1248"/>
                    <a:pt x="1080" y="1248"/>
                  </a:cubicBezTo>
                  <a:cubicBezTo>
                    <a:pt x="1200" y="1248"/>
                    <a:pt x="1378" y="732"/>
                    <a:pt x="1440" y="624"/>
                  </a:cubicBezTo>
                  <a:cubicBezTo>
                    <a:pt x="1502" y="516"/>
                    <a:pt x="1455" y="599"/>
                    <a:pt x="1455" y="600"/>
                  </a:cubicBezTo>
                  <a:cubicBezTo>
                    <a:pt x="1455" y="601"/>
                    <a:pt x="1443" y="624"/>
                    <a:pt x="1440" y="63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0" name="直接连接符 44111"/>
            <p:cNvSpPr/>
            <p:nvPr/>
          </p:nvSpPr>
          <p:spPr>
            <a:xfrm>
              <a:off x="2199" y="2279"/>
              <a:ext cx="0" cy="1589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5391" name="文本框 44112"/>
            <p:cNvSpPr txBox="1"/>
            <p:nvPr/>
          </p:nvSpPr>
          <p:spPr>
            <a:xfrm>
              <a:off x="1848" y="3014"/>
              <a:ext cx="604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文本框 44113"/>
            <p:cNvSpPr txBox="1"/>
            <p:nvPr/>
          </p:nvSpPr>
          <p:spPr>
            <a:xfrm>
              <a:off x="1680" y="2400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</a:t>
              </a:r>
              <a:endPara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3" name="文本框 44114"/>
            <p:cNvSpPr txBox="1"/>
            <p:nvPr/>
          </p:nvSpPr>
          <p:spPr>
            <a:xfrm>
              <a:off x="2888" y="2897"/>
              <a:ext cx="806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4" name="文本框 44115"/>
            <p:cNvSpPr txBox="1"/>
            <p:nvPr/>
          </p:nvSpPr>
          <p:spPr>
            <a:xfrm>
              <a:off x="3375" y="2902"/>
              <a:ext cx="755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17" name="文本框 44116"/>
            <p:cNvSpPr txBox="1"/>
            <p:nvPr/>
          </p:nvSpPr>
          <p:spPr>
            <a:xfrm>
              <a:off x="2208" y="2112"/>
              <a:ext cx="251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>
                <a:buClrTx/>
              </a:pPr>
              <a:r>
                <a:rPr lang="en-US" altLang="zh-CN" sz="3600" noProof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rPr>
                <a:t>u</a:t>
              </a:r>
              <a:endParaRPr lang="en-US" altLang="zh-CN" sz="36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文本框 44117"/>
            <p:cNvSpPr txBox="1"/>
            <p:nvPr/>
          </p:nvSpPr>
          <p:spPr>
            <a:xfrm>
              <a:off x="1584" y="3408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-U</a:t>
              </a:r>
              <a:r>
                <a:rPr lang="en-US" altLang="zh-CN" sz="20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</a:t>
              </a:r>
              <a:endPara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7" name="直接连接符 44118"/>
            <p:cNvSpPr/>
            <p:nvPr/>
          </p:nvSpPr>
          <p:spPr>
            <a:xfrm flipH="1">
              <a:off x="2208" y="259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98" name="直接连接符 44119"/>
            <p:cNvSpPr/>
            <p:nvPr/>
          </p:nvSpPr>
          <p:spPr>
            <a:xfrm flipH="1">
              <a:off x="2244" y="3756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5399" name="文本框 44120"/>
            <p:cNvSpPr txBox="1"/>
            <p:nvPr/>
          </p:nvSpPr>
          <p:spPr>
            <a:xfrm>
              <a:off x="4128" y="2784"/>
              <a:ext cx="55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3600" b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122" name="直接连接符 44121"/>
          <p:cNvSpPr/>
          <p:nvPr/>
        </p:nvSpPr>
        <p:spPr>
          <a:xfrm>
            <a:off x="7319963" y="447993"/>
            <a:ext cx="0" cy="6408737"/>
          </a:xfrm>
          <a:prstGeom prst="line">
            <a:avLst/>
          </a:prstGeom>
          <a:ln w="28575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123" name="直接连接符 44122"/>
          <p:cNvSpPr/>
          <p:nvPr/>
        </p:nvSpPr>
        <p:spPr>
          <a:xfrm>
            <a:off x="7967663" y="447993"/>
            <a:ext cx="0" cy="6408737"/>
          </a:xfrm>
          <a:prstGeom prst="line">
            <a:avLst/>
          </a:prstGeom>
          <a:ln w="28575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124" name="直接连接符 44123"/>
          <p:cNvSpPr/>
          <p:nvPr/>
        </p:nvSpPr>
        <p:spPr>
          <a:xfrm>
            <a:off x="8616950" y="447993"/>
            <a:ext cx="0" cy="6408737"/>
          </a:xfrm>
          <a:prstGeom prst="line">
            <a:avLst/>
          </a:prstGeom>
          <a:ln w="28575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44127" name="组合 44126"/>
          <p:cNvGrpSpPr/>
          <p:nvPr/>
        </p:nvGrpSpPr>
        <p:grpSpPr>
          <a:xfrm>
            <a:off x="2281238" y="1473518"/>
            <a:ext cx="2665412" cy="2103437"/>
            <a:chOff x="204" y="845"/>
            <a:chExt cx="2052" cy="2540"/>
          </a:xfrm>
        </p:grpSpPr>
        <p:pic>
          <p:nvPicPr>
            <p:cNvPr id="15404" name="图片 44124"/>
            <p:cNvPicPr>
              <a:picLocks noChangeAspect="1"/>
            </p:cNvPicPr>
            <p:nvPr/>
          </p:nvPicPr>
          <p:blipFill>
            <a:blip r:embed="rId1"/>
            <a:srcRect l="1945" t="5397" r="74603" b="14377"/>
            <a:stretch>
              <a:fillRect/>
            </a:stretch>
          </p:blipFill>
          <p:spPr>
            <a:xfrm>
              <a:off x="204" y="845"/>
              <a:ext cx="2052" cy="25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405" name="矩形 44125"/>
            <p:cNvSpPr/>
            <p:nvPr/>
          </p:nvSpPr>
          <p:spPr>
            <a:xfrm>
              <a:off x="1156" y="2886"/>
              <a:ext cx="409" cy="1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69060" y="637540"/>
            <a:ext cx="3744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正弦交流电的图像</a:t>
            </a:r>
            <a:r>
              <a:rPr lang="zh-CN" altLang="en-US" sz="28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0700" y="3576955"/>
            <a:ext cx="387350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线圈与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纯电阻负载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时，流过负载的电流 i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以及负载两端的电压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u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8288" y="5091113"/>
          <a:ext cx="1909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762000" imgH="228600" progId="Equation.KSEE3">
                  <p:embed/>
                </p:oleObj>
              </mc:Choice>
              <mc:Fallback>
                <p:oleObj name="" r:id="rId2" imgW="762000" imgH="2286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8288" y="5091113"/>
                        <a:ext cx="1909762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6850" y="5804218"/>
          <a:ext cx="1981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825500" imgH="228600" progId="Equation.KSEE3">
                  <p:embed/>
                </p:oleObj>
              </mc:Choice>
              <mc:Fallback>
                <p:oleObj name="" r:id="rId4" imgW="825500" imgH="2286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6850" y="5804218"/>
                        <a:ext cx="19812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4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37889"/>
          <p:cNvSpPr/>
          <p:nvPr/>
        </p:nvSpPr>
        <p:spPr>
          <a:xfrm>
            <a:off x="1812925" y="452755"/>
            <a:ext cx="94126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实际的交流发电机结构远比示意图要复杂：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86" name="图片 55" descr="图片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888" y="1000760"/>
            <a:ext cx="4424362" cy="345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5940" name="内容占位符 295939" descr="定子铁心在装配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173913" y="3990023"/>
            <a:ext cx="3074987" cy="2854325"/>
          </a:xfrm>
        </p:spPr>
      </p:pic>
      <p:pic>
        <p:nvPicPr>
          <p:cNvPr id="295939" name="内容占位符 295938" descr="水轮发电机的转子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3913" y="1245235"/>
            <a:ext cx="3074987" cy="2549525"/>
          </a:xfrm>
        </p:spPr>
      </p:pic>
      <p:pic>
        <p:nvPicPr>
          <p:cNvPr id="294916" name="内容占位符 294915" descr="generator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4039235"/>
            <a:ext cx="4979988" cy="2805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6625"/>
          <p:cNvSpPr txBox="1"/>
          <p:nvPr/>
        </p:nvSpPr>
        <p:spPr>
          <a:xfrm>
            <a:off x="1774825" y="676275"/>
            <a:ext cx="8496300" cy="2245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例题1.矩形线圈在匀强磁场中匀速转动。设线圈ab边长为20cm，ad边长为10cm，磁感应强度  B=0.01T，线圈的转速n=50r/s，求：（1）1秒内电流方向改变的次数；（2）电动势的最大值；（3）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转速增加一倍时上述两问如何变？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913" y="2990850"/>
            <a:ext cx="85871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解：（1）线圈转一周内电流改变2次方向，1秒内改变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4825" y="4019550"/>
            <a:ext cx="35801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（2）电动势的最大值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9600" y="4537075"/>
          <a:ext cx="4670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90700" imgH="228600" progId="Equation.KSEE3">
                  <p:embed/>
                </p:oleObj>
              </mc:Choice>
              <mc:Fallback>
                <p:oleObj name="" r:id="rId1" imgW="17907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9600" y="4537075"/>
                        <a:ext cx="467042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8725" y="5141913"/>
          <a:ext cx="5895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260600" imgH="215900" progId="Equation.KSEE3">
                  <p:embed/>
                </p:oleObj>
              </mc:Choice>
              <mc:Fallback>
                <p:oleObj name="" r:id="rId3" imgW="22606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8725" y="5141913"/>
                        <a:ext cx="589597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3363" y="3508375"/>
          <a:ext cx="28829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104900" imgH="215900" progId="Equation.KSEE3">
                  <p:embed/>
                </p:oleObj>
              </mc:Choice>
              <mc:Fallback>
                <p:oleObj name="" r:id="rId5" imgW="1104900" imgH="2159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3363" y="3508375"/>
                        <a:ext cx="2882900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74825" y="5705475"/>
            <a:ext cx="913003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（3）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转速增加一倍时角速度增加一倍，所以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1秒内电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流方向改变200次，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电动势的最大值变为0.04π伏特。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2"/>
          <p:cNvSpPr txBox="1"/>
          <p:nvPr/>
        </p:nvSpPr>
        <p:spPr>
          <a:xfrm>
            <a:off x="1635760" y="796290"/>
            <a:ext cx="87642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交变电流用那些物理量描述?</a:t>
            </a:r>
            <a:endParaRPr lang="zh-CN" altLang="en-US" sz="36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434" name="图片 1"/>
          <p:cNvPicPr>
            <a:picLocks noChangeAspect="1"/>
          </p:cNvPicPr>
          <p:nvPr/>
        </p:nvPicPr>
        <p:blipFill>
          <a:blip r:embed="rId1"/>
          <a:srcRect b="13046"/>
          <a:stretch>
            <a:fillRect/>
          </a:stretch>
        </p:blipFill>
        <p:spPr>
          <a:xfrm>
            <a:off x="2047240" y="4498658"/>
            <a:ext cx="3471863" cy="1798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0" y="4498658"/>
            <a:ext cx="4110038" cy="1798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2"/>
          <p:cNvSpPr txBox="1"/>
          <p:nvPr/>
        </p:nvSpPr>
        <p:spPr>
          <a:xfrm>
            <a:off x="2182178" y="1626870"/>
            <a:ext cx="750093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交变电流的大小和方向都随时间变化，谈到它的电流或电压时要区分它的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峰值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瞬时值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文本框 3"/>
          <p:cNvSpPr txBox="1"/>
          <p:nvPr/>
        </p:nvSpPr>
        <p:spPr>
          <a:xfrm>
            <a:off x="1681480" y="2738120"/>
            <a:ext cx="88938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交变电流的峰值：交变电流可能达到的最大值。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18438" name="文本框 4"/>
          <p:cNvSpPr txBox="1"/>
          <p:nvPr/>
        </p:nvSpPr>
        <p:spPr>
          <a:xfrm>
            <a:off x="2182178" y="3598545"/>
            <a:ext cx="7670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请指出下列图中的交流电峰值：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8436" grpId="0"/>
      <p:bldP spid="18437" grpId="0"/>
      <p:bldP spid="184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文本框 3"/>
          <p:cNvSpPr txBox="1"/>
          <p:nvPr/>
        </p:nvSpPr>
        <p:spPr>
          <a:xfrm>
            <a:off x="868045" y="835025"/>
            <a:ext cx="981900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交变电流的有效值：将同一电阻接恒定直流电源和交流电源两种情况下，如果在相同的一个周期时间内产生的焦耳热相同，则两电源的热效应效果相同,这时直流电的值叫做这个交流电的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有效值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u="sng" dirty="0">
              <a:solidFill>
                <a:srgbClr val="FF3300"/>
              </a:solidFill>
              <a:latin typeface="Times New Roman" panose="02020603050405020304" pitchFamily="18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7174" name="文本框 7173"/>
          <p:cNvSpPr txBox="1"/>
          <p:nvPr/>
        </p:nvSpPr>
        <p:spPr>
          <a:xfrm>
            <a:off x="6830060" y="2649855"/>
            <a:ext cx="414655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思考：如图的电流i通过一个电阻R，一个周期内电阻R中产生的热量？将一个多大的恒定电流通过这个电阻R，也能在一个周期内产生同样的热？图中电流的有效值为多少？平均值为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多少？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3" name="图片 7172"/>
          <p:cNvPicPr>
            <a:picLocks noChangeAspect="1"/>
          </p:cNvPicPr>
          <p:nvPr/>
        </p:nvPicPr>
        <p:blipFill>
          <a:blip r:embed="rId1"/>
          <a:srcRect b="25996"/>
          <a:stretch>
            <a:fillRect/>
          </a:stretch>
        </p:blipFill>
        <p:spPr>
          <a:xfrm>
            <a:off x="1440180" y="2901950"/>
            <a:ext cx="5513070" cy="251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71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968500" y="707390"/>
            <a:ext cx="673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解：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888" y="4176078"/>
            <a:ext cx="270033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电流的平均值为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507" name="图片 7172"/>
          <p:cNvPicPr>
            <a:picLocks noChangeAspect="1"/>
          </p:cNvPicPr>
          <p:nvPr/>
        </p:nvPicPr>
        <p:blipFill>
          <a:blip r:embed="rId1"/>
          <a:srcRect b="25996"/>
          <a:stretch>
            <a:fillRect/>
          </a:stretch>
        </p:blipFill>
        <p:spPr>
          <a:xfrm>
            <a:off x="5249863" y="4176078"/>
            <a:ext cx="5257800" cy="251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697163" y="707390"/>
            <a:ext cx="76904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图中的电流 一个周期内在电阻R中产生的热量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：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0888" y="1229678"/>
          <a:ext cx="81518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3124200" imgH="228600" progId="Equation.KSEE3">
                  <p:embed/>
                </p:oleObj>
              </mc:Choice>
              <mc:Fallback>
                <p:oleObj name="" r:id="rId2" imgW="3124200" imgH="2286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0888" y="1229678"/>
                        <a:ext cx="8151812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20888" y="1971040"/>
            <a:ext cx="82486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设恒定电流I通过电阻R，在1s内产生同样的热：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7163" y="2683828"/>
          <a:ext cx="34448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" imgW="1320165" imgH="228600" progId="Equation.KSEE3">
                  <p:embed/>
                </p:oleObj>
              </mc:Choice>
              <mc:Fallback>
                <p:oleObj name="" r:id="rId4" imgW="1320165" imgH="2286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7163" y="2683828"/>
                        <a:ext cx="3444875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4663" y="2650490"/>
          <a:ext cx="23542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901700" imgH="241300" progId="Equation.KSEE3">
                  <p:embed/>
                </p:oleObj>
              </mc:Choice>
              <mc:Fallback>
                <p:oleObj name="" r:id="rId6" imgW="901700" imgH="2413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4663" y="2650490"/>
                        <a:ext cx="235426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020888" y="3432492"/>
            <a:ext cx="4043997" cy="631825"/>
            <a:chOff x="1130" y="4902"/>
            <a:chExt cx="6369" cy="994"/>
          </a:xfrm>
        </p:grpSpPr>
        <p:sp>
          <p:nvSpPr>
            <p:cNvPr id="21514" name="文本框 8"/>
            <p:cNvSpPr txBox="1"/>
            <p:nvPr/>
          </p:nvSpPr>
          <p:spPr>
            <a:xfrm>
              <a:off x="1130" y="4990"/>
              <a:ext cx="5513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电流的有效值为</a:t>
              </a:r>
              <a:endParaRPr lang="zh-CN" altLang="en-US" sz="2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515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202" y="4902"/>
            <a:ext cx="2297" cy="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8" imgW="558800" imgH="241300" progId="Equation.KSEE3">
                    <p:embed/>
                  </p:oleObj>
                </mc:Choice>
                <mc:Fallback>
                  <p:oleObj name="" r:id="rId8" imgW="558800" imgH="241300" progId="Equation.KSEE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02" y="4902"/>
                          <a:ext cx="2297" cy="9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3600" y="4901565"/>
          <a:ext cx="31162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0" imgW="1193800" imgH="405765" progId="Equation.KSEE3">
                  <p:embed/>
                </p:oleObj>
              </mc:Choice>
              <mc:Fallback>
                <p:oleObj name="" r:id="rId10" imgW="1193800" imgH="405765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33600" y="4901565"/>
                        <a:ext cx="311626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8713" y="6125528"/>
          <a:ext cx="1460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2" imgW="558800" imgH="215900" progId="Equation.KSEE3">
                  <p:embed/>
                </p:oleObj>
              </mc:Choice>
              <mc:Fallback>
                <p:oleObj name="" r:id="rId12" imgW="558800" imgH="2159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98713" y="6125528"/>
                        <a:ext cx="14605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2028825" y="2778125"/>
            <a:ext cx="1255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2425700" y="3387725"/>
            <a:ext cx="7467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以上关系式只适用于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正弦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余弦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交流电；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2425700" y="3971925"/>
            <a:ext cx="86448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交流用电器的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额定电压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额定电流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指的是有效值；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2425700" y="4556125"/>
            <a:ext cx="7467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电流表和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交流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电压表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的读数是有效值；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2425700" y="5140325"/>
            <a:ext cx="82315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对于交流电若没有特殊说明的均指有效值，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家庭电路的220V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便是有效值。</a:t>
            </a:r>
            <a:endParaRPr lang="zh-CN" altLang="en-US" sz="2400" dirty="0">
              <a:solidFill>
                <a:srgbClr val="042FB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3" name="Text Box 7"/>
          <p:cNvSpPr txBox="1"/>
          <p:nvPr/>
        </p:nvSpPr>
        <p:spPr>
          <a:xfrm>
            <a:off x="1851025" y="784225"/>
            <a:ext cx="63582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正弦交流电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有效值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峰值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的关系</a:t>
            </a:r>
            <a:r>
              <a:rPr lang="zh-CN" altLang="en-US" sz="28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8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4050" y="1655763"/>
          <a:ext cx="21891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838200" imgH="241300" progId="Equation.KSEE3">
                  <p:embed/>
                </p:oleObj>
              </mc:Choice>
              <mc:Fallback>
                <p:oleObj name="" r:id="rId1" imgW="838200" imgH="241300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4050" y="1655763"/>
                        <a:ext cx="2189163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1550" y="1755775"/>
          <a:ext cx="19224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736600" imgH="241300" progId="Equation.KSEE3">
                  <p:embed/>
                </p:oleObj>
              </mc:Choice>
              <mc:Fallback>
                <p:oleObj name="" r:id="rId3" imgW="736600" imgH="241300" progId="Equation.KSEE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1550" y="1755775"/>
                        <a:ext cx="192246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1" grpId="0"/>
      <p:bldP spid="14342" grpId="0"/>
      <p:bldP spid="143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9763" y="1917700"/>
            <a:ext cx="4413250" cy="2071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AutoShape 3"/>
          <p:cNvSpPr/>
          <p:nvPr/>
        </p:nvSpPr>
        <p:spPr>
          <a:xfrm>
            <a:off x="7751763" y="3240088"/>
            <a:ext cx="1371600" cy="546100"/>
          </a:xfrm>
          <a:prstGeom prst="wedgeRoundRectCallout">
            <a:avLst>
              <a:gd name="adj1" fmla="val -272259"/>
              <a:gd name="adj2" fmla="val -9018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电 容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3556" name="AutoShape 4"/>
          <p:cNvSpPr/>
          <p:nvPr/>
        </p:nvSpPr>
        <p:spPr>
          <a:xfrm>
            <a:off x="6227763" y="1073150"/>
            <a:ext cx="2814637" cy="450850"/>
          </a:xfrm>
          <a:prstGeom prst="wedgeRoundRectCallout">
            <a:avLst>
              <a:gd name="adj1" fmla="val -108991"/>
              <a:gd name="adj2" fmla="val 26125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耐压值（最大值）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4580" name="Text Box 5"/>
          <p:cNvSpPr txBox="1"/>
          <p:nvPr/>
        </p:nvSpPr>
        <p:spPr>
          <a:xfrm>
            <a:off x="3789363" y="2374900"/>
            <a:ext cx="838200" cy="3987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250V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2641600" y="4870450"/>
            <a:ext cx="69469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思考：将此电容接入家庭电路中是否安全？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 animBg="1"/>
      <p:bldP spid="23556" grpId="0" bldLvl="0" animBg="1"/>
      <p:bldP spid="235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32801"/>
          <p:cNvSpPr txBox="1"/>
          <p:nvPr/>
        </p:nvSpPr>
        <p:spPr>
          <a:xfrm>
            <a:off x="1631950" y="884238"/>
            <a:ext cx="5940425" cy="2676525"/>
          </a:xfrm>
          <a:prstGeom prst="rect">
            <a:avLst/>
          </a:prstGeom>
          <a:noFill/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287655" indent="-287655"/>
            <a:r>
              <a:rPr lang="en-US" altLang="zh-CN" sz="2600" dirty="0">
                <a:solidFill>
                  <a:srgbClr val="66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600" dirty="0">
                <a:solidFill>
                  <a:srgbClr val="042FB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例2、如图所示，矩形线圈共100匝，长ab=20cm，宽bc=10cm，固定转轴OO´通过ab和bc的中点，匀强磁场磁感应强度为B=0.5T。方向与OO´垂直，线圈以60r/min的转速匀速转动，(线圈总电阻为1Ω )求：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78" name="平行四边形 332803"/>
          <p:cNvSpPr/>
          <p:nvPr/>
        </p:nvSpPr>
        <p:spPr>
          <a:xfrm rot="-1536429">
            <a:off x="8105775" y="1676400"/>
            <a:ext cx="1447800" cy="1219200"/>
          </a:xfrm>
          <a:prstGeom prst="parallelogram">
            <a:avLst>
              <a:gd name="adj" fmla="val 50259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直接连接符 332804"/>
          <p:cNvSpPr/>
          <p:nvPr/>
        </p:nvSpPr>
        <p:spPr>
          <a:xfrm>
            <a:off x="8064500" y="1676400"/>
            <a:ext cx="1981200" cy="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</p:spPr>
      </p:sp>
      <p:grpSp>
        <p:nvGrpSpPr>
          <p:cNvPr id="3" name="组合 332805"/>
          <p:cNvGrpSpPr/>
          <p:nvPr/>
        </p:nvGrpSpPr>
        <p:grpSpPr>
          <a:xfrm>
            <a:off x="7888288" y="2057400"/>
            <a:ext cx="2081212" cy="11113"/>
            <a:chOff x="2817" y="3120"/>
            <a:chExt cx="1311" cy="7"/>
          </a:xfrm>
        </p:grpSpPr>
        <p:sp>
          <p:nvSpPr>
            <p:cNvPr id="25605" name="直接连接符 332806"/>
            <p:cNvSpPr/>
            <p:nvPr/>
          </p:nvSpPr>
          <p:spPr>
            <a:xfrm>
              <a:off x="3504" y="3120"/>
              <a:ext cx="624" cy="0"/>
            </a:xfrm>
            <a:prstGeom prst="line">
              <a:avLst/>
            </a:prstGeom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25606" name="直接连接符 332807"/>
            <p:cNvSpPr/>
            <p:nvPr/>
          </p:nvSpPr>
          <p:spPr>
            <a:xfrm flipH="1">
              <a:off x="2817" y="3127"/>
              <a:ext cx="384" cy="0"/>
            </a:xfrm>
            <a:prstGeom prst="line">
              <a:avLst/>
            </a:prstGeom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583" name="组合 332808"/>
          <p:cNvGrpSpPr/>
          <p:nvPr/>
        </p:nvGrpSpPr>
        <p:grpSpPr>
          <a:xfrm>
            <a:off x="7848600" y="2503488"/>
            <a:ext cx="2081213" cy="11112"/>
            <a:chOff x="2817" y="3120"/>
            <a:chExt cx="1311" cy="7"/>
          </a:xfrm>
        </p:grpSpPr>
        <p:sp>
          <p:nvSpPr>
            <p:cNvPr id="25608" name="直接连接符 332809"/>
            <p:cNvSpPr/>
            <p:nvPr/>
          </p:nvSpPr>
          <p:spPr>
            <a:xfrm>
              <a:off x="3504" y="3120"/>
              <a:ext cx="624" cy="0"/>
            </a:xfrm>
            <a:prstGeom prst="line">
              <a:avLst/>
            </a:prstGeom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25609" name="直接连接符 332810"/>
            <p:cNvSpPr/>
            <p:nvPr/>
          </p:nvSpPr>
          <p:spPr>
            <a:xfrm flipH="1">
              <a:off x="2817" y="3127"/>
              <a:ext cx="384" cy="0"/>
            </a:xfrm>
            <a:prstGeom prst="line">
              <a:avLst/>
            </a:prstGeom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586" name="组合 332811"/>
          <p:cNvGrpSpPr/>
          <p:nvPr/>
        </p:nvGrpSpPr>
        <p:grpSpPr>
          <a:xfrm>
            <a:off x="7853363" y="2954338"/>
            <a:ext cx="2081212" cy="11112"/>
            <a:chOff x="2817" y="3120"/>
            <a:chExt cx="1311" cy="7"/>
          </a:xfrm>
        </p:grpSpPr>
        <p:sp>
          <p:nvSpPr>
            <p:cNvPr id="25611" name="直接连接符 332812"/>
            <p:cNvSpPr/>
            <p:nvPr/>
          </p:nvSpPr>
          <p:spPr>
            <a:xfrm>
              <a:off x="3504" y="3120"/>
              <a:ext cx="624" cy="0"/>
            </a:xfrm>
            <a:prstGeom prst="line">
              <a:avLst/>
            </a:prstGeom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25612" name="直接连接符 332813"/>
            <p:cNvSpPr/>
            <p:nvPr/>
          </p:nvSpPr>
          <p:spPr>
            <a:xfrm flipH="1">
              <a:off x="2817" y="3127"/>
              <a:ext cx="384" cy="0"/>
            </a:xfrm>
            <a:prstGeom prst="line">
              <a:avLst/>
            </a:prstGeom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589" name="文本框 332814"/>
          <p:cNvSpPr txBox="1"/>
          <p:nvPr/>
        </p:nvSpPr>
        <p:spPr>
          <a:xfrm>
            <a:off x="9817100" y="2133600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i="1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0" name="直接连接符 332815"/>
          <p:cNvSpPr/>
          <p:nvPr/>
        </p:nvSpPr>
        <p:spPr>
          <a:xfrm>
            <a:off x="8826500" y="1066800"/>
            <a:ext cx="0" cy="22860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591" name="文本框 332816"/>
          <p:cNvSpPr txBox="1"/>
          <p:nvPr/>
        </p:nvSpPr>
        <p:spPr>
          <a:xfrm>
            <a:off x="8140700" y="1524000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6" name="文本框 332817"/>
          <p:cNvSpPr txBox="1"/>
          <p:nvPr/>
        </p:nvSpPr>
        <p:spPr>
          <a:xfrm>
            <a:off x="7751763" y="5249863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3" name="文本框 332818"/>
          <p:cNvSpPr txBox="1"/>
          <p:nvPr/>
        </p:nvSpPr>
        <p:spPr>
          <a:xfrm>
            <a:off x="8064500" y="2971800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4" name="文本框 332819"/>
          <p:cNvSpPr txBox="1"/>
          <p:nvPr/>
        </p:nvSpPr>
        <p:spPr>
          <a:xfrm>
            <a:off x="9131300" y="2590800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5" name="文本框 332820"/>
          <p:cNvSpPr txBox="1"/>
          <p:nvPr/>
        </p:nvSpPr>
        <p:spPr>
          <a:xfrm>
            <a:off x="9183688" y="1108075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96" name="组合 332821"/>
          <p:cNvGrpSpPr/>
          <p:nvPr/>
        </p:nvGrpSpPr>
        <p:grpSpPr>
          <a:xfrm>
            <a:off x="8597900" y="1143000"/>
            <a:ext cx="457200" cy="228600"/>
            <a:chOff x="1105" y="2595"/>
            <a:chExt cx="480" cy="286"/>
          </a:xfrm>
        </p:grpSpPr>
        <p:sp>
          <p:nvSpPr>
            <p:cNvPr id="25621" name="任意多边形 332822"/>
            <p:cNvSpPr/>
            <p:nvPr/>
          </p:nvSpPr>
          <p:spPr>
            <a:xfrm flipV="1">
              <a:off x="1105" y="2595"/>
              <a:ext cx="480" cy="286"/>
            </a:xfrm>
            <a:custGeom>
              <a:avLst/>
              <a:gdLst/>
              <a:ahLst/>
              <a:cxnLst>
                <a:cxn ang="90">
                  <a:pos x="17857" y="42873"/>
                </a:cxn>
                <a:cxn ang="0">
                  <a:pos x="38864" y="34580"/>
                </a:cxn>
                <a:cxn ang="90">
                  <a:pos x="21600" y="21600"/>
                </a:cxn>
              </a:cxnLst>
              <a:pathLst>
                <a:path w="43200" h="42873" fill="none">
                  <a:moveTo>
                    <a:pt x="17857" y="42873"/>
                  </a:moveTo>
                  <a:cubicBezTo>
                    <a:pt x="7706" y="41098"/>
                    <a:pt x="0" y="32249"/>
                    <a:pt x="0" y="21600"/>
                  </a:cubicBezTo>
                  <a:cubicBezTo>
                    <a:pt x="0" y="9671"/>
                    <a:pt x="9671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26472"/>
                    <a:pt x="41587" y="30968"/>
                    <a:pt x="38866" y="34581"/>
                  </a:cubicBezTo>
                </a:path>
                <a:path w="43200" h="42873" stroke="0">
                  <a:moveTo>
                    <a:pt x="17857" y="42873"/>
                  </a:moveTo>
                  <a:cubicBezTo>
                    <a:pt x="7706" y="41098"/>
                    <a:pt x="0" y="32249"/>
                    <a:pt x="0" y="21600"/>
                  </a:cubicBezTo>
                  <a:cubicBezTo>
                    <a:pt x="0" y="9671"/>
                    <a:pt x="9671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26472"/>
                    <a:pt x="41587" y="30968"/>
                    <a:pt x="38866" y="3458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2" name="直接连接符 332823"/>
            <p:cNvSpPr/>
            <p:nvPr/>
          </p:nvSpPr>
          <p:spPr>
            <a:xfrm flipH="1" flipV="1">
              <a:off x="1536" y="2629"/>
              <a:ext cx="4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</p:sp>
      </p:grpSp>
      <p:sp>
        <p:nvSpPr>
          <p:cNvPr id="24599" name="文本框 332824"/>
          <p:cNvSpPr txBox="1"/>
          <p:nvPr/>
        </p:nvSpPr>
        <p:spPr>
          <a:xfrm>
            <a:off x="8832850" y="768350"/>
            <a:ext cx="5270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0" name="文本框 332826"/>
          <p:cNvSpPr txBox="1"/>
          <p:nvPr/>
        </p:nvSpPr>
        <p:spPr>
          <a:xfrm>
            <a:off x="8832850" y="785813"/>
            <a:ext cx="5270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1" name="文本框 332827"/>
          <p:cNvSpPr txBox="1"/>
          <p:nvPr/>
        </p:nvSpPr>
        <p:spPr>
          <a:xfrm>
            <a:off x="8750300" y="3048000"/>
            <a:ext cx="6588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O´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950" y="3765550"/>
            <a:ext cx="8942388" cy="2676525"/>
          </a:xfrm>
          <a:prstGeom prst="rect">
            <a:avLst/>
          </a:prstGeom>
          <a:noFill/>
          <a:ln w="38100" cap="flat" cmpd="dbl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marL="287655" indent="-287655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（1）转至ad边与磁感线成53º角时，感应电动势多大？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7655" indent="-287655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（2）ad边从与磁感线平行到与磁感线垂直，转动90º角的过程中: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7655" indent="-287655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产生的焦耳热是多少？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7655" indent="-287655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感应电动势的平均值多大？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7655" indent="-287655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通过线圈某一横截面的电荷量？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4578" grpId="0" bldLvl="0" animBg="1"/>
      <p:bldP spid="24589" grpId="0"/>
      <p:bldP spid="24591" grpId="0"/>
      <p:bldP spid="24593" grpId="0"/>
      <p:bldP spid="24594" grpId="0"/>
      <p:bldP spid="24595" grpId="0"/>
      <p:bldP spid="24599" grpId="0"/>
      <p:bldP spid="24600" grpId="0"/>
      <p:bldP spid="24601" grpId="0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99"/>
          <p:cNvSpPr txBox="1"/>
          <p:nvPr/>
        </p:nvSpPr>
        <p:spPr>
          <a:xfrm>
            <a:off x="2409825" y="765175"/>
            <a:ext cx="47640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（1）线圈的角速度为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0" name="文本框 3"/>
          <p:cNvSpPr txBox="1"/>
          <p:nvPr/>
        </p:nvSpPr>
        <p:spPr>
          <a:xfrm>
            <a:off x="1515745" y="765175"/>
            <a:ext cx="8959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文本框 101"/>
          <p:cNvSpPr txBox="1"/>
          <p:nvPr/>
        </p:nvSpPr>
        <p:spPr>
          <a:xfrm>
            <a:off x="3436938" y="303847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7750" y="1503363"/>
          <a:ext cx="45037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727200" imgH="203200" progId="Equation.KSEE3">
                  <p:embed/>
                </p:oleObj>
              </mc:Choice>
              <mc:Fallback>
                <p:oleObj name="" r:id="rId1" imgW="1727200" imgH="2032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7750" y="1503363"/>
                        <a:ext cx="450373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文本框 5"/>
          <p:cNvSpPr txBox="1"/>
          <p:nvPr/>
        </p:nvSpPr>
        <p:spPr>
          <a:xfrm>
            <a:off x="2759075" y="2093913"/>
            <a:ext cx="69373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矩形线圈abcd转动过程中，只有ab和cd切割磁感线，ab和cd的转动速度为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1413" y="3163888"/>
          <a:ext cx="4040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548765" imgH="203200" progId="Equation.KSEE3">
                  <p:embed/>
                </p:oleObj>
              </mc:Choice>
              <mc:Fallback>
                <p:oleObj name="" r:id="rId3" imgW="1548765" imgH="203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1413" y="3163888"/>
                        <a:ext cx="404018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文本框 10"/>
          <p:cNvSpPr txBox="1"/>
          <p:nvPr/>
        </p:nvSpPr>
        <p:spPr>
          <a:xfrm>
            <a:off x="2809875" y="3838575"/>
            <a:ext cx="68014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转至ad边与磁感线成53º角时，感应电动势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3250" y="4559300"/>
          <a:ext cx="56673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171700" imgH="228600" progId="Equation.KSEE3">
                  <p:embed/>
                </p:oleObj>
              </mc:Choice>
              <mc:Fallback>
                <p:oleObj name="" r:id="rId5" imgW="2171700" imgH="2286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250" y="4559300"/>
                        <a:ext cx="5667375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文本框 13"/>
          <p:cNvSpPr txBox="1"/>
          <p:nvPr/>
        </p:nvSpPr>
        <p:spPr>
          <a:xfrm>
            <a:off x="2409825" y="5229225"/>
            <a:ext cx="47640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感应电动势的有效值为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5638" y="5730875"/>
          <a:ext cx="57991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222500" imgH="241300" progId="Equation.KSEE3">
                  <p:embed/>
                </p:oleObj>
              </mc:Choice>
              <mc:Fallback>
                <p:oleObj name="" r:id="rId7" imgW="2222500" imgH="2413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5638" y="5730875"/>
                        <a:ext cx="5799137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29" grpId="0"/>
      <p:bldP spid="22533" grpId="0"/>
      <p:bldP spid="22535" grpId="0"/>
      <p:bldP spid="225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3075"/>
          <p:cNvSpPr/>
          <p:nvPr/>
        </p:nvSpPr>
        <p:spPr>
          <a:xfrm>
            <a:off x="1981200" y="1386205"/>
            <a:ext cx="8423275" cy="8540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kumimoji="1" lang="zh-CN" altLang="en-US" sz="43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 交变电流的描述及其三要素</a:t>
            </a:r>
            <a:endParaRPr lang="zh-CN" altLang="en-US" sz="3600">
              <a:solidFill>
                <a:srgbClr val="008A3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2" name="文本框 2"/>
          <p:cNvSpPr txBox="1"/>
          <p:nvPr/>
        </p:nvSpPr>
        <p:spPr>
          <a:xfrm>
            <a:off x="1981200" y="2853690"/>
            <a:ext cx="8876665" cy="753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43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8.2 电感和电容对交变电流的影响</a:t>
            </a:r>
            <a:endParaRPr kumimoji="1" lang="zh-CN" altLang="en-US" sz="4300" b="1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123" name="文本框 3"/>
          <p:cNvSpPr txBox="1"/>
          <p:nvPr/>
        </p:nvSpPr>
        <p:spPr>
          <a:xfrm>
            <a:off x="1981200" y="4341813"/>
            <a:ext cx="7072313" cy="753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43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8.3 变压器与电能的输送</a:t>
            </a:r>
            <a:endParaRPr lang="zh-CN" altLang="en-US" sz="3600">
              <a:solidFill>
                <a:srgbClr val="008A3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99"/>
          <p:cNvSpPr txBox="1"/>
          <p:nvPr/>
        </p:nvSpPr>
        <p:spPr>
          <a:xfrm>
            <a:off x="2409825" y="792163"/>
            <a:ext cx="47640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T/4内产生的焦耳热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4" name="文本框 101"/>
          <p:cNvSpPr txBox="1"/>
          <p:nvPr/>
        </p:nvSpPr>
        <p:spPr>
          <a:xfrm>
            <a:off x="3436938" y="303847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7975" y="1220788"/>
          <a:ext cx="34432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320165" imgH="419100" progId="Equation.KSEE3">
                  <p:embed/>
                </p:oleObj>
              </mc:Choice>
              <mc:Fallback>
                <p:oleObj name="" r:id="rId1" imgW="1320165" imgH="4191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7975" y="1220788"/>
                        <a:ext cx="3443288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文本框 13"/>
          <p:cNvSpPr txBox="1"/>
          <p:nvPr/>
        </p:nvSpPr>
        <p:spPr>
          <a:xfrm>
            <a:off x="2409825" y="2520950"/>
            <a:ext cx="47640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感应电动势的平均值为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3038475"/>
          <a:ext cx="5002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917065" imgH="405765" progId="Equation.KSEE3">
                  <p:embed/>
                </p:oleObj>
              </mc:Choice>
              <mc:Fallback>
                <p:oleObj name="" r:id="rId3" imgW="1917065" imgH="405765" progId="Equation.KSEE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4100" y="3038475"/>
                        <a:ext cx="50022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文本框 1"/>
          <p:cNvSpPr txBox="1"/>
          <p:nvPr/>
        </p:nvSpPr>
        <p:spPr>
          <a:xfrm>
            <a:off x="2409825" y="4497388"/>
            <a:ext cx="48304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通过线圈某一横截面的电荷量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4313" y="4997450"/>
          <a:ext cx="41433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587500" imgH="419100" progId="Equation.KSEE3">
                  <p:embed/>
                </p:oleObj>
              </mc:Choice>
              <mc:Fallback>
                <p:oleObj name="" r:id="rId5" imgW="1587500" imgH="4191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4313" y="4997450"/>
                        <a:ext cx="4143375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/>
      <p:bldP spid="23556" grpId="0"/>
      <p:bldP spid="235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idx="4294967295"/>
          </p:nvPr>
        </p:nvSpPr>
        <p:spPr>
          <a:xfrm>
            <a:off x="1847850" y="1573530"/>
            <a:ext cx="8353425" cy="4024313"/>
          </a:xfrm>
        </p:spPr>
        <p:txBody>
          <a:bodyPr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en-US" altLang="zh-CN" sz="2400"/>
              <a:t>   </a:t>
            </a:r>
            <a:r>
              <a:rPr lang="zh-CN" altLang="en-US" sz="2800" b="1" dirty="0">
                <a:solidFill>
                  <a:srgbClr val="042FB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例3．</a:t>
            </a:r>
            <a:r>
              <a:rPr kumimoji="1"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电路如图所示，已知交流电源电压</a:t>
            </a:r>
            <a:endParaRPr kumimoji="1"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u=200sin100πtV，电阻R=100Ω。则电流表和电</a:t>
            </a:r>
            <a:endParaRPr kumimoji="1"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压表的读数分别为</a:t>
            </a:r>
            <a:endParaRPr kumimoji="1"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A．1.41A，200V</a:t>
            </a:r>
            <a:endParaRPr kumimoji="1"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B．1.41A，141V</a:t>
            </a:r>
            <a:endParaRPr kumimoji="1"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C．2A，200V</a:t>
            </a:r>
            <a:endParaRPr kumimoji="1"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kumimoji="1"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D．2A，141V</a:t>
            </a:r>
            <a:endParaRPr kumimoji="1"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969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9875" y="3407093"/>
            <a:ext cx="3382963" cy="245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charRg st="2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3">
                                            <p:txEl>
                                              <p:charRg st="25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3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charRg st="6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673">
                                            <p:txEl>
                                              <p:charRg st="65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charRg st="8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673">
                                            <p:txEl>
                                              <p:charRg st="84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charRg st="10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673">
                                            <p:txEl>
                                              <p:charRg st="103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charRg st="11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673">
                                            <p:txEl>
                                              <p:charRg st="119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99"/>
          <p:cNvSpPr txBox="1"/>
          <p:nvPr/>
        </p:nvSpPr>
        <p:spPr>
          <a:xfrm>
            <a:off x="2035175" y="1412240"/>
            <a:ext cx="85490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交变电流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完成一次周期性变化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所需的时间称为它的周期（period） ，通常用 T 表示，单位是秒。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24578" name="文本框 3"/>
          <p:cNvSpPr txBox="1"/>
          <p:nvPr/>
        </p:nvSpPr>
        <p:spPr>
          <a:xfrm>
            <a:off x="1499870" y="782955"/>
            <a:ext cx="4551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交变电流的周期和频率：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723" name="文本框 101"/>
          <p:cNvSpPr txBox="1"/>
          <p:nvPr/>
        </p:nvSpPr>
        <p:spPr>
          <a:xfrm>
            <a:off x="3436938" y="311467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文本框 5"/>
          <p:cNvSpPr txBox="1"/>
          <p:nvPr/>
        </p:nvSpPr>
        <p:spPr>
          <a:xfrm>
            <a:off x="1984375" y="2626995"/>
            <a:ext cx="93992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交变电流在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1s 内完成周期性变化的次数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叫做它的频率（frequency ） ，通常用f 表示，单位是赫兹（hertz）. 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0" y="3579813"/>
          <a:ext cx="11588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444500" imgH="431800" progId="Equation.KSEE3">
                  <p:embed/>
                </p:oleObj>
              </mc:Choice>
              <mc:Fallback>
                <p:oleObj name="" r:id="rId1" imgW="444500" imgH="4318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0" y="3579813"/>
                        <a:ext cx="1158875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2200" y="5222875"/>
          <a:ext cx="23860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914400" imgH="405765" progId="Equation.KSEE3">
                  <p:embed/>
                </p:oleObj>
              </mc:Choice>
              <mc:Fallback>
                <p:oleObj name="" r:id="rId3" imgW="914400" imgH="405765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2200" y="5222875"/>
                        <a:ext cx="2386013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35175" y="4710430"/>
            <a:ext cx="7224713" cy="533400"/>
            <a:chOff x="1395" y="7864"/>
            <a:chExt cx="11378" cy="839"/>
          </a:xfrm>
        </p:grpSpPr>
        <p:sp>
          <p:nvSpPr>
            <p:cNvPr id="30728" name="文本框 13"/>
            <p:cNvSpPr txBox="1"/>
            <p:nvPr/>
          </p:nvSpPr>
          <p:spPr>
            <a:xfrm>
              <a:off x="1395" y="7864"/>
              <a:ext cx="11378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正弦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交流电</a:t>
              </a:r>
              <a:r>
                <a:rPr lang="zh-CN" altLang="zh-CN" sz="2800" dirty="0">
                  <a:solidFill>
                    <a:srgbClr val="0000CC"/>
                  </a:solidFill>
                  <a:latin typeface="Times New Roman" panose="02020603050405020304" pitchFamily="18" charset="0"/>
                  <a:ea typeface="楷体" panose="02010609060101010101" charset="-122"/>
                </a:rPr>
                <a:t>                    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中的ω称为角频率:</a:t>
              </a:r>
              <a:endPara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0729" name="对象 79"/>
            <p:cNvGraphicFramePr>
              <a:graphicFrameLocks noChangeAspect="1"/>
            </p:cNvGraphicFramePr>
            <p:nvPr/>
          </p:nvGraphicFramePr>
          <p:xfrm>
            <a:off x="4389" y="7864"/>
            <a:ext cx="2795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5" imgW="762000" imgH="228600" progId="Equation.KSEE3">
                    <p:embed/>
                  </p:oleObj>
                </mc:Choice>
                <mc:Fallback>
                  <p:oleObj name="" r:id="rId5" imgW="762000" imgH="228600" progId="Equation.KSEE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89" y="7864"/>
                          <a:ext cx="2795" cy="8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" name="文本框 99"/>
          <p:cNvSpPr txBox="1"/>
          <p:nvPr/>
        </p:nvSpPr>
        <p:spPr>
          <a:xfrm>
            <a:off x="2035175" y="6176010"/>
            <a:ext cx="60801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它们都表示交变电流变化的快慢。</a:t>
            </a:r>
            <a:endParaRPr lang="zh-CN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7" grpId="0"/>
      <p:bldP spid="24581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内容占位符 18433"/>
          <p:cNvGraphicFramePr>
            <a:graphicFrameLocks noGrp="1"/>
          </p:cNvGraphicFramePr>
          <p:nvPr>
            <p:ph sz="half" idx="2"/>
          </p:nvPr>
        </p:nvGraphicFramePr>
        <p:xfrm>
          <a:off x="3140075" y="1272223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268095" imgH="215900" progId="Equation.DSMT4">
                  <p:embed/>
                </p:oleObj>
              </mc:Choice>
              <mc:Fallback>
                <p:oleObj name="" r:id="rId1" imgW="1268095" imgH="2159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0075" y="1272223"/>
                        <a:ext cx="3241675" cy="550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矩形 18435"/>
          <p:cNvSpPr/>
          <p:nvPr/>
        </p:nvSpPr>
        <p:spPr>
          <a:xfrm>
            <a:off x="1991678" y="794385"/>
            <a:ext cx="6767512" cy="4781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我国照明电压的瞬时值表达式为：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7" name="矩形 18436"/>
          <p:cNvSpPr/>
          <p:nvPr/>
        </p:nvSpPr>
        <p:spPr>
          <a:xfrm>
            <a:off x="2424113" y="2735898"/>
            <a:ext cx="23764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>
                <a:schemeClr val="bg1"/>
              </a:buClr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它的周期为：</a:t>
            </a:r>
            <a:endParaRPr lang="zh-CN" altLang="en-US" sz="3200" u="sng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矩形 18437"/>
          <p:cNvSpPr/>
          <p:nvPr/>
        </p:nvSpPr>
        <p:spPr>
          <a:xfrm>
            <a:off x="2424113" y="3523298"/>
            <a:ext cx="2306637" cy="4781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频率为：</a:t>
            </a:r>
            <a:endParaRPr lang="zh-CN" altLang="en-US" sz="3200" u="sng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矩形 18438"/>
          <p:cNvSpPr/>
          <p:nvPr/>
        </p:nvSpPr>
        <p:spPr>
          <a:xfrm>
            <a:off x="2424113" y="4280535"/>
            <a:ext cx="50625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Clr>
                <a:schemeClr val="bg1"/>
              </a:buClr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最大值为：</a:t>
            </a:r>
            <a:r>
              <a:rPr lang="en-US" altLang="zh-CN" sz="32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______</a:t>
            </a:r>
            <a:endParaRPr lang="en-US" altLang="zh-CN" sz="3200" u="sng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矩形 18439"/>
          <p:cNvSpPr/>
          <p:nvPr/>
        </p:nvSpPr>
        <p:spPr>
          <a:xfrm>
            <a:off x="2424113" y="5094923"/>
            <a:ext cx="2159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有效值为：</a:t>
            </a:r>
            <a:endParaRPr lang="zh-CN" altLang="en-US" sz="3200" u="sng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矩形 18440"/>
          <p:cNvSpPr/>
          <p:nvPr/>
        </p:nvSpPr>
        <p:spPr>
          <a:xfrm>
            <a:off x="2424113" y="5960110"/>
            <a:ext cx="41154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每秒钟方向改变次数为：</a:t>
            </a:r>
            <a:endParaRPr lang="zh-CN" altLang="en-US" sz="3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42" name="内容占位符 18441"/>
          <p:cNvGraphicFramePr>
            <a:graphicFrameLocks noGrp="1"/>
          </p:cNvGraphicFramePr>
          <p:nvPr>
            <p:ph sz="half" idx="1"/>
          </p:nvPr>
        </p:nvGraphicFramePr>
        <p:xfrm>
          <a:off x="4586288" y="4209098"/>
          <a:ext cx="1600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58165" imgH="215900" progId="Equation.DSMT4">
                  <p:embed/>
                </p:oleObj>
              </mc:Choice>
              <mc:Fallback>
                <p:oleObj name="" r:id="rId3" imgW="558165" imgH="2159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6288" y="4209098"/>
                        <a:ext cx="1600200" cy="550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矩形 18442"/>
          <p:cNvSpPr/>
          <p:nvPr/>
        </p:nvSpPr>
        <p:spPr>
          <a:xfrm>
            <a:off x="6811963" y="5960110"/>
            <a:ext cx="251936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3200" u="sng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3200" u="sng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次</a:t>
            </a:r>
            <a:r>
              <a:rPr lang="en-US" altLang="zh-CN" sz="3200" u="sng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200" u="sng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秒</a:t>
            </a:r>
            <a:endParaRPr lang="zh-CN" altLang="en-US" sz="3200" u="sng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矩形 18443"/>
          <p:cNvSpPr/>
          <p:nvPr/>
        </p:nvSpPr>
        <p:spPr>
          <a:xfrm>
            <a:off x="4799013" y="2735898"/>
            <a:ext cx="11525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3200" u="sng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0.02s</a:t>
            </a:r>
            <a:endParaRPr lang="en-US" altLang="zh-CN" sz="3200" u="sng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矩形 18444"/>
          <p:cNvSpPr/>
          <p:nvPr/>
        </p:nvSpPr>
        <p:spPr>
          <a:xfrm>
            <a:off x="4151313" y="3528060"/>
            <a:ext cx="1080770" cy="5340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200" u="sng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50Hz</a:t>
            </a:r>
            <a:endParaRPr lang="en-US" altLang="zh-CN" sz="3200" u="sng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矩形 18445"/>
          <p:cNvSpPr/>
          <p:nvPr/>
        </p:nvSpPr>
        <p:spPr>
          <a:xfrm>
            <a:off x="4438650" y="5110798"/>
            <a:ext cx="10502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3200" u="sng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220v</a:t>
            </a:r>
            <a:endParaRPr lang="en-US" altLang="zh-CN" sz="3200" u="sng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0938" y="2013585"/>
            <a:ext cx="2860675" cy="4781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它的角频率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为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4788" y="1931035"/>
            <a:ext cx="209359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bg1"/>
              </a:buClr>
            </a:pPr>
            <a:r>
              <a:rPr lang="en-US" altLang="zh-CN" sz="3200" u="sng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  <a:r>
              <a:rPr lang="en-US" altLang="zh-CN" sz="3600" i="1" u="sng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en-US" altLang="zh-CN" sz="3200" i="1" u="sng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u="sng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rad/s</a:t>
            </a:r>
            <a:endParaRPr lang="en-US" altLang="zh-CN" sz="3200" u="sng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75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53441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53441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44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  <p:bldP spid="18443" grpId="0"/>
      <p:bldP spid="18444" grpId="0"/>
      <p:bldP spid="18445" grpId="0"/>
      <p:bldP spid="18446" grpId="0"/>
      <p:bldP spid="4" grpId="0"/>
      <p:bldP spid="3" grpId="0" bldLvl="0" animBg="1"/>
      <p:bldP spid="1843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3"/>
          <p:cNvSpPr txBox="1"/>
          <p:nvPr/>
        </p:nvSpPr>
        <p:spPr>
          <a:xfrm>
            <a:off x="1601470" y="766445"/>
            <a:ext cx="4196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正弦交变电流的相位：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2770" name="文本框 101"/>
          <p:cNvSpPr txBox="1"/>
          <p:nvPr/>
        </p:nvSpPr>
        <p:spPr>
          <a:xfrm>
            <a:off x="3436938" y="355663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文本框 99"/>
          <p:cNvSpPr txBox="1"/>
          <p:nvPr/>
        </p:nvSpPr>
        <p:spPr>
          <a:xfrm>
            <a:off x="2173288" y="4117023"/>
            <a:ext cx="7659687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图8-2-3中，两交流电压达到峰值的时刻不同，达到0值的时刻也不同，同一时刻的瞬时值不同。这些不同是由于电压表达式中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正弦符号“sin”后面的量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不同造成的。称该量为相位。</a:t>
            </a:r>
            <a:endParaRPr lang="zh-CN" altLang="en-US" sz="28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1748" name="图片 7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0" y="1288098"/>
            <a:ext cx="5403850" cy="2828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1749" name="组合 2"/>
          <p:cNvGrpSpPr/>
          <p:nvPr/>
        </p:nvGrpSpPr>
        <p:grpSpPr>
          <a:xfrm>
            <a:off x="2173288" y="6042025"/>
            <a:ext cx="7892097" cy="532448"/>
            <a:chOff x="1023" y="8700"/>
            <a:chExt cx="12427" cy="838"/>
          </a:xfrm>
        </p:grpSpPr>
        <p:sp>
          <p:nvSpPr>
            <p:cNvPr id="32774" name="文本框 99"/>
            <p:cNvSpPr txBox="1"/>
            <p:nvPr/>
          </p:nvSpPr>
          <p:spPr>
            <a:xfrm>
              <a:off x="1023" y="8716"/>
              <a:ext cx="1124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上图中交流电压甲、乙的相位分别为：</a:t>
              </a:r>
              <a:endPara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endParaRPr>
            </a:p>
          </p:txBody>
        </p:sp>
        <p:graphicFrame>
          <p:nvGraphicFramePr>
            <p:cNvPr id="3277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85" y="8700"/>
            <a:ext cx="266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" imgW="647700" imgH="203200" progId="Equation.KSEE3">
                    <p:embed/>
                  </p:oleObj>
                </mc:Choice>
                <mc:Fallback>
                  <p:oleObj name="" r:id="rId2" imgW="647700" imgH="203200" progId="Equation.KSEE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785" y="8700"/>
                          <a:ext cx="2665" cy="8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/>
      <p:bldP spid="317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99"/>
          <p:cNvSpPr txBox="1"/>
          <p:nvPr/>
        </p:nvSpPr>
        <p:spPr>
          <a:xfrm>
            <a:off x="2195513" y="750570"/>
            <a:ext cx="76549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相位是描述交流电在变化过程中某一时刻所达到的状态的物理量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。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2" name="文本框 101"/>
          <p:cNvSpPr txBox="1"/>
          <p:nvPr/>
        </p:nvSpPr>
        <p:spPr>
          <a:xfrm>
            <a:off x="4421188" y="290798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时，瞬时电压达到最大值。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2771" name="组合 18"/>
          <p:cNvGrpSpPr/>
          <p:nvPr/>
        </p:nvGrpSpPr>
        <p:grpSpPr>
          <a:xfrm>
            <a:off x="2396490" y="1927861"/>
            <a:ext cx="6806248" cy="530859"/>
            <a:chOff x="2051" y="2689"/>
            <a:chExt cx="10719" cy="837"/>
          </a:xfrm>
        </p:grpSpPr>
        <p:sp>
          <p:nvSpPr>
            <p:cNvPr id="33796" name="文本框 100"/>
            <p:cNvSpPr txBox="1"/>
            <p:nvPr/>
          </p:nvSpPr>
          <p:spPr>
            <a:xfrm>
              <a:off x="4770" y="2689"/>
              <a:ext cx="8000" cy="8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时，瞬时电压达到零值；</a:t>
              </a:r>
              <a:endPara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endParaRPr>
            </a:p>
          </p:txBody>
        </p:sp>
        <p:graphicFrame>
          <p:nvGraphicFramePr>
            <p:cNvPr id="33797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051" y="2689"/>
            <a:ext cx="2718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660400" imgH="203200" progId="Equation.KSEE3">
                    <p:embed/>
                  </p:oleObj>
                </mc:Choice>
                <mc:Fallback>
                  <p:oleObj name="" r:id="rId1" imgW="660400" imgH="203200" progId="Equation.KSEE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51" y="2689"/>
                          <a:ext cx="2718" cy="8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7125" y="2900045"/>
          <a:ext cx="20240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774065" imgH="203200" progId="Equation.KSEE3">
                  <p:embed/>
                </p:oleObj>
              </mc:Choice>
              <mc:Fallback>
                <p:oleObj name="" r:id="rId3" imgW="774065" imgH="2032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125" y="2900045"/>
                        <a:ext cx="202406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6"/>
          <p:cNvGrpSpPr/>
          <p:nvPr/>
        </p:nvGrpSpPr>
        <p:grpSpPr>
          <a:xfrm>
            <a:off x="2397125" y="4024947"/>
            <a:ext cx="7485698" cy="532448"/>
            <a:chOff x="1375" y="5913"/>
            <a:chExt cx="11788" cy="837"/>
          </a:xfrm>
        </p:grpSpPr>
        <p:graphicFrame>
          <p:nvGraphicFramePr>
            <p:cNvPr id="33800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75" y="5913"/>
            <a:ext cx="3187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5" imgW="774065" imgH="203200" progId="Equation.KSEE3">
                    <p:embed/>
                  </p:oleObj>
                </mc:Choice>
                <mc:Fallback>
                  <p:oleObj name="" r:id="rId5" imgW="774065" imgH="203200" progId="Equation.KSEE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75" y="5913"/>
                          <a:ext cx="3187" cy="8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1" name="文本框 15"/>
            <p:cNvSpPr txBox="1"/>
            <p:nvPr/>
          </p:nvSpPr>
          <p:spPr>
            <a:xfrm>
              <a:off x="4562" y="5914"/>
              <a:ext cx="8601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时，瞬时电压达到最大值的一般。</a:t>
              </a:r>
              <a:endPara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endParaRPr>
            </a:p>
          </p:txBody>
        </p:sp>
      </p:grpSp>
      <p:sp>
        <p:nvSpPr>
          <p:cNvPr id="32778" name="文本框 99"/>
          <p:cNvSpPr txBox="1"/>
          <p:nvPr/>
        </p:nvSpPr>
        <p:spPr>
          <a:xfrm>
            <a:off x="2397125" y="4944745"/>
            <a:ext cx="59959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称t=0时的相位为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初相位。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32779" name="文本框 99"/>
          <p:cNvSpPr txBox="1"/>
          <p:nvPr/>
        </p:nvSpPr>
        <p:spPr>
          <a:xfrm>
            <a:off x="2333625" y="5659120"/>
            <a:ext cx="73787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在实际问题中，更重要的是两支交流电之间的相位之差，称之为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相位差。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  <p:bldP spid="2" grpId="0"/>
      <p:bldP spid="32778" grpId="0"/>
      <p:bldP spid="327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750" y="908685"/>
            <a:ext cx="10005060" cy="540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34" tIns="45717" rIns="91434" bIns="45717" anchor="ctr">
            <a:normAutofit/>
          </a:bodyPr>
          <a:p>
            <a:pPr defTabSz="914400">
              <a:lnSpc>
                <a:spcPct val="150000"/>
              </a:lnSpc>
              <a:defRPr/>
            </a:pPr>
            <a:r>
              <a:rPr kumimoji="1" lang="en-US" altLang="zh-CN" sz="43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8</a:t>
            </a:r>
            <a:r>
              <a:rPr kumimoji="1" lang="zh-CN" altLang="en-US" sz="43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kumimoji="1" lang="zh-CN" altLang="en-US" sz="43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交变电流的描述及其三要素</a:t>
            </a:r>
            <a:br>
              <a:rPr kumimoji="1" lang="zh-CN" altLang="en-US" sz="43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 algn="l" defTabSz="914400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</a:t>
            </a:r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</a:rPr>
              <a:t> 1.什么是交变电流？</a:t>
            </a:r>
            <a:endParaRPr kumimoji="1" lang="zh-CN" alt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082675" indent="259080" algn="l" defTabSz="914400">
              <a:lnSpc>
                <a:spcPct val="180000"/>
              </a:lnSpc>
              <a:defRPr/>
            </a:pPr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</a:rPr>
              <a:t>    2.正弦交流电是怎样产生和描述的？</a:t>
            </a:r>
            <a:endParaRPr kumimoji="1" lang="zh-CN" alt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082675" indent="259080" algn="l" defTabSz="914400">
              <a:lnSpc>
                <a:spcPct val="180000"/>
              </a:lnSpc>
              <a:defRPr/>
            </a:pPr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</a:rPr>
              <a:t>    3.</a:t>
            </a:r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+mn-ea"/>
              </a:rPr>
              <a:t>交变电流用那些物理量描述</a:t>
            </a:r>
            <a:r>
              <a:rPr kumimoji="1" lang="zh-CN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+mn-ea"/>
              </a:rPr>
              <a:t>?</a:t>
            </a:r>
            <a:endParaRPr kumimoji="1" lang="zh-CN" alt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marL="1082675" indent="259080" algn="l" defTabSz="914400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39938"/>
          <p:cNvSpPr txBox="1"/>
          <p:nvPr/>
        </p:nvSpPr>
        <p:spPr>
          <a:xfrm>
            <a:off x="2410460" y="5400040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7" name="矩形 39946"/>
          <p:cNvSpPr/>
          <p:nvPr/>
        </p:nvSpPr>
        <p:spPr>
          <a:xfrm>
            <a:off x="1162685" y="1615440"/>
            <a:ext cx="8378825" cy="12128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直</a:t>
            </a:r>
            <a:r>
              <a:rPr kumimoji="1"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流：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方向不随时间变化的电流称为直流（direct current，DC）。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076" name="矩形 3075"/>
          <p:cNvSpPr/>
          <p:nvPr/>
        </p:nvSpPr>
        <p:spPr>
          <a:xfrm>
            <a:off x="1162685" y="602615"/>
            <a:ext cx="6480175" cy="8540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l" fontAlgn="base"/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1.什么是交变电流？</a:t>
            </a:r>
            <a:endParaRPr kumimoji="1" lang="zh-CN" altLang="en-US" sz="3200" b="1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11630" y="2827973"/>
            <a:ext cx="19081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稳恒电流：</a:t>
            </a:r>
            <a:endParaRPr lang="zh-CN" altLang="en-US" sz="280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14190" y="2855595"/>
            <a:ext cx="3000375" cy="1428750"/>
            <a:chOff x="3037" y="3505"/>
            <a:chExt cx="6861" cy="3058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4110" y="6301"/>
              <a:ext cx="4451" cy="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H="1" flipV="1">
              <a:off x="4052" y="3505"/>
              <a:ext cx="58" cy="280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067" y="4508"/>
              <a:ext cx="3863" cy="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153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96" y="5945"/>
            <a:ext cx="1003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368300" imgH="215900" progId="Equation.KSEE3">
                    <p:embed/>
                  </p:oleObj>
                </mc:Choice>
                <mc:Fallback>
                  <p:oleObj name="" r:id="rId1" imgW="368300" imgH="215900" progId="Equation.KSEE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96" y="5945"/>
                          <a:ext cx="1003" cy="5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036" y="3505"/>
            <a:ext cx="968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355600" imgH="215900" progId="Equation.KSEE3">
                    <p:embed/>
                  </p:oleObj>
                </mc:Choice>
                <mc:Fallback>
                  <p:oleObj name="" r:id="rId3" imgW="355600" imgH="215900" progId="Equation.KSEE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36" y="3505"/>
                          <a:ext cx="968" cy="5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82" y="6045"/>
            <a:ext cx="470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127000" imgH="139700" progId="Equation.KSEE3">
                    <p:embed/>
                  </p:oleObj>
                </mc:Choice>
                <mc:Fallback>
                  <p:oleObj name="" r:id="rId5" imgW="127000" imgH="139700" progId="Equation.KSEE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82" y="6045"/>
                          <a:ext cx="470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1643698" y="4785678"/>
            <a:ext cx="18430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脉动直流：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pic>
        <p:nvPicPr>
          <p:cNvPr id="5133" name="图片 -2147482485" descr="图片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0565" y="4474845"/>
            <a:ext cx="5319713" cy="2309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100" grpId="0"/>
      <p:bldP spid="39947" grpId="0" bldLvl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39938"/>
          <p:cNvSpPr txBox="1"/>
          <p:nvPr/>
        </p:nvSpPr>
        <p:spPr>
          <a:xfrm>
            <a:off x="2697480" y="5539105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5080" y="975360"/>
            <a:ext cx="8378825" cy="12128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交变电流：</a:t>
            </a:r>
            <a:r>
              <a:rPr lang="en-US" altLang="zh-CN" sz="2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电流方向随时间作周期性变化的为</a:t>
            </a:r>
            <a:r>
              <a:rPr lang="en-US" altLang="zh-CN" sz="2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交变电流</a:t>
            </a:r>
            <a:r>
              <a:rPr lang="en-US" altLang="zh-CN" sz="2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（alternating current），也称“交流电”（AC）。</a:t>
            </a:r>
            <a:endParaRPr lang="en-US" altLang="zh-CN" sz="2800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8919" name="图片 38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2656205"/>
            <a:ext cx="8277225" cy="2414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581279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其中最基本的形式是正弦电流。</a:t>
            </a:r>
            <a:endParaRPr lang="zh-CN" altLang="en-US" sz="280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5768" y="2055495"/>
            <a:ext cx="4016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正弦交变电流的产生：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6443" y="2117090"/>
            <a:ext cx="4565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1" action="ppaction://hlinkfile"/>
              </a:rPr>
              <a:t>固定磁场交流发电机原理模型</a:t>
            </a:r>
            <a:endParaRPr lang="zh-CN" altLang="en-US" sz="240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5768" y="2988945"/>
            <a:ext cx="7519987" cy="1123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发电机的基本组成：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006A2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①用来产生感应电动势的线圈（叫电枢）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②用来产生磁场的磁极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4345" y="4496435"/>
            <a:ext cx="8769350" cy="1123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发电机的基本种类:</a:t>
            </a:r>
            <a:endParaRPr lang="en-US" altLang="zh-CN" sz="280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①旋转电枢式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发电机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（电枢动，磁极不动）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②旋转磁极式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发电机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（磁极动，电枢不动）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1260" y="1071880"/>
            <a:ext cx="67671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正弦交流电是怎样产生和描述的？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80" name="图片 36879"/>
          <p:cNvPicPr>
            <a:picLocks noChangeAspect="1"/>
          </p:cNvPicPr>
          <p:nvPr/>
        </p:nvPicPr>
        <p:blipFill>
          <a:blip r:embed="rId1"/>
          <a:srcRect l="1945" r="3514"/>
          <a:stretch>
            <a:fillRect/>
          </a:stretch>
        </p:blipFill>
        <p:spPr>
          <a:xfrm>
            <a:off x="2160588" y="2719705"/>
            <a:ext cx="7883525" cy="2382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100263" y="751205"/>
            <a:ext cx="627570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无论哪种发电机，转动的部分叫转子，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            不动的部分叫定子。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0263" y="1865630"/>
            <a:ext cx="66179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下图发电机中的转子和定子分别是什么？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905" y="5567680"/>
            <a:ext cx="804799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上图中，甲、丙两图的线圈都垂直于磁场，称这时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线圈所在的平面为中性面。</a:t>
            </a:r>
            <a:endParaRPr kumimoji="1" lang="zh-CN" altLang="en-US" sz="2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25" name="组合 259124"/>
          <p:cNvGrpSpPr/>
          <p:nvPr/>
        </p:nvGrpSpPr>
        <p:grpSpPr>
          <a:xfrm>
            <a:off x="2208213" y="3932238"/>
            <a:ext cx="7777162" cy="525463"/>
            <a:chOff x="430" y="3564"/>
            <a:chExt cx="4899" cy="331"/>
          </a:xfrm>
        </p:grpSpPr>
        <p:sp>
          <p:nvSpPr>
            <p:cNvPr id="11266" name="文本框 259073"/>
            <p:cNvSpPr txBox="1"/>
            <p:nvPr/>
          </p:nvSpPr>
          <p:spPr>
            <a:xfrm>
              <a:off x="430" y="3564"/>
              <a:ext cx="21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Ｖ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⊥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方向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的变化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　　　　　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7" name="文本框 259075"/>
            <p:cNvSpPr txBox="1"/>
            <p:nvPr/>
          </p:nvSpPr>
          <p:spPr>
            <a:xfrm>
              <a:off x="3379" y="3566"/>
              <a:ext cx="195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电流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方向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的变化</a:t>
              </a:r>
              <a:endPara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8" name="右箭头 259077"/>
            <p:cNvSpPr/>
            <p:nvPr/>
          </p:nvSpPr>
          <p:spPr>
            <a:xfrm>
              <a:off x="2472" y="3702"/>
              <a:ext cx="680" cy="13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9124" name="组合 259123"/>
          <p:cNvGrpSpPr/>
          <p:nvPr/>
        </p:nvGrpSpPr>
        <p:grpSpPr>
          <a:xfrm>
            <a:off x="2208213" y="4635500"/>
            <a:ext cx="7775575" cy="527051"/>
            <a:chOff x="431" y="3110"/>
            <a:chExt cx="4898" cy="332"/>
          </a:xfrm>
        </p:grpSpPr>
        <p:sp>
          <p:nvSpPr>
            <p:cNvPr id="11270" name="右箭头 259074"/>
            <p:cNvSpPr/>
            <p:nvPr/>
          </p:nvSpPr>
          <p:spPr>
            <a:xfrm>
              <a:off x="2471" y="3203"/>
              <a:ext cx="681" cy="136"/>
            </a:xfrm>
            <a:prstGeom prst="rightArrow">
              <a:avLst>
                <a:gd name="adj1" fmla="val 50000"/>
                <a:gd name="adj2" fmla="val 124952"/>
              </a:avLst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文本框 259076"/>
            <p:cNvSpPr txBox="1"/>
            <p:nvPr/>
          </p:nvSpPr>
          <p:spPr>
            <a:xfrm>
              <a:off x="431" y="3110"/>
              <a:ext cx="240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Ｖ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⊥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大小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的变化</a:t>
              </a:r>
              <a:endPara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2" name="文本框 259078"/>
            <p:cNvSpPr txBox="1"/>
            <p:nvPr/>
          </p:nvSpPr>
          <p:spPr>
            <a:xfrm>
              <a:off x="3379" y="3113"/>
              <a:ext cx="195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l">
                <a:spcBef>
                  <a:spcPct val="50000"/>
                </a:spcBef>
              </a:pP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电流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大小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的变化</a:t>
              </a:r>
              <a:endPara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59128" name="组合 259127"/>
          <p:cNvGrpSpPr/>
          <p:nvPr/>
        </p:nvGrpSpPr>
        <p:grpSpPr>
          <a:xfrm>
            <a:off x="5665788" y="261938"/>
            <a:ext cx="4318000" cy="3670300"/>
            <a:chOff x="2836" y="391"/>
            <a:chExt cx="2720" cy="2312"/>
          </a:xfrm>
        </p:grpSpPr>
        <p:grpSp>
          <p:nvGrpSpPr>
            <p:cNvPr id="11274" name="组合 259128"/>
            <p:cNvGrpSpPr/>
            <p:nvPr/>
          </p:nvGrpSpPr>
          <p:grpSpPr>
            <a:xfrm>
              <a:off x="2836" y="391"/>
              <a:ext cx="2720" cy="2312"/>
              <a:chOff x="204" y="754"/>
              <a:chExt cx="2720" cy="2312"/>
            </a:xfrm>
          </p:grpSpPr>
          <p:sp>
            <p:nvSpPr>
              <p:cNvPr id="11275" name="任意多边形 259129"/>
              <p:cNvSpPr/>
              <p:nvPr/>
            </p:nvSpPr>
            <p:spPr>
              <a:xfrm>
                <a:off x="1430" y="1706"/>
                <a:ext cx="136" cy="97"/>
              </a:xfrm>
              <a:custGeom>
                <a:avLst/>
                <a:gdLst/>
                <a:ahLst/>
                <a:cxnLst/>
                <a:pathLst>
                  <a:path w="136" h="97">
                    <a:moveTo>
                      <a:pt x="0" y="97"/>
                    </a:moveTo>
                    <a:cubicBezTo>
                      <a:pt x="11" y="55"/>
                      <a:pt x="22" y="14"/>
                      <a:pt x="45" y="7"/>
                    </a:cubicBezTo>
                    <a:cubicBezTo>
                      <a:pt x="68" y="0"/>
                      <a:pt x="102" y="26"/>
                      <a:pt x="136" y="5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1276" name="组合 259130"/>
              <p:cNvGrpSpPr/>
              <p:nvPr/>
            </p:nvGrpSpPr>
            <p:grpSpPr>
              <a:xfrm>
                <a:off x="204" y="754"/>
                <a:ext cx="2720" cy="2312"/>
                <a:chOff x="205" y="754"/>
                <a:chExt cx="2720" cy="2312"/>
              </a:xfrm>
            </p:grpSpPr>
            <p:sp>
              <p:nvSpPr>
                <p:cNvPr id="11277" name="直接连接符 259131"/>
                <p:cNvSpPr/>
                <p:nvPr/>
              </p:nvSpPr>
              <p:spPr>
                <a:xfrm>
                  <a:off x="568" y="2024"/>
                  <a:ext cx="19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11278" name="组合 259132"/>
                <p:cNvGrpSpPr/>
                <p:nvPr/>
              </p:nvGrpSpPr>
              <p:grpSpPr>
                <a:xfrm>
                  <a:off x="205" y="754"/>
                  <a:ext cx="2720" cy="2312"/>
                  <a:chOff x="205" y="754"/>
                  <a:chExt cx="2720" cy="2312"/>
                </a:xfrm>
              </p:grpSpPr>
              <p:sp>
                <p:nvSpPr>
                  <p:cNvPr id="11279" name="文本框 259133"/>
                  <p:cNvSpPr txBox="1"/>
                  <p:nvPr/>
                </p:nvSpPr>
                <p:spPr>
                  <a:xfrm>
                    <a:off x="2291" y="1750"/>
                    <a:ext cx="363" cy="2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1280" name="组合 259134"/>
                  <p:cNvGrpSpPr/>
                  <p:nvPr/>
                </p:nvGrpSpPr>
                <p:grpSpPr>
                  <a:xfrm>
                    <a:off x="205" y="754"/>
                    <a:ext cx="2720" cy="2312"/>
                    <a:chOff x="205" y="754"/>
                    <a:chExt cx="2720" cy="2312"/>
                  </a:xfrm>
                </p:grpSpPr>
                <p:sp>
                  <p:nvSpPr>
                    <p:cNvPr id="11281" name="文本框 259135"/>
                    <p:cNvSpPr txBox="1"/>
                    <p:nvPr/>
                  </p:nvSpPr>
                  <p:spPr>
                    <a:xfrm>
                      <a:off x="430" y="1752"/>
                      <a:ext cx="227" cy="32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lang="en-US" altLang="zh-CN" sz="2800" i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282" name="直接连接符 259136"/>
                    <p:cNvSpPr/>
                    <p:nvPr/>
                  </p:nvSpPr>
                  <p:spPr>
                    <a:xfrm flipH="1">
                      <a:off x="703" y="1570"/>
                      <a:ext cx="363" cy="318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1283" name="文本框 259137"/>
                    <p:cNvSpPr txBox="1"/>
                    <p:nvPr/>
                  </p:nvSpPr>
                  <p:spPr>
                    <a:xfrm>
                      <a:off x="840" y="1273"/>
                      <a:ext cx="408" cy="25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A(B)</a:t>
                      </a:r>
                      <a:endParaRPr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284" name="文本框 259138"/>
                    <p:cNvSpPr txBox="1"/>
                    <p:nvPr/>
                  </p:nvSpPr>
                  <p:spPr>
                    <a:xfrm>
                      <a:off x="2110" y="2432"/>
                      <a:ext cx="635" cy="25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D(C)</a:t>
                      </a:r>
                      <a:endParaRPr lang="en-US" altLang="zh-CN" sz="20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285" name="直接连接符 259139"/>
                    <p:cNvSpPr/>
                    <p:nvPr/>
                  </p:nvSpPr>
                  <p:spPr>
                    <a:xfrm>
                      <a:off x="1566" y="1026"/>
                      <a:ext cx="0" cy="204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1286" name="直接连接符 259140"/>
                    <p:cNvSpPr/>
                    <p:nvPr/>
                  </p:nvSpPr>
                  <p:spPr>
                    <a:xfrm>
                      <a:off x="568" y="1297"/>
                      <a:ext cx="1996" cy="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1287" name="直接连接符 259141"/>
                    <p:cNvSpPr/>
                    <p:nvPr/>
                  </p:nvSpPr>
                  <p:spPr>
                    <a:xfrm>
                      <a:off x="568" y="1660"/>
                      <a:ext cx="1996" cy="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1288" name="直接连接符 259142"/>
                    <p:cNvSpPr/>
                    <p:nvPr/>
                  </p:nvSpPr>
                  <p:spPr>
                    <a:xfrm>
                      <a:off x="568" y="2386"/>
                      <a:ext cx="1996" cy="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1289" name="直接连接符 259143"/>
                    <p:cNvSpPr/>
                    <p:nvPr/>
                  </p:nvSpPr>
                  <p:spPr>
                    <a:xfrm>
                      <a:off x="568" y="2749"/>
                      <a:ext cx="1996" cy="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1290" name="直接连接符 259144"/>
                    <p:cNvSpPr/>
                    <p:nvPr/>
                  </p:nvSpPr>
                  <p:spPr>
                    <a:xfrm>
                      <a:off x="205" y="2023"/>
                      <a:ext cx="2720" cy="0"/>
                    </a:xfrm>
                    <a:prstGeom prst="line">
                      <a:avLst/>
                    </a:prstGeom>
                    <a:ln w="28575" cap="flat" cmpd="sng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11291" name="组合 259145"/>
                    <p:cNvGrpSpPr/>
                    <p:nvPr/>
                  </p:nvGrpSpPr>
                  <p:grpSpPr>
                    <a:xfrm>
                      <a:off x="1020" y="1479"/>
                      <a:ext cx="1089" cy="1088"/>
                      <a:chOff x="3696" y="2115"/>
                      <a:chExt cx="1089" cy="1088"/>
                    </a:xfrm>
                  </p:grpSpPr>
                  <p:sp>
                    <p:nvSpPr>
                      <p:cNvPr id="11292" name="椭圆 259146"/>
                      <p:cNvSpPr/>
                      <p:nvPr/>
                    </p:nvSpPr>
                    <p:spPr>
                      <a:xfrm>
                        <a:off x="3696" y="2115"/>
                        <a:ext cx="137" cy="13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endParaRPr lang="zh-CN" altLang="en-US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293" name="椭圆 259147"/>
                      <p:cNvSpPr/>
                      <p:nvPr/>
                    </p:nvSpPr>
                    <p:spPr>
                      <a:xfrm>
                        <a:off x="4648" y="3067"/>
                        <a:ext cx="137" cy="13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8575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endParaRPr lang="zh-CN" altLang="en-US"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294" name="直接连接符 259148"/>
                      <p:cNvSpPr/>
                      <p:nvPr/>
                    </p:nvSpPr>
                    <p:spPr>
                      <a:xfrm>
                        <a:off x="3787" y="2115"/>
                        <a:ext cx="998" cy="998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FF000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1295" name="直接连接符 259149"/>
                      <p:cNvSpPr/>
                      <p:nvPr/>
                    </p:nvSpPr>
                    <p:spPr>
                      <a:xfrm>
                        <a:off x="3696" y="2205"/>
                        <a:ext cx="998" cy="998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FF000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11296" name="文本框 259150"/>
                    <p:cNvSpPr txBox="1"/>
                    <p:nvPr/>
                  </p:nvSpPr>
                  <p:spPr>
                    <a:xfrm>
                      <a:off x="1339" y="754"/>
                      <a:ext cx="499" cy="29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t=0</a:t>
                      </a:r>
                      <a:endParaRPr lang="en-US" altLang="zh-CN" sz="24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297" name="文本框 259151"/>
                    <p:cNvSpPr txBox="1"/>
                    <p:nvPr/>
                  </p:nvSpPr>
                  <p:spPr>
                    <a:xfrm>
                      <a:off x="1248" y="1433"/>
                      <a:ext cx="227" cy="29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t">
                      <a:spAutoFit/>
                    </a:bodyPr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θ</a:t>
                      </a:r>
                      <a:endParaRPr lang="en-US" altLang="zh-CN" sz="24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298" name="椭圆 259152"/>
                    <p:cNvSpPr/>
                    <p:nvPr/>
                  </p:nvSpPr>
                  <p:spPr>
                    <a:xfrm>
                      <a:off x="1521" y="1977"/>
                      <a:ext cx="90" cy="9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11299" name="椭圆 259153"/>
            <p:cNvSpPr/>
            <p:nvPr/>
          </p:nvSpPr>
          <p:spPr>
            <a:xfrm>
              <a:off x="3515" y="981"/>
              <a:ext cx="1361" cy="131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00" name="矩形 259158"/>
          <p:cNvSpPr/>
          <p:nvPr/>
        </p:nvSpPr>
        <p:spPr>
          <a:xfrm>
            <a:off x="5159375" y="2852738"/>
            <a:ext cx="215900" cy="215900"/>
          </a:xfrm>
          <a:prstGeom prst="rect">
            <a:avLst/>
          </a:prstGeom>
          <a:solidFill>
            <a:srgbClr val="0099CC"/>
          </a:solidFill>
          <a:ln w="9525" cap="flat" cmpd="sng">
            <a:solidFill>
              <a:srgbClr val="00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301" name="组合 3"/>
          <p:cNvGrpSpPr/>
          <p:nvPr/>
        </p:nvGrpSpPr>
        <p:grpSpPr>
          <a:xfrm>
            <a:off x="2016125" y="683578"/>
            <a:ext cx="3430588" cy="3040697"/>
            <a:chOff x="775" y="1077"/>
            <a:chExt cx="5402" cy="4787"/>
          </a:xfrm>
        </p:grpSpPr>
        <p:pic>
          <p:nvPicPr>
            <p:cNvPr id="11302" name="图片 259156" descr="5"/>
            <p:cNvPicPr>
              <a:picLocks noChangeAspect="1"/>
            </p:cNvPicPr>
            <p:nvPr/>
          </p:nvPicPr>
          <p:blipFill>
            <a:blip r:embed="rId1"/>
            <a:srcRect r="76054" b="15468"/>
            <a:stretch>
              <a:fillRect/>
            </a:stretch>
          </p:blipFill>
          <p:spPr>
            <a:xfrm>
              <a:off x="775" y="1077"/>
              <a:ext cx="5402" cy="478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11303" name="文本框 259159"/>
            <p:cNvSpPr txBox="1"/>
            <p:nvPr/>
          </p:nvSpPr>
          <p:spPr>
            <a:xfrm>
              <a:off x="3943" y="3110"/>
              <a:ext cx="57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9161" name="椭圆 259160"/>
          <p:cNvSpPr/>
          <p:nvPr/>
        </p:nvSpPr>
        <p:spPr>
          <a:xfrm>
            <a:off x="7032625" y="1485900"/>
            <a:ext cx="73025" cy="71438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9162" name="组合 259161"/>
          <p:cNvGrpSpPr/>
          <p:nvPr/>
        </p:nvGrpSpPr>
        <p:grpSpPr>
          <a:xfrm>
            <a:off x="8507413" y="2968625"/>
            <a:ext cx="153987" cy="152400"/>
            <a:chOff x="1943" y="2456"/>
            <a:chExt cx="97" cy="96"/>
          </a:xfrm>
        </p:grpSpPr>
        <p:sp>
          <p:nvSpPr>
            <p:cNvPr id="11306" name="直接连接符 259162"/>
            <p:cNvSpPr/>
            <p:nvPr/>
          </p:nvSpPr>
          <p:spPr>
            <a:xfrm flipH="1">
              <a:off x="1943" y="2456"/>
              <a:ext cx="91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7" name="直接连接符 259163"/>
            <p:cNvSpPr/>
            <p:nvPr/>
          </p:nvSpPr>
          <p:spPr>
            <a:xfrm>
              <a:off x="1949" y="2462"/>
              <a:ext cx="91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9165" name="组合 259164"/>
          <p:cNvGrpSpPr/>
          <p:nvPr/>
        </p:nvGrpSpPr>
        <p:grpSpPr>
          <a:xfrm>
            <a:off x="6022975" y="1036638"/>
            <a:ext cx="1874838" cy="1298575"/>
            <a:chOff x="295" y="3113"/>
            <a:chExt cx="1181" cy="818"/>
          </a:xfrm>
        </p:grpSpPr>
        <p:sp>
          <p:nvSpPr>
            <p:cNvPr id="11309" name="任意多边形 259165"/>
            <p:cNvSpPr/>
            <p:nvPr/>
          </p:nvSpPr>
          <p:spPr>
            <a:xfrm>
              <a:off x="793" y="3430"/>
              <a:ext cx="46" cy="90"/>
            </a:xfrm>
            <a:custGeom>
              <a:avLst/>
              <a:gdLst/>
              <a:ahLst/>
              <a:cxnLst/>
              <a:pathLst>
                <a:path w="46" h="90">
                  <a:moveTo>
                    <a:pt x="46" y="0"/>
                  </a:moveTo>
                  <a:cubicBezTo>
                    <a:pt x="23" y="15"/>
                    <a:pt x="0" y="30"/>
                    <a:pt x="0" y="45"/>
                  </a:cubicBezTo>
                  <a:cubicBezTo>
                    <a:pt x="0" y="60"/>
                    <a:pt x="23" y="75"/>
                    <a:pt x="46" y="9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310" name="组合 259166"/>
            <p:cNvGrpSpPr/>
            <p:nvPr/>
          </p:nvGrpSpPr>
          <p:grpSpPr>
            <a:xfrm>
              <a:off x="568" y="3430"/>
              <a:ext cx="363" cy="318"/>
              <a:chOff x="612" y="1570"/>
              <a:chExt cx="363" cy="318"/>
            </a:xfrm>
          </p:grpSpPr>
          <p:sp>
            <p:nvSpPr>
              <p:cNvPr id="11311" name="直接连接符 259167"/>
              <p:cNvSpPr/>
              <p:nvPr/>
            </p:nvSpPr>
            <p:spPr>
              <a:xfrm>
                <a:off x="612" y="1570"/>
                <a:ext cx="36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</p:spPr>
          </p:sp>
          <p:sp>
            <p:nvSpPr>
              <p:cNvPr id="11312" name="直接连接符 259168"/>
              <p:cNvSpPr/>
              <p:nvPr/>
            </p:nvSpPr>
            <p:spPr>
              <a:xfrm>
                <a:off x="975" y="1570"/>
                <a:ext cx="0" cy="31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sp>
          <p:sp>
            <p:nvSpPr>
              <p:cNvPr id="11313" name="直接连接符 259169"/>
              <p:cNvSpPr/>
              <p:nvPr/>
            </p:nvSpPr>
            <p:spPr>
              <a:xfrm>
                <a:off x="612" y="1570"/>
                <a:ext cx="0" cy="3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4" name="直接连接符 259170"/>
              <p:cNvSpPr/>
              <p:nvPr/>
            </p:nvSpPr>
            <p:spPr>
              <a:xfrm>
                <a:off x="612" y="188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315" name="文本框 259171"/>
            <p:cNvSpPr txBox="1"/>
            <p:nvPr/>
          </p:nvSpPr>
          <p:spPr>
            <a:xfrm>
              <a:off x="295" y="3113"/>
              <a:ext cx="54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6" name="文本框 259172"/>
            <p:cNvSpPr txBox="1"/>
            <p:nvPr/>
          </p:nvSpPr>
          <p:spPr>
            <a:xfrm>
              <a:off x="886" y="3602"/>
              <a:ext cx="59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000" i="1" baseline="-18000">
                  <a:latin typeface="Times New Roman" panose="02020603050405020304" pitchFamily="18" charset="0"/>
                  <a:ea typeface="宋体" panose="02010600030101010101" pitchFamily="2" charset="-122"/>
                </a:rPr>
                <a:t>⊥</a:t>
              </a:r>
              <a:endParaRPr lang="en-US" altLang="zh-CN" sz="2000" i="1" baseline="-18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9174" name="云形标注 259173"/>
          <p:cNvSpPr/>
          <p:nvPr/>
        </p:nvSpPr>
        <p:spPr>
          <a:xfrm>
            <a:off x="8005763" y="260350"/>
            <a:ext cx="2376487" cy="863600"/>
          </a:xfrm>
          <a:prstGeom prst="cloudCallout">
            <a:avLst>
              <a:gd name="adj1" fmla="val -55343"/>
              <a:gd name="adj2" fmla="val 106801"/>
            </a:avLst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中性面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5675" y="5229225"/>
            <a:ext cx="73279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中性面开始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计时，</a:t>
            </a:r>
            <a:r>
              <a:rPr lang="zh-CN" altLang="en-US" sz="2800" i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θ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=</a:t>
            </a: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ωt,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所以：</a:t>
            </a: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endParaRPr lang="zh-CN" altLang="en-US" sz="2800" baseline="-250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9075" y="5649913"/>
          <a:ext cx="417353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739900" imgH="431800" progId="Equation.KSEE3">
                  <p:embed/>
                </p:oleObj>
              </mc:Choice>
              <mc:Fallback>
                <p:oleObj name="" r:id="rId2" imgW="1739900" imgH="4318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9075" y="5649913"/>
                        <a:ext cx="4173538" cy="103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74" grpId="0" bldLvl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8191" y="1818005"/>
          <a:ext cx="396367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651000" imgH="241300" progId="Equation.KSEE3">
                  <p:embed/>
                </p:oleObj>
              </mc:Choice>
              <mc:Fallback>
                <p:oleObj name="" r:id="rId1" imgW="1651000" imgH="2413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8191" y="1818005"/>
                        <a:ext cx="396367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555875" y="102743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线圈中的瞬时电动势为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7850" y="3535680"/>
          <a:ext cx="48402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765300" imgH="228600" progId="Equation.KSEE3">
                  <p:embed/>
                </p:oleObj>
              </mc:Choice>
              <mc:Fallback>
                <p:oleObj name="" r:id="rId3" imgW="17653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7850" y="3535680"/>
                        <a:ext cx="4840288" cy="628650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43430" y="2704465"/>
            <a:ext cx="61042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若线圈有n匝，则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瞬时电动势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：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charset="-122"/>
              </a:rPr>
              <a:t> 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9213" y="4664393"/>
            <a:ext cx="7069137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其中B为磁感应强度，S为线圈面积，ω为线圈转动的角速度，n为线圈的匝数，Em为电动势的峰值。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2402</Words>
  <Application>WPS 演示</Application>
  <PresentationFormat>宽屏</PresentationFormat>
  <Paragraphs>290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25</vt:i4>
      </vt:variant>
    </vt:vector>
  </HeadingPairs>
  <TitlesOfParts>
    <vt:vector size="82" baseType="lpstr">
      <vt:lpstr>Arial</vt:lpstr>
      <vt:lpstr>宋体</vt:lpstr>
      <vt:lpstr>Wingdings</vt:lpstr>
      <vt:lpstr>华文楷体</vt:lpstr>
      <vt:lpstr>微软雅黑</vt:lpstr>
      <vt:lpstr>华文隶书</vt:lpstr>
      <vt:lpstr>Times New Roman</vt:lpstr>
      <vt:lpstr>Arial Narrow</vt:lpstr>
      <vt:lpstr>黑体</vt:lpstr>
      <vt:lpstr>等线 Light</vt:lpstr>
      <vt:lpstr>Segoe Print</vt:lpstr>
      <vt:lpstr>Arial Unicode MS</vt:lpstr>
      <vt:lpstr>等线</vt:lpstr>
      <vt:lpstr>华文新魏</vt:lpstr>
      <vt:lpstr>楷体</vt:lpstr>
      <vt:lpstr>楷体_GB2312</vt:lpstr>
      <vt:lpstr>隶书</vt:lpstr>
      <vt:lpstr>Tahoma</vt:lpstr>
      <vt:lpstr>新宋体</vt:lpstr>
      <vt:lpstr>Wingdings</vt:lpstr>
      <vt:lpstr>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   </vt:lpstr>
      <vt:lpstr>    4.什么是同位素？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、 Song</dc:creator>
  <cp:lastModifiedBy>hg101</cp:lastModifiedBy>
  <cp:revision>45</cp:revision>
  <dcterms:created xsi:type="dcterms:W3CDTF">2017-07-04T05:51:00Z</dcterms:created>
  <dcterms:modified xsi:type="dcterms:W3CDTF">2017-08-25T13:42:11Z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