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9" r:id="rId3"/>
    <p:sldId id="281" r:id="rId5"/>
    <p:sldId id="280" r:id="rId6"/>
    <p:sldId id="258" r:id="rId7"/>
    <p:sldId id="259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、 Song" initials="、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77" y="8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9030A-3B2F-4BC7-AA93-D39F3E41AF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26544-5F2B-48C9-9C52-C0140D99F8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F906CE-BF5F-4A7B-B22D-AE3249E23DD7}" type="slidenum">
              <a:rPr lang="zh-CN" altLang="en-US"/>
            </a:fld>
            <a:endParaRPr lang="en-US" altLang="zh-CN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讨论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F906CE-BF5F-4A7B-B22D-AE3249E23DD7}" type="slidenum">
              <a:rPr lang="zh-CN" altLang="en-US"/>
            </a:fld>
            <a:endParaRPr lang="en-US" altLang="zh-CN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讨论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大学物理预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6"/>
          <p:cNvSpPr txBox="1"/>
          <p:nvPr userDrawn="1"/>
        </p:nvSpPr>
        <p:spPr>
          <a:xfrm>
            <a:off x="332105" y="-25400"/>
            <a:ext cx="11355070" cy="645160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大学物理预修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》-</a:t>
            </a:r>
            <a:r>
              <a:rPr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8.2 电感和电容对交变电流的影响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36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688"/>
            <a:ext cx="12192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544F-1AC9-4F59-8053-3AF2180BDF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2BF-1E15-49E4-8E4A-2D64E61737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hyperlink" Target="&#39640;&#20013;&#29289;&#29702;&#23454;&#39564;140-&#30005;&#24863;&#22120;&#23545;&#20132;&#27969;&#30005;&#30340;&#38459;&#30861;&#20316;&#29992;.mp4" TargetMode="Externa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hyperlink" Target="&#39640;&#20013;&#29289;&#29702;&#23454;&#39564;141-&#24433;&#21709;&#24863;&#25239;&#22823;&#23567;&#30340;&#22240;&#32032;.mp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hyperlink" Target="&#39640;&#20013;&#29289;&#29702;&#23454;&#39564;142-&#30005;&#23481;&#22120;&#23545;&#20132;&#27969;&#30005;&#30340;&#20316;&#29992;.mp4" TargetMode="Externa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2" Type="http://schemas.openxmlformats.org/officeDocument/2006/relationships/hyperlink" Target="&#39640;&#20013;&#29289;&#29702;&#23454;&#39564;143-&#24433;&#21709;&#23481;&#25239;&#22823;&#23567;&#30340;&#22240;&#32032;.mp4" TargetMode="External"/><Relationship Id="rId1" Type="http://schemas.openxmlformats.org/officeDocument/2006/relationships/hyperlink" Target="&#39640;&#20013;&#29289;&#29702;&#23454;&#39564;141-&#24433;&#21709;&#24863;&#25239;&#22823;&#23567;&#30340;&#22240;&#32032;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2"/>
          <p:cNvSpPr txBox="1"/>
          <p:nvPr/>
        </p:nvSpPr>
        <p:spPr>
          <a:xfrm>
            <a:off x="1614805" y="1399540"/>
            <a:ext cx="8876665" cy="753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kumimoji="1" lang="zh-CN" altLang="en-US" sz="4300" b="1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8.2 电感和电容对交变电流的影响</a:t>
            </a:r>
            <a:endParaRPr kumimoji="1" lang="zh-CN" altLang="en-US" sz="4300" b="1" dirty="0" smtClean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64435" y="3054350"/>
            <a:ext cx="7103745" cy="5988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zh-CN" altLang="en-US" sz="3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微软雅黑" panose="020B0503020204020204" pitchFamily="34" charset="-122"/>
                <a:cs typeface="+mj-cs"/>
                <a:sym typeface="+mn-ea"/>
              </a:rPr>
              <a:t>1. 电感对交变电流有什么样的影响？</a:t>
            </a:r>
            <a:endParaRPr kumimoji="1" lang="zh-CN" altLang="en-US" sz="3300" b="1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64435" y="4580890"/>
            <a:ext cx="7103745" cy="5988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kumimoji="1" lang="zh-CN" altLang="en-US" sz="3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微软雅黑" panose="020B0503020204020204" pitchFamily="34" charset="-122"/>
                <a:cs typeface="+mj-cs"/>
                <a:sym typeface="+mn-ea"/>
              </a:rPr>
              <a:t>2. 电容对交变电流</a:t>
            </a:r>
            <a:r>
              <a:rPr kumimoji="1" lang="zh-CN" altLang="en-US" sz="3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微软雅黑" panose="020B0503020204020204" pitchFamily="34" charset="-122"/>
                <a:cs typeface="+mj-cs"/>
                <a:sym typeface="+mn-ea"/>
              </a:rPr>
              <a:t>有什么样</a:t>
            </a:r>
            <a:r>
              <a:rPr kumimoji="1" lang="zh-CN" altLang="en-US" sz="3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微软雅黑" panose="020B0503020204020204" pitchFamily="34" charset="-122"/>
                <a:cs typeface="+mj-cs"/>
                <a:sym typeface="+mn-ea"/>
              </a:rPr>
              <a:t>的影响？</a:t>
            </a:r>
            <a:endParaRPr kumimoji="1" lang="zh-CN" altLang="en-US" sz="3300" b="1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文本框 99"/>
          <p:cNvSpPr txBox="1"/>
          <p:nvPr/>
        </p:nvSpPr>
        <p:spPr>
          <a:xfrm>
            <a:off x="1965960" y="4949508"/>
            <a:ext cx="5075238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kumimoji="1" lang="zh-CN" altLang="en-US" sz="2800" b="1" dirty="0">
                <a:latin typeface="宋体" panose="02010600030101010101" pitchFamily="2" charset="-122"/>
                <a:hlinkClick r:id="rId1" action="ppaction://hlinkfile"/>
              </a:rPr>
              <a:t>电感对交变电流的影响视频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2778" name="文本框 99"/>
          <p:cNvSpPr txBox="1"/>
          <p:nvPr/>
        </p:nvSpPr>
        <p:spPr>
          <a:xfrm>
            <a:off x="1439863" y="1566863"/>
            <a:ext cx="33115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电感线圈及产品：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charset="-122"/>
              </a:rPr>
              <a:t> </a:t>
            </a:r>
            <a:endParaRPr lang="zh-CN" altLang="en-US" sz="2800" dirty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</p:txBody>
      </p:sp>
      <p:pic>
        <p:nvPicPr>
          <p:cNvPr id="2" name="图片 1" descr="图8-3-2（新） 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058" y="2333625"/>
            <a:ext cx="7766050" cy="261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440180" y="5659438"/>
            <a:ext cx="6453505" cy="95313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电感的作用：对直流电阻碍作用小，</a:t>
            </a:r>
            <a:endParaRPr kumimoji="1" lang="zh-CN" altLang="en-US" sz="2800" b="1" dirty="0">
              <a:latin typeface="宋体" panose="02010600030101010101" pitchFamily="2" charset="-122"/>
            </a:endParaRPr>
          </a:p>
          <a:p>
            <a:r>
              <a:rPr kumimoji="1" lang="zh-CN" altLang="en-US" sz="2800" b="1" dirty="0">
                <a:latin typeface="宋体" panose="02010600030101010101" pitchFamily="2" charset="-122"/>
              </a:rPr>
              <a:t>               对交流电阻碍作用大。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9940" y="810260"/>
            <a:ext cx="7103745" cy="5988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zh-CN" altLang="en-US" sz="3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微软雅黑" panose="020B0503020204020204" pitchFamily="34" charset="-122"/>
                <a:cs typeface="+mj-cs"/>
                <a:sym typeface="+mn-ea"/>
              </a:rPr>
              <a:t>1. 电感对交变电流有什么样的影响？</a:t>
            </a:r>
            <a:endParaRPr kumimoji="1" lang="zh-CN" altLang="en-US" sz="3300" b="1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8" grpId="0"/>
      <p:bldP spid="32769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矩形 9223"/>
          <p:cNvSpPr/>
          <p:nvPr/>
        </p:nvSpPr>
        <p:spPr>
          <a:xfrm>
            <a:off x="1885950" y="1097121"/>
            <a:ext cx="4067175" cy="521970"/>
          </a:xfrm>
          <a:prstGeom prst="rect">
            <a:avLst/>
          </a:prstGeom>
          <a:noFill/>
          <a:ln w="38100" cap="flat" cmpd="dbl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>
            <a:spAutoFit/>
          </a:bodyPr>
          <a:p>
            <a:r>
              <a:rPr kumimoji="1" lang="zh-CN" altLang="en-US" sz="2800" b="1" dirty="0">
                <a:latin typeface="宋体" panose="02010600030101010101" pitchFamily="2" charset="-122"/>
              </a:rPr>
              <a:t>（1）低频扼流圈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4818" name="矩形 1"/>
          <p:cNvSpPr/>
          <p:nvPr/>
        </p:nvSpPr>
        <p:spPr>
          <a:xfrm>
            <a:off x="1727200" y="4575334"/>
            <a:ext cx="8305800" cy="521970"/>
          </a:xfrm>
          <a:prstGeom prst="rect">
            <a:avLst/>
          </a:prstGeom>
          <a:noFill/>
          <a:ln w="38100" cap="flat" cmpd="dbl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r>
              <a:rPr kumimoji="1" lang="zh-CN" altLang="en-US" sz="2800" b="1" dirty="0">
                <a:latin typeface="宋体" panose="02010600030101010101" pitchFamily="2" charset="-122"/>
              </a:rPr>
              <a:t>构造：线圈绕在铁芯上，匝数多，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自感系数很大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charset="-122"/>
              </a:rPr>
              <a:t>。</a:t>
            </a:r>
            <a:endParaRPr lang="zh-CN" altLang="en-US" sz="2800" dirty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</p:txBody>
      </p:sp>
      <p:graphicFrame>
        <p:nvGraphicFramePr>
          <p:cNvPr id="5127" name="对象 5126"/>
          <p:cNvGraphicFramePr/>
          <p:nvPr/>
        </p:nvGraphicFramePr>
        <p:xfrm>
          <a:off x="3914775" y="1997075"/>
          <a:ext cx="2951163" cy="229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3114675" imgH="2533650" progId="Photoshop.Image.5">
                  <p:embed/>
                </p:oleObj>
              </mc:Choice>
              <mc:Fallback>
                <p:oleObj name="" r:id="rId1" imgW="3114675" imgH="2533650" progId="Photoshop.Image.5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14775" y="1997075"/>
                        <a:ext cx="2951163" cy="229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727200" y="5497513"/>
            <a:ext cx="8305800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kumimoji="1" lang="zh-CN" altLang="en-US" sz="2800" b="1" dirty="0">
                <a:latin typeface="宋体" panose="02010600030101010101" pitchFamily="2" charset="-122"/>
              </a:rPr>
              <a:t>作用：对低频交流电有较大阻碍作用，对直流的阻</a:t>
            </a:r>
            <a:endParaRPr kumimoji="1" lang="zh-CN" altLang="en-US" sz="2800" b="1" dirty="0">
              <a:latin typeface="宋体" panose="02010600030101010101" pitchFamily="2" charset="-122"/>
            </a:endParaRPr>
          </a:p>
          <a:p>
            <a:r>
              <a:rPr kumimoji="1" lang="zh-CN" altLang="en-US" sz="2800" b="1" dirty="0">
                <a:latin typeface="宋体" panose="02010600030101010101" pitchFamily="2" charset="-122"/>
              </a:rPr>
              <a:t>            碍作用较小，即“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通直流，阻交流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”。</a:t>
            </a:r>
            <a:endParaRPr lang="zh-CN" altLang="en-US" sz="2800" dirty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7" grpId="0" bldLvl="0" animBg="1"/>
      <p:bldP spid="34818" grpId="0" bldLvl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矩形 11269"/>
          <p:cNvSpPr/>
          <p:nvPr/>
        </p:nvSpPr>
        <p:spPr>
          <a:xfrm>
            <a:off x="1803400" y="805021"/>
            <a:ext cx="3702050" cy="521970"/>
          </a:xfrm>
          <a:prstGeom prst="rect">
            <a:avLst/>
          </a:prstGeom>
          <a:noFill/>
          <a:ln w="38100" cap="flat" cmpd="dbl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>
            <a:spAutoFit/>
          </a:bodyPr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（2）高频扼流圈</a:t>
            </a:r>
            <a:endParaRPr kumimoji="1" lang="zh-CN" altLang="en-US" sz="2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128" name="对象 5127"/>
          <p:cNvGraphicFramePr/>
          <p:nvPr/>
        </p:nvGraphicFramePr>
        <p:xfrm>
          <a:off x="3765550" y="1520825"/>
          <a:ext cx="3540125" cy="264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3362325" imgH="2800350" progId="Photoshop.Image.5">
                  <p:embed/>
                </p:oleObj>
              </mc:Choice>
              <mc:Fallback>
                <p:oleObj name="" r:id="rId1" imgW="3362325" imgH="2800350" progId="Photoshop.Image.5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65550" y="1520825"/>
                        <a:ext cx="3540125" cy="2643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矩形 2"/>
          <p:cNvSpPr/>
          <p:nvPr/>
        </p:nvSpPr>
        <p:spPr>
          <a:xfrm>
            <a:off x="1803400" y="4359117"/>
            <a:ext cx="8229600" cy="1014730"/>
          </a:xfrm>
          <a:prstGeom prst="rect">
            <a:avLst/>
          </a:prstGeom>
          <a:noFill/>
          <a:ln w="38100" cap="flat" cmpd="dbl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构造：线圈绕在铁氧体上或空心，匝数少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charset="-122"/>
              </a:rPr>
              <a:t>，</a:t>
            </a:r>
            <a:endParaRPr lang="zh-CN" altLang="en-US" sz="2800" dirty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charset="-122"/>
              </a:rPr>
              <a:t>            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自感系数小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charset="-122"/>
              </a:rPr>
              <a:t>。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03400" y="5583397"/>
            <a:ext cx="8493125" cy="1014730"/>
          </a:xfrm>
          <a:prstGeom prst="rect">
            <a:avLst/>
          </a:prstGeom>
          <a:noFill/>
          <a:ln w="38100" cap="flat" cmpd="dbl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>
            <a:spAutoFit/>
          </a:bodyPr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作用：对低频交流电阻碍作用较小，对高频交变电流阻碍作用很大，即：“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通低频、通直流，阻高频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”。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 bldLvl="0" animBg="1"/>
      <p:bldP spid="35844" grpId="0" bldLvl="0" animBg="1"/>
      <p:bldP spid="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62100" y="682625"/>
            <a:ext cx="7858125" cy="95313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电感器的自感系数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：由电感器自身结构决定的</a:t>
            </a:r>
            <a:endParaRPr kumimoji="1"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影响电感器对交流电阻碍大小的物理量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charset="-122"/>
                <a:sym typeface="宋体" panose="02010600030101010101" pitchFamily="2" charset="-122"/>
              </a:rPr>
              <a:t>。</a:t>
            </a:r>
            <a:endParaRPr lang="zh-CN" altLang="en-US" sz="2800" dirty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</p:txBody>
      </p:sp>
      <p:sp>
        <p:nvSpPr>
          <p:cNvPr id="36866" name="文本框 99"/>
          <p:cNvSpPr txBox="1"/>
          <p:nvPr/>
        </p:nvSpPr>
        <p:spPr>
          <a:xfrm>
            <a:off x="2162175" y="3422650"/>
            <a:ext cx="7011988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自感系数的国际单位为亨利，简称亨（H）。</a:t>
            </a:r>
            <a:endParaRPr lang="zh-CN" altLang="en-US" sz="2800" dirty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</p:txBody>
      </p:sp>
      <p:sp>
        <p:nvSpPr>
          <p:cNvPr id="36868" name="文本框 100"/>
          <p:cNvSpPr txBox="1"/>
          <p:nvPr/>
        </p:nvSpPr>
        <p:spPr>
          <a:xfrm>
            <a:off x="2154238" y="1833563"/>
            <a:ext cx="7027862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研究表明，自感系数的大小与线圈的匝数、线圈的长度、线圈的横截面积、线圈中有无铁芯等因素有关。</a:t>
            </a:r>
            <a:endParaRPr kumimoji="1" lang="zh-CN" altLang="en-US" sz="2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46225" y="4110038"/>
            <a:ext cx="7612380" cy="95313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电感器对交变电流所起的阻碍作用的大小，</a:t>
            </a:r>
            <a:endParaRPr kumimoji="1" lang="zh-CN" altLang="en-US" sz="2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用感抗（inductive reactence）来描述。</a:t>
            </a:r>
            <a:endParaRPr lang="zh-CN" altLang="en-US" sz="280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>
            <a:hlinkClick r:id="rId1" action="ppaction://hlinkfile"/>
          </p:cNvPr>
          <p:cNvSpPr txBox="1"/>
          <p:nvPr/>
        </p:nvSpPr>
        <p:spPr>
          <a:xfrm>
            <a:off x="2162175" y="5143500"/>
            <a:ext cx="44735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1" action="ppaction://hlinkfile"/>
              </a:rPr>
              <a:t>影响感抗大小的因素视频</a:t>
            </a:r>
            <a:endParaRPr kumimoji="1" lang="zh-CN" altLang="en-US" sz="2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6870" name="对象 85"/>
          <p:cNvGraphicFramePr>
            <a:graphicFrameLocks noChangeAspect="1"/>
          </p:cNvGraphicFramePr>
          <p:nvPr/>
        </p:nvGraphicFramePr>
        <p:xfrm>
          <a:off x="4364038" y="6261100"/>
          <a:ext cx="18383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2" imgW="711200" imgH="215900" progId="Equation.KSEE3">
                  <p:embed/>
                </p:oleObj>
              </mc:Choice>
              <mc:Fallback>
                <p:oleObj name="" r:id="rId2" imgW="711200" imgH="215900" progId="Equation.KSEE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64038" y="6261100"/>
                        <a:ext cx="1838325" cy="557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99"/>
          <p:cNvSpPr txBox="1"/>
          <p:nvPr/>
        </p:nvSpPr>
        <p:spPr>
          <a:xfrm>
            <a:off x="2154238" y="5738813"/>
            <a:ext cx="7011987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自感系数越大、交流电频率越大，感抗越大：</a:t>
            </a:r>
            <a:endParaRPr lang="zh-CN" altLang="en-US" sz="2800" dirty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36868" grpId="0"/>
      <p:bldP spid="4" grpId="0"/>
      <p:bldP spid="5" grpId="0"/>
      <p:bldP spid="368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文本框 99"/>
          <p:cNvSpPr txBox="1"/>
          <p:nvPr/>
        </p:nvSpPr>
        <p:spPr>
          <a:xfrm>
            <a:off x="2590800" y="4889500"/>
            <a:ext cx="5075238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1" action="ppaction://hlinkfile"/>
              </a:rPr>
              <a:t>电容对交变电流的影响视频</a:t>
            </a:r>
            <a:endParaRPr kumimoji="1" lang="zh-CN" altLang="en-US" sz="2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778" name="文本框 99"/>
          <p:cNvSpPr txBox="1"/>
          <p:nvPr/>
        </p:nvSpPr>
        <p:spPr>
          <a:xfrm>
            <a:off x="1982788" y="1471613"/>
            <a:ext cx="33115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电容及产品：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charset="-122"/>
              </a:rPr>
              <a:t> </a:t>
            </a:r>
            <a:endParaRPr lang="zh-CN" altLang="en-US" sz="2800" dirty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76425" y="5602288"/>
            <a:ext cx="6717665" cy="95313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容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的作用：对直流电阻碍作用很大，</a:t>
            </a:r>
            <a:endParaRPr kumimoji="1" lang="zh-CN" altLang="en-US" sz="2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对交流电阻碍作用小。</a:t>
            </a:r>
            <a:endParaRPr lang="zh-CN" altLang="en-US" sz="2800" dirty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</p:txBody>
      </p:sp>
      <p:pic>
        <p:nvPicPr>
          <p:cNvPr id="37892" name="图片 133" descr="图片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13" y="1993900"/>
            <a:ext cx="8201025" cy="2870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353185" y="741680"/>
            <a:ext cx="7103745" cy="5988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kumimoji="1" lang="zh-CN" altLang="en-US" sz="3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微软雅黑" panose="020B0503020204020204" pitchFamily="34" charset="-122"/>
                <a:cs typeface="+mj-cs"/>
                <a:sym typeface="+mn-ea"/>
              </a:rPr>
              <a:t>2. 电容对交变电流有什么样的影响？</a:t>
            </a:r>
            <a:endParaRPr kumimoji="1" lang="zh-CN" altLang="en-US" sz="3300" b="1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8" grpId="0"/>
      <p:bldP spid="32769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00200" y="894080"/>
            <a:ext cx="855916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电容器的电容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：由电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容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器自身结构决定的描述电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容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器容纳电荷本领大小的物理量。电容器的电容越大，则容纳电荷的本领越大，对交流电的阻碍作用越小。</a:t>
            </a:r>
            <a:endParaRPr lang="zh-CN" altLang="en-US" sz="2800" dirty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</p:txBody>
      </p:sp>
      <p:sp>
        <p:nvSpPr>
          <p:cNvPr id="36866" name="文本框 99"/>
          <p:cNvSpPr txBox="1"/>
          <p:nvPr/>
        </p:nvSpPr>
        <p:spPr>
          <a:xfrm>
            <a:off x="2047875" y="2513965"/>
            <a:ext cx="70104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电容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的国际单位为法拉（Ｆ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）。</a:t>
            </a:r>
            <a:endParaRPr kumimoji="1" lang="zh-CN" altLang="en-US" sz="2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00200" y="3436620"/>
            <a:ext cx="8717280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电容器对交变电流所起的阻碍作用的大小， 用容抗（capacitive reactence）来描述。</a:t>
            </a:r>
            <a:endParaRPr kumimoji="1" lang="zh-CN" altLang="en-US" sz="2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hlinkClick r:id="rId1" action="ppaction://hlinkfile"/>
          </p:cNvPr>
          <p:cNvSpPr txBox="1"/>
          <p:nvPr/>
        </p:nvSpPr>
        <p:spPr>
          <a:xfrm>
            <a:off x="2192338" y="4579303"/>
            <a:ext cx="44735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2" action="ppaction://hlinkfile"/>
              </a:rPr>
              <a:t>影响容抗大小的因素视频</a:t>
            </a:r>
            <a:endParaRPr lang="zh-CN" altLang="en-US" sz="2800" dirty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</p:txBody>
      </p:sp>
      <p:graphicFrame>
        <p:nvGraphicFramePr>
          <p:cNvPr id="6" name="对象 85"/>
          <p:cNvGraphicFramePr>
            <a:graphicFrameLocks noChangeAspect="1"/>
          </p:cNvGraphicFramePr>
          <p:nvPr/>
        </p:nvGraphicFramePr>
        <p:xfrm>
          <a:off x="4122738" y="5980748"/>
          <a:ext cx="23971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927100" imgH="228600" progId="Equation.KSEE3">
                  <p:embed/>
                </p:oleObj>
              </mc:Choice>
              <mc:Fallback>
                <p:oleObj name="" r:id="rId3" imgW="927100" imgH="228600" progId="Equation.KSEE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2738" y="5980748"/>
                        <a:ext cx="2397125" cy="592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99"/>
          <p:cNvSpPr txBox="1"/>
          <p:nvPr/>
        </p:nvSpPr>
        <p:spPr>
          <a:xfrm>
            <a:off x="2192338" y="5299393"/>
            <a:ext cx="7011987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电容越大、交流电频率越大，容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抗越小：</a:t>
            </a:r>
            <a:endParaRPr kumimoji="1" lang="zh-CN" altLang="en-US" sz="2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  <p:bldP spid="36866" grpId="0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740</Words>
  <Application>WPS 演示</Application>
  <PresentationFormat>宽屏</PresentationFormat>
  <Paragraphs>62</Paragraphs>
  <Slides>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</vt:i4>
      </vt:variant>
    </vt:vector>
  </HeadingPairs>
  <TitlesOfParts>
    <vt:vector size="26" baseType="lpstr">
      <vt:lpstr>Arial</vt:lpstr>
      <vt:lpstr>宋体</vt:lpstr>
      <vt:lpstr>Wingdings</vt:lpstr>
      <vt:lpstr>华文楷体</vt:lpstr>
      <vt:lpstr>微软雅黑</vt:lpstr>
      <vt:lpstr>华文隶书</vt:lpstr>
      <vt:lpstr>Times New Roman</vt:lpstr>
      <vt:lpstr>Arial Narrow</vt:lpstr>
      <vt:lpstr>黑体</vt:lpstr>
      <vt:lpstr>等线 Light</vt:lpstr>
      <vt:lpstr>Segoe Print</vt:lpstr>
      <vt:lpstr>Arial Unicode MS</vt:lpstr>
      <vt:lpstr>等线</vt:lpstr>
      <vt:lpstr>楷体</vt:lpstr>
      <vt:lpstr>自定义设计方案</vt:lpstr>
      <vt:lpstr>Photoshop.Image.5</vt:lpstr>
      <vt:lpstr>Photoshop.Image.5</vt:lpstr>
      <vt:lpstr>Equation.KSEE3</vt:lpstr>
      <vt:lpstr>Equation.KSEE3</vt:lpstr>
      <vt:lpstr>PowerPoint 演示文稿</vt:lpstr>
      <vt:lpstr>PowerPoint 演示文稿</vt:lpstr>
      <vt:lpstr>PowerPoint 演示文稿</vt:lpstr>
      <vt:lpstr>10.1光的反射和折射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、 Song</dc:creator>
  <cp:lastModifiedBy>hg101</cp:lastModifiedBy>
  <cp:revision>38</cp:revision>
  <dcterms:created xsi:type="dcterms:W3CDTF">2017-07-04T05:51:00Z</dcterms:created>
  <dcterms:modified xsi:type="dcterms:W3CDTF">2017-08-26T05:14:33Z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