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2" r:id="rId2"/>
    <p:sldId id="298" r:id="rId3"/>
    <p:sldId id="301" r:id="rId4"/>
    <p:sldId id="302" r:id="rId5"/>
    <p:sldId id="308" r:id="rId6"/>
    <p:sldId id="318" r:id="rId7"/>
    <p:sldId id="312" r:id="rId8"/>
    <p:sldId id="300" r:id="rId9"/>
    <p:sldId id="307" r:id="rId10"/>
    <p:sldId id="316" r:id="rId1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6" autoAdjust="0"/>
    <p:restoredTop sz="94660"/>
  </p:normalViewPr>
  <p:slideViewPr>
    <p:cSldViewPr>
      <p:cViewPr varScale="1">
        <p:scale>
          <a:sx n="62" d="100"/>
          <a:sy n="62" d="100"/>
        </p:scale>
        <p:origin x="-150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image" Target="../media/image12.png"/><Relationship Id="rId4"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519D9E7-EE96-4939-9C3A-6FCBBE6D435D}" type="slidenum">
              <a:rPr lang="en-US" altLang="zh-CN"/>
              <a:pPr>
                <a:defRPr/>
              </a:pPr>
              <a:t>‹#›</a:t>
            </a:fld>
            <a:endParaRPr lang="en-US" altLang="zh-CN"/>
          </a:p>
        </p:txBody>
      </p:sp>
    </p:spTree>
    <p:extLst>
      <p:ext uri="{BB962C8B-B14F-4D97-AF65-F5344CB8AC3E}">
        <p14:creationId xmlns:p14="http://schemas.microsoft.com/office/powerpoint/2010/main" val="1346802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BCDA26D-F97B-46C1-8A5B-35D2017FA713}" type="slidenum">
              <a:rPr lang="en-US" altLang="zh-CN" smtClean="0"/>
              <a:pPr/>
              <a:t>1</a:t>
            </a:fld>
            <a:endParaRPr lang="en-US" altLang="zh-CN"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0D6E52DF-CD5C-4B4A-B58D-14B853EF5BF8}" type="slidenum">
              <a:rPr lang="en-US" altLang="zh-CN"/>
              <a:pPr>
                <a:defRPr/>
              </a:pPr>
              <a:t>‹#›</a:t>
            </a:fld>
            <a:endParaRPr lang="en-US" altLang="zh-CN"/>
          </a:p>
        </p:txBody>
      </p:sp>
    </p:spTree>
    <p:extLst>
      <p:ext uri="{BB962C8B-B14F-4D97-AF65-F5344CB8AC3E}">
        <p14:creationId xmlns:p14="http://schemas.microsoft.com/office/powerpoint/2010/main" val="2461042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9688F1CB-468E-4719-942F-168DFB8FFD3C}" type="slidenum">
              <a:rPr lang="en-US" altLang="zh-CN"/>
              <a:pPr>
                <a:defRPr/>
              </a:pPr>
              <a:t>‹#›</a:t>
            </a:fld>
            <a:endParaRPr lang="en-US" altLang="zh-CN"/>
          </a:p>
        </p:txBody>
      </p:sp>
    </p:spTree>
    <p:extLst>
      <p:ext uri="{BB962C8B-B14F-4D97-AF65-F5344CB8AC3E}">
        <p14:creationId xmlns:p14="http://schemas.microsoft.com/office/powerpoint/2010/main" val="182114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E66AF794-53A9-400A-98A0-E6A1C9EF73E5}" type="slidenum">
              <a:rPr lang="en-US" altLang="zh-CN"/>
              <a:pPr>
                <a:defRPr/>
              </a:pPr>
              <a:t>‹#›</a:t>
            </a:fld>
            <a:endParaRPr lang="en-US" altLang="zh-CN"/>
          </a:p>
        </p:txBody>
      </p:sp>
    </p:spTree>
    <p:extLst>
      <p:ext uri="{BB962C8B-B14F-4D97-AF65-F5344CB8AC3E}">
        <p14:creationId xmlns:p14="http://schemas.microsoft.com/office/powerpoint/2010/main" val="1336046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F8A1E274-4C97-43EC-BEB2-148C656F4D8C}" type="slidenum">
              <a:rPr lang="en-US" altLang="zh-CN"/>
              <a:pPr>
                <a:defRPr/>
              </a:pPr>
              <a:t>‹#›</a:t>
            </a:fld>
            <a:endParaRPr lang="en-US" altLang="zh-CN"/>
          </a:p>
        </p:txBody>
      </p:sp>
    </p:spTree>
    <p:extLst>
      <p:ext uri="{BB962C8B-B14F-4D97-AF65-F5344CB8AC3E}">
        <p14:creationId xmlns:p14="http://schemas.microsoft.com/office/powerpoint/2010/main" val="1863404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6CBBE46A-C274-42B8-97D0-A384CD1297C3}" type="slidenum">
              <a:rPr lang="en-US" altLang="zh-CN"/>
              <a:pPr>
                <a:defRPr/>
              </a:pPr>
              <a:t>‹#›</a:t>
            </a:fld>
            <a:endParaRPr lang="en-US" altLang="zh-CN"/>
          </a:p>
        </p:txBody>
      </p:sp>
    </p:spTree>
    <p:extLst>
      <p:ext uri="{BB962C8B-B14F-4D97-AF65-F5344CB8AC3E}">
        <p14:creationId xmlns:p14="http://schemas.microsoft.com/office/powerpoint/2010/main" val="4197999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88E40B2A-8CC9-45FA-B2FA-62C66BB9060B}" type="slidenum">
              <a:rPr lang="en-US" altLang="zh-CN"/>
              <a:pPr>
                <a:defRPr/>
              </a:pPr>
              <a:t>‹#›</a:t>
            </a:fld>
            <a:endParaRPr lang="en-US" altLang="zh-CN"/>
          </a:p>
        </p:txBody>
      </p:sp>
    </p:spTree>
    <p:extLst>
      <p:ext uri="{BB962C8B-B14F-4D97-AF65-F5344CB8AC3E}">
        <p14:creationId xmlns:p14="http://schemas.microsoft.com/office/powerpoint/2010/main" val="366821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50CA29DC-B5F7-4F0D-AE8F-51CFC0DA76CD}" type="slidenum">
              <a:rPr lang="en-US" altLang="zh-CN"/>
              <a:pPr>
                <a:defRPr/>
              </a:pPr>
              <a:t>‹#›</a:t>
            </a:fld>
            <a:endParaRPr lang="en-US" altLang="zh-CN"/>
          </a:p>
        </p:txBody>
      </p:sp>
    </p:spTree>
    <p:extLst>
      <p:ext uri="{BB962C8B-B14F-4D97-AF65-F5344CB8AC3E}">
        <p14:creationId xmlns:p14="http://schemas.microsoft.com/office/powerpoint/2010/main" val="1934736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B14C30A3-198B-4FFE-B987-FB28ED8AB8FF}" type="slidenum">
              <a:rPr lang="en-US" altLang="zh-CN"/>
              <a:pPr>
                <a:defRPr/>
              </a:pPr>
              <a:t>‹#›</a:t>
            </a:fld>
            <a:endParaRPr lang="en-US" altLang="zh-CN"/>
          </a:p>
        </p:txBody>
      </p:sp>
    </p:spTree>
    <p:extLst>
      <p:ext uri="{BB962C8B-B14F-4D97-AF65-F5344CB8AC3E}">
        <p14:creationId xmlns:p14="http://schemas.microsoft.com/office/powerpoint/2010/main" val="3020653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0A610477-0492-420B-AD5A-92FA7383409B}" type="slidenum">
              <a:rPr lang="en-US" altLang="zh-CN"/>
              <a:pPr>
                <a:defRPr/>
              </a:pPr>
              <a:t>‹#›</a:t>
            </a:fld>
            <a:endParaRPr lang="en-US" altLang="zh-CN"/>
          </a:p>
        </p:txBody>
      </p:sp>
    </p:spTree>
    <p:extLst>
      <p:ext uri="{BB962C8B-B14F-4D97-AF65-F5344CB8AC3E}">
        <p14:creationId xmlns:p14="http://schemas.microsoft.com/office/powerpoint/2010/main" val="1365278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99AE3D88-D99A-4E84-A7B6-5A7EDA10D03F}" type="slidenum">
              <a:rPr lang="en-US" altLang="zh-CN"/>
              <a:pPr>
                <a:defRPr/>
              </a:pPr>
              <a:t>‹#›</a:t>
            </a:fld>
            <a:endParaRPr lang="en-US" altLang="zh-CN"/>
          </a:p>
        </p:txBody>
      </p:sp>
    </p:spTree>
    <p:extLst>
      <p:ext uri="{BB962C8B-B14F-4D97-AF65-F5344CB8AC3E}">
        <p14:creationId xmlns:p14="http://schemas.microsoft.com/office/powerpoint/2010/main" val="407298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1810EBF6-0520-4734-BB8E-56722BF7ABFE}" type="slidenum">
              <a:rPr lang="en-US" altLang="zh-CN"/>
              <a:pPr>
                <a:defRPr/>
              </a:pPr>
              <a:t>‹#›</a:t>
            </a:fld>
            <a:endParaRPr lang="en-US" altLang="zh-CN"/>
          </a:p>
        </p:txBody>
      </p:sp>
    </p:spTree>
    <p:extLst>
      <p:ext uri="{BB962C8B-B14F-4D97-AF65-F5344CB8AC3E}">
        <p14:creationId xmlns:p14="http://schemas.microsoft.com/office/powerpoint/2010/main" val="140138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userDrawn="1"/>
        </p:nvSpPr>
        <p:spPr>
          <a:xfrm>
            <a:off x="0" y="71626"/>
            <a:ext cx="9144000" cy="492443"/>
          </a:xfrm>
          <a:prstGeom prst="rect">
            <a:avLst/>
          </a:prstGeom>
          <a:noFill/>
          <a:ln>
            <a:noFill/>
          </a:ln>
          <a:effectLst>
            <a:glow rad="127000">
              <a:srgbClr val="00B0F0"/>
            </a:glow>
          </a:effectLst>
        </p:spPr>
        <p:txBody>
          <a:bodyPr>
            <a:spAutoFit/>
          </a:bodyPr>
          <a:lstStyle/>
          <a:p>
            <a:pPr algn="ctr">
              <a:defRPr/>
            </a:pPr>
            <a:r>
              <a:rPr lang="en-US" altLang="zh-CN"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r>
              <a:rPr lang="zh-CN" altLang="en-US"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大学物理预修</a:t>
            </a:r>
            <a:r>
              <a:rPr lang="en-US" altLang="zh-CN"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》-9.2 </a:t>
            </a:r>
            <a:r>
              <a:rPr lang="zh-CN" altLang="en-US"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电磁振荡</a:t>
            </a:r>
          </a:p>
        </p:txBody>
      </p:sp>
      <p:cxnSp>
        <p:nvCxnSpPr>
          <p:cNvPr id="8" name="直接连接符 7"/>
          <p:cNvCxnSpPr/>
          <p:nvPr userDrawn="1"/>
        </p:nvCxnSpPr>
        <p:spPr>
          <a:xfrm>
            <a:off x="0" y="620713"/>
            <a:ext cx="91440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png"/><Relationship Id="rId11" Type="http://schemas.openxmlformats.org/officeDocument/2006/relationships/image" Target="../media/image14.emf"/><Relationship Id="rId5" Type="http://schemas.openxmlformats.org/officeDocument/2006/relationships/oleObject" Target="../embeddings/oleObject11.bin"/><Relationship Id="rId10" Type="http://schemas.openxmlformats.org/officeDocument/2006/relationships/oleObject" Target="../embeddings/oleObject14.bin"/><Relationship Id="rId4" Type="http://schemas.openxmlformats.org/officeDocument/2006/relationships/image" Target="../media/image12.png"/><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oleObject" Target="../embeddings/oleObject1.bin"/><Relationship Id="rId4" Type="http://schemas.openxmlformats.org/officeDocument/2006/relationships/image" Target="14-5.TI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5.png"/><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9.w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579438" y="1303338"/>
            <a:ext cx="74628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3600" b="1">
                <a:solidFill>
                  <a:srgbClr val="0070C0"/>
                </a:solidFill>
                <a:latin typeface="微软雅黑" pitchFamily="34" charset="-122"/>
                <a:ea typeface="微软雅黑" pitchFamily="34" charset="-122"/>
              </a:rPr>
              <a:t>9.2 </a:t>
            </a:r>
            <a:r>
              <a:rPr lang="zh-CN" altLang="en-US" sz="3600" b="1">
                <a:solidFill>
                  <a:srgbClr val="0070C0"/>
                </a:solidFill>
                <a:latin typeface="微软雅黑" pitchFamily="34" charset="-122"/>
                <a:ea typeface="微软雅黑" pitchFamily="34" charset="-122"/>
              </a:rPr>
              <a:t>电磁振荡</a:t>
            </a:r>
          </a:p>
        </p:txBody>
      </p:sp>
      <p:sp>
        <p:nvSpPr>
          <p:cNvPr id="13315" name="Text Box 3"/>
          <p:cNvSpPr txBox="1">
            <a:spLocks noChangeArrowheads="1"/>
          </p:cNvSpPr>
          <p:nvPr/>
        </p:nvSpPr>
        <p:spPr bwMode="auto">
          <a:xfrm>
            <a:off x="2647950" y="2420938"/>
            <a:ext cx="5359400" cy="388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200000"/>
              </a:lnSpc>
            </a:pPr>
            <a:r>
              <a:rPr lang="en-US" altLang="zh-CN" sz="3200" b="1">
                <a:latin typeface="微软雅黑" pitchFamily="34" charset="-122"/>
                <a:ea typeface="微软雅黑" pitchFamily="34" charset="-122"/>
              </a:rPr>
              <a:t>2.1 </a:t>
            </a:r>
            <a:r>
              <a:rPr lang="zh-CN" altLang="en-US" sz="3200" b="1">
                <a:latin typeface="微软雅黑" pitchFamily="34" charset="-122"/>
                <a:ea typeface="微软雅黑" pitchFamily="34" charset="-122"/>
              </a:rPr>
              <a:t>电磁振荡的产生</a:t>
            </a:r>
            <a:endParaRPr lang="en-US" altLang="zh-CN" sz="3200" b="1">
              <a:latin typeface="微软雅黑" pitchFamily="34" charset="-122"/>
              <a:ea typeface="微软雅黑" pitchFamily="34" charset="-122"/>
            </a:endParaRPr>
          </a:p>
          <a:p>
            <a:pPr eaLnBrk="1" hangingPunct="1">
              <a:lnSpc>
                <a:spcPct val="200000"/>
              </a:lnSpc>
            </a:pPr>
            <a:r>
              <a:rPr lang="en-US" altLang="zh-CN" sz="3200" b="1">
                <a:latin typeface="微软雅黑" pitchFamily="34" charset="-122"/>
                <a:ea typeface="微软雅黑" pitchFamily="34" charset="-122"/>
              </a:rPr>
              <a:t>2.2 </a:t>
            </a:r>
            <a:r>
              <a:rPr lang="zh-CN" altLang="en-US" sz="3200" b="1">
                <a:latin typeface="微软雅黑" pitchFamily="34" charset="-122"/>
                <a:ea typeface="微软雅黑" pitchFamily="34" charset="-122"/>
              </a:rPr>
              <a:t>电磁振荡的周期和频率</a:t>
            </a:r>
            <a:r>
              <a:rPr lang="en-US" altLang="zh-CN" sz="3200" b="1">
                <a:latin typeface="微软雅黑" pitchFamily="34" charset="-122"/>
                <a:ea typeface="微软雅黑" pitchFamily="34" charset="-122"/>
              </a:rPr>
              <a:t> 2.3 </a:t>
            </a:r>
            <a:r>
              <a:rPr lang="zh-CN" altLang="en-US" sz="3200" b="1">
                <a:latin typeface="微软雅黑" pitchFamily="34" charset="-122"/>
                <a:ea typeface="微软雅黑" pitchFamily="34" charset="-122"/>
              </a:rPr>
              <a:t>阻尼振荡与无阻尼振荡</a:t>
            </a:r>
            <a:endParaRPr lang="en-US" altLang="zh-CN" sz="3200" b="1">
              <a:latin typeface="微软雅黑" pitchFamily="34" charset="-122"/>
              <a:ea typeface="微软雅黑" pitchFamily="34" charset="-122"/>
            </a:endParaRPr>
          </a:p>
          <a:p>
            <a:pPr eaLnBrk="1" hangingPunct="1">
              <a:lnSpc>
                <a:spcPct val="200000"/>
              </a:lnSpc>
            </a:pPr>
            <a:endParaRPr lang="zh-CN" altLang="en-US" sz="3200" b="1">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30188" y="842963"/>
            <a:ext cx="8272462"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0000"/>
              </a:lnSpc>
              <a:spcBef>
                <a:spcPct val="50000"/>
              </a:spcBef>
              <a:defRPr/>
            </a:pPr>
            <a:r>
              <a:rPr kumimoji="1" lang="zh-CN" altLang="en-US" sz="2800" b="1" dirty="0" smtClean="0">
                <a:solidFill>
                  <a:srgbClr val="FFFFFF"/>
                </a:solidFill>
                <a:latin typeface="+mn-ea"/>
                <a:ea typeface="+mn-ea"/>
              </a:rPr>
              <a:t>        </a:t>
            </a:r>
            <a:r>
              <a:rPr kumimoji="1" lang="en-US" altLang="zh-CN" sz="2800" b="1" dirty="0" smtClean="0">
                <a:solidFill>
                  <a:srgbClr val="000000"/>
                </a:solidFill>
                <a:latin typeface="+mn-ea"/>
                <a:ea typeface="+mn-ea"/>
              </a:rPr>
              <a:t>LC</a:t>
            </a:r>
            <a:r>
              <a:rPr kumimoji="1" lang="zh-CN" altLang="en-US" sz="2800" b="1" dirty="0" smtClean="0">
                <a:solidFill>
                  <a:srgbClr val="000000"/>
                </a:solidFill>
                <a:latin typeface="+mn-ea"/>
                <a:ea typeface="+mn-ea"/>
              </a:rPr>
              <a:t>振荡电路产生振荡电流的物理原因是电容器的充放电作用和线圈的自感作用</a:t>
            </a:r>
          </a:p>
        </p:txBody>
      </p:sp>
      <p:sp>
        <p:nvSpPr>
          <p:cNvPr id="24579" name="Text Box 8"/>
          <p:cNvSpPr txBox="1">
            <a:spLocks noChangeArrowheads="1"/>
          </p:cNvSpPr>
          <p:nvPr/>
        </p:nvSpPr>
        <p:spPr bwMode="auto">
          <a:xfrm>
            <a:off x="201613" y="714375"/>
            <a:ext cx="12477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90000"/>
              </a:lnSpc>
              <a:spcBef>
                <a:spcPct val="50000"/>
              </a:spcBef>
            </a:pPr>
            <a:r>
              <a:rPr kumimoji="1" lang="zh-CN" altLang="en-US" sz="3600" b="1">
                <a:solidFill>
                  <a:srgbClr val="FF0000"/>
                </a:solidFill>
                <a:latin typeface="Times New Roman" pitchFamily="18" charset="0"/>
                <a:ea typeface="方正舒体" pitchFamily="2" charset="-122"/>
              </a:rPr>
              <a:t>小结</a:t>
            </a:r>
          </a:p>
        </p:txBody>
      </p:sp>
      <p:grpSp>
        <p:nvGrpSpPr>
          <p:cNvPr id="9" name="Group 5"/>
          <p:cNvGrpSpPr>
            <a:grpSpLocks/>
          </p:cNvGrpSpPr>
          <p:nvPr/>
        </p:nvGrpSpPr>
        <p:grpSpPr bwMode="auto">
          <a:xfrm>
            <a:off x="107950" y="2706688"/>
            <a:ext cx="2514600" cy="1828800"/>
            <a:chOff x="384" y="672"/>
            <a:chExt cx="1584" cy="1152"/>
          </a:xfrm>
        </p:grpSpPr>
        <p:grpSp>
          <p:nvGrpSpPr>
            <p:cNvPr id="24613" name="Group 6"/>
            <p:cNvGrpSpPr>
              <a:grpSpLocks/>
            </p:cNvGrpSpPr>
            <p:nvPr/>
          </p:nvGrpSpPr>
          <p:grpSpPr bwMode="auto">
            <a:xfrm>
              <a:off x="624" y="816"/>
              <a:ext cx="1248" cy="1008"/>
              <a:chOff x="672" y="1824"/>
              <a:chExt cx="1296" cy="1008"/>
            </a:xfrm>
          </p:grpSpPr>
          <p:graphicFrame>
            <p:nvGraphicFramePr>
              <p:cNvPr id="24617" name="Object 7"/>
              <p:cNvGraphicFramePr>
                <a:graphicFrameLocks noChangeAspect="1"/>
              </p:cNvGraphicFramePr>
              <p:nvPr/>
            </p:nvGraphicFramePr>
            <p:xfrm>
              <a:off x="672" y="1878"/>
              <a:ext cx="1128" cy="954"/>
            </p:xfrm>
            <a:graphic>
              <a:graphicData uri="http://schemas.openxmlformats.org/presentationml/2006/ole">
                <mc:AlternateContent xmlns:mc="http://schemas.openxmlformats.org/markup-compatibility/2006">
                  <mc:Choice xmlns:v="urn:schemas-microsoft-com:vml" Requires="v">
                    <p:oleObj spid="_x0000_s24695" name="BMP 图象" r:id="rId3" imgW="1142857" imgH="1514686" progId="Paint.Picture">
                      <p:embed/>
                    </p:oleObj>
                  </mc:Choice>
                  <mc:Fallback>
                    <p:oleObj name="BMP 图象" r:id="rId3" imgW="1142857" imgH="1514686" progId="Paint.Picture">
                      <p:embed/>
                      <p:pic>
                        <p:nvPicPr>
                          <p:cNvPr id="0" name="Object 7"/>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1878"/>
                            <a:ext cx="1128" cy="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618" name="Line 8"/>
              <p:cNvSpPr>
                <a:spLocks noChangeShapeType="1"/>
              </p:cNvSpPr>
              <p:nvPr/>
            </p:nvSpPr>
            <p:spPr bwMode="auto">
              <a:xfrm>
                <a:off x="720" y="2304"/>
                <a:ext cx="12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19" name="Line 9"/>
              <p:cNvSpPr>
                <a:spLocks noChangeShapeType="1"/>
              </p:cNvSpPr>
              <p:nvPr/>
            </p:nvSpPr>
            <p:spPr bwMode="auto">
              <a:xfrm flipV="1">
                <a:off x="720" y="1824"/>
                <a:ext cx="0" cy="10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4614" name="Text Box 10"/>
            <p:cNvSpPr txBox="1">
              <a:spLocks noChangeArrowheads="1"/>
            </p:cNvSpPr>
            <p:nvPr/>
          </p:nvSpPr>
          <p:spPr bwMode="auto">
            <a:xfrm>
              <a:off x="384" y="672"/>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i="1">
                  <a:solidFill>
                    <a:srgbClr val="000000"/>
                  </a:solidFill>
                  <a:latin typeface="Times New Roman" pitchFamily="18" charset="0"/>
                </a:rPr>
                <a:t>q</a:t>
              </a:r>
            </a:p>
          </p:txBody>
        </p:sp>
        <p:sp>
          <p:nvSpPr>
            <p:cNvPr id="24615" name="Text Box 11"/>
            <p:cNvSpPr txBox="1">
              <a:spLocks noChangeArrowheads="1"/>
            </p:cNvSpPr>
            <p:nvPr/>
          </p:nvSpPr>
          <p:spPr bwMode="auto">
            <a:xfrm>
              <a:off x="1776" y="1257"/>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i="1">
                  <a:solidFill>
                    <a:srgbClr val="000000"/>
                  </a:solidFill>
                  <a:latin typeface="Times New Roman" pitchFamily="18" charset="0"/>
                </a:rPr>
                <a:t>t</a:t>
              </a:r>
            </a:p>
          </p:txBody>
        </p:sp>
        <p:sp>
          <p:nvSpPr>
            <p:cNvPr id="24616" name="Text Box 12"/>
            <p:cNvSpPr txBox="1">
              <a:spLocks noChangeArrowheads="1"/>
            </p:cNvSpPr>
            <p:nvPr/>
          </p:nvSpPr>
          <p:spPr bwMode="auto">
            <a:xfrm>
              <a:off x="480" y="1152"/>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a:solidFill>
                    <a:srgbClr val="000000"/>
                  </a:solidFill>
                  <a:latin typeface="Times New Roman" pitchFamily="18" charset="0"/>
                </a:rPr>
                <a:t>o</a:t>
              </a:r>
            </a:p>
          </p:txBody>
        </p:sp>
      </p:grpSp>
      <p:grpSp>
        <p:nvGrpSpPr>
          <p:cNvPr id="17" name="Group 47"/>
          <p:cNvGrpSpPr>
            <a:grpSpLocks/>
          </p:cNvGrpSpPr>
          <p:nvPr/>
        </p:nvGrpSpPr>
        <p:grpSpPr bwMode="auto">
          <a:xfrm>
            <a:off x="222250" y="4570413"/>
            <a:ext cx="2362200" cy="1738312"/>
            <a:chOff x="480" y="3081"/>
            <a:chExt cx="1488" cy="1095"/>
          </a:xfrm>
        </p:grpSpPr>
        <p:graphicFrame>
          <p:nvGraphicFramePr>
            <p:cNvPr id="24604" name="Object 3"/>
            <p:cNvGraphicFramePr>
              <a:graphicFrameLocks noChangeAspect="1"/>
            </p:cNvGraphicFramePr>
            <p:nvPr/>
          </p:nvGraphicFramePr>
          <p:xfrm>
            <a:off x="1152" y="3360"/>
            <a:ext cx="528" cy="720"/>
          </p:xfrm>
          <a:graphic>
            <a:graphicData uri="http://schemas.openxmlformats.org/presentationml/2006/ole">
              <mc:AlternateContent xmlns:mc="http://schemas.openxmlformats.org/markup-compatibility/2006">
                <mc:Choice xmlns:v="urn:schemas-microsoft-com:vml" Requires="v">
                  <p:oleObj spid="_x0000_s24696" name="BMP 图象" r:id="rId5" imgW="581106" imgH="1181265" progId="Paint.Picture">
                    <p:embed/>
                  </p:oleObj>
                </mc:Choice>
                <mc:Fallback>
                  <p:oleObj name="BMP 图象" r:id="rId5" imgW="581106" imgH="1181265" progId="Paint.Picture">
                    <p:embed/>
                    <p:pic>
                      <p:nvPicPr>
                        <p:cNvPr id="0" name="Object 3"/>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52" y="3360"/>
                          <a:ext cx="528"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4605" name="Group 21"/>
            <p:cNvGrpSpPr>
              <a:grpSpLocks/>
            </p:cNvGrpSpPr>
            <p:nvPr/>
          </p:nvGrpSpPr>
          <p:grpSpPr bwMode="auto">
            <a:xfrm>
              <a:off x="480" y="3081"/>
              <a:ext cx="1488" cy="1095"/>
              <a:chOff x="480" y="3081"/>
              <a:chExt cx="1488" cy="1095"/>
            </a:xfrm>
          </p:grpSpPr>
          <p:sp>
            <p:nvSpPr>
              <p:cNvPr id="24606" name="Line 22"/>
              <p:cNvSpPr>
                <a:spLocks noChangeShapeType="1"/>
              </p:cNvSpPr>
              <p:nvPr/>
            </p:nvSpPr>
            <p:spPr bwMode="auto">
              <a:xfrm>
                <a:off x="672" y="3888"/>
                <a:ext cx="1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7" name="Line 23"/>
              <p:cNvSpPr>
                <a:spLocks noChangeShapeType="1"/>
              </p:cNvSpPr>
              <p:nvPr/>
            </p:nvSpPr>
            <p:spPr bwMode="auto">
              <a:xfrm flipV="1">
                <a:off x="672" y="3216"/>
                <a:ext cx="0"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4608" name="Group 24"/>
              <p:cNvGrpSpPr>
                <a:grpSpLocks/>
              </p:cNvGrpSpPr>
              <p:nvPr/>
            </p:nvGrpSpPr>
            <p:grpSpPr bwMode="auto">
              <a:xfrm>
                <a:off x="480" y="3081"/>
                <a:ext cx="1488" cy="1095"/>
                <a:chOff x="480" y="3081"/>
                <a:chExt cx="1488" cy="1095"/>
              </a:xfrm>
            </p:grpSpPr>
            <p:graphicFrame>
              <p:nvGraphicFramePr>
                <p:cNvPr id="24609" name="Object 25"/>
                <p:cNvGraphicFramePr>
                  <a:graphicFrameLocks noChangeAspect="1"/>
                </p:cNvGraphicFramePr>
                <p:nvPr/>
              </p:nvGraphicFramePr>
              <p:xfrm>
                <a:off x="672" y="3336"/>
                <a:ext cx="528" cy="744"/>
              </p:xfrm>
              <a:graphic>
                <a:graphicData uri="http://schemas.openxmlformats.org/presentationml/2006/ole">
                  <mc:AlternateContent xmlns:mc="http://schemas.openxmlformats.org/markup-compatibility/2006">
                    <mc:Choice xmlns:v="urn:schemas-microsoft-com:vml" Requires="v">
                      <p:oleObj spid="_x0000_s24697" name="BMP 图象" r:id="rId7" imgW="581106" imgH="1181265" progId="Paint.Picture">
                        <p:embed/>
                      </p:oleObj>
                    </mc:Choice>
                    <mc:Fallback>
                      <p:oleObj name="BMP 图象" r:id="rId7" imgW="581106" imgH="1181265" progId="Paint.Picture">
                        <p:embed/>
                        <p:pic>
                          <p:nvPicPr>
                            <p:cNvPr id="0" name="Object 25"/>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3336"/>
                              <a:ext cx="528" cy="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610" name="Text Box 26"/>
                <p:cNvSpPr txBox="1">
                  <a:spLocks noChangeArrowheads="1"/>
                </p:cNvSpPr>
                <p:nvPr/>
              </p:nvSpPr>
              <p:spPr bwMode="auto">
                <a:xfrm>
                  <a:off x="1776" y="3849"/>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i="1">
                      <a:solidFill>
                        <a:srgbClr val="000000"/>
                      </a:solidFill>
                      <a:latin typeface="Times New Roman" pitchFamily="18" charset="0"/>
                    </a:rPr>
                    <a:t>t</a:t>
                  </a:r>
                </a:p>
              </p:txBody>
            </p:sp>
            <p:sp>
              <p:nvSpPr>
                <p:cNvPr id="24611" name="Text Box 27"/>
                <p:cNvSpPr txBox="1">
                  <a:spLocks noChangeArrowheads="1"/>
                </p:cNvSpPr>
                <p:nvPr/>
              </p:nvSpPr>
              <p:spPr bwMode="auto">
                <a:xfrm>
                  <a:off x="672" y="3081"/>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solidFill>
                        <a:srgbClr val="000000"/>
                      </a:solidFill>
                      <a:latin typeface="Times New Roman" pitchFamily="18" charset="0"/>
                      <a:ea typeface="楷体_GB2312" pitchFamily="49" charset="-122"/>
                    </a:rPr>
                    <a:t>电场能</a:t>
                  </a:r>
                </a:p>
              </p:txBody>
            </p:sp>
            <p:sp>
              <p:nvSpPr>
                <p:cNvPr id="24612" name="Text Box 28"/>
                <p:cNvSpPr txBox="1">
                  <a:spLocks noChangeArrowheads="1"/>
                </p:cNvSpPr>
                <p:nvPr/>
              </p:nvSpPr>
              <p:spPr bwMode="auto">
                <a:xfrm>
                  <a:off x="480" y="3792"/>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a:solidFill>
                        <a:srgbClr val="000000"/>
                      </a:solidFill>
                      <a:latin typeface="Times New Roman" pitchFamily="18" charset="0"/>
                    </a:rPr>
                    <a:t>o</a:t>
                  </a:r>
                </a:p>
              </p:txBody>
            </p:sp>
          </p:grpSp>
        </p:grpSp>
      </p:grpSp>
      <p:grpSp>
        <p:nvGrpSpPr>
          <p:cNvPr id="27" name="Group 29"/>
          <p:cNvGrpSpPr>
            <a:grpSpLocks/>
          </p:cNvGrpSpPr>
          <p:nvPr/>
        </p:nvGrpSpPr>
        <p:grpSpPr bwMode="auto">
          <a:xfrm>
            <a:off x="4160838" y="2792413"/>
            <a:ext cx="2263775" cy="1600200"/>
            <a:chOff x="3120" y="816"/>
            <a:chExt cx="1426" cy="1008"/>
          </a:xfrm>
        </p:grpSpPr>
        <p:grpSp>
          <p:nvGrpSpPr>
            <p:cNvPr id="24597" name="Group 30"/>
            <p:cNvGrpSpPr>
              <a:grpSpLocks/>
            </p:cNvGrpSpPr>
            <p:nvPr/>
          </p:nvGrpSpPr>
          <p:grpSpPr bwMode="auto">
            <a:xfrm>
              <a:off x="3298" y="912"/>
              <a:ext cx="1200" cy="912"/>
              <a:chOff x="3792" y="768"/>
              <a:chExt cx="1200" cy="912"/>
            </a:xfrm>
          </p:grpSpPr>
          <p:sp>
            <p:nvSpPr>
              <p:cNvPr id="24602" name="Line 31"/>
              <p:cNvSpPr>
                <a:spLocks noChangeShapeType="1"/>
              </p:cNvSpPr>
              <p:nvPr/>
            </p:nvSpPr>
            <p:spPr bwMode="auto">
              <a:xfrm>
                <a:off x="3792" y="1200"/>
                <a:ext cx="1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3" name="Line 32"/>
              <p:cNvSpPr>
                <a:spLocks noChangeShapeType="1"/>
              </p:cNvSpPr>
              <p:nvPr/>
            </p:nvSpPr>
            <p:spPr bwMode="auto">
              <a:xfrm flipV="1">
                <a:off x="3792" y="768"/>
                <a:ext cx="0" cy="9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4598" name="Object 33"/>
            <p:cNvGraphicFramePr>
              <a:graphicFrameLocks noChangeAspect="1"/>
            </p:cNvGraphicFramePr>
            <p:nvPr/>
          </p:nvGraphicFramePr>
          <p:xfrm>
            <a:off x="3154" y="1008"/>
            <a:ext cx="1248" cy="624"/>
          </p:xfrm>
          <a:graphic>
            <a:graphicData uri="http://schemas.openxmlformats.org/presentationml/2006/ole">
              <mc:AlternateContent xmlns:mc="http://schemas.openxmlformats.org/markup-compatibility/2006">
                <mc:Choice xmlns:v="urn:schemas-microsoft-com:vml" Requires="v">
                  <p:oleObj spid="_x0000_s24698" name="BMP 图象" r:id="rId8" imgW="1209524" imgH="990738" progId="Paint.Picture">
                    <p:embed/>
                  </p:oleObj>
                </mc:Choice>
                <mc:Fallback>
                  <p:oleObj name="BMP 图象" r:id="rId8" imgW="1209524" imgH="990738" progId="Paint.Picture">
                    <p:embed/>
                    <p:pic>
                      <p:nvPicPr>
                        <p:cNvPr id="0" name="Object 33"/>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54" y="1008"/>
                          <a:ext cx="1248"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99" name="Text Box 34"/>
            <p:cNvSpPr txBox="1">
              <a:spLocks noChangeArrowheads="1"/>
            </p:cNvSpPr>
            <p:nvPr/>
          </p:nvSpPr>
          <p:spPr bwMode="auto">
            <a:xfrm>
              <a:off x="3120" y="816"/>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i="1">
                  <a:solidFill>
                    <a:srgbClr val="000000"/>
                  </a:solidFill>
                  <a:latin typeface="Times New Roman" pitchFamily="18" charset="0"/>
                </a:rPr>
                <a:t>i</a:t>
              </a:r>
            </a:p>
          </p:txBody>
        </p:sp>
        <p:sp>
          <p:nvSpPr>
            <p:cNvPr id="24600" name="Text Box 35"/>
            <p:cNvSpPr txBox="1">
              <a:spLocks noChangeArrowheads="1"/>
            </p:cNvSpPr>
            <p:nvPr/>
          </p:nvSpPr>
          <p:spPr bwMode="auto">
            <a:xfrm>
              <a:off x="4368" y="1305"/>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i="1">
                  <a:solidFill>
                    <a:srgbClr val="000000"/>
                  </a:solidFill>
                  <a:latin typeface="Times New Roman" pitchFamily="18" charset="0"/>
                </a:rPr>
                <a:t>t</a:t>
              </a:r>
            </a:p>
          </p:txBody>
        </p:sp>
        <p:sp>
          <p:nvSpPr>
            <p:cNvPr id="24601" name="Text Box 36"/>
            <p:cNvSpPr txBox="1">
              <a:spLocks noChangeArrowheads="1"/>
            </p:cNvSpPr>
            <p:nvPr/>
          </p:nvSpPr>
          <p:spPr bwMode="auto">
            <a:xfrm>
              <a:off x="3120" y="120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a:solidFill>
                    <a:srgbClr val="000000"/>
                  </a:solidFill>
                  <a:latin typeface="Times New Roman" pitchFamily="18" charset="0"/>
                </a:rPr>
                <a:t>o</a:t>
              </a:r>
            </a:p>
          </p:txBody>
        </p:sp>
      </p:grpSp>
      <p:grpSp>
        <p:nvGrpSpPr>
          <p:cNvPr id="35" name="Group 63"/>
          <p:cNvGrpSpPr>
            <a:grpSpLocks/>
          </p:cNvGrpSpPr>
          <p:nvPr/>
        </p:nvGrpSpPr>
        <p:grpSpPr bwMode="auto">
          <a:xfrm>
            <a:off x="4430713" y="4583113"/>
            <a:ext cx="2205037" cy="1655762"/>
            <a:chOff x="3107" y="1962"/>
            <a:chExt cx="1389" cy="1043"/>
          </a:xfrm>
        </p:grpSpPr>
        <p:sp>
          <p:nvSpPr>
            <p:cNvPr id="24588" name="Line 49"/>
            <p:cNvSpPr>
              <a:spLocks noChangeShapeType="1"/>
            </p:cNvSpPr>
            <p:nvPr/>
          </p:nvSpPr>
          <p:spPr bwMode="auto">
            <a:xfrm>
              <a:off x="3107" y="2755"/>
              <a:ext cx="12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9" name="Line 50"/>
            <p:cNvSpPr>
              <a:spLocks noChangeShapeType="1"/>
            </p:cNvSpPr>
            <p:nvPr/>
          </p:nvSpPr>
          <p:spPr bwMode="auto">
            <a:xfrm flipH="1" flipV="1">
              <a:off x="3107" y="2075"/>
              <a:ext cx="10" cy="6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4590" name="Group 60"/>
            <p:cNvGrpSpPr>
              <a:grpSpLocks/>
            </p:cNvGrpSpPr>
            <p:nvPr/>
          </p:nvGrpSpPr>
          <p:grpSpPr bwMode="auto">
            <a:xfrm>
              <a:off x="3107" y="2340"/>
              <a:ext cx="1020" cy="415"/>
              <a:chOff x="3107" y="2340"/>
              <a:chExt cx="708" cy="415"/>
            </a:xfrm>
          </p:grpSpPr>
          <p:sp>
            <p:nvSpPr>
              <p:cNvPr id="24593" name="Freeform 56"/>
              <p:cNvSpPr>
                <a:spLocks/>
              </p:cNvSpPr>
              <p:nvPr/>
            </p:nvSpPr>
            <p:spPr bwMode="auto">
              <a:xfrm>
                <a:off x="3107" y="2349"/>
                <a:ext cx="198" cy="406"/>
              </a:xfrm>
              <a:custGeom>
                <a:avLst/>
                <a:gdLst>
                  <a:gd name="T0" fmla="*/ 0 w 198"/>
                  <a:gd name="T1" fmla="*/ 9 h 406"/>
                  <a:gd name="T2" fmla="*/ 85 w 198"/>
                  <a:gd name="T3" fmla="*/ 66 h 406"/>
                  <a:gd name="T4" fmla="*/ 198 w 198"/>
                  <a:gd name="T5" fmla="*/ 406 h 406"/>
                  <a:gd name="T6" fmla="*/ 0 60000 65536"/>
                  <a:gd name="T7" fmla="*/ 0 60000 65536"/>
                  <a:gd name="T8" fmla="*/ 0 60000 65536"/>
                  <a:gd name="T9" fmla="*/ 0 w 198"/>
                  <a:gd name="T10" fmla="*/ 0 h 406"/>
                  <a:gd name="T11" fmla="*/ 198 w 198"/>
                  <a:gd name="T12" fmla="*/ 406 h 406"/>
                </a:gdLst>
                <a:ahLst/>
                <a:cxnLst>
                  <a:cxn ang="T6">
                    <a:pos x="T0" y="T1"/>
                  </a:cxn>
                  <a:cxn ang="T7">
                    <a:pos x="T2" y="T3"/>
                  </a:cxn>
                  <a:cxn ang="T8">
                    <a:pos x="T4" y="T5"/>
                  </a:cxn>
                </a:cxnLst>
                <a:rect l="T9" t="T10" r="T11" b="T12"/>
                <a:pathLst>
                  <a:path w="198" h="406">
                    <a:moveTo>
                      <a:pt x="0" y="9"/>
                    </a:moveTo>
                    <a:cubicBezTo>
                      <a:pt x="26" y="4"/>
                      <a:pt x="52" y="0"/>
                      <a:pt x="85" y="66"/>
                    </a:cubicBezTo>
                    <a:cubicBezTo>
                      <a:pt x="118" y="132"/>
                      <a:pt x="158" y="269"/>
                      <a:pt x="198" y="406"/>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4" name="Freeform 57"/>
              <p:cNvSpPr>
                <a:spLocks/>
              </p:cNvSpPr>
              <p:nvPr/>
            </p:nvSpPr>
            <p:spPr bwMode="auto">
              <a:xfrm flipH="1">
                <a:off x="3305" y="2349"/>
                <a:ext cx="170" cy="406"/>
              </a:xfrm>
              <a:custGeom>
                <a:avLst/>
                <a:gdLst>
                  <a:gd name="T0" fmla="*/ 0 w 198"/>
                  <a:gd name="T1" fmla="*/ 9 h 406"/>
                  <a:gd name="T2" fmla="*/ 39 w 198"/>
                  <a:gd name="T3" fmla="*/ 66 h 406"/>
                  <a:gd name="T4" fmla="*/ 92 w 198"/>
                  <a:gd name="T5" fmla="*/ 406 h 406"/>
                  <a:gd name="T6" fmla="*/ 0 60000 65536"/>
                  <a:gd name="T7" fmla="*/ 0 60000 65536"/>
                  <a:gd name="T8" fmla="*/ 0 60000 65536"/>
                  <a:gd name="T9" fmla="*/ 0 w 198"/>
                  <a:gd name="T10" fmla="*/ 0 h 406"/>
                  <a:gd name="T11" fmla="*/ 198 w 198"/>
                  <a:gd name="T12" fmla="*/ 406 h 406"/>
                </a:gdLst>
                <a:ahLst/>
                <a:cxnLst>
                  <a:cxn ang="T6">
                    <a:pos x="T0" y="T1"/>
                  </a:cxn>
                  <a:cxn ang="T7">
                    <a:pos x="T2" y="T3"/>
                  </a:cxn>
                  <a:cxn ang="T8">
                    <a:pos x="T4" y="T5"/>
                  </a:cxn>
                </a:cxnLst>
                <a:rect l="T9" t="T10" r="T11" b="T12"/>
                <a:pathLst>
                  <a:path w="198" h="406">
                    <a:moveTo>
                      <a:pt x="0" y="9"/>
                    </a:moveTo>
                    <a:cubicBezTo>
                      <a:pt x="26" y="4"/>
                      <a:pt x="52" y="0"/>
                      <a:pt x="85" y="66"/>
                    </a:cubicBezTo>
                    <a:cubicBezTo>
                      <a:pt x="118" y="132"/>
                      <a:pt x="158" y="269"/>
                      <a:pt x="198" y="406"/>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5" name="Freeform 58"/>
              <p:cNvSpPr>
                <a:spLocks/>
              </p:cNvSpPr>
              <p:nvPr/>
            </p:nvSpPr>
            <p:spPr bwMode="auto">
              <a:xfrm>
                <a:off x="3447" y="2342"/>
                <a:ext cx="198" cy="406"/>
              </a:xfrm>
              <a:custGeom>
                <a:avLst/>
                <a:gdLst>
                  <a:gd name="T0" fmla="*/ 0 w 198"/>
                  <a:gd name="T1" fmla="*/ 9 h 406"/>
                  <a:gd name="T2" fmla="*/ 85 w 198"/>
                  <a:gd name="T3" fmla="*/ 66 h 406"/>
                  <a:gd name="T4" fmla="*/ 198 w 198"/>
                  <a:gd name="T5" fmla="*/ 406 h 406"/>
                  <a:gd name="T6" fmla="*/ 0 60000 65536"/>
                  <a:gd name="T7" fmla="*/ 0 60000 65536"/>
                  <a:gd name="T8" fmla="*/ 0 60000 65536"/>
                  <a:gd name="T9" fmla="*/ 0 w 198"/>
                  <a:gd name="T10" fmla="*/ 0 h 406"/>
                  <a:gd name="T11" fmla="*/ 198 w 198"/>
                  <a:gd name="T12" fmla="*/ 406 h 406"/>
                </a:gdLst>
                <a:ahLst/>
                <a:cxnLst>
                  <a:cxn ang="T6">
                    <a:pos x="T0" y="T1"/>
                  </a:cxn>
                  <a:cxn ang="T7">
                    <a:pos x="T2" y="T3"/>
                  </a:cxn>
                  <a:cxn ang="T8">
                    <a:pos x="T4" y="T5"/>
                  </a:cxn>
                </a:cxnLst>
                <a:rect l="T9" t="T10" r="T11" b="T12"/>
                <a:pathLst>
                  <a:path w="198" h="406">
                    <a:moveTo>
                      <a:pt x="0" y="9"/>
                    </a:moveTo>
                    <a:cubicBezTo>
                      <a:pt x="26" y="4"/>
                      <a:pt x="52" y="0"/>
                      <a:pt x="85" y="66"/>
                    </a:cubicBezTo>
                    <a:cubicBezTo>
                      <a:pt x="118" y="132"/>
                      <a:pt x="158" y="269"/>
                      <a:pt x="198" y="406"/>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6" name="Freeform 59"/>
              <p:cNvSpPr>
                <a:spLocks/>
              </p:cNvSpPr>
              <p:nvPr/>
            </p:nvSpPr>
            <p:spPr bwMode="auto">
              <a:xfrm flipH="1">
                <a:off x="3645" y="2340"/>
                <a:ext cx="170" cy="406"/>
              </a:xfrm>
              <a:custGeom>
                <a:avLst/>
                <a:gdLst>
                  <a:gd name="T0" fmla="*/ 0 w 198"/>
                  <a:gd name="T1" fmla="*/ 9 h 406"/>
                  <a:gd name="T2" fmla="*/ 39 w 198"/>
                  <a:gd name="T3" fmla="*/ 66 h 406"/>
                  <a:gd name="T4" fmla="*/ 92 w 198"/>
                  <a:gd name="T5" fmla="*/ 406 h 406"/>
                  <a:gd name="T6" fmla="*/ 0 60000 65536"/>
                  <a:gd name="T7" fmla="*/ 0 60000 65536"/>
                  <a:gd name="T8" fmla="*/ 0 60000 65536"/>
                  <a:gd name="T9" fmla="*/ 0 w 198"/>
                  <a:gd name="T10" fmla="*/ 0 h 406"/>
                  <a:gd name="T11" fmla="*/ 198 w 198"/>
                  <a:gd name="T12" fmla="*/ 406 h 406"/>
                </a:gdLst>
                <a:ahLst/>
                <a:cxnLst>
                  <a:cxn ang="T6">
                    <a:pos x="T0" y="T1"/>
                  </a:cxn>
                  <a:cxn ang="T7">
                    <a:pos x="T2" y="T3"/>
                  </a:cxn>
                  <a:cxn ang="T8">
                    <a:pos x="T4" y="T5"/>
                  </a:cxn>
                </a:cxnLst>
                <a:rect l="T9" t="T10" r="T11" b="T12"/>
                <a:pathLst>
                  <a:path w="198" h="406">
                    <a:moveTo>
                      <a:pt x="0" y="9"/>
                    </a:moveTo>
                    <a:cubicBezTo>
                      <a:pt x="26" y="4"/>
                      <a:pt x="52" y="0"/>
                      <a:pt x="85" y="66"/>
                    </a:cubicBezTo>
                    <a:cubicBezTo>
                      <a:pt x="118" y="132"/>
                      <a:pt x="158" y="269"/>
                      <a:pt x="198" y="406"/>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4591" name="Text Box 61"/>
            <p:cNvSpPr txBox="1">
              <a:spLocks noChangeArrowheads="1"/>
            </p:cNvSpPr>
            <p:nvPr/>
          </p:nvSpPr>
          <p:spPr bwMode="auto">
            <a:xfrm>
              <a:off x="3135" y="1962"/>
              <a:ext cx="7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rgbClr val="000000"/>
                  </a:solidFill>
                </a:rPr>
                <a:t>磁场能</a:t>
              </a:r>
            </a:p>
          </p:txBody>
        </p:sp>
        <p:sp>
          <p:nvSpPr>
            <p:cNvPr id="24592" name="Text Box 62"/>
            <p:cNvSpPr txBox="1">
              <a:spLocks noChangeArrowheads="1"/>
            </p:cNvSpPr>
            <p:nvPr/>
          </p:nvSpPr>
          <p:spPr bwMode="auto">
            <a:xfrm>
              <a:off x="4212" y="2755"/>
              <a:ext cx="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i="1">
                  <a:solidFill>
                    <a:srgbClr val="000000"/>
                  </a:solidFill>
                </a:rPr>
                <a:t>t</a:t>
              </a:r>
            </a:p>
          </p:txBody>
        </p:sp>
      </p:grpSp>
      <p:sp>
        <p:nvSpPr>
          <p:cNvPr id="45" name="Text Box 64"/>
          <p:cNvSpPr txBox="1">
            <a:spLocks noChangeArrowheads="1"/>
          </p:cNvSpPr>
          <p:nvPr/>
        </p:nvSpPr>
        <p:spPr bwMode="auto">
          <a:xfrm>
            <a:off x="784225" y="2770188"/>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solidFill>
                  <a:srgbClr val="000000"/>
                </a:solidFill>
              </a:rPr>
              <a:t>（</a:t>
            </a:r>
            <a:r>
              <a:rPr lang="en-US" altLang="zh-CN" sz="2000" b="1" i="1">
                <a:solidFill>
                  <a:srgbClr val="000000"/>
                </a:solidFill>
                <a:latin typeface="Times New Roman" pitchFamily="18" charset="0"/>
                <a:cs typeface="Times New Roman" pitchFamily="18" charset="0"/>
              </a:rPr>
              <a:t>E</a:t>
            </a:r>
            <a:r>
              <a:rPr lang="en-US" altLang="zh-CN" sz="2000" b="1">
                <a:solidFill>
                  <a:srgbClr val="000000"/>
                </a:solidFill>
                <a:latin typeface="Times New Roman" pitchFamily="18" charset="0"/>
                <a:cs typeface="Times New Roman" pitchFamily="18" charset="0"/>
              </a:rPr>
              <a:t>, </a:t>
            </a:r>
            <a:r>
              <a:rPr lang="en-US" altLang="zh-CN" sz="2000" b="1" i="1">
                <a:solidFill>
                  <a:srgbClr val="000000"/>
                </a:solidFill>
                <a:latin typeface="Times New Roman" pitchFamily="18" charset="0"/>
                <a:cs typeface="Times New Roman" pitchFamily="18" charset="0"/>
              </a:rPr>
              <a:t>U</a:t>
            </a:r>
            <a:r>
              <a:rPr lang="zh-CN" altLang="en-US" sz="2000" b="1">
                <a:solidFill>
                  <a:srgbClr val="000000"/>
                </a:solidFill>
              </a:rPr>
              <a:t>）</a:t>
            </a:r>
          </a:p>
        </p:txBody>
      </p:sp>
      <p:sp>
        <p:nvSpPr>
          <p:cNvPr id="46" name="Text Box 65"/>
          <p:cNvSpPr txBox="1">
            <a:spLocks noChangeArrowheads="1"/>
          </p:cNvSpPr>
          <p:nvPr/>
        </p:nvSpPr>
        <p:spPr bwMode="auto">
          <a:xfrm>
            <a:off x="4430713" y="2770188"/>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a:solidFill>
                  <a:srgbClr val="000000"/>
                </a:solidFill>
              </a:rPr>
              <a:t>（</a:t>
            </a:r>
            <a:r>
              <a:rPr lang="en-US" altLang="zh-CN" sz="2000" b="1" i="1">
                <a:solidFill>
                  <a:srgbClr val="000000"/>
                </a:solidFill>
                <a:latin typeface="Times New Roman" pitchFamily="18" charset="0"/>
                <a:cs typeface="Times New Roman" pitchFamily="18" charset="0"/>
              </a:rPr>
              <a:t>B</a:t>
            </a:r>
            <a:r>
              <a:rPr lang="zh-CN" altLang="en-US" sz="2000" b="1">
                <a:solidFill>
                  <a:srgbClr val="000000"/>
                </a:solidFill>
              </a:rPr>
              <a:t>）</a:t>
            </a:r>
          </a:p>
        </p:txBody>
      </p:sp>
      <p:sp>
        <p:nvSpPr>
          <p:cNvPr id="47" name="Text Box 2"/>
          <p:cNvSpPr txBox="1">
            <a:spLocks noChangeArrowheads="1"/>
          </p:cNvSpPr>
          <p:nvPr/>
        </p:nvSpPr>
        <p:spPr bwMode="auto">
          <a:xfrm>
            <a:off x="293688" y="1901825"/>
            <a:ext cx="23241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0000"/>
              </a:lnSpc>
              <a:spcBef>
                <a:spcPct val="50000"/>
              </a:spcBef>
              <a:defRPr/>
            </a:pPr>
            <a:r>
              <a:rPr kumimoji="1" lang="zh-CN" altLang="en-US" sz="2800" b="1" dirty="0" smtClean="0">
                <a:solidFill>
                  <a:srgbClr val="000000"/>
                </a:solidFill>
                <a:latin typeface="+mn-ea"/>
                <a:ea typeface="+mn-ea"/>
              </a:rPr>
              <a:t>变化规律：</a:t>
            </a:r>
          </a:p>
        </p:txBody>
      </p:sp>
      <p:graphicFrame>
        <p:nvGraphicFramePr>
          <p:cNvPr id="2" name="对象 1"/>
          <p:cNvGraphicFramePr>
            <a:graphicFrameLocks noChangeAspect="1"/>
          </p:cNvGraphicFramePr>
          <p:nvPr/>
        </p:nvGraphicFramePr>
        <p:xfrm>
          <a:off x="6804025" y="3746500"/>
          <a:ext cx="2139950" cy="1773238"/>
        </p:xfrm>
        <a:graphic>
          <a:graphicData uri="http://schemas.openxmlformats.org/presentationml/2006/ole">
            <mc:AlternateContent xmlns:mc="http://schemas.openxmlformats.org/markup-compatibility/2006">
              <mc:Choice xmlns:v="urn:schemas-microsoft-com:vml" Requires="v">
                <p:oleObj spid="_x0000_s24699" name="Equation" r:id="rId10" imgW="800105" imgH="657288" progId="Equation.3">
                  <p:embed/>
                </p:oleObj>
              </mc:Choice>
              <mc:Fallback>
                <p:oleObj name="Equation" r:id="rId10" imgW="800105" imgH="657288" progId="Equation.3">
                  <p:embed/>
                  <p:pic>
                    <p:nvPicPr>
                      <p:cNvPr id="0" name="对象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04025" y="3746500"/>
                        <a:ext cx="2139950" cy="177323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1+#ppt_w/2"/>
                                          </p:val>
                                        </p:tav>
                                        <p:tav tm="100000">
                                          <p:val>
                                            <p:strVal val="#ppt_x"/>
                                          </p:val>
                                        </p:tav>
                                      </p:tavLst>
                                    </p:anim>
                                    <p:anim calcmode="lin" valueType="num">
                                      <p:cBhvr additive="base">
                                        <p:cTn id="14"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45">
                                            <p:txEl>
                                              <p:pRg st="0" end="0"/>
                                            </p:txEl>
                                          </p:spTgt>
                                        </p:tgtEl>
                                        <p:attrNameLst>
                                          <p:attrName>style.visibility</p:attrName>
                                        </p:attrNameLst>
                                      </p:cBhvr>
                                      <p:to>
                                        <p:strVal val="visible"/>
                                      </p:to>
                                    </p:set>
                                    <p:animEffect transition="in" filter="blinds(horizontal)">
                                      <p:cBhvr>
                                        <p:cTn id="19" dur="500"/>
                                        <p:tgtEl>
                                          <p:spTgt spid="45">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46">
                                            <p:txEl>
                                              <p:pRg st="0" end="0"/>
                                            </p:txEl>
                                          </p:spTgt>
                                        </p:tgtEl>
                                        <p:attrNameLst>
                                          <p:attrName>style.visibility</p:attrName>
                                        </p:attrNameLst>
                                      </p:cBhvr>
                                      <p:to>
                                        <p:strVal val="visible"/>
                                      </p:to>
                                    </p:set>
                                    <p:animEffect transition="in" filter="blinds(horizontal)">
                                      <p:cBhvr>
                                        <p:cTn id="24" dur="500"/>
                                        <p:tgtEl>
                                          <p:spTgt spid="46">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linds(horizontal)">
                                      <p:cBhvr>
                                        <p:cTn id="29" dur="500"/>
                                        <p:tgtEl>
                                          <p:spTgt spid="1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blinds(horizontal)">
                                      <p:cBhvr>
                                        <p:cTn id="34" dur="500"/>
                                        <p:tgtEl>
                                          <p:spTgt spid="3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left)">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73050" y="722313"/>
            <a:ext cx="53054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b="1">
                <a:latin typeface="微软雅黑" pitchFamily="34" charset="-122"/>
                <a:ea typeface="微软雅黑" pitchFamily="34" charset="-122"/>
                <a:cs typeface="Times New Roman" pitchFamily="18" charset="0"/>
              </a:rPr>
              <a:t>2.1 </a:t>
            </a:r>
            <a:r>
              <a:rPr lang="zh-CN" altLang="en-US" sz="3200" b="1">
                <a:latin typeface="微软雅黑" pitchFamily="34" charset="-122"/>
                <a:ea typeface="微软雅黑" pitchFamily="34" charset="-122"/>
                <a:cs typeface="Times New Roman" pitchFamily="18" charset="0"/>
              </a:rPr>
              <a:t>电磁振荡的产生</a:t>
            </a:r>
          </a:p>
        </p:txBody>
      </p:sp>
      <p:sp>
        <p:nvSpPr>
          <p:cNvPr id="6" name="Text Box 2"/>
          <p:cNvSpPr txBox="1">
            <a:spLocks noChangeArrowheads="1"/>
          </p:cNvSpPr>
          <p:nvPr/>
        </p:nvSpPr>
        <p:spPr bwMode="auto">
          <a:xfrm>
            <a:off x="261938" y="1455738"/>
            <a:ext cx="5599112"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149475" indent="-2149475" eaLnBrk="1" hangingPunct="1">
              <a:lnSpc>
                <a:spcPct val="118000"/>
              </a:lnSpc>
              <a:spcBef>
                <a:spcPct val="50000"/>
              </a:spcBef>
              <a:defRPr/>
            </a:pPr>
            <a:r>
              <a:rPr lang="en-US" altLang="zh-CN" sz="2800" b="1" dirty="0" smtClean="0">
                <a:latin typeface="+mn-ea"/>
                <a:ea typeface="+mn-ea"/>
              </a:rPr>
              <a:t>1. </a:t>
            </a:r>
            <a:r>
              <a:rPr lang="zh-CN" altLang="en-US" sz="2800" b="1" dirty="0" smtClean="0">
                <a:latin typeface="微软雅黑" panose="020B0503020204020204" pitchFamily="34" charset="-122"/>
                <a:ea typeface="微软雅黑" panose="020B0503020204020204" pitchFamily="34" charset="-122"/>
              </a:rPr>
              <a:t>振荡电流</a:t>
            </a:r>
            <a:r>
              <a:rPr lang="en-US" altLang="zh-CN" sz="2800" b="1" dirty="0" smtClean="0">
                <a:latin typeface="+mn-ea"/>
                <a:ea typeface="+mn-ea"/>
              </a:rPr>
              <a:t>:</a:t>
            </a:r>
            <a:r>
              <a:rPr lang="zh-CN" altLang="en-US" sz="2800" b="1" dirty="0" smtClean="0">
                <a:latin typeface="+mn-ea"/>
                <a:ea typeface="+mn-ea"/>
              </a:rPr>
              <a:t>电路产生的大小和方向做周期性变化的电流</a:t>
            </a:r>
            <a:r>
              <a:rPr lang="en-US" altLang="zh-CN" sz="2800" b="1" dirty="0" smtClean="0">
                <a:latin typeface="+mn-ea"/>
                <a:ea typeface="+mn-ea"/>
              </a:rPr>
              <a:t>, </a:t>
            </a:r>
            <a:r>
              <a:rPr lang="zh-CN" altLang="en-US" sz="2800" b="1" dirty="0" smtClean="0">
                <a:latin typeface="+mn-ea"/>
                <a:ea typeface="+mn-ea"/>
              </a:rPr>
              <a:t>叫</a:t>
            </a:r>
            <a:r>
              <a:rPr lang="zh-CN" altLang="en-US" sz="2800" b="1" dirty="0" smtClean="0">
                <a:solidFill>
                  <a:srgbClr val="FF0000"/>
                </a:solidFill>
                <a:latin typeface="+mn-ea"/>
                <a:ea typeface="+mn-ea"/>
              </a:rPr>
              <a:t>振荡电流</a:t>
            </a:r>
            <a:r>
              <a:rPr lang="en-US" altLang="zh-CN" sz="2800" b="1" dirty="0" smtClean="0">
                <a:solidFill>
                  <a:srgbClr val="FF0000"/>
                </a:solidFill>
                <a:latin typeface="+mn-ea"/>
                <a:ea typeface="+mn-ea"/>
              </a:rPr>
              <a:t>.</a:t>
            </a:r>
          </a:p>
        </p:txBody>
      </p:sp>
      <p:sp>
        <p:nvSpPr>
          <p:cNvPr id="7" name="Text Box 3">
            <a:hlinkClick r:id="rId2" action="ppaction://hlinksldjump"/>
          </p:cNvPr>
          <p:cNvSpPr txBox="1">
            <a:spLocks noChangeArrowheads="1"/>
          </p:cNvSpPr>
          <p:nvPr/>
        </p:nvSpPr>
        <p:spPr bwMode="auto">
          <a:xfrm>
            <a:off x="182563" y="3551238"/>
            <a:ext cx="8228012" cy="155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39963" indent="-2239963" eaLnBrk="1" hangingPunct="1">
              <a:lnSpc>
                <a:spcPct val="118000"/>
              </a:lnSpc>
              <a:spcBef>
                <a:spcPct val="50000"/>
              </a:spcBef>
              <a:defRPr/>
            </a:pPr>
            <a:r>
              <a:rPr lang="en-US" altLang="zh-CN" sz="2800" b="1" dirty="0" smtClean="0">
                <a:latin typeface="+mn-ea"/>
                <a:ea typeface="+mn-ea"/>
              </a:rPr>
              <a:t>2. </a:t>
            </a:r>
            <a:r>
              <a:rPr lang="zh-CN" altLang="en-US" sz="2800" b="1" dirty="0" smtClean="0">
                <a:latin typeface="微软雅黑" panose="020B0503020204020204" pitchFamily="34" charset="-122"/>
                <a:ea typeface="微软雅黑" panose="020B0503020204020204" pitchFamily="34" charset="-122"/>
              </a:rPr>
              <a:t>振荡电路</a:t>
            </a:r>
            <a:r>
              <a:rPr lang="en-US" altLang="zh-CN" sz="2800" b="1" dirty="0" smtClean="0">
                <a:latin typeface="微软雅黑" panose="020B0503020204020204" pitchFamily="34" charset="-122"/>
                <a:ea typeface="微软雅黑" panose="020B0503020204020204" pitchFamily="34" charset="-122"/>
              </a:rPr>
              <a:t>: </a:t>
            </a:r>
            <a:r>
              <a:rPr lang="zh-CN" altLang="en-US" sz="2800" b="1" dirty="0" smtClean="0">
                <a:latin typeface="+mn-ea"/>
                <a:ea typeface="+mn-ea"/>
              </a:rPr>
              <a:t>能够产生振荡电流的电路叫振荡电路</a:t>
            </a:r>
            <a:r>
              <a:rPr lang="en-US" altLang="zh-CN" sz="2800" b="1" dirty="0" smtClean="0">
                <a:latin typeface="+mn-ea"/>
                <a:ea typeface="+mn-ea"/>
              </a:rPr>
              <a:t>. </a:t>
            </a:r>
            <a:r>
              <a:rPr lang="zh-CN" altLang="en-US" sz="2800" b="1" dirty="0" smtClean="0">
                <a:latin typeface="+mn-ea"/>
                <a:ea typeface="+mn-ea"/>
              </a:rPr>
              <a:t>如图示是一种简单的振荡电路</a:t>
            </a:r>
            <a:r>
              <a:rPr lang="en-US" altLang="zh-CN" sz="2800" b="1" dirty="0" smtClean="0">
                <a:latin typeface="+mn-ea"/>
                <a:ea typeface="+mn-ea"/>
              </a:rPr>
              <a:t>, </a:t>
            </a:r>
            <a:r>
              <a:rPr lang="zh-CN" altLang="en-US" sz="2800" b="1" dirty="0" smtClean="0">
                <a:latin typeface="+mn-ea"/>
                <a:ea typeface="+mn-ea"/>
              </a:rPr>
              <a:t>称</a:t>
            </a:r>
            <a:r>
              <a:rPr lang="en-US" altLang="zh-CN" sz="2800" b="1" dirty="0" smtClean="0">
                <a:solidFill>
                  <a:srgbClr val="FF0000"/>
                </a:solidFill>
                <a:latin typeface="+mn-ea"/>
                <a:ea typeface="+mn-ea"/>
              </a:rPr>
              <a:t>LC</a:t>
            </a:r>
            <a:r>
              <a:rPr lang="zh-CN" altLang="en-US" sz="2800" b="1" dirty="0" smtClean="0">
                <a:solidFill>
                  <a:srgbClr val="FF0000"/>
                </a:solidFill>
                <a:latin typeface="+mn-ea"/>
                <a:ea typeface="+mn-ea"/>
              </a:rPr>
              <a:t>振荡电路</a:t>
            </a:r>
            <a:r>
              <a:rPr lang="en-US" altLang="zh-CN" sz="2800" b="1" dirty="0" smtClean="0">
                <a:latin typeface="+mn-ea"/>
                <a:ea typeface="+mn-ea"/>
              </a:rPr>
              <a:t>.</a:t>
            </a:r>
          </a:p>
        </p:txBody>
      </p:sp>
      <p:sp>
        <p:nvSpPr>
          <p:cNvPr id="11" name="Text Box 7"/>
          <p:cNvSpPr txBox="1">
            <a:spLocks noChangeArrowheads="1"/>
          </p:cNvSpPr>
          <p:nvPr/>
        </p:nvSpPr>
        <p:spPr bwMode="auto">
          <a:xfrm>
            <a:off x="690563" y="5229225"/>
            <a:ext cx="788828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715963" indent="-715963" eaLnBrk="1" hangingPunct="1">
              <a:spcBef>
                <a:spcPct val="50000"/>
              </a:spcBef>
              <a:defRPr/>
            </a:pPr>
            <a:r>
              <a:rPr lang="zh-CN" altLang="en-US" sz="2800" b="1" dirty="0" smtClean="0">
                <a:latin typeface="+mn-ea"/>
                <a:ea typeface="+mn-ea"/>
              </a:rPr>
              <a:t>注：</a:t>
            </a:r>
            <a:r>
              <a:rPr lang="en-US" altLang="zh-CN" sz="2800" b="1" dirty="0" smtClean="0">
                <a:latin typeface="+mn-ea"/>
                <a:ea typeface="+mn-ea"/>
              </a:rPr>
              <a:t>LC</a:t>
            </a:r>
            <a:r>
              <a:rPr lang="zh-CN" altLang="en-US" sz="2800" b="1" dirty="0" smtClean="0">
                <a:latin typeface="+mn-ea"/>
                <a:ea typeface="+mn-ea"/>
              </a:rPr>
              <a:t>回路产生的振荡电流按正弦规律变化</a:t>
            </a:r>
            <a:r>
              <a:rPr lang="en-US" altLang="zh-CN" sz="2800" b="1" dirty="0" smtClean="0">
                <a:latin typeface="+mn-ea"/>
                <a:ea typeface="+mn-ea"/>
              </a:rPr>
              <a:t>.</a:t>
            </a:r>
            <a:r>
              <a:rPr lang="zh-CN" altLang="en-US" sz="2800" b="1" dirty="0" smtClean="0">
                <a:latin typeface="+mn-ea"/>
                <a:ea typeface="+mn-ea"/>
              </a:rPr>
              <a:t>是</a:t>
            </a:r>
            <a:r>
              <a:rPr lang="zh-CN" altLang="en-US" sz="2800" b="1" kern="0" dirty="0" smtClean="0">
                <a:latin typeface="+mn-ea"/>
                <a:ea typeface="+mn-ea"/>
              </a:rPr>
              <a:t>一种</a:t>
            </a:r>
            <a:r>
              <a:rPr lang="zh-CN" altLang="en-US" sz="2800" b="1" kern="0" dirty="0" smtClean="0">
                <a:solidFill>
                  <a:srgbClr val="FF0000"/>
                </a:solidFill>
                <a:latin typeface="+mn-ea"/>
                <a:ea typeface="+mn-ea"/>
              </a:rPr>
              <a:t>交变电流</a:t>
            </a:r>
            <a:r>
              <a:rPr lang="en-US" altLang="zh-CN" sz="2800" b="1" kern="0" dirty="0" smtClean="0">
                <a:latin typeface="+mn-ea"/>
                <a:ea typeface="+mn-ea"/>
              </a:rPr>
              <a:t>, </a:t>
            </a:r>
            <a:r>
              <a:rPr lang="zh-CN" altLang="en-US" sz="2800" b="1" kern="0" dirty="0" smtClean="0">
                <a:latin typeface="+mn-ea"/>
                <a:ea typeface="+mn-ea"/>
              </a:rPr>
              <a:t>只是它的频率比照明用交变电流的频率高得多</a:t>
            </a:r>
            <a:r>
              <a:rPr lang="en-US" altLang="zh-CN" sz="2800" b="1" kern="0" dirty="0" smtClean="0">
                <a:latin typeface="+mn-ea"/>
                <a:ea typeface="+mn-ea"/>
              </a:rPr>
              <a:t>.</a:t>
            </a:r>
            <a:endParaRPr lang="en-US" altLang="zh-CN" sz="2800" b="1" dirty="0" smtClean="0">
              <a:latin typeface="+mn-ea"/>
              <a:ea typeface="+mn-ea"/>
            </a:endParaRPr>
          </a:p>
        </p:txBody>
      </p:sp>
      <p:grpSp>
        <p:nvGrpSpPr>
          <p:cNvPr id="3" name="组合 2"/>
          <p:cNvGrpSpPr/>
          <p:nvPr/>
        </p:nvGrpSpPr>
        <p:grpSpPr>
          <a:xfrm>
            <a:off x="5959475" y="1193800"/>
            <a:ext cx="3005138" cy="2306638"/>
            <a:chOff x="5959475" y="1193800"/>
            <a:chExt cx="3005138" cy="2306638"/>
          </a:xfrm>
        </p:grpSpPr>
        <p:grpSp>
          <p:nvGrpSpPr>
            <p:cNvPr id="14342" name="Group 8"/>
            <p:cNvGrpSpPr>
              <a:grpSpLocks/>
            </p:cNvGrpSpPr>
            <p:nvPr/>
          </p:nvGrpSpPr>
          <p:grpSpPr bwMode="auto">
            <a:xfrm>
              <a:off x="5959475" y="1193800"/>
              <a:ext cx="3005138" cy="2306638"/>
              <a:chOff x="3680" y="357"/>
              <a:chExt cx="1967" cy="1510"/>
            </a:xfrm>
          </p:grpSpPr>
          <p:grpSp>
            <p:nvGrpSpPr>
              <p:cNvPr id="14344" name="Group 9"/>
              <p:cNvGrpSpPr>
                <a:grpSpLocks/>
              </p:cNvGrpSpPr>
              <p:nvPr/>
            </p:nvGrpSpPr>
            <p:grpSpPr bwMode="auto">
              <a:xfrm rot="16200000" flipH="1">
                <a:off x="3275" y="943"/>
                <a:ext cx="998" cy="187"/>
                <a:chOff x="8445" y="4442"/>
                <a:chExt cx="1050" cy="127"/>
              </a:xfrm>
            </p:grpSpPr>
            <p:grpSp>
              <p:nvGrpSpPr>
                <p:cNvPr id="14373" name="Group 10"/>
                <p:cNvGrpSpPr>
                  <a:grpSpLocks/>
                </p:cNvGrpSpPr>
                <p:nvPr/>
              </p:nvGrpSpPr>
              <p:grpSpPr bwMode="auto">
                <a:xfrm rot="-5400000">
                  <a:off x="8925" y="4211"/>
                  <a:ext cx="85" cy="632"/>
                  <a:chOff x="8835" y="2852"/>
                  <a:chExt cx="526" cy="3752"/>
                </a:xfrm>
              </p:grpSpPr>
              <p:grpSp>
                <p:nvGrpSpPr>
                  <p:cNvPr id="14377" name="Group 11"/>
                  <p:cNvGrpSpPr>
                    <a:grpSpLocks/>
                  </p:cNvGrpSpPr>
                  <p:nvPr/>
                </p:nvGrpSpPr>
                <p:grpSpPr bwMode="auto">
                  <a:xfrm>
                    <a:off x="8835" y="2852"/>
                    <a:ext cx="526" cy="1879"/>
                    <a:chOff x="8835" y="2852"/>
                    <a:chExt cx="526" cy="1879"/>
                  </a:xfrm>
                </p:grpSpPr>
                <p:sp>
                  <p:nvSpPr>
                    <p:cNvPr id="50" name="Arc 12"/>
                    <p:cNvSpPr>
                      <a:spLocks/>
                    </p:cNvSpPr>
                    <p:nvPr/>
                  </p:nvSpPr>
                  <p:spPr bwMode="auto">
                    <a:xfrm>
                      <a:off x="8858" y="2855"/>
                      <a:ext cx="511" cy="935"/>
                    </a:xfrm>
                    <a:custGeom>
                      <a:avLst/>
                      <a:gdLst>
                        <a:gd name="T0" fmla="*/ 0 w 22048"/>
                        <a:gd name="T1" fmla="*/ 0 h 43200"/>
                        <a:gd name="T2" fmla="*/ 0 w 22048"/>
                        <a:gd name="T3" fmla="*/ 0 h 43200"/>
                        <a:gd name="T4" fmla="*/ 0 w 22048"/>
                        <a:gd name="T5" fmla="*/ 0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551" y="0"/>
                          </a:moveTo>
                          <a:cubicBezTo>
                            <a:pt x="12440" y="57"/>
                            <a:pt x="22048" y="9711"/>
                            <a:pt x="22048" y="21600"/>
                          </a:cubicBezTo>
                          <a:cubicBezTo>
                            <a:pt x="22048" y="33529"/>
                            <a:pt x="12377" y="43200"/>
                            <a:pt x="448" y="43200"/>
                          </a:cubicBezTo>
                          <a:cubicBezTo>
                            <a:pt x="298" y="43200"/>
                            <a:pt x="149" y="43198"/>
                            <a:pt x="-1" y="43195"/>
                          </a:cubicBezTo>
                        </a:path>
                        <a:path w="22048" h="43200" stroke="0" extrusionOk="0">
                          <a:moveTo>
                            <a:pt x="551" y="0"/>
                          </a:moveTo>
                          <a:cubicBezTo>
                            <a:pt x="12440" y="57"/>
                            <a:pt x="22048" y="9711"/>
                            <a:pt x="22048" y="21600"/>
                          </a:cubicBezTo>
                          <a:cubicBezTo>
                            <a:pt x="22048" y="33529"/>
                            <a:pt x="12377" y="43200"/>
                            <a:pt x="448" y="43200"/>
                          </a:cubicBezTo>
                          <a:cubicBezTo>
                            <a:pt x="298" y="43200"/>
                            <a:pt x="149" y="43198"/>
                            <a:pt x="-1" y="43195"/>
                          </a:cubicBezTo>
                          <a:lnTo>
                            <a:pt x="448" y="2160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kern="0"/>
                    </a:p>
                  </p:txBody>
                </p:sp>
                <p:sp>
                  <p:nvSpPr>
                    <p:cNvPr id="51" name="Arc 13"/>
                    <p:cNvSpPr>
                      <a:spLocks/>
                    </p:cNvSpPr>
                    <p:nvPr/>
                  </p:nvSpPr>
                  <p:spPr bwMode="auto">
                    <a:xfrm>
                      <a:off x="8844" y="3796"/>
                      <a:ext cx="511" cy="935"/>
                    </a:xfrm>
                    <a:custGeom>
                      <a:avLst/>
                      <a:gdLst>
                        <a:gd name="T0" fmla="*/ 0 w 22048"/>
                        <a:gd name="T1" fmla="*/ 0 h 43200"/>
                        <a:gd name="T2" fmla="*/ 0 w 22048"/>
                        <a:gd name="T3" fmla="*/ 0 h 43200"/>
                        <a:gd name="T4" fmla="*/ 0 w 22048"/>
                        <a:gd name="T5" fmla="*/ 0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551" y="0"/>
                          </a:moveTo>
                          <a:cubicBezTo>
                            <a:pt x="12440" y="57"/>
                            <a:pt x="22048" y="9711"/>
                            <a:pt x="22048" y="21600"/>
                          </a:cubicBezTo>
                          <a:cubicBezTo>
                            <a:pt x="22048" y="33529"/>
                            <a:pt x="12377" y="43200"/>
                            <a:pt x="448" y="43200"/>
                          </a:cubicBezTo>
                          <a:cubicBezTo>
                            <a:pt x="298" y="43200"/>
                            <a:pt x="149" y="43198"/>
                            <a:pt x="-1" y="43195"/>
                          </a:cubicBezTo>
                        </a:path>
                        <a:path w="22048" h="43200" stroke="0" extrusionOk="0">
                          <a:moveTo>
                            <a:pt x="551" y="0"/>
                          </a:moveTo>
                          <a:cubicBezTo>
                            <a:pt x="12440" y="57"/>
                            <a:pt x="22048" y="9711"/>
                            <a:pt x="22048" y="21600"/>
                          </a:cubicBezTo>
                          <a:cubicBezTo>
                            <a:pt x="22048" y="33529"/>
                            <a:pt x="12377" y="43200"/>
                            <a:pt x="448" y="43200"/>
                          </a:cubicBezTo>
                          <a:cubicBezTo>
                            <a:pt x="298" y="43200"/>
                            <a:pt x="149" y="43198"/>
                            <a:pt x="-1" y="43195"/>
                          </a:cubicBezTo>
                          <a:lnTo>
                            <a:pt x="448" y="2160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kern="0"/>
                    </a:p>
                  </p:txBody>
                </p:sp>
              </p:grpSp>
              <p:grpSp>
                <p:nvGrpSpPr>
                  <p:cNvPr id="14378" name="Group 14"/>
                  <p:cNvGrpSpPr>
                    <a:grpSpLocks/>
                  </p:cNvGrpSpPr>
                  <p:nvPr/>
                </p:nvGrpSpPr>
                <p:grpSpPr bwMode="auto">
                  <a:xfrm>
                    <a:off x="8835" y="4725"/>
                    <a:ext cx="526" cy="1879"/>
                    <a:chOff x="8835" y="2852"/>
                    <a:chExt cx="526" cy="1879"/>
                  </a:xfrm>
                </p:grpSpPr>
                <p:sp>
                  <p:nvSpPr>
                    <p:cNvPr id="48" name="Arc 15"/>
                    <p:cNvSpPr>
                      <a:spLocks/>
                    </p:cNvSpPr>
                    <p:nvPr/>
                  </p:nvSpPr>
                  <p:spPr bwMode="auto">
                    <a:xfrm>
                      <a:off x="8858" y="2864"/>
                      <a:ext cx="511" cy="935"/>
                    </a:xfrm>
                    <a:custGeom>
                      <a:avLst/>
                      <a:gdLst>
                        <a:gd name="T0" fmla="*/ 0 w 22048"/>
                        <a:gd name="T1" fmla="*/ 0 h 43200"/>
                        <a:gd name="T2" fmla="*/ 0 w 22048"/>
                        <a:gd name="T3" fmla="*/ 0 h 43200"/>
                        <a:gd name="T4" fmla="*/ 0 w 22048"/>
                        <a:gd name="T5" fmla="*/ 0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551" y="0"/>
                          </a:moveTo>
                          <a:cubicBezTo>
                            <a:pt x="12440" y="57"/>
                            <a:pt x="22048" y="9711"/>
                            <a:pt x="22048" y="21600"/>
                          </a:cubicBezTo>
                          <a:cubicBezTo>
                            <a:pt x="22048" y="33529"/>
                            <a:pt x="12377" y="43200"/>
                            <a:pt x="448" y="43200"/>
                          </a:cubicBezTo>
                          <a:cubicBezTo>
                            <a:pt x="298" y="43200"/>
                            <a:pt x="149" y="43198"/>
                            <a:pt x="-1" y="43195"/>
                          </a:cubicBezTo>
                        </a:path>
                        <a:path w="22048" h="43200" stroke="0" extrusionOk="0">
                          <a:moveTo>
                            <a:pt x="551" y="0"/>
                          </a:moveTo>
                          <a:cubicBezTo>
                            <a:pt x="12440" y="57"/>
                            <a:pt x="22048" y="9711"/>
                            <a:pt x="22048" y="21600"/>
                          </a:cubicBezTo>
                          <a:cubicBezTo>
                            <a:pt x="22048" y="33529"/>
                            <a:pt x="12377" y="43200"/>
                            <a:pt x="448" y="43200"/>
                          </a:cubicBezTo>
                          <a:cubicBezTo>
                            <a:pt x="298" y="43200"/>
                            <a:pt x="149" y="43198"/>
                            <a:pt x="-1" y="43195"/>
                          </a:cubicBezTo>
                          <a:lnTo>
                            <a:pt x="448" y="2160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kern="0"/>
                    </a:p>
                  </p:txBody>
                </p:sp>
                <p:sp>
                  <p:nvSpPr>
                    <p:cNvPr id="49" name="Arc 16"/>
                    <p:cNvSpPr>
                      <a:spLocks/>
                    </p:cNvSpPr>
                    <p:nvPr/>
                  </p:nvSpPr>
                  <p:spPr bwMode="auto">
                    <a:xfrm>
                      <a:off x="8844" y="3806"/>
                      <a:ext cx="511" cy="928"/>
                    </a:xfrm>
                    <a:custGeom>
                      <a:avLst/>
                      <a:gdLst>
                        <a:gd name="T0" fmla="*/ 0 w 22048"/>
                        <a:gd name="T1" fmla="*/ 0 h 43200"/>
                        <a:gd name="T2" fmla="*/ 0 w 22048"/>
                        <a:gd name="T3" fmla="*/ 0 h 43200"/>
                        <a:gd name="T4" fmla="*/ 0 w 22048"/>
                        <a:gd name="T5" fmla="*/ 0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551" y="0"/>
                          </a:moveTo>
                          <a:cubicBezTo>
                            <a:pt x="12440" y="57"/>
                            <a:pt x="22048" y="9711"/>
                            <a:pt x="22048" y="21600"/>
                          </a:cubicBezTo>
                          <a:cubicBezTo>
                            <a:pt x="22048" y="33529"/>
                            <a:pt x="12377" y="43200"/>
                            <a:pt x="448" y="43200"/>
                          </a:cubicBezTo>
                          <a:cubicBezTo>
                            <a:pt x="298" y="43200"/>
                            <a:pt x="149" y="43198"/>
                            <a:pt x="-1" y="43195"/>
                          </a:cubicBezTo>
                        </a:path>
                        <a:path w="22048" h="43200" stroke="0" extrusionOk="0">
                          <a:moveTo>
                            <a:pt x="551" y="0"/>
                          </a:moveTo>
                          <a:cubicBezTo>
                            <a:pt x="12440" y="57"/>
                            <a:pt x="22048" y="9711"/>
                            <a:pt x="22048" y="21600"/>
                          </a:cubicBezTo>
                          <a:cubicBezTo>
                            <a:pt x="22048" y="33529"/>
                            <a:pt x="12377" y="43200"/>
                            <a:pt x="448" y="43200"/>
                          </a:cubicBezTo>
                          <a:cubicBezTo>
                            <a:pt x="298" y="43200"/>
                            <a:pt x="149" y="43198"/>
                            <a:pt x="-1" y="43195"/>
                          </a:cubicBezTo>
                          <a:lnTo>
                            <a:pt x="448" y="2160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kern="0"/>
                    </a:p>
                  </p:txBody>
                </p:sp>
              </p:grpSp>
            </p:grpSp>
            <p:sp>
              <p:nvSpPr>
                <p:cNvPr id="43" name="Line 17"/>
                <p:cNvSpPr>
                  <a:spLocks noChangeShapeType="1"/>
                </p:cNvSpPr>
                <p:nvPr/>
              </p:nvSpPr>
              <p:spPr bwMode="auto">
                <a:xfrm>
                  <a:off x="8655" y="4442"/>
                  <a:ext cx="6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p>
              </p:txBody>
            </p:sp>
            <p:sp>
              <p:nvSpPr>
                <p:cNvPr id="44" name="Line 18"/>
                <p:cNvSpPr>
                  <a:spLocks noChangeShapeType="1"/>
                </p:cNvSpPr>
                <p:nvPr/>
              </p:nvSpPr>
              <p:spPr bwMode="auto">
                <a:xfrm flipH="1">
                  <a:off x="8445" y="4552"/>
                  <a:ext cx="21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p>
              </p:txBody>
            </p:sp>
            <p:sp>
              <p:nvSpPr>
                <p:cNvPr id="45" name="Line 19"/>
                <p:cNvSpPr>
                  <a:spLocks noChangeShapeType="1"/>
                </p:cNvSpPr>
                <p:nvPr/>
              </p:nvSpPr>
              <p:spPr bwMode="auto">
                <a:xfrm flipH="1">
                  <a:off x="9285" y="4552"/>
                  <a:ext cx="21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p>
              </p:txBody>
            </p:sp>
          </p:grpSp>
          <p:sp>
            <p:nvSpPr>
              <p:cNvPr id="14" name="Line 20"/>
              <p:cNvSpPr>
                <a:spLocks noChangeShapeType="1"/>
              </p:cNvSpPr>
              <p:nvPr/>
            </p:nvSpPr>
            <p:spPr bwMode="auto">
              <a:xfrm>
                <a:off x="3836" y="543"/>
                <a:ext cx="49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p>
            </p:txBody>
          </p:sp>
          <p:sp>
            <p:nvSpPr>
              <p:cNvPr id="15" name="Line 21"/>
              <p:cNvSpPr>
                <a:spLocks noChangeShapeType="1"/>
              </p:cNvSpPr>
              <p:nvPr/>
            </p:nvSpPr>
            <p:spPr bwMode="auto">
              <a:xfrm>
                <a:off x="4562" y="543"/>
                <a:ext cx="99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p>
            </p:txBody>
          </p:sp>
          <p:sp>
            <p:nvSpPr>
              <p:cNvPr id="16" name="Line 22"/>
              <p:cNvSpPr>
                <a:spLocks noChangeShapeType="1"/>
              </p:cNvSpPr>
              <p:nvPr/>
            </p:nvSpPr>
            <p:spPr bwMode="auto">
              <a:xfrm>
                <a:off x="3836" y="1525"/>
                <a:ext cx="11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p>
            </p:txBody>
          </p:sp>
          <p:grpSp>
            <p:nvGrpSpPr>
              <p:cNvPr id="14348" name="Group 23"/>
              <p:cNvGrpSpPr>
                <a:grpSpLocks/>
              </p:cNvGrpSpPr>
              <p:nvPr/>
            </p:nvGrpSpPr>
            <p:grpSpPr bwMode="auto">
              <a:xfrm>
                <a:off x="5044" y="527"/>
                <a:ext cx="234" cy="869"/>
                <a:chOff x="3809" y="1608"/>
                <a:chExt cx="234" cy="869"/>
              </a:xfrm>
            </p:grpSpPr>
            <p:grpSp>
              <p:nvGrpSpPr>
                <p:cNvPr id="14366" name="Group 24"/>
                <p:cNvGrpSpPr>
                  <a:grpSpLocks/>
                </p:cNvGrpSpPr>
                <p:nvPr/>
              </p:nvGrpSpPr>
              <p:grpSpPr bwMode="auto">
                <a:xfrm>
                  <a:off x="3809" y="1957"/>
                  <a:ext cx="234" cy="181"/>
                  <a:chOff x="3833" y="2024"/>
                  <a:chExt cx="234" cy="181"/>
                </a:xfrm>
              </p:grpSpPr>
              <p:sp>
                <p:nvSpPr>
                  <p:cNvPr id="40" name="Line 25"/>
                  <p:cNvSpPr>
                    <a:spLocks noChangeShapeType="1"/>
                  </p:cNvSpPr>
                  <p:nvPr/>
                </p:nvSpPr>
                <p:spPr bwMode="auto">
                  <a:xfrm>
                    <a:off x="3833" y="2026"/>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p>
                </p:txBody>
              </p:sp>
              <p:sp>
                <p:nvSpPr>
                  <p:cNvPr id="41" name="Line 26"/>
                  <p:cNvSpPr>
                    <a:spLocks noChangeShapeType="1"/>
                  </p:cNvSpPr>
                  <p:nvPr/>
                </p:nvSpPr>
                <p:spPr bwMode="auto">
                  <a:xfrm>
                    <a:off x="3843" y="2205"/>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p>
                </p:txBody>
              </p:sp>
            </p:grpSp>
            <p:sp>
              <p:nvSpPr>
                <p:cNvPr id="36" name="Line 27"/>
                <p:cNvSpPr>
                  <a:spLocks noChangeShapeType="1"/>
                </p:cNvSpPr>
                <p:nvPr/>
              </p:nvSpPr>
              <p:spPr bwMode="auto">
                <a:xfrm>
                  <a:off x="3925" y="1624"/>
                  <a:ext cx="0" cy="3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p>
              </p:txBody>
            </p:sp>
            <p:sp>
              <p:nvSpPr>
                <p:cNvPr id="37" name="Line 28"/>
                <p:cNvSpPr>
                  <a:spLocks noChangeShapeType="1"/>
                </p:cNvSpPr>
                <p:nvPr/>
              </p:nvSpPr>
              <p:spPr bwMode="auto">
                <a:xfrm>
                  <a:off x="3925" y="2146"/>
                  <a:ext cx="0" cy="3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p>
              </p:txBody>
            </p:sp>
            <p:sp>
              <p:nvSpPr>
                <p:cNvPr id="38" name="Oval 29"/>
                <p:cNvSpPr>
                  <a:spLocks noChangeArrowheads="1"/>
                </p:cNvSpPr>
                <p:nvPr/>
              </p:nvSpPr>
              <p:spPr bwMode="auto">
                <a:xfrm>
                  <a:off x="3901" y="2434"/>
                  <a:ext cx="45" cy="4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fontAlgn="auto" hangingPunct="1">
                    <a:spcBef>
                      <a:spcPts val="0"/>
                    </a:spcBef>
                    <a:spcAft>
                      <a:spcPts val="0"/>
                    </a:spcAft>
                    <a:defRPr/>
                  </a:pPr>
                  <a:endParaRPr lang="zh-CN" altLang="zh-CN" sz="3200" kern="0"/>
                </a:p>
              </p:txBody>
            </p:sp>
            <p:sp>
              <p:nvSpPr>
                <p:cNvPr id="39" name="Oval 30"/>
                <p:cNvSpPr>
                  <a:spLocks noChangeArrowheads="1"/>
                </p:cNvSpPr>
                <p:nvPr/>
              </p:nvSpPr>
              <p:spPr bwMode="auto">
                <a:xfrm>
                  <a:off x="3901" y="1608"/>
                  <a:ext cx="45" cy="4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kern="0"/>
                </a:p>
              </p:txBody>
            </p:sp>
          </p:grpSp>
          <p:grpSp>
            <p:nvGrpSpPr>
              <p:cNvPr id="14349" name="Group 31"/>
              <p:cNvGrpSpPr>
                <a:grpSpLocks/>
              </p:cNvGrpSpPr>
              <p:nvPr/>
            </p:nvGrpSpPr>
            <p:grpSpPr bwMode="auto">
              <a:xfrm>
                <a:off x="5458" y="788"/>
                <a:ext cx="189" cy="369"/>
                <a:chOff x="4468" y="2069"/>
                <a:chExt cx="189" cy="369"/>
              </a:xfrm>
            </p:grpSpPr>
            <p:grpSp>
              <p:nvGrpSpPr>
                <p:cNvPr id="14359" name="Group 32"/>
                <p:cNvGrpSpPr>
                  <a:grpSpLocks/>
                </p:cNvGrpSpPr>
                <p:nvPr/>
              </p:nvGrpSpPr>
              <p:grpSpPr bwMode="auto">
                <a:xfrm>
                  <a:off x="4468" y="2069"/>
                  <a:ext cx="181" cy="54"/>
                  <a:chOff x="4468" y="2069"/>
                  <a:chExt cx="181" cy="54"/>
                </a:xfrm>
              </p:grpSpPr>
              <p:sp>
                <p:nvSpPr>
                  <p:cNvPr id="33" name="Line 33"/>
                  <p:cNvSpPr>
                    <a:spLocks noChangeShapeType="1"/>
                  </p:cNvSpPr>
                  <p:nvPr/>
                </p:nvSpPr>
                <p:spPr bwMode="auto">
                  <a:xfrm>
                    <a:off x="4468" y="2069"/>
                    <a:ext cx="18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p>
                </p:txBody>
              </p:sp>
              <p:sp>
                <p:nvSpPr>
                  <p:cNvPr id="34" name="Line 34"/>
                  <p:cNvSpPr>
                    <a:spLocks noChangeShapeType="1"/>
                  </p:cNvSpPr>
                  <p:nvPr/>
                </p:nvSpPr>
                <p:spPr bwMode="auto">
                  <a:xfrm>
                    <a:off x="4513" y="2123"/>
                    <a:ext cx="91"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p>
                </p:txBody>
              </p:sp>
            </p:grpSp>
            <p:grpSp>
              <p:nvGrpSpPr>
                <p:cNvPr id="14360" name="Group 35"/>
                <p:cNvGrpSpPr>
                  <a:grpSpLocks/>
                </p:cNvGrpSpPr>
                <p:nvPr/>
              </p:nvGrpSpPr>
              <p:grpSpPr bwMode="auto">
                <a:xfrm>
                  <a:off x="4476" y="2384"/>
                  <a:ext cx="181" cy="54"/>
                  <a:chOff x="4468" y="2069"/>
                  <a:chExt cx="181" cy="54"/>
                </a:xfrm>
              </p:grpSpPr>
              <p:sp>
                <p:nvSpPr>
                  <p:cNvPr id="31" name="Line 36"/>
                  <p:cNvSpPr>
                    <a:spLocks noChangeShapeType="1"/>
                  </p:cNvSpPr>
                  <p:nvPr/>
                </p:nvSpPr>
                <p:spPr bwMode="auto">
                  <a:xfrm>
                    <a:off x="4468" y="2069"/>
                    <a:ext cx="18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p>
                </p:txBody>
              </p:sp>
              <p:sp>
                <p:nvSpPr>
                  <p:cNvPr id="32" name="Line 37"/>
                  <p:cNvSpPr>
                    <a:spLocks noChangeShapeType="1"/>
                  </p:cNvSpPr>
                  <p:nvPr/>
                </p:nvSpPr>
                <p:spPr bwMode="auto">
                  <a:xfrm>
                    <a:off x="4513" y="2123"/>
                    <a:ext cx="91"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p>
                </p:txBody>
              </p:sp>
            </p:grpSp>
            <p:sp>
              <p:nvSpPr>
                <p:cNvPr id="30" name="Line 38"/>
                <p:cNvSpPr>
                  <a:spLocks noChangeShapeType="1"/>
                </p:cNvSpPr>
                <p:nvPr/>
              </p:nvSpPr>
              <p:spPr bwMode="auto">
                <a:xfrm>
                  <a:off x="4558" y="2115"/>
                  <a:ext cx="0" cy="27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p>
              </p:txBody>
            </p:sp>
          </p:grpSp>
          <p:sp>
            <p:nvSpPr>
              <p:cNvPr id="19" name="Line 39"/>
              <p:cNvSpPr>
                <a:spLocks noChangeShapeType="1"/>
              </p:cNvSpPr>
              <p:nvPr/>
            </p:nvSpPr>
            <p:spPr bwMode="auto">
              <a:xfrm>
                <a:off x="5549" y="1162"/>
                <a:ext cx="0" cy="3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p>
            </p:txBody>
          </p:sp>
          <p:sp>
            <p:nvSpPr>
              <p:cNvPr id="20" name="Line 40"/>
              <p:cNvSpPr>
                <a:spLocks noChangeShapeType="1"/>
              </p:cNvSpPr>
              <p:nvPr/>
            </p:nvSpPr>
            <p:spPr bwMode="auto">
              <a:xfrm>
                <a:off x="5327" y="1525"/>
                <a:ext cx="2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p>
            </p:txBody>
          </p:sp>
          <p:sp>
            <p:nvSpPr>
              <p:cNvPr id="21" name="Line 41"/>
              <p:cNvSpPr>
                <a:spLocks noChangeShapeType="1"/>
              </p:cNvSpPr>
              <p:nvPr/>
            </p:nvSpPr>
            <p:spPr bwMode="auto">
              <a:xfrm>
                <a:off x="5543" y="551"/>
                <a:ext cx="0" cy="2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p>
            </p:txBody>
          </p:sp>
          <p:sp>
            <p:nvSpPr>
              <p:cNvPr id="22" name="Line 42"/>
              <p:cNvSpPr>
                <a:spLocks noChangeShapeType="1"/>
              </p:cNvSpPr>
              <p:nvPr/>
            </p:nvSpPr>
            <p:spPr bwMode="auto">
              <a:xfrm>
                <a:off x="5159" y="1397"/>
                <a:ext cx="0" cy="18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p>
            </p:txBody>
          </p:sp>
          <p:sp>
            <p:nvSpPr>
              <p:cNvPr id="23" name="Text Box 43"/>
              <p:cNvSpPr txBox="1">
                <a:spLocks noChangeArrowheads="1"/>
              </p:cNvSpPr>
              <p:nvPr/>
            </p:nvSpPr>
            <p:spPr bwMode="auto">
              <a:xfrm>
                <a:off x="4781" y="790"/>
                <a:ext cx="270" cy="37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ct val="50000"/>
                  </a:spcBef>
                  <a:spcAft>
                    <a:spcPts val="0"/>
                  </a:spcAft>
                  <a:defRPr/>
                </a:pPr>
                <a:r>
                  <a:rPr lang="en-US" altLang="zh-CN" sz="3200" b="1" kern="0" smtClean="0">
                    <a:latin typeface="Times New Roman" pitchFamily="18" charset="0"/>
                  </a:rPr>
                  <a:t>C</a:t>
                </a:r>
              </a:p>
            </p:txBody>
          </p:sp>
          <p:sp>
            <p:nvSpPr>
              <p:cNvPr id="24" name="Rectangle 44"/>
              <p:cNvSpPr>
                <a:spLocks noChangeArrowheads="1"/>
              </p:cNvSpPr>
              <p:nvPr/>
            </p:nvSpPr>
            <p:spPr bwMode="auto">
              <a:xfrm>
                <a:off x="5127" y="1487"/>
                <a:ext cx="267" cy="38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eaLnBrk="1" fontAlgn="auto" hangingPunct="1">
                  <a:spcBef>
                    <a:spcPts val="0"/>
                  </a:spcBef>
                  <a:spcAft>
                    <a:spcPts val="0"/>
                  </a:spcAft>
                  <a:defRPr/>
                </a:pPr>
                <a:r>
                  <a:rPr lang="en-US" altLang="zh-CN" sz="3200" b="1" kern="0" dirty="0">
                    <a:latin typeface="Times New Roman" pitchFamily="18" charset="0"/>
                  </a:rPr>
                  <a:t>S</a:t>
                </a:r>
              </a:p>
            </p:txBody>
          </p:sp>
          <p:sp>
            <p:nvSpPr>
              <p:cNvPr id="25" name="Rectangle 45"/>
              <p:cNvSpPr>
                <a:spLocks noChangeArrowheads="1"/>
              </p:cNvSpPr>
              <p:nvPr/>
            </p:nvSpPr>
            <p:spPr bwMode="auto">
              <a:xfrm>
                <a:off x="3884" y="818"/>
                <a:ext cx="300" cy="38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eaLnBrk="1" fontAlgn="auto" hangingPunct="1">
                  <a:spcBef>
                    <a:spcPts val="0"/>
                  </a:spcBef>
                  <a:spcAft>
                    <a:spcPts val="0"/>
                  </a:spcAft>
                  <a:defRPr/>
                </a:pPr>
                <a:r>
                  <a:rPr lang="en-US" altLang="zh-CN" sz="3200" b="1" kern="0" dirty="0">
                    <a:latin typeface="Times New Roman" pitchFamily="18" charset="0"/>
                  </a:rPr>
                  <a:t>L</a:t>
                </a:r>
              </a:p>
            </p:txBody>
          </p:sp>
          <p:sp>
            <p:nvSpPr>
              <p:cNvPr id="26" name="Oval 46"/>
              <p:cNvSpPr>
                <a:spLocks noChangeArrowheads="1"/>
              </p:cNvSpPr>
              <p:nvPr/>
            </p:nvSpPr>
            <p:spPr bwMode="auto">
              <a:xfrm>
                <a:off x="4320" y="403"/>
                <a:ext cx="290" cy="290"/>
              </a:xfrm>
              <a:prstGeom prst="ellipse">
                <a:avLst/>
              </a:prstGeom>
              <a:solidFill>
                <a:srgbClr val="000000"/>
              </a:solidFill>
              <a:ln w="28575">
                <a:solidFill>
                  <a:schemeClr val="tx1"/>
                </a:solidFill>
                <a:round/>
                <a:headEnd/>
                <a:tailEnd/>
              </a:ln>
            </p:spPr>
            <p:txBody>
              <a:bodyPr wrap="none" anchor="ctr"/>
              <a:lstStyle/>
              <a:p>
                <a:pPr eaLnBrk="1" fontAlgn="auto" hangingPunct="1">
                  <a:spcBef>
                    <a:spcPts val="0"/>
                  </a:spcBef>
                  <a:spcAft>
                    <a:spcPts val="0"/>
                  </a:spcAft>
                  <a:defRPr/>
                </a:pPr>
                <a:endParaRPr lang="zh-CN" altLang="en-US" kern="0"/>
              </a:p>
            </p:txBody>
          </p:sp>
          <p:sp>
            <p:nvSpPr>
              <p:cNvPr id="27" name="Text Box 47"/>
              <p:cNvSpPr txBox="1">
                <a:spLocks noChangeArrowheads="1"/>
              </p:cNvSpPr>
              <p:nvPr/>
            </p:nvSpPr>
            <p:spPr bwMode="auto">
              <a:xfrm>
                <a:off x="4304" y="357"/>
                <a:ext cx="318" cy="383"/>
              </a:xfrm>
              <a:prstGeom prst="rect">
                <a:avLst/>
              </a:prstGeom>
              <a:solidFill>
                <a:srgbClr val="FFFFFF"/>
              </a:solidFill>
              <a:ln w="9525">
                <a:noFill/>
                <a:miter lim="800000"/>
                <a:headEnd/>
                <a:tailEnd/>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ct val="50000"/>
                  </a:spcBef>
                  <a:spcAft>
                    <a:spcPts val="0"/>
                  </a:spcAft>
                  <a:defRPr/>
                </a:pPr>
                <a:r>
                  <a:rPr lang="en-US" altLang="zh-CN" sz="3200" b="1" kern="0" dirty="0" smtClean="0">
                    <a:latin typeface="Times New Roman" pitchFamily="18" charset="0"/>
                  </a:rPr>
                  <a:t>G</a:t>
                </a:r>
              </a:p>
            </p:txBody>
          </p:sp>
        </p:grpSp>
        <p:sp>
          <p:nvSpPr>
            <p:cNvPr id="2" name="椭圆 1"/>
            <p:cNvSpPr/>
            <p:nvPr/>
          </p:nvSpPr>
          <p:spPr>
            <a:xfrm>
              <a:off x="6969125" y="1222375"/>
              <a:ext cx="485775" cy="5746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heel(1)">
                                      <p:cBhvr>
                                        <p:cTn id="17" dur="2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p:cNvSpPr>
            <a:spLocks noChangeArrowheads="1"/>
          </p:cNvSpPr>
          <p:nvPr/>
        </p:nvSpPr>
        <p:spPr bwMode="auto">
          <a:xfrm>
            <a:off x="6234113" y="1817688"/>
            <a:ext cx="1524000" cy="1447800"/>
          </a:xfrm>
          <a:prstGeom prst="wedgeRectCallout">
            <a:avLst>
              <a:gd name="adj1" fmla="val -59898"/>
              <a:gd name="adj2" fmla="val 77741"/>
            </a:avLst>
          </a:prstGeom>
          <a:noFill/>
          <a:ln w="9525">
            <a:solidFill>
              <a:srgbClr val="0070C0"/>
            </a:solidFill>
            <a:miter lim="800000"/>
            <a:headEnd/>
            <a:tailEnd/>
          </a:ln>
        </p:spPr>
        <p:txBody>
          <a:bodyPr wrap="none" anchor="ctr"/>
          <a:lstStyle/>
          <a:p>
            <a:pPr algn="ctr" eaLnBrk="1" fontAlgn="auto" hangingPunct="1">
              <a:spcBef>
                <a:spcPts val="0"/>
              </a:spcBef>
              <a:spcAft>
                <a:spcPts val="0"/>
              </a:spcAft>
              <a:defRPr/>
            </a:pPr>
            <a:r>
              <a:rPr kumimoji="1" lang="zh-CN" altLang="en-US" sz="3200" b="1" kern="0" dirty="0">
                <a:solidFill>
                  <a:srgbClr val="000000"/>
                </a:solidFill>
                <a:latin typeface="Times New Roman" pitchFamily="18" charset="0"/>
                <a:ea typeface="魏碑" pitchFamily="49" charset="-122"/>
              </a:rPr>
              <a:t>电容器</a:t>
            </a:r>
            <a:endParaRPr kumimoji="1" lang="zh-CN" altLang="en-US" sz="2800" kern="0" dirty="0">
              <a:solidFill>
                <a:srgbClr val="000000"/>
              </a:solidFill>
              <a:latin typeface="Times New Roman" pitchFamily="18" charset="0"/>
            </a:endParaRPr>
          </a:p>
          <a:p>
            <a:pPr algn="ctr" eaLnBrk="1" fontAlgn="auto" hangingPunct="1">
              <a:spcBef>
                <a:spcPts val="0"/>
              </a:spcBef>
              <a:spcAft>
                <a:spcPts val="0"/>
              </a:spcAft>
              <a:defRPr/>
            </a:pPr>
            <a:r>
              <a:rPr kumimoji="1" lang="zh-CN" altLang="en-US" sz="2800" kern="0" dirty="0">
                <a:solidFill>
                  <a:srgbClr val="000000"/>
                </a:solidFill>
                <a:latin typeface="Times New Roman" pitchFamily="18" charset="0"/>
                <a:ea typeface="长城楷体" pitchFamily="49" charset="-122"/>
              </a:rPr>
              <a:t>具有充、</a:t>
            </a:r>
          </a:p>
          <a:p>
            <a:pPr algn="ctr" eaLnBrk="1" fontAlgn="auto" hangingPunct="1">
              <a:spcBef>
                <a:spcPts val="0"/>
              </a:spcBef>
              <a:spcAft>
                <a:spcPts val="0"/>
              </a:spcAft>
              <a:defRPr/>
            </a:pPr>
            <a:r>
              <a:rPr kumimoji="1" lang="zh-CN" altLang="en-US" sz="2800" kern="0" dirty="0">
                <a:solidFill>
                  <a:srgbClr val="000000"/>
                </a:solidFill>
                <a:latin typeface="Times New Roman" pitchFamily="18" charset="0"/>
                <a:ea typeface="长城楷体" pitchFamily="49" charset="-122"/>
              </a:rPr>
              <a:t>放电作用</a:t>
            </a:r>
            <a:endParaRPr kumimoji="1" lang="zh-CN" altLang="en-US" sz="2800" kern="0" dirty="0">
              <a:solidFill>
                <a:srgbClr val="000000"/>
              </a:solidFill>
              <a:latin typeface="Times New Roman" pitchFamily="18" charset="0"/>
            </a:endParaRPr>
          </a:p>
        </p:txBody>
      </p:sp>
      <p:sp>
        <p:nvSpPr>
          <p:cNvPr id="5" name="AutoShape 3"/>
          <p:cNvSpPr>
            <a:spLocks noChangeArrowheads="1"/>
          </p:cNvSpPr>
          <p:nvPr/>
        </p:nvSpPr>
        <p:spPr bwMode="auto">
          <a:xfrm>
            <a:off x="984250" y="1628775"/>
            <a:ext cx="1447800" cy="1371600"/>
          </a:xfrm>
          <a:prstGeom prst="wedgeRectCallout">
            <a:avLst>
              <a:gd name="adj1" fmla="val 60963"/>
              <a:gd name="adj2" fmla="val 86227"/>
            </a:avLst>
          </a:prstGeom>
          <a:solidFill>
            <a:srgbClr val="BDECAE"/>
          </a:solidFill>
          <a:ln w="9525">
            <a:solidFill>
              <a:srgbClr val="000000"/>
            </a:solidFill>
            <a:miter lim="800000"/>
            <a:headEnd/>
            <a:tailEnd/>
          </a:ln>
        </p:spPr>
        <p:txBody>
          <a:bodyPr wrap="none" anchor="ctr"/>
          <a:lstStyle/>
          <a:p>
            <a:pPr algn="ctr" eaLnBrk="1" fontAlgn="auto" hangingPunct="1">
              <a:spcBef>
                <a:spcPts val="0"/>
              </a:spcBef>
              <a:spcAft>
                <a:spcPts val="0"/>
              </a:spcAft>
              <a:defRPr/>
            </a:pPr>
            <a:r>
              <a:rPr kumimoji="1" lang="zh-CN" altLang="en-US" sz="3200" b="1" kern="0">
                <a:solidFill>
                  <a:srgbClr val="000000"/>
                </a:solidFill>
                <a:latin typeface="Times New Roman" pitchFamily="18" charset="0"/>
                <a:ea typeface="魏碑" pitchFamily="49" charset="-122"/>
              </a:rPr>
              <a:t>线圈</a:t>
            </a:r>
            <a:endParaRPr kumimoji="1" lang="zh-CN" altLang="en-US" sz="2800" kern="0">
              <a:solidFill>
                <a:srgbClr val="000000"/>
              </a:solidFill>
              <a:latin typeface="Times New Roman" pitchFamily="18" charset="0"/>
            </a:endParaRPr>
          </a:p>
          <a:p>
            <a:pPr algn="ctr" eaLnBrk="1" fontAlgn="auto" hangingPunct="1">
              <a:spcBef>
                <a:spcPts val="0"/>
              </a:spcBef>
              <a:spcAft>
                <a:spcPts val="0"/>
              </a:spcAft>
              <a:defRPr/>
            </a:pPr>
            <a:r>
              <a:rPr kumimoji="1" lang="zh-CN" altLang="en-US" sz="2800" kern="0">
                <a:solidFill>
                  <a:srgbClr val="000000"/>
                </a:solidFill>
                <a:latin typeface="Times New Roman" pitchFamily="18" charset="0"/>
                <a:ea typeface="长城楷体" pitchFamily="49" charset="-122"/>
              </a:rPr>
              <a:t>具有自</a:t>
            </a:r>
          </a:p>
          <a:p>
            <a:pPr algn="ctr" eaLnBrk="1" fontAlgn="auto" hangingPunct="1">
              <a:spcBef>
                <a:spcPts val="0"/>
              </a:spcBef>
              <a:spcAft>
                <a:spcPts val="0"/>
              </a:spcAft>
              <a:defRPr/>
            </a:pPr>
            <a:r>
              <a:rPr kumimoji="1" lang="zh-CN" altLang="en-US" sz="2800" kern="0">
                <a:solidFill>
                  <a:srgbClr val="000000"/>
                </a:solidFill>
                <a:latin typeface="Times New Roman" pitchFamily="18" charset="0"/>
                <a:ea typeface="长城楷体" pitchFamily="49" charset="-122"/>
              </a:rPr>
              <a:t>感作用</a:t>
            </a:r>
            <a:endParaRPr kumimoji="1" lang="zh-CN" altLang="en-US" sz="2800" kern="0">
              <a:solidFill>
                <a:srgbClr val="000000"/>
              </a:solidFill>
              <a:latin typeface="Times New Roman" pitchFamily="18" charset="0"/>
            </a:endParaRPr>
          </a:p>
        </p:txBody>
      </p:sp>
      <p:grpSp>
        <p:nvGrpSpPr>
          <p:cNvPr id="6" name="Group 4"/>
          <p:cNvGrpSpPr>
            <a:grpSpLocks/>
          </p:cNvGrpSpPr>
          <p:nvPr/>
        </p:nvGrpSpPr>
        <p:grpSpPr bwMode="auto">
          <a:xfrm>
            <a:off x="1985963" y="2592388"/>
            <a:ext cx="6053137" cy="2743200"/>
            <a:chOff x="1440" y="1488"/>
            <a:chExt cx="3813" cy="1728"/>
          </a:xfrm>
        </p:grpSpPr>
        <p:sp>
          <p:nvSpPr>
            <p:cNvPr id="7" name="Line 5"/>
            <p:cNvSpPr>
              <a:spLocks noChangeShapeType="1"/>
            </p:cNvSpPr>
            <p:nvPr/>
          </p:nvSpPr>
          <p:spPr bwMode="auto">
            <a:xfrm>
              <a:off x="1930" y="1488"/>
              <a:ext cx="16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ysClr val="windowText" lastClr="000000"/>
                </a:solidFill>
              </a:endParaRPr>
            </a:p>
          </p:txBody>
        </p:sp>
        <p:sp>
          <p:nvSpPr>
            <p:cNvPr id="8" name="Line 6"/>
            <p:cNvSpPr>
              <a:spLocks noChangeShapeType="1"/>
            </p:cNvSpPr>
            <p:nvPr/>
          </p:nvSpPr>
          <p:spPr bwMode="auto">
            <a:xfrm>
              <a:off x="1708" y="1997"/>
              <a:ext cx="0" cy="7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ysClr val="windowText" lastClr="000000"/>
                </a:solidFill>
              </a:endParaRPr>
            </a:p>
          </p:txBody>
        </p:sp>
        <p:sp>
          <p:nvSpPr>
            <p:cNvPr id="9" name="Line 7"/>
            <p:cNvSpPr>
              <a:spLocks noChangeShapeType="1"/>
            </p:cNvSpPr>
            <p:nvPr/>
          </p:nvSpPr>
          <p:spPr bwMode="auto">
            <a:xfrm>
              <a:off x="1930" y="3216"/>
              <a:ext cx="16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ysClr val="windowText" lastClr="000000"/>
                </a:solidFill>
              </a:endParaRPr>
            </a:p>
          </p:txBody>
        </p:sp>
        <p:sp>
          <p:nvSpPr>
            <p:cNvPr id="10" name="Line 8"/>
            <p:cNvSpPr>
              <a:spLocks noChangeShapeType="1"/>
            </p:cNvSpPr>
            <p:nvPr/>
          </p:nvSpPr>
          <p:spPr bwMode="auto">
            <a:xfrm>
              <a:off x="3614" y="1488"/>
              <a:ext cx="0" cy="5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ysClr val="windowText" lastClr="000000"/>
                </a:solidFill>
              </a:endParaRPr>
            </a:p>
          </p:txBody>
        </p:sp>
        <p:sp>
          <p:nvSpPr>
            <p:cNvPr id="11" name="Line 9"/>
            <p:cNvSpPr>
              <a:spLocks noChangeShapeType="1"/>
            </p:cNvSpPr>
            <p:nvPr/>
          </p:nvSpPr>
          <p:spPr bwMode="auto">
            <a:xfrm>
              <a:off x="3614" y="2592"/>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ysClr val="windowText" lastClr="000000"/>
                </a:solidFill>
              </a:endParaRPr>
            </a:p>
          </p:txBody>
        </p:sp>
        <p:sp>
          <p:nvSpPr>
            <p:cNvPr id="12" name="Line 10"/>
            <p:cNvSpPr>
              <a:spLocks noChangeShapeType="1"/>
            </p:cNvSpPr>
            <p:nvPr/>
          </p:nvSpPr>
          <p:spPr bwMode="auto">
            <a:xfrm>
              <a:off x="1930" y="1488"/>
              <a:ext cx="0"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ysClr val="windowText" lastClr="000000"/>
                </a:solidFill>
              </a:endParaRPr>
            </a:p>
          </p:txBody>
        </p:sp>
        <p:sp>
          <p:nvSpPr>
            <p:cNvPr id="13" name="Line 11"/>
            <p:cNvSpPr>
              <a:spLocks noChangeShapeType="1"/>
            </p:cNvSpPr>
            <p:nvPr/>
          </p:nvSpPr>
          <p:spPr bwMode="auto">
            <a:xfrm>
              <a:off x="1930" y="2684"/>
              <a:ext cx="0" cy="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ysClr val="windowText" lastClr="000000"/>
                </a:solidFill>
              </a:endParaRPr>
            </a:p>
          </p:txBody>
        </p:sp>
        <p:grpSp>
          <p:nvGrpSpPr>
            <p:cNvPr id="15378" name="Group 12"/>
            <p:cNvGrpSpPr>
              <a:grpSpLocks/>
            </p:cNvGrpSpPr>
            <p:nvPr/>
          </p:nvGrpSpPr>
          <p:grpSpPr bwMode="auto">
            <a:xfrm>
              <a:off x="1756" y="1912"/>
              <a:ext cx="174" cy="814"/>
              <a:chOff x="1968" y="1410"/>
              <a:chExt cx="144" cy="588"/>
            </a:xfrm>
          </p:grpSpPr>
          <p:pic>
            <p:nvPicPr>
              <p:cNvPr id="15391" name="Picture 13"/>
              <p:cNvPicPr>
                <a:picLocks noChangeAspect="1" noChangeArrowheads="1"/>
              </p:cNvPicPr>
              <p:nvPr/>
            </p:nvPicPr>
            <p:blipFill>
              <a:blip r:embed="rId2">
                <a:extLst>
                  <a:ext uri="{28A0092B-C50C-407E-A947-70E740481C1C}">
                    <a14:useLocalDpi xmlns:a14="http://schemas.microsoft.com/office/drawing/2010/main" val="0"/>
                  </a:ext>
                </a:extLst>
              </a:blip>
              <a:srcRect r="37987"/>
              <a:stretch>
                <a:fillRect/>
              </a:stretch>
            </p:blipFill>
            <p:spPr bwMode="auto">
              <a:xfrm>
                <a:off x="1968" y="1410"/>
                <a:ext cx="144" cy="174"/>
              </a:xfrm>
              <a:prstGeom prst="rect">
                <a:avLst/>
              </a:prstGeom>
              <a:solidFill>
                <a:srgbClr val="C0F0EE"/>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2" name="Picture 14"/>
              <p:cNvPicPr>
                <a:picLocks noChangeAspect="1" noChangeArrowheads="1"/>
              </p:cNvPicPr>
              <p:nvPr/>
            </p:nvPicPr>
            <p:blipFill>
              <a:blip r:embed="rId2">
                <a:extLst>
                  <a:ext uri="{28A0092B-C50C-407E-A947-70E740481C1C}">
                    <a14:useLocalDpi xmlns:a14="http://schemas.microsoft.com/office/drawing/2010/main" val="0"/>
                  </a:ext>
                </a:extLst>
              </a:blip>
              <a:srcRect r="37987"/>
              <a:stretch>
                <a:fillRect/>
              </a:stretch>
            </p:blipFill>
            <p:spPr bwMode="auto">
              <a:xfrm>
                <a:off x="1968" y="1554"/>
                <a:ext cx="144" cy="174"/>
              </a:xfrm>
              <a:prstGeom prst="rect">
                <a:avLst/>
              </a:prstGeom>
              <a:solidFill>
                <a:srgbClr val="C0F0EE"/>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3" name="Picture 15"/>
              <p:cNvPicPr>
                <a:picLocks noChangeAspect="1" noChangeArrowheads="1"/>
              </p:cNvPicPr>
              <p:nvPr/>
            </p:nvPicPr>
            <p:blipFill>
              <a:blip r:embed="rId2">
                <a:extLst>
                  <a:ext uri="{28A0092B-C50C-407E-A947-70E740481C1C}">
                    <a14:useLocalDpi xmlns:a14="http://schemas.microsoft.com/office/drawing/2010/main" val="0"/>
                  </a:ext>
                </a:extLst>
              </a:blip>
              <a:srcRect r="37987"/>
              <a:stretch>
                <a:fillRect/>
              </a:stretch>
            </p:blipFill>
            <p:spPr bwMode="auto">
              <a:xfrm>
                <a:off x="1968" y="1698"/>
                <a:ext cx="144" cy="174"/>
              </a:xfrm>
              <a:prstGeom prst="rect">
                <a:avLst/>
              </a:prstGeom>
              <a:solidFill>
                <a:srgbClr val="C0F0EE"/>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94" name="Picture 16"/>
              <p:cNvPicPr>
                <a:picLocks noChangeAspect="1" noChangeArrowheads="1"/>
              </p:cNvPicPr>
              <p:nvPr/>
            </p:nvPicPr>
            <p:blipFill>
              <a:blip r:embed="rId2">
                <a:extLst>
                  <a:ext uri="{28A0092B-C50C-407E-A947-70E740481C1C}">
                    <a14:useLocalDpi xmlns:a14="http://schemas.microsoft.com/office/drawing/2010/main" val="0"/>
                  </a:ext>
                </a:extLst>
              </a:blip>
              <a:srcRect r="37987"/>
              <a:stretch>
                <a:fillRect/>
              </a:stretch>
            </p:blipFill>
            <p:spPr bwMode="auto">
              <a:xfrm>
                <a:off x="1968" y="1824"/>
                <a:ext cx="144" cy="174"/>
              </a:xfrm>
              <a:prstGeom prst="rect">
                <a:avLst/>
              </a:prstGeom>
              <a:solidFill>
                <a:srgbClr val="C0F0EE"/>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15" name="Text Box 17"/>
            <p:cNvSpPr txBox="1">
              <a:spLocks noChangeArrowheads="1"/>
            </p:cNvSpPr>
            <p:nvPr/>
          </p:nvSpPr>
          <p:spPr bwMode="auto">
            <a:xfrm>
              <a:off x="1440" y="2117"/>
              <a:ext cx="2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ct val="50000"/>
                </a:spcBef>
                <a:spcAft>
                  <a:spcPts val="0"/>
                </a:spcAft>
                <a:defRPr/>
              </a:pPr>
              <a:r>
                <a:rPr kumimoji="1" lang="en-US" altLang="zh-CN" sz="2800" i="1" kern="0" dirty="0" smtClean="0">
                  <a:solidFill>
                    <a:srgbClr val="000000"/>
                  </a:solidFill>
                  <a:latin typeface="Times New Roman" pitchFamily="18" charset="0"/>
                </a:rPr>
                <a:t>L</a:t>
              </a:r>
            </a:p>
          </p:txBody>
        </p:sp>
        <p:sp>
          <p:nvSpPr>
            <p:cNvPr id="16" name="Text Box 18"/>
            <p:cNvSpPr txBox="1">
              <a:spLocks noChangeArrowheads="1"/>
            </p:cNvSpPr>
            <p:nvPr/>
          </p:nvSpPr>
          <p:spPr bwMode="auto">
            <a:xfrm>
              <a:off x="3120" y="2496"/>
              <a:ext cx="14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ct val="50000"/>
                </a:spcBef>
                <a:spcAft>
                  <a:spcPts val="0"/>
                </a:spcAft>
                <a:defRPr/>
              </a:pPr>
              <a:r>
                <a:rPr kumimoji="1" lang="zh-CN" altLang="en-US" sz="2400" kern="0" smtClean="0">
                  <a:solidFill>
                    <a:srgbClr val="FF0066"/>
                  </a:solidFill>
                  <a:latin typeface="Times New Roman" pitchFamily="18" charset="0"/>
                </a:rPr>
                <a:t>－ － － －</a:t>
              </a:r>
              <a:endParaRPr kumimoji="1" lang="zh-CN" altLang="en-US" sz="2800" kern="0" smtClean="0">
                <a:solidFill>
                  <a:srgbClr val="D9D8EC"/>
                </a:solidFill>
                <a:latin typeface="Times New Roman" pitchFamily="18" charset="0"/>
              </a:endParaRPr>
            </a:p>
          </p:txBody>
        </p:sp>
        <p:sp>
          <p:nvSpPr>
            <p:cNvPr id="17" name="Text Box 19"/>
            <p:cNvSpPr txBox="1">
              <a:spLocks noChangeArrowheads="1"/>
            </p:cNvSpPr>
            <p:nvPr/>
          </p:nvSpPr>
          <p:spPr bwMode="auto">
            <a:xfrm>
              <a:off x="3095" y="1833"/>
              <a:ext cx="10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ct val="50000"/>
                </a:spcBef>
                <a:spcAft>
                  <a:spcPts val="0"/>
                </a:spcAft>
                <a:defRPr/>
              </a:pPr>
              <a:r>
                <a:rPr kumimoji="1" lang="zh-CN" altLang="en-US" sz="2800" kern="0" smtClean="0">
                  <a:solidFill>
                    <a:srgbClr val="FF0066"/>
                  </a:solidFill>
                  <a:latin typeface="Times New Roman" pitchFamily="18" charset="0"/>
                </a:rPr>
                <a:t> </a:t>
              </a:r>
              <a:r>
                <a:rPr kumimoji="1" lang="en-US" altLang="zh-CN" sz="2800" kern="0" smtClean="0">
                  <a:solidFill>
                    <a:srgbClr val="FF0066"/>
                  </a:solidFill>
                  <a:latin typeface="Times New Roman" pitchFamily="18" charset="0"/>
                </a:rPr>
                <a:t>+  +  +  +</a:t>
              </a:r>
            </a:p>
          </p:txBody>
        </p:sp>
        <p:grpSp>
          <p:nvGrpSpPr>
            <p:cNvPr id="15382" name="Group 20"/>
            <p:cNvGrpSpPr>
              <a:grpSpLocks/>
            </p:cNvGrpSpPr>
            <p:nvPr/>
          </p:nvGrpSpPr>
          <p:grpSpPr bwMode="auto">
            <a:xfrm>
              <a:off x="3208" y="2064"/>
              <a:ext cx="2045" cy="528"/>
              <a:chOff x="3208" y="2064"/>
              <a:chExt cx="2045" cy="528"/>
            </a:xfrm>
          </p:grpSpPr>
          <p:sp>
            <p:nvSpPr>
              <p:cNvPr id="19" name="Text Box 21"/>
              <p:cNvSpPr txBox="1">
                <a:spLocks noChangeArrowheads="1"/>
              </p:cNvSpPr>
              <p:nvPr/>
            </p:nvSpPr>
            <p:spPr bwMode="auto">
              <a:xfrm>
                <a:off x="4074" y="2159"/>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ct val="50000"/>
                  </a:spcBef>
                  <a:spcAft>
                    <a:spcPts val="0"/>
                  </a:spcAft>
                  <a:defRPr/>
                </a:pPr>
                <a:r>
                  <a:rPr kumimoji="1" lang="en-US" altLang="zh-CN" sz="2800" i="1" kern="0" dirty="0" smtClean="0">
                    <a:solidFill>
                      <a:srgbClr val="000000"/>
                    </a:solidFill>
                    <a:latin typeface="Times New Roman" pitchFamily="18" charset="0"/>
                  </a:rPr>
                  <a:t>C</a:t>
                </a:r>
              </a:p>
            </p:txBody>
          </p:sp>
          <p:sp>
            <p:nvSpPr>
              <p:cNvPr id="20" name="Line 22"/>
              <p:cNvSpPr>
                <a:spLocks noChangeShapeType="1"/>
              </p:cNvSpPr>
              <p:nvPr/>
            </p:nvSpPr>
            <p:spPr bwMode="auto">
              <a:xfrm>
                <a:off x="3208" y="2592"/>
                <a:ext cx="8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ysClr val="windowText" lastClr="000000"/>
                  </a:solidFill>
                </a:endParaRPr>
              </a:p>
            </p:txBody>
          </p:sp>
          <p:sp>
            <p:nvSpPr>
              <p:cNvPr id="21" name="Line 23"/>
              <p:cNvSpPr>
                <a:spLocks noChangeShapeType="1"/>
              </p:cNvSpPr>
              <p:nvPr/>
            </p:nvSpPr>
            <p:spPr bwMode="auto">
              <a:xfrm>
                <a:off x="3216" y="2064"/>
                <a:ext cx="8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ysClr val="windowText" lastClr="000000"/>
                  </a:solidFill>
                </a:endParaRPr>
              </a:p>
            </p:txBody>
          </p:sp>
          <p:sp>
            <p:nvSpPr>
              <p:cNvPr id="22" name="Line 24"/>
              <p:cNvSpPr>
                <a:spLocks noChangeShapeType="1"/>
              </p:cNvSpPr>
              <p:nvPr/>
            </p:nvSpPr>
            <p:spPr bwMode="auto">
              <a:xfrm>
                <a:off x="3984" y="2076"/>
                <a:ext cx="0" cy="516"/>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ysClr val="windowText" lastClr="000000"/>
                  </a:solidFill>
                </a:endParaRPr>
              </a:p>
            </p:txBody>
          </p:sp>
          <p:sp>
            <p:nvSpPr>
              <p:cNvPr id="23" name="Line 25"/>
              <p:cNvSpPr>
                <a:spLocks noChangeShapeType="1"/>
              </p:cNvSpPr>
              <p:nvPr/>
            </p:nvSpPr>
            <p:spPr bwMode="auto">
              <a:xfrm>
                <a:off x="3477" y="2076"/>
                <a:ext cx="0" cy="516"/>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ysClr val="windowText" lastClr="000000"/>
                  </a:solidFill>
                </a:endParaRPr>
              </a:p>
            </p:txBody>
          </p:sp>
          <p:sp>
            <p:nvSpPr>
              <p:cNvPr id="24" name="Line 26"/>
              <p:cNvSpPr>
                <a:spLocks noChangeShapeType="1"/>
              </p:cNvSpPr>
              <p:nvPr/>
            </p:nvSpPr>
            <p:spPr bwMode="auto">
              <a:xfrm>
                <a:off x="3722" y="2076"/>
                <a:ext cx="0" cy="516"/>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ysClr val="windowText" lastClr="000000"/>
                  </a:solidFill>
                </a:endParaRPr>
              </a:p>
            </p:txBody>
          </p:sp>
          <p:sp>
            <p:nvSpPr>
              <p:cNvPr id="25" name="Line 27"/>
              <p:cNvSpPr>
                <a:spLocks noChangeShapeType="1"/>
              </p:cNvSpPr>
              <p:nvPr/>
            </p:nvSpPr>
            <p:spPr bwMode="auto">
              <a:xfrm>
                <a:off x="3230" y="2076"/>
                <a:ext cx="0" cy="516"/>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ysClr val="windowText" lastClr="000000"/>
                  </a:solidFill>
                </a:endParaRPr>
              </a:p>
            </p:txBody>
          </p:sp>
          <p:sp>
            <p:nvSpPr>
              <p:cNvPr id="35" name="Text Box 21"/>
              <p:cNvSpPr txBox="1">
                <a:spLocks noRot="1" noChangeAspect="1" noMove="1" noResize="1" noEditPoints="1" noAdjustHandles="1" noChangeArrowheads="1" noChangeShapeType="1" noTextEdit="1"/>
              </p:cNvSpPr>
              <p:nvPr/>
            </p:nvSpPr>
            <p:spPr bwMode="auto">
              <a:xfrm>
                <a:off x="4384" y="2087"/>
                <a:ext cx="869" cy="444"/>
              </a:xfrm>
              <a:prstGeom prst="rect">
                <a:avLst/>
              </a:prstGeom>
              <a:blipFill rotWithShape="1">
                <a:blip r:embed="rId3"/>
                <a:stretch>
                  <a:fillRect l="-9292" b="-948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a:noFill/>
                  </a:rPr>
                  <a:t> </a:t>
                </a:r>
              </a:p>
            </p:txBody>
          </p:sp>
        </p:grpSp>
      </p:grpSp>
      <p:sp>
        <p:nvSpPr>
          <p:cNvPr id="30" name="Rectangle 28"/>
          <p:cNvSpPr>
            <a:spLocks noChangeArrowheads="1"/>
          </p:cNvSpPr>
          <p:nvPr/>
        </p:nvSpPr>
        <p:spPr bwMode="auto">
          <a:xfrm>
            <a:off x="2892425" y="5597525"/>
            <a:ext cx="2895600" cy="609600"/>
          </a:xfrm>
          <a:prstGeom prst="rect">
            <a:avLst/>
          </a:prstGeom>
          <a:noFill/>
          <a:ln w="9525">
            <a:solidFill>
              <a:srgbClr val="000000"/>
            </a:solidFill>
            <a:miter lim="800000"/>
            <a:headEnd/>
            <a:tailEnd/>
          </a:ln>
        </p:spPr>
        <p:txBody>
          <a:bodyPr wrap="none" anchor="ctr"/>
          <a:lstStyle/>
          <a:p>
            <a:pPr algn="ctr" eaLnBrk="1" fontAlgn="auto" hangingPunct="1">
              <a:spcBef>
                <a:spcPts val="0"/>
              </a:spcBef>
              <a:spcAft>
                <a:spcPts val="0"/>
              </a:spcAft>
              <a:defRPr/>
            </a:pPr>
            <a:r>
              <a:rPr kumimoji="1" lang="en-US" altLang="zh-CN" sz="2800" i="1" kern="0" dirty="0" smtClean="0">
                <a:solidFill>
                  <a:srgbClr val="FF0000"/>
                </a:solidFill>
                <a:latin typeface="Times New Roman" pitchFamily="18" charset="0"/>
              </a:rPr>
              <a:t>U</a:t>
            </a:r>
            <a:r>
              <a:rPr kumimoji="1" lang="zh-CN" altLang="en-US" sz="2800" kern="0" dirty="0" smtClean="0">
                <a:solidFill>
                  <a:srgbClr val="FF0000"/>
                </a:solidFill>
                <a:latin typeface="Times New Roman" pitchFamily="18" charset="0"/>
              </a:rPr>
              <a:t>＝</a:t>
            </a:r>
            <a:r>
              <a:rPr kumimoji="1" lang="en-US" altLang="zh-CN" sz="2800" i="1" kern="0" dirty="0">
                <a:solidFill>
                  <a:srgbClr val="FF0000"/>
                </a:solidFill>
                <a:latin typeface="Times New Roman" pitchFamily="18" charset="0"/>
              </a:rPr>
              <a:t>U</a:t>
            </a:r>
            <a:r>
              <a:rPr kumimoji="1" lang="en-US" altLang="zh-CN" sz="2800" kern="0" baseline="-25000" dirty="0">
                <a:solidFill>
                  <a:srgbClr val="FF0000"/>
                </a:solidFill>
                <a:latin typeface="Times New Roman" pitchFamily="18" charset="0"/>
              </a:rPr>
              <a:t>L</a:t>
            </a:r>
            <a:r>
              <a:rPr kumimoji="1" lang="zh-CN" altLang="en-US" sz="2800" kern="0" dirty="0">
                <a:solidFill>
                  <a:srgbClr val="FF0000"/>
                </a:solidFill>
                <a:latin typeface="Times New Roman" pitchFamily="18" charset="0"/>
              </a:rPr>
              <a:t>＝</a:t>
            </a:r>
            <a:r>
              <a:rPr kumimoji="1" lang="en-US" altLang="zh-CN" sz="2800" i="1" kern="0" dirty="0" err="1">
                <a:solidFill>
                  <a:srgbClr val="FF0000"/>
                </a:solidFill>
                <a:latin typeface="Times New Roman" pitchFamily="18" charset="0"/>
              </a:rPr>
              <a:t>ε</a:t>
            </a:r>
            <a:r>
              <a:rPr kumimoji="1" lang="en-US" altLang="zh-CN" sz="2800" kern="0" baseline="-25000" dirty="0" err="1">
                <a:solidFill>
                  <a:srgbClr val="FF0000"/>
                </a:solidFill>
                <a:latin typeface="Times New Roman" pitchFamily="18" charset="0"/>
              </a:rPr>
              <a:t>L</a:t>
            </a:r>
            <a:endParaRPr kumimoji="1" lang="en-US" altLang="zh-CN" sz="2800" kern="0" baseline="-25000" dirty="0">
              <a:solidFill>
                <a:srgbClr val="FF0000"/>
              </a:solidFill>
              <a:latin typeface="Times New Roman" pitchFamily="18" charset="0"/>
            </a:endParaRPr>
          </a:p>
        </p:txBody>
      </p:sp>
      <p:sp>
        <p:nvSpPr>
          <p:cNvPr id="31" name="Text Box 29"/>
          <p:cNvSpPr txBox="1">
            <a:spLocks noChangeArrowheads="1"/>
          </p:cNvSpPr>
          <p:nvPr/>
        </p:nvSpPr>
        <p:spPr bwMode="auto">
          <a:xfrm>
            <a:off x="4716463" y="3624263"/>
            <a:ext cx="60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i="1">
                <a:solidFill>
                  <a:srgbClr val="000000"/>
                </a:solidFill>
                <a:latin typeface="Times New Roman" pitchFamily="18" charset="0"/>
              </a:rPr>
              <a:t>U</a:t>
            </a:r>
            <a:endParaRPr kumimoji="1" lang="en-US" altLang="zh-CN" sz="2800" baseline="-25000">
              <a:solidFill>
                <a:srgbClr val="000000"/>
              </a:solidFill>
              <a:latin typeface="Times New Roman" pitchFamily="18" charset="0"/>
            </a:endParaRPr>
          </a:p>
        </p:txBody>
      </p:sp>
      <p:sp>
        <p:nvSpPr>
          <p:cNvPr id="32" name="Text Box 30"/>
          <p:cNvSpPr txBox="1">
            <a:spLocks noChangeArrowheads="1"/>
          </p:cNvSpPr>
          <p:nvPr/>
        </p:nvSpPr>
        <p:spPr bwMode="auto">
          <a:xfrm>
            <a:off x="2916238" y="3317875"/>
            <a:ext cx="76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i="1">
                <a:solidFill>
                  <a:srgbClr val="000000"/>
                </a:solidFill>
                <a:latin typeface="Times New Roman" pitchFamily="18" charset="0"/>
              </a:rPr>
              <a:t>U</a:t>
            </a:r>
            <a:r>
              <a:rPr kumimoji="1" lang="en-US" altLang="zh-CN" sz="2800" baseline="-25000">
                <a:solidFill>
                  <a:srgbClr val="000000"/>
                </a:solidFill>
                <a:latin typeface="Times New Roman" pitchFamily="18" charset="0"/>
              </a:rPr>
              <a:t>L</a:t>
            </a:r>
          </a:p>
        </p:txBody>
      </p:sp>
      <p:sp>
        <p:nvSpPr>
          <p:cNvPr id="33" name="AutoShape 31"/>
          <p:cNvSpPr>
            <a:spLocks noChangeArrowheads="1"/>
          </p:cNvSpPr>
          <p:nvPr/>
        </p:nvSpPr>
        <p:spPr bwMode="auto">
          <a:xfrm>
            <a:off x="1746250" y="4676775"/>
            <a:ext cx="838200" cy="685800"/>
          </a:xfrm>
          <a:prstGeom prst="wedgeRectCallout">
            <a:avLst>
              <a:gd name="adj1" fmla="val 97157"/>
              <a:gd name="adj2" fmla="val -80556"/>
            </a:avLst>
          </a:prstGeom>
          <a:solidFill>
            <a:srgbClr val="BDECAE"/>
          </a:solidFill>
          <a:ln w="9525">
            <a:solidFill>
              <a:srgbClr val="000000"/>
            </a:solidFill>
            <a:miter lim="800000"/>
            <a:headEnd/>
            <a:tailEnd/>
          </a:ln>
        </p:spPr>
        <p:txBody>
          <a:bodyPr wrap="none" anchor="ctr"/>
          <a:lstStyle/>
          <a:p>
            <a:pPr algn="ctr" eaLnBrk="1" fontAlgn="auto" hangingPunct="1">
              <a:spcBef>
                <a:spcPts val="0"/>
              </a:spcBef>
              <a:spcAft>
                <a:spcPts val="0"/>
              </a:spcAft>
              <a:defRPr/>
            </a:pPr>
            <a:r>
              <a:rPr kumimoji="1" lang="en-US" altLang="zh-CN" sz="3200" b="1" i="1" kern="0" dirty="0" err="1">
                <a:solidFill>
                  <a:srgbClr val="FF0000"/>
                </a:solidFill>
                <a:latin typeface="Times New Roman" pitchFamily="18" charset="0"/>
                <a:ea typeface="魏碑" pitchFamily="49" charset="-122"/>
              </a:rPr>
              <a:t>ε</a:t>
            </a:r>
            <a:r>
              <a:rPr kumimoji="1" lang="en-US" altLang="zh-CN" sz="3200" b="1" kern="0" baseline="-25000" dirty="0" err="1">
                <a:solidFill>
                  <a:srgbClr val="FF0000"/>
                </a:solidFill>
                <a:latin typeface="Times New Roman" pitchFamily="18" charset="0"/>
                <a:ea typeface="魏碑" pitchFamily="49" charset="-122"/>
              </a:rPr>
              <a:t>L</a:t>
            </a:r>
            <a:endParaRPr kumimoji="1" lang="en-US" altLang="zh-CN" sz="3200" b="1" kern="0" baseline="-25000" dirty="0">
              <a:solidFill>
                <a:srgbClr val="FF0000"/>
              </a:solidFill>
              <a:latin typeface="Times New Roman" pitchFamily="18" charset="0"/>
              <a:ea typeface="魏碑" pitchFamily="49" charset="-122"/>
            </a:endParaRPr>
          </a:p>
          <a:p>
            <a:pPr algn="ctr" eaLnBrk="1" fontAlgn="auto" hangingPunct="1">
              <a:spcBef>
                <a:spcPts val="0"/>
              </a:spcBef>
              <a:spcAft>
                <a:spcPts val="0"/>
              </a:spcAft>
              <a:defRPr/>
            </a:pPr>
            <a:endParaRPr kumimoji="1" lang="zh-CN" altLang="en-US" sz="2800" kern="0" dirty="0">
              <a:solidFill>
                <a:srgbClr val="D9D8EC"/>
              </a:solidFill>
              <a:latin typeface="Times New Roman" pitchFamily="18" charset="0"/>
            </a:endParaRPr>
          </a:p>
        </p:txBody>
      </p:sp>
      <p:sp>
        <p:nvSpPr>
          <p:cNvPr id="15369" name="Text Box 33"/>
          <p:cNvSpPr txBox="1">
            <a:spLocks noChangeArrowheads="1"/>
          </p:cNvSpPr>
          <p:nvPr/>
        </p:nvSpPr>
        <p:spPr bwMode="auto">
          <a:xfrm>
            <a:off x="266700" y="823596"/>
            <a:ext cx="2359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dirty="0">
                <a:latin typeface="微软雅黑" pitchFamily="34" charset="-122"/>
                <a:ea typeface="微软雅黑" pitchFamily="34" charset="-122"/>
              </a:rPr>
              <a:t>3.</a:t>
            </a:r>
            <a:r>
              <a:rPr lang="zh-CN" altLang="en-US" sz="2800" b="1" dirty="0">
                <a:latin typeface="微软雅黑" pitchFamily="34" charset="-122"/>
                <a:ea typeface="微软雅黑" pitchFamily="34" charset="-122"/>
              </a:rPr>
              <a:t>过程分析</a:t>
            </a:r>
          </a:p>
        </p:txBody>
      </p:sp>
      <p:sp>
        <p:nvSpPr>
          <p:cNvPr id="36" name="Text Box 30"/>
          <p:cNvSpPr txBox="1">
            <a:spLocks noChangeArrowheads="1"/>
          </p:cNvSpPr>
          <p:nvPr/>
        </p:nvSpPr>
        <p:spPr bwMode="auto">
          <a:xfrm>
            <a:off x="2892425" y="3898900"/>
            <a:ext cx="9874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i="1" dirty="0">
                <a:solidFill>
                  <a:srgbClr val="000000"/>
                </a:solidFill>
                <a:latin typeface="Times New Roman" pitchFamily="18" charset="0"/>
              </a:rPr>
              <a:t>B</a:t>
            </a:r>
            <a:r>
              <a:rPr kumimoji="1" lang="en-US" altLang="zh-CN" sz="2800" dirty="0">
                <a:solidFill>
                  <a:srgbClr val="000000"/>
                </a:solidFill>
                <a:latin typeface="Times New Roman" pitchFamily="18" charset="0"/>
              </a:rPr>
              <a:t>=</a:t>
            </a:r>
            <a:r>
              <a:rPr kumimoji="1" lang="en-US" altLang="zh-CN" sz="2800" dirty="0" err="1">
                <a:solidFill>
                  <a:srgbClr val="000000"/>
                </a:solidFill>
                <a:latin typeface="Times New Roman" pitchFamily="18" charset="0"/>
              </a:rPr>
              <a:t>k</a:t>
            </a:r>
            <a:r>
              <a:rPr kumimoji="1" lang="en-US" altLang="zh-CN" sz="2800" i="1" dirty="0" err="1">
                <a:solidFill>
                  <a:srgbClr val="000000"/>
                </a:solidFill>
                <a:latin typeface="Times New Roman" pitchFamily="18" charset="0"/>
              </a:rPr>
              <a:t>I</a:t>
            </a:r>
            <a:endParaRPr kumimoji="1" lang="en-US" altLang="zh-CN" sz="2800" i="1" dirty="0">
              <a:solidFill>
                <a:srgbClr val="00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500" fill="hold"/>
                                        <p:tgtEl>
                                          <p:spTgt spid="31"/>
                                        </p:tgtEl>
                                        <p:attrNameLst>
                                          <p:attrName>ppt_x</p:attrName>
                                        </p:attrNameLst>
                                      </p:cBhvr>
                                      <p:tavLst>
                                        <p:tav tm="0">
                                          <p:val>
                                            <p:strVal val="#ppt_x"/>
                                          </p:val>
                                        </p:tav>
                                        <p:tav tm="100000">
                                          <p:val>
                                            <p:strVal val="#ppt_x"/>
                                          </p:val>
                                        </p:tav>
                                      </p:tavLst>
                                    </p:anim>
                                    <p:anim calcmode="lin" valueType="num">
                                      <p:cBhvr additive="base">
                                        <p:cTn id="25"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3"/>
                                        </p:tgtEl>
                                        <p:attrNameLst>
                                          <p:attrName>style.visibility</p:attrName>
                                        </p:attrNameLst>
                                      </p:cBhvr>
                                      <p:to>
                                        <p:strVal val="visible"/>
                                      </p:to>
                                    </p:set>
                                    <p:anim calcmode="lin" valueType="num">
                                      <p:cBhvr additive="base">
                                        <p:cTn id="30" dur="500" fill="hold"/>
                                        <p:tgtEl>
                                          <p:spTgt spid="33"/>
                                        </p:tgtEl>
                                        <p:attrNameLst>
                                          <p:attrName>ppt_x</p:attrName>
                                        </p:attrNameLst>
                                      </p:cBhvr>
                                      <p:tavLst>
                                        <p:tav tm="0">
                                          <p:val>
                                            <p:strVal val="0-#ppt_w/2"/>
                                          </p:val>
                                        </p:tav>
                                        <p:tav tm="100000">
                                          <p:val>
                                            <p:strVal val="#ppt_x"/>
                                          </p:val>
                                        </p:tav>
                                      </p:tavLst>
                                    </p:anim>
                                    <p:anim calcmode="lin" valueType="num">
                                      <p:cBhvr additive="base">
                                        <p:cTn id="31"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fill="hold"/>
                                        <p:tgtEl>
                                          <p:spTgt spid="32"/>
                                        </p:tgtEl>
                                        <p:attrNameLst>
                                          <p:attrName>ppt_x</p:attrName>
                                        </p:attrNameLst>
                                      </p:cBhvr>
                                      <p:tavLst>
                                        <p:tav tm="0">
                                          <p:val>
                                            <p:strVal val="#ppt_x"/>
                                          </p:val>
                                        </p:tav>
                                        <p:tav tm="100000">
                                          <p:val>
                                            <p:strVal val="#ppt_x"/>
                                          </p:val>
                                        </p:tav>
                                      </p:tavLst>
                                    </p:anim>
                                    <p:anim calcmode="lin" valueType="num">
                                      <p:cBhvr additive="base">
                                        <p:cTn id="3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down)">
                                      <p:cBhvr>
                                        <p:cTn id="42" dur="500"/>
                                        <p:tgtEl>
                                          <p:spTgt spid="3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0-#ppt_w/2"/>
                                          </p:val>
                                        </p:tav>
                                        <p:tav tm="100000">
                                          <p:val>
                                            <p:strVal val="#ppt_x"/>
                                          </p:val>
                                        </p:tav>
                                      </p:tavLst>
                                    </p:anim>
                                    <p:anim calcmode="lin" valueType="num">
                                      <p:cBhvr additive="base">
                                        <p:cTn id="48"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30" grpId="0" animBg="1" autoUpdateAnimBg="0"/>
      <p:bldP spid="31" grpId="0" autoUpdateAnimBg="0"/>
      <p:bldP spid="32" grpId="0" autoUpdateAnimBg="0"/>
      <p:bldP spid="33" grpId="0" animBg="1" autoUpdateAnimBg="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p:cNvSpPr>
            <a:spLocks noGrp="1"/>
          </p:cNvSpPr>
          <p:nvPr>
            <p:ph sz="quarter" idx="4294967295"/>
          </p:nvPr>
        </p:nvSpPr>
        <p:spPr bwMode="auto">
          <a:xfrm>
            <a:off x="250825" y="620713"/>
            <a:ext cx="8281988" cy="9540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0"/>
              </a:spcBef>
              <a:tabLst>
                <a:tab pos="360363" algn="l"/>
              </a:tabLst>
            </a:pPr>
            <a:r>
              <a:rPr lang="zh-CN" altLang="en-US" sz="2800" b="1" dirty="0" smtClean="0">
                <a:latin typeface="Times New Roman" pitchFamily="18" charset="0"/>
                <a:cs typeface="Times New Roman" pitchFamily="18" charset="0"/>
              </a:rPr>
              <a:t>电磁振荡中</a:t>
            </a:r>
            <a:r>
              <a:rPr lang="zh-CN" altLang="en-US" sz="2800" b="1" dirty="0" smtClean="0">
                <a:solidFill>
                  <a:srgbClr val="FF0000"/>
                </a:solidFill>
                <a:latin typeface="Times New Roman" pitchFamily="18" charset="0"/>
                <a:cs typeface="Times New Roman" pitchFamily="18" charset="0"/>
              </a:rPr>
              <a:t>电流</a:t>
            </a:r>
            <a:r>
              <a:rPr lang="en-US" altLang="zh-CN" sz="2800" b="1" i="1" dirty="0" err="1" smtClean="0">
                <a:solidFill>
                  <a:srgbClr val="FF0000"/>
                </a:solidFill>
                <a:latin typeface="Times New Roman" pitchFamily="18" charset="0"/>
                <a:cs typeface="Times New Roman" pitchFamily="18" charset="0"/>
              </a:rPr>
              <a:t>i</a:t>
            </a:r>
            <a:r>
              <a:rPr lang="zh-CN" altLang="en-US" sz="2800" b="1" dirty="0" smtClean="0">
                <a:latin typeface="Times New Roman" pitchFamily="18" charset="0"/>
                <a:cs typeface="Times New Roman" pitchFamily="18" charset="0"/>
              </a:rPr>
              <a:t>、极板间的</a:t>
            </a:r>
            <a:r>
              <a:rPr lang="zh-CN" altLang="en-US" sz="2800" b="1" dirty="0" smtClean="0">
                <a:solidFill>
                  <a:srgbClr val="FF0000"/>
                </a:solidFill>
                <a:latin typeface="Times New Roman" pitchFamily="18" charset="0"/>
                <a:cs typeface="Times New Roman" pitchFamily="18" charset="0"/>
              </a:rPr>
              <a:t>电压</a:t>
            </a:r>
            <a:r>
              <a:rPr lang="en-US" altLang="zh-CN" sz="2800" b="1" i="1" dirty="0" smtClean="0">
                <a:solidFill>
                  <a:srgbClr val="FF0000"/>
                </a:solidFill>
                <a:latin typeface="Times New Roman" pitchFamily="18" charset="0"/>
                <a:cs typeface="Times New Roman" pitchFamily="18" charset="0"/>
              </a:rPr>
              <a:t>U</a:t>
            </a:r>
            <a:r>
              <a:rPr lang="zh-CN" altLang="en-US" sz="2800" b="1" dirty="0" smtClean="0">
                <a:latin typeface="Times New Roman" pitchFamily="18" charset="0"/>
                <a:cs typeface="Times New Roman" pitchFamily="18" charset="0"/>
              </a:rPr>
              <a:t>、极板上的</a:t>
            </a:r>
            <a:r>
              <a:rPr lang="zh-CN" altLang="en-US" sz="2800" b="1" dirty="0" smtClean="0">
                <a:solidFill>
                  <a:srgbClr val="FF0000"/>
                </a:solidFill>
                <a:latin typeface="Times New Roman" pitchFamily="18" charset="0"/>
                <a:cs typeface="Times New Roman" pitchFamily="18" charset="0"/>
              </a:rPr>
              <a:t>电量</a:t>
            </a:r>
            <a:r>
              <a:rPr lang="en-US" altLang="zh-CN" sz="2800" b="1" i="1" dirty="0" smtClean="0">
                <a:solidFill>
                  <a:srgbClr val="FF0000"/>
                </a:solidFill>
                <a:latin typeface="Times New Roman" pitchFamily="18" charset="0"/>
                <a:cs typeface="Times New Roman" pitchFamily="18" charset="0"/>
              </a:rPr>
              <a:t>q</a:t>
            </a:r>
            <a:r>
              <a:rPr lang="zh-CN" altLang="en-US" sz="2800" b="1" dirty="0" smtClean="0">
                <a:latin typeface="Times New Roman" pitchFamily="18" charset="0"/>
                <a:cs typeface="Times New Roman" pitchFamily="18" charset="0"/>
              </a:rPr>
              <a:t>、</a:t>
            </a:r>
            <a:r>
              <a:rPr lang="zh-CN" altLang="en-US" sz="2800" b="1" dirty="0" smtClean="0">
                <a:solidFill>
                  <a:srgbClr val="FF0000"/>
                </a:solidFill>
                <a:latin typeface="Times New Roman" pitchFamily="18" charset="0"/>
                <a:cs typeface="Times New Roman" pitchFamily="18" charset="0"/>
              </a:rPr>
              <a:t>电场能</a:t>
            </a:r>
            <a:r>
              <a:rPr lang="zh-CN" altLang="en-US" sz="2800" b="1" dirty="0" smtClean="0">
                <a:latin typeface="Times New Roman" pitchFamily="18" charset="0"/>
                <a:cs typeface="Times New Roman" pitchFamily="18" charset="0"/>
              </a:rPr>
              <a:t>和</a:t>
            </a:r>
            <a:r>
              <a:rPr lang="zh-CN" altLang="en-US" sz="2800" b="1" dirty="0" smtClean="0">
                <a:solidFill>
                  <a:srgbClr val="FF0000"/>
                </a:solidFill>
                <a:latin typeface="Times New Roman" pitchFamily="18" charset="0"/>
                <a:cs typeface="Times New Roman" pitchFamily="18" charset="0"/>
              </a:rPr>
              <a:t>磁场能</a:t>
            </a:r>
            <a:r>
              <a:rPr lang="zh-CN" altLang="en-US" sz="2800" b="1" dirty="0" smtClean="0">
                <a:latin typeface="Times New Roman" pitchFamily="18" charset="0"/>
                <a:cs typeface="Times New Roman" pitchFamily="18" charset="0"/>
              </a:rPr>
              <a:t>之间的对应关系</a:t>
            </a:r>
          </a:p>
        </p:txBody>
      </p:sp>
      <p:pic>
        <p:nvPicPr>
          <p:cNvPr id="16387" name="Picture 2" descr="14-5.TIF"/>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467544" y="1556792"/>
            <a:ext cx="5656979" cy="5234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6314256" y="1484784"/>
            <a:ext cx="2434208" cy="3322488"/>
            <a:chOff x="6314256" y="1484784"/>
            <a:chExt cx="2434208" cy="3322488"/>
          </a:xfrm>
        </p:grpSpPr>
        <p:grpSp>
          <p:nvGrpSpPr>
            <p:cNvPr id="10" name="Group 47"/>
            <p:cNvGrpSpPr>
              <a:grpSpLocks/>
            </p:cNvGrpSpPr>
            <p:nvPr/>
          </p:nvGrpSpPr>
          <p:grpSpPr bwMode="auto">
            <a:xfrm>
              <a:off x="6314256" y="3068960"/>
              <a:ext cx="2362200" cy="1738312"/>
              <a:chOff x="480" y="3081"/>
              <a:chExt cx="1488" cy="1095"/>
            </a:xfrm>
          </p:grpSpPr>
          <p:graphicFrame>
            <p:nvGraphicFramePr>
              <p:cNvPr id="12" name="Object 3"/>
              <p:cNvGraphicFramePr>
                <a:graphicFrameLocks noChangeAspect="1"/>
              </p:cNvGraphicFramePr>
              <p:nvPr/>
            </p:nvGraphicFramePr>
            <p:xfrm>
              <a:off x="1152" y="3360"/>
              <a:ext cx="528" cy="720"/>
            </p:xfrm>
            <a:graphic>
              <a:graphicData uri="http://schemas.openxmlformats.org/presentationml/2006/ole">
                <mc:AlternateContent xmlns:mc="http://schemas.openxmlformats.org/markup-compatibility/2006">
                  <mc:Choice xmlns:v="urn:schemas-microsoft-com:vml" Requires="v">
                    <p:oleObj spid="_x0000_s25620" name="BMP 图象" r:id="rId5" imgW="581106" imgH="1181265" progId="Paint.Picture">
                      <p:embed/>
                    </p:oleObj>
                  </mc:Choice>
                  <mc:Fallback>
                    <p:oleObj name="BMP 图象" r:id="rId5" imgW="581106" imgH="1181265" progId="Paint.Picture">
                      <p:embed/>
                      <p:pic>
                        <p:nvPicPr>
                          <p:cNvPr id="0" name=""/>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52" y="3360"/>
                            <a:ext cx="528"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 name="Group 21"/>
              <p:cNvGrpSpPr>
                <a:grpSpLocks/>
              </p:cNvGrpSpPr>
              <p:nvPr/>
            </p:nvGrpSpPr>
            <p:grpSpPr bwMode="auto">
              <a:xfrm>
                <a:off x="480" y="3081"/>
                <a:ext cx="1488" cy="1095"/>
                <a:chOff x="480" y="3081"/>
                <a:chExt cx="1488" cy="1095"/>
              </a:xfrm>
            </p:grpSpPr>
            <p:sp>
              <p:nvSpPr>
                <p:cNvPr id="14" name="Line 22"/>
                <p:cNvSpPr>
                  <a:spLocks noChangeShapeType="1"/>
                </p:cNvSpPr>
                <p:nvPr/>
              </p:nvSpPr>
              <p:spPr bwMode="auto">
                <a:xfrm>
                  <a:off x="672" y="3888"/>
                  <a:ext cx="1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23"/>
                <p:cNvSpPr>
                  <a:spLocks noChangeShapeType="1"/>
                </p:cNvSpPr>
                <p:nvPr/>
              </p:nvSpPr>
              <p:spPr bwMode="auto">
                <a:xfrm flipV="1">
                  <a:off x="672" y="3216"/>
                  <a:ext cx="0"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6" name="Group 24"/>
                <p:cNvGrpSpPr>
                  <a:grpSpLocks/>
                </p:cNvGrpSpPr>
                <p:nvPr/>
              </p:nvGrpSpPr>
              <p:grpSpPr bwMode="auto">
                <a:xfrm>
                  <a:off x="480" y="3081"/>
                  <a:ext cx="1488" cy="1095"/>
                  <a:chOff x="480" y="3081"/>
                  <a:chExt cx="1488" cy="1095"/>
                </a:xfrm>
              </p:grpSpPr>
              <p:graphicFrame>
                <p:nvGraphicFramePr>
                  <p:cNvPr id="17" name="Object 25"/>
                  <p:cNvGraphicFramePr>
                    <a:graphicFrameLocks noChangeAspect="1"/>
                  </p:cNvGraphicFramePr>
                  <p:nvPr/>
                </p:nvGraphicFramePr>
                <p:xfrm>
                  <a:off x="672" y="3336"/>
                  <a:ext cx="528" cy="744"/>
                </p:xfrm>
                <a:graphic>
                  <a:graphicData uri="http://schemas.openxmlformats.org/presentationml/2006/ole">
                    <mc:AlternateContent xmlns:mc="http://schemas.openxmlformats.org/markup-compatibility/2006">
                      <mc:Choice xmlns:v="urn:schemas-microsoft-com:vml" Requires="v">
                        <p:oleObj spid="_x0000_s25621" name="BMP 图象" r:id="rId7" imgW="581106" imgH="1181265" progId="Paint.Picture">
                          <p:embed/>
                        </p:oleObj>
                      </mc:Choice>
                      <mc:Fallback>
                        <p:oleObj name="BMP 图象" r:id="rId7" imgW="581106" imgH="1181265" progId="Paint.Picture">
                          <p:embed/>
                          <p:pic>
                            <p:nvPicPr>
                              <p:cNvPr id="0" name=""/>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3336"/>
                                <a:ext cx="528" cy="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Text Box 26"/>
                  <p:cNvSpPr txBox="1">
                    <a:spLocks noChangeArrowheads="1"/>
                  </p:cNvSpPr>
                  <p:nvPr/>
                </p:nvSpPr>
                <p:spPr bwMode="auto">
                  <a:xfrm>
                    <a:off x="1776" y="3849"/>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i="1">
                        <a:solidFill>
                          <a:srgbClr val="000000"/>
                        </a:solidFill>
                        <a:latin typeface="Times New Roman" pitchFamily="18" charset="0"/>
                      </a:rPr>
                      <a:t>t</a:t>
                    </a:r>
                  </a:p>
                </p:txBody>
              </p:sp>
              <p:sp>
                <p:nvSpPr>
                  <p:cNvPr id="19" name="Text Box 27"/>
                  <p:cNvSpPr txBox="1">
                    <a:spLocks noChangeArrowheads="1"/>
                  </p:cNvSpPr>
                  <p:nvPr/>
                </p:nvSpPr>
                <p:spPr bwMode="auto">
                  <a:xfrm>
                    <a:off x="672" y="3081"/>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solidFill>
                          <a:srgbClr val="000000"/>
                        </a:solidFill>
                        <a:latin typeface="Times New Roman" pitchFamily="18" charset="0"/>
                        <a:ea typeface="楷体_GB2312" pitchFamily="49" charset="-122"/>
                      </a:rPr>
                      <a:t>磁</a:t>
                    </a:r>
                    <a:r>
                      <a:rPr kumimoji="1" lang="zh-CN" altLang="en-US" sz="2800" b="1" dirty="0" smtClean="0">
                        <a:solidFill>
                          <a:srgbClr val="000000"/>
                        </a:solidFill>
                        <a:latin typeface="Times New Roman" pitchFamily="18" charset="0"/>
                        <a:ea typeface="楷体_GB2312" pitchFamily="49" charset="-122"/>
                      </a:rPr>
                      <a:t>场</a:t>
                    </a:r>
                    <a:r>
                      <a:rPr kumimoji="1" lang="zh-CN" altLang="en-US" sz="2800" b="1" dirty="0">
                        <a:solidFill>
                          <a:srgbClr val="000000"/>
                        </a:solidFill>
                        <a:latin typeface="Times New Roman" pitchFamily="18" charset="0"/>
                        <a:ea typeface="楷体_GB2312" pitchFamily="49" charset="-122"/>
                      </a:rPr>
                      <a:t>能</a:t>
                    </a:r>
                  </a:p>
                </p:txBody>
              </p:sp>
              <p:sp>
                <p:nvSpPr>
                  <p:cNvPr id="20" name="Text Box 28"/>
                  <p:cNvSpPr txBox="1">
                    <a:spLocks noChangeArrowheads="1"/>
                  </p:cNvSpPr>
                  <p:nvPr/>
                </p:nvSpPr>
                <p:spPr bwMode="auto">
                  <a:xfrm>
                    <a:off x="480" y="3792"/>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a:solidFill>
                          <a:srgbClr val="000000"/>
                        </a:solidFill>
                        <a:latin typeface="Times New Roman" pitchFamily="18" charset="0"/>
                      </a:rPr>
                      <a:t>o</a:t>
                    </a:r>
                  </a:p>
                </p:txBody>
              </p:sp>
            </p:grpSp>
          </p:grpSp>
        </p:grpSp>
        <p:grpSp>
          <p:nvGrpSpPr>
            <p:cNvPr id="21" name="Group 63"/>
            <p:cNvGrpSpPr>
              <a:grpSpLocks/>
            </p:cNvGrpSpPr>
            <p:nvPr/>
          </p:nvGrpSpPr>
          <p:grpSpPr bwMode="auto">
            <a:xfrm>
              <a:off x="6543427" y="1484784"/>
              <a:ext cx="2205037" cy="1655762"/>
              <a:chOff x="3107" y="1962"/>
              <a:chExt cx="1389" cy="1043"/>
            </a:xfrm>
          </p:grpSpPr>
          <p:sp>
            <p:nvSpPr>
              <p:cNvPr id="22" name="Line 49"/>
              <p:cNvSpPr>
                <a:spLocks noChangeShapeType="1"/>
              </p:cNvSpPr>
              <p:nvPr/>
            </p:nvSpPr>
            <p:spPr bwMode="auto">
              <a:xfrm>
                <a:off x="3107" y="2755"/>
                <a:ext cx="12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50"/>
              <p:cNvSpPr>
                <a:spLocks noChangeShapeType="1"/>
              </p:cNvSpPr>
              <p:nvPr/>
            </p:nvSpPr>
            <p:spPr bwMode="auto">
              <a:xfrm flipH="1" flipV="1">
                <a:off x="3107" y="2075"/>
                <a:ext cx="10" cy="6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4" name="Group 60"/>
              <p:cNvGrpSpPr>
                <a:grpSpLocks/>
              </p:cNvGrpSpPr>
              <p:nvPr/>
            </p:nvGrpSpPr>
            <p:grpSpPr bwMode="auto">
              <a:xfrm>
                <a:off x="3107" y="2340"/>
                <a:ext cx="1020" cy="415"/>
                <a:chOff x="3107" y="2340"/>
                <a:chExt cx="708" cy="415"/>
              </a:xfrm>
            </p:grpSpPr>
            <p:sp>
              <p:nvSpPr>
                <p:cNvPr id="27" name="Freeform 56"/>
                <p:cNvSpPr>
                  <a:spLocks/>
                </p:cNvSpPr>
                <p:nvPr/>
              </p:nvSpPr>
              <p:spPr bwMode="auto">
                <a:xfrm>
                  <a:off x="3107" y="2349"/>
                  <a:ext cx="198" cy="406"/>
                </a:xfrm>
                <a:custGeom>
                  <a:avLst/>
                  <a:gdLst>
                    <a:gd name="T0" fmla="*/ 0 w 198"/>
                    <a:gd name="T1" fmla="*/ 9 h 406"/>
                    <a:gd name="T2" fmla="*/ 85 w 198"/>
                    <a:gd name="T3" fmla="*/ 66 h 406"/>
                    <a:gd name="T4" fmla="*/ 198 w 198"/>
                    <a:gd name="T5" fmla="*/ 406 h 406"/>
                    <a:gd name="T6" fmla="*/ 0 60000 65536"/>
                    <a:gd name="T7" fmla="*/ 0 60000 65536"/>
                    <a:gd name="T8" fmla="*/ 0 60000 65536"/>
                    <a:gd name="T9" fmla="*/ 0 w 198"/>
                    <a:gd name="T10" fmla="*/ 0 h 406"/>
                    <a:gd name="T11" fmla="*/ 198 w 198"/>
                    <a:gd name="T12" fmla="*/ 406 h 406"/>
                  </a:gdLst>
                  <a:ahLst/>
                  <a:cxnLst>
                    <a:cxn ang="T6">
                      <a:pos x="T0" y="T1"/>
                    </a:cxn>
                    <a:cxn ang="T7">
                      <a:pos x="T2" y="T3"/>
                    </a:cxn>
                    <a:cxn ang="T8">
                      <a:pos x="T4" y="T5"/>
                    </a:cxn>
                  </a:cxnLst>
                  <a:rect l="T9" t="T10" r="T11" b="T12"/>
                  <a:pathLst>
                    <a:path w="198" h="406">
                      <a:moveTo>
                        <a:pt x="0" y="9"/>
                      </a:moveTo>
                      <a:cubicBezTo>
                        <a:pt x="26" y="4"/>
                        <a:pt x="52" y="0"/>
                        <a:pt x="85" y="66"/>
                      </a:cubicBezTo>
                      <a:cubicBezTo>
                        <a:pt x="118" y="132"/>
                        <a:pt x="158" y="269"/>
                        <a:pt x="198" y="406"/>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 name="Freeform 57"/>
                <p:cNvSpPr>
                  <a:spLocks/>
                </p:cNvSpPr>
                <p:nvPr/>
              </p:nvSpPr>
              <p:spPr bwMode="auto">
                <a:xfrm flipH="1">
                  <a:off x="3305" y="2349"/>
                  <a:ext cx="170" cy="406"/>
                </a:xfrm>
                <a:custGeom>
                  <a:avLst/>
                  <a:gdLst>
                    <a:gd name="T0" fmla="*/ 0 w 198"/>
                    <a:gd name="T1" fmla="*/ 9 h 406"/>
                    <a:gd name="T2" fmla="*/ 39 w 198"/>
                    <a:gd name="T3" fmla="*/ 66 h 406"/>
                    <a:gd name="T4" fmla="*/ 92 w 198"/>
                    <a:gd name="T5" fmla="*/ 406 h 406"/>
                    <a:gd name="T6" fmla="*/ 0 60000 65536"/>
                    <a:gd name="T7" fmla="*/ 0 60000 65536"/>
                    <a:gd name="T8" fmla="*/ 0 60000 65536"/>
                    <a:gd name="T9" fmla="*/ 0 w 198"/>
                    <a:gd name="T10" fmla="*/ 0 h 406"/>
                    <a:gd name="T11" fmla="*/ 198 w 198"/>
                    <a:gd name="T12" fmla="*/ 406 h 406"/>
                  </a:gdLst>
                  <a:ahLst/>
                  <a:cxnLst>
                    <a:cxn ang="T6">
                      <a:pos x="T0" y="T1"/>
                    </a:cxn>
                    <a:cxn ang="T7">
                      <a:pos x="T2" y="T3"/>
                    </a:cxn>
                    <a:cxn ang="T8">
                      <a:pos x="T4" y="T5"/>
                    </a:cxn>
                  </a:cxnLst>
                  <a:rect l="T9" t="T10" r="T11" b="T12"/>
                  <a:pathLst>
                    <a:path w="198" h="406">
                      <a:moveTo>
                        <a:pt x="0" y="9"/>
                      </a:moveTo>
                      <a:cubicBezTo>
                        <a:pt x="26" y="4"/>
                        <a:pt x="52" y="0"/>
                        <a:pt x="85" y="66"/>
                      </a:cubicBezTo>
                      <a:cubicBezTo>
                        <a:pt x="118" y="132"/>
                        <a:pt x="158" y="269"/>
                        <a:pt x="198" y="406"/>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Freeform 58"/>
                <p:cNvSpPr>
                  <a:spLocks/>
                </p:cNvSpPr>
                <p:nvPr/>
              </p:nvSpPr>
              <p:spPr bwMode="auto">
                <a:xfrm>
                  <a:off x="3447" y="2342"/>
                  <a:ext cx="198" cy="406"/>
                </a:xfrm>
                <a:custGeom>
                  <a:avLst/>
                  <a:gdLst>
                    <a:gd name="T0" fmla="*/ 0 w 198"/>
                    <a:gd name="T1" fmla="*/ 9 h 406"/>
                    <a:gd name="T2" fmla="*/ 85 w 198"/>
                    <a:gd name="T3" fmla="*/ 66 h 406"/>
                    <a:gd name="T4" fmla="*/ 198 w 198"/>
                    <a:gd name="T5" fmla="*/ 406 h 406"/>
                    <a:gd name="T6" fmla="*/ 0 60000 65536"/>
                    <a:gd name="T7" fmla="*/ 0 60000 65536"/>
                    <a:gd name="T8" fmla="*/ 0 60000 65536"/>
                    <a:gd name="T9" fmla="*/ 0 w 198"/>
                    <a:gd name="T10" fmla="*/ 0 h 406"/>
                    <a:gd name="T11" fmla="*/ 198 w 198"/>
                    <a:gd name="T12" fmla="*/ 406 h 406"/>
                  </a:gdLst>
                  <a:ahLst/>
                  <a:cxnLst>
                    <a:cxn ang="T6">
                      <a:pos x="T0" y="T1"/>
                    </a:cxn>
                    <a:cxn ang="T7">
                      <a:pos x="T2" y="T3"/>
                    </a:cxn>
                    <a:cxn ang="T8">
                      <a:pos x="T4" y="T5"/>
                    </a:cxn>
                  </a:cxnLst>
                  <a:rect l="T9" t="T10" r="T11" b="T12"/>
                  <a:pathLst>
                    <a:path w="198" h="406">
                      <a:moveTo>
                        <a:pt x="0" y="9"/>
                      </a:moveTo>
                      <a:cubicBezTo>
                        <a:pt x="26" y="4"/>
                        <a:pt x="52" y="0"/>
                        <a:pt x="85" y="66"/>
                      </a:cubicBezTo>
                      <a:cubicBezTo>
                        <a:pt x="118" y="132"/>
                        <a:pt x="158" y="269"/>
                        <a:pt x="198" y="406"/>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 name="Freeform 59"/>
                <p:cNvSpPr>
                  <a:spLocks/>
                </p:cNvSpPr>
                <p:nvPr/>
              </p:nvSpPr>
              <p:spPr bwMode="auto">
                <a:xfrm flipH="1">
                  <a:off x="3645" y="2340"/>
                  <a:ext cx="170" cy="406"/>
                </a:xfrm>
                <a:custGeom>
                  <a:avLst/>
                  <a:gdLst>
                    <a:gd name="T0" fmla="*/ 0 w 198"/>
                    <a:gd name="T1" fmla="*/ 9 h 406"/>
                    <a:gd name="T2" fmla="*/ 39 w 198"/>
                    <a:gd name="T3" fmla="*/ 66 h 406"/>
                    <a:gd name="T4" fmla="*/ 92 w 198"/>
                    <a:gd name="T5" fmla="*/ 406 h 406"/>
                    <a:gd name="T6" fmla="*/ 0 60000 65536"/>
                    <a:gd name="T7" fmla="*/ 0 60000 65536"/>
                    <a:gd name="T8" fmla="*/ 0 60000 65536"/>
                    <a:gd name="T9" fmla="*/ 0 w 198"/>
                    <a:gd name="T10" fmla="*/ 0 h 406"/>
                    <a:gd name="T11" fmla="*/ 198 w 198"/>
                    <a:gd name="T12" fmla="*/ 406 h 406"/>
                  </a:gdLst>
                  <a:ahLst/>
                  <a:cxnLst>
                    <a:cxn ang="T6">
                      <a:pos x="T0" y="T1"/>
                    </a:cxn>
                    <a:cxn ang="T7">
                      <a:pos x="T2" y="T3"/>
                    </a:cxn>
                    <a:cxn ang="T8">
                      <a:pos x="T4" y="T5"/>
                    </a:cxn>
                  </a:cxnLst>
                  <a:rect l="T9" t="T10" r="T11" b="T12"/>
                  <a:pathLst>
                    <a:path w="198" h="406">
                      <a:moveTo>
                        <a:pt x="0" y="9"/>
                      </a:moveTo>
                      <a:cubicBezTo>
                        <a:pt x="26" y="4"/>
                        <a:pt x="52" y="0"/>
                        <a:pt x="85" y="66"/>
                      </a:cubicBezTo>
                      <a:cubicBezTo>
                        <a:pt x="118" y="132"/>
                        <a:pt x="158" y="269"/>
                        <a:pt x="198" y="406"/>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5" name="Text Box 61"/>
              <p:cNvSpPr txBox="1">
                <a:spLocks noChangeArrowheads="1"/>
              </p:cNvSpPr>
              <p:nvPr/>
            </p:nvSpPr>
            <p:spPr bwMode="auto">
              <a:xfrm>
                <a:off x="3135" y="1962"/>
                <a:ext cx="7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dirty="0" smtClean="0">
                    <a:solidFill>
                      <a:srgbClr val="000000"/>
                    </a:solidFill>
                  </a:rPr>
                  <a:t>电场</a:t>
                </a:r>
                <a:r>
                  <a:rPr lang="zh-CN" altLang="en-US" sz="2400" b="1" dirty="0">
                    <a:solidFill>
                      <a:srgbClr val="000000"/>
                    </a:solidFill>
                  </a:rPr>
                  <a:t>能</a:t>
                </a:r>
              </a:p>
            </p:txBody>
          </p:sp>
          <p:sp>
            <p:nvSpPr>
              <p:cNvPr id="26" name="Text Box 62"/>
              <p:cNvSpPr txBox="1">
                <a:spLocks noChangeArrowheads="1"/>
              </p:cNvSpPr>
              <p:nvPr/>
            </p:nvSpPr>
            <p:spPr bwMode="auto">
              <a:xfrm>
                <a:off x="4212" y="2755"/>
                <a:ext cx="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b="1" i="1">
                    <a:solidFill>
                      <a:srgbClr val="000000"/>
                    </a:solidFill>
                  </a:rPr>
                  <a:t>t</a:t>
                </a:r>
              </a:p>
            </p:txBody>
          </p:sp>
        </p:grpSp>
        <p:cxnSp>
          <p:nvCxnSpPr>
            <p:cNvPr id="3" name="直接连接符 2"/>
            <p:cNvCxnSpPr/>
            <p:nvPr/>
          </p:nvCxnSpPr>
          <p:spPr>
            <a:xfrm>
              <a:off x="8172400" y="2060848"/>
              <a:ext cx="0" cy="236919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996268" y="2060848"/>
              <a:ext cx="0" cy="236919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7385071" y="2060848"/>
              <a:ext cx="0" cy="236919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767545" y="2092116"/>
              <a:ext cx="0" cy="236919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987077" y="4437112"/>
              <a:ext cx="329339" cy="369332"/>
            </a:xfrm>
            <a:prstGeom prst="rect">
              <a:avLst/>
            </a:prstGeom>
            <a:noFill/>
            <a:ln>
              <a:noFill/>
            </a:ln>
          </p:spPr>
          <p:txBody>
            <a:bodyPr wrap="square" rtlCol="0">
              <a:spAutoFit/>
            </a:bodyPr>
            <a:lstStyle/>
            <a:p>
              <a:r>
                <a:rPr lang="en-US" altLang="zh-CN" i="1" dirty="0" smtClean="0"/>
                <a:t>T</a:t>
              </a:r>
              <a:endParaRPr lang="zh-CN" altLang="en-US" i="1" dirty="0"/>
            </a:p>
          </p:txBody>
        </p:sp>
        <p:sp>
          <p:nvSpPr>
            <p:cNvPr id="35" name="TextBox 34"/>
            <p:cNvSpPr txBox="1"/>
            <p:nvPr/>
          </p:nvSpPr>
          <p:spPr>
            <a:xfrm>
              <a:off x="7164288" y="4414132"/>
              <a:ext cx="777605" cy="369332"/>
            </a:xfrm>
            <a:prstGeom prst="rect">
              <a:avLst/>
            </a:prstGeom>
            <a:noFill/>
            <a:ln>
              <a:noFill/>
            </a:ln>
          </p:spPr>
          <p:txBody>
            <a:bodyPr wrap="square" rtlCol="0">
              <a:spAutoFit/>
            </a:bodyPr>
            <a:lstStyle/>
            <a:p>
              <a:r>
                <a:rPr lang="en-US" altLang="zh-CN" i="1" dirty="0" smtClean="0"/>
                <a:t>T</a:t>
              </a:r>
              <a:r>
                <a:rPr lang="en-US" altLang="zh-CN" dirty="0"/>
                <a:t>/</a:t>
              </a:r>
              <a:r>
                <a:rPr lang="en-US" altLang="zh-CN" dirty="0" smtClean="0"/>
                <a:t>2</a:t>
              </a:r>
              <a:endParaRPr lang="zh-CN" altLang="en-US" dirty="0"/>
            </a:p>
          </p:txBody>
        </p:sp>
      </p:grpSp>
      <p:sp>
        <p:nvSpPr>
          <p:cNvPr id="37" name="矩形 36"/>
          <p:cNvSpPr/>
          <p:nvPr/>
        </p:nvSpPr>
        <p:spPr>
          <a:xfrm>
            <a:off x="6142131" y="5166791"/>
            <a:ext cx="2534326" cy="609398"/>
          </a:xfrm>
          <a:prstGeom prst="rect">
            <a:avLst/>
          </a:prstGeom>
        </p:spPr>
        <p:txBody>
          <a:bodyPr wrap="square">
            <a:spAutoFit/>
          </a:bodyPr>
          <a:lstStyle/>
          <a:p>
            <a:pPr marL="457200" indent="-457200" algn="just" eaLnBrk="1" hangingPunct="1">
              <a:lnSpc>
                <a:spcPct val="120000"/>
              </a:lnSpc>
              <a:buFont typeface="Arial" panose="020B0604020202020204" pitchFamily="34" charset="0"/>
              <a:buChar char="•"/>
              <a:defRPr/>
            </a:pPr>
            <a:r>
              <a:rPr lang="zh-CN" altLang="en-US" sz="2800" b="1" dirty="0">
                <a:latin typeface="+mn-ea"/>
                <a:ea typeface="+mn-ea"/>
              </a:rPr>
              <a:t>周期和</a:t>
            </a:r>
            <a:r>
              <a:rPr lang="zh-CN" altLang="en-US" sz="2800" b="1" dirty="0" smtClean="0">
                <a:latin typeface="+mn-ea"/>
                <a:ea typeface="+mn-ea"/>
              </a:rPr>
              <a:t>频率</a:t>
            </a:r>
            <a:endParaRPr lang="zh-CN" altLang="en-US" sz="2800" b="1" dirty="0">
              <a:latin typeface="+mn-ea"/>
              <a:ea typeface="+mn-ea"/>
            </a:endParaRPr>
          </a:p>
        </p:txBody>
      </p:sp>
      <p:sp>
        <p:nvSpPr>
          <p:cNvPr id="16384" name="TextBox 16383"/>
          <p:cNvSpPr txBox="1"/>
          <p:nvPr/>
        </p:nvSpPr>
        <p:spPr>
          <a:xfrm>
            <a:off x="6876256" y="5877272"/>
            <a:ext cx="1601808" cy="523220"/>
          </a:xfrm>
          <a:prstGeom prst="rect">
            <a:avLst/>
          </a:prstGeom>
          <a:noFill/>
        </p:spPr>
        <p:txBody>
          <a:bodyPr wrap="square" rtlCol="0">
            <a:spAutoFit/>
          </a:bodyPr>
          <a:lstStyle/>
          <a:p>
            <a:r>
              <a:rPr lang="en-US" altLang="zh-CN" sz="2800" i="1" dirty="0" smtClean="0">
                <a:solidFill>
                  <a:srgbClr val="FF0000"/>
                </a:solidFill>
                <a:latin typeface="Times New Roman" panose="02020603050405020304" pitchFamily="18" charset="0"/>
                <a:cs typeface="Times New Roman" panose="02020603050405020304" pitchFamily="18" charset="0"/>
              </a:rPr>
              <a:t>T</a:t>
            </a:r>
            <a:r>
              <a:rPr lang="en-US" altLang="zh-CN" sz="2800" dirty="0" smtClean="0">
                <a:solidFill>
                  <a:srgbClr val="FF0000"/>
                </a:solidFill>
                <a:latin typeface="Times New Roman" panose="02020603050405020304" pitchFamily="18" charset="0"/>
                <a:cs typeface="Times New Roman" panose="02020603050405020304" pitchFamily="18" charset="0"/>
              </a:rPr>
              <a:t>=1/</a:t>
            </a:r>
            <a:r>
              <a:rPr lang="en-US" altLang="zh-CN" sz="2800" i="1" dirty="0" smtClean="0">
                <a:solidFill>
                  <a:srgbClr val="FF0000"/>
                </a:solidFill>
                <a:latin typeface="Times New Roman" panose="02020603050405020304" pitchFamily="18" charset="0"/>
                <a:cs typeface="Times New Roman" panose="02020603050405020304" pitchFamily="18" charset="0"/>
              </a:rPr>
              <a:t>f</a:t>
            </a:r>
            <a:endParaRPr lang="zh-CN" altLang="en-US" sz="2800" i="1" dirty="0">
              <a:solidFill>
                <a:srgbClr val="FF0000"/>
              </a:solidFill>
              <a:latin typeface="Times New Roman" panose="02020603050405020304" pitchFamily="18" charset="0"/>
              <a:cs typeface="Times New Roman" panose="02020603050405020304" pitchFamily="18" charset="0"/>
            </a:endParaRPr>
          </a:p>
        </p:txBody>
      </p:sp>
      <p:sp>
        <p:nvSpPr>
          <p:cNvPr id="39" name="TextBox 38"/>
          <p:cNvSpPr txBox="1"/>
          <p:nvPr/>
        </p:nvSpPr>
        <p:spPr>
          <a:xfrm>
            <a:off x="6876256" y="4716784"/>
            <a:ext cx="1601808" cy="523220"/>
          </a:xfrm>
          <a:prstGeom prst="rect">
            <a:avLst/>
          </a:prstGeom>
          <a:noFill/>
        </p:spPr>
        <p:txBody>
          <a:bodyPr wrap="square" rtlCol="0">
            <a:spAutoFit/>
          </a:bodyPr>
          <a:lstStyle/>
          <a:p>
            <a:r>
              <a:rPr lang="en-US" altLang="zh-CN" sz="2800" i="1" dirty="0" smtClean="0">
                <a:solidFill>
                  <a:srgbClr val="FF0000"/>
                </a:solidFill>
                <a:latin typeface="Times New Roman" panose="02020603050405020304" pitchFamily="18" charset="0"/>
                <a:cs typeface="Times New Roman" panose="02020603050405020304" pitchFamily="18" charset="0"/>
              </a:rPr>
              <a:t>T’</a:t>
            </a:r>
            <a:r>
              <a:rPr lang="en-US" altLang="zh-CN" sz="2800" dirty="0" smtClean="0">
                <a:solidFill>
                  <a:srgbClr val="FF0000"/>
                </a:solidFill>
                <a:latin typeface="Times New Roman" panose="02020603050405020304" pitchFamily="18" charset="0"/>
                <a:cs typeface="Times New Roman" panose="02020603050405020304" pitchFamily="18" charset="0"/>
              </a:rPr>
              <a:t>=</a:t>
            </a:r>
            <a:r>
              <a:rPr lang="en-US" altLang="zh-CN" sz="2800" i="1" dirty="0" smtClean="0">
                <a:solidFill>
                  <a:srgbClr val="FF0000"/>
                </a:solidFill>
                <a:latin typeface="Times New Roman" panose="02020603050405020304" pitchFamily="18" charset="0"/>
                <a:cs typeface="Times New Roman" panose="02020603050405020304" pitchFamily="18" charset="0"/>
              </a:rPr>
              <a:t>T</a:t>
            </a:r>
            <a:r>
              <a:rPr lang="en-US" altLang="zh-CN" sz="2800" dirty="0" smtClean="0">
                <a:solidFill>
                  <a:srgbClr val="FF0000"/>
                </a:solidFill>
                <a:latin typeface="Times New Roman" panose="02020603050405020304" pitchFamily="18" charset="0"/>
                <a:cs typeface="Times New Roman" panose="02020603050405020304" pitchFamily="18" charset="0"/>
              </a:rPr>
              <a:t>/2</a:t>
            </a:r>
            <a:endParaRPr lang="zh-CN" altLang="en-US" sz="2800" i="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384"/>
                                        </p:tgtEl>
                                        <p:attrNameLst>
                                          <p:attrName>style.visibility</p:attrName>
                                        </p:attrNameLst>
                                      </p:cBhvr>
                                      <p:to>
                                        <p:strVal val="visible"/>
                                      </p:to>
                                    </p:set>
                                    <p:animEffect transition="in" filter="wipe(down)">
                                      <p:cBhvr>
                                        <p:cTn id="12" dur="500"/>
                                        <p:tgtEl>
                                          <p:spTgt spid="1638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heel(1)">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down)">
                                      <p:cBhvr>
                                        <p:cTn id="2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16384" grpId="0"/>
      <p:bldP spid="39"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304800" y="620713"/>
            <a:ext cx="7086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3200" b="1" dirty="0" smtClean="0">
                <a:solidFill>
                  <a:srgbClr val="FF0000"/>
                </a:solidFill>
                <a:latin typeface="微软雅黑" pitchFamily="34" charset="-122"/>
                <a:ea typeface="微软雅黑" pitchFamily="34" charset="-122"/>
              </a:rPr>
              <a:t>2.2</a:t>
            </a:r>
            <a:r>
              <a:rPr kumimoji="1" lang="zh-CN" altLang="en-US" sz="3200" b="1" dirty="0" smtClean="0">
                <a:solidFill>
                  <a:srgbClr val="FF0000"/>
                </a:solidFill>
                <a:latin typeface="微软雅黑" pitchFamily="34" charset="-122"/>
                <a:ea typeface="微软雅黑" pitchFamily="34" charset="-122"/>
              </a:rPr>
              <a:t>电磁振荡</a:t>
            </a:r>
            <a:r>
              <a:rPr kumimoji="1" lang="zh-CN" altLang="en-US" sz="3200" b="1" dirty="0">
                <a:solidFill>
                  <a:srgbClr val="FF0000"/>
                </a:solidFill>
                <a:latin typeface="微软雅黑" pitchFamily="34" charset="-122"/>
                <a:ea typeface="微软雅黑" pitchFamily="34" charset="-122"/>
              </a:rPr>
              <a:t>的周期和频率</a:t>
            </a:r>
          </a:p>
        </p:txBody>
      </p:sp>
      <p:sp>
        <p:nvSpPr>
          <p:cNvPr id="19459" name="Text Box 2"/>
          <p:cNvSpPr txBox="1">
            <a:spLocks noChangeArrowheads="1"/>
          </p:cNvSpPr>
          <p:nvPr/>
        </p:nvSpPr>
        <p:spPr bwMode="auto">
          <a:xfrm>
            <a:off x="377825" y="1268413"/>
            <a:ext cx="1987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800" b="1">
                <a:latin typeface="微软雅黑" pitchFamily="34" charset="-122"/>
                <a:ea typeface="微软雅黑" pitchFamily="34" charset="-122"/>
              </a:rPr>
              <a:t>1. </a:t>
            </a:r>
            <a:r>
              <a:rPr lang="zh-CN" altLang="en-US" sz="2800" b="1">
                <a:latin typeface="微软雅黑" pitchFamily="34" charset="-122"/>
                <a:ea typeface="微软雅黑" pitchFamily="34" charset="-122"/>
              </a:rPr>
              <a:t>比一比</a:t>
            </a:r>
          </a:p>
        </p:txBody>
      </p:sp>
      <p:sp>
        <p:nvSpPr>
          <p:cNvPr id="5" name="Text Box 3"/>
          <p:cNvSpPr txBox="1">
            <a:spLocks noChangeArrowheads="1"/>
          </p:cNvSpPr>
          <p:nvPr/>
        </p:nvSpPr>
        <p:spPr bwMode="auto">
          <a:xfrm>
            <a:off x="576263" y="1628775"/>
            <a:ext cx="80994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r>
              <a:rPr lang="en-US" altLang="zh-CN" sz="3200" b="1" i="1" dirty="0" err="1" smtClean="0">
                <a:solidFill>
                  <a:srgbClr val="000000"/>
                </a:solidFill>
                <a:latin typeface="Times New Roman" panose="02020603050405020304" pitchFamily="18" charset="0"/>
                <a:ea typeface="+mn-ea"/>
                <a:cs typeface="Times New Roman" panose="02020603050405020304" pitchFamily="18" charset="0"/>
              </a:rPr>
              <a:t>i</a:t>
            </a:r>
            <a:r>
              <a:rPr lang="zh-CN" altLang="en-US" sz="3200" b="1" dirty="0" smtClean="0">
                <a:solidFill>
                  <a:srgbClr val="000000"/>
                </a:solidFill>
                <a:latin typeface="Times New Roman" panose="02020603050405020304" pitchFamily="18" charset="0"/>
                <a:ea typeface="+mn-ea"/>
                <a:cs typeface="Times New Roman" panose="02020603050405020304" pitchFamily="18" charset="0"/>
              </a:rPr>
              <a:t>－</a:t>
            </a:r>
            <a:r>
              <a:rPr lang="en-US" altLang="zh-CN" sz="3200" b="1" i="1" dirty="0" smtClean="0">
                <a:solidFill>
                  <a:srgbClr val="000000"/>
                </a:solidFill>
                <a:latin typeface="Times New Roman" panose="02020603050405020304" pitchFamily="18" charset="0"/>
                <a:ea typeface="+mn-ea"/>
                <a:cs typeface="Times New Roman" panose="02020603050405020304" pitchFamily="18" charset="0"/>
              </a:rPr>
              <a:t>v</a:t>
            </a:r>
            <a:r>
              <a:rPr lang="en-US" altLang="zh-CN" sz="3200" b="1" dirty="0" smtClean="0">
                <a:solidFill>
                  <a:srgbClr val="000000"/>
                </a:solidFill>
                <a:latin typeface="Times New Roman" panose="02020603050405020304" pitchFamily="18" charset="0"/>
                <a:ea typeface="+mn-ea"/>
                <a:cs typeface="Times New Roman" panose="02020603050405020304" pitchFamily="18" charset="0"/>
              </a:rPr>
              <a:t>     </a:t>
            </a:r>
            <a:r>
              <a:rPr lang="en-US" altLang="zh-CN" sz="3200" b="1" i="1" dirty="0" smtClean="0">
                <a:solidFill>
                  <a:srgbClr val="000000"/>
                </a:solidFill>
                <a:latin typeface="Times New Roman" panose="02020603050405020304" pitchFamily="18" charset="0"/>
                <a:ea typeface="+mn-ea"/>
                <a:cs typeface="Times New Roman" panose="02020603050405020304" pitchFamily="18" charset="0"/>
              </a:rPr>
              <a:t>q</a:t>
            </a:r>
            <a:r>
              <a:rPr lang="en-US" altLang="zh-CN" sz="3200" b="1" dirty="0" smtClean="0">
                <a:solidFill>
                  <a:srgbClr val="000000"/>
                </a:solidFill>
                <a:latin typeface="Times New Roman" panose="02020603050405020304" pitchFamily="18" charset="0"/>
                <a:ea typeface="+mn-ea"/>
                <a:cs typeface="Times New Roman" panose="02020603050405020304" pitchFamily="18" charset="0"/>
              </a:rPr>
              <a:t>(</a:t>
            </a:r>
            <a:r>
              <a:rPr lang="en-US" altLang="zh-CN" sz="3200" b="1" i="1" dirty="0" smtClean="0">
                <a:solidFill>
                  <a:srgbClr val="000000"/>
                </a:solidFill>
                <a:latin typeface="Times New Roman" panose="02020603050405020304" pitchFamily="18" charset="0"/>
                <a:ea typeface="+mn-ea"/>
                <a:cs typeface="Times New Roman" panose="02020603050405020304" pitchFamily="18" charset="0"/>
              </a:rPr>
              <a:t>u</a:t>
            </a:r>
            <a:r>
              <a:rPr lang="en-US" altLang="zh-CN" sz="3200" b="1" dirty="0" smtClean="0">
                <a:solidFill>
                  <a:srgbClr val="000000"/>
                </a:solidFill>
                <a:latin typeface="Times New Roman" panose="02020603050405020304" pitchFamily="18" charset="0"/>
                <a:ea typeface="+mn-ea"/>
                <a:cs typeface="Times New Roman" panose="02020603050405020304" pitchFamily="18" charset="0"/>
              </a:rPr>
              <a:t>) </a:t>
            </a:r>
            <a:r>
              <a:rPr lang="zh-CN" altLang="en-US" sz="3200" b="1" dirty="0" smtClean="0">
                <a:solidFill>
                  <a:srgbClr val="000000"/>
                </a:solidFill>
                <a:latin typeface="Times New Roman" panose="02020603050405020304" pitchFamily="18" charset="0"/>
                <a:ea typeface="+mn-ea"/>
                <a:cs typeface="Times New Roman" panose="02020603050405020304" pitchFamily="18" charset="0"/>
              </a:rPr>
              <a:t>－</a:t>
            </a:r>
            <a:r>
              <a:rPr lang="en-US" altLang="zh-CN" sz="3200" b="1" i="1" dirty="0" smtClean="0">
                <a:solidFill>
                  <a:srgbClr val="000000"/>
                </a:solidFill>
                <a:latin typeface="Times New Roman" panose="02020603050405020304" pitchFamily="18" charset="0"/>
                <a:ea typeface="+mn-ea"/>
                <a:cs typeface="Times New Roman" panose="02020603050405020304" pitchFamily="18" charset="0"/>
              </a:rPr>
              <a:t>h     </a:t>
            </a:r>
            <a:r>
              <a:rPr lang="en-US" altLang="zh-CN" sz="3200" b="1" i="1" dirty="0" smtClean="0">
                <a:solidFill>
                  <a:srgbClr val="000000"/>
                </a:solidFill>
                <a:latin typeface="Times New Roman" panose="02020603050405020304" pitchFamily="18" charset="0"/>
                <a:ea typeface="+mn-ea"/>
                <a:cs typeface="Times New Roman" panose="02020603050405020304" pitchFamily="18" charset="0"/>
              </a:rPr>
              <a:t>   E</a:t>
            </a:r>
            <a:r>
              <a:rPr lang="zh-CN" altLang="en-US" sz="3200" b="1" baseline="-25000" dirty="0" smtClean="0">
                <a:solidFill>
                  <a:srgbClr val="000000"/>
                </a:solidFill>
                <a:latin typeface="Times New Roman" panose="02020603050405020304" pitchFamily="18" charset="0"/>
                <a:ea typeface="+mn-ea"/>
                <a:cs typeface="Times New Roman" panose="02020603050405020304" pitchFamily="18" charset="0"/>
              </a:rPr>
              <a:t>电</a:t>
            </a:r>
            <a:r>
              <a:rPr lang="zh-CN" altLang="en-US" sz="3200" b="1" dirty="0" smtClean="0">
                <a:solidFill>
                  <a:srgbClr val="000000"/>
                </a:solidFill>
                <a:latin typeface="Times New Roman" panose="02020603050405020304" pitchFamily="18" charset="0"/>
                <a:ea typeface="+mn-ea"/>
                <a:cs typeface="Times New Roman" panose="02020603050405020304" pitchFamily="18" charset="0"/>
              </a:rPr>
              <a:t>－</a:t>
            </a:r>
            <a:r>
              <a:rPr lang="zh-CN" altLang="en-US" sz="3200" b="1" baseline="-25000" dirty="0" smtClean="0">
                <a:solidFill>
                  <a:srgbClr val="000000"/>
                </a:solidFill>
                <a:latin typeface="Times New Roman" panose="02020603050405020304" pitchFamily="18" charset="0"/>
                <a:ea typeface="+mn-ea"/>
                <a:cs typeface="Times New Roman" panose="02020603050405020304" pitchFamily="18" charset="0"/>
              </a:rPr>
              <a:t> </a:t>
            </a:r>
            <a:r>
              <a:rPr lang="en-US" altLang="zh-CN" sz="3200" b="1" i="1" dirty="0" err="1" smtClean="0">
                <a:solidFill>
                  <a:srgbClr val="000000"/>
                </a:solidFill>
                <a:latin typeface="Times New Roman" panose="02020603050405020304" pitchFamily="18" charset="0"/>
                <a:ea typeface="+mn-ea"/>
                <a:cs typeface="Times New Roman" panose="02020603050405020304" pitchFamily="18" charset="0"/>
              </a:rPr>
              <a:t>E</a:t>
            </a:r>
            <a:r>
              <a:rPr lang="en-US" altLang="zh-CN" sz="3200" b="1" baseline="-25000" dirty="0" err="1" smtClean="0">
                <a:solidFill>
                  <a:srgbClr val="000000"/>
                </a:solidFill>
                <a:latin typeface="Times New Roman" panose="02020603050405020304" pitchFamily="18" charset="0"/>
                <a:ea typeface="+mn-ea"/>
                <a:cs typeface="Times New Roman" panose="02020603050405020304" pitchFamily="18" charset="0"/>
              </a:rPr>
              <a:t>p</a:t>
            </a:r>
            <a:r>
              <a:rPr lang="en-US" altLang="zh-CN" sz="3200" b="1" baseline="-25000" dirty="0" smtClean="0">
                <a:solidFill>
                  <a:srgbClr val="000000"/>
                </a:solidFill>
                <a:latin typeface="Times New Roman" panose="02020603050405020304" pitchFamily="18" charset="0"/>
                <a:ea typeface="+mn-ea"/>
                <a:cs typeface="Times New Roman" panose="02020603050405020304" pitchFamily="18" charset="0"/>
              </a:rPr>
              <a:t>         </a:t>
            </a:r>
            <a:r>
              <a:rPr lang="en-US" altLang="zh-CN" sz="3200" b="1" i="1" dirty="0" smtClean="0">
                <a:solidFill>
                  <a:srgbClr val="000000"/>
                </a:solidFill>
                <a:latin typeface="Times New Roman" panose="02020603050405020304" pitchFamily="18" charset="0"/>
                <a:ea typeface="+mn-ea"/>
                <a:cs typeface="Times New Roman" panose="02020603050405020304" pitchFamily="18" charset="0"/>
              </a:rPr>
              <a:t>E</a:t>
            </a:r>
            <a:r>
              <a:rPr lang="zh-CN" altLang="en-US" sz="3200" b="1" baseline="-25000" dirty="0">
                <a:solidFill>
                  <a:srgbClr val="000000"/>
                </a:solidFill>
                <a:latin typeface="Times New Roman" panose="02020603050405020304" pitchFamily="18" charset="0"/>
                <a:ea typeface="+mn-ea"/>
                <a:cs typeface="Times New Roman" panose="02020603050405020304" pitchFamily="18" charset="0"/>
              </a:rPr>
              <a:t>磁 </a:t>
            </a:r>
            <a:r>
              <a:rPr lang="zh-CN" altLang="en-US" sz="3200" b="1" dirty="0">
                <a:solidFill>
                  <a:srgbClr val="000000"/>
                </a:solidFill>
                <a:latin typeface="Times New Roman" panose="02020603050405020304" pitchFamily="18" charset="0"/>
                <a:ea typeface="+mn-ea"/>
                <a:cs typeface="Times New Roman" panose="02020603050405020304" pitchFamily="18" charset="0"/>
              </a:rPr>
              <a:t>－</a:t>
            </a:r>
            <a:r>
              <a:rPr lang="zh-CN" altLang="en-US" sz="3200" b="1" baseline="-25000" dirty="0">
                <a:solidFill>
                  <a:srgbClr val="000000"/>
                </a:solidFill>
                <a:latin typeface="Times New Roman" panose="02020603050405020304" pitchFamily="18" charset="0"/>
                <a:ea typeface="+mn-ea"/>
                <a:cs typeface="Times New Roman" panose="02020603050405020304" pitchFamily="18" charset="0"/>
              </a:rPr>
              <a:t> </a:t>
            </a:r>
            <a:r>
              <a:rPr lang="en-US" altLang="zh-CN" sz="3200" b="1" i="1" dirty="0" err="1">
                <a:solidFill>
                  <a:srgbClr val="000000"/>
                </a:solidFill>
                <a:latin typeface="Times New Roman" panose="02020603050405020304" pitchFamily="18" charset="0"/>
                <a:ea typeface="+mn-ea"/>
                <a:cs typeface="Times New Roman" panose="02020603050405020304" pitchFamily="18" charset="0"/>
              </a:rPr>
              <a:t>E</a:t>
            </a:r>
            <a:r>
              <a:rPr lang="en-US" altLang="zh-CN" sz="3200" b="1" baseline="-25000" dirty="0" err="1">
                <a:solidFill>
                  <a:srgbClr val="000000"/>
                </a:solidFill>
                <a:latin typeface="Times New Roman" panose="02020603050405020304" pitchFamily="18" charset="0"/>
                <a:ea typeface="+mn-ea"/>
                <a:cs typeface="Times New Roman" panose="02020603050405020304" pitchFamily="18" charset="0"/>
              </a:rPr>
              <a:t>k</a:t>
            </a:r>
            <a:r>
              <a:rPr lang="en-US" altLang="zh-CN" sz="3200" b="1" baseline="-25000" dirty="0">
                <a:solidFill>
                  <a:srgbClr val="000000"/>
                </a:solidFill>
                <a:latin typeface="Times New Roman" panose="02020603050405020304" pitchFamily="18" charset="0"/>
                <a:ea typeface="+mn-ea"/>
                <a:cs typeface="Times New Roman" panose="02020603050405020304" pitchFamily="18" charset="0"/>
              </a:rPr>
              <a:t> </a:t>
            </a:r>
            <a:endParaRPr lang="en-US" altLang="zh-CN" sz="3200" b="1" baseline="-25000" dirty="0" smtClean="0">
              <a:solidFill>
                <a:srgbClr val="000000"/>
              </a:solidFill>
              <a:latin typeface="Times New Roman" panose="02020603050405020304" pitchFamily="18" charset="0"/>
              <a:ea typeface="+mn-ea"/>
              <a:cs typeface="Times New Roman" panose="02020603050405020304" pitchFamily="18" charset="0"/>
            </a:endParaRPr>
          </a:p>
        </p:txBody>
      </p:sp>
      <p:sp>
        <p:nvSpPr>
          <p:cNvPr id="19461" name="Rectangle 4"/>
          <p:cNvSpPr>
            <a:spLocks noChangeArrowheads="1"/>
          </p:cNvSpPr>
          <p:nvPr/>
        </p:nvSpPr>
        <p:spPr bwMode="auto">
          <a:xfrm>
            <a:off x="34925" y="4232275"/>
            <a:ext cx="822325" cy="1851025"/>
          </a:xfrm>
          <a:prstGeom prst="rect">
            <a:avLst/>
          </a:prstGeom>
          <a:solidFill>
            <a:srgbClr val="333333"/>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p>
            <a:pPr>
              <a:lnSpc>
                <a:spcPct val="80000"/>
              </a:lnSpc>
              <a:spcBef>
                <a:spcPct val="50000"/>
              </a:spcBef>
            </a:pPr>
            <a:r>
              <a:rPr lang="zh-CN" altLang="en-US" sz="3600" b="1">
                <a:solidFill>
                  <a:srgbClr val="99FF99"/>
                </a:solidFill>
                <a:latin typeface="Times New Roman" pitchFamily="18" charset="0"/>
                <a:ea typeface="华文新魏" pitchFamily="2" charset="-122"/>
              </a:rPr>
              <a:t>振荡电路</a:t>
            </a:r>
          </a:p>
        </p:txBody>
      </p:sp>
      <p:grpSp>
        <p:nvGrpSpPr>
          <p:cNvPr id="19462" name="Group 5"/>
          <p:cNvGrpSpPr>
            <a:grpSpLocks/>
          </p:cNvGrpSpPr>
          <p:nvPr/>
        </p:nvGrpSpPr>
        <p:grpSpPr bwMode="auto">
          <a:xfrm>
            <a:off x="750888" y="3917950"/>
            <a:ext cx="8270875" cy="2568575"/>
            <a:chOff x="415" y="1364"/>
            <a:chExt cx="5345" cy="1660"/>
          </a:xfrm>
        </p:grpSpPr>
        <p:sp>
          <p:nvSpPr>
            <p:cNvPr id="19500" name="Rectangle 6"/>
            <p:cNvSpPr>
              <a:spLocks noChangeArrowheads="1"/>
            </p:cNvSpPr>
            <p:nvPr/>
          </p:nvSpPr>
          <p:spPr bwMode="auto">
            <a:xfrm>
              <a:off x="415" y="1364"/>
              <a:ext cx="5345" cy="166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zh-CN" altLang="en-US">
                <a:solidFill>
                  <a:srgbClr val="000000"/>
                </a:solidFill>
              </a:endParaRPr>
            </a:p>
          </p:txBody>
        </p:sp>
        <p:pic>
          <p:nvPicPr>
            <p:cNvPr id="1950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 y="1655"/>
              <a:ext cx="279"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0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4" y="1623"/>
              <a:ext cx="296"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03" name="Line 9"/>
            <p:cNvSpPr>
              <a:spLocks noChangeShapeType="1"/>
            </p:cNvSpPr>
            <p:nvPr/>
          </p:nvSpPr>
          <p:spPr bwMode="auto">
            <a:xfrm>
              <a:off x="1254" y="1955"/>
              <a:ext cx="0" cy="163"/>
            </a:xfrm>
            <a:prstGeom prst="line">
              <a:avLst/>
            </a:prstGeom>
            <a:noFill/>
            <a:ln w="38100">
              <a:solidFill>
                <a:srgbClr val="6600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04" name="Line 10"/>
            <p:cNvSpPr>
              <a:spLocks noChangeShapeType="1"/>
            </p:cNvSpPr>
            <p:nvPr/>
          </p:nvSpPr>
          <p:spPr bwMode="auto">
            <a:xfrm>
              <a:off x="1313" y="1957"/>
              <a:ext cx="0" cy="163"/>
            </a:xfrm>
            <a:prstGeom prst="line">
              <a:avLst/>
            </a:prstGeom>
            <a:noFill/>
            <a:ln w="38100">
              <a:solidFill>
                <a:srgbClr val="6600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05" name="Line 11"/>
            <p:cNvSpPr>
              <a:spLocks noChangeShapeType="1"/>
            </p:cNvSpPr>
            <p:nvPr/>
          </p:nvSpPr>
          <p:spPr bwMode="auto">
            <a:xfrm>
              <a:off x="1193" y="1957"/>
              <a:ext cx="0" cy="162"/>
            </a:xfrm>
            <a:prstGeom prst="line">
              <a:avLst/>
            </a:prstGeom>
            <a:noFill/>
            <a:ln w="38100">
              <a:solidFill>
                <a:srgbClr val="6600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06" name="Line 12"/>
            <p:cNvSpPr>
              <a:spLocks noChangeShapeType="1"/>
            </p:cNvSpPr>
            <p:nvPr/>
          </p:nvSpPr>
          <p:spPr bwMode="auto">
            <a:xfrm>
              <a:off x="1134" y="1957"/>
              <a:ext cx="0" cy="162"/>
            </a:xfrm>
            <a:prstGeom prst="line">
              <a:avLst/>
            </a:prstGeom>
            <a:noFill/>
            <a:ln w="38100">
              <a:solidFill>
                <a:srgbClr val="6600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9507" name="Group 13"/>
            <p:cNvGrpSpPr>
              <a:grpSpLocks/>
            </p:cNvGrpSpPr>
            <p:nvPr/>
          </p:nvGrpSpPr>
          <p:grpSpPr bwMode="auto">
            <a:xfrm>
              <a:off x="1117" y="1944"/>
              <a:ext cx="220" cy="181"/>
              <a:chOff x="2038" y="735"/>
              <a:chExt cx="220" cy="181"/>
            </a:xfrm>
          </p:grpSpPr>
          <p:sp>
            <p:nvSpPr>
              <p:cNvPr id="19577" name="Line 14"/>
              <p:cNvSpPr>
                <a:spLocks noChangeShapeType="1"/>
              </p:cNvSpPr>
              <p:nvPr/>
            </p:nvSpPr>
            <p:spPr bwMode="auto">
              <a:xfrm>
                <a:off x="2038" y="735"/>
                <a:ext cx="220" cy="0"/>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78" name="Line 15"/>
              <p:cNvSpPr>
                <a:spLocks noChangeShapeType="1"/>
              </p:cNvSpPr>
              <p:nvPr/>
            </p:nvSpPr>
            <p:spPr bwMode="auto">
              <a:xfrm>
                <a:off x="2038" y="916"/>
                <a:ext cx="220" cy="0"/>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508" name="Line 16"/>
            <p:cNvSpPr>
              <a:spLocks noChangeShapeType="1"/>
            </p:cNvSpPr>
            <p:nvPr/>
          </p:nvSpPr>
          <p:spPr bwMode="auto">
            <a:xfrm>
              <a:off x="579" y="1696"/>
              <a:ext cx="651" cy="0"/>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9" name="Line 17"/>
            <p:cNvSpPr>
              <a:spLocks noChangeShapeType="1"/>
            </p:cNvSpPr>
            <p:nvPr/>
          </p:nvSpPr>
          <p:spPr bwMode="auto">
            <a:xfrm>
              <a:off x="584" y="2374"/>
              <a:ext cx="651" cy="0"/>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0" name="Line 18"/>
            <p:cNvSpPr>
              <a:spLocks noChangeShapeType="1"/>
            </p:cNvSpPr>
            <p:nvPr/>
          </p:nvSpPr>
          <p:spPr bwMode="auto">
            <a:xfrm>
              <a:off x="1230" y="1696"/>
              <a:ext cx="0" cy="243"/>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1" name="Line 19"/>
            <p:cNvSpPr>
              <a:spLocks noChangeShapeType="1"/>
            </p:cNvSpPr>
            <p:nvPr/>
          </p:nvSpPr>
          <p:spPr bwMode="auto">
            <a:xfrm>
              <a:off x="1236" y="2131"/>
              <a:ext cx="0" cy="243"/>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2" name="Rectangle 20"/>
            <p:cNvSpPr>
              <a:spLocks noChangeArrowheads="1"/>
            </p:cNvSpPr>
            <p:nvPr/>
          </p:nvSpPr>
          <p:spPr bwMode="auto">
            <a:xfrm>
              <a:off x="971" y="1627"/>
              <a:ext cx="28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p>
              <a:r>
                <a:rPr lang="en-US" altLang="zh-CN" sz="3600" b="1">
                  <a:solidFill>
                    <a:srgbClr val="000000"/>
                  </a:solidFill>
                  <a:latin typeface="Times New Roman" pitchFamily="18" charset="0"/>
                  <a:ea typeface="黑体" pitchFamily="49" charset="-122"/>
                </a:rPr>
                <a:t>+</a:t>
              </a:r>
            </a:p>
          </p:txBody>
        </p:sp>
        <p:sp>
          <p:nvSpPr>
            <p:cNvPr id="19513" name="Rectangle 21"/>
            <p:cNvSpPr>
              <a:spLocks noChangeArrowheads="1"/>
            </p:cNvSpPr>
            <p:nvPr/>
          </p:nvSpPr>
          <p:spPr bwMode="auto">
            <a:xfrm>
              <a:off x="969" y="1938"/>
              <a:ext cx="28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p>
              <a:r>
                <a:rPr lang="zh-CN" altLang="en-US" sz="3600" b="1">
                  <a:solidFill>
                    <a:srgbClr val="000000"/>
                  </a:solidFill>
                  <a:latin typeface="Times New Roman" pitchFamily="18" charset="0"/>
                  <a:ea typeface="黑体" pitchFamily="49" charset="-122"/>
                  <a:cs typeface="Arial" charset="0"/>
                </a:rPr>
                <a:t>−</a:t>
              </a:r>
            </a:p>
          </p:txBody>
        </p:sp>
        <p:grpSp>
          <p:nvGrpSpPr>
            <p:cNvPr id="19514" name="Group 22"/>
            <p:cNvGrpSpPr>
              <a:grpSpLocks/>
            </p:cNvGrpSpPr>
            <p:nvPr/>
          </p:nvGrpSpPr>
          <p:grpSpPr bwMode="auto">
            <a:xfrm>
              <a:off x="4653" y="1659"/>
              <a:ext cx="929" cy="800"/>
              <a:chOff x="4604" y="527"/>
              <a:chExt cx="929" cy="800"/>
            </a:xfrm>
          </p:grpSpPr>
          <p:sp>
            <p:nvSpPr>
              <p:cNvPr id="19564" name="Line 23"/>
              <p:cNvSpPr>
                <a:spLocks noChangeShapeType="1"/>
              </p:cNvSpPr>
              <p:nvPr/>
            </p:nvSpPr>
            <p:spPr bwMode="auto">
              <a:xfrm>
                <a:off x="5450" y="826"/>
                <a:ext cx="0" cy="163"/>
              </a:xfrm>
              <a:prstGeom prst="line">
                <a:avLst/>
              </a:prstGeom>
              <a:noFill/>
              <a:ln w="38100">
                <a:solidFill>
                  <a:srgbClr val="6600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65" name="Line 24"/>
              <p:cNvSpPr>
                <a:spLocks noChangeShapeType="1"/>
              </p:cNvSpPr>
              <p:nvPr/>
            </p:nvSpPr>
            <p:spPr bwMode="auto">
              <a:xfrm>
                <a:off x="5509" y="828"/>
                <a:ext cx="0" cy="163"/>
              </a:xfrm>
              <a:prstGeom prst="line">
                <a:avLst/>
              </a:prstGeom>
              <a:noFill/>
              <a:ln w="38100">
                <a:solidFill>
                  <a:srgbClr val="6600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66" name="Line 25"/>
              <p:cNvSpPr>
                <a:spLocks noChangeShapeType="1"/>
              </p:cNvSpPr>
              <p:nvPr/>
            </p:nvSpPr>
            <p:spPr bwMode="auto">
              <a:xfrm>
                <a:off x="5389" y="828"/>
                <a:ext cx="0" cy="162"/>
              </a:xfrm>
              <a:prstGeom prst="line">
                <a:avLst/>
              </a:prstGeom>
              <a:noFill/>
              <a:ln w="38100">
                <a:solidFill>
                  <a:srgbClr val="6600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67" name="Line 26"/>
              <p:cNvSpPr>
                <a:spLocks noChangeShapeType="1"/>
              </p:cNvSpPr>
              <p:nvPr/>
            </p:nvSpPr>
            <p:spPr bwMode="auto">
              <a:xfrm>
                <a:off x="5330" y="828"/>
                <a:ext cx="0" cy="162"/>
              </a:xfrm>
              <a:prstGeom prst="line">
                <a:avLst/>
              </a:prstGeom>
              <a:noFill/>
              <a:ln w="38100">
                <a:solidFill>
                  <a:srgbClr val="6600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9568" name="Group 27"/>
              <p:cNvGrpSpPr>
                <a:grpSpLocks/>
              </p:cNvGrpSpPr>
              <p:nvPr/>
            </p:nvGrpSpPr>
            <p:grpSpPr bwMode="auto">
              <a:xfrm>
                <a:off x="4604" y="527"/>
                <a:ext cx="929" cy="800"/>
                <a:chOff x="1565" y="2251"/>
                <a:chExt cx="929" cy="800"/>
              </a:xfrm>
            </p:grpSpPr>
            <p:grpSp>
              <p:nvGrpSpPr>
                <p:cNvPr id="19569" name="Group 28"/>
                <p:cNvGrpSpPr>
                  <a:grpSpLocks/>
                </p:cNvGrpSpPr>
                <p:nvPr/>
              </p:nvGrpSpPr>
              <p:grpSpPr bwMode="auto">
                <a:xfrm>
                  <a:off x="2274" y="2539"/>
                  <a:ext cx="220" cy="181"/>
                  <a:chOff x="2038" y="735"/>
                  <a:chExt cx="220" cy="181"/>
                </a:xfrm>
              </p:grpSpPr>
              <p:sp>
                <p:nvSpPr>
                  <p:cNvPr id="19575" name="Line 29"/>
                  <p:cNvSpPr>
                    <a:spLocks noChangeShapeType="1"/>
                  </p:cNvSpPr>
                  <p:nvPr/>
                </p:nvSpPr>
                <p:spPr bwMode="auto">
                  <a:xfrm>
                    <a:off x="2038" y="735"/>
                    <a:ext cx="220" cy="0"/>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76" name="Line 30"/>
                  <p:cNvSpPr>
                    <a:spLocks noChangeShapeType="1"/>
                  </p:cNvSpPr>
                  <p:nvPr/>
                </p:nvSpPr>
                <p:spPr bwMode="auto">
                  <a:xfrm>
                    <a:off x="2038" y="916"/>
                    <a:ext cx="220" cy="0"/>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19570" name="Object 31"/>
                <p:cNvGraphicFramePr>
                  <a:graphicFrameLocks noChangeAspect="1"/>
                </p:cNvGraphicFramePr>
                <p:nvPr/>
              </p:nvGraphicFramePr>
              <p:xfrm>
                <a:off x="1565" y="2251"/>
                <a:ext cx="296" cy="800"/>
              </p:xfrm>
              <a:graphic>
                <a:graphicData uri="http://schemas.openxmlformats.org/presentationml/2006/ole">
                  <mc:AlternateContent xmlns:mc="http://schemas.openxmlformats.org/markup-compatibility/2006">
                    <mc:Choice xmlns:v="urn:schemas-microsoft-com:vml" Requires="v">
                      <p:oleObj spid="_x0000_s19624" name="位图图像" r:id="rId4" imgW="752381" imgH="1666667" progId="Paint.Picture">
                        <p:embed/>
                      </p:oleObj>
                    </mc:Choice>
                    <mc:Fallback>
                      <p:oleObj name="位图图像" r:id="rId4" imgW="752381" imgH="1666667" progId="Paint.Picture">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5" y="2251"/>
                              <a:ext cx="296" cy="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6600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571" name="Line 32"/>
                <p:cNvSpPr>
                  <a:spLocks noChangeShapeType="1"/>
                </p:cNvSpPr>
                <p:nvPr/>
              </p:nvSpPr>
              <p:spPr bwMode="auto">
                <a:xfrm>
                  <a:off x="1736" y="2291"/>
                  <a:ext cx="651" cy="0"/>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72" name="Line 33"/>
                <p:cNvSpPr>
                  <a:spLocks noChangeShapeType="1"/>
                </p:cNvSpPr>
                <p:nvPr/>
              </p:nvSpPr>
              <p:spPr bwMode="auto">
                <a:xfrm>
                  <a:off x="1741" y="2969"/>
                  <a:ext cx="651" cy="0"/>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73" name="Line 34"/>
                <p:cNvSpPr>
                  <a:spLocks noChangeShapeType="1"/>
                </p:cNvSpPr>
                <p:nvPr/>
              </p:nvSpPr>
              <p:spPr bwMode="auto">
                <a:xfrm>
                  <a:off x="2387" y="2291"/>
                  <a:ext cx="0" cy="243"/>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74" name="Line 35"/>
                <p:cNvSpPr>
                  <a:spLocks noChangeShapeType="1"/>
                </p:cNvSpPr>
                <p:nvPr/>
              </p:nvSpPr>
              <p:spPr bwMode="auto">
                <a:xfrm>
                  <a:off x="2393" y="2726"/>
                  <a:ext cx="0" cy="243"/>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9515" name="Rectangle 36"/>
            <p:cNvSpPr>
              <a:spLocks noChangeArrowheads="1"/>
            </p:cNvSpPr>
            <p:nvPr/>
          </p:nvSpPr>
          <p:spPr bwMode="auto">
            <a:xfrm>
              <a:off x="5193" y="1629"/>
              <a:ext cx="28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p>
              <a:r>
                <a:rPr lang="en-US" altLang="zh-CN" sz="3600" b="1">
                  <a:solidFill>
                    <a:srgbClr val="000000"/>
                  </a:solidFill>
                  <a:latin typeface="Times New Roman" pitchFamily="18" charset="0"/>
                  <a:ea typeface="黑体" pitchFamily="49" charset="-122"/>
                </a:rPr>
                <a:t>+</a:t>
              </a:r>
            </a:p>
          </p:txBody>
        </p:sp>
        <p:sp>
          <p:nvSpPr>
            <p:cNvPr id="19516" name="Rectangle 37"/>
            <p:cNvSpPr>
              <a:spLocks noChangeArrowheads="1"/>
            </p:cNvSpPr>
            <p:nvPr/>
          </p:nvSpPr>
          <p:spPr bwMode="auto">
            <a:xfrm>
              <a:off x="5217" y="1971"/>
              <a:ext cx="288"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p>
              <a:r>
                <a:rPr lang="zh-CN" altLang="en-US" sz="3600" b="1">
                  <a:solidFill>
                    <a:srgbClr val="000000"/>
                  </a:solidFill>
                  <a:latin typeface="Times New Roman" pitchFamily="18" charset="0"/>
                  <a:ea typeface="黑体" pitchFamily="49" charset="-122"/>
                  <a:cs typeface="Arial" charset="0"/>
                </a:rPr>
                <a:t>−</a:t>
              </a:r>
            </a:p>
          </p:txBody>
        </p:sp>
        <p:grpSp>
          <p:nvGrpSpPr>
            <p:cNvPr id="19517" name="Group 38"/>
            <p:cNvGrpSpPr>
              <a:grpSpLocks/>
            </p:cNvGrpSpPr>
            <p:nvPr/>
          </p:nvGrpSpPr>
          <p:grpSpPr bwMode="auto">
            <a:xfrm>
              <a:off x="2550" y="1659"/>
              <a:ext cx="929" cy="800"/>
              <a:chOff x="3243" y="890"/>
              <a:chExt cx="929" cy="800"/>
            </a:xfrm>
          </p:grpSpPr>
          <p:sp>
            <p:nvSpPr>
              <p:cNvPr id="19551" name="Line 39"/>
              <p:cNvSpPr>
                <a:spLocks noChangeShapeType="1"/>
              </p:cNvSpPr>
              <p:nvPr/>
            </p:nvSpPr>
            <p:spPr bwMode="auto">
              <a:xfrm flipV="1">
                <a:off x="4097" y="1183"/>
                <a:ext cx="0" cy="159"/>
              </a:xfrm>
              <a:prstGeom prst="line">
                <a:avLst/>
              </a:prstGeom>
              <a:noFill/>
              <a:ln w="38100">
                <a:solidFill>
                  <a:srgbClr val="6600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52" name="Line 40"/>
              <p:cNvSpPr>
                <a:spLocks noChangeShapeType="1"/>
              </p:cNvSpPr>
              <p:nvPr/>
            </p:nvSpPr>
            <p:spPr bwMode="auto">
              <a:xfrm flipV="1">
                <a:off x="4038" y="1178"/>
                <a:ext cx="0" cy="159"/>
              </a:xfrm>
              <a:prstGeom prst="line">
                <a:avLst/>
              </a:prstGeom>
              <a:noFill/>
              <a:ln w="38100">
                <a:solidFill>
                  <a:srgbClr val="6600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53" name="Line 41"/>
              <p:cNvSpPr>
                <a:spLocks noChangeShapeType="1"/>
              </p:cNvSpPr>
              <p:nvPr/>
            </p:nvSpPr>
            <p:spPr bwMode="auto">
              <a:xfrm flipV="1">
                <a:off x="4158" y="1178"/>
                <a:ext cx="0" cy="158"/>
              </a:xfrm>
              <a:prstGeom prst="line">
                <a:avLst/>
              </a:prstGeom>
              <a:noFill/>
              <a:ln w="38100">
                <a:solidFill>
                  <a:srgbClr val="6600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54" name="Line 42"/>
              <p:cNvSpPr>
                <a:spLocks noChangeShapeType="1"/>
              </p:cNvSpPr>
              <p:nvPr/>
            </p:nvSpPr>
            <p:spPr bwMode="auto">
              <a:xfrm flipV="1">
                <a:off x="3977" y="1178"/>
                <a:ext cx="0" cy="158"/>
              </a:xfrm>
              <a:prstGeom prst="line">
                <a:avLst/>
              </a:prstGeom>
              <a:noFill/>
              <a:ln w="38100">
                <a:solidFill>
                  <a:srgbClr val="6600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9555" name="Group 43"/>
              <p:cNvGrpSpPr>
                <a:grpSpLocks/>
              </p:cNvGrpSpPr>
              <p:nvPr/>
            </p:nvGrpSpPr>
            <p:grpSpPr bwMode="auto">
              <a:xfrm>
                <a:off x="3243" y="890"/>
                <a:ext cx="929" cy="800"/>
                <a:chOff x="1565" y="2251"/>
                <a:chExt cx="929" cy="800"/>
              </a:xfrm>
            </p:grpSpPr>
            <p:grpSp>
              <p:nvGrpSpPr>
                <p:cNvPr id="19556" name="Group 44"/>
                <p:cNvGrpSpPr>
                  <a:grpSpLocks/>
                </p:cNvGrpSpPr>
                <p:nvPr/>
              </p:nvGrpSpPr>
              <p:grpSpPr bwMode="auto">
                <a:xfrm>
                  <a:off x="2274" y="2539"/>
                  <a:ext cx="220" cy="181"/>
                  <a:chOff x="2038" y="735"/>
                  <a:chExt cx="220" cy="181"/>
                </a:xfrm>
              </p:grpSpPr>
              <p:sp>
                <p:nvSpPr>
                  <p:cNvPr id="19562" name="Line 45"/>
                  <p:cNvSpPr>
                    <a:spLocks noChangeShapeType="1"/>
                  </p:cNvSpPr>
                  <p:nvPr/>
                </p:nvSpPr>
                <p:spPr bwMode="auto">
                  <a:xfrm>
                    <a:off x="2038" y="735"/>
                    <a:ext cx="220" cy="0"/>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63" name="Line 46"/>
                  <p:cNvSpPr>
                    <a:spLocks noChangeShapeType="1"/>
                  </p:cNvSpPr>
                  <p:nvPr/>
                </p:nvSpPr>
                <p:spPr bwMode="auto">
                  <a:xfrm>
                    <a:off x="2038" y="916"/>
                    <a:ext cx="220" cy="0"/>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19557" name="Object 47"/>
                <p:cNvGraphicFramePr>
                  <a:graphicFrameLocks noChangeAspect="1"/>
                </p:cNvGraphicFramePr>
                <p:nvPr/>
              </p:nvGraphicFramePr>
              <p:xfrm>
                <a:off x="1565" y="2251"/>
                <a:ext cx="296" cy="800"/>
              </p:xfrm>
              <a:graphic>
                <a:graphicData uri="http://schemas.openxmlformats.org/presentationml/2006/ole">
                  <mc:AlternateContent xmlns:mc="http://schemas.openxmlformats.org/markup-compatibility/2006">
                    <mc:Choice xmlns:v="urn:schemas-microsoft-com:vml" Requires="v">
                      <p:oleObj spid="_x0000_s19625" name="位图图像" r:id="rId6" imgW="752381" imgH="1666667" progId="Paint.Picture">
                        <p:embed/>
                      </p:oleObj>
                    </mc:Choice>
                    <mc:Fallback>
                      <p:oleObj name="位图图像" r:id="rId6" imgW="752381" imgH="1666667" progId="Paint.Picture">
                        <p:embed/>
                        <p:pic>
                          <p:nvPicPr>
                            <p:cNvPr id="0" name="Object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5" y="2251"/>
                              <a:ext cx="296" cy="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6600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558" name="Line 48"/>
                <p:cNvSpPr>
                  <a:spLocks noChangeShapeType="1"/>
                </p:cNvSpPr>
                <p:nvPr/>
              </p:nvSpPr>
              <p:spPr bwMode="auto">
                <a:xfrm>
                  <a:off x="1736" y="2291"/>
                  <a:ext cx="651" cy="0"/>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59" name="Line 49"/>
                <p:cNvSpPr>
                  <a:spLocks noChangeShapeType="1"/>
                </p:cNvSpPr>
                <p:nvPr/>
              </p:nvSpPr>
              <p:spPr bwMode="auto">
                <a:xfrm>
                  <a:off x="1741" y="2969"/>
                  <a:ext cx="651" cy="0"/>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60" name="Line 50"/>
                <p:cNvSpPr>
                  <a:spLocks noChangeShapeType="1"/>
                </p:cNvSpPr>
                <p:nvPr/>
              </p:nvSpPr>
              <p:spPr bwMode="auto">
                <a:xfrm>
                  <a:off x="2387" y="2291"/>
                  <a:ext cx="0" cy="243"/>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61" name="Line 51"/>
                <p:cNvSpPr>
                  <a:spLocks noChangeShapeType="1"/>
                </p:cNvSpPr>
                <p:nvPr/>
              </p:nvSpPr>
              <p:spPr bwMode="auto">
                <a:xfrm>
                  <a:off x="2393" y="2726"/>
                  <a:ext cx="0" cy="243"/>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9518" name="Rectangle 52"/>
            <p:cNvSpPr>
              <a:spLocks noChangeArrowheads="1"/>
            </p:cNvSpPr>
            <p:nvPr/>
          </p:nvSpPr>
          <p:spPr bwMode="auto">
            <a:xfrm>
              <a:off x="3113" y="2019"/>
              <a:ext cx="28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p>
              <a:r>
                <a:rPr lang="en-US" altLang="zh-CN" sz="3600" b="1">
                  <a:solidFill>
                    <a:srgbClr val="000000"/>
                  </a:solidFill>
                  <a:latin typeface="Times New Roman" pitchFamily="18" charset="0"/>
                  <a:ea typeface="黑体" pitchFamily="49" charset="-122"/>
                </a:rPr>
                <a:t>+</a:t>
              </a:r>
            </a:p>
          </p:txBody>
        </p:sp>
        <p:sp>
          <p:nvSpPr>
            <p:cNvPr id="19519" name="Rectangle 53"/>
            <p:cNvSpPr>
              <a:spLocks noChangeArrowheads="1"/>
            </p:cNvSpPr>
            <p:nvPr/>
          </p:nvSpPr>
          <p:spPr bwMode="auto">
            <a:xfrm>
              <a:off x="3129" y="1641"/>
              <a:ext cx="28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p>
              <a:r>
                <a:rPr lang="zh-CN" altLang="en-US" sz="3600" b="1">
                  <a:solidFill>
                    <a:srgbClr val="000000"/>
                  </a:solidFill>
                  <a:latin typeface="Times New Roman" pitchFamily="18" charset="0"/>
                  <a:ea typeface="黑体" pitchFamily="49" charset="-122"/>
                </a:rPr>
                <a:t>−</a:t>
              </a:r>
            </a:p>
          </p:txBody>
        </p:sp>
        <p:grpSp>
          <p:nvGrpSpPr>
            <p:cNvPr id="19520" name="Group 54"/>
            <p:cNvGrpSpPr>
              <a:grpSpLocks/>
            </p:cNvGrpSpPr>
            <p:nvPr/>
          </p:nvGrpSpPr>
          <p:grpSpPr bwMode="auto">
            <a:xfrm>
              <a:off x="2219" y="1907"/>
              <a:ext cx="220" cy="181"/>
              <a:chOff x="2038" y="735"/>
              <a:chExt cx="220" cy="181"/>
            </a:xfrm>
          </p:grpSpPr>
          <p:sp>
            <p:nvSpPr>
              <p:cNvPr id="19549" name="Line 55"/>
              <p:cNvSpPr>
                <a:spLocks noChangeShapeType="1"/>
              </p:cNvSpPr>
              <p:nvPr/>
            </p:nvSpPr>
            <p:spPr bwMode="auto">
              <a:xfrm>
                <a:off x="2038" y="735"/>
                <a:ext cx="220" cy="0"/>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50" name="Line 56"/>
              <p:cNvSpPr>
                <a:spLocks noChangeShapeType="1"/>
              </p:cNvSpPr>
              <p:nvPr/>
            </p:nvSpPr>
            <p:spPr bwMode="auto">
              <a:xfrm>
                <a:off x="2038" y="916"/>
                <a:ext cx="220" cy="0"/>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521" name="Line 57"/>
            <p:cNvSpPr>
              <a:spLocks noChangeShapeType="1"/>
            </p:cNvSpPr>
            <p:nvPr/>
          </p:nvSpPr>
          <p:spPr bwMode="auto">
            <a:xfrm>
              <a:off x="1681" y="1659"/>
              <a:ext cx="651" cy="0"/>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22" name="Line 58"/>
            <p:cNvSpPr>
              <a:spLocks noChangeShapeType="1"/>
            </p:cNvSpPr>
            <p:nvPr/>
          </p:nvSpPr>
          <p:spPr bwMode="auto">
            <a:xfrm>
              <a:off x="1686" y="2337"/>
              <a:ext cx="651" cy="0"/>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23" name="Line 59"/>
            <p:cNvSpPr>
              <a:spLocks noChangeShapeType="1"/>
            </p:cNvSpPr>
            <p:nvPr/>
          </p:nvSpPr>
          <p:spPr bwMode="auto">
            <a:xfrm>
              <a:off x="2332" y="1659"/>
              <a:ext cx="0" cy="243"/>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24" name="Line 60"/>
            <p:cNvSpPr>
              <a:spLocks noChangeShapeType="1"/>
            </p:cNvSpPr>
            <p:nvPr/>
          </p:nvSpPr>
          <p:spPr bwMode="auto">
            <a:xfrm>
              <a:off x="2338" y="2094"/>
              <a:ext cx="0" cy="243"/>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25" name="Line 61"/>
            <p:cNvSpPr>
              <a:spLocks noChangeShapeType="1"/>
            </p:cNvSpPr>
            <p:nvPr/>
          </p:nvSpPr>
          <p:spPr bwMode="auto">
            <a:xfrm rot="10800000" flipH="1" flipV="1">
              <a:off x="1668" y="1478"/>
              <a:ext cx="0" cy="1089"/>
            </a:xfrm>
            <a:prstGeom prst="line">
              <a:avLst/>
            </a:prstGeom>
            <a:noFill/>
            <a:ln w="38100">
              <a:solidFill>
                <a:srgbClr val="660033"/>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26" name="Arc 62"/>
            <p:cNvSpPr>
              <a:spLocks/>
            </p:cNvSpPr>
            <p:nvPr/>
          </p:nvSpPr>
          <p:spPr bwMode="auto">
            <a:xfrm rot="10800000">
              <a:off x="1726" y="1486"/>
              <a:ext cx="136" cy="1046"/>
            </a:xfrm>
            <a:custGeom>
              <a:avLst/>
              <a:gdLst>
                <a:gd name="T0" fmla="*/ 0 w 22889"/>
                <a:gd name="T1" fmla="*/ 0 h 43200"/>
                <a:gd name="T2" fmla="*/ 0 w 22889"/>
                <a:gd name="T3" fmla="*/ 0 h 43200"/>
                <a:gd name="T4" fmla="*/ 0 w 22889"/>
                <a:gd name="T5" fmla="*/ 0 h 43200"/>
                <a:gd name="T6" fmla="*/ 0 60000 65536"/>
                <a:gd name="T7" fmla="*/ 0 60000 65536"/>
                <a:gd name="T8" fmla="*/ 0 60000 65536"/>
                <a:gd name="T9" fmla="*/ 0 w 22889"/>
                <a:gd name="T10" fmla="*/ 0 h 43200"/>
                <a:gd name="T11" fmla="*/ 22889 w 22889"/>
                <a:gd name="T12" fmla="*/ 43200 h 43200"/>
              </a:gdLst>
              <a:ahLst/>
              <a:cxnLst>
                <a:cxn ang="T6">
                  <a:pos x="T0" y="T1"/>
                </a:cxn>
                <a:cxn ang="T7">
                  <a:pos x="T2" y="T3"/>
                </a:cxn>
                <a:cxn ang="T8">
                  <a:pos x="T4" y="T5"/>
                </a:cxn>
              </a:cxnLst>
              <a:rect l="T9" t="T10" r="T11" b="T12"/>
              <a:pathLst>
                <a:path w="22889" h="43200" fill="none" extrusionOk="0">
                  <a:moveTo>
                    <a:pt x="1288" y="0"/>
                  </a:moveTo>
                  <a:cubicBezTo>
                    <a:pt x="13218" y="0"/>
                    <a:pt x="22889" y="9670"/>
                    <a:pt x="22889" y="21600"/>
                  </a:cubicBezTo>
                  <a:cubicBezTo>
                    <a:pt x="22889" y="33529"/>
                    <a:pt x="13218" y="43200"/>
                    <a:pt x="1289" y="43200"/>
                  </a:cubicBezTo>
                  <a:cubicBezTo>
                    <a:pt x="859" y="43200"/>
                    <a:pt x="429" y="43187"/>
                    <a:pt x="0" y="43161"/>
                  </a:cubicBezTo>
                </a:path>
                <a:path w="22889" h="43200" stroke="0" extrusionOk="0">
                  <a:moveTo>
                    <a:pt x="1288" y="0"/>
                  </a:moveTo>
                  <a:cubicBezTo>
                    <a:pt x="13218" y="0"/>
                    <a:pt x="22889" y="9670"/>
                    <a:pt x="22889" y="21600"/>
                  </a:cubicBezTo>
                  <a:cubicBezTo>
                    <a:pt x="22889" y="33529"/>
                    <a:pt x="13218" y="43200"/>
                    <a:pt x="1289" y="43200"/>
                  </a:cubicBezTo>
                  <a:cubicBezTo>
                    <a:pt x="859" y="43200"/>
                    <a:pt x="429" y="43187"/>
                    <a:pt x="0" y="43161"/>
                  </a:cubicBezTo>
                  <a:lnTo>
                    <a:pt x="1289" y="21600"/>
                  </a:lnTo>
                  <a:lnTo>
                    <a:pt x="1288" y="0"/>
                  </a:lnTo>
                  <a:close/>
                </a:path>
              </a:pathLst>
            </a:custGeom>
            <a:noFill/>
            <a:ln w="38100">
              <a:solidFill>
                <a:srgbClr val="660033"/>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19527" name="Arc 63"/>
            <p:cNvSpPr>
              <a:spLocks/>
            </p:cNvSpPr>
            <p:nvPr/>
          </p:nvSpPr>
          <p:spPr bwMode="auto">
            <a:xfrm rot="10800000" flipH="1">
              <a:off x="1464" y="1489"/>
              <a:ext cx="136" cy="1046"/>
            </a:xfrm>
            <a:custGeom>
              <a:avLst/>
              <a:gdLst>
                <a:gd name="T0" fmla="*/ 0 w 22889"/>
                <a:gd name="T1" fmla="*/ 0 h 43200"/>
                <a:gd name="T2" fmla="*/ 0 w 22889"/>
                <a:gd name="T3" fmla="*/ 0 h 43200"/>
                <a:gd name="T4" fmla="*/ 0 w 22889"/>
                <a:gd name="T5" fmla="*/ 0 h 43200"/>
                <a:gd name="T6" fmla="*/ 0 60000 65536"/>
                <a:gd name="T7" fmla="*/ 0 60000 65536"/>
                <a:gd name="T8" fmla="*/ 0 60000 65536"/>
                <a:gd name="T9" fmla="*/ 0 w 22889"/>
                <a:gd name="T10" fmla="*/ 0 h 43200"/>
                <a:gd name="T11" fmla="*/ 22889 w 22889"/>
                <a:gd name="T12" fmla="*/ 43200 h 43200"/>
              </a:gdLst>
              <a:ahLst/>
              <a:cxnLst>
                <a:cxn ang="T6">
                  <a:pos x="T0" y="T1"/>
                </a:cxn>
                <a:cxn ang="T7">
                  <a:pos x="T2" y="T3"/>
                </a:cxn>
                <a:cxn ang="T8">
                  <a:pos x="T4" y="T5"/>
                </a:cxn>
              </a:cxnLst>
              <a:rect l="T9" t="T10" r="T11" b="T12"/>
              <a:pathLst>
                <a:path w="22889" h="43200" fill="none" extrusionOk="0">
                  <a:moveTo>
                    <a:pt x="1288" y="0"/>
                  </a:moveTo>
                  <a:cubicBezTo>
                    <a:pt x="13218" y="0"/>
                    <a:pt x="22889" y="9670"/>
                    <a:pt x="22889" y="21600"/>
                  </a:cubicBezTo>
                  <a:cubicBezTo>
                    <a:pt x="22889" y="33529"/>
                    <a:pt x="13218" y="43200"/>
                    <a:pt x="1289" y="43200"/>
                  </a:cubicBezTo>
                  <a:cubicBezTo>
                    <a:pt x="859" y="43200"/>
                    <a:pt x="429" y="43187"/>
                    <a:pt x="0" y="43161"/>
                  </a:cubicBezTo>
                </a:path>
                <a:path w="22889" h="43200" stroke="0" extrusionOk="0">
                  <a:moveTo>
                    <a:pt x="1288" y="0"/>
                  </a:moveTo>
                  <a:cubicBezTo>
                    <a:pt x="13218" y="0"/>
                    <a:pt x="22889" y="9670"/>
                    <a:pt x="22889" y="21600"/>
                  </a:cubicBezTo>
                  <a:cubicBezTo>
                    <a:pt x="22889" y="33529"/>
                    <a:pt x="13218" y="43200"/>
                    <a:pt x="1289" y="43200"/>
                  </a:cubicBezTo>
                  <a:cubicBezTo>
                    <a:pt x="859" y="43200"/>
                    <a:pt x="429" y="43187"/>
                    <a:pt x="0" y="43161"/>
                  </a:cubicBezTo>
                  <a:lnTo>
                    <a:pt x="1289" y="21600"/>
                  </a:lnTo>
                  <a:lnTo>
                    <a:pt x="1288" y="0"/>
                  </a:lnTo>
                  <a:close/>
                </a:path>
              </a:pathLst>
            </a:custGeom>
            <a:noFill/>
            <a:ln w="38100">
              <a:solidFill>
                <a:srgbClr val="660033"/>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19528" name="Line 64"/>
            <p:cNvSpPr>
              <a:spLocks noChangeShapeType="1"/>
            </p:cNvSpPr>
            <p:nvPr/>
          </p:nvSpPr>
          <p:spPr bwMode="auto">
            <a:xfrm>
              <a:off x="1915" y="2391"/>
              <a:ext cx="227" cy="0"/>
            </a:xfrm>
            <a:prstGeom prst="line">
              <a:avLst/>
            </a:prstGeom>
            <a:noFill/>
            <a:ln w="38100">
              <a:solidFill>
                <a:srgbClr val="00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29" name="Line 65"/>
            <p:cNvSpPr>
              <a:spLocks noChangeShapeType="1"/>
            </p:cNvSpPr>
            <p:nvPr/>
          </p:nvSpPr>
          <p:spPr bwMode="auto">
            <a:xfrm>
              <a:off x="1886" y="1604"/>
              <a:ext cx="227" cy="0"/>
            </a:xfrm>
            <a:prstGeom prst="line">
              <a:avLst/>
            </a:prstGeom>
            <a:noFill/>
            <a:ln w="38100">
              <a:solidFill>
                <a:srgbClr val="0033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19530" name="Group 66"/>
            <p:cNvGrpSpPr>
              <a:grpSpLocks/>
            </p:cNvGrpSpPr>
            <p:nvPr/>
          </p:nvGrpSpPr>
          <p:grpSpPr bwMode="auto">
            <a:xfrm>
              <a:off x="3646" y="1657"/>
              <a:ext cx="929" cy="800"/>
              <a:chOff x="1565" y="2251"/>
              <a:chExt cx="929" cy="800"/>
            </a:xfrm>
          </p:grpSpPr>
          <p:grpSp>
            <p:nvGrpSpPr>
              <p:cNvPr id="19541" name="Group 67"/>
              <p:cNvGrpSpPr>
                <a:grpSpLocks/>
              </p:cNvGrpSpPr>
              <p:nvPr/>
            </p:nvGrpSpPr>
            <p:grpSpPr bwMode="auto">
              <a:xfrm>
                <a:off x="2274" y="2539"/>
                <a:ext cx="220" cy="181"/>
                <a:chOff x="2038" y="735"/>
                <a:chExt cx="220" cy="181"/>
              </a:xfrm>
            </p:grpSpPr>
            <p:sp>
              <p:nvSpPr>
                <p:cNvPr id="19547" name="Line 68"/>
                <p:cNvSpPr>
                  <a:spLocks noChangeShapeType="1"/>
                </p:cNvSpPr>
                <p:nvPr/>
              </p:nvSpPr>
              <p:spPr bwMode="auto">
                <a:xfrm>
                  <a:off x="2038" y="735"/>
                  <a:ext cx="220" cy="0"/>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48" name="Line 69"/>
                <p:cNvSpPr>
                  <a:spLocks noChangeShapeType="1"/>
                </p:cNvSpPr>
                <p:nvPr/>
              </p:nvSpPr>
              <p:spPr bwMode="auto">
                <a:xfrm>
                  <a:off x="2038" y="916"/>
                  <a:ext cx="220" cy="0"/>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19542" name="Object 70"/>
              <p:cNvGraphicFramePr>
                <a:graphicFrameLocks noChangeAspect="1"/>
              </p:cNvGraphicFramePr>
              <p:nvPr/>
            </p:nvGraphicFramePr>
            <p:xfrm>
              <a:off x="1565" y="2251"/>
              <a:ext cx="296" cy="800"/>
            </p:xfrm>
            <a:graphic>
              <a:graphicData uri="http://schemas.openxmlformats.org/presentationml/2006/ole">
                <mc:AlternateContent xmlns:mc="http://schemas.openxmlformats.org/markup-compatibility/2006">
                  <mc:Choice xmlns:v="urn:schemas-microsoft-com:vml" Requires="v">
                    <p:oleObj spid="_x0000_s19626" name="位图图像" r:id="rId7" imgW="752381" imgH="1666667" progId="Paint.Picture">
                      <p:embed/>
                    </p:oleObj>
                  </mc:Choice>
                  <mc:Fallback>
                    <p:oleObj name="位图图像" r:id="rId7" imgW="752381" imgH="1666667" progId="Paint.Picture">
                      <p:embed/>
                      <p:pic>
                        <p:nvPicPr>
                          <p:cNvPr id="0" name="Object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5" y="2251"/>
                            <a:ext cx="296" cy="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6600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543" name="Line 71"/>
              <p:cNvSpPr>
                <a:spLocks noChangeShapeType="1"/>
              </p:cNvSpPr>
              <p:nvPr/>
            </p:nvSpPr>
            <p:spPr bwMode="auto">
              <a:xfrm>
                <a:off x="1736" y="2291"/>
                <a:ext cx="651" cy="0"/>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44" name="Line 72"/>
              <p:cNvSpPr>
                <a:spLocks noChangeShapeType="1"/>
              </p:cNvSpPr>
              <p:nvPr/>
            </p:nvSpPr>
            <p:spPr bwMode="auto">
              <a:xfrm>
                <a:off x="1741" y="2969"/>
                <a:ext cx="651" cy="0"/>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45" name="Line 73"/>
              <p:cNvSpPr>
                <a:spLocks noChangeShapeType="1"/>
              </p:cNvSpPr>
              <p:nvPr/>
            </p:nvSpPr>
            <p:spPr bwMode="auto">
              <a:xfrm>
                <a:off x="2387" y="2291"/>
                <a:ext cx="0" cy="243"/>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46" name="Line 74"/>
              <p:cNvSpPr>
                <a:spLocks noChangeShapeType="1"/>
              </p:cNvSpPr>
              <p:nvPr/>
            </p:nvSpPr>
            <p:spPr bwMode="auto">
              <a:xfrm>
                <a:off x="2393" y="2726"/>
                <a:ext cx="0" cy="243"/>
              </a:xfrm>
              <a:prstGeom prst="line">
                <a:avLst/>
              </a:prstGeom>
              <a:noFill/>
              <a:ln w="38100">
                <a:solidFill>
                  <a:srgbClr val="66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531" name="Group 75"/>
            <p:cNvGrpSpPr>
              <a:grpSpLocks/>
            </p:cNvGrpSpPr>
            <p:nvPr/>
          </p:nvGrpSpPr>
          <p:grpSpPr bwMode="auto">
            <a:xfrm rot="10800000">
              <a:off x="3596" y="1478"/>
              <a:ext cx="398" cy="1089"/>
              <a:chOff x="3969" y="2160"/>
              <a:chExt cx="398" cy="1180"/>
            </a:xfrm>
          </p:grpSpPr>
          <p:sp>
            <p:nvSpPr>
              <p:cNvPr id="19538" name="Line 76"/>
              <p:cNvSpPr>
                <a:spLocks noChangeShapeType="1"/>
              </p:cNvSpPr>
              <p:nvPr/>
            </p:nvSpPr>
            <p:spPr bwMode="auto">
              <a:xfrm rot="10800000" flipH="1" flipV="1">
                <a:off x="4173" y="2160"/>
                <a:ext cx="0" cy="1180"/>
              </a:xfrm>
              <a:prstGeom prst="line">
                <a:avLst/>
              </a:prstGeom>
              <a:noFill/>
              <a:ln w="38100">
                <a:solidFill>
                  <a:srgbClr val="660033"/>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39" name="Arc 77"/>
              <p:cNvSpPr>
                <a:spLocks/>
              </p:cNvSpPr>
              <p:nvPr/>
            </p:nvSpPr>
            <p:spPr bwMode="auto">
              <a:xfrm rot="10800000">
                <a:off x="4231" y="2169"/>
                <a:ext cx="136" cy="1133"/>
              </a:xfrm>
              <a:custGeom>
                <a:avLst/>
                <a:gdLst>
                  <a:gd name="T0" fmla="*/ 0 w 22889"/>
                  <a:gd name="T1" fmla="*/ 0 h 43200"/>
                  <a:gd name="T2" fmla="*/ 0 w 22889"/>
                  <a:gd name="T3" fmla="*/ 0 h 43200"/>
                  <a:gd name="T4" fmla="*/ 0 w 22889"/>
                  <a:gd name="T5" fmla="*/ 0 h 43200"/>
                  <a:gd name="T6" fmla="*/ 0 60000 65536"/>
                  <a:gd name="T7" fmla="*/ 0 60000 65536"/>
                  <a:gd name="T8" fmla="*/ 0 60000 65536"/>
                  <a:gd name="T9" fmla="*/ 0 w 22889"/>
                  <a:gd name="T10" fmla="*/ 0 h 43200"/>
                  <a:gd name="T11" fmla="*/ 22889 w 22889"/>
                  <a:gd name="T12" fmla="*/ 43200 h 43200"/>
                </a:gdLst>
                <a:ahLst/>
                <a:cxnLst>
                  <a:cxn ang="T6">
                    <a:pos x="T0" y="T1"/>
                  </a:cxn>
                  <a:cxn ang="T7">
                    <a:pos x="T2" y="T3"/>
                  </a:cxn>
                  <a:cxn ang="T8">
                    <a:pos x="T4" y="T5"/>
                  </a:cxn>
                </a:cxnLst>
                <a:rect l="T9" t="T10" r="T11" b="T12"/>
                <a:pathLst>
                  <a:path w="22889" h="43200" fill="none" extrusionOk="0">
                    <a:moveTo>
                      <a:pt x="1288" y="0"/>
                    </a:moveTo>
                    <a:cubicBezTo>
                      <a:pt x="13218" y="0"/>
                      <a:pt x="22889" y="9670"/>
                      <a:pt x="22889" y="21600"/>
                    </a:cubicBezTo>
                    <a:cubicBezTo>
                      <a:pt x="22889" y="33529"/>
                      <a:pt x="13218" y="43200"/>
                      <a:pt x="1289" y="43200"/>
                    </a:cubicBezTo>
                    <a:cubicBezTo>
                      <a:pt x="859" y="43200"/>
                      <a:pt x="429" y="43187"/>
                      <a:pt x="0" y="43161"/>
                    </a:cubicBezTo>
                  </a:path>
                  <a:path w="22889" h="43200" stroke="0" extrusionOk="0">
                    <a:moveTo>
                      <a:pt x="1288" y="0"/>
                    </a:moveTo>
                    <a:cubicBezTo>
                      <a:pt x="13218" y="0"/>
                      <a:pt x="22889" y="9670"/>
                      <a:pt x="22889" y="21600"/>
                    </a:cubicBezTo>
                    <a:cubicBezTo>
                      <a:pt x="22889" y="33529"/>
                      <a:pt x="13218" y="43200"/>
                      <a:pt x="1289" y="43200"/>
                    </a:cubicBezTo>
                    <a:cubicBezTo>
                      <a:pt x="859" y="43200"/>
                      <a:pt x="429" y="43187"/>
                      <a:pt x="0" y="43161"/>
                    </a:cubicBezTo>
                    <a:lnTo>
                      <a:pt x="1289" y="21600"/>
                    </a:lnTo>
                    <a:lnTo>
                      <a:pt x="1288" y="0"/>
                    </a:lnTo>
                    <a:close/>
                  </a:path>
                </a:pathLst>
              </a:custGeom>
              <a:noFill/>
              <a:ln w="38100">
                <a:solidFill>
                  <a:srgbClr val="660033"/>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40" name="Arc 78"/>
              <p:cNvSpPr>
                <a:spLocks/>
              </p:cNvSpPr>
              <p:nvPr/>
            </p:nvSpPr>
            <p:spPr bwMode="auto">
              <a:xfrm rot="10800000" flipH="1">
                <a:off x="3969" y="2172"/>
                <a:ext cx="136" cy="1133"/>
              </a:xfrm>
              <a:custGeom>
                <a:avLst/>
                <a:gdLst>
                  <a:gd name="T0" fmla="*/ 0 w 22889"/>
                  <a:gd name="T1" fmla="*/ 0 h 43200"/>
                  <a:gd name="T2" fmla="*/ 0 w 22889"/>
                  <a:gd name="T3" fmla="*/ 0 h 43200"/>
                  <a:gd name="T4" fmla="*/ 0 w 22889"/>
                  <a:gd name="T5" fmla="*/ 0 h 43200"/>
                  <a:gd name="T6" fmla="*/ 0 60000 65536"/>
                  <a:gd name="T7" fmla="*/ 0 60000 65536"/>
                  <a:gd name="T8" fmla="*/ 0 60000 65536"/>
                  <a:gd name="T9" fmla="*/ 0 w 22889"/>
                  <a:gd name="T10" fmla="*/ 0 h 43200"/>
                  <a:gd name="T11" fmla="*/ 22889 w 22889"/>
                  <a:gd name="T12" fmla="*/ 43200 h 43200"/>
                </a:gdLst>
                <a:ahLst/>
                <a:cxnLst>
                  <a:cxn ang="T6">
                    <a:pos x="T0" y="T1"/>
                  </a:cxn>
                  <a:cxn ang="T7">
                    <a:pos x="T2" y="T3"/>
                  </a:cxn>
                  <a:cxn ang="T8">
                    <a:pos x="T4" y="T5"/>
                  </a:cxn>
                </a:cxnLst>
                <a:rect l="T9" t="T10" r="T11" b="T12"/>
                <a:pathLst>
                  <a:path w="22889" h="43200" fill="none" extrusionOk="0">
                    <a:moveTo>
                      <a:pt x="1288" y="0"/>
                    </a:moveTo>
                    <a:cubicBezTo>
                      <a:pt x="13218" y="0"/>
                      <a:pt x="22889" y="9670"/>
                      <a:pt x="22889" y="21600"/>
                    </a:cubicBezTo>
                    <a:cubicBezTo>
                      <a:pt x="22889" y="33529"/>
                      <a:pt x="13218" y="43200"/>
                      <a:pt x="1289" y="43200"/>
                    </a:cubicBezTo>
                    <a:cubicBezTo>
                      <a:pt x="859" y="43200"/>
                      <a:pt x="429" y="43187"/>
                      <a:pt x="0" y="43161"/>
                    </a:cubicBezTo>
                  </a:path>
                  <a:path w="22889" h="43200" stroke="0" extrusionOk="0">
                    <a:moveTo>
                      <a:pt x="1288" y="0"/>
                    </a:moveTo>
                    <a:cubicBezTo>
                      <a:pt x="13218" y="0"/>
                      <a:pt x="22889" y="9670"/>
                      <a:pt x="22889" y="21600"/>
                    </a:cubicBezTo>
                    <a:cubicBezTo>
                      <a:pt x="22889" y="33529"/>
                      <a:pt x="13218" y="43200"/>
                      <a:pt x="1289" y="43200"/>
                    </a:cubicBezTo>
                    <a:cubicBezTo>
                      <a:pt x="859" y="43200"/>
                      <a:pt x="429" y="43187"/>
                      <a:pt x="0" y="43161"/>
                    </a:cubicBezTo>
                    <a:lnTo>
                      <a:pt x="1289" y="21600"/>
                    </a:lnTo>
                    <a:lnTo>
                      <a:pt x="1288" y="0"/>
                    </a:lnTo>
                    <a:close/>
                  </a:path>
                </a:pathLst>
              </a:custGeom>
              <a:noFill/>
              <a:ln w="38100">
                <a:solidFill>
                  <a:srgbClr val="660033"/>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9532" name="Line 79"/>
            <p:cNvSpPr>
              <a:spLocks noChangeShapeType="1"/>
            </p:cNvSpPr>
            <p:nvPr/>
          </p:nvSpPr>
          <p:spPr bwMode="auto">
            <a:xfrm>
              <a:off x="4004" y="1644"/>
              <a:ext cx="227" cy="0"/>
            </a:xfrm>
            <a:prstGeom prst="line">
              <a:avLst/>
            </a:prstGeom>
            <a:noFill/>
            <a:ln w="38100">
              <a:solidFill>
                <a:srgbClr val="00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33" name="Line 80"/>
            <p:cNvSpPr>
              <a:spLocks noChangeShapeType="1"/>
            </p:cNvSpPr>
            <p:nvPr/>
          </p:nvSpPr>
          <p:spPr bwMode="auto">
            <a:xfrm>
              <a:off x="4004" y="2431"/>
              <a:ext cx="227" cy="0"/>
            </a:xfrm>
            <a:prstGeom prst="line">
              <a:avLst/>
            </a:prstGeom>
            <a:noFill/>
            <a:ln w="38100">
              <a:solidFill>
                <a:srgbClr val="0033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34" name="Text Box 81"/>
            <p:cNvSpPr txBox="1">
              <a:spLocks noChangeArrowheads="1"/>
            </p:cNvSpPr>
            <p:nvPr/>
          </p:nvSpPr>
          <p:spPr bwMode="auto">
            <a:xfrm>
              <a:off x="1060" y="2551"/>
              <a:ext cx="679"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400" b="1">
                  <a:solidFill>
                    <a:srgbClr val="003300"/>
                  </a:solidFill>
                  <a:latin typeface="Times New Roman" pitchFamily="18" charset="0"/>
                  <a:ea typeface="黑体" pitchFamily="49" charset="-122"/>
                </a:rPr>
                <a:t>放电</a:t>
              </a:r>
            </a:p>
          </p:txBody>
        </p:sp>
        <p:sp>
          <p:nvSpPr>
            <p:cNvPr id="19535" name="Text Box 82"/>
            <p:cNvSpPr txBox="1">
              <a:spLocks noChangeArrowheads="1"/>
            </p:cNvSpPr>
            <p:nvPr/>
          </p:nvSpPr>
          <p:spPr bwMode="auto">
            <a:xfrm>
              <a:off x="3268" y="2551"/>
              <a:ext cx="679"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400" b="1">
                  <a:solidFill>
                    <a:srgbClr val="003300"/>
                  </a:solidFill>
                  <a:latin typeface="Times New Roman" pitchFamily="18" charset="0"/>
                  <a:ea typeface="黑体" pitchFamily="49" charset="-122"/>
                </a:rPr>
                <a:t>放电</a:t>
              </a:r>
            </a:p>
          </p:txBody>
        </p:sp>
        <p:sp>
          <p:nvSpPr>
            <p:cNvPr id="19536" name="Text Box 83"/>
            <p:cNvSpPr txBox="1">
              <a:spLocks noChangeArrowheads="1"/>
            </p:cNvSpPr>
            <p:nvPr/>
          </p:nvSpPr>
          <p:spPr bwMode="auto">
            <a:xfrm>
              <a:off x="2260" y="2551"/>
              <a:ext cx="679"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400" b="1">
                  <a:solidFill>
                    <a:srgbClr val="003300"/>
                  </a:solidFill>
                  <a:latin typeface="Times New Roman" pitchFamily="18" charset="0"/>
                  <a:ea typeface="黑体" pitchFamily="49" charset="-122"/>
                </a:rPr>
                <a:t>充电</a:t>
              </a:r>
            </a:p>
          </p:txBody>
        </p:sp>
        <p:sp>
          <p:nvSpPr>
            <p:cNvPr id="19537" name="Text Box 84"/>
            <p:cNvSpPr txBox="1">
              <a:spLocks noChangeArrowheads="1"/>
            </p:cNvSpPr>
            <p:nvPr/>
          </p:nvSpPr>
          <p:spPr bwMode="auto">
            <a:xfrm>
              <a:off x="4346" y="2551"/>
              <a:ext cx="679"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400" b="1">
                  <a:solidFill>
                    <a:srgbClr val="003300"/>
                  </a:solidFill>
                  <a:latin typeface="Times New Roman" pitchFamily="18" charset="0"/>
                  <a:ea typeface="黑体" pitchFamily="49" charset="-122"/>
                </a:rPr>
                <a:t>充电</a:t>
              </a:r>
            </a:p>
          </p:txBody>
        </p:sp>
      </p:grpSp>
      <p:grpSp>
        <p:nvGrpSpPr>
          <p:cNvPr id="19463" name="Group 85"/>
          <p:cNvGrpSpPr>
            <a:grpSpLocks/>
          </p:cNvGrpSpPr>
          <p:nvPr/>
        </p:nvGrpSpPr>
        <p:grpSpPr bwMode="auto">
          <a:xfrm>
            <a:off x="1055688" y="2468563"/>
            <a:ext cx="7121525" cy="1012825"/>
            <a:chOff x="888" y="1498"/>
            <a:chExt cx="4486" cy="638"/>
          </a:xfrm>
        </p:grpSpPr>
        <p:grpSp>
          <p:nvGrpSpPr>
            <p:cNvPr id="19465" name="Group 86"/>
            <p:cNvGrpSpPr>
              <a:grpSpLocks/>
            </p:cNvGrpSpPr>
            <p:nvPr/>
          </p:nvGrpSpPr>
          <p:grpSpPr bwMode="auto">
            <a:xfrm>
              <a:off x="3892" y="1498"/>
              <a:ext cx="461" cy="600"/>
              <a:chOff x="1768" y="1771"/>
              <a:chExt cx="461" cy="600"/>
            </a:xfrm>
          </p:grpSpPr>
          <p:grpSp>
            <p:nvGrpSpPr>
              <p:cNvPr id="19494" name="Group 87"/>
              <p:cNvGrpSpPr>
                <a:grpSpLocks/>
              </p:cNvGrpSpPr>
              <p:nvPr/>
            </p:nvGrpSpPr>
            <p:grpSpPr bwMode="auto">
              <a:xfrm>
                <a:off x="1768" y="1771"/>
                <a:ext cx="349" cy="600"/>
                <a:chOff x="1768" y="1570"/>
                <a:chExt cx="349" cy="600"/>
              </a:xfrm>
            </p:grpSpPr>
            <p:sp>
              <p:nvSpPr>
                <p:cNvPr id="19496" name="Line 88"/>
                <p:cNvSpPr>
                  <a:spLocks noChangeShapeType="1"/>
                </p:cNvSpPr>
                <p:nvPr/>
              </p:nvSpPr>
              <p:spPr bwMode="auto">
                <a:xfrm>
                  <a:off x="1823" y="1570"/>
                  <a:ext cx="27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497" name="Group 89"/>
                <p:cNvGrpSpPr>
                  <a:grpSpLocks/>
                </p:cNvGrpSpPr>
                <p:nvPr/>
              </p:nvGrpSpPr>
              <p:grpSpPr bwMode="auto">
                <a:xfrm rot="-1869627">
                  <a:off x="1768" y="1626"/>
                  <a:ext cx="349" cy="544"/>
                  <a:chOff x="1610" y="1570"/>
                  <a:chExt cx="349" cy="544"/>
                </a:xfrm>
              </p:grpSpPr>
              <p:sp>
                <p:nvSpPr>
                  <p:cNvPr id="19498" name="Line 90"/>
                  <p:cNvSpPr>
                    <a:spLocks noChangeShapeType="1"/>
                  </p:cNvSpPr>
                  <p:nvPr/>
                </p:nvSpPr>
                <p:spPr bwMode="auto">
                  <a:xfrm flipH="1">
                    <a:off x="1687" y="1570"/>
                    <a:ext cx="272" cy="4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9" name="Oval 91"/>
                  <p:cNvSpPr>
                    <a:spLocks noChangeArrowheads="1"/>
                  </p:cNvSpPr>
                  <p:nvPr/>
                </p:nvSpPr>
                <p:spPr bwMode="auto">
                  <a:xfrm>
                    <a:off x="1610" y="2023"/>
                    <a:ext cx="91" cy="9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ndParaRPr>
                  </a:p>
                </p:txBody>
              </p:sp>
            </p:grpSp>
          </p:grpSp>
          <p:sp>
            <p:nvSpPr>
              <p:cNvPr id="19495" name="Line 92"/>
              <p:cNvSpPr>
                <a:spLocks noChangeShapeType="1"/>
              </p:cNvSpPr>
              <p:nvPr/>
            </p:nvSpPr>
            <p:spPr bwMode="auto">
              <a:xfrm>
                <a:off x="2047" y="2357"/>
                <a:ext cx="18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9466" name="Group 93"/>
            <p:cNvGrpSpPr>
              <a:grpSpLocks/>
            </p:cNvGrpSpPr>
            <p:nvPr/>
          </p:nvGrpSpPr>
          <p:grpSpPr bwMode="auto">
            <a:xfrm>
              <a:off x="1909" y="1498"/>
              <a:ext cx="427" cy="600"/>
              <a:chOff x="3755" y="1770"/>
              <a:chExt cx="427" cy="600"/>
            </a:xfrm>
          </p:grpSpPr>
          <p:grpSp>
            <p:nvGrpSpPr>
              <p:cNvPr id="19488" name="Group 94"/>
              <p:cNvGrpSpPr>
                <a:grpSpLocks/>
              </p:cNvGrpSpPr>
              <p:nvPr/>
            </p:nvGrpSpPr>
            <p:grpSpPr bwMode="auto">
              <a:xfrm>
                <a:off x="3833" y="1770"/>
                <a:ext cx="349" cy="600"/>
                <a:chOff x="1768" y="1570"/>
                <a:chExt cx="349" cy="600"/>
              </a:xfrm>
            </p:grpSpPr>
            <p:sp>
              <p:nvSpPr>
                <p:cNvPr id="19490" name="Line 95"/>
                <p:cNvSpPr>
                  <a:spLocks noChangeShapeType="1"/>
                </p:cNvSpPr>
                <p:nvPr/>
              </p:nvSpPr>
              <p:spPr bwMode="auto">
                <a:xfrm>
                  <a:off x="1823" y="1570"/>
                  <a:ext cx="27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491" name="Group 96"/>
                <p:cNvGrpSpPr>
                  <a:grpSpLocks/>
                </p:cNvGrpSpPr>
                <p:nvPr/>
              </p:nvGrpSpPr>
              <p:grpSpPr bwMode="auto">
                <a:xfrm rot="-1869627">
                  <a:off x="1768" y="1626"/>
                  <a:ext cx="349" cy="544"/>
                  <a:chOff x="1610" y="1570"/>
                  <a:chExt cx="349" cy="544"/>
                </a:xfrm>
              </p:grpSpPr>
              <p:sp>
                <p:nvSpPr>
                  <p:cNvPr id="19492" name="Line 97"/>
                  <p:cNvSpPr>
                    <a:spLocks noChangeShapeType="1"/>
                  </p:cNvSpPr>
                  <p:nvPr/>
                </p:nvSpPr>
                <p:spPr bwMode="auto">
                  <a:xfrm flipH="1">
                    <a:off x="1687" y="1570"/>
                    <a:ext cx="272" cy="4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3" name="Oval 98"/>
                  <p:cNvSpPr>
                    <a:spLocks noChangeArrowheads="1"/>
                  </p:cNvSpPr>
                  <p:nvPr/>
                </p:nvSpPr>
                <p:spPr bwMode="auto">
                  <a:xfrm>
                    <a:off x="1610" y="2023"/>
                    <a:ext cx="91" cy="9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ndParaRPr>
                  </a:p>
                </p:txBody>
              </p:sp>
            </p:grpSp>
          </p:grpSp>
          <p:sp>
            <p:nvSpPr>
              <p:cNvPr id="19489" name="Line 99"/>
              <p:cNvSpPr>
                <a:spLocks noChangeShapeType="1"/>
              </p:cNvSpPr>
              <p:nvPr/>
            </p:nvSpPr>
            <p:spPr bwMode="auto">
              <a:xfrm>
                <a:off x="3755" y="2363"/>
                <a:ext cx="182"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467" name="Group 100"/>
            <p:cNvGrpSpPr>
              <a:grpSpLocks/>
            </p:cNvGrpSpPr>
            <p:nvPr/>
          </p:nvGrpSpPr>
          <p:grpSpPr bwMode="auto">
            <a:xfrm>
              <a:off x="2871" y="1498"/>
              <a:ext cx="486" cy="625"/>
              <a:chOff x="510" y="1767"/>
              <a:chExt cx="486" cy="625"/>
            </a:xfrm>
          </p:grpSpPr>
          <p:grpSp>
            <p:nvGrpSpPr>
              <p:cNvPr id="19482" name="Group 101"/>
              <p:cNvGrpSpPr>
                <a:grpSpLocks/>
              </p:cNvGrpSpPr>
              <p:nvPr/>
            </p:nvGrpSpPr>
            <p:grpSpPr bwMode="auto">
              <a:xfrm>
                <a:off x="510" y="1767"/>
                <a:ext cx="486" cy="590"/>
                <a:chOff x="444" y="1525"/>
                <a:chExt cx="486" cy="590"/>
              </a:xfrm>
            </p:grpSpPr>
            <p:sp>
              <p:nvSpPr>
                <p:cNvPr id="19484" name="Line 102"/>
                <p:cNvSpPr>
                  <a:spLocks noChangeShapeType="1"/>
                </p:cNvSpPr>
                <p:nvPr/>
              </p:nvSpPr>
              <p:spPr bwMode="auto">
                <a:xfrm>
                  <a:off x="657" y="1525"/>
                  <a:ext cx="27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5" name="Line 103"/>
                <p:cNvSpPr>
                  <a:spLocks noChangeShapeType="1"/>
                </p:cNvSpPr>
                <p:nvPr/>
              </p:nvSpPr>
              <p:spPr bwMode="auto">
                <a:xfrm>
                  <a:off x="793" y="1525"/>
                  <a:ext cx="0" cy="59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6" name="Line 104"/>
                <p:cNvSpPr>
                  <a:spLocks noChangeShapeType="1"/>
                </p:cNvSpPr>
                <p:nvPr/>
              </p:nvSpPr>
              <p:spPr bwMode="auto">
                <a:xfrm flipH="1">
                  <a:off x="521" y="1525"/>
                  <a:ext cx="272" cy="4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7" name="Oval 105"/>
                <p:cNvSpPr>
                  <a:spLocks noChangeArrowheads="1"/>
                </p:cNvSpPr>
                <p:nvPr/>
              </p:nvSpPr>
              <p:spPr bwMode="auto">
                <a:xfrm>
                  <a:off x="444" y="1978"/>
                  <a:ext cx="91" cy="9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ndParaRPr>
                </a:p>
              </p:txBody>
            </p:sp>
          </p:grpSp>
          <p:sp>
            <p:nvSpPr>
              <p:cNvPr id="19483" name="Line 106"/>
              <p:cNvSpPr>
                <a:spLocks noChangeShapeType="1"/>
              </p:cNvSpPr>
              <p:nvPr/>
            </p:nvSpPr>
            <p:spPr bwMode="auto">
              <a:xfrm>
                <a:off x="620" y="2301"/>
                <a:ext cx="136" cy="9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9468" name="Group 107"/>
            <p:cNvGrpSpPr>
              <a:grpSpLocks/>
            </p:cNvGrpSpPr>
            <p:nvPr/>
          </p:nvGrpSpPr>
          <p:grpSpPr bwMode="auto">
            <a:xfrm>
              <a:off x="888" y="1498"/>
              <a:ext cx="486" cy="625"/>
              <a:chOff x="2938" y="1770"/>
              <a:chExt cx="486" cy="625"/>
            </a:xfrm>
          </p:grpSpPr>
          <p:grpSp>
            <p:nvGrpSpPr>
              <p:cNvPr id="19476" name="Group 108"/>
              <p:cNvGrpSpPr>
                <a:grpSpLocks/>
              </p:cNvGrpSpPr>
              <p:nvPr/>
            </p:nvGrpSpPr>
            <p:grpSpPr bwMode="auto">
              <a:xfrm flipH="1">
                <a:off x="2938" y="1770"/>
                <a:ext cx="486" cy="590"/>
                <a:chOff x="2562" y="1706"/>
                <a:chExt cx="486" cy="590"/>
              </a:xfrm>
            </p:grpSpPr>
            <p:sp>
              <p:nvSpPr>
                <p:cNvPr id="19478" name="Line 109"/>
                <p:cNvSpPr>
                  <a:spLocks noChangeShapeType="1"/>
                </p:cNvSpPr>
                <p:nvPr/>
              </p:nvSpPr>
              <p:spPr bwMode="auto">
                <a:xfrm>
                  <a:off x="2775" y="1706"/>
                  <a:ext cx="27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9" name="Line 110"/>
                <p:cNvSpPr>
                  <a:spLocks noChangeShapeType="1"/>
                </p:cNvSpPr>
                <p:nvPr/>
              </p:nvSpPr>
              <p:spPr bwMode="auto">
                <a:xfrm>
                  <a:off x="2911" y="1706"/>
                  <a:ext cx="0" cy="59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0" name="Line 111"/>
                <p:cNvSpPr>
                  <a:spLocks noChangeShapeType="1"/>
                </p:cNvSpPr>
                <p:nvPr/>
              </p:nvSpPr>
              <p:spPr bwMode="auto">
                <a:xfrm flipH="1">
                  <a:off x="2639" y="1706"/>
                  <a:ext cx="272" cy="4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1" name="Oval 112"/>
                <p:cNvSpPr>
                  <a:spLocks noChangeArrowheads="1"/>
                </p:cNvSpPr>
                <p:nvPr/>
              </p:nvSpPr>
              <p:spPr bwMode="auto">
                <a:xfrm>
                  <a:off x="2562" y="2159"/>
                  <a:ext cx="91" cy="9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ndParaRPr>
                </a:p>
              </p:txBody>
            </p:sp>
          </p:grpSp>
          <p:sp>
            <p:nvSpPr>
              <p:cNvPr id="19477" name="Line 113"/>
              <p:cNvSpPr>
                <a:spLocks noChangeShapeType="1"/>
              </p:cNvSpPr>
              <p:nvPr/>
            </p:nvSpPr>
            <p:spPr bwMode="auto">
              <a:xfrm flipV="1">
                <a:off x="3174" y="2304"/>
                <a:ext cx="136" cy="91"/>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469" name="Group 114"/>
            <p:cNvGrpSpPr>
              <a:grpSpLocks/>
            </p:cNvGrpSpPr>
            <p:nvPr/>
          </p:nvGrpSpPr>
          <p:grpSpPr bwMode="auto">
            <a:xfrm flipH="1">
              <a:off x="4888" y="1498"/>
              <a:ext cx="486" cy="638"/>
              <a:chOff x="4785" y="1768"/>
              <a:chExt cx="486" cy="638"/>
            </a:xfrm>
          </p:grpSpPr>
          <p:grpSp>
            <p:nvGrpSpPr>
              <p:cNvPr id="19470" name="Group 115"/>
              <p:cNvGrpSpPr>
                <a:grpSpLocks/>
              </p:cNvGrpSpPr>
              <p:nvPr/>
            </p:nvGrpSpPr>
            <p:grpSpPr bwMode="auto">
              <a:xfrm>
                <a:off x="4785" y="1768"/>
                <a:ext cx="486" cy="590"/>
                <a:chOff x="444" y="1525"/>
                <a:chExt cx="486" cy="590"/>
              </a:xfrm>
            </p:grpSpPr>
            <p:sp>
              <p:nvSpPr>
                <p:cNvPr id="19472" name="Line 116"/>
                <p:cNvSpPr>
                  <a:spLocks noChangeShapeType="1"/>
                </p:cNvSpPr>
                <p:nvPr/>
              </p:nvSpPr>
              <p:spPr bwMode="auto">
                <a:xfrm>
                  <a:off x="657" y="1525"/>
                  <a:ext cx="27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3" name="Line 117"/>
                <p:cNvSpPr>
                  <a:spLocks noChangeShapeType="1"/>
                </p:cNvSpPr>
                <p:nvPr/>
              </p:nvSpPr>
              <p:spPr bwMode="auto">
                <a:xfrm>
                  <a:off x="793" y="1525"/>
                  <a:ext cx="0" cy="59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4" name="Line 118"/>
                <p:cNvSpPr>
                  <a:spLocks noChangeShapeType="1"/>
                </p:cNvSpPr>
                <p:nvPr/>
              </p:nvSpPr>
              <p:spPr bwMode="auto">
                <a:xfrm flipH="1">
                  <a:off x="521" y="1525"/>
                  <a:ext cx="272" cy="4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5" name="Oval 119"/>
                <p:cNvSpPr>
                  <a:spLocks noChangeArrowheads="1"/>
                </p:cNvSpPr>
                <p:nvPr/>
              </p:nvSpPr>
              <p:spPr bwMode="auto">
                <a:xfrm>
                  <a:off x="444" y="1978"/>
                  <a:ext cx="91" cy="9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ndParaRPr>
                </a:p>
              </p:txBody>
            </p:sp>
          </p:grpSp>
          <p:sp>
            <p:nvSpPr>
              <p:cNvPr id="19471" name="Line 120"/>
              <p:cNvSpPr>
                <a:spLocks noChangeShapeType="1"/>
              </p:cNvSpPr>
              <p:nvPr/>
            </p:nvSpPr>
            <p:spPr bwMode="auto">
              <a:xfrm>
                <a:off x="4895" y="2315"/>
                <a:ext cx="136" cy="9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19464" name="Rectangle 121"/>
          <p:cNvSpPr>
            <a:spLocks noChangeArrowheads="1"/>
          </p:cNvSpPr>
          <p:nvPr/>
        </p:nvSpPr>
        <p:spPr bwMode="auto">
          <a:xfrm>
            <a:off x="34925" y="2389188"/>
            <a:ext cx="685800" cy="1079500"/>
          </a:xfrm>
          <a:prstGeom prst="rect">
            <a:avLst/>
          </a:prstGeom>
          <a:solidFill>
            <a:srgbClr val="333333"/>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p>
            <a:pPr>
              <a:lnSpc>
                <a:spcPct val="90000"/>
              </a:lnSpc>
              <a:spcBef>
                <a:spcPct val="50000"/>
              </a:spcBef>
            </a:pPr>
            <a:r>
              <a:rPr lang="zh-CN" altLang="en-US" sz="3600" b="1">
                <a:solidFill>
                  <a:srgbClr val="99FF99"/>
                </a:solidFill>
                <a:latin typeface="Times New Roman" pitchFamily="18" charset="0"/>
                <a:ea typeface="华文新魏" pitchFamily="2" charset="-122"/>
              </a:rPr>
              <a:t>单摆</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wipe(down)">
                                      <p:cBhvr>
                                        <p:cTn id="7" dur="500"/>
                                        <p:tgtEl>
                                          <p:spTgt spid="19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464"/>
                                        </p:tgtEl>
                                        <p:attrNameLst>
                                          <p:attrName>style.visibility</p:attrName>
                                        </p:attrNameLst>
                                      </p:cBhvr>
                                      <p:to>
                                        <p:strVal val="visible"/>
                                      </p:to>
                                    </p:set>
                                    <p:animEffect transition="in" filter="wipe(down)">
                                      <p:cBhvr>
                                        <p:cTn id="12" dur="500"/>
                                        <p:tgtEl>
                                          <p:spTgt spid="194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9463"/>
                                        </p:tgtEl>
                                        <p:attrNameLst>
                                          <p:attrName>style.visibility</p:attrName>
                                        </p:attrNameLst>
                                      </p:cBhvr>
                                      <p:to>
                                        <p:strVal val="visible"/>
                                      </p:to>
                                    </p:set>
                                    <p:animEffect transition="in" filter="wipe(down)">
                                      <p:cBhvr>
                                        <p:cTn id="17" dur="500"/>
                                        <p:tgtEl>
                                          <p:spTgt spid="194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461"/>
                                        </p:tgtEl>
                                        <p:attrNameLst>
                                          <p:attrName>style.visibility</p:attrName>
                                        </p:attrNameLst>
                                      </p:cBhvr>
                                      <p:to>
                                        <p:strVal val="visible"/>
                                      </p:to>
                                    </p:set>
                                    <p:animEffect transition="in" filter="wipe(down)">
                                      <p:cBhvr>
                                        <p:cTn id="22" dur="500"/>
                                        <p:tgtEl>
                                          <p:spTgt spid="194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9462"/>
                                        </p:tgtEl>
                                        <p:attrNameLst>
                                          <p:attrName>style.visibility</p:attrName>
                                        </p:attrNameLst>
                                      </p:cBhvr>
                                      <p:to>
                                        <p:strVal val="visible"/>
                                      </p:to>
                                    </p:set>
                                    <p:animEffect transition="in" filter="wipe(down)">
                                      <p:cBhvr>
                                        <p:cTn id="27" dur="500"/>
                                        <p:tgtEl>
                                          <p:spTgt spid="194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P spid="5" grpId="0"/>
      <p:bldP spid="19461" grpId="0" animBg="1"/>
      <p:bldP spid="1946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07950" y="692150"/>
            <a:ext cx="8240713" cy="64928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274638" indent="-274638" algn="just" eaLnBrk="1" hangingPunct="1">
              <a:lnSpc>
                <a:spcPct val="150000"/>
              </a:lnSpc>
              <a:defRPr/>
            </a:pPr>
            <a:r>
              <a:rPr lang="zh-CN" altLang="en-US" sz="2800" b="1" dirty="0" smtClean="0">
                <a:latin typeface="+mn-ea"/>
              </a:rPr>
              <a:t>单摆的周期</a:t>
            </a:r>
            <a:endParaRPr lang="en-US" altLang="zh-CN" sz="2800" b="1" dirty="0" smtClean="0">
              <a:latin typeface="+mn-ea"/>
            </a:endParaRPr>
          </a:p>
        </p:txBody>
      </p:sp>
      <p:sp>
        <p:nvSpPr>
          <p:cNvPr id="20483" name="矩形 4"/>
          <p:cNvSpPr>
            <a:spLocks noChangeArrowheads="1"/>
          </p:cNvSpPr>
          <p:nvPr/>
        </p:nvSpPr>
        <p:spPr bwMode="auto">
          <a:xfrm>
            <a:off x="252413" y="1958975"/>
            <a:ext cx="80962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65125" indent="-365125" algn="just" eaLnBrk="1" hangingPunct="1">
              <a:lnSpc>
                <a:spcPct val="150000"/>
              </a:lnSpc>
              <a:buFont typeface="Arial" charset="0"/>
              <a:buChar char="•"/>
            </a:pPr>
            <a:r>
              <a:rPr lang="zh-CN" altLang="en-US" sz="2800" b="1">
                <a:solidFill>
                  <a:srgbClr val="000000"/>
                </a:solidFill>
                <a:latin typeface="宋体" pitchFamily="2" charset="-122"/>
              </a:rPr>
              <a:t>电磁振荡的周期或频率是由什么因素决定的呢？</a:t>
            </a:r>
          </a:p>
        </p:txBody>
      </p:sp>
      <p:graphicFrame>
        <p:nvGraphicFramePr>
          <p:cNvPr id="20484" name="对象 5"/>
          <p:cNvGraphicFramePr>
            <a:graphicFrameLocks noChangeAspect="1"/>
          </p:cNvGraphicFramePr>
          <p:nvPr/>
        </p:nvGraphicFramePr>
        <p:xfrm>
          <a:off x="2627313" y="625475"/>
          <a:ext cx="1835150" cy="1212850"/>
        </p:xfrm>
        <a:graphic>
          <a:graphicData uri="http://schemas.openxmlformats.org/presentationml/2006/ole">
            <mc:AlternateContent xmlns:mc="http://schemas.openxmlformats.org/markup-compatibility/2006">
              <mc:Choice xmlns:v="urn:schemas-microsoft-com:vml" Requires="v">
                <p:oleObj spid="_x0000_s20502" name="Equation" r:id="rId3" imgW="710891" imgH="469696" progId="Equation.DSMT4">
                  <p:embed/>
                </p:oleObj>
              </mc:Choice>
              <mc:Fallback>
                <p:oleObj name="Equation" r:id="rId3" imgW="710891" imgH="469696" progId="Equation.DSMT4">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625475"/>
                        <a:ext cx="1835150"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2"/>
          <p:cNvSpPr txBox="1">
            <a:spLocks noChangeArrowheads="1"/>
          </p:cNvSpPr>
          <p:nvPr/>
        </p:nvSpPr>
        <p:spPr>
          <a:xfrm>
            <a:off x="4787900" y="908050"/>
            <a:ext cx="3889375" cy="6477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eaLnBrk="1" hangingPunct="1">
              <a:lnSpc>
                <a:spcPct val="150000"/>
              </a:lnSpc>
              <a:buFont typeface="Wingdings" pitchFamily="2" charset="2"/>
              <a:buNone/>
              <a:defRPr/>
            </a:pPr>
            <a:r>
              <a:rPr lang="en-US" altLang="zh-CN" sz="2800" b="1" dirty="0" smtClean="0">
                <a:latin typeface="+mn-ea"/>
              </a:rPr>
              <a:t>--</a:t>
            </a:r>
            <a:r>
              <a:rPr lang="zh-CN" altLang="en-US" sz="2800" b="1" dirty="0" smtClean="0">
                <a:latin typeface="+mn-ea"/>
              </a:rPr>
              <a:t>系统固有性质决定</a:t>
            </a:r>
            <a:endParaRPr lang="en-US" altLang="zh-CN" sz="2800" b="1" dirty="0" smtClean="0">
              <a:latin typeface="+mn-ea"/>
            </a:endParaRPr>
          </a:p>
        </p:txBody>
      </p:sp>
      <p:sp>
        <p:nvSpPr>
          <p:cNvPr id="8" name="Rectangle 2"/>
          <p:cNvSpPr txBox="1">
            <a:spLocks noChangeArrowheads="1"/>
          </p:cNvSpPr>
          <p:nvPr/>
        </p:nvSpPr>
        <p:spPr>
          <a:xfrm>
            <a:off x="250825" y="2997200"/>
            <a:ext cx="8723313" cy="341312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eaLnBrk="1" hangingPunct="1">
              <a:spcBef>
                <a:spcPct val="0"/>
              </a:spcBef>
              <a:defRPr/>
            </a:pPr>
            <a:r>
              <a:rPr lang="zh-CN" altLang="en-US" sz="2800" b="1" dirty="0" smtClean="0">
                <a:latin typeface="+mn-ea"/>
              </a:rPr>
              <a:t>实验表明：</a:t>
            </a:r>
          </a:p>
          <a:p>
            <a:pPr algn="just" eaLnBrk="1" hangingPunct="1">
              <a:lnSpc>
                <a:spcPct val="130000"/>
              </a:lnSpc>
              <a:spcBef>
                <a:spcPct val="0"/>
              </a:spcBef>
              <a:buFont typeface="Wingdings" pitchFamily="2" charset="2"/>
              <a:buNone/>
              <a:defRPr/>
            </a:pP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1</a:t>
            </a:r>
            <a:r>
              <a:rPr lang="zh-CN" altLang="en-US" sz="2800" b="1" dirty="0" smtClean="0">
                <a:latin typeface="Times New Roman" panose="02020603050405020304" pitchFamily="18" charset="0"/>
                <a:cs typeface="Times New Roman" panose="02020603050405020304" pitchFamily="18" charset="0"/>
              </a:rPr>
              <a:t>）电容增大时，周期变长（频率变低）；</a:t>
            </a:r>
          </a:p>
          <a:p>
            <a:pPr algn="just" eaLnBrk="1" hangingPunct="1">
              <a:lnSpc>
                <a:spcPct val="130000"/>
              </a:lnSpc>
              <a:spcBef>
                <a:spcPct val="0"/>
              </a:spcBef>
              <a:buFont typeface="Wingdings" pitchFamily="2" charset="2"/>
              <a:buNone/>
              <a:defRPr/>
            </a:pP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2</a:t>
            </a:r>
            <a:r>
              <a:rPr lang="zh-CN" altLang="en-US" sz="2800" b="1" dirty="0" smtClean="0">
                <a:latin typeface="Times New Roman" panose="02020603050405020304" pitchFamily="18" charset="0"/>
                <a:cs typeface="Times New Roman" panose="02020603050405020304" pitchFamily="18" charset="0"/>
              </a:rPr>
              <a:t>）电感增大时，周期变长（频率变低）；</a:t>
            </a:r>
          </a:p>
          <a:p>
            <a:pPr algn="just" eaLnBrk="1" hangingPunct="1">
              <a:lnSpc>
                <a:spcPct val="130000"/>
              </a:lnSpc>
              <a:spcBef>
                <a:spcPct val="0"/>
              </a:spcBef>
              <a:buFont typeface="Wingdings" pitchFamily="2" charset="2"/>
              <a:buNone/>
              <a:defRPr/>
            </a:pP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3</a:t>
            </a:r>
            <a:r>
              <a:rPr lang="zh-CN" altLang="en-US" sz="2800" b="1" dirty="0" smtClean="0">
                <a:latin typeface="Times New Roman" panose="02020603050405020304" pitchFamily="18" charset="0"/>
                <a:cs typeface="Times New Roman" panose="02020603050405020304" pitchFamily="18" charset="0"/>
              </a:rPr>
              <a:t>）电压升高时，周期不变（频率不变）．</a:t>
            </a:r>
          </a:p>
          <a:p>
            <a:pPr algn="just" eaLnBrk="1" hangingPunct="1">
              <a:lnSpc>
                <a:spcPct val="130000"/>
              </a:lnSpc>
              <a:spcBef>
                <a:spcPct val="0"/>
              </a:spcBef>
              <a:buFont typeface="Wingdings" pitchFamily="2" charset="2"/>
              <a:buNone/>
              <a:defRPr/>
            </a:pPr>
            <a:r>
              <a:rPr lang="zh-CN" altLang="en-US" sz="2800" b="1" dirty="0" smtClean="0">
                <a:latin typeface="Times New Roman" panose="02020603050405020304" pitchFamily="18" charset="0"/>
                <a:cs typeface="Times New Roman" panose="02020603050405020304" pitchFamily="18" charset="0"/>
              </a:rPr>
              <a:t>　结论：</a:t>
            </a:r>
            <a:r>
              <a:rPr lang="en-US" altLang="zh-CN" sz="2800" b="1" i="1" dirty="0" smtClean="0">
                <a:latin typeface="Times New Roman" panose="02020603050405020304" pitchFamily="18" charset="0"/>
                <a:cs typeface="Times New Roman" panose="02020603050405020304" pitchFamily="18" charset="0"/>
              </a:rPr>
              <a:t>LC</a:t>
            </a:r>
            <a:r>
              <a:rPr lang="zh-CN" altLang="en-US" sz="2800" b="1" dirty="0" smtClean="0">
                <a:latin typeface="Times New Roman" panose="02020603050405020304" pitchFamily="18" charset="0"/>
                <a:cs typeface="Times New Roman" panose="02020603050405020304" pitchFamily="18" charset="0"/>
              </a:rPr>
              <a:t>回路的周期和频率只与电容</a:t>
            </a:r>
            <a:r>
              <a:rPr lang="en-US" altLang="zh-CN" sz="2800" b="1" i="1" dirty="0" smtClean="0">
                <a:latin typeface="Times New Roman" panose="02020603050405020304" pitchFamily="18" charset="0"/>
                <a:cs typeface="Times New Roman" panose="02020603050405020304" pitchFamily="18" charset="0"/>
              </a:rPr>
              <a:t>C</a:t>
            </a:r>
            <a:r>
              <a:rPr lang="zh-CN" altLang="en-US" sz="2800" b="1" dirty="0" smtClean="0">
                <a:latin typeface="Times New Roman" panose="02020603050405020304" pitchFamily="18" charset="0"/>
                <a:cs typeface="Times New Roman" panose="02020603050405020304" pitchFamily="18" charset="0"/>
              </a:rPr>
              <a:t>和自感</a:t>
            </a:r>
            <a:r>
              <a:rPr lang="en-US" altLang="zh-CN" sz="2800" b="1" i="1" dirty="0" smtClean="0">
                <a:latin typeface="Times New Roman" panose="02020603050405020304" pitchFamily="18" charset="0"/>
                <a:cs typeface="Times New Roman" panose="02020603050405020304" pitchFamily="18" charset="0"/>
              </a:rPr>
              <a:t>L</a:t>
            </a:r>
            <a:r>
              <a:rPr lang="zh-CN" altLang="en-US" sz="2800" b="1" dirty="0" smtClean="0">
                <a:latin typeface="Times New Roman" panose="02020603050405020304" pitchFamily="18" charset="0"/>
                <a:cs typeface="Times New Roman" panose="02020603050405020304" pitchFamily="18" charset="0"/>
              </a:rPr>
              <a:t>有关，跟电容器的带电多少和回路电流大小无关．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strips(upLeft)">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wipe(left)">
                                      <p:cBhvr>
                                        <p:cTn id="12" dur="500"/>
                                        <p:tgtEl>
                                          <p:spTgt spid="204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p:cTn id="17" dur="500" fill="hold"/>
                                        <p:tgtEl>
                                          <p:spTgt spid="8">
                                            <p:txEl>
                                              <p:pRg st="0" end="0"/>
                                            </p:txEl>
                                          </p:spTgt>
                                        </p:tgtEl>
                                        <p:attrNameLst>
                                          <p:attrName>ppt_x</p:attrName>
                                        </p:attrNameLst>
                                      </p:cBhvr>
                                      <p:tavLst>
                                        <p:tav tm="0">
                                          <p:val>
                                            <p:strVal val="#ppt_x-#ppt_w/2"/>
                                          </p:val>
                                        </p:tav>
                                        <p:tav tm="100000">
                                          <p:val>
                                            <p:strVal val="#ppt_x"/>
                                          </p:val>
                                        </p:tav>
                                      </p:tavLst>
                                    </p:anim>
                                    <p:anim calcmode="lin" valueType="num">
                                      <p:cBhvr>
                                        <p:cTn id="18" dur="50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19"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 calcmode="lin" valueType="num">
                                      <p:cBhvr>
                                        <p:cTn id="25" dur="500" fill="hold"/>
                                        <p:tgtEl>
                                          <p:spTgt spid="8">
                                            <p:txEl>
                                              <p:pRg st="1" end="1"/>
                                            </p:txEl>
                                          </p:spTgt>
                                        </p:tgtEl>
                                        <p:attrNameLst>
                                          <p:attrName>ppt_x</p:attrName>
                                        </p:attrNameLst>
                                      </p:cBhvr>
                                      <p:tavLst>
                                        <p:tav tm="0">
                                          <p:val>
                                            <p:strVal val="#ppt_x-#ppt_w/2"/>
                                          </p:val>
                                        </p:tav>
                                        <p:tav tm="100000">
                                          <p:val>
                                            <p:strVal val="#ppt_x"/>
                                          </p:val>
                                        </p:tav>
                                      </p:tavLst>
                                    </p:anim>
                                    <p:anim calcmode="lin" valueType="num">
                                      <p:cBhvr>
                                        <p:cTn id="26" dur="500" fill="hold"/>
                                        <p:tgtEl>
                                          <p:spTgt spid="8">
                                            <p:txEl>
                                              <p:pRg st="1" end="1"/>
                                            </p:txEl>
                                          </p:spTgt>
                                        </p:tgtEl>
                                        <p:attrNameLst>
                                          <p:attrName>ppt_y</p:attrName>
                                        </p:attrNameLst>
                                      </p:cBhvr>
                                      <p:tavLst>
                                        <p:tav tm="0">
                                          <p:val>
                                            <p:strVal val="#ppt_y"/>
                                          </p:val>
                                        </p:tav>
                                        <p:tav tm="100000">
                                          <p:val>
                                            <p:strVal val="#ppt_y"/>
                                          </p:val>
                                        </p:tav>
                                      </p:tavLst>
                                    </p:anim>
                                    <p:anim calcmode="lin" valueType="num">
                                      <p:cBhvr>
                                        <p:cTn id="27"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28" dur="500" fill="hold"/>
                                        <p:tgtEl>
                                          <p:spTgt spid="8">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8" fill="hold" grpId="0" nodeType="click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anim calcmode="lin" valueType="num">
                                      <p:cBhvr>
                                        <p:cTn id="33" dur="500" fill="hold"/>
                                        <p:tgtEl>
                                          <p:spTgt spid="8">
                                            <p:txEl>
                                              <p:pRg st="2" end="2"/>
                                            </p:txEl>
                                          </p:spTgt>
                                        </p:tgtEl>
                                        <p:attrNameLst>
                                          <p:attrName>ppt_x</p:attrName>
                                        </p:attrNameLst>
                                      </p:cBhvr>
                                      <p:tavLst>
                                        <p:tav tm="0">
                                          <p:val>
                                            <p:strVal val="#ppt_x-#ppt_w/2"/>
                                          </p:val>
                                        </p:tav>
                                        <p:tav tm="100000">
                                          <p:val>
                                            <p:strVal val="#ppt_x"/>
                                          </p:val>
                                        </p:tav>
                                      </p:tavLst>
                                    </p:anim>
                                    <p:anim calcmode="lin" valueType="num">
                                      <p:cBhvr>
                                        <p:cTn id="34" dur="500" fill="hold"/>
                                        <p:tgtEl>
                                          <p:spTgt spid="8">
                                            <p:txEl>
                                              <p:pRg st="2" end="2"/>
                                            </p:txEl>
                                          </p:spTgt>
                                        </p:tgtEl>
                                        <p:attrNameLst>
                                          <p:attrName>ppt_y</p:attrName>
                                        </p:attrNameLst>
                                      </p:cBhvr>
                                      <p:tavLst>
                                        <p:tav tm="0">
                                          <p:val>
                                            <p:strVal val="#ppt_y"/>
                                          </p:val>
                                        </p:tav>
                                        <p:tav tm="100000">
                                          <p:val>
                                            <p:strVal val="#ppt_y"/>
                                          </p:val>
                                        </p:tav>
                                      </p:tavLst>
                                    </p:anim>
                                    <p:anim calcmode="lin" valueType="num">
                                      <p:cBhvr>
                                        <p:cTn id="35"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36" dur="500" fill="hold"/>
                                        <p:tgtEl>
                                          <p:spTgt spid="8">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8" fill="hold" grpId="0" nodeType="click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anim calcmode="lin" valueType="num">
                                      <p:cBhvr>
                                        <p:cTn id="41" dur="500" fill="hold"/>
                                        <p:tgtEl>
                                          <p:spTgt spid="8">
                                            <p:txEl>
                                              <p:pRg st="3" end="3"/>
                                            </p:txEl>
                                          </p:spTgt>
                                        </p:tgtEl>
                                        <p:attrNameLst>
                                          <p:attrName>ppt_x</p:attrName>
                                        </p:attrNameLst>
                                      </p:cBhvr>
                                      <p:tavLst>
                                        <p:tav tm="0">
                                          <p:val>
                                            <p:strVal val="#ppt_x-#ppt_w/2"/>
                                          </p:val>
                                        </p:tav>
                                        <p:tav tm="100000">
                                          <p:val>
                                            <p:strVal val="#ppt_x"/>
                                          </p:val>
                                        </p:tav>
                                      </p:tavLst>
                                    </p:anim>
                                    <p:anim calcmode="lin" valueType="num">
                                      <p:cBhvr>
                                        <p:cTn id="42" dur="500" fill="hold"/>
                                        <p:tgtEl>
                                          <p:spTgt spid="8">
                                            <p:txEl>
                                              <p:pRg st="3" end="3"/>
                                            </p:txEl>
                                          </p:spTgt>
                                        </p:tgtEl>
                                        <p:attrNameLst>
                                          <p:attrName>ppt_y</p:attrName>
                                        </p:attrNameLst>
                                      </p:cBhvr>
                                      <p:tavLst>
                                        <p:tav tm="0">
                                          <p:val>
                                            <p:strVal val="#ppt_y"/>
                                          </p:val>
                                        </p:tav>
                                        <p:tav tm="100000">
                                          <p:val>
                                            <p:strVal val="#ppt_y"/>
                                          </p:val>
                                        </p:tav>
                                      </p:tavLst>
                                    </p:anim>
                                    <p:anim calcmode="lin" valueType="num">
                                      <p:cBhvr>
                                        <p:cTn id="43" dur="500" fill="hold"/>
                                        <p:tgtEl>
                                          <p:spTgt spid="8">
                                            <p:txEl>
                                              <p:pRg st="3" end="3"/>
                                            </p:txEl>
                                          </p:spTgt>
                                        </p:tgtEl>
                                        <p:attrNameLst>
                                          <p:attrName>ppt_w</p:attrName>
                                        </p:attrNameLst>
                                      </p:cBhvr>
                                      <p:tavLst>
                                        <p:tav tm="0">
                                          <p:val>
                                            <p:fltVal val="0"/>
                                          </p:val>
                                        </p:tav>
                                        <p:tav tm="100000">
                                          <p:val>
                                            <p:strVal val="#ppt_w"/>
                                          </p:val>
                                        </p:tav>
                                      </p:tavLst>
                                    </p:anim>
                                    <p:anim calcmode="lin" valueType="num">
                                      <p:cBhvr>
                                        <p:cTn id="44" dur="500" fill="hold"/>
                                        <p:tgtEl>
                                          <p:spTgt spid="8">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8" fill="hold" grpId="0" nodeType="clickEffect">
                                  <p:stCondLst>
                                    <p:cond delay="0"/>
                                  </p:stCondLst>
                                  <p:childTnLst>
                                    <p:set>
                                      <p:cBhvr>
                                        <p:cTn id="48" dur="1" fill="hold">
                                          <p:stCondLst>
                                            <p:cond delay="0"/>
                                          </p:stCondLst>
                                        </p:cTn>
                                        <p:tgtEl>
                                          <p:spTgt spid="8">
                                            <p:txEl>
                                              <p:pRg st="4" end="4"/>
                                            </p:txEl>
                                          </p:spTgt>
                                        </p:tgtEl>
                                        <p:attrNameLst>
                                          <p:attrName>style.visibility</p:attrName>
                                        </p:attrNameLst>
                                      </p:cBhvr>
                                      <p:to>
                                        <p:strVal val="visible"/>
                                      </p:to>
                                    </p:set>
                                    <p:anim calcmode="lin" valueType="num">
                                      <p:cBhvr>
                                        <p:cTn id="49" dur="500" fill="hold"/>
                                        <p:tgtEl>
                                          <p:spTgt spid="8">
                                            <p:txEl>
                                              <p:pRg st="4" end="4"/>
                                            </p:txEl>
                                          </p:spTgt>
                                        </p:tgtEl>
                                        <p:attrNameLst>
                                          <p:attrName>ppt_x</p:attrName>
                                        </p:attrNameLst>
                                      </p:cBhvr>
                                      <p:tavLst>
                                        <p:tav tm="0">
                                          <p:val>
                                            <p:strVal val="#ppt_x-#ppt_w/2"/>
                                          </p:val>
                                        </p:tav>
                                        <p:tav tm="100000">
                                          <p:val>
                                            <p:strVal val="#ppt_x"/>
                                          </p:val>
                                        </p:tav>
                                      </p:tavLst>
                                    </p:anim>
                                    <p:anim calcmode="lin" valueType="num">
                                      <p:cBhvr>
                                        <p:cTn id="50" dur="500" fill="hold"/>
                                        <p:tgtEl>
                                          <p:spTgt spid="8">
                                            <p:txEl>
                                              <p:pRg st="4" end="4"/>
                                            </p:txEl>
                                          </p:spTgt>
                                        </p:tgtEl>
                                        <p:attrNameLst>
                                          <p:attrName>ppt_y</p:attrName>
                                        </p:attrNameLst>
                                      </p:cBhvr>
                                      <p:tavLst>
                                        <p:tav tm="0">
                                          <p:val>
                                            <p:strVal val="#ppt_y"/>
                                          </p:val>
                                        </p:tav>
                                        <p:tav tm="100000">
                                          <p:val>
                                            <p:strVal val="#ppt_y"/>
                                          </p:val>
                                        </p:tav>
                                      </p:tavLst>
                                    </p:anim>
                                    <p:anim calcmode="lin" valueType="num">
                                      <p:cBhvr>
                                        <p:cTn id="51" dur="500" fill="hold"/>
                                        <p:tgtEl>
                                          <p:spTgt spid="8">
                                            <p:txEl>
                                              <p:pRg st="4" end="4"/>
                                            </p:txEl>
                                          </p:spTgt>
                                        </p:tgtEl>
                                        <p:attrNameLst>
                                          <p:attrName>ppt_w</p:attrName>
                                        </p:attrNameLst>
                                      </p:cBhvr>
                                      <p:tavLst>
                                        <p:tav tm="0">
                                          <p:val>
                                            <p:fltVal val="0"/>
                                          </p:val>
                                        </p:tav>
                                        <p:tav tm="100000">
                                          <p:val>
                                            <p:strVal val="#ppt_w"/>
                                          </p:val>
                                        </p:tav>
                                      </p:tavLst>
                                    </p:anim>
                                    <p:anim calcmode="lin" valueType="num">
                                      <p:cBhvr>
                                        <p:cTn id="52" dur="500" fill="hold"/>
                                        <p:tgtEl>
                                          <p:spTgt spid="8">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P spid="7" grpId="0" build="p" autoUpdateAnimBg="0"/>
      <p:bldP spid="8"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xfrm>
            <a:off x="17463" y="620713"/>
            <a:ext cx="7010400" cy="685800"/>
          </a:xfrm>
        </p:spPr>
        <p:txBody>
          <a:bodyPr/>
          <a:lstStyle/>
          <a:p>
            <a:pPr eaLnBrk="1" hangingPunct="1">
              <a:buFontTx/>
              <a:buChar char="•"/>
              <a:defRPr/>
            </a:pPr>
            <a:r>
              <a:rPr lang="zh-CN" altLang="en-US" sz="2800" b="1" i="1" dirty="0" smtClean="0">
                <a:solidFill>
                  <a:schemeClr val="accent2"/>
                </a:solidFill>
                <a:latin typeface="Times New Roman" panose="02020603050405020304" pitchFamily="18" charset="0"/>
                <a:ea typeface="+mn-ea"/>
                <a:cs typeface="Times New Roman" panose="02020603050405020304" pitchFamily="18" charset="0"/>
              </a:rPr>
              <a:t>　</a:t>
            </a:r>
            <a:r>
              <a:rPr lang="en-US" altLang="zh-CN" sz="2800" b="1" i="1" dirty="0" smtClean="0">
                <a:solidFill>
                  <a:schemeClr val="tx1"/>
                </a:solidFill>
                <a:latin typeface="Times New Roman" panose="02020603050405020304" pitchFamily="18" charset="0"/>
                <a:ea typeface="+mn-ea"/>
                <a:cs typeface="Times New Roman" panose="02020603050405020304" pitchFamily="18" charset="0"/>
              </a:rPr>
              <a:t>LC</a:t>
            </a:r>
            <a:r>
              <a:rPr lang="zh-CN" altLang="en-US" sz="2800" b="1" dirty="0" smtClean="0">
                <a:solidFill>
                  <a:schemeClr val="tx1"/>
                </a:solidFill>
                <a:latin typeface="Times New Roman" panose="02020603050405020304" pitchFamily="18" charset="0"/>
                <a:ea typeface="+mn-ea"/>
                <a:cs typeface="Times New Roman" panose="02020603050405020304" pitchFamily="18" charset="0"/>
              </a:rPr>
              <a:t>回路的周期和频率公式</a:t>
            </a:r>
            <a:r>
              <a:rPr lang="zh-CN" altLang="en-US" sz="2800" b="1" dirty="0" smtClean="0">
                <a:solidFill>
                  <a:schemeClr val="accent2"/>
                </a:solidFill>
                <a:latin typeface="Times New Roman" panose="02020603050405020304" pitchFamily="18" charset="0"/>
                <a:ea typeface="+mn-ea"/>
                <a:cs typeface="Times New Roman" panose="02020603050405020304" pitchFamily="18" charset="0"/>
              </a:rPr>
              <a:t> </a:t>
            </a:r>
          </a:p>
        </p:txBody>
      </p:sp>
      <p:sp>
        <p:nvSpPr>
          <p:cNvPr id="606211" name="Rectangle 3"/>
          <p:cNvSpPr>
            <a:spLocks noGrp="1" noChangeArrowheads="1"/>
          </p:cNvSpPr>
          <p:nvPr>
            <p:ph type="body" idx="1"/>
          </p:nvPr>
        </p:nvSpPr>
        <p:spPr>
          <a:xfrm>
            <a:off x="311150" y="4221088"/>
            <a:ext cx="8642350" cy="2241004"/>
          </a:xfrm>
          <a:ln w="19050" cap="flat">
            <a:noFill/>
            <a:prstDash val="sysDot"/>
            <a:miter lim="800000"/>
            <a:headEnd/>
            <a:tailEnd/>
          </a:ln>
        </p:spPr>
        <p:txBody>
          <a:bodyPr/>
          <a:lstStyle/>
          <a:p>
            <a:pPr marL="898525" indent="-898525" algn="just" eaLnBrk="1" hangingPunct="1">
              <a:lnSpc>
                <a:spcPct val="110000"/>
              </a:lnSpc>
              <a:spcBef>
                <a:spcPct val="35000"/>
              </a:spcBef>
              <a:buFont typeface="Wingdings" pitchFamily="2" charset="2"/>
              <a:buNone/>
              <a:defRPr/>
            </a:pPr>
            <a:r>
              <a:rPr lang="zh-CN" altLang="en-US" sz="2800" b="1" dirty="0" smtClean="0">
                <a:latin typeface="Times New Roman" panose="02020603050405020304" pitchFamily="18" charset="0"/>
                <a:cs typeface="Times New Roman" panose="02020603050405020304" pitchFamily="18" charset="0"/>
                <a:sym typeface="Symbol" pitchFamily="18" charset="2"/>
              </a:rPr>
              <a:t>（</a:t>
            </a:r>
            <a:r>
              <a:rPr lang="en-US" altLang="zh-CN" sz="2800" b="1" dirty="0" smtClean="0">
                <a:latin typeface="Times New Roman" panose="02020603050405020304" pitchFamily="18" charset="0"/>
                <a:cs typeface="Times New Roman" panose="02020603050405020304" pitchFamily="18" charset="0"/>
                <a:sym typeface="Symbol" pitchFamily="18" charset="2"/>
              </a:rPr>
              <a:t>1</a:t>
            </a:r>
            <a:r>
              <a:rPr lang="zh-CN" altLang="en-US" sz="2800" b="1" dirty="0" smtClean="0">
                <a:latin typeface="Times New Roman" panose="02020603050405020304" pitchFamily="18" charset="0"/>
                <a:cs typeface="Times New Roman" panose="02020603050405020304" pitchFamily="18" charset="0"/>
                <a:sym typeface="Symbol" pitchFamily="18" charset="2"/>
              </a:rPr>
              <a:t>）式中各物理量</a:t>
            </a:r>
            <a:r>
              <a:rPr lang="en-US" altLang="zh-CN" sz="2800" b="1" i="1" dirty="0" smtClean="0">
                <a:latin typeface="Times New Roman" panose="02020603050405020304" pitchFamily="18" charset="0"/>
                <a:cs typeface="Times New Roman" panose="02020603050405020304" pitchFamily="18" charset="0"/>
                <a:sym typeface="Symbol" pitchFamily="18" charset="2"/>
              </a:rPr>
              <a:t>T</a:t>
            </a:r>
            <a:r>
              <a:rPr lang="zh-CN" altLang="en-US" sz="2800" b="1" i="1" dirty="0" smtClean="0">
                <a:latin typeface="Times New Roman" panose="02020603050405020304" pitchFamily="18" charset="0"/>
                <a:cs typeface="Times New Roman" panose="02020603050405020304" pitchFamily="18" charset="0"/>
                <a:sym typeface="Symbol" pitchFamily="18" charset="2"/>
              </a:rPr>
              <a:t>、</a:t>
            </a:r>
            <a:r>
              <a:rPr lang="en-US" altLang="zh-CN" sz="2800" b="1" i="1" dirty="0" smtClean="0">
                <a:latin typeface="Times New Roman" panose="02020603050405020304" pitchFamily="18" charset="0"/>
                <a:cs typeface="Times New Roman" panose="02020603050405020304" pitchFamily="18" charset="0"/>
                <a:sym typeface="Symbol" pitchFamily="18" charset="2"/>
              </a:rPr>
              <a:t>L</a:t>
            </a:r>
            <a:r>
              <a:rPr lang="zh-CN" altLang="en-US" sz="2800" b="1" i="1" dirty="0" smtClean="0">
                <a:latin typeface="Times New Roman" panose="02020603050405020304" pitchFamily="18" charset="0"/>
                <a:cs typeface="Times New Roman" panose="02020603050405020304" pitchFamily="18" charset="0"/>
                <a:sym typeface="Symbol" pitchFamily="18" charset="2"/>
              </a:rPr>
              <a:t>、</a:t>
            </a:r>
            <a:r>
              <a:rPr lang="en-US" altLang="zh-CN" sz="2800" b="1" i="1" dirty="0" smtClean="0">
                <a:latin typeface="Times New Roman" panose="02020603050405020304" pitchFamily="18" charset="0"/>
                <a:cs typeface="Times New Roman" panose="02020603050405020304" pitchFamily="18" charset="0"/>
                <a:sym typeface="Symbol" pitchFamily="18" charset="2"/>
              </a:rPr>
              <a:t>C</a:t>
            </a:r>
            <a:r>
              <a:rPr lang="zh-CN" altLang="en-US" sz="2800" b="1" i="1" dirty="0" smtClean="0">
                <a:latin typeface="Times New Roman" panose="02020603050405020304" pitchFamily="18" charset="0"/>
                <a:cs typeface="Times New Roman" panose="02020603050405020304" pitchFamily="18" charset="0"/>
                <a:sym typeface="Symbol" pitchFamily="18" charset="2"/>
              </a:rPr>
              <a:t>、</a:t>
            </a:r>
            <a:r>
              <a:rPr lang="en-US" altLang="zh-CN" sz="2800" b="1" i="1" dirty="0" smtClean="0">
                <a:latin typeface="Times New Roman" panose="02020603050405020304" pitchFamily="18" charset="0"/>
                <a:cs typeface="Times New Roman" panose="02020603050405020304" pitchFamily="18" charset="0"/>
                <a:sym typeface="Symbol" pitchFamily="18" charset="2"/>
              </a:rPr>
              <a:t>f</a:t>
            </a:r>
            <a:r>
              <a:rPr lang="zh-CN" altLang="en-US" sz="2800" b="1" dirty="0" smtClean="0">
                <a:latin typeface="Times New Roman" panose="02020603050405020304" pitchFamily="18" charset="0"/>
                <a:cs typeface="Times New Roman" panose="02020603050405020304" pitchFamily="18" charset="0"/>
                <a:sym typeface="Symbol" pitchFamily="18" charset="2"/>
              </a:rPr>
              <a:t>的单位分别是</a:t>
            </a:r>
            <a:r>
              <a:rPr lang="en-US" altLang="zh-CN" sz="2800" b="1" dirty="0" smtClean="0">
                <a:latin typeface="Times New Roman" panose="02020603050405020304" pitchFamily="18" charset="0"/>
                <a:cs typeface="Times New Roman" panose="02020603050405020304" pitchFamily="18" charset="0"/>
                <a:sym typeface="Symbol" pitchFamily="18" charset="2"/>
              </a:rPr>
              <a:t>s</a:t>
            </a:r>
            <a:r>
              <a:rPr lang="zh-CN" altLang="en-US" sz="2800" b="1" dirty="0" smtClean="0">
                <a:latin typeface="Times New Roman" panose="02020603050405020304" pitchFamily="18" charset="0"/>
                <a:cs typeface="Times New Roman" panose="02020603050405020304" pitchFamily="18" charset="0"/>
                <a:sym typeface="Symbol" pitchFamily="18" charset="2"/>
              </a:rPr>
              <a:t>、</a:t>
            </a:r>
            <a:r>
              <a:rPr lang="en-US" altLang="zh-CN" sz="2800" b="1" dirty="0" smtClean="0">
                <a:latin typeface="Times New Roman" panose="02020603050405020304" pitchFamily="18" charset="0"/>
                <a:cs typeface="Times New Roman" panose="02020603050405020304" pitchFamily="18" charset="0"/>
                <a:sym typeface="Symbol" pitchFamily="18" charset="2"/>
              </a:rPr>
              <a:t>H</a:t>
            </a:r>
            <a:r>
              <a:rPr lang="zh-CN" altLang="en-US" sz="2800" b="1" dirty="0" smtClean="0">
                <a:latin typeface="Times New Roman" panose="02020603050405020304" pitchFamily="18" charset="0"/>
                <a:cs typeface="Times New Roman" panose="02020603050405020304" pitchFamily="18" charset="0"/>
                <a:sym typeface="Symbol" pitchFamily="18" charset="2"/>
              </a:rPr>
              <a:t>、</a:t>
            </a:r>
            <a:r>
              <a:rPr lang="en-US" altLang="zh-CN" sz="2800" b="1" dirty="0" smtClean="0">
                <a:latin typeface="Times New Roman" panose="02020603050405020304" pitchFamily="18" charset="0"/>
                <a:cs typeface="Times New Roman" panose="02020603050405020304" pitchFamily="18" charset="0"/>
                <a:sym typeface="Symbol" pitchFamily="18" charset="2"/>
              </a:rPr>
              <a:t>F</a:t>
            </a:r>
            <a:r>
              <a:rPr lang="zh-CN" altLang="en-US" sz="2800" b="1" dirty="0" smtClean="0">
                <a:latin typeface="Times New Roman" panose="02020603050405020304" pitchFamily="18" charset="0"/>
                <a:cs typeface="Times New Roman" panose="02020603050405020304" pitchFamily="18" charset="0"/>
                <a:sym typeface="Symbol" pitchFamily="18" charset="2"/>
              </a:rPr>
              <a:t>、</a:t>
            </a:r>
            <a:r>
              <a:rPr lang="en-US" altLang="zh-CN" sz="2800" b="1" dirty="0" smtClean="0">
                <a:latin typeface="Times New Roman" panose="02020603050405020304" pitchFamily="18" charset="0"/>
                <a:cs typeface="Times New Roman" panose="02020603050405020304" pitchFamily="18" charset="0"/>
                <a:sym typeface="Symbol" pitchFamily="18" charset="2"/>
              </a:rPr>
              <a:t>Hz</a:t>
            </a:r>
            <a:r>
              <a:rPr lang="zh-CN" altLang="en-US" sz="2800" b="1" dirty="0" smtClean="0">
                <a:latin typeface="Times New Roman" panose="02020603050405020304" pitchFamily="18" charset="0"/>
                <a:cs typeface="Times New Roman" panose="02020603050405020304" pitchFamily="18" charset="0"/>
                <a:sym typeface="Symbol" pitchFamily="18" charset="2"/>
              </a:rPr>
              <a:t>．</a:t>
            </a:r>
          </a:p>
          <a:p>
            <a:pPr marL="898525" indent="-898525" algn="just" eaLnBrk="1" hangingPunct="1">
              <a:lnSpc>
                <a:spcPct val="110000"/>
              </a:lnSpc>
              <a:spcBef>
                <a:spcPct val="35000"/>
              </a:spcBef>
              <a:buFont typeface="Wingdings" pitchFamily="2" charset="2"/>
              <a:buNone/>
              <a:defRPr/>
            </a:pPr>
            <a:r>
              <a:rPr lang="zh-CN" altLang="en-US" sz="2800" b="1" dirty="0" smtClean="0">
                <a:latin typeface="Times New Roman" panose="02020603050405020304" pitchFamily="18" charset="0"/>
                <a:cs typeface="Times New Roman" panose="02020603050405020304" pitchFamily="18" charset="0"/>
                <a:sym typeface="Symbol" pitchFamily="18" charset="2"/>
              </a:rPr>
              <a:t>（</a:t>
            </a:r>
            <a:r>
              <a:rPr lang="en-US" altLang="zh-CN" sz="2800" b="1" dirty="0" smtClean="0">
                <a:latin typeface="Times New Roman" panose="02020603050405020304" pitchFamily="18" charset="0"/>
                <a:cs typeface="Times New Roman" panose="02020603050405020304" pitchFamily="18" charset="0"/>
                <a:sym typeface="Symbol" pitchFamily="18" charset="2"/>
              </a:rPr>
              <a:t>2</a:t>
            </a:r>
            <a:r>
              <a:rPr lang="zh-CN" altLang="en-US" sz="2800" b="1" dirty="0" smtClean="0">
                <a:latin typeface="Times New Roman" panose="02020603050405020304" pitchFamily="18" charset="0"/>
                <a:cs typeface="Times New Roman" panose="02020603050405020304" pitchFamily="18" charset="0"/>
                <a:sym typeface="Symbol" pitchFamily="18" charset="2"/>
              </a:rPr>
              <a:t>）适当地选择电容器和线圈，可使振荡</a:t>
            </a:r>
            <a:r>
              <a:rPr lang="zh-CN" altLang="en-US" sz="2800" b="1" dirty="0" smtClean="0">
                <a:latin typeface="Times New Roman" panose="02020603050405020304" pitchFamily="18" charset="0"/>
                <a:cs typeface="Times New Roman" panose="02020603050405020304" pitchFamily="18" charset="0"/>
                <a:sym typeface="Symbol" pitchFamily="18" charset="2"/>
              </a:rPr>
              <a:t>电路</a:t>
            </a:r>
            <a:r>
              <a:rPr lang="zh-CN" altLang="en-US" sz="2800" b="1" dirty="0">
                <a:latin typeface="Times New Roman" panose="02020603050405020304" pitchFamily="18" charset="0"/>
                <a:cs typeface="Times New Roman" panose="02020603050405020304" pitchFamily="18" charset="0"/>
                <a:sym typeface="Symbol" pitchFamily="18" charset="2"/>
              </a:rPr>
              <a:t>的</a:t>
            </a:r>
            <a:r>
              <a:rPr lang="zh-CN" altLang="en-US" sz="2800" b="1" dirty="0" smtClean="0">
                <a:latin typeface="Times New Roman" panose="02020603050405020304" pitchFamily="18" charset="0"/>
                <a:cs typeface="Times New Roman" panose="02020603050405020304" pitchFamily="18" charset="0"/>
                <a:sym typeface="Symbol" pitchFamily="18" charset="2"/>
              </a:rPr>
              <a:t>周期</a:t>
            </a:r>
            <a:r>
              <a:rPr lang="zh-CN" altLang="en-US" sz="2800" b="1" dirty="0" smtClean="0">
                <a:latin typeface="Times New Roman" panose="02020603050405020304" pitchFamily="18" charset="0"/>
                <a:cs typeface="Times New Roman" panose="02020603050405020304" pitchFamily="18" charset="0"/>
                <a:sym typeface="Symbol" pitchFamily="18" charset="2"/>
              </a:rPr>
              <a:t>和频率符合我们的需要</a:t>
            </a:r>
            <a:r>
              <a:rPr lang="zh-CN" altLang="en-US" sz="2800" b="1" dirty="0" smtClean="0">
                <a:latin typeface="Times New Roman" panose="02020603050405020304" pitchFamily="18" charset="0"/>
                <a:cs typeface="Times New Roman" panose="02020603050405020304" pitchFamily="18" charset="0"/>
                <a:sym typeface="Symbol" pitchFamily="18" charset="2"/>
              </a:rPr>
              <a:t>．</a:t>
            </a:r>
            <a:endParaRPr lang="en-US" altLang="zh-CN" sz="2800" b="1" dirty="0" smtClean="0">
              <a:latin typeface="Times New Roman" panose="02020603050405020304" pitchFamily="18" charset="0"/>
              <a:cs typeface="Times New Roman" panose="02020603050405020304" pitchFamily="18" charset="0"/>
              <a:sym typeface="Symbol" pitchFamily="18" charset="2"/>
            </a:endParaRPr>
          </a:p>
        </p:txBody>
      </p:sp>
      <p:graphicFrame>
        <p:nvGraphicFramePr>
          <p:cNvPr id="606212" name="Object 4"/>
          <p:cNvGraphicFramePr>
            <a:graphicFrameLocks noChangeAspect="1"/>
          </p:cNvGraphicFramePr>
          <p:nvPr>
            <p:extLst>
              <p:ext uri="{D42A27DB-BD31-4B8C-83A1-F6EECF244321}">
                <p14:modId xmlns:p14="http://schemas.microsoft.com/office/powerpoint/2010/main" val="3780513938"/>
              </p:ext>
            </p:extLst>
          </p:nvPr>
        </p:nvGraphicFramePr>
        <p:xfrm>
          <a:off x="611560" y="1667668"/>
          <a:ext cx="2139950" cy="1773238"/>
        </p:xfrm>
        <a:graphic>
          <a:graphicData uri="http://schemas.openxmlformats.org/presentationml/2006/ole">
            <mc:AlternateContent xmlns:mc="http://schemas.openxmlformats.org/markup-compatibility/2006">
              <mc:Choice xmlns:v="urn:schemas-microsoft-com:vml" Requires="v">
                <p:oleObj spid="_x0000_s21525" name="Equation" r:id="rId3" imgW="809553" imgH="666736" progId="Equation.3">
                  <p:embed/>
                </p:oleObj>
              </mc:Choice>
              <mc:Fallback>
                <p:oleObj name="Equation" r:id="rId3" imgW="809553" imgH="66673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667668"/>
                        <a:ext cx="2139950" cy="177323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12"/>
          <p:cNvSpPr txBox="1">
            <a:spLocks noChangeArrowheads="1"/>
          </p:cNvSpPr>
          <p:nvPr/>
        </p:nvSpPr>
        <p:spPr bwMode="auto">
          <a:xfrm>
            <a:off x="3157047" y="1268760"/>
            <a:ext cx="5761037" cy="2714625"/>
          </a:xfrm>
          <a:prstGeom prst="rect">
            <a:avLst/>
          </a:prstGeom>
          <a:noFill/>
          <a:ln w="9525">
            <a:noFill/>
            <a:miter lim="800000"/>
            <a:headEnd/>
            <a:tailEnd/>
          </a:ln>
        </p:spPr>
        <p:txBody>
          <a:bodyPr/>
          <a:lstStyle/>
          <a:p>
            <a:pPr>
              <a:lnSpc>
                <a:spcPct val="135000"/>
              </a:lnSpc>
              <a:spcBef>
                <a:spcPts val="0"/>
              </a:spcBef>
              <a:defRPr/>
            </a:pPr>
            <a:r>
              <a:rPr lang="zh-CN" altLang="en-US" sz="2400" b="1" kern="0" dirty="0">
                <a:solidFill>
                  <a:srgbClr val="FF0000"/>
                </a:solidFill>
                <a:latin typeface="+mn-ea"/>
                <a:ea typeface="+mn-ea"/>
                <a:cs typeface="Times New Roman" pitchFamily="18" charset="0"/>
              </a:rPr>
              <a:t>定性解释：</a:t>
            </a:r>
            <a:r>
              <a:rPr lang="zh-CN" altLang="en-US" sz="2400" b="1" kern="0" dirty="0">
                <a:latin typeface="+mn-ea"/>
                <a:ea typeface="+mn-ea"/>
                <a:cs typeface="Times New Roman" pitchFamily="18" charset="0"/>
              </a:rPr>
              <a:t>电容越大，电容器容纳电荷就越多，充电和放电所需的时间就越长，因此周期越长，频率越低；自感越大，线圈阻碍电流变化的作用就越大，使电流的变化越缓慢，因此周期越长，频率越低。</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6210"/>
                                        </p:tgtEl>
                                        <p:attrNameLst>
                                          <p:attrName>style.visibility</p:attrName>
                                        </p:attrNameLst>
                                      </p:cBhvr>
                                      <p:to>
                                        <p:strVal val="visible"/>
                                      </p:to>
                                    </p:set>
                                    <p:anim calcmode="lin" valueType="num">
                                      <p:cBhvr additive="base">
                                        <p:cTn id="7" dur="500" fill="hold"/>
                                        <p:tgtEl>
                                          <p:spTgt spid="606210"/>
                                        </p:tgtEl>
                                        <p:attrNameLst>
                                          <p:attrName>ppt_x</p:attrName>
                                        </p:attrNameLst>
                                      </p:cBhvr>
                                      <p:tavLst>
                                        <p:tav tm="0">
                                          <p:val>
                                            <p:strVal val="0-#ppt_w/2"/>
                                          </p:val>
                                        </p:tav>
                                        <p:tav tm="100000">
                                          <p:val>
                                            <p:strVal val="#ppt_x"/>
                                          </p:val>
                                        </p:tav>
                                      </p:tavLst>
                                    </p:anim>
                                    <p:anim calcmode="lin" valueType="num">
                                      <p:cBhvr additive="base">
                                        <p:cTn id="8" dur="500" fill="hold"/>
                                        <p:tgtEl>
                                          <p:spTgt spid="6062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606212"/>
                                        </p:tgtEl>
                                        <p:attrNameLst>
                                          <p:attrName>style.visibility</p:attrName>
                                        </p:attrNameLst>
                                      </p:cBhvr>
                                      <p:to>
                                        <p:strVal val="visible"/>
                                      </p:to>
                                    </p:set>
                                    <p:animEffect transition="in" filter="wipe(left)">
                                      <p:cBhvr>
                                        <p:cTn id="13" dur="500"/>
                                        <p:tgtEl>
                                          <p:spTgt spid="60621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box(in)">
                                      <p:cBhvr>
                                        <p:cTn id="18" dur="500"/>
                                        <p:tgtEl>
                                          <p:spTgt spid="5">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606211">
                                            <p:txEl>
                                              <p:pRg st="0" end="0"/>
                                            </p:txEl>
                                          </p:spTgt>
                                        </p:tgtEl>
                                        <p:attrNameLst>
                                          <p:attrName>style.visibility</p:attrName>
                                        </p:attrNameLst>
                                      </p:cBhvr>
                                      <p:to>
                                        <p:strVal val="visible"/>
                                      </p:to>
                                    </p:set>
                                    <p:animEffect transition="in" filter="barn(outVertical)">
                                      <p:cBhvr>
                                        <p:cTn id="23" dur="500"/>
                                        <p:tgtEl>
                                          <p:spTgt spid="606211">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606211">
                                            <p:txEl>
                                              <p:pRg st="1" end="1"/>
                                            </p:txEl>
                                          </p:spTgt>
                                        </p:tgtEl>
                                        <p:attrNameLst>
                                          <p:attrName>style.visibility</p:attrName>
                                        </p:attrNameLst>
                                      </p:cBhvr>
                                      <p:to>
                                        <p:strVal val="visible"/>
                                      </p:to>
                                    </p:set>
                                    <p:animEffect transition="in" filter="barn(outVertical)">
                                      <p:cBhvr>
                                        <p:cTn id="28" dur="500"/>
                                        <p:tgtEl>
                                          <p:spTgt spid="6062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0" grpId="0" autoUpdateAnimBg="0"/>
      <p:bldP spid="606211" grpId="0" build="p" autoUpdateAnimBg="0"/>
      <p:bldP spid="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Rot="1" noChangeAspect="1" noMove="1" noResize="1" noEditPoints="1" noAdjustHandles="1" noChangeArrowheads="1" noChangeShapeType="1" noTextEdit="1"/>
          </p:cNvSpPr>
          <p:nvPr>
            <p:ph type="body" idx="1"/>
          </p:nvPr>
        </p:nvSpPr>
        <p:spPr>
          <a:xfrm>
            <a:off x="457200" y="764704"/>
            <a:ext cx="8435280" cy="5576888"/>
          </a:xfrm>
          <a:blipFill rotWithShape="1">
            <a:blip r:embed="rId3"/>
            <a:stretch>
              <a:fillRect l="-1445" t="-1421" r="-1445"/>
            </a:stretch>
          </a:blipFill>
        </p:spPr>
        <p:txBody>
          <a:bodyPr/>
          <a:lstStyle/>
          <a:p>
            <a:pPr>
              <a:defRPr/>
            </a:pPr>
            <a:r>
              <a:rPr lang="zh-CN" altLang="en-US">
                <a:noFill/>
              </a:rPr>
              <a:t> </a:t>
            </a:r>
          </a:p>
        </p:txBody>
      </p:sp>
      <p:sp>
        <p:nvSpPr>
          <p:cNvPr id="22531"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532" name="Object 6"/>
          <p:cNvGraphicFramePr>
            <a:graphicFrameLocks noChangeAspect="1"/>
          </p:cNvGraphicFramePr>
          <p:nvPr/>
        </p:nvGraphicFramePr>
        <p:xfrm>
          <a:off x="1619250" y="3500438"/>
          <a:ext cx="1798638" cy="901700"/>
        </p:xfrm>
        <a:graphic>
          <a:graphicData uri="http://schemas.openxmlformats.org/presentationml/2006/ole">
            <mc:AlternateContent xmlns:mc="http://schemas.openxmlformats.org/markup-compatibility/2006">
              <mc:Choice xmlns:v="urn:schemas-microsoft-com:vml" Requires="v">
                <p:oleObj spid="_x0000_s22564" name="公式" r:id="rId4" imgW="838200" imgH="419100" progId="Equation.3">
                  <p:embed/>
                </p:oleObj>
              </mc:Choice>
              <mc:Fallback>
                <p:oleObj name="公式" r:id="rId4" imgW="838200" imgH="4191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3500438"/>
                        <a:ext cx="1798638"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3" name="Object 8"/>
          <p:cNvGraphicFramePr>
            <a:graphicFrameLocks noChangeAspect="1"/>
          </p:cNvGraphicFramePr>
          <p:nvPr/>
        </p:nvGraphicFramePr>
        <p:xfrm>
          <a:off x="1692275" y="4437063"/>
          <a:ext cx="1655763" cy="857250"/>
        </p:xfrm>
        <a:graphic>
          <a:graphicData uri="http://schemas.openxmlformats.org/presentationml/2006/ole">
            <mc:AlternateContent xmlns:mc="http://schemas.openxmlformats.org/markup-compatibility/2006">
              <mc:Choice xmlns:v="urn:schemas-microsoft-com:vml" Requires="v">
                <p:oleObj spid="_x0000_s22565" name="公式" r:id="rId6" imgW="812447" imgH="418918" progId="Equation.3">
                  <p:embed/>
                </p:oleObj>
              </mc:Choice>
              <mc:Fallback>
                <p:oleObj name="公式" r:id="rId6" imgW="812447" imgH="418918"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2275" y="4437063"/>
                        <a:ext cx="165576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0" name="Rectangle 4"/>
          <p:cNvSpPr>
            <a:spLocks noChangeArrowheads="1"/>
          </p:cNvSpPr>
          <p:nvPr/>
        </p:nvSpPr>
        <p:spPr bwMode="auto">
          <a:xfrm>
            <a:off x="782638" y="3094038"/>
            <a:ext cx="6102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sz="2800" b="1">
                <a:solidFill>
                  <a:srgbClr val="000000"/>
                </a:solidFill>
                <a:latin typeface="+mj-ea"/>
                <a:ea typeface="+mj-ea"/>
              </a:rPr>
              <a:t>3. </a:t>
            </a:r>
            <a:r>
              <a:rPr lang="zh-CN" altLang="en-US" sz="2800" b="1">
                <a:solidFill>
                  <a:srgbClr val="000000"/>
                </a:solidFill>
                <a:latin typeface="+mj-ea"/>
                <a:ea typeface="+mj-ea"/>
              </a:rPr>
              <a:t>等幅振荡（实际应用）</a:t>
            </a:r>
          </a:p>
        </p:txBody>
      </p:sp>
      <p:grpSp>
        <p:nvGrpSpPr>
          <p:cNvPr id="2" name="Group 25"/>
          <p:cNvGrpSpPr>
            <a:grpSpLocks/>
          </p:cNvGrpSpPr>
          <p:nvPr/>
        </p:nvGrpSpPr>
        <p:grpSpPr bwMode="auto">
          <a:xfrm>
            <a:off x="466725" y="1527175"/>
            <a:ext cx="6513513" cy="4448175"/>
            <a:chOff x="294" y="962"/>
            <a:chExt cx="4103" cy="2802"/>
          </a:xfrm>
        </p:grpSpPr>
        <p:sp>
          <p:nvSpPr>
            <p:cNvPr id="40975" name="Text Box 2"/>
            <p:cNvSpPr txBox="1">
              <a:spLocks noChangeArrowheads="1"/>
            </p:cNvSpPr>
            <p:nvPr/>
          </p:nvSpPr>
          <p:spPr bwMode="auto">
            <a:xfrm>
              <a:off x="493" y="962"/>
              <a:ext cx="390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r>
                <a:rPr lang="en-US" altLang="zh-CN" sz="2800" b="1" dirty="0" smtClean="0">
                  <a:solidFill>
                    <a:srgbClr val="000000"/>
                  </a:solidFill>
                  <a:latin typeface="+mj-ea"/>
                  <a:ea typeface="+mj-ea"/>
                </a:rPr>
                <a:t>1. </a:t>
              </a:r>
              <a:r>
                <a:rPr lang="zh-CN" altLang="en-US" sz="2800" b="1" dirty="0" smtClean="0">
                  <a:solidFill>
                    <a:srgbClr val="000000"/>
                  </a:solidFill>
                  <a:latin typeface="+mj-ea"/>
                  <a:ea typeface="+mj-ea"/>
                </a:rPr>
                <a:t>无阻尼振荡（理想）</a:t>
              </a:r>
            </a:p>
          </p:txBody>
        </p:sp>
        <p:grpSp>
          <p:nvGrpSpPr>
            <p:cNvPr id="23568" name="Group 5"/>
            <p:cNvGrpSpPr>
              <a:grpSpLocks/>
            </p:cNvGrpSpPr>
            <p:nvPr/>
          </p:nvGrpSpPr>
          <p:grpSpPr bwMode="auto">
            <a:xfrm>
              <a:off x="294" y="2449"/>
              <a:ext cx="2391" cy="1315"/>
              <a:chOff x="3072" y="1152"/>
              <a:chExt cx="2028" cy="902"/>
            </a:xfrm>
          </p:grpSpPr>
          <p:sp>
            <p:nvSpPr>
              <p:cNvPr id="40977" name="Text Box 6"/>
              <p:cNvSpPr txBox="1">
                <a:spLocks noChangeArrowheads="1"/>
              </p:cNvSpPr>
              <p:nvPr/>
            </p:nvSpPr>
            <p:spPr bwMode="auto">
              <a:xfrm>
                <a:off x="3087" y="1152"/>
                <a:ext cx="15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defRPr/>
                </a:pPr>
                <a:r>
                  <a:rPr lang="en-US" altLang="zh-CN" sz="2800" b="1" i="1" dirty="0" err="1" smtClean="0">
                    <a:solidFill>
                      <a:srgbClr val="000000"/>
                    </a:solidFill>
                    <a:latin typeface="Times New Roman" panose="02020603050405020304" pitchFamily="18" charset="0"/>
                    <a:ea typeface="+mj-ea"/>
                    <a:cs typeface="Times New Roman" panose="02020603050405020304" pitchFamily="18" charset="0"/>
                  </a:rPr>
                  <a:t>i</a:t>
                </a:r>
                <a:endParaRPr lang="en-US" altLang="zh-CN" sz="2800" b="1" i="1" dirty="0" smtClean="0">
                  <a:solidFill>
                    <a:srgbClr val="000000"/>
                  </a:solidFill>
                  <a:latin typeface="Times New Roman" panose="02020603050405020304" pitchFamily="18" charset="0"/>
                  <a:ea typeface="+mj-ea"/>
                  <a:cs typeface="Times New Roman" panose="02020603050405020304" pitchFamily="18" charset="0"/>
                </a:endParaRPr>
              </a:p>
            </p:txBody>
          </p:sp>
          <p:sp>
            <p:nvSpPr>
              <p:cNvPr id="40978" name="Freeform 7"/>
              <p:cNvSpPr>
                <a:spLocks/>
              </p:cNvSpPr>
              <p:nvPr/>
            </p:nvSpPr>
            <p:spPr bwMode="auto">
              <a:xfrm>
                <a:off x="3192" y="1434"/>
                <a:ext cx="495" cy="524"/>
              </a:xfrm>
              <a:custGeom>
                <a:avLst/>
                <a:gdLst>
                  <a:gd name="T0" fmla="*/ 0 w 14433"/>
                  <a:gd name="T1" fmla="*/ 4 h 4000"/>
                  <a:gd name="T2" fmla="*/ 0 w 14433"/>
                  <a:gd name="T3" fmla="*/ 2 h 4000"/>
                  <a:gd name="T4" fmla="*/ 0 w 14433"/>
                  <a:gd name="T5" fmla="*/ 1 h 4000"/>
                  <a:gd name="T6" fmla="*/ 0 w 14433"/>
                  <a:gd name="T7" fmla="*/ 0 h 4000"/>
                  <a:gd name="T8" fmla="*/ 0 w 14433"/>
                  <a:gd name="T9" fmla="*/ 0 h 4000"/>
                  <a:gd name="T10" fmla="*/ 0 w 14433"/>
                  <a:gd name="T11" fmla="*/ 0 h 4000"/>
                  <a:gd name="T12" fmla="*/ 0 w 14433"/>
                  <a:gd name="T13" fmla="*/ 1 h 4000"/>
                  <a:gd name="T14" fmla="*/ 0 w 14433"/>
                  <a:gd name="T15" fmla="*/ 2 h 4000"/>
                  <a:gd name="T16" fmla="*/ 0 w 14433"/>
                  <a:gd name="T17" fmla="*/ 4 h 4000"/>
                  <a:gd name="T18" fmla="*/ 0 w 14433"/>
                  <a:gd name="T19" fmla="*/ 5 h 4000"/>
                  <a:gd name="T20" fmla="*/ 0 w 14433"/>
                  <a:gd name="T21" fmla="*/ 7 h 4000"/>
                  <a:gd name="T22" fmla="*/ 0 w 14433"/>
                  <a:gd name="T23" fmla="*/ 8 h 4000"/>
                  <a:gd name="T24" fmla="*/ 0 w 14433"/>
                  <a:gd name="T25" fmla="*/ 9 h 4000"/>
                  <a:gd name="T26" fmla="*/ 0 w 14433"/>
                  <a:gd name="T27" fmla="*/ 9 h 4000"/>
                  <a:gd name="T28" fmla="*/ 0 w 14433"/>
                  <a:gd name="T29" fmla="*/ 9 h 4000"/>
                  <a:gd name="T30" fmla="*/ 0 w 14433"/>
                  <a:gd name="T31" fmla="*/ 8 h 4000"/>
                  <a:gd name="T32" fmla="*/ 0 w 14433"/>
                  <a:gd name="T33" fmla="*/ 7 h 4000"/>
                  <a:gd name="T34" fmla="*/ 0 w 14433"/>
                  <a:gd name="T35" fmla="*/ 5 h 4000"/>
                  <a:gd name="T36" fmla="*/ 0 w 14433"/>
                  <a:gd name="T37" fmla="*/ 4 h 4000"/>
                  <a:gd name="T38" fmla="*/ 0 w 14433"/>
                  <a:gd name="T39" fmla="*/ 2 h 4000"/>
                  <a:gd name="T40" fmla="*/ 0 w 14433"/>
                  <a:gd name="T41" fmla="*/ 1 h 4000"/>
                  <a:gd name="T42" fmla="*/ 0 w 14433"/>
                  <a:gd name="T43" fmla="*/ 0 h 4000"/>
                  <a:gd name="T44" fmla="*/ 0 w 14433"/>
                  <a:gd name="T45" fmla="*/ 0 h 4000"/>
                  <a:gd name="T46" fmla="*/ 0 w 14433"/>
                  <a:gd name="T47" fmla="*/ 0 h 4000"/>
                  <a:gd name="T48" fmla="*/ 0 w 14433"/>
                  <a:gd name="T49" fmla="*/ 1 h 4000"/>
                  <a:gd name="T50" fmla="*/ 0 w 14433"/>
                  <a:gd name="T51" fmla="*/ 2 h 4000"/>
                  <a:gd name="T52" fmla="*/ 0 w 14433"/>
                  <a:gd name="T53" fmla="*/ 4 h 4000"/>
                  <a:gd name="T54" fmla="*/ 0 w 14433"/>
                  <a:gd name="T55" fmla="*/ 5 h 4000"/>
                  <a:gd name="T56" fmla="*/ 0 w 14433"/>
                  <a:gd name="T57" fmla="*/ 7 h 4000"/>
                  <a:gd name="T58" fmla="*/ 0 w 14433"/>
                  <a:gd name="T59" fmla="*/ 8 h 4000"/>
                  <a:gd name="T60" fmla="*/ 0 w 14433"/>
                  <a:gd name="T61" fmla="*/ 9 h 4000"/>
                  <a:gd name="T62" fmla="*/ 1 w 14433"/>
                  <a:gd name="T63" fmla="*/ 9 h 4000"/>
                  <a:gd name="T64" fmla="*/ 1 w 14433"/>
                  <a:gd name="T65" fmla="*/ 9 h 4000"/>
                  <a:gd name="T66" fmla="*/ 1 w 14433"/>
                  <a:gd name="T67" fmla="*/ 8 h 4000"/>
                  <a:gd name="T68" fmla="*/ 1 w 14433"/>
                  <a:gd name="T69" fmla="*/ 7 h 4000"/>
                  <a:gd name="T70" fmla="*/ 1 w 14433"/>
                  <a:gd name="T71" fmla="*/ 5 h 4000"/>
                  <a:gd name="T72" fmla="*/ 1 w 14433"/>
                  <a:gd name="T73" fmla="*/ 4 h 40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433"/>
                  <a:gd name="T112" fmla="*/ 0 h 4000"/>
                  <a:gd name="T113" fmla="*/ 14433 w 14433"/>
                  <a:gd name="T114" fmla="*/ 4000 h 40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433" h="4000">
                    <a:moveTo>
                      <a:pt x="0" y="2000"/>
                    </a:moveTo>
                    <a:cubicBezTo>
                      <a:pt x="66" y="1883"/>
                      <a:pt x="133" y="1767"/>
                      <a:pt x="200" y="1653"/>
                    </a:cubicBezTo>
                    <a:cubicBezTo>
                      <a:pt x="267" y="1539"/>
                      <a:pt x="333" y="1425"/>
                      <a:pt x="400" y="1316"/>
                    </a:cubicBezTo>
                    <a:cubicBezTo>
                      <a:pt x="467" y="1207"/>
                      <a:pt x="533" y="1100"/>
                      <a:pt x="600" y="1000"/>
                    </a:cubicBezTo>
                    <a:cubicBezTo>
                      <a:pt x="667" y="900"/>
                      <a:pt x="733" y="803"/>
                      <a:pt x="800" y="714"/>
                    </a:cubicBezTo>
                    <a:cubicBezTo>
                      <a:pt x="867" y="625"/>
                      <a:pt x="933" y="542"/>
                      <a:pt x="1000" y="468"/>
                    </a:cubicBezTo>
                    <a:cubicBezTo>
                      <a:pt x="1067" y="394"/>
                      <a:pt x="1133" y="326"/>
                      <a:pt x="1200" y="268"/>
                    </a:cubicBezTo>
                    <a:cubicBezTo>
                      <a:pt x="1267" y="210"/>
                      <a:pt x="1333" y="161"/>
                      <a:pt x="1400" y="121"/>
                    </a:cubicBezTo>
                    <a:cubicBezTo>
                      <a:pt x="1467" y="81"/>
                      <a:pt x="1533" y="50"/>
                      <a:pt x="1600" y="30"/>
                    </a:cubicBezTo>
                    <a:cubicBezTo>
                      <a:pt x="1667" y="10"/>
                      <a:pt x="1733" y="0"/>
                      <a:pt x="1800" y="0"/>
                    </a:cubicBezTo>
                    <a:cubicBezTo>
                      <a:pt x="1867" y="0"/>
                      <a:pt x="1933" y="10"/>
                      <a:pt x="2000" y="30"/>
                    </a:cubicBezTo>
                    <a:cubicBezTo>
                      <a:pt x="2067" y="50"/>
                      <a:pt x="2133" y="81"/>
                      <a:pt x="2200" y="121"/>
                    </a:cubicBezTo>
                    <a:cubicBezTo>
                      <a:pt x="2267" y="161"/>
                      <a:pt x="2333" y="210"/>
                      <a:pt x="2400" y="268"/>
                    </a:cubicBezTo>
                    <a:cubicBezTo>
                      <a:pt x="2467" y="326"/>
                      <a:pt x="2533" y="394"/>
                      <a:pt x="2600" y="468"/>
                    </a:cubicBezTo>
                    <a:cubicBezTo>
                      <a:pt x="2667" y="542"/>
                      <a:pt x="2733" y="625"/>
                      <a:pt x="2800" y="714"/>
                    </a:cubicBezTo>
                    <a:cubicBezTo>
                      <a:pt x="2867" y="803"/>
                      <a:pt x="2933" y="900"/>
                      <a:pt x="3000" y="1000"/>
                    </a:cubicBezTo>
                    <a:cubicBezTo>
                      <a:pt x="3067" y="1100"/>
                      <a:pt x="3133" y="1207"/>
                      <a:pt x="3200" y="1316"/>
                    </a:cubicBezTo>
                    <a:cubicBezTo>
                      <a:pt x="3267" y="1425"/>
                      <a:pt x="3333" y="1539"/>
                      <a:pt x="3400" y="1653"/>
                    </a:cubicBezTo>
                    <a:cubicBezTo>
                      <a:pt x="3467" y="1767"/>
                      <a:pt x="3533" y="1884"/>
                      <a:pt x="3600" y="2000"/>
                    </a:cubicBezTo>
                    <a:cubicBezTo>
                      <a:pt x="3667" y="2116"/>
                      <a:pt x="3733" y="2233"/>
                      <a:pt x="3800" y="2347"/>
                    </a:cubicBezTo>
                    <a:cubicBezTo>
                      <a:pt x="3867" y="2461"/>
                      <a:pt x="3933" y="2575"/>
                      <a:pt x="4000" y="2684"/>
                    </a:cubicBezTo>
                    <a:cubicBezTo>
                      <a:pt x="4067" y="2793"/>
                      <a:pt x="4133" y="2900"/>
                      <a:pt x="4200" y="3000"/>
                    </a:cubicBezTo>
                    <a:cubicBezTo>
                      <a:pt x="4267" y="3100"/>
                      <a:pt x="4333" y="3196"/>
                      <a:pt x="4400" y="3285"/>
                    </a:cubicBezTo>
                    <a:cubicBezTo>
                      <a:pt x="4467" y="3374"/>
                      <a:pt x="4533" y="3458"/>
                      <a:pt x="4600" y="3532"/>
                    </a:cubicBezTo>
                    <a:cubicBezTo>
                      <a:pt x="4667" y="3606"/>
                      <a:pt x="4733" y="3674"/>
                      <a:pt x="4800" y="3732"/>
                    </a:cubicBezTo>
                    <a:cubicBezTo>
                      <a:pt x="4867" y="3790"/>
                      <a:pt x="4933" y="3839"/>
                      <a:pt x="5000" y="3879"/>
                    </a:cubicBezTo>
                    <a:cubicBezTo>
                      <a:pt x="5067" y="3919"/>
                      <a:pt x="5133" y="3950"/>
                      <a:pt x="5200" y="3970"/>
                    </a:cubicBezTo>
                    <a:cubicBezTo>
                      <a:pt x="5267" y="3990"/>
                      <a:pt x="5333" y="4000"/>
                      <a:pt x="5400" y="4000"/>
                    </a:cubicBezTo>
                    <a:cubicBezTo>
                      <a:pt x="5467" y="4000"/>
                      <a:pt x="5533" y="3990"/>
                      <a:pt x="5600" y="3970"/>
                    </a:cubicBezTo>
                    <a:cubicBezTo>
                      <a:pt x="5667" y="3950"/>
                      <a:pt x="5733" y="3919"/>
                      <a:pt x="5800" y="3879"/>
                    </a:cubicBezTo>
                    <a:cubicBezTo>
                      <a:pt x="5867" y="3839"/>
                      <a:pt x="5933" y="3790"/>
                      <a:pt x="6000" y="3732"/>
                    </a:cubicBezTo>
                    <a:cubicBezTo>
                      <a:pt x="6067" y="3674"/>
                      <a:pt x="6133" y="3606"/>
                      <a:pt x="6200" y="3532"/>
                    </a:cubicBezTo>
                    <a:cubicBezTo>
                      <a:pt x="6267" y="3458"/>
                      <a:pt x="6333" y="3375"/>
                      <a:pt x="6400" y="3286"/>
                    </a:cubicBezTo>
                    <a:cubicBezTo>
                      <a:pt x="6467" y="3197"/>
                      <a:pt x="6533" y="3100"/>
                      <a:pt x="6600" y="3000"/>
                    </a:cubicBezTo>
                    <a:cubicBezTo>
                      <a:pt x="6667" y="2900"/>
                      <a:pt x="6733" y="2793"/>
                      <a:pt x="6800" y="2684"/>
                    </a:cubicBezTo>
                    <a:cubicBezTo>
                      <a:pt x="6867" y="2575"/>
                      <a:pt x="6933" y="2462"/>
                      <a:pt x="7000" y="2348"/>
                    </a:cubicBezTo>
                    <a:cubicBezTo>
                      <a:pt x="7067" y="2234"/>
                      <a:pt x="7133" y="2116"/>
                      <a:pt x="7200" y="2000"/>
                    </a:cubicBezTo>
                    <a:cubicBezTo>
                      <a:pt x="7267" y="1884"/>
                      <a:pt x="7333" y="1767"/>
                      <a:pt x="7400" y="1653"/>
                    </a:cubicBezTo>
                    <a:cubicBezTo>
                      <a:pt x="7467" y="1539"/>
                      <a:pt x="7533" y="1425"/>
                      <a:pt x="7600" y="1316"/>
                    </a:cubicBezTo>
                    <a:cubicBezTo>
                      <a:pt x="7667" y="1207"/>
                      <a:pt x="7733" y="1100"/>
                      <a:pt x="7800" y="1000"/>
                    </a:cubicBezTo>
                    <a:cubicBezTo>
                      <a:pt x="7867" y="900"/>
                      <a:pt x="7933" y="804"/>
                      <a:pt x="8000" y="715"/>
                    </a:cubicBezTo>
                    <a:cubicBezTo>
                      <a:pt x="8067" y="626"/>
                      <a:pt x="8133" y="542"/>
                      <a:pt x="8200" y="468"/>
                    </a:cubicBezTo>
                    <a:cubicBezTo>
                      <a:pt x="8267" y="394"/>
                      <a:pt x="8333" y="326"/>
                      <a:pt x="8400" y="268"/>
                    </a:cubicBezTo>
                    <a:cubicBezTo>
                      <a:pt x="8467" y="210"/>
                      <a:pt x="8533" y="161"/>
                      <a:pt x="8600" y="121"/>
                    </a:cubicBezTo>
                    <a:cubicBezTo>
                      <a:pt x="8667" y="81"/>
                      <a:pt x="8733" y="50"/>
                      <a:pt x="8800" y="30"/>
                    </a:cubicBezTo>
                    <a:cubicBezTo>
                      <a:pt x="8867" y="10"/>
                      <a:pt x="8933" y="0"/>
                      <a:pt x="9000" y="0"/>
                    </a:cubicBezTo>
                    <a:cubicBezTo>
                      <a:pt x="9067" y="0"/>
                      <a:pt x="9133" y="10"/>
                      <a:pt x="9200" y="30"/>
                    </a:cubicBezTo>
                    <a:cubicBezTo>
                      <a:pt x="9267" y="50"/>
                      <a:pt x="9333" y="80"/>
                      <a:pt x="9400" y="120"/>
                    </a:cubicBezTo>
                    <a:cubicBezTo>
                      <a:pt x="9467" y="160"/>
                      <a:pt x="9533" y="210"/>
                      <a:pt x="9600" y="268"/>
                    </a:cubicBezTo>
                    <a:cubicBezTo>
                      <a:pt x="9667" y="326"/>
                      <a:pt x="9733" y="394"/>
                      <a:pt x="9800" y="468"/>
                    </a:cubicBezTo>
                    <a:cubicBezTo>
                      <a:pt x="9867" y="542"/>
                      <a:pt x="9933" y="625"/>
                      <a:pt x="10000" y="714"/>
                    </a:cubicBezTo>
                    <a:cubicBezTo>
                      <a:pt x="10067" y="803"/>
                      <a:pt x="10133" y="900"/>
                      <a:pt x="10200" y="1000"/>
                    </a:cubicBezTo>
                    <a:cubicBezTo>
                      <a:pt x="10267" y="1100"/>
                      <a:pt x="10333" y="1206"/>
                      <a:pt x="10400" y="1315"/>
                    </a:cubicBezTo>
                    <a:cubicBezTo>
                      <a:pt x="10467" y="1424"/>
                      <a:pt x="10533" y="1538"/>
                      <a:pt x="10600" y="1652"/>
                    </a:cubicBezTo>
                    <a:cubicBezTo>
                      <a:pt x="10667" y="1766"/>
                      <a:pt x="10733" y="1883"/>
                      <a:pt x="10800" y="1999"/>
                    </a:cubicBezTo>
                    <a:cubicBezTo>
                      <a:pt x="10867" y="2115"/>
                      <a:pt x="10933" y="2233"/>
                      <a:pt x="11000" y="2347"/>
                    </a:cubicBezTo>
                    <a:cubicBezTo>
                      <a:pt x="11067" y="2461"/>
                      <a:pt x="11133" y="2574"/>
                      <a:pt x="11200" y="2683"/>
                    </a:cubicBezTo>
                    <a:cubicBezTo>
                      <a:pt x="11267" y="2792"/>
                      <a:pt x="11333" y="2899"/>
                      <a:pt x="11400" y="2999"/>
                    </a:cubicBezTo>
                    <a:cubicBezTo>
                      <a:pt x="11467" y="3099"/>
                      <a:pt x="11533" y="3196"/>
                      <a:pt x="11600" y="3285"/>
                    </a:cubicBezTo>
                    <a:cubicBezTo>
                      <a:pt x="11667" y="3374"/>
                      <a:pt x="11733" y="3458"/>
                      <a:pt x="11800" y="3532"/>
                    </a:cubicBezTo>
                    <a:cubicBezTo>
                      <a:pt x="11867" y="3606"/>
                      <a:pt x="11933" y="3674"/>
                      <a:pt x="12000" y="3732"/>
                    </a:cubicBezTo>
                    <a:cubicBezTo>
                      <a:pt x="12067" y="3790"/>
                      <a:pt x="12133" y="3839"/>
                      <a:pt x="12200" y="3879"/>
                    </a:cubicBezTo>
                    <a:cubicBezTo>
                      <a:pt x="12267" y="3919"/>
                      <a:pt x="12333" y="3950"/>
                      <a:pt x="12400" y="3970"/>
                    </a:cubicBezTo>
                    <a:cubicBezTo>
                      <a:pt x="12467" y="3990"/>
                      <a:pt x="12533" y="4000"/>
                      <a:pt x="12600" y="4000"/>
                    </a:cubicBezTo>
                    <a:cubicBezTo>
                      <a:pt x="12667" y="4000"/>
                      <a:pt x="12733" y="3990"/>
                      <a:pt x="12800" y="3970"/>
                    </a:cubicBezTo>
                    <a:cubicBezTo>
                      <a:pt x="12867" y="3950"/>
                      <a:pt x="12933" y="3920"/>
                      <a:pt x="13000" y="3880"/>
                    </a:cubicBezTo>
                    <a:cubicBezTo>
                      <a:pt x="13067" y="3840"/>
                      <a:pt x="13133" y="3790"/>
                      <a:pt x="13200" y="3732"/>
                    </a:cubicBezTo>
                    <a:cubicBezTo>
                      <a:pt x="13267" y="3674"/>
                      <a:pt x="13333" y="3607"/>
                      <a:pt x="13400" y="3533"/>
                    </a:cubicBezTo>
                    <a:cubicBezTo>
                      <a:pt x="13467" y="3459"/>
                      <a:pt x="13533" y="3375"/>
                      <a:pt x="13600" y="3286"/>
                    </a:cubicBezTo>
                    <a:cubicBezTo>
                      <a:pt x="13667" y="3197"/>
                      <a:pt x="13733" y="3101"/>
                      <a:pt x="13800" y="3001"/>
                    </a:cubicBezTo>
                    <a:cubicBezTo>
                      <a:pt x="13867" y="2901"/>
                      <a:pt x="13933" y="2794"/>
                      <a:pt x="14000" y="2685"/>
                    </a:cubicBezTo>
                    <a:cubicBezTo>
                      <a:pt x="14067" y="2576"/>
                      <a:pt x="14133" y="2462"/>
                      <a:pt x="14200" y="2348"/>
                    </a:cubicBezTo>
                    <a:cubicBezTo>
                      <a:pt x="14267" y="2234"/>
                      <a:pt x="14367" y="2059"/>
                      <a:pt x="14400" y="2001"/>
                    </a:cubicBezTo>
                    <a:cubicBezTo>
                      <a:pt x="14433" y="1943"/>
                      <a:pt x="14416" y="1972"/>
                      <a:pt x="14400" y="200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sz="2800">
                  <a:latin typeface="+mj-ea"/>
                  <a:ea typeface="+mj-ea"/>
                </a:endParaRPr>
              </a:p>
            </p:txBody>
          </p:sp>
          <p:sp>
            <p:nvSpPr>
              <p:cNvPr id="40979" name="Freeform 8"/>
              <p:cNvSpPr>
                <a:spLocks/>
              </p:cNvSpPr>
              <p:nvPr/>
            </p:nvSpPr>
            <p:spPr bwMode="auto">
              <a:xfrm>
                <a:off x="3681" y="1432"/>
                <a:ext cx="495" cy="524"/>
              </a:xfrm>
              <a:custGeom>
                <a:avLst/>
                <a:gdLst>
                  <a:gd name="T0" fmla="*/ 0 w 14433"/>
                  <a:gd name="T1" fmla="*/ 4 h 4000"/>
                  <a:gd name="T2" fmla="*/ 0 w 14433"/>
                  <a:gd name="T3" fmla="*/ 2 h 4000"/>
                  <a:gd name="T4" fmla="*/ 0 w 14433"/>
                  <a:gd name="T5" fmla="*/ 1 h 4000"/>
                  <a:gd name="T6" fmla="*/ 0 w 14433"/>
                  <a:gd name="T7" fmla="*/ 0 h 4000"/>
                  <a:gd name="T8" fmla="*/ 0 w 14433"/>
                  <a:gd name="T9" fmla="*/ 0 h 4000"/>
                  <a:gd name="T10" fmla="*/ 0 w 14433"/>
                  <a:gd name="T11" fmla="*/ 0 h 4000"/>
                  <a:gd name="T12" fmla="*/ 0 w 14433"/>
                  <a:gd name="T13" fmla="*/ 1 h 4000"/>
                  <a:gd name="T14" fmla="*/ 0 w 14433"/>
                  <a:gd name="T15" fmla="*/ 2 h 4000"/>
                  <a:gd name="T16" fmla="*/ 0 w 14433"/>
                  <a:gd name="T17" fmla="*/ 4 h 4000"/>
                  <a:gd name="T18" fmla="*/ 0 w 14433"/>
                  <a:gd name="T19" fmla="*/ 5 h 4000"/>
                  <a:gd name="T20" fmla="*/ 0 w 14433"/>
                  <a:gd name="T21" fmla="*/ 7 h 4000"/>
                  <a:gd name="T22" fmla="*/ 0 w 14433"/>
                  <a:gd name="T23" fmla="*/ 8 h 4000"/>
                  <a:gd name="T24" fmla="*/ 0 w 14433"/>
                  <a:gd name="T25" fmla="*/ 9 h 4000"/>
                  <a:gd name="T26" fmla="*/ 0 w 14433"/>
                  <a:gd name="T27" fmla="*/ 9 h 4000"/>
                  <a:gd name="T28" fmla="*/ 0 w 14433"/>
                  <a:gd name="T29" fmla="*/ 9 h 4000"/>
                  <a:gd name="T30" fmla="*/ 0 w 14433"/>
                  <a:gd name="T31" fmla="*/ 8 h 4000"/>
                  <a:gd name="T32" fmla="*/ 0 w 14433"/>
                  <a:gd name="T33" fmla="*/ 7 h 4000"/>
                  <a:gd name="T34" fmla="*/ 0 w 14433"/>
                  <a:gd name="T35" fmla="*/ 5 h 4000"/>
                  <a:gd name="T36" fmla="*/ 0 w 14433"/>
                  <a:gd name="T37" fmla="*/ 4 h 4000"/>
                  <a:gd name="T38" fmla="*/ 0 w 14433"/>
                  <a:gd name="T39" fmla="*/ 2 h 4000"/>
                  <a:gd name="T40" fmla="*/ 0 w 14433"/>
                  <a:gd name="T41" fmla="*/ 1 h 4000"/>
                  <a:gd name="T42" fmla="*/ 0 w 14433"/>
                  <a:gd name="T43" fmla="*/ 0 h 4000"/>
                  <a:gd name="T44" fmla="*/ 0 w 14433"/>
                  <a:gd name="T45" fmla="*/ 0 h 4000"/>
                  <a:gd name="T46" fmla="*/ 0 w 14433"/>
                  <a:gd name="T47" fmla="*/ 0 h 4000"/>
                  <a:gd name="T48" fmla="*/ 0 w 14433"/>
                  <a:gd name="T49" fmla="*/ 1 h 4000"/>
                  <a:gd name="T50" fmla="*/ 0 w 14433"/>
                  <a:gd name="T51" fmla="*/ 2 h 4000"/>
                  <a:gd name="T52" fmla="*/ 0 w 14433"/>
                  <a:gd name="T53" fmla="*/ 4 h 4000"/>
                  <a:gd name="T54" fmla="*/ 0 w 14433"/>
                  <a:gd name="T55" fmla="*/ 5 h 4000"/>
                  <a:gd name="T56" fmla="*/ 0 w 14433"/>
                  <a:gd name="T57" fmla="*/ 7 h 4000"/>
                  <a:gd name="T58" fmla="*/ 0 w 14433"/>
                  <a:gd name="T59" fmla="*/ 8 h 4000"/>
                  <a:gd name="T60" fmla="*/ 0 w 14433"/>
                  <a:gd name="T61" fmla="*/ 9 h 4000"/>
                  <a:gd name="T62" fmla="*/ 1 w 14433"/>
                  <a:gd name="T63" fmla="*/ 9 h 4000"/>
                  <a:gd name="T64" fmla="*/ 1 w 14433"/>
                  <a:gd name="T65" fmla="*/ 9 h 4000"/>
                  <a:gd name="T66" fmla="*/ 1 w 14433"/>
                  <a:gd name="T67" fmla="*/ 8 h 4000"/>
                  <a:gd name="T68" fmla="*/ 1 w 14433"/>
                  <a:gd name="T69" fmla="*/ 7 h 4000"/>
                  <a:gd name="T70" fmla="*/ 1 w 14433"/>
                  <a:gd name="T71" fmla="*/ 5 h 4000"/>
                  <a:gd name="T72" fmla="*/ 1 w 14433"/>
                  <a:gd name="T73" fmla="*/ 4 h 40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433"/>
                  <a:gd name="T112" fmla="*/ 0 h 4000"/>
                  <a:gd name="T113" fmla="*/ 14433 w 14433"/>
                  <a:gd name="T114" fmla="*/ 4000 h 40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433" h="4000">
                    <a:moveTo>
                      <a:pt x="0" y="2000"/>
                    </a:moveTo>
                    <a:cubicBezTo>
                      <a:pt x="66" y="1883"/>
                      <a:pt x="133" y="1767"/>
                      <a:pt x="200" y="1653"/>
                    </a:cubicBezTo>
                    <a:cubicBezTo>
                      <a:pt x="267" y="1539"/>
                      <a:pt x="333" y="1425"/>
                      <a:pt x="400" y="1316"/>
                    </a:cubicBezTo>
                    <a:cubicBezTo>
                      <a:pt x="467" y="1207"/>
                      <a:pt x="533" y="1100"/>
                      <a:pt x="600" y="1000"/>
                    </a:cubicBezTo>
                    <a:cubicBezTo>
                      <a:pt x="667" y="900"/>
                      <a:pt x="733" y="803"/>
                      <a:pt x="800" y="714"/>
                    </a:cubicBezTo>
                    <a:cubicBezTo>
                      <a:pt x="867" y="625"/>
                      <a:pt x="933" y="542"/>
                      <a:pt x="1000" y="468"/>
                    </a:cubicBezTo>
                    <a:cubicBezTo>
                      <a:pt x="1067" y="394"/>
                      <a:pt x="1133" y="326"/>
                      <a:pt x="1200" y="268"/>
                    </a:cubicBezTo>
                    <a:cubicBezTo>
                      <a:pt x="1267" y="210"/>
                      <a:pt x="1333" y="161"/>
                      <a:pt x="1400" y="121"/>
                    </a:cubicBezTo>
                    <a:cubicBezTo>
                      <a:pt x="1467" y="81"/>
                      <a:pt x="1533" y="50"/>
                      <a:pt x="1600" y="30"/>
                    </a:cubicBezTo>
                    <a:cubicBezTo>
                      <a:pt x="1667" y="10"/>
                      <a:pt x="1733" y="0"/>
                      <a:pt x="1800" y="0"/>
                    </a:cubicBezTo>
                    <a:cubicBezTo>
                      <a:pt x="1867" y="0"/>
                      <a:pt x="1933" y="10"/>
                      <a:pt x="2000" y="30"/>
                    </a:cubicBezTo>
                    <a:cubicBezTo>
                      <a:pt x="2067" y="50"/>
                      <a:pt x="2133" y="81"/>
                      <a:pt x="2200" y="121"/>
                    </a:cubicBezTo>
                    <a:cubicBezTo>
                      <a:pt x="2267" y="161"/>
                      <a:pt x="2333" y="210"/>
                      <a:pt x="2400" y="268"/>
                    </a:cubicBezTo>
                    <a:cubicBezTo>
                      <a:pt x="2467" y="326"/>
                      <a:pt x="2533" y="394"/>
                      <a:pt x="2600" y="468"/>
                    </a:cubicBezTo>
                    <a:cubicBezTo>
                      <a:pt x="2667" y="542"/>
                      <a:pt x="2733" y="625"/>
                      <a:pt x="2800" y="714"/>
                    </a:cubicBezTo>
                    <a:cubicBezTo>
                      <a:pt x="2867" y="803"/>
                      <a:pt x="2933" y="900"/>
                      <a:pt x="3000" y="1000"/>
                    </a:cubicBezTo>
                    <a:cubicBezTo>
                      <a:pt x="3067" y="1100"/>
                      <a:pt x="3133" y="1207"/>
                      <a:pt x="3200" y="1316"/>
                    </a:cubicBezTo>
                    <a:cubicBezTo>
                      <a:pt x="3267" y="1425"/>
                      <a:pt x="3333" y="1539"/>
                      <a:pt x="3400" y="1653"/>
                    </a:cubicBezTo>
                    <a:cubicBezTo>
                      <a:pt x="3467" y="1767"/>
                      <a:pt x="3533" y="1884"/>
                      <a:pt x="3600" y="2000"/>
                    </a:cubicBezTo>
                    <a:cubicBezTo>
                      <a:pt x="3667" y="2116"/>
                      <a:pt x="3733" y="2233"/>
                      <a:pt x="3800" y="2347"/>
                    </a:cubicBezTo>
                    <a:cubicBezTo>
                      <a:pt x="3867" y="2461"/>
                      <a:pt x="3933" y="2575"/>
                      <a:pt x="4000" y="2684"/>
                    </a:cubicBezTo>
                    <a:cubicBezTo>
                      <a:pt x="4067" y="2793"/>
                      <a:pt x="4133" y="2900"/>
                      <a:pt x="4200" y="3000"/>
                    </a:cubicBezTo>
                    <a:cubicBezTo>
                      <a:pt x="4267" y="3100"/>
                      <a:pt x="4333" y="3196"/>
                      <a:pt x="4400" y="3285"/>
                    </a:cubicBezTo>
                    <a:cubicBezTo>
                      <a:pt x="4467" y="3374"/>
                      <a:pt x="4533" y="3458"/>
                      <a:pt x="4600" y="3532"/>
                    </a:cubicBezTo>
                    <a:cubicBezTo>
                      <a:pt x="4667" y="3606"/>
                      <a:pt x="4733" y="3674"/>
                      <a:pt x="4800" y="3732"/>
                    </a:cubicBezTo>
                    <a:cubicBezTo>
                      <a:pt x="4867" y="3790"/>
                      <a:pt x="4933" y="3839"/>
                      <a:pt x="5000" y="3879"/>
                    </a:cubicBezTo>
                    <a:cubicBezTo>
                      <a:pt x="5067" y="3919"/>
                      <a:pt x="5133" y="3950"/>
                      <a:pt x="5200" y="3970"/>
                    </a:cubicBezTo>
                    <a:cubicBezTo>
                      <a:pt x="5267" y="3990"/>
                      <a:pt x="5333" y="4000"/>
                      <a:pt x="5400" y="4000"/>
                    </a:cubicBezTo>
                    <a:cubicBezTo>
                      <a:pt x="5467" y="4000"/>
                      <a:pt x="5533" y="3990"/>
                      <a:pt x="5600" y="3970"/>
                    </a:cubicBezTo>
                    <a:cubicBezTo>
                      <a:pt x="5667" y="3950"/>
                      <a:pt x="5733" y="3919"/>
                      <a:pt x="5800" y="3879"/>
                    </a:cubicBezTo>
                    <a:cubicBezTo>
                      <a:pt x="5867" y="3839"/>
                      <a:pt x="5933" y="3790"/>
                      <a:pt x="6000" y="3732"/>
                    </a:cubicBezTo>
                    <a:cubicBezTo>
                      <a:pt x="6067" y="3674"/>
                      <a:pt x="6133" y="3606"/>
                      <a:pt x="6200" y="3532"/>
                    </a:cubicBezTo>
                    <a:cubicBezTo>
                      <a:pt x="6267" y="3458"/>
                      <a:pt x="6333" y="3375"/>
                      <a:pt x="6400" y="3286"/>
                    </a:cubicBezTo>
                    <a:cubicBezTo>
                      <a:pt x="6467" y="3197"/>
                      <a:pt x="6533" y="3100"/>
                      <a:pt x="6600" y="3000"/>
                    </a:cubicBezTo>
                    <a:cubicBezTo>
                      <a:pt x="6667" y="2900"/>
                      <a:pt x="6733" y="2793"/>
                      <a:pt x="6800" y="2684"/>
                    </a:cubicBezTo>
                    <a:cubicBezTo>
                      <a:pt x="6867" y="2575"/>
                      <a:pt x="6933" y="2462"/>
                      <a:pt x="7000" y="2348"/>
                    </a:cubicBezTo>
                    <a:cubicBezTo>
                      <a:pt x="7067" y="2234"/>
                      <a:pt x="7133" y="2116"/>
                      <a:pt x="7200" y="2000"/>
                    </a:cubicBezTo>
                    <a:cubicBezTo>
                      <a:pt x="7267" y="1884"/>
                      <a:pt x="7333" y="1767"/>
                      <a:pt x="7400" y="1653"/>
                    </a:cubicBezTo>
                    <a:cubicBezTo>
                      <a:pt x="7467" y="1539"/>
                      <a:pt x="7533" y="1425"/>
                      <a:pt x="7600" y="1316"/>
                    </a:cubicBezTo>
                    <a:cubicBezTo>
                      <a:pt x="7667" y="1207"/>
                      <a:pt x="7733" y="1100"/>
                      <a:pt x="7800" y="1000"/>
                    </a:cubicBezTo>
                    <a:cubicBezTo>
                      <a:pt x="7867" y="900"/>
                      <a:pt x="7933" y="804"/>
                      <a:pt x="8000" y="715"/>
                    </a:cubicBezTo>
                    <a:cubicBezTo>
                      <a:pt x="8067" y="626"/>
                      <a:pt x="8133" y="542"/>
                      <a:pt x="8200" y="468"/>
                    </a:cubicBezTo>
                    <a:cubicBezTo>
                      <a:pt x="8267" y="394"/>
                      <a:pt x="8333" y="326"/>
                      <a:pt x="8400" y="268"/>
                    </a:cubicBezTo>
                    <a:cubicBezTo>
                      <a:pt x="8467" y="210"/>
                      <a:pt x="8533" y="161"/>
                      <a:pt x="8600" y="121"/>
                    </a:cubicBezTo>
                    <a:cubicBezTo>
                      <a:pt x="8667" y="81"/>
                      <a:pt x="8733" y="50"/>
                      <a:pt x="8800" y="30"/>
                    </a:cubicBezTo>
                    <a:cubicBezTo>
                      <a:pt x="8867" y="10"/>
                      <a:pt x="8933" y="0"/>
                      <a:pt x="9000" y="0"/>
                    </a:cubicBezTo>
                    <a:cubicBezTo>
                      <a:pt x="9067" y="0"/>
                      <a:pt x="9133" y="10"/>
                      <a:pt x="9200" y="30"/>
                    </a:cubicBezTo>
                    <a:cubicBezTo>
                      <a:pt x="9267" y="50"/>
                      <a:pt x="9333" y="80"/>
                      <a:pt x="9400" y="120"/>
                    </a:cubicBezTo>
                    <a:cubicBezTo>
                      <a:pt x="9467" y="160"/>
                      <a:pt x="9533" y="210"/>
                      <a:pt x="9600" y="268"/>
                    </a:cubicBezTo>
                    <a:cubicBezTo>
                      <a:pt x="9667" y="326"/>
                      <a:pt x="9733" y="394"/>
                      <a:pt x="9800" y="468"/>
                    </a:cubicBezTo>
                    <a:cubicBezTo>
                      <a:pt x="9867" y="542"/>
                      <a:pt x="9933" y="625"/>
                      <a:pt x="10000" y="714"/>
                    </a:cubicBezTo>
                    <a:cubicBezTo>
                      <a:pt x="10067" y="803"/>
                      <a:pt x="10133" y="900"/>
                      <a:pt x="10200" y="1000"/>
                    </a:cubicBezTo>
                    <a:cubicBezTo>
                      <a:pt x="10267" y="1100"/>
                      <a:pt x="10333" y="1206"/>
                      <a:pt x="10400" y="1315"/>
                    </a:cubicBezTo>
                    <a:cubicBezTo>
                      <a:pt x="10467" y="1424"/>
                      <a:pt x="10533" y="1538"/>
                      <a:pt x="10600" y="1652"/>
                    </a:cubicBezTo>
                    <a:cubicBezTo>
                      <a:pt x="10667" y="1766"/>
                      <a:pt x="10733" y="1883"/>
                      <a:pt x="10800" y="1999"/>
                    </a:cubicBezTo>
                    <a:cubicBezTo>
                      <a:pt x="10867" y="2115"/>
                      <a:pt x="10933" y="2233"/>
                      <a:pt x="11000" y="2347"/>
                    </a:cubicBezTo>
                    <a:cubicBezTo>
                      <a:pt x="11067" y="2461"/>
                      <a:pt x="11133" y="2574"/>
                      <a:pt x="11200" y="2683"/>
                    </a:cubicBezTo>
                    <a:cubicBezTo>
                      <a:pt x="11267" y="2792"/>
                      <a:pt x="11333" y="2899"/>
                      <a:pt x="11400" y="2999"/>
                    </a:cubicBezTo>
                    <a:cubicBezTo>
                      <a:pt x="11467" y="3099"/>
                      <a:pt x="11533" y="3196"/>
                      <a:pt x="11600" y="3285"/>
                    </a:cubicBezTo>
                    <a:cubicBezTo>
                      <a:pt x="11667" y="3374"/>
                      <a:pt x="11733" y="3458"/>
                      <a:pt x="11800" y="3532"/>
                    </a:cubicBezTo>
                    <a:cubicBezTo>
                      <a:pt x="11867" y="3606"/>
                      <a:pt x="11933" y="3674"/>
                      <a:pt x="12000" y="3732"/>
                    </a:cubicBezTo>
                    <a:cubicBezTo>
                      <a:pt x="12067" y="3790"/>
                      <a:pt x="12133" y="3839"/>
                      <a:pt x="12200" y="3879"/>
                    </a:cubicBezTo>
                    <a:cubicBezTo>
                      <a:pt x="12267" y="3919"/>
                      <a:pt x="12333" y="3950"/>
                      <a:pt x="12400" y="3970"/>
                    </a:cubicBezTo>
                    <a:cubicBezTo>
                      <a:pt x="12467" y="3990"/>
                      <a:pt x="12533" y="4000"/>
                      <a:pt x="12600" y="4000"/>
                    </a:cubicBezTo>
                    <a:cubicBezTo>
                      <a:pt x="12667" y="4000"/>
                      <a:pt x="12733" y="3990"/>
                      <a:pt x="12800" y="3970"/>
                    </a:cubicBezTo>
                    <a:cubicBezTo>
                      <a:pt x="12867" y="3950"/>
                      <a:pt x="12933" y="3920"/>
                      <a:pt x="13000" y="3880"/>
                    </a:cubicBezTo>
                    <a:cubicBezTo>
                      <a:pt x="13067" y="3840"/>
                      <a:pt x="13133" y="3790"/>
                      <a:pt x="13200" y="3732"/>
                    </a:cubicBezTo>
                    <a:cubicBezTo>
                      <a:pt x="13267" y="3674"/>
                      <a:pt x="13333" y="3607"/>
                      <a:pt x="13400" y="3533"/>
                    </a:cubicBezTo>
                    <a:cubicBezTo>
                      <a:pt x="13467" y="3459"/>
                      <a:pt x="13533" y="3375"/>
                      <a:pt x="13600" y="3286"/>
                    </a:cubicBezTo>
                    <a:cubicBezTo>
                      <a:pt x="13667" y="3197"/>
                      <a:pt x="13733" y="3101"/>
                      <a:pt x="13800" y="3001"/>
                    </a:cubicBezTo>
                    <a:cubicBezTo>
                      <a:pt x="13867" y="2901"/>
                      <a:pt x="13933" y="2794"/>
                      <a:pt x="14000" y="2685"/>
                    </a:cubicBezTo>
                    <a:cubicBezTo>
                      <a:pt x="14067" y="2576"/>
                      <a:pt x="14133" y="2462"/>
                      <a:pt x="14200" y="2348"/>
                    </a:cubicBezTo>
                    <a:cubicBezTo>
                      <a:pt x="14267" y="2234"/>
                      <a:pt x="14367" y="2059"/>
                      <a:pt x="14400" y="2001"/>
                    </a:cubicBezTo>
                    <a:cubicBezTo>
                      <a:pt x="14433" y="1943"/>
                      <a:pt x="14416" y="1972"/>
                      <a:pt x="14400" y="200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sz="2800">
                  <a:latin typeface="+mj-ea"/>
                  <a:ea typeface="+mj-ea"/>
                </a:endParaRPr>
              </a:p>
            </p:txBody>
          </p:sp>
          <p:sp>
            <p:nvSpPr>
              <p:cNvPr id="40980" name="Freeform 9"/>
              <p:cNvSpPr>
                <a:spLocks/>
              </p:cNvSpPr>
              <p:nvPr/>
            </p:nvSpPr>
            <p:spPr bwMode="auto">
              <a:xfrm>
                <a:off x="4185" y="1434"/>
                <a:ext cx="495" cy="524"/>
              </a:xfrm>
              <a:custGeom>
                <a:avLst/>
                <a:gdLst>
                  <a:gd name="T0" fmla="*/ 0 w 14433"/>
                  <a:gd name="T1" fmla="*/ 4 h 4000"/>
                  <a:gd name="T2" fmla="*/ 0 w 14433"/>
                  <a:gd name="T3" fmla="*/ 2 h 4000"/>
                  <a:gd name="T4" fmla="*/ 0 w 14433"/>
                  <a:gd name="T5" fmla="*/ 1 h 4000"/>
                  <a:gd name="T6" fmla="*/ 0 w 14433"/>
                  <a:gd name="T7" fmla="*/ 0 h 4000"/>
                  <a:gd name="T8" fmla="*/ 0 w 14433"/>
                  <a:gd name="T9" fmla="*/ 0 h 4000"/>
                  <a:gd name="T10" fmla="*/ 0 w 14433"/>
                  <a:gd name="T11" fmla="*/ 0 h 4000"/>
                  <a:gd name="T12" fmla="*/ 0 w 14433"/>
                  <a:gd name="T13" fmla="*/ 1 h 4000"/>
                  <a:gd name="T14" fmla="*/ 0 w 14433"/>
                  <a:gd name="T15" fmla="*/ 2 h 4000"/>
                  <a:gd name="T16" fmla="*/ 0 w 14433"/>
                  <a:gd name="T17" fmla="*/ 4 h 4000"/>
                  <a:gd name="T18" fmla="*/ 0 w 14433"/>
                  <a:gd name="T19" fmla="*/ 5 h 4000"/>
                  <a:gd name="T20" fmla="*/ 0 w 14433"/>
                  <a:gd name="T21" fmla="*/ 7 h 4000"/>
                  <a:gd name="T22" fmla="*/ 0 w 14433"/>
                  <a:gd name="T23" fmla="*/ 8 h 4000"/>
                  <a:gd name="T24" fmla="*/ 0 w 14433"/>
                  <a:gd name="T25" fmla="*/ 9 h 4000"/>
                  <a:gd name="T26" fmla="*/ 0 w 14433"/>
                  <a:gd name="T27" fmla="*/ 9 h 4000"/>
                  <a:gd name="T28" fmla="*/ 0 w 14433"/>
                  <a:gd name="T29" fmla="*/ 9 h 4000"/>
                  <a:gd name="T30" fmla="*/ 0 w 14433"/>
                  <a:gd name="T31" fmla="*/ 8 h 4000"/>
                  <a:gd name="T32" fmla="*/ 0 w 14433"/>
                  <a:gd name="T33" fmla="*/ 7 h 4000"/>
                  <a:gd name="T34" fmla="*/ 0 w 14433"/>
                  <a:gd name="T35" fmla="*/ 5 h 4000"/>
                  <a:gd name="T36" fmla="*/ 0 w 14433"/>
                  <a:gd name="T37" fmla="*/ 4 h 4000"/>
                  <a:gd name="T38" fmla="*/ 0 w 14433"/>
                  <a:gd name="T39" fmla="*/ 2 h 4000"/>
                  <a:gd name="T40" fmla="*/ 0 w 14433"/>
                  <a:gd name="T41" fmla="*/ 1 h 4000"/>
                  <a:gd name="T42" fmla="*/ 0 w 14433"/>
                  <a:gd name="T43" fmla="*/ 0 h 4000"/>
                  <a:gd name="T44" fmla="*/ 0 w 14433"/>
                  <a:gd name="T45" fmla="*/ 0 h 4000"/>
                  <a:gd name="T46" fmla="*/ 0 w 14433"/>
                  <a:gd name="T47" fmla="*/ 0 h 4000"/>
                  <a:gd name="T48" fmla="*/ 0 w 14433"/>
                  <a:gd name="T49" fmla="*/ 1 h 4000"/>
                  <a:gd name="T50" fmla="*/ 0 w 14433"/>
                  <a:gd name="T51" fmla="*/ 2 h 4000"/>
                  <a:gd name="T52" fmla="*/ 0 w 14433"/>
                  <a:gd name="T53" fmla="*/ 4 h 4000"/>
                  <a:gd name="T54" fmla="*/ 0 w 14433"/>
                  <a:gd name="T55" fmla="*/ 5 h 4000"/>
                  <a:gd name="T56" fmla="*/ 0 w 14433"/>
                  <a:gd name="T57" fmla="*/ 7 h 4000"/>
                  <a:gd name="T58" fmla="*/ 0 w 14433"/>
                  <a:gd name="T59" fmla="*/ 8 h 4000"/>
                  <a:gd name="T60" fmla="*/ 0 w 14433"/>
                  <a:gd name="T61" fmla="*/ 9 h 4000"/>
                  <a:gd name="T62" fmla="*/ 1 w 14433"/>
                  <a:gd name="T63" fmla="*/ 9 h 4000"/>
                  <a:gd name="T64" fmla="*/ 1 w 14433"/>
                  <a:gd name="T65" fmla="*/ 9 h 4000"/>
                  <a:gd name="T66" fmla="*/ 1 w 14433"/>
                  <a:gd name="T67" fmla="*/ 8 h 4000"/>
                  <a:gd name="T68" fmla="*/ 1 w 14433"/>
                  <a:gd name="T69" fmla="*/ 7 h 4000"/>
                  <a:gd name="T70" fmla="*/ 1 w 14433"/>
                  <a:gd name="T71" fmla="*/ 5 h 4000"/>
                  <a:gd name="T72" fmla="*/ 1 w 14433"/>
                  <a:gd name="T73" fmla="*/ 4 h 40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433"/>
                  <a:gd name="T112" fmla="*/ 0 h 4000"/>
                  <a:gd name="T113" fmla="*/ 14433 w 14433"/>
                  <a:gd name="T114" fmla="*/ 4000 h 40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433" h="4000">
                    <a:moveTo>
                      <a:pt x="0" y="2000"/>
                    </a:moveTo>
                    <a:cubicBezTo>
                      <a:pt x="66" y="1883"/>
                      <a:pt x="133" y="1767"/>
                      <a:pt x="200" y="1653"/>
                    </a:cubicBezTo>
                    <a:cubicBezTo>
                      <a:pt x="267" y="1539"/>
                      <a:pt x="333" y="1425"/>
                      <a:pt x="400" y="1316"/>
                    </a:cubicBezTo>
                    <a:cubicBezTo>
                      <a:pt x="467" y="1207"/>
                      <a:pt x="533" y="1100"/>
                      <a:pt x="600" y="1000"/>
                    </a:cubicBezTo>
                    <a:cubicBezTo>
                      <a:pt x="667" y="900"/>
                      <a:pt x="733" y="803"/>
                      <a:pt x="800" y="714"/>
                    </a:cubicBezTo>
                    <a:cubicBezTo>
                      <a:pt x="867" y="625"/>
                      <a:pt x="933" y="542"/>
                      <a:pt x="1000" y="468"/>
                    </a:cubicBezTo>
                    <a:cubicBezTo>
                      <a:pt x="1067" y="394"/>
                      <a:pt x="1133" y="326"/>
                      <a:pt x="1200" y="268"/>
                    </a:cubicBezTo>
                    <a:cubicBezTo>
                      <a:pt x="1267" y="210"/>
                      <a:pt x="1333" y="161"/>
                      <a:pt x="1400" y="121"/>
                    </a:cubicBezTo>
                    <a:cubicBezTo>
                      <a:pt x="1467" y="81"/>
                      <a:pt x="1533" y="50"/>
                      <a:pt x="1600" y="30"/>
                    </a:cubicBezTo>
                    <a:cubicBezTo>
                      <a:pt x="1667" y="10"/>
                      <a:pt x="1733" y="0"/>
                      <a:pt x="1800" y="0"/>
                    </a:cubicBezTo>
                    <a:cubicBezTo>
                      <a:pt x="1867" y="0"/>
                      <a:pt x="1933" y="10"/>
                      <a:pt x="2000" y="30"/>
                    </a:cubicBezTo>
                    <a:cubicBezTo>
                      <a:pt x="2067" y="50"/>
                      <a:pt x="2133" y="81"/>
                      <a:pt x="2200" y="121"/>
                    </a:cubicBezTo>
                    <a:cubicBezTo>
                      <a:pt x="2267" y="161"/>
                      <a:pt x="2333" y="210"/>
                      <a:pt x="2400" y="268"/>
                    </a:cubicBezTo>
                    <a:cubicBezTo>
                      <a:pt x="2467" y="326"/>
                      <a:pt x="2533" y="394"/>
                      <a:pt x="2600" y="468"/>
                    </a:cubicBezTo>
                    <a:cubicBezTo>
                      <a:pt x="2667" y="542"/>
                      <a:pt x="2733" y="625"/>
                      <a:pt x="2800" y="714"/>
                    </a:cubicBezTo>
                    <a:cubicBezTo>
                      <a:pt x="2867" y="803"/>
                      <a:pt x="2933" y="900"/>
                      <a:pt x="3000" y="1000"/>
                    </a:cubicBezTo>
                    <a:cubicBezTo>
                      <a:pt x="3067" y="1100"/>
                      <a:pt x="3133" y="1207"/>
                      <a:pt x="3200" y="1316"/>
                    </a:cubicBezTo>
                    <a:cubicBezTo>
                      <a:pt x="3267" y="1425"/>
                      <a:pt x="3333" y="1539"/>
                      <a:pt x="3400" y="1653"/>
                    </a:cubicBezTo>
                    <a:cubicBezTo>
                      <a:pt x="3467" y="1767"/>
                      <a:pt x="3533" y="1884"/>
                      <a:pt x="3600" y="2000"/>
                    </a:cubicBezTo>
                    <a:cubicBezTo>
                      <a:pt x="3667" y="2116"/>
                      <a:pt x="3733" y="2233"/>
                      <a:pt x="3800" y="2347"/>
                    </a:cubicBezTo>
                    <a:cubicBezTo>
                      <a:pt x="3867" y="2461"/>
                      <a:pt x="3933" y="2575"/>
                      <a:pt x="4000" y="2684"/>
                    </a:cubicBezTo>
                    <a:cubicBezTo>
                      <a:pt x="4067" y="2793"/>
                      <a:pt x="4133" y="2900"/>
                      <a:pt x="4200" y="3000"/>
                    </a:cubicBezTo>
                    <a:cubicBezTo>
                      <a:pt x="4267" y="3100"/>
                      <a:pt x="4333" y="3196"/>
                      <a:pt x="4400" y="3285"/>
                    </a:cubicBezTo>
                    <a:cubicBezTo>
                      <a:pt x="4467" y="3374"/>
                      <a:pt x="4533" y="3458"/>
                      <a:pt x="4600" y="3532"/>
                    </a:cubicBezTo>
                    <a:cubicBezTo>
                      <a:pt x="4667" y="3606"/>
                      <a:pt x="4733" y="3674"/>
                      <a:pt x="4800" y="3732"/>
                    </a:cubicBezTo>
                    <a:cubicBezTo>
                      <a:pt x="4867" y="3790"/>
                      <a:pt x="4933" y="3839"/>
                      <a:pt x="5000" y="3879"/>
                    </a:cubicBezTo>
                    <a:cubicBezTo>
                      <a:pt x="5067" y="3919"/>
                      <a:pt x="5133" y="3950"/>
                      <a:pt x="5200" y="3970"/>
                    </a:cubicBezTo>
                    <a:cubicBezTo>
                      <a:pt x="5267" y="3990"/>
                      <a:pt x="5333" y="4000"/>
                      <a:pt x="5400" y="4000"/>
                    </a:cubicBezTo>
                    <a:cubicBezTo>
                      <a:pt x="5467" y="4000"/>
                      <a:pt x="5533" y="3990"/>
                      <a:pt x="5600" y="3970"/>
                    </a:cubicBezTo>
                    <a:cubicBezTo>
                      <a:pt x="5667" y="3950"/>
                      <a:pt x="5733" y="3919"/>
                      <a:pt x="5800" y="3879"/>
                    </a:cubicBezTo>
                    <a:cubicBezTo>
                      <a:pt x="5867" y="3839"/>
                      <a:pt x="5933" y="3790"/>
                      <a:pt x="6000" y="3732"/>
                    </a:cubicBezTo>
                    <a:cubicBezTo>
                      <a:pt x="6067" y="3674"/>
                      <a:pt x="6133" y="3606"/>
                      <a:pt x="6200" y="3532"/>
                    </a:cubicBezTo>
                    <a:cubicBezTo>
                      <a:pt x="6267" y="3458"/>
                      <a:pt x="6333" y="3375"/>
                      <a:pt x="6400" y="3286"/>
                    </a:cubicBezTo>
                    <a:cubicBezTo>
                      <a:pt x="6467" y="3197"/>
                      <a:pt x="6533" y="3100"/>
                      <a:pt x="6600" y="3000"/>
                    </a:cubicBezTo>
                    <a:cubicBezTo>
                      <a:pt x="6667" y="2900"/>
                      <a:pt x="6733" y="2793"/>
                      <a:pt x="6800" y="2684"/>
                    </a:cubicBezTo>
                    <a:cubicBezTo>
                      <a:pt x="6867" y="2575"/>
                      <a:pt x="6933" y="2462"/>
                      <a:pt x="7000" y="2348"/>
                    </a:cubicBezTo>
                    <a:cubicBezTo>
                      <a:pt x="7067" y="2234"/>
                      <a:pt x="7133" y="2116"/>
                      <a:pt x="7200" y="2000"/>
                    </a:cubicBezTo>
                    <a:cubicBezTo>
                      <a:pt x="7267" y="1884"/>
                      <a:pt x="7333" y="1767"/>
                      <a:pt x="7400" y="1653"/>
                    </a:cubicBezTo>
                    <a:cubicBezTo>
                      <a:pt x="7467" y="1539"/>
                      <a:pt x="7533" y="1425"/>
                      <a:pt x="7600" y="1316"/>
                    </a:cubicBezTo>
                    <a:cubicBezTo>
                      <a:pt x="7667" y="1207"/>
                      <a:pt x="7733" y="1100"/>
                      <a:pt x="7800" y="1000"/>
                    </a:cubicBezTo>
                    <a:cubicBezTo>
                      <a:pt x="7867" y="900"/>
                      <a:pt x="7933" y="804"/>
                      <a:pt x="8000" y="715"/>
                    </a:cubicBezTo>
                    <a:cubicBezTo>
                      <a:pt x="8067" y="626"/>
                      <a:pt x="8133" y="542"/>
                      <a:pt x="8200" y="468"/>
                    </a:cubicBezTo>
                    <a:cubicBezTo>
                      <a:pt x="8267" y="394"/>
                      <a:pt x="8333" y="326"/>
                      <a:pt x="8400" y="268"/>
                    </a:cubicBezTo>
                    <a:cubicBezTo>
                      <a:pt x="8467" y="210"/>
                      <a:pt x="8533" y="161"/>
                      <a:pt x="8600" y="121"/>
                    </a:cubicBezTo>
                    <a:cubicBezTo>
                      <a:pt x="8667" y="81"/>
                      <a:pt x="8733" y="50"/>
                      <a:pt x="8800" y="30"/>
                    </a:cubicBezTo>
                    <a:cubicBezTo>
                      <a:pt x="8867" y="10"/>
                      <a:pt x="8933" y="0"/>
                      <a:pt x="9000" y="0"/>
                    </a:cubicBezTo>
                    <a:cubicBezTo>
                      <a:pt x="9067" y="0"/>
                      <a:pt x="9133" y="10"/>
                      <a:pt x="9200" y="30"/>
                    </a:cubicBezTo>
                    <a:cubicBezTo>
                      <a:pt x="9267" y="50"/>
                      <a:pt x="9333" y="80"/>
                      <a:pt x="9400" y="120"/>
                    </a:cubicBezTo>
                    <a:cubicBezTo>
                      <a:pt x="9467" y="160"/>
                      <a:pt x="9533" y="210"/>
                      <a:pt x="9600" y="268"/>
                    </a:cubicBezTo>
                    <a:cubicBezTo>
                      <a:pt x="9667" y="326"/>
                      <a:pt x="9733" y="394"/>
                      <a:pt x="9800" y="468"/>
                    </a:cubicBezTo>
                    <a:cubicBezTo>
                      <a:pt x="9867" y="542"/>
                      <a:pt x="9933" y="625"/>
                      <a:pt x="10000" y="714"/>
                    </a:cubicBezTo>
                    <a:cubicBezTo>
                      <a:pt x="10067" y="803"/>
                      <a:pt x="10133" y="900"/>
                      <a:pt x="10200" y="1000"/>
                    </a:cubicBezTo>
                    <a:cubicBezTo>
                      <a:pt x="10267" y="1100"/>
                      <a:pt x="10333" y="1206"/>
                      <a:pt x="10400" y="1315"/>
                    </a:cubicBezTo>
                    <a:cubicBezTo>
                      <a:pt x="10467" y="1424"/>
                      <a:pt x="10533" y="1538"/>
                      <a:pt x="10600" y="1652"/>
                    </a:cubicBezTo>
                    <a:cubicBezTo>
                      <a:pt x="10667" y="1766"/>
                      <a:pt x="10733" y="1883"/>
                      <a:pt x="10800" y="1999"/>
                    </a:cubicBezTo>
                    <a:cubicBezTo>
                      <a:pt x="10867" y="2115"/>
                      <a:pt x="10933" y="2233"/>
                      <a:pt x="11000" y="2347"/>
                    </a:cubicBezTo>
                    <a:cubicBezTo>
                      <a:pt x="11067" y="2461"/>
                      <a:pt x="11133" y="2574"/>
                      <a:pt x="11200" y="2683"/>
                    </a:cubicBezTo>
                    <a:cubicBezTo>
                      <a:pt x="11267" y="2792"/>
                      <a:pt x="11333" y="2899"/>
                      <a:pt x="11400" y="2999"/>
                    </a:cubicBezTo>
                    <a:cubicBezTo>
                      <a:pt x="11467" y="3099"/>
                      <a:pt x="11533" y="3196"/>
                      <a:pt x="11600" y="3285"/>
                    </a:cubicBezTo>
                    <a:cubicBezTo>
                      <a:pt x="11667" y="3374"/>
                      <a:pt x="11733" y="3458"/>
                      <a:pt x="11800" y="3532"/>
                    </a:cubicBezTo>
                    <a:cubicBezTo>
                      <a:pt x="11867" y="3606"/>
                      <a:pt x="11933" y="3674"/>
                      <a:pt x="12000" y="3732"/>
                    </a:cubicBezTo>
                    <a:cubicBezTo>
                      <a:pt x="12067" y="3790"/>
                      <a:pt x="12133" y="3839"/>
                      <a:pt x="12200" y="3879"/>
                    </a:cubicBezTo>
                    <a:cubicBezTo>
                      <a:pt x="12267" y="3919"/>
                      <a:pt x="12333" y="3950"/>
                      <a:pt x="12400" y="3970"/>
                    </a:cubicBezTo>
                    <a:cubicBezTo>
                      <a:pt x="12467" y="3990"/>
                      <a:pt x="12533" y="4000"/>
                      <a:pt x="12600" y="4000"/>
                    </a:cubicBezTo>
                    <a:cubicBezTo>
                      <a:pt x="12667" y="4000"/>
                      <a:pt x="12733" y="3990"/>
                      <a:pt x="12800" y="3970"/>
                    </a:cubicBezTo>
                    <a:cubicBezTo>
                      <a:pt x="12867" y="3950"/>
                      <a:pt x="12933" y="3920"/>
                      <a:pt x="13000" y="3880"/>
                    </a:cubicBezTo>
                    <a:cubicBezTo>
                      <a:pt x="13067" y="3840"/>
                      <a:pt x="13133" y="3790"/>
                      <a:pt x="13200" y="3732"/>
                    </a:cubicBezTo>
                    <a:cubicBezTo>
                      <a:pt x="13267" y="3674"/>
                      <a:pt x="13333" y="3607"/>
                      <a:pt x="13400" y="3533"/>
                    </a:cubicBezTo>
                    <a:cubicBezTo>
                      <a:pt x="13467" y="3459"/>
                      <a:pt x="13533" y="3375"/>
                      <a:pt x="13600" y="3286"/>
                    </a:cubicBezTo>
                    <a:cubicBezTo>
                      <a:pt x="13667" y="3197"/>
                      <a:pt x="13733" y="3101"/>
                      <a:pt x="13800" y="3001"/>
                    </a:cubicBezTo>
                    <a:cubicBezTo>
                      <a:pt x="13867" y="2901"/>
                      <a:pt x="13933" y="2794"/>
                      <a:pt x="14000" y="2685"/>
                    </a:cubicBezTo>
                    <a:cubicBezTo>
                      <a:pt x="14067" y="2576"/>
                      <a:pt x="14133" y="2462"/>
                      <a:pt x="14200" y="2348"/>
                    </a:cubicBezTo>
                    <a:cubicBezTo>
                      <a:pt x="14267" y="2234"/>
                      <a:pt x="14367" y="2059"/>
                      <a:pt x="14400" y="2001"/>
                    </a:cubicBezTo>
                    <a:cubicBezTo>
                      <a:pt x="14433" y="1943"/>
                      <a:pt x="14416" y="1972"/>
                      <a:pt x="14400" y="200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sz="2800">
                  <a:latin typeface="+mj-ea"/>
                  <a:ea typeface="+mj-ea"/>
                </a:endParaRPr>
              </a:p>
            </p:txBody>
          </p:sp>
          <p:sp>
            <p:nvSpPr>
              <p:cNvPr id="40981" name="Line 10"/>
              <p:cNvSpPr>
                <a:spLocks noChangeShapeType="1"/>
              </p:cNvSpPr>
              <p:nvPr/>
            </p:nvSpPr>
            <p:spPr bwMode="auto">
              <a:xfrm flipV="1">
                <a:off x="3186" y="1255"/>
                <a:ext cx="0" cy="799"/>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pPr>
                  <a:defRPr/>
                </a:pPr>
                <a:endParaRPr lang="zh-CN" altLang="en-US" sz="2800">
                  <a:latin typeface="+mj-ea"/>
                  <a:ea typeface="+mj-ea"/>
                </a:endParaRPr>
              </a:p>
            </p:txBody>
          </p:sp>
          <p:sp>
            <p:nvSpPr>
              <p:cNvPr id="40982" name="Line 11"/>
              <p:cNvSpPr>
                <a:spLocks noChangeShapeType="1"/>
              </p:cNvSpPr>
              <p:nvPr/>
            </p:nvSpPr>
            <p:spPr bwMode="auto">
              <a:xfrm>
                <a:off x="3187" y="1706"/>
                <a:ext cx="1661" cy="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pPr>
                  <a:defRPr/>
                </a:pPr>
                <a:endParaRPr lang="zh-CN" altLang="en-US" sz="2800">
                  <a:latin typeface="+mj-ea"/>
                  <a:ea typeface="+mj-ea"/>
                </a:endParaRPr>
              </a:p>
            </p:txBody>
          </p:sp>
          <p:sp>
            <p:nvSpPr>
              <p:cNvPr id="40983" name="Text Box 12"/>
              <p:cNvSpPr txBox="1">
                <a:spLocks noChangeArrowheads="1"/>
              </p:cNvSpPr>
              <p:nvPr/>
            </p:nvSpPr>
            <p:spPr bwMode="auto">
              <a:xfrm>
                <a:off x="4896" y="1584"/>
                <a:ext cx="2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defRPr/>
                </a:pPr>
                <a:r>
                  <a:rPr lang="en-US" altLang="zh-CN" sz="2800" b="1" i="1" dirty="0" smtClean="0">
                    <a:solidFill>
                      <a:srgbClr val="000000"/>
                    </a:solidFill>
                    <a:latin typeface="Times New Roman" panose="02020603050405020304" pitchFamily="18" charset="0"/>
                    <a:ea typeface="+mj-ea"/>
                    <a:cs typeface="Times New Roman" panose="02020603050405020304" pitchFamily="18" charset="0"/>
                  </a:rPr>
                  <a:t>t</a:t>
                </a:r>
              </a:p>
            </p:txBody>
          </p:sp>
          <p:sp>
            <p:nvSpPr>
              <p:cNvPr id="40984" name="Text Box 13"/>
              <p:cNvSpPr txBox="1">
                <a:spLocks noChangeArrowheads="1"/>
              </p:cNvSpPr>
              <p:nvPr/>
            </p:nvSpPr>
            <p:spPr bwMode="auto">
              <a:xfrm>
                <a:off x="3072" y="1622"/>
                <a:ext cx="15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defRPr/>
                </a:pPr>
                <a:r>
                  <a:rPr lang="en-US" altLang="zh-CN" sz="2800" b="1" i="1" smtClean="0">
                    <a:solidFill>
                      <a:srgbClr val="000000"/>
                    </a:solidFill>
                    <a:latin typeface="+mj-ea"/>
                    <a:ea typeface="+mj-ea"/>
                  </a:rPr>
                  <a:t>o</a:t>
                </a:r>
              </a:p>
            </p:txBody>
          </p:sp>
        </p:grpSp>
      </p:grpSp>
      <p:grpSp>
        <p:nvGrpSpPr>
          <p:cNvPr id="4" name="Group 26"/>
          <p:cNvGrpSpPr>
            <a:grpSpLocks/>
          </p:cNvGrpSpPr>
          <p:nvPr/>
        </p:nvGrpSpPr>
        <p:grpSpPr bwMode="auto">
          <a:xfrm>
            <a:off x="788988" y="2281238"/>
            <a:ext cx="7748587" cy="3541712"/>
            <a:chOff x="493" y="1454"/>
            <a:chExt cx="4881" cy="2231"/>
          </a:xfrm>
        </p:grpSpPr>
        <p:sp>
          <p:nvSpPr>
            <p:cNvPr id="40966" name="Rectangle 3"/>
            <p:cNvSpPr>
              <a:spLocks noChangeArrowheads="1"/>
            </p:cNvSpPr>
            <p:nvPr/>
          </p:nvSpPr>
          <p:spPr bwMode="auto">
            <a:xfrm>
              <a:off x="493" y="1454"/>
              <a:ext cx="381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sz="2800" b="1">
                  <a:solidFill>
                    <a:srgbClr val="000000"/>
                  </a:solidFill>
                  <a:latin typeface="+mj-ea"/>
                  <a:ea typeface="+mj-ea"/>
                </a:rPr>
                <a:t>2. </a:t>
              </a:r>
              <a:r>
                <a:rPr lang="zh-CN" altLang="en-US" sz="2800" b="1">
                  <a:solidFill>
                    <a:srgbClr val="000000"/>
                  </a:solidFill>
                  <a:latin typeface="+mj-ea"/>
                  <a:ea typeface="+mj-ea"/>
                </a:rPr>
                <a:t>阻尼振荡（实际）</a:t>
              </a:r>
            </a:p>
          </p:txBody>
        </p:sp>
        <p:grpSp>
          <p:nvGrpSpPr>
            <p:cNvPr id="23559" name="Group 14"/>
            <p:cNvGrpSpPr>
              <a:grpSpLocks/>
            </p:cNvGrpSpPr>
            <p:nvPr/>
          </p:nvGrpSpPr>
          <p:grpSpPr bwMode="auto">
            <a:xfrm>
              <a:off x="3061" y="2449"/>
              <a:ext cx="2313" cy="1236"/>
              <a:chOff x="624" y="2736"/>
              <a:chExt cx="2064" cy="726"/>
            </a:xfrm>
          </p:grpSpPr>
          <p:sp>
            <p:nvSpPr>
              <p:cNvPr id="40968" name="Text Box 15"/>
              <p:cNvSpPr txBox="1">
                <a:spLocks noChangeArrowheads="1"/>
              </p:cNvSpPr>
              <p:nvPr/>
            </p:nvSpPr>
            <p:spPr bwMode="auto">
              <a:xfrm>
                <a:off x="643" y="2736"/>
                <a:ext cx="20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defRPr/>
                </a:pPr>
                <a:r>
                  <a:rPr lang="en-US" altLang="zh-CN" sz="2800" b="1" i="1" dirty="0" err="1" smtClean="0">
                    <a:solidFill>
                      <a:srgbClr val="000000"/>
                    </a:solidFill>
                    <a:latin typeface="Times New Roman" panose="02020603050405020304" pitchFamily="18" charset="0"/>
                    <a:ea typeface="+mj-ea"/>
                    <a:cs typeface="Times New Roman" panose="02020603050405020304" pitchFamily="18" charset="0"/>
                  </a:rPr>
                  <a:t>i</a:t>
                </a:r>
                <a:endParaRPr lang="en-US" altLang="zh-CN" sz="2800" b="1" i="1" dirty="0" smtClean="0">
                  <a:solidFill>
                    <a:srgbClr val="000000"/>
                  </a:solidFill>
                  <a:latin typeface="Times New Roman" panose="02020603050405020304" pitchFamily="18" charset="0"/>
                  <a:ea typeface="+mj-ea"/>
                  <a:cs typeface="Times New Roman" panose="02020603050405020304" pitchFamily="18" charset="0"/>
                </a:endParaRPr>
              </a:p>
            </p:txBody>
          </p:sp>
          <p:sp>
            <p:nvSpPr>
              <p:cNvPr id="40969" name="Freeform 16"/>
              <p:cNvSpPr>
                <a:spLocks/>
              </p:cNvSpPr>
              <p:nvPr/>
            </p:nvSpPr>
            <p:spPr bwMode="auto">
              <a:xfrm>
                <a:off x="768" y="2885"/>
                <a:ext cx="768" cy="547"/>
              </a:xfrm>
              <a:custGeom>
                <a:avLst/>
                <a:gdLst>
                  <a:gd name="T0" fmla="*/ 0 w 2364"/>
                  <a:gd name="T1" fmla="*/ 17 h 2160"/>
                  <a:gd name="T2" fmla="*/ 1 w 2364"/>
                  <a:gd name="T3" fmla="*/ 14 h 2160"/>
                  <a:gd name="T4" fmla="*/ 2 w 2364"/>
                  <a:gd name="T5" fmla="*/ 12 h 2160"/>
                  <a:gd name="T6" fmla="*/ 4 w 2364"/>
                  <a:gd name="T7" fmla="*/ 9 h 2160"/>
                  <a:gd name="T8" fmla="*/ 5 w 2364"/>
                  <a:gd name="T9" fmla="*/ 6 h 2160"/>
                  <a:gd name="T10" fmla="*/ 6 w 2364"/>
                  <a:gd name="T11" fmla="*/ 4 h 2160"/>
                  <a:gd name="T12" fmla="*/ 7 w 2364"/>
                  <a:gd name="T13" fmla="*/ 2 h 2160"/>
                  <a:gd name="T14" fmla="*/ 8 w 2364"/>
                  <a:gd name="T15" fmla="*/ 1 h 2160"/>
                  <a:gd name="T16" fmla="*/ 9 w 2364"/>
                  <a:gd name="T17" fmla="*/ 0 h 2160"/>
                  <a:gd name="T18" fmla="*/ 10 w 2364"/>
                  <a:gd name="T19" fmla="*/ 0 h 2160"/>
                  <a:gd name="T20" fmla="*/ 11 w 2364"/>
                  <a:gd name="T21" fmla="*/ 0 h 2160"/>
                  <a:gd name="T22" fmla="*/ 13 w 2364"/>
                  <a:gd name="T23" fmla="*/ 1 h 2160"/>
                  <a:gd name="T24" fmla="*/ 14 w 2364"/>
                  <a:gd name="T25" fmla="*/ 2 h 2160"/>
                  <a:gd name="T26" fmla="*/ 15 w 2364"/>
                  <a:gd name="T27" fmla="*/ 4 h 2160"/>
                  <a:gd name="T28" fmla="*/ 16 w 2364"/>
                  <a:gd name="T29" fmla="*/ 6 h 2160"/>
                  <a:gd name="T30" fmla="*/ 17 w 2364"/>
                  <a:gd name="T31" fmla="*/ 9 h 2160"/>
                  <a:gd name="T32" fmla="*/ 19 w 2364"/>
                  <a:gd name="T33" fmla="*/ 12 h 2160"/>
                  <a:gd name="T34" fmla="*/ 19 w 2364"/>
                  <a:gd name="T35" fmla="*/ 14 h 2160"/>
                  <a:gd name="T36" fmla="*/ 21 w 2364"/>
                  <a:gd name="T37" fmla="*/ 17 h 2160"/>
                  <a:gd name="T38" fmla="*/ 22 w 2364"/>
                  <a:gd name="T39" fmla="*/ 21 h 2160"/>
                  <a:gd name="T40" fmla="*/ 23 w 2364"/>
                  <a:gd name="T41" fmla="*/ 24 h 2160"/>
                  <a:gd name="T42" fmla="*/ 24 w 2364"/>
                  <a:gd name="T43" fmla="*/ 26 h 2160"/>
                  <a:gd name="T44" fmla="*/ 25 w 2364"/>
                  <a:gd name="T45" fmla="*/ 29 h 2160"/>
                  <a:gd name="T46" fmla="*/ 27 w 2364"/>
                  <a:gd name="T47" fmla="*/ 31 h 2160"/>
                  <a:gd name="T48" fmla="*/ 28 w 2364"/>
                  <a:gd name="T49" fmla="*/ 33 h 2160"/>
                  <a:gd name="T50" fmla="*/ 29 w 2364"/>
                  <a:gd name="T51" fmla="*/ 34 h 2160"/>
                  <a:gd name="T52" fmla="*/ 30 w 2364"/>
                  <a:gd name="T53" fmla="*/ 35 h 2160"/>
                  <a:gd name="T54" fmla="*/ 31 w 2364"/>
                  <a:gd name="T55" fmla="*/ 35 h 2160"/>
                  <a:gd name="T56" fmla="*/ 32 w 2364"/>
                  <a:gd name="T57" fmla="*/ 35 h 2160"/>
                  <a:gd name="T58" fmla="*/ 33 w 2364"/>
                  <a:gd name="T59" fmla="*/ 34 h 2160"/>
                  <a:gd name="T60" fmla="*/ 34 w 2364"/>
                  <a:gd name="T61" fmla="*/ 33 h 2160"/>
                  <a:gd name="T62" fmla="*/ 36 w 2364"/>
                  <a:gd name="T63" fmla="*/ 31 h 2160"/>
                  <a:gd name="T64" fmla="*/ 37 w 2364"/>
                  <a:gd name="T65" fmla="*/ 29 h 2160"/>
                  <a:gd name="T66" fmla="*/ 38 w 2364"/>
                  <a:gd name="T67" fmla="*/ 26 h 2160"/>
                  <a:gd name="T68" fmla="*/ 39 w 2364"/>
                  <a:gd name="T69" fmla="*/ 24 h 2160"/>
                  <a:gd name="T70" fmla="*/ 40 w 2364"/>
                  <a:gd name="T71" fmla="*/ 21 h 2160"/>
                  <a:gd name="T72" fmla="*/ 41 w 2364"/>
                  <a:gd name="T73" fmla="*/ 17 h 2160"/>
                  <a:gd name="T74" fmla="*/ 43 w 2364"/>
                  <a:gd name="T75" fmla="*/ 14 h 2160"/>
                  <a:gd name="T76" fmla="*/ 44 w 2364"/>
                  <a:gd name="T77" fmla="*/ 12 h 2160"/>
                  <a:gd name="T78" fmla="*/ 45 w 2364"/>
                  <a:gd name="T79" fmla="*/ 9 h 2160"/>
                  <a:gd name="T80" fmla="*/ 46 w 2364"/>
                  <a:gd name="T81" fmla="*/ 6 h 2160"/>
                  <a:gd name="T82" fmla="*/ 48 w 2364"/>
                  <a:gd name="T83" fmla="*/ 4 h 2160"/>
                  <a:gd name="T84" fmla="*/ 52 w 2364"/>
                  <a:gd name="T85" fmla="*/ 3 h 2160"/>
                  <a:gd name="T86" fmla="*/ 55 w 2364"/>
                  <a:gd name="T87" fmla="*/ 4 h 2160"/>
                  <a:gd name="T88" fmla="*/ 58 w 2364"/>
                  <a:gd name="T89" fmla="*/ 6 h 2160"/>
                  <a:gd name="T90" fmla="*/ 59 w 2364"/>
                  <a:gd name="T91" fmla="*/ 9 h 2160"/>
                  <a:gd name="T92" fmla="*/ 60 w 2364"/>
                  <a:gd name="T93" fmla="*/ 12 h 2160"/>
                  <a:gd name="T94" fmla="*/ 61 w 2364"/>
                  <a:gd name="T95" fmla="*/ 14 h 2160"/>
                  <a:gd name="T96" fmla="*/ 62 w 2364"/>
                  <a:gd name="T97" fmla="*/ 17 h 2160"/>
                  <a:gd name="T98" fmla="*/ 63 w 2364"/>
                  <a:gd name="T99" fmla="*/ 21 h 2160"/>
                  <a:gd name="T100" fmla="*/ 64 w 2364"/>
                  <a:gd name="T101" fmla="*/ 24 h 2160"/>
                  <a:gd name="T102" fmla="*/ 66 w 2364"/>
                  <a:gd name="T103" fmla="*/ 26 h 2160"/>
                  <a:gd name="T104" fmla="*/ 68 w 2364"/>
                  <a:gd name="T105" fmla="*/ 28 h 2160"/>
                  <a:gd name="T106" fmla="*/ 71 w 2364"/>
                  <a:gd name="T107" fmla="*/ 29 h 2160"/>
                  <a:gd name="T108" fmla="*/ 76 w 2364"/>
                  <a:gd name="T109" fmla="*/ 28 h 2160"/>
                  <a:gd name="T110" fmla="*/ 78 w 2364"/>
                  <a:gd name="T111" fmla="*/ 25 h 2160"/>
                  <a:gd name="T112" fmla="*/ 80 w 2364"/>
                  <a:gd name="T113" fmla="*/ 23 h 2160"/>
                  <a:gd name="T114" fmla="*/ 81 w 2364"/>
                  <a:gd name="T115" fmla="*/ 21 h 2160"/>
                  <a:gd name="T116" fmla="*/ 81 w 2364"/>
                  <a:gd name="T117" fmla="*/ 18 h 216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64"/>
                  <a:gd name="T178" fmla="*/ 0 h 2160"/>
                  <a:gd name="T179" fmla="*/ 2364 w 2364"/>
                  <a:gd name="T180" fmla="*/ 2160 h 216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64" h="2160">
                    <a:moveTo>
                      <a:pt x="0" y="1080"/>
                    </a:moveTo>
                    <a:cubicBezTo>
                      <a:pt x="11" y="1017"/>
                      <a:pt x="22" y="954"/>
                      <a:pt x="34" y="893"/>
                    </a:cubicBezTo>
                    <a:cubicBezTo>
                      <a:pt x="45" y="831"/>
                      <a:pt x="56" y="770"/>
                      <a:pt x="67" y="711"/>
                    </a:cubicBezTo>
                    <a:cubicBezTo>
                      <a:pt x="78" y="652"/>
                      <a:pt x="89" y="594"/>
                      <a:pt x="101" y="540"/>
                    </a:cubicBezTo>
                    <a:cubicBezTo>
                      <a:pt x="112" y="486"/>
                      <a:pt x="123" y="434"/>
                      <a:pt x="134" y="386"/>
                    </a:cubicBezTo>
                    <a:cubicBezTo>
                      <a:pt x="145" y="338"/>
                      <a:pt x="157" y="293"/>
                      <a:pt x="168" y="253"/>
                    </a:cubicBezTo>
                    <a:cubicBezTo>
                      <a:pt x="179" y="213"/>
                      <a:pt x="190" y="176"/>
                      <a:pt x="201" y="145"/>
                    </a:cubicBezTo>
                    <a:cubicBezTo>
                      <a:pt x="213" y="113"/>
                      <a:pt x="224" y="87"/>
                      <a:pt x="235" y="65"/>
                    </a:cubicBezTo>
                    <a:cubicBezTo>
                      <a:pt x="246" y="44"/>
                      <a:pt x="257" y="27"/>
                      <a:pt x="268" y="16"/>
                    </a:cubicBezTo>
                    <a:cubicBezTo>
                      <a:pt x="280" y="5"/>
                      <a:pt x="291" y="0"/>
                      <a:pt x="302" y="0"/>
                    </a:cubicBezTo>
                    <a:cubicBezTo>
                      <a:pt x="313" y="0"/>
                      <a:pt x="324" y="5"/>
                      <a:pt x="335" y="16"/>
                    </a:cubicBezTo>
                    <a:cubicBezTo>
                      <a:pt x="347" y="27"/>
                      <a:pt x="358" y="44"/>
                      <a:pt x="369" y="65"/>
                    </a:cubicBezTo>
                    <a:cubicBezTo>
                      <a:pt x="380" y="87"/>
                      <a:pt x="391" y="113"/>
                      <a:pt x="403" y="145"/>
                    </a:cubicBezTo>
                    <a:cubicBezTo>
                      <a:pt x="414" y="176"/>
                      <a:pt x="425" y="213"/>
                      <a:pt x="436" y="253"/>
                    </a:cubicBezTo>
                    <a:cubicBezTo>
                      <a:pt x="447" y="293"/>
                      <a:pt x="458" y="338"/>
                      <a:pt x="470" y="386"/>
                    </a:cubicBezTo>
                    <a:cubicBezTo>
                      <a:pt x="481" y="434"/>
                      <a:pt x="492" y="486"/>
                      <a:pt x="503" y="540"/>
                    </a:cubicBezTo>
                    <a:cubicBezTo>
                      <a:pt x="514" y="594"/>
                      <a:pt x="526" y="652"/>
                      <a:pt x="537" y="711"/>
                    </a:cubicBezTo>
                    <a:cubicBezTo>
                      <a:pt x="548" y="770"/>
                      <a:pt x="559" y="831"/>
                      <a:pt x="570" y="893"/>
                    </a:cubicBezTo>
                    <a:cubicBezTo>
                      <a:pt x="582" y="954"/>
                      <a:pt x="593" y="1017"/>
                      <a:pt x="604" y="1080"/>
                    </a:cubicBezTo>
                    <a:cubicBezTo>
                      <a:pt x="615" y="1143"/>
                      <a:pt x="626" y="1206"/>
                      <a:pt x="637" y="1267"/>
                    </a:cubicBezTo>
                    <a:cubicBezTo>
                      <a:pt x="649" y="1329"/>
                      <a:pt x="660" y="1391"/>
                      <a:pt x="671" y="1449"/>
                    </a:cubicBezTo>
                    <a:cubicBezTo>
                      <a:pt x="682" y="1508"/>
                      <a:pt x="693" y="1566"/>
                      <a:pt x="705" y="1620"/>
                    </a:cubicBezTo>
                    <a:cubicBezTo>
                      <a:pt x="716" y="1674"/>
                      <a:pt x="727" y="1726"/>
                      <a:pt x="738" y="1774"/>
                    </a:cubicBezTo>
                    <a:cubicBezTo>
                      <a:pt x="749" y="1822"/>
                      <a:pt x="760" y="1867"/>
                      <a:pt x="772" y="1907"/>
                    </a:cubicBezTo>
                    <a:cubicBezTo>
                      <a:pt x="783" y="1947"/>
                      <a:pt x="794" y="1984"/>
                      <a:pt x="805" y="2015"/>
                    </a:cubicBezTo>
                    <a:cubicBezTo>
                      <a:pt x="816" y="2047"/>
                      <a:pt x="827" y="2073"/>
                      <a:pt x="839" y="2095"/>
                    </a:cubicBezTo>
                    <a:cubicBezTo>
                      <a:pt x="850" y="2116"/>
                      <a:pt x="861" y="2133"/>
                      <a:pt x="872" y="2144"/>
                    </a:cubicBezTo>
                    <a:cubicBezTo>
                      <a:pt x="883" y="2155"/>
                      <a:pt x="895" y="2160"/>
                      <a:pt x="906" y="2160"/>
                    </a:cubicBezTo>
                    <a:cubicBezTo>
                      <a:pt x="917" y="2160"/>
                      <a:pt x="928" y="2155"/>
                      <a:pt x="939" y="2144"/>
                    </a:cubicBezTo>
                    <a:cubicBezTo>
                      <a:pt x="951" y="2133"/>
                      <a:pt x="962" y="2116"/>
                      <a:pt x="973" y="2095"/>
                    </a:cubicBezTo>
                    <a:cubicBezTo>
                      <a:pt x="984" y="2073"/>
                      <a:pt x="995" y="2047"/>
                      <a:pt x="1006" y="2015"/>
                    </a:cubicBezTo>
                    <a:cubicBezTo>
                      <a:pt x="1018" y="1984"/>
                      <a:pt x="1029" y="1947"/>
                      <a:pt x="1040" y="1907"/>
                    </a:cubicBezTo>
                    <a:cubicBezTo>
                      <a:pt x="1051" y="1867"/>
                      <a:pt x="1062" y="1823"/>
                      <a:pt x="1074" y="1774"/>
                    </a:cubicBezTo>
                    <a:cubicBezTo>
                      <a:pt x="1085" y="1726"/>
                      <a:pt x="1096" y="1674"/>
                      <a:pt x="1107" y="1620"/>
                    </a:cubicBezTo>
                    <a:cubicBezTo>
                      <a:pt x="1118" y="1566"/>
                      <a:pt x="1129" y="1508"/>
                      <a:pt x="1141" y="1449"/>
                    </a:cubicBezTo>
                    <a:cubicBezTo>
                      <a:pt x="1152" y="1391"/>
                      <a:pt x="1163" y="1329"/>
                      <a:pt x="1174" y="1268"/>
                    </a:cubicBezTo>
                    <a:cubicBezTo>
                      <a:pt x="1185" y="1206"/>
                      <a:pt x="1196" y="1143"/>
                      <a:pt x="1208" y="1080"/>
                    </a:cubicBezTo>
                    <a:cubicBezTo>
                      <a:pt x="1219" y="1017"/>
                      <a:pt x="1230" y="954"/>
                      <a:pt x="1241" y="893"/>
                    </a:cubicBezTo>
                    <a:cubicBezTo>
                      <a:pt x="1253" y="831"/>
                      <a:pt x="1264" y="770"/>
                      <a:pt x="1275" y="711"/>
                    </a:cubicBezTo>
                    <a:cubicBezTo>
                      <a:pt x="1286" y="652"/>
                      <a:pt x="1297" y="594"/>
                      <a:pt x="1308" y="540"/>
                    </a:cubicBezTo>
                    <a:cubicBezTo>
                      <a:pt x="1320" y="486"/>
                      <a:pt x="1326" y="432"/>
                      <a:pt x="1342" y="386"/>
                    </a:cubicBezTo>
                    <a:cubicBezTo>
                      <a:pt x="1358" y="340"/>
                      <a:pt x="1376" y="299"/>
                      <a:pt x="1404" y="264"/>
                    </a:cubicBezTo>
                    <a:cubicBezTo>
                      <a:pt x="1432" y="229"/>
                      <a:pt x="1477" y="181"/>
                      <a:pt x="1509" y="174"/>
                    </a:cubicBezTo>
                    <a:cubicBezTo>
                      <a:pt x="1554" y="174"/>
                      <a:pt x="1569" y="194"/>
                      <a:pt x="1599" y="219"/>
                    </a:cubicBezTo>
                    <a:cubicBezTo>
                      <a:pt x="1629" y="244"/>
                      <a:pt x="1658" y="333"/>
                      <a:pt x="1677" y="386"/>
                    </a:cubicBezTo>
                    <a:cubicBezTo>
                      <a:pt x="1696" y="439"/>
                      <a:pt x="1700" y="486"/>
                      <a:pt x="1711" y="540"/>
                    </a:cubicBezTo>
                    <a:cubicBezTo>
                      <a:pt x="1722" y="594"/>
                      <a:pt x="1733" y="651"/>
                      <a:pt x="1745" y="710"/>
                    </a:cubicBezTo>
                    <a:cubicBezTo>
                      <a:pt x="1756" y="769"/>
                      <a:pt x="1767" y="831"/>
                      <a:pt x="1778" y="892"/>
                    </a:cubicBezTo>
                    <a:cubicBezTo>
                      <a:pt x="1789" y="954"/>
                      <a:pt x="1800" y="1017"/>
                      <a:pt x="1812" y="1079"/>
                    </a:cubicBezTo>
                    <a:cubicBezTo>
                      <a:pt x="1823" y="1142"/>
                      <a:pt x="1834" y="1206"/>
                      <a:pt x="1845" y="1267"/>
                    </a:cubicBezTo>
                    <a:cubicBezTo>
                      <a:pt x="1856" y="1329"/>
                      <a:pt x="1865" y="1391"/>
                      <a:pt x="1879" y="1449"/>
                    </a:cubicBezTo>
                    <a:cubicBezTo>
                      <a:pt x="1893" y="1507"/>
                      <a:pt x="1911" y="1569"/>
                      <a:pt x="1929" y="1614"/>
                    </a:cubicBezTo>
                    <a:cubicBezTo>
                      <a:pt x="1947" y="1659"/>
                      <a:pt x="1964" y="1687"/>
                      <a:pt x="1989" y="1719"/>
                    </a:cubicBezTo>
                    <a:cubicBezTo>
                      <a:pt x="2014" y="1751"/>
                      <a:pt x="2042" y="1807"/>
                      <a:pt x="2079" y="1809"/>
                    </a:cubicBezTo>
                    <a:cubicBezTo>
                      <a:pt x="2116" y="1811"/>
                      <a:pt x="2181" y="1777"/>
                      <a:pt x="2214" y="1734"/>
                    </a:cubicBezTo>
                    <a:cubicBezTo>
                      <a:pt x="2247" y="1691"/>
                      <a:pt x="2256" y="1604"/>
                      <a:pt x="2274" y="1554"/>
                    </a:cubicBezTo>
                    <a:cubicBezTo>
                      <a:pt x="2292" y="1504"/>
                      <a:pt x="2307" y="1481"/>
                      <a:pt x="2319" y="1434"/>
                    </a:cubicBezTo>
                    <a:cubicBezTo>
                      <a:pt x="2331" y="1387"/>
                      <a:pt x="2342" y="1326"/>
                      <a:pt x="2349" y="1269"/>
                    </a:cubicBezTo>
                    <a:cubicBezTo>
                      <a:pt x="2356" y="1212"/>
                      <a:pt x="2361" y="1126"/>
                      <a:pt x="2364" y="1089"/>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sz="2800">
                  <a:latin typeface="+mj-ea"/>
                  <a:ea typeface="+mj-ea"/>
                </a:endParaRPr>
              </a:p>
            </p:txBody>
          </p:sp>
          <p:sp>
            <p:nvSpPr>
              <p:cNvPr id="40970" name="Line 17"/>
              <p:cNvSpPr>
                <a:spLocks noChangeShapeType="1"/>
              </p:cNvSpPr>
              <p:nvPr/>
            </p:nvSpPr>
            <p:spPr bwMode="auto">
              <a:xfrm flipV="1">
                <a:off x="769" y="2797"/>
                <a:ext cx="0" cy="665"/>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pPr>
                  <a:defRPr/>
                </a:pPr>
                <a:endParaRPr lang="zh-CN" altLang="en-US" sz="2800">
                  <a:latin typeface="+mj-ea"/>
                  <a:ea typeface="+mj-ea"/>
                </a:endParaRPr>
              </a:p>
            </p:txBody>
          </p:sp>
          <p:sp>
            <p:nvSpPr>
              <p:cNvPr id="40971" name="Line 18"/>
              <p:cNvSpPr>
                <a:spLocks noChangeShapeType="1"/>
              </p:cNvSpPr>
              <p:nvPr/>
            </p:nvSpPr>
            <p:spPr bwMode="auto">
              <a:xfrm>
                <a:off x="768" y="3159"/>
                <a:ext cx="1632" cy="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pPr>
                  <a:defRPr/>
                </a:pPr>
                <a:endParaRPr lang="zh-CN" altLang="en-US" sz="2800">
                  <a:latin typeface="+mj-ea"/>
                  <a:ea typeface="+mj-ea"/>
                </a:endParaRPr>
              </a:p>
            </p:txBody>
          </p:sp>
          <p:sp>
            <p:nvSpPr>
              <p:cNvPr id="40972" name="Text Box 19"/>
              <p:cNvSpPr txBox="1">
                <a:spLocks noChangeArrowheads="1"/>
              </p:cNvSpPr>
              <p:nvPr/>
            </p:nvSpPr>
            <p:spPr bwMode="auto">
              <a:xfrm>
                <a:off x="2428" y="3072"/>
                <a:ext cx="260"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defRPr/>
                </a:pPr>
                <a:r>
                  <a:rPr lang="en-US" altLang="zh-CN" sz="2800" b="1" i="1" dirty="0" smtClean="0">
                    <a:solidFill>
                      <a:srgbClr val="000000"/>
                    </a:solidFill>
                    <a:latin typeface="Times New Roman" panose="02020603050405020304" pitchFamily="18" charset="0"/>
                    <a:ea typeface="+mj-ea"/>
                    <a:cs typeface="Times New Roman" panose="02020603050405020304" pitchFamily="18" charset="0"/>
                  </a:rPr>
                  <a:t>t</a:t>
                </a:r>
              </a:p>
            </p:txBody>
          </p:sp>
          <p:sp>
            <p:nvSpPr>
              <p:cNvPr id="40973" name="Text Box 20"/>
              <p:cNvSpPr txBox="1">
                <a:spLocks noChangeArrowheads="1"/>
              </p:cNvSpPr>
              <p:nvPr/>
            </p:nvSpPr>
            <p:spPr bwMode="auto">
              <a:xfrm>
                <a:off x="624" y="3095"/>
                <a:ext cx="20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defRPr/>
                </a:pPr>
                <a:r>
                  <a:rPr lang="en-US" altLang="zh-CN" sz="2800" b="1" i="1" smtClean="0">
                    <a:solidFill>
                      <a:srgbClr val="000000"/>
                    </a:solidFill>
                    <a:latin typeface="+mj-ea"/>
                    <a:ea typeface="+mj-ea"/>
                  </a:rPr>
                  <a:t>o</a:t>
                </a:r>
              </a:p>
            </p:txBody>
          </p:sp>
          <p:sp>
            <p:nvSpPr>
              <p:cNvPr id="40974" name="Freeform 21"/>
              <p:cNvSpPr>
                <a:spLocks/>
              </p:cNvSpPr>
              <p:nvPr/>
            </p:nvSpPr>
            <p:spPr bwMode="auto">
              <a:xfrm>
                <a:off x="1536" y="3024"/>
                <a:ext cx="617" cy="241"/>
              </a:xfrm>
              <a:custGeom>
                <a:avLst/>
                <a:gdLst>
                  <a:gd name="T0" fmla="*/ 0 w 2364"/>
                  <a:gd name="T1" fmla="*/ 2 h 2160"/>
                  <a:gd name="T2" fmla="*/ 1 w 2364"/>
                  <a:gd name="T3" fmla="*/ 1 h 2160"/>
                  <a:gd name="T4" fmla="*/ 1 w 2364"/>
                  <a:gd name="T5" fmla="*/ 1 h 2160"/>
                  <a:gd name="T6" fmla="*/ 2 w 2364"/>
                  <a:gd name="T7" fmla="*/ 1 h 2160"/>
                  <a:gd name="T8" fmla="*/ 2 w 2364"/>
                  <a:gd name="T9" fmla="*/ 1 h 2160"/>
                  <a:gd name="T10" fmla="*/ 3 w 2364"/>
                  <a:gd name="T11" fmla="*/ 0 h 2160"/>
                  <a:gd name="T12" fmla="*/ 4 w 2364"/>
                  <a:gd name="T13" fmla="*/ 0 h 2160"/>
                  <a:gd name="T14" fmla="*/ 4 w 2364"/>
                  <a:gd name="T15" fmla="*/ 0 h 2160"/>
                  <a:gd name="T16" fmla="*/ 5 w 2364"/>
                  <a:gd name="T17" fmla="*/ 0 h 2160"/>
                  <a:gd name="T18" fmla="*/ 5 w 2364"/>
                  <a:gd name="T19" fmla="*/ 0 h 2160"/>
                  <a:gd name="T20" fmla="*/ 6 w 2364"/>
                  <a:gd name="T21" fmla="*/ 0 h 2160"/>
                  <a:gd name="T22" fmla="*/ 7 w 2364"/>
                  <a:gd name="T23" fmla="*/ 0 h 2160"/>
                  <a:gd name="T24" fmla="*/ 7 w 2364"/>
                  <a:gd name="T25" fmla="*/ 0 h 2160"/>
                  <a:gd name="T26" fmla="*/ 8 w 2364"/>
                  <a:gd name="T27" fmla="*/ 0 h 2160"/>
                  <a:gd name="T28" fmla="*/ 8 w 2364"/>
                  <a:gd name="T29" fmla="*/ 1 h 2160"/>
                  <a:gd name="T30" fmla="*/ 9 w 2364"/>
                  <a:gd name="T31" fmla="*/ 1 h 2160"/>
                  <a:gd name="T32" fmla="*/ 10 w 2364"/>
                  <a:gd name="T33" fmla="*/ 1 h 2160"/>
                  <a:gd name="T34" fmla="*/ 10 w 2364"/>
                  <a:gd name="T35" fmla="*/ 1 h 2160"/>
                  <a:gd name="T36" fmla="*/ 11 w 2364"/>
                  <a:gd name="T37" fmla="*/ 2 h 2160"/>
                  <a:gd name="T38" fmla="*/ 11 w 2364"/>
                  <a:gd name="T39" fmla="*/ 2 h 2160"/>
                  <a:gd name="T40" fmla="*/ 12 w 2364"/>
                  <a:gd name="T41" fmla="*/ 2 h 2160"/>
                  <a:gd name="T42" fmla="*/ 13 w 2364"/>
                  <a:gd name="T43" fmla="*/ 2 h 2160"/>
                  <a:gd name="T44" fmla="*/ 13 w 2364"/>
                  <a:gd name="T45" fmla="*/ 2 h 2160"/>
                  <a:gd name="T46" fmla="*/ 14 w 2364"/>
                  <a:gd name="T47" fmla="*/ 3 h 2160"/>
                  <a:gd name="T48" fmla="*/ 14 w 2364"/>
                  <a:gd name="T49" fmla="*/ 3 h 2160"/>
                  <a:gd name="T50" fmla="*/ 15 w 2364"/>
                  <a:gd name="T51" fmla="*/ 3 h 2160"/>
                  <a:gd name="T52" fmla="*/ 16 w 2364"/>
                  <a:gd name="T53" fmla="*/ 3 h 2160"/>
                  <a:gd name="T54" fmla="*/ 16 w 2364"/>
                  <a:gd name="T55" fmla="*/ 3 h 2160"/>
                  <a:gd name="T56" fmla="*/ 17 w 2364"/>
                  <a:gd name="T57" fmla="*/ 3 h 2160"/>
                  <a:gd name="T58" fmla="*/ 17 w 2364"/>
                  <a:gd name="T59" fmla="*/ 3 h 2160"/>
                  <a:gd name="T60" fmla="*/ 18 w 2364"/>
                  <a:gd name="T61" fmla="*/ 3 h 2160"/>
                  <a:gd name="T62" fmla="*/ 19 w 2364"/>
                  <a:gd name="T63" fmla="*/ 3 h 2160"/>
                  <a:gd name="T64" fmla="*/ 19 w 2364"/>
                  <a:gd name="T65" fmla="*/ 2 h 2160"/>
                  <a:gd name="T66" fmla="*/ 20 w 2364"/>
                  <a:gd name="T67" fmla="*/ 2 h 2160"/>
                  <a:gd name="T68" fmla="*/ 20 w 2364"/>
                  <a:gd name="T69" fmla="*/ 2 h 2160"/>
                  <a:gd name="T70" fmla="*/ 21 w 2364"/>
                  <a:gd name="T71" fmla="*/ 2 h 2160"/>
                  <a:gd name="T72" fmla="*/ 21 w 2364"/>
                  <a:gd name="T73" fmla="*/ 2 h 2160"/>
                  <a:gd name="T74" fmla="*/ 22 w 2364"/>
                  <a:gd name="T75" fmla="*/ 1 h 2160"/>
                  <a:gd name="T76" fmla="*/ 23 w 2364"/>
                  <a:gd name="T77" fmla="*/ 1 h 2160"/>
                  <a:gd name="T78" fmla="*/ 23 w 2364"/>
                  <a:gd name="T79" fmla="*/ 1 h 2160"/>
                  <a:gd name="T80" fmla="*/ 24 w 2364"/>
                  <a:gd name="T81" fmla="*/ 1 h 2160"/>
                  <a:gd name="T82" fmla="*/ 25 w 2364"/>
                  <a:gd name="T83" fmla="*/ 0 h 2160"/>
                  <a:gd name="T84" fmla="*/ 27 w 2364"/>
                  <a:gd name="T85" fmla="*/ 0 h 2160"/>
                  <a:gd name="T86" fmla="*/ 28 w 2364"/>
                  <a:gd name="T87" fmla="*/ 0 h 2160"/>
                  <a:gd name="T88" fmla="*/ 30 w 2364"/>
                  <a:gd name="T89" fmla="*/ 1 h 2160"/>
                  <a:gd name="T90" fmla="*/ 31 w 2364"/>
                  <a:gd name="T91" fmla="*/ 1 h 2160"/>
                  <a:gd name="T92" fmla="*/ 31 w 2364"/>
                  <a:gd name="T93" fmla="*/ 1 h 2160"/>
                  <a:gd name="T94" fmla="*/ 32 w 2364"/>
                  <a:gd name="T95" fmla="*/ 1 h 2160"/>
                  <a:gd name="T96" fmla="*/ 32 w 2364"/>
                  <a:gd name="T97" fmla="*/ 1 h 2160"/>
                  <a:gd name="T98" fmla="*/ 33 w 2364"/>
                  <a:gd name="T99" fmla="*/ 2 h 2160"/>
                  <a:gd name="T100" fmla="*/ 33 w 2364"/>
                  <a:gd name="T101" fmla="*/ 2 h 2160"/>
                  <a:gd name="T102" fmla="*/ 34 w 2364"/>
                  <a:gd name="T103" fmla="*/ 2 h 2160"/>
                  <a:gd name="T104" fmla="*/ 35 w 2364"/>
                  <a:gd name="T105" fmla="*/ 2 h 2160"/>
                  <a:gd name="T106" fmla="*/ 37 w 2364"/>
                  <a:gd name="T107" fmla="*/ 3 h 2160"/>
                  <a:gd name="T108" fmla="*/ 39 w 2364"/>
                  <a:gd name="T109" fmla="*/ 2 h 2160"/>
                  <a:gd name="T110" fmla="*/ 40 w 2364"/>
                  <a:gd name="T111" fmla="*/ 2 h 2160"/>
                  <a:gd name="T112" fmla="*/ 41 w 2364"/>
                  <a:gd name="T113" fmla="*/ 2 h 2160"/>
                  <a:gd name="T114" fmla="*/ 42 w 2364"/>
                  <a:gd name="T115" fmla="*/ 2 h 2160"/>
                  <a:gd name="T116" fmla="*/ 42 w 2364"/>
                  <a:gd name="T117" fmla="*/ 2 h 216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64"/>
                  <a:gd name="T178" fmla="*/ 0 h 2160"/>
                  <a:gd name="T179" fmla="*/ 2364 w 2364"/>
                  <a:gd name="T180" fmla="*/ 2160 h 216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64" h="2160">
                    <a:moveTo>
                      <a:pt x="0" y="1080"/>
                    </a:moveTo>
                    <a:cubicBezTo>
                      <a:pt x="11" y="1017"/>
                      <a:pt x="22" y="954"/>
                      <a:pt x="34" y="893"/>
                    </a:cubicBezTo>
                    <a:cubicBezTo>
                      <a:pt x="45" y="831"/>
                      <a:pt x="56" y="770"/>
                      <a:pt x="67" y="711"/>
                    </a:cubicBezTo>
                    <a:cubicBezTo>
                      <a:pt x="78" y="652"/>
                      <a:pt x="89" y="594"/>
                      <a:pt x="101" y="540"/>
                    </a:cubicBezTo>
                    <a:cubicBezTo>
                      <a:pt x="112" y="486"/>
                      <a:pt x="123" y="434"/>
                      <a:pt x="134" y="386"/>
                    </a:cubicBezTo>
                    <a:cubicBezTo>
                      <a:pt x="145" y="338"/>
                      <a:pt x="157" y="293"/>
                      <a:pt x="168" y="253"/>
                    </a:cubicBezTo>
                    <a:cubicBezTo>
                      <a:pt x="179" y="213"/>
                      <a:pt x="190" y="176"/>
                      <a:pt x="201" y="145"/>
                    </a:cubicBezTo>
                    <a:cubicBezTo>
                      <a:pt x="213" y="113"/>
                      <a:pt x="224" y="87"/>
                      <a:pt x="235" y="65"/>
                    </a:cubicBezTo>
                    <a:cubicBezTo>
                      <a:pt x="246" y="44"/>
                      <a:pt x="257" y="27"/>
                      <a:pt x="268" y="16"/>
                    </a:cubicBezTo>
                    <a:cubicBezTo>
                      <a:pt x="280" y="5"/>
                      <a:pt x="291" y="0"/>
                      <a:pt x="302" y="0"/>
                    </a:cubicBezTo>
                    <a:cubicBezTo>
                      <a:pt x="313" y="0"/>
                      <a:pt x="324" y="5"/>
                      <a:pt x="335" y="16"/>
                    </a:cubicBezTo>
                    <a:cubicBezTo>
                      <a:pt x="347" y="27"/>
                      <a:pt x="358" y="44"/>
                      <a:pt x="369" y="65"/>
                    </a:cubicBezTo>
                    <a:cubicBezTo>
                      <a:pt x="380" y="87"/>
                      <a:pt x="391" y="113"/>
                      <a:pt x="403" y="145"/>
                    </a:cubicBezTo>
                    <a:cubicBezTo>
                      <a:pt x="414" y="176"/>
                      <a:pt x="425" y="213"/>
                      <a:pt x="436" y="253"/>
                    </a:cubicBezTo>
                    <a:cubicBezTo>
                      <a:pt x="447" y="293"/>
                      <a:pt x="458" y="338"/>
                      <a:pt x="470" y="386"/>
                    </a:cubicBezTo>
                    <a:cubicBezTo>
                      <a:pt x="481" y="434"/>
                      <a:pt x="492" y="486"/>
                      <a:pt x="503" y="540"/>
                    </a:cubicBezTo>
                    <a:cubicBezTo>
                      <a:pt x="514" y="594"/>
                      <a:pt x="526" y="652"/>
                      <a:pt x="537" y="711"/>
                    </a:cubicBezTo>
                    <a:cubicBezTo>
                      <a:pt x="548" y="770"/>
                      <a:pt x="559" y="831"/>
                      <a:pt x="570" y="893"/>
                    </a:cubicBezTo>
                    <a:cubicBezTo>
                      <a:pt x="582" y="954"/>
                      <a:pt x="593" y="1017"/>
                      <a:pt x="604" y="1080"/>
                    </a:cubicBezTo>
                    <a:cubicBezTo>
                      <a:pt x="615" y="1143"/>
                      <a:pt x="626" y="1206"/>
                      <a:pt x="637" y="1267"/>
                    </a:cubicBezTo>
                    <a:cubicBezTo>
                      <a:pt x="649" y="1329"/>
                      <a:pt x="660" y="1391"/>
                      <a:pt x="671" y="1449"/>
                    </a:cubicBezTo>
                    <a:cubicBezTo>
                      <a:pt x="682" y="1508"/>
                      <a:pt x="693" y="1566"/>
                      <a:pt x="705" y="1620"/>
                    </a:cubicBezTo>
                    <a:cubicBezTo>
                      <a:pt x="716" y="1674"/>
                      <a:pt x="727" y="1726"/>
                      <a:pt x="738" y="1774"/>
                    </a:cubicBezTo>
                    <a:cubicBezTo>
                      <a:pt x="749" y="1822"/>
                      <a:pt x="760" y="1867"/>
                      <a:pt x="772" y="1907"/>
                    </a:cubicBezTo>
                    <a:cubicBezTo>
                      <a:pt x="783" y="1947"/>
                      <a:pt x="794" y="1984"/>
                      <a:pt x="805" y="2015"/>
                    </a:cubicBezTo>
                    <a:cubicBezTo>
                      <a:pt x="816" y="2047"/>
                      <a:pt x="827" y="2073"/>
                      <a:pt x="839" y="2095"/>
                    </a:cubicBezTo>
                    <a:cubicBezTo>
                      <a:pt x="850" y="2116"/>
                      <a:pt x="861" y="2133"/>
                      <a:pt x="872" y="2144"/>
                    </a:cubicBezTo>
                    <a:cubicBezTo>
                      <a:pt x="883" y="2155"/>
                      <a:pt x="895" y="2160"/>
                      <a:pt x="906" y="2160"/>
                    </a:cubicBezTo>
                    <a:cubicBezTo>
                      <a:pt x="917" y="2160"/>
                      <a:pt x="928" y="2155"/>
                      <a:pt x="939" y="2144"/>
                    </a:cubicBezTo>
                    <a:cubicBezTo>
                      <a:pt x="951" y="2133"/>
                      <a:pt x="962" y="2116"/>
                      <a:pt x="973" y="2095"/>
                    </a:cubicBezTo>
                    <a:cubicBezTo>
                      <a:pt x="984" y="2073"/>
                      <a:pt x="995" y="2047"/>
                      <a:pt x="1006" y="2015"/>
                    </a:cubicBezTo>
                    <a:cubicBezTo>
                      <a:pt x="1018" y="1984"/>
                      <a:pt x="1029" y="1947"/>
                      <a:pt x="1040" y="1907"/>
                    </a:cubicBezTo>
                    <a:cubicBezTo>
                      <a:pt x="1051" y="1867"/>
                      <a:pt x="1062" y="1823"/>
                      <a:pt x="1074" y="1774"/>
                    </a:cubicBezTo>
                    <a:cubicBezTo>
                      <a:pt x="1085" y="1726"/>
                      <a:pt x="1096" y="1674"/>
                      <a:pt x="1107" y="1620"/>
                    </a:cubicBezTo>
                    <a:cubicBezTo>
                      <a:pt x="1118" y="1566"/>
                      <a:pt x="1129" y="1508"/>
                      <a:pt x="1141" y="1449"/>
                    </a:cubicBezTo>
                    <a:cubicBezTo>
                      <a:pt x="1152" y="1391"/>
                      <a:pt x="1163" y="1329"/>
                      <a:pt x="1174" y="1268"/>
                    </a:cubicBezTo>
                    <a:cubicBezTo>
                      <a:pt x="1185" y="1206"/>
                      <a:pt x="1196" y="1143"/>
                      <a:pt x="1208" y="1080"/>
                    </a:cubicBezTo>
                    <a:cubicBezTo>
                      <a:pt x="1219" y="1017"/>
                      <a:pt x="1230" y="954"/>
                      <a:pt x="1241" y="893"/>
                    </a:cubicBezTo>
                    <a:cubicBezTo>
                      <a:pt x="1253" y="831"/>
                      <a:pt x="1264" y="770"/>
                      <a:pt x="1275" y="711"/>
                    </a:cubicBezTo>
                    <a:cubicBezTo>
                      <a:pt x="1286" y="652"/>
                      <a:pt x="1297" y="594"/>
                      <a:pt x="1308" y="540"/>
                    </a:cubicBezTo>
                    <a:cubicBezTo>
                      <a:pt x="1320" y="486"/>
                      <a:pt x="1326" y="432"/>
                      <a:pt x="1342" y="386"/>
                    </a:cubicBezTo>
                    <a:cubicBezTo>
                      <a:pt x="1358" y="340"/>
                      <a:pt x="1376" y="299"/>
                      <a:pt x="1404" y="264"/>
                    </a:cubicBezTo>
                    <a:cubicBezTo>
                      <a:pt x="1432" y="229"/>
                      <a:pt x="1477" y="181"/>
                      <a:pt x="1509" y="174"/>
                    </a:cubicBezTo>
                    <a:cubicBezTo>
                      <a:pt x="1554" y="174"/>
                      <a:pt x="1569" y="194"/>
                      <a:pt x="1599" y="219"/>
                    </a:cubicBezTo>
                    <a:cubicBezTo>
                      <a:pt x="1629" y="244"/>
                      <a:pt x="1658" y="333"/>
                      <a:pt x="1677" y="386"/>
                    </a:cubicBezTo>
                    <a:cubicBezTo>
                      <a:pt x="1696" y="439"/>
                      <a:pt x="1700" y="486"/>
                      <a:pt x="1711" y="540"/>
                    </a:cubicBezTo>
                    <a:cubicBezTo>
                      <a:pt x="1722" y="594"/>
                      <a:pt x="1733" y="651"/>
                      <a:pt x="1745" y="710"/>
                    </a:cubicBezTo>
                    <a:cubicBezTo>
                      <a:pt x="1756" y="769"/>
                      <a:pt x="1767" y="831"/>
                      <a:pt x="1778" y="892"/>
                    </a:cubicBezTo>
                    <a:cubicBezTo>
                      <a:pt x="1789" y="954"/>
                      <a:pt x="1800" y="1017"/>
                      <a:pt x="1812" y="1079"/>
                    </a:cubicBezTo>
                    <a:cubicBezTo>
                      <a:pt x="1823" y="1142"/>
                      <a:pt x="1834" y="1206"/>
                      <a:pt x="1845" y="1267"/>
                    </a:cubicBezTo>
                    <a:cubicBezTo>
                      <a:pt x="1856" y="1329"/>
                      <a:pt x="1865" y="1391"/>
                      <a:pt x="1879" y="1449"/>
                    </a:cubicBezTo>
                    <a:cubicBezTo>
                      <a:pt x="1893" y="1507"/>
                      <a:pt x="1911" y="1569"/>
                      <a:pt x="1929" y="1614"/>
                    </a:cubicBezTo>
                    <a:cubicBezTo>
                      <a:pt x="1947" y="1659"/>
                      <a:pt x="1964" y="1687"/>
                      <a:pt x="1989" y="1719"/>
                    </a:cubicBezTo>
                    <a:cubicBezTo>
                      <a:pt x="2014" y="1751"/>
                      <a:pt x="2042" y="1807"/>
                      <a:pt x="2079" y="1809"/>
                    </a:cubicBezTo>
                    <a:cubicBezTo>
                      <a:pt x="2116" y="1811"/>
                      <a:pt x="2181" y="1777"/>
                      <a:pt x="2214" y="1734"/>
                    </a:cubicBezTo>
                    <a:cubicBezTo>
                      <a:pt x="2247" y="1691"/>
                      <a:pt x="2256" y="1604"/>
                      <a:pt x="2274" y="1554"/>
                    </a:cubicBezTo>
                    <a:cubicBezTo>
                      <a:pt x="2292" y="1504"/>
                      <a:pt x="2307" y="1481"/>
                      <a:pt x="2319" y="1434"/>
                    </a:cubicBezTo>
                    <a:cubicBezTo>
                      <a:pt x="2331" y="1387"/>
                      <a:pt x="2342" y="1326"/>
                      <a:pt x="2349" y="1269"/>
                    </a:cubicBezTo>
                    <a:cubicBezTo>
                      <a:pt x="2356" y="1212"/>
                      <a:pt x="2361" y="1126"/>
                      <a:pt x="2364" y="1089"/>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sz="2800">
                  <a:latin typeface="+mj-ea"/>
                  <a:ea typeface="+mj-ea"/>
                </a:endParaRPr>
              </a:p>
            </p:txBody>
          </p:sp>
        </p:grpSp>
      </p:grpSp>
      <p:sp>
        <p:nvSpPr>
          <p:cNvPr id="23557" name="Text Box 24"/>
          <p:cNvSpPr txBox="1">
            <a:spLocks noChangeArrowheads="1"/>
          </p:cNvSpPr>
          <p:nvPr/>
        </p:nvSpPr>
        <p:spPr bwMode="auto">
          <a:xfrm>
            <a:off x="369888" y="715963"/>
            <a:ext cx="720883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200" b="1" smtClean="0">
                <a:solidFill>
                  <a:srgbClr val="FF0000"/>
                </a:solidFill>
                <a:latin typeface="微软雅黑" pitchFamily="34" charset="-122"/>
                <a:ea typeface="微软雅黑" pitchFamily="34" charset="-122"/>
              </a:rPr>
              <a:t>2.3 </a:t>
            </a:r>
            <a:r>
              <a:rPr lang="zh-CN" altLang="en-US" sz="3200" b="1" dirty="0">
                <a:solidFill>
                  <a:srgbClr val="FF0000"/>
                </a:solidFill>
                <a:latin typeface="微软雅黑" pitchFamily="34" charset="-122"/>
                <a:ea typeface="微软雅黑" pitchFamily="34" charset="-122"/>
              </a:rPr>
              <a:t>阻尼振荡和无阻尼振荡</a:t>
            </a:r>
            <a:endParaRPr lang="zh-CN" altLang="en-US" sz="3200" dirty="0">
              <a:solidFill>
                <a:srgbClr val="00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69700"/>
                                        </p:tgtEl>
                                        <p:attrNameLst>
                                          <p:attrName>style.visibility</p:attrName>
                                        </p:attrNameLst>
                                      </p:cBhvr>
                                      <p:to>
                                        <p:strVal val="visible"/>
                                      </p:to>
                                    </p:set>
                                    <p:animEffect transition="in" filter="blinds(horizontal)">
                                      <p:cBhvr>
                                        <p:cTn id="17" dur="500"/>
                                        <p:tgtEl>
                                          <p:spTgt spid="66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700"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3967</TotalTime>
  <Words>481</Words>
  <Application>Microsoft Office PowerPoint</Application>
  <PresentationFormat>全屏显示(4:3)</PresentationFormat>
  <Paragraphs>94</Paragraphs>
  <Slides>10</Slides>
  <Notes>1</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10</vt:i4>
      </vt:variant>
    </vt:vector>
  </HeadingPairs>
  <TitlesOfParts>
    <vt:vector size="15" baseType="lpstr">
      <vt:lpstr>默认设计模板</vt:lpstr>
      <vt:lpstr>位图图像</vt:lpstr>
      <vt:lpstr>Equation</vt:lpstr>
      <vt:lpstr>公式</vt:lpstr>
      <vt:lpstr>BMP 图象</vt:lpstr>
      <vt:lpstr>PowerPoint 演示文稿</vt:lpstr>
      <vt:lpstr>PowerPoint 演示文稿</vt:lpstr>
      <vt:lpstr>PowerPoint 演示文稿</vt:lpstr>
      <vt:lpstr>PowerPoint 演示文稿</vt:lpstr>
      <vt:lpstr>PowerPoint 演示文稿</vt:lpstr>
      <vt:lpstr>PowerPoint 演示文稿</vt:lpstr>
      <vt:lpstr>　LC回路的周期和频率公式 </vt:lpstr>
      <vt:lpstr>PowerPoint 演示文稿</vt:lpstr>
      <vt:lpstr>PowerPoint 演示文稿</vt:lpstr>
      <vt:lpstr>PowerPoint 演示文稿</vt:lpstr>
    </vt:vector>
  </TitlesOfParts>
  <Company>MSCD龙帝国技术社区 Htpp://Bbs.Mscode.Cc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toshiba</dc:creator>
  <cp:lastModifiedBy>Windows 用户</cp:lastModifiedBy>
  <cp:revision>80</cp:revision>
  <dcterms:created xsi:type="dcterms:W3CDTF">2009-11-03T13:05:49Z</dcterms:created>
  <dcterms:modified xsi:type="dcterms:W3CDTF">2017-08-02T06:25:30Z</dcterms:modified>
</cp:coreProperties>
</file>