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272" r:id="rId3"/>
    <p:sldId id="351" r:id="rId4"/>
    <p:sldId id="352" r:id="rId5"/>
    <p:sldId id="338" r:id="rId6"/>
    <p:sldId id="339" r:id="rId7"/>
    <p:sldId id="354" r:id="rId8"/>
    <p:sldId id="355" r:id="rId9"/>
    <p:sldId id="342" r:id="rId10"/>
    <p:sldId id="356" r:id="rId11"/>
    <p:sldId id="357" r:id="rId12"/>
    <p:sldId id="358" r:id="rId13"/>
    <p:sldId id="359" r:id="rId14"/>
    <p:sldId id="343" r:id="rId15"/>
    <p:sldId id="349" r:id="rId16"/>
    <p:sldId id="320" r:id="rId17"/>
    <p:sldId id="321" r:id="rId18"/>
    <p:sldId id="337" r:id="rId19"/>
    <p:sldId id="323" r:id="rId20"/>
    <p:sldId id="324" r:id="rId21"/>
    <p:sldId id="325" r:id="rId22"/>
    <p:sldId id="350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6" autoAdjust="0"/>
    <p:restoredTop sz="94660"/>
  </p:normalViewPr>
  <p:slideViewPr>
    <p:cSldViewPr>
      <p:cViewPr varScale="1">
        <p:scale>
          <a:sx n="79" d="100"/>
          <a:sy n="79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2731A50-259E-40A1-8AAD-C3F7F81ED3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556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3ECEBB-64FA-4979-85C1-B4CB906A3F3C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60DB9-5B94-4722-B3C4-8D7965757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462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42A17-730B-4C79-A441-47DD419BE6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16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6DE70-AE72-477D-9BA6-21B31AF85B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20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标题，两项小型内容和一项型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760B9-21F4-4D42-99CB-C10B1D8BB8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96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6963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69636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kumimoji="1" lang="zh-CN" altLang="en-US">
                  <a:solidFill>
                    <a:srgbClr val="FFFFFF"/>
                  </a:solidFill>
                  <a:latin typeface="Garamond" pitchFamily="18" charset="0"/>
                  <a:ea typeface="新細明體" pitchFamily="18" charset="-120"/>
                </a:endParaRPr>
              </a:p>
            </p:txBody>
          </p:sp>
          <p:sp>
            <p:nvSpPr>
              <p:cNvPr id="69637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kumimoji="1" lang="zh-CN" altLang="en-US">
                  <a:solidFill>
                    <a:srgbClr val="FFFFFF"/>
                  </a:solidFill>
                  <a:latin typeface="Garamond" pitchFamily="18" charset="0"/>
                  <a:ea typeface="新細明體" pitchFamily="18" charset="-120"/>
                </a:endParaRPr>
              </a:p>
            </p:txBody>
          </p:sp>
          <p:sp>
            <p:nvSpPr>
              <p:cNvPr id="69638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kumimoji="1" lang="zh-CN" altLang="en-US">
                  <a:solidFill>
                    <a:srgbClr val="FFFFFF"/>
                  </a:solidFill>
                  <a:latin typeface="Garamond" pitchFamily="18" charset="0"/>
                  <a:ea typeface="新細明體" pitchFamily="18" charset="-120"/>
                </a:endParaRPr>
              </a:p>
            </p:txBody>
          </p:sp>
          <p:sp>
            <p:nvSpPr>
              <p:cNvPr id="69639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kumimoji="1" lang="zh-CN" altLang="en-US">
                  <a:solidFill>
                    <a:srgbClr val="FFFFFF"/>
                  </a:solidFill>
                  <a:latin typeface="Garamond" pitchFamily="18" charset="0"/>
                  <a:ea typeface="新細明體" pitchFamily="18" charset="-120"/>
                </a:endParaRPr>
              </a:p>
            </p:txBody>
          </p:sp>
          <p:sp>
            <p:nvSpPr>
              <p:cNvPr id="69640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kumimoji="1" lang="zh-CN" altLang="en-US">
                  <a:solidFill>
                    <a:srgbClr val="FFFFFF"/>
                  </a:solidFill>
                  <a:latin typeface="Garamond" pitchFamily="18" charset="0"/>
                  <a:ea typeface="新細明體" pitchFamily="18" charset="-120"/>
                </a:endParaRPr>
              </a:p>
            </p:txBody>
          </p:sp>
        </p:grpSp>
        <p:sp>
          <p:nvSpPr>
            <p:cNvPr id="69641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1" lang="zh-CN" altLang="en-US">
                <a:solidFill>
                  <a:srgbClr val="FFFFFF"/>
                </a:solidFill>
                <a:latin typeface="Garamond" pitchFamily="18" charset="0"/>
                <a:ea typeface="新細明體" pitchFamily="18" charset="-120"/>
              </a:endParaRPr>
            </a:p>
          </p:txBody>
        </p:sp>
        <p:sp>
          <p:nvSpPr>
            <p:cNvPr id="69642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1" lang="zh-CN" altLang="en-US">
                <a:solidFill>
                  <a:srgbClr val="FFFFFF"/>
                </a:solidFill>
                <a:latin typeface="Garamond" pitchFamily="18" charset="0"/>
                <a:ea typeface="新細明體" pitchFamily="18" charset="-120"/>
              </a:endParaRPr>
            </a:p>
          </p:txBody>
        </p:sp>
      </p:grpSp>
      <p:sp>
        <p:nvSpPr>
          <p:cNvPr id="6964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964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9645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964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9647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D070A30-0E7D-4B60-AE47-CFFAFEEEBF63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8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4D56A1-B57E-4853-BDD1-EBEBF7B80F9F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14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933009-71BD-4CBE-98D0-B3C1DA86F4B9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85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06A6CD-F2DF-4D27-9312-B68427E295A8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6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19DE60-D43A-46B1-A1BF-4159AE008355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75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43C9B5-02C7-48A5-AA38-B4B41A082B5E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047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60861F-087A-4EFB-B7CB-2576E0F899AD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7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90B73-A682-46EE-B4D6-756AEFFB9E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696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4D861C-3B03-40D9-9DB1-61D1483F5290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97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5CCA1A-6489-41AC-97A7-BE4F590339E6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17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F16158-A089-463E-ACF7-3FFAA4EF1306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39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4B730-4AAF-4B3E-B656-713ECA54B6F0}" type="slidenum">
              <a:rPr lang="en-US" altLang="zh-TW">
                <a:solidFill>
                  <a:srgbClr val="FFFFFF"/>
                </a:solidFill>
              </a:rPr>
              <a:pPr/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0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2CFA2-3E9D-4B63-91A0-C9AB410D1D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28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026CA-C464-493F-8C7A-45F68289E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063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6A300-EB6D-47AE-BE51-4A89B8FDE1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25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620A2-FD5C-413A-81DD-BE7E196E1B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36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BE56D-A396-4E49-B1E7-917F6A06D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98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1420A-C0C1-407D-B492-79BAC631B4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14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DDE54-953A-4D54-AE06-4ED888B97E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73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9.3 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电磁波的发射与接收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20713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pitchFamily="34" charset="0"/>
              </a:defRPr>
            </a:lvl1pPr>
          </a:lstStyle>
          <a:p>
            <a:fld id="{6F4D6C7A-3C79-4E50-B165-B8F1E7AD38DF}" type="slidenum">
              <a:rPr lang="en-US" altLang="zh-TW">
                <a:solidFill>
                  <a:srgbClr val="FFFFFF"/>
                </a:solidFill>
                <a:ea typeface="新細明體" pitchFamily="18" charset="-120"/>
              </a:rPr>
              <a:pPr/>
              <a:t>‹#›</a:t>
            </a:fld>
            <a:endParaRPr lang="en-US" altLang="zh-TW">
              <a:solidFill>
                <a:srgbClr val="FFFFFF"/>
              </a:solidFill>
              <a:ea typeface="新細明體" pitchFamily="18" charset="-120"/>
            </a:endParaRP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6861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6861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kumimoji="1" lang="zh-CN" altLang="en-US">
                  <a:solidFill>
                    <a:srgbClr val="FFFFFF"/>
                  </a:solidFill>
                  <a:latin typeface="Garamond" pitchFamily="18" charset="0"/>
                  <a:ea typeface="新細明體" pitchFamily="18" charset="-120"/>
                </a:endParaRPr>
              </a:p>
            </p:txBody>
          </p:sp>
          <p:sp>
            <p:nvSpPr>
              <p:cNvPr id="6861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kumimoji="1" lang="zh-CN" altLang="en-US">
                  <a:solidFill>
                    <a:srgbClr val="FFFFFF"/>
                  </a:solidFill>
                  <a:latin typeface="Garamond" pitchFamily="18" charset="0"/>
                  <a:ea typeface="新細明體" pitchFamily="18" charset="-120"/>
                </a:endParaRPr>
              </a:p>
            </p:txBody>
          </p:sp>
          <p:sp>
            <p:nvSpPr>
              <p:cNvPr id="6861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kumimoji="1" lang="zh-CN" altLang="en-US">
                  <a:solidFill>
                    <a:srgbClr val="FFFFFF"/>
                  </a:solidFill>
                  <a:latin typeface="Garamond" pitchFamily="18" charset="0"/>
                  <a:ea typeface="新細明體" pitchFamily="18" charset="-120"/>
                </a:endParaRPr>
              </a:p>
            </p:txBody>
          </p:sp>
          <p:sp>
            <p:nvSpPr>
              <p:cNvPr id="68617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kumimoji="1" lang="zh-CN" altLang="en-US">
                  <a:solidFill>
                    <a:srgbClr val="FFFFFF"/>
                  </a:solidFill>
                  <a:latin typeface="Garamond" pitchFamily="18" charset="0"/>
                  <a:ea typeface="新細明體" pitchFamily="18" charset="-120"/>
                </a:endParaRPr>
              </a:p>
            </p:txBody>
          </p:sp>
          <p:sp>
            <p:nvSpPr>
              <p:cNvPr id="6861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kumimoji="1" lang="zh-CN" altLang="en-US">
                  <a:solidFill>
                    <a:srgbClr val="FFFFFF"/>
                  </a:solidFill>
                  <a:latin typeface="Garamond" pitchFamily="18" charset="0"/>
                  <a:ea typeface="新細明體" pitchFamily="18" charset="-120"/>
                </a:endParaRPr>
              </a:p>
            </p:txBody>
          </p:sp>
        </p:grpSp>
        <p:sp>
          <p:nvSpPr>
            <p:cNvPr id="6861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1" lang="zh-CN" altLang="en-US">
                <a:solidFill>
                  <a:srgbClr val="FFFFFF"/>
                </a:solidFill>
                <a:latin typeface="Garamond" pitchFamily="18" charset="0"/>
                <a:ea typeface="新細明體" pitchFamily="18" charset="-120"/>
              </a:endParaRPr>
            </a:p>
          </p:txBody>
        </p:sp>
        <p:sp>
          <p:nvSpPr>
            <p:cNvPr id="68620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kumimoji="1" lang="zh-CN" altLang="en-US">
                <a:solidFill>
                  <a:srgbClr val="FFFFFF"/>
                </a:solidFill>
                <a:latin typeface="Garamond" pitchFamily="18" charset="0"/>
                <a:ea typeface="新細明體" pitchFamily="18" charset="-120"/>
              </a:endParaRPr>
            </a:p>
          </p:txBody>
        </p:sp>
      </p:grpSp>
      <p:sp>
        <p:nvSpPr>
          <p:cNvPr id="6862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862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Arial" pitchFamily="34" charset="0"/>
              </a:defRPr>
            </a:lvl1pPr>
          </a:lstStyle>
          <a:p>
            <a:endParaRPr lang="en-US" altLang="zh-TW">
              <a:solidFill>
                <a:srgbClr val="FFFFFF"/>
              </a:solidFill>
              <a:ea typeface="新細明體" pitchFamily="18" charset="-120"/>
            </a:endParaRPr>
          </a:p>
        </p:txBody>
      </p:sp>
      <p:sp>
        <p:nvSpPr>
          <p:cNvPr id="6862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644169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http://172.30.1.5/Resource/GZ/GZWL/DGJC/G2/D6/tbjx0169-1_0001.files/image026.gif" TargetMode="External"/><Relationship Id="rId7" Type="http://schemas.openxmlformats.org/officeDocument/2006/relationships/image" Target="http://172.30.1.5/Resource/GZ/GZWL/DGJC/G2/D6/tbjx0169-1_0001.files/image028.gi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http://172.30.1.5/Resource/GZ/GZWL/DGJC/G2/D6/tbjx0169-1_0001.files/image027.gif" TargetMode="Externa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http://172.30.1.5/Resource/GZ/GZWL/DGJC/G2/D6/tbjx0169-1_0001.files/image026.gi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http://172.30.1.5/Resource/GZ/GZWL/DGJC/G2/D6/tbjx0169-1_0001.files/image027.gi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http://172.30.1.5/Resource/GZ/GZWL/DGJC/G2/D6/tbjx0169-1_0001.files/image028.gif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ontrol" Target="../activeX/activeX2.xml"/><Relationship Id="rId7" Type="http://schemas.openxmlformats.org/officeDocument/2006/relationships/image" Target="../media/image6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9.xml"/><Relationship Id="rId4" Type="http://schemas.openxmlformats.org/officeDocument/2006/relationships/control" Target="../activeX/activeX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55576" y="1052736"/>
            <a:ext cx="78914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sz="36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电磁波的发射与接收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483768" y="2492896"/>
            <a:ext cx="48245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3.1 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无线电波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的发射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483768" y="3356992"/>
            <a:ext cx="48245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3.2 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无线电波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的接收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08107" y="4293096"/>
            <a:ext cx="55162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3.3 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无线电波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的传播方式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9401" y="2852936"/>
            <a:ext cx="8280400" cy="3313113"/>
            <a:chOff x="1056" y="1872"/>
            <a:chExt cx="4032" cy="11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056" y="1872"/>
              <a:ext cx="4032" cy="1104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66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6" name="Picture 4" descr="无线电原理框架图(接收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920"/>
              <a:ext cx="393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47892" y="836712"/>
            <a:ext cx="857258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检波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  <a:ea typeface="+mn-ea"/>
              </a:rPr>
              <a:t>从</a:t>
            </a:r>
            <a:r>
              <a:rPr lang="zh-CN" altLang="en-US" sz="2800" b="1" dirty="0">
                <a:latin typeface="+mn-ea"/>
                <a:ea typeface="+mn-ea"/>
              </a:rPr>
              <a:t>接收到的高频振荡中“检”出所携带的信号，叫做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检波</a:t>
            </a:r>
            <a:r>
              <a:rPr lang="zh-CN" altLang="en-US" sz="2800" b="1" dirty="0">
                <a:latin typeface="+mn-ea"/>
                <a:ea typeface="+mn-ea"/>
              </a:rPr>
              <a:t>，它是调制的逆过程，因此也叫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解调</a:t>
            </a:r>
            <a:r>
              <a:rPr lang="zh-CN" altLang="en-US" sz="2800" b="1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845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" t="28517" r="13083" b="46143"/>
          <a:stretch/>
        </p:blipFill>
        <p:spPr bwMode="auto">
          <a:xfrm>
            <a:off x="3635896" y="3019847"/>
            <a:ext cx="53367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" t="52251" r="13130" b="24713"/>
          <a:stretch/>
        </p:blipFill>
        <p:spPr bwMode="auto">
          <a:xfrm>
            <a:off x="3793232" y="5157192"/>
            <a:ext cx="5354176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43211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" t="-782" r="11991" b="72300"/>
          <a:stretch/>
        </p:blipFill>
        <p:spPr bwMode="auto">
          <a:xfrm>
            <a:off x="3648824" y="692696"/>
            <a:ext cx="5336713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1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9756" y="2471737"/>
            <a:ext cx="1600200" cy="685800"/>
            <a:chOff x="288" y="1008"/>
            <a:chExt cx="1008" cy="432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288" y="1008"/>
              <a:ext cx="1008" cy="432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32" name="Text Box 4"/>
            <p:cNvSpPr txBox="1">
              <a:spLocks noChangeArrowheads="1"/>
            </p:cNvSpPr>
            <p:nvPr/>
          </p:nvSpPr>
          <p:spPr bwMode="auto">
            <a:xfrm>
              <a:off x="480" y="1008"/>
              <a:ext cx="7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信号</a:t>
              </a:r>
            </a:p>
          </p:txBody>
        </p:sp>
      </p:grp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2342356" y="2928937"/>
            <a:ext cx="762000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4171156" y="2090737"/>
            <a:ext cx="0" cy="45720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542756" y="2928937"/>
            <a:ext cx="838200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332956" y="2533649"/>
            <a:ext cx="1981200" cy="766763"/>
            <a:chOff x="2016" y="1053"/>
            <a:chExt cx="1248" cy="483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2304" y="1053"/>
              <a:ext cx="63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调制</a:t>
              </a: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2016" y="1056"/>
              <a:ext cx="1248" cy="48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294856" y="1344612"/>
            <a:ext cx="2057400" cy="762000"/>
            <a:chOff x="1968" y="288"/>
            <a:chExt cx="1296" cy="480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1968" y="288"/>
              <a:ext cx="115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振荡电流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1968" y="288"/>
              <a:ext cx="1296" cy="48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6457156" y="2471737"/>
            <a:ext cx="2133600" cy="838200"/>
            <a:chOff x="3984" y="1008"/>
            <a:chExt cx="1008" cy="480"/>
          </a:xfrm>
        </p:grpSpPr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3984" y="1056"/>
              <a:ext cx="1008" cy="432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4176" y="1008"/>
              <a:ext cx="694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发射</a:t>
              </a:r>
            </a:p>
          </p:txBody>
        </p:sp>
      </p:grp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7219156" y="3462337"/>
            <a:ext cx="304800" cy="16764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FFFF66"/>
          </a:solidFill>
          <a:ln w="9525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6649244" y="5346700"/>
            <a:ext cx="2209800" cy="838200"/>
            <a:chOff x="3936" y="2496"/>
            <a:chExt cx="1392" cy="528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936" y="2496"/>
              <a:ext cx="1392" cy="528"/>
            </a:xfrm>
            <a:prstGeom prst="rect">
              <a:avLst/>
            </a:prstGeom>
            <a:noFill/>
            <a:ln w="9525">
              <a:solidFill>
                <a:srgbClr val="43FFC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4032" y="2544"/>
              <a:ext cx="115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调谐电路</a:t>
              </a:r>
            </a:p>
          </p:txBody>
        </p:sp>
      </p:grp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3625056" y="5346700"/>
            <a:ext cx="1981200" cy="838200"/>
            <a:chOff x="2064" y="2496"/>
            <a:chExt cx="1248" cy="528"/>
          </a:xfrm>
        </p:grpSpPr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2064" y="2496"/>
              <a:ext cx="1248" cy="528"/>
            </a:xfrm>
            <a:prstGeom prst="rect">
              <a:avLst/>
            </a:prstGeom>
            <a:noFill/>
            <a:ln w="9525">
              <a:solidFill>
                <a:srgbClr val="43FFC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2304" y="2544"/>
              <a:ext cx="63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解调</a:t>
              </a:r>
            </a:p>
          </p:txBody>
        </p:sp>
      </p:grp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1032669" y="5419725"/>
            <a:ext cx="1600200" cy="746125"/>
            <a:chOff x="384" y="2506"/>
            <a:chExt cx="1008" cy="470"/>
          </a:xfrm>
        </p:grpSpPr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384" y="2544"/>
              <a:ext cx="1008" cy="432"/>
            </a:xfrm>
            <a:prstGeom prst="rect">
              <a:avLst/>
            </a:prstGeom>
            <a:noFill/>
            <a:ln w="9525">
              <a:solidFill>
                <a:srgbClr val="43FFC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566" y="2506"/>
              <a:ext cx="63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+mn-ea"/>
                </a:rPr>
                <a:t>输出</a:t>
              </a:r>
            </a:p>
          </p:txBody>
        </p:sp>
      </p:grp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5542756" y="5748337"/>
            <a:ext cx="685800" cy="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 flipH="1">
            <a:off x="2570956" y="5824537"/>
            <a:ext cx="762000" cy="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392906" y="673100"/>
            <a:ext cx="4959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无线电波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发射和接受流程图 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132556" y="4148137"/>
            <a:ext cx="9144000" cy="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361156" y="3462337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kumimoji="1" lang="zh-CN" altLang="en-US" sz="2800" b="1" i="1">
                <a:solidFill>
                  <a:srgbClr val="FF3300"/>
                </a:solidFill>
                <a:latin typeface="+mn-ea"/>
                <a:ea typeface="+mn-ea"/>
              </a:rPr>
              <a:t>无线电波的发射</a:t>
            </a: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284956" y="4148137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kumimoji="1" lang="zh-CN" altLang="en-US" sz="2800" b="1" i="1">
                <a:solidFill>
                  <a:srgbClr val="FF3300"/>
                </a:solidFill>
                <a:latin typeface="+mn-ea"/>
                <a:ea typeface="+mn-ea"/>
              </a:rPr>
              <a:t>无线电波的接收</a:t>
            </a:r>
          </a:p>
        </p:txBody>
      </p:sp>
    </p:spTree>
    <p:extLst>
      <p:ext uri="{BB962C8B-B14F-4D97-AF65-F5344CB8AC3E}">
        <p14:creationId xmlns:p14="http://schemas.microsoft.com/office/powerpoint/2010/main" val="28578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908720"/>
            <a:ext cx="8229600" cy="56391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电磁波的发射与接收</a:t>
            </a:r>
          </a:p>
        </p:txBody>
      </p:sp>
      <p:pic>
        <p:nvPicPr>
          <p:cNvPr id="45059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28"/>
          <p:cNvSpPr txBox="1">
            <a:spLocks noChangeArrowheads="1"/>
          </p:cNvSpPr>
          <p:nvPr/>
        </p:nvSpPr>
        <p:spPr bwMode="auto">
          <a:xfrm>
            <a:off x="3500438" y="5357813"/>
            <a:ext cx="2338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全过程示意图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533400" y="251301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低频电信号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1752600" y="32750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高频载波信号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2438400" y="2895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调制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2971800" y="1751013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发射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5638800" y="18478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接收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——</a:t>
            </a:r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调谐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5943600" y="3351213"/>
            <a:ext cx="152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解调</a:t>
            </a:r>
          </a:p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检波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7696200" y="228441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还原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6" grpId="0"/>
      <p:bldP spid="34847" grpId="0"/>
      <p:bldP spid="34848" grpId="0"/>
      <p:bldP spid="34849" grpId="0"/>
      <p:bldP spid="34850" grpId="0"/>
      <p:bldP spid="34851" grpId="0"/>
      <p:bldP spid="348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5" name="Text Box 2"/>
          <p:cNvSpPr txBox="1">
            <a:spLocks noChangeArrowheads="1"/>
          </p:cNvSpPr>
          <p:nvPr/>
        </p:nvSpPr>
        <p:spPr bwMode="auto">
          <a:xfrm>
            <a:off x="330360" y="548680"/>
            <a:ext cx="55841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3.3 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无线电波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的传播方式</a:t>
            </a:r>
          </a:p>
        </p:txBody>
      </p:sp>
      <p:graphicFrame>
        <p:nvGraphicFramePr>
          <p:cNvPr id="3" name="Group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04974"/>
              </p:ext>
            </p:extLst>
          </p:nvPr>
        </p:nvGraphicFramePr>
        <p:xfrm>
          <a:off x="381000" y="1142350"/>
          <a:ext cx="8119820" cy="5599018"/>
        </p:xfrm>
        <a:graphic>
          <a:graphicData uri="http://schemas.openxmlformats.org/drawingml/2006/table">
            <a:tbl>
              <a:tblPr/>
              <a:tblGrid>
                <a:gridCol w="423643"/>
                <a:gridCol w="917893"/>
                <a:gridCol w="1623964"/>
                <a:gridCol w="2259428"/>
                <a:gridCol w="1129714"/>
                <a:gridCol w="1765178"/>
              </a:tblGrid>
              <a:tr h="4001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波段</a:t>
                      </a:r>
                    </a:p>
                  </a:txBody>
                  <a:tcPr marL="84729" marR="84729" marT="42364" marB="423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波长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频率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传播方式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主要用途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017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长波</a:t>
                      </a:r>
                    </a:p>
                  </a:txBody>
                  <a:tcPr marL="84729" marR="84729" marT="42364" marB="423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30000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</a:t>
                      </a: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～3000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10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kHz</a:t>
                      </a: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～100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kHz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地波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超远程无线电通信和导航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775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中波</a:t>
                      </a:r>
                    </a:p>
                  </a:txBody>
                  <a:tcPr marL="84729" marR="84729" marT="42364" marB="423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3000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</a:t>
                      </a: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～200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100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kHz</a:t>
                      </a: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～1500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kHz</a:t>
                      </a:r>
                      <a:endParaRPr kumimoji="1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地波和天波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调幅（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AM）</a:t>
                      </a: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无线电广播、电报、通信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2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中短波</a:t>
                      </a:r>
                    </a:p>
                  </a:txBody>
                  <a:tcPr marL="84729" marR="84729" marT="42364" marB="423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200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</a:t>
                      </a: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～50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1500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kHz～6000kHz</a:t>
                      </a:r>
                      <a:endParaRPr kumimoji="1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599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短波</a:t>
                      </a:r>
                    </a:p>
                  </a:txBody>
                  <a:tcPr marL="84729" marR="84729" marT="42364" marB="423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50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</a:t>
                      </a: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～10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6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MHz～30MHz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天波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3201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微波</a:t>
                      </a:r>
                    </a:p>
                  </a:txBody>
                  <a:tcPr marL="84729" marR="84729" marT="42364" marB="423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米波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（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VHF）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10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</a:t>
                      </a: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～1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30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MHz～300MHz</a:t>
                      </a:r>
                      <a:endParaRPr kumimoji="1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近似直线传播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调频（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FM）</a:t>
                      </a: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无线电广播、电视、导航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60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分米波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（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UHF）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1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</a:t>
                      </a: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～0.1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300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MHz～3000MHz</a:t>
                      </a:r>
                      <a:endParaRPr kumimoji="1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直线传播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电视、雷达、导航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01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厘米波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10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cm</a:t>
                      </a: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～1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cm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3000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MHz～30000MHz</a:t>
                      </a:r>
                      <a:endParaRPr kumimoji="1" lang="zh-CN" altLang="en-US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93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毫米波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10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mm</a:t>
                      </a:r>
                      <a:r>
                        <a:rPr kumimoji="1" lang="zh-CN" altLang="en-US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～1</a:t>
                      </a:r>
                      <a:r>
                        <a:rPr kumimoji="1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mm</a:t>
                      </a: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30000</a:t>
                      </a:r>
                      <a:r>
                        <a:rPr kumimoji="1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MHz～300000MHz</a:t>
                      </a:r>
                      <a:endParaRPr kumimoji="1" lang="zh-CN" alt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84729" marR="84729" marT="42364" marB="423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643063" y="1999109"/>
            <a:ext cx="1800225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5593557" y="2204864"/>
            <a:ext cx="928687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666875" y="3501008"/>
            <a:ext cx="1800225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593557" y="3501008"/>
            <a:ext cx="928687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1666875" y="6413947"/>
            <a:ext cx="1800225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5593557" y="5682744"/>
            <a:ext cx="1071562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79388" y="1211556"/>
            <a:ext cx="4537075" cy="2735262"/>
            <a:chOff x="158" y="618"/>
            <a:chExt cx="2495" cy="1360"/>
          </a:xfrm>
        </p:grpSpPr>
        <p:pic>
          <p:nvPicPr>
            <p:cNvPr id="4111" name="Picture 5" descr="http://172.30.1.5/Resource/GZ/GZWL/DGJC/G2/D6/tbjx0169-1_0001.files/image026.gif"/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618"/>
              <a:ext cx="2495" cy="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1081" y="1478"/>
              <a:ext cx="54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长波</a:t>
              </a:r>
            </a:p>
          </p:txBody>
        </p:sp>
        <p:sp>
          <p:nvSpPr>
            <p:cNvPr id="4113" name="Text Box 16"/>
            <p:cNvSpPr txBox="1">
              <a:spLocks noChangeArrowheads="1"/>
            </p:cNvSpPr>
            <p:nvPr/>
          </p:nvSpPr>
          <p:spPr bwMode="auto">
            <a:xfrm>
              <a:off x="955" y="1691"/>
              <a:ext cx="982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地波传播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932363" y="912813"/>
            <a:ext cx="4033837" cy="2735262"/>
            <a:chOff x="3198" y="663"/>
            <a:chExt cx="2404" cy="1406"/>
          </a:xfrm>
        </p:grpSpPr>
        <p:pic>
          <p:nvPicPr>
            <p:cNvPr id="4109" name="Picture 8" descr="http://172.30.1.5/Resource/GZ/GZWL/DGJC/G2/D6/tbjx0169-1_0001.files/image027.gif"/>
            <p:cNvPicPr>
              <a:picLocks noChangeAspect="1" noChangeArrowheads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663"/>
              <a:ext cx="2404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0" name="Text Box 17"/>
            <p:cNvSpPr txBox="1">
              <a:spLocks noChangeArrowheads="1"/>
            </p:cNvSpPr>
            <p:nvPr/>
          </p:nvSpPr>
          <p:spPr bwMode="auto">
            <a:xfrm>
              <a:off x="4226" y="1663"/>
              <a:ext cx="54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短波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79388" y="4008438"/>
            <a:ext cx="4537075" cy="2636837"/>
            <a:chOff x="249" y="2778"/>
            <a:chExt cx="2449" cy="1542"/>
          </a:xfrm>
        </p:grpSpPr>
        <p:pic>
          <p:nvPicPr>
            <p:cNvPr id="4107" name="Picture 11" descr="http://172.30.1.5/Resource/GZ/GZWL/DGJC/G2/D6/tbjx0169-1_0001.files/image028.gif"/>
            <p:cNvPicPr>
              <a:picLocks noChangeAspect="1" noChangeArrowheads="1"/>
            </p:cNvPicPr>
            <p:nvPr/>
          </p:nvPicPr>
          <p:blipFill>
            <a:blip r:embed="rId6" r:link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2778"/>
              <a:ext cx="2449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8" name="Text Box 18"/>
            <p:cNvSpPr txBox="1">
              <a:spLocks noChangeArrowheads="1"/>
            </p:cNvSpPr>
            <p:nvPr/>
          </p:nvSpPr>
          <p:spPr bwMode="auto">
            <a:xfrm>
              <a:off x="1232" y="3692"/>
              <a:ext cx="54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微波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572125" y="3932238"/>
            <a:ext cx="3046413" cy="2636837"/>
            <a:chOff x="3285" y="2730"/>
            <a:chExt cx="1851" cy="1590"/>
          </a:xfrm>
        </p:grpSpPr>
        <p:pic>
          <p:nvPicPr>
            <p:cNvPr id="4105" name="Picture 13" descr="stl10701_pic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730"/>
              <a:ext cx="144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6" name="Text Box 19"/>
            <p:cNvSpPr txBox="1">
              <a:spLocks noChangeArrowheads="1"/>
            </p:cNvSpPr>
            <p:nvPr/>
          </p:nvSpPr>
          <p:spPr bwMode="auto">
            <a:xfrm>
              <a:off x="3285" y="3934"/>
              <a:ext cx="54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微波</a:t>
              </a:r>
            </a:p>
          </p:txBody>
        </p:sp>
      </p:grpSp>
      <p:sp>
        <p:nvSpPr>
          <p:cNvPr id="4102" name="Text Box 2"/>
          <p:cNvSpPr txBox="1">
            <a:spLocks noChangeArrowheads="1"/>
          </p:cNvSpPr>
          <p:nvPr/>
        </p:nvSpPr>
        <p:spPr bwMode="auto">
          <a:xfrm>
            <a:off x="2934622" y="651203"/>
            <a:ext cx="398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无线电波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的传播方式</a:t>
            </a:r>
          </a:p>
        </p:txBody>
      </p:sp>
      <p:sp>
        <p:nvSpPr>
          <p:cNvPr id="4103" name="Text Box 16"/>
          <p:cNvSpPr txBox="1">
            <a:spLocks noChangeArrowheads="1"/>
          </p:cNvSpPr>
          <p:nvPr/>
        </p:nvSpPr>
        <p:spPr bwMode="auto">
          <a:xfrm>
            <a:off x="6357938" y="3271838"/>
            <a:ext cx="1500187" cy="46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天波传播</a:t>
            </a:r>
          </a:p>
        </p:txBody>
      </p:sp>
      <p:sp>
        <p:nvSpPr>
          <p:cNvPr id="4104" name="Text Box 16"/>
          <p:cNvSpPr txBox="1">
            <a:spLocks noChangeArrowheads="1"/>
          </p:cNvSpPr>
          <p:nvPr/>
        </p:nvSpPr>
        <p:spPr bwMode="auto">
          <a:xfrm>
            <a:off x="1643063" y="5967413"/>
            <a:ext cx="200025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微波中继站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nimBg="1"/>
      <p:bldP spid="410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79436" y="2276872"/>
            <a:ext cx="8207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为什么</a:t>
            </a:r>
            <a:r>
              <a:rPr kumimoji="1" lang="zh-CN" altLang="en-US" sz="28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不同波段的无线电波采用不同的方式传播？</a:t>
            </a:r>
            <a:endParaRPr kumimoji="1" lang="en-US" altLang="zh-CN" sz="28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3046" y="980728"/>
            <a:ext cx="1548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想一想 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43807" y="646749"/>
            <a:ext cx="6786562" cy="3786187"/>
            <a:chOff x="158" y="618"/>
            <a:chExt cx="2495" cy="1360"/>
          </a:xfrm>
        </p:grpSpPr>
        <p:pic>
          <p:nvPicPr>
            <p:cNvPr id="6148" name="Picture 5" descr="http://172.30.1.5/Resource/GZ/GZWL/DGJC/G2/D6/tbjx0169-1_0001.files/image026.gif"/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618"/>
              <a:ext cx="2495" cy="1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9" name="Text Box 16"/>
            <p:cNvSpPr txBox="1">
              <a:spLocks noChangeArrowheads="1"/>
            </p:cNvSpPr>
            <p:nvPr/>
          </p:nvSpPr>
          <p:spPr bwMode="auto">
            <a:xfrm>
              <a:off x="1081" y="1478"/>
              <a:ext cx="54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长波</a:t>
              </a:r>
            </a:p>
          </p:txBody>
        </p:sp>
        <p:sp>
          <p:nvSpPr>
            <p:cNvPr id="6150" name="Text Box 16"/>
            <p:cNvSpPr txBox="1">
              <a:spLocks noChangeArrowheads="1"/>
            </p:cNvSpPr>
            <p:nvPr/>
          </p:nvSpPr>
          <p:spPr bwMode="auto">
            <a:xfrm>
              <a:off x="946" y="1738"/>
              <a:ext cx="982" cy="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latin typeface="宋体" panose="02010600030101010101" pitchFamily="2" charset="-122"/>
                </a:rPr>
                <a:t> 地波传播</a:t>
              </a:r>
            </a:p>
          </p:txBody>
        </p:sp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27200" y="4653136"/>
            <a:ext cx="7893272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长波：</a:t>
            </a:r>
            <a:r>
              <a:rPr kumimoji="1" lang="en-US" altLang="zh-CN" sz="2800" b="1" dirty="0">
                <a:solidFill>
                  <a:srgbClr val="FFFF00"/>
                </a:solidFill>
                <a:latin typeface="+mn-ea"/>
                <a:ea typeface="+mn-ea"/>
                <a:cs typeface="Times New Roman" pitchFamily="18" charset="0"/>
              </a:rPr>
              <a:t/>
            </a:r>
            <a:br>
              <a:rPr kumimoji="1" lang="en-US" altLang="zh-CN" sz="2800" b="1" dirty="0">
                <a:solidFill>
                  <a:srgbClr val="FFFF00"/>
                </a:solidFill>
                <a:latin typeface="+mn-ea"/>
                <a:ea typeface="+mn-ea"/>
                <a:cs typeface="Times New Roman" pitchFamily="18" charset="0"/>
              </a:rPr>
            </a:br>
            <a:r>
              <a:rPr kumimoji="1" lang="zh-CN" altLang="en-US" sz="2800" b="1" dirty="0">
                <a:latin typeface="+mn-ea"/>
                <a:ea typeface="+mn-ea"/>
                <a:cs typeface="Times New Roman" pitchFamily="18" charset="0"/>
              </a:rPr>
              <a:t>波长较长，容易产生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衍射</a:t>
            </a:r>
            <a:r>
              <a:rPr kumimoji="1" lang="zh-CN" altLang="en-US" sz="2800" b="1" dirty="0">
                <a:latin typeface="+mn-ea"/>
                <a:ea typeface="+mn-ea"/>
                <a:cs typeface="Times New Roman" pitchFamily="18" charset="0"/>
              </a:rPr>
              <a:t>现象。长波在地面传播时能绕过障碍物（大山、高大建筑物</a:t>
            </a:r>
            <a:r>
              <a:rPr kumimoji="1" lang="en-US" altLang="zh-CN" sz="2800" b="1" dirty="0">
                <a:latin typeface="+mn-ea"/>
                <a:ea typeface="+mn-ea"/>
                <a:cs typeface="Times New Roman" pitchFamily="18" charset="0"/>
              </a:rPr>
              <a:t>……</a:t>
            </a:r>
            <a:r>
              <a:rPr kumimoji="1" lang="zh-CN" altLang="en-US" sz="2800" b="1" dirty="0">
                <a:latin typeface="+mn-ea"/>
                <a:ea typeface="+mn-ea"/>
                <a:cs typeface="Times New Roman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3219450" y="2528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699792" y="4869160"/>
            <a:ext cx="4095750" cy="196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长波</a:t>
            </a:r>
            <a:r>
              <a:rPr kumimoji="1" lang="zh-CN" altLang="en-US" sz="2800" b="1" dirty="0">
                <a:latin typeface="宋体" panose="02010600030101010101" pitchFamily="2" charset="-122"/>
                <a:cs typeface="Times New Roman" pitchFamily="18" charset="0"/>
              </a:rPr>
              <a:t>容易被电离层吸收；</a:t>
            </a:r>
            <a:br>
              <a:rPr kumimoji="1" lang="zh-CN" altLang="en-US" sz="2800" b="1" dirty="0">
                <a:latin typeface="宋体" panose="02010600030101010101" pitchFamily="2" charset="-122"/>
                <a:cs typeface="Times New Roman" pitchFamily="18" charset="0"/>
              </a:rPr>
            </a:b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短波</a:t>
            </a: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  <a:cs typeface="Times New Roman" pitchFamily="18" charset="0"/>
              </a:rPr>
              <a:t>容易被电离层反射；</a:t>
            </a:r>
            <a:r>
              <a:rPr kumimoji="1" lang="zh-CN" altLang="en-US" sz="2800" b="1" dirty="0">
                <a:latin typeface="宋体" panose="02010600030101010101" pitchFamily="2" charset="-122"/>
                <a:cs typeface="Times New Roman" pitchFamily="18" charset="0"/>
              </a:rPr>
              <a:t/>
            </a:r>
            <a:br>
              <a:rPr kumimoji="1" lang="zh-CN" altLang="en-US" sz="2800" b="1" dirty="0">
                <a:latin typeface="宋体" panose="02010600030101010101" pitchFamily="2" charset="-122"/>
                <a:cs typeface="Times New Roman" pitchFamily="18" charset="0"/>
              </a:rPr>
            </a:b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微波</a:t>
            </a:r>
            <a:r>
              <a:rPr kumimoji="1" lang="zh-CN" altLang="en-US" sz="2800" b="1" dirty="0">
                <a:latin typeface="宋体" panose="02010600030101010101" pitchFamily="2" charset="-122"/>
                <a:cs typeface="Times New Roman" pitchFamily="18" charset="0"/>
              </a:rPr>
              <a:t>容易穿过电离层。</a:t>
            </a:r>
          </a:p>
        </p:txBody>
      </p:sp>
      <p:grpSp>
        <p:nvGrpSpPr>
          <p:cNvPr id="7172" name="Group 8"/>
          <p:cNvGrpSpPr>
            <a:grpSpLocks/>
          </p:cNvGrpSpPr>
          <p:nvPr/>
        </p:nvGrpSpPr>
        <p:grpSpPr bwMode="auto">
          <a:xfrm>
            <a:off x="971822" y="725943"/>
            <a:ext cx="6480498" cy="4024556"/>
            <a:chOff x="748" y="74"/>
            <a:chExt cx="4309" cy="2676"/>
          </a:xfrm>
        </p:grpSpPr>
        <p:pic>
          <p:nvPicPr>
            <p:cNvPr id="7174" name="Picture 2" descr="http://172.30.1.5/Resource/GZ/GZWL/DGJC/G2/D6/tbjx0169-1_0001.files/image027.gif"/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74"/>
              <a:ext cx="4309" cy="2676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2664" y="2120"/>
              <a:ext cx="952" cy="322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短波</a:t>
              </a:r>
            </a:p>
          </p:txBody>
        </p:sp>
      </p:grpSp>
      <p:sp>
        <p:nvSpPr>
          <p:cNvPr id="7173" name="Text Box 16"/>
          <p:cNvSpPr txBox="1">
            <a:spLocks noChangeArrowheads="1"/>
          </p:cNvSpPr>
          <p:nvPr/>
        </p:nvSpPr>
        <p:spPr bwMode="auto">
          <a:xfrm>
            <a:off x="2411871" y="4273932"/>
            <a:ext cx="396044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       天波传播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7"/>
          <p:cNvSpPr>
            <a:spLocks noChangeArrowheads="1"/>
          </p:cNvSpPr>
          <p:nvPr/>
        </p:nvSpPr>
        <p:spPr bwMode="auto">
          <a:xfrm>
            <a:off x="3395663" y="273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74" name="Text Box 1030"/>
          <p:cNvSpPr txBox="1">
            <a:spLocks noChangeArrowheads="1"/>
          </p:cNvSpPr>
          <p:nvPr/>
        </p:nvSpPr>
        <p:spPr bwMode="auto">
          <a:xfrm>
            <a:off x="2123728" y="5171009"/>
            <a:ext cx="4572000" cy="71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微波：</a:t>
            </a:r>
            <a:r>
              <a:rPr kumimoji="1" lang="zh-CN" altLang="en-US" sz="2800" b="1" dirty="0">
                <a:latin typeface="宋体" panose="02010600030101010101" pitchFamily="2" charset="-122"/>
                <a:cs typeface="Times New Roman" pitchFamily="18" charset="0"/>
              </a:rPr>
              <a:t>频率很高；直线传播。</a:t>
            </a:r>
          </a:p>
        </p:txBody>
      </p:sp>
      <p:grpSp>
        <p:nvGrpSpPr>
          <p:cNvPr id="8196" name="Group 1032"/>
          <p:cNvGrpSpPr>
            <a:grpSpLocks/>
          </p:cNvGrpSpPr>
          <p:nvPr/>
        </p:nvGrpSpPr>
        <p:grpSpPr bwMode="auto">
          <a:xfrm>
            <a:off x="1042988" y="764704"/>
            <a:ext cx="7196137" cy="4254500"/>
            <a:chOff x="703" y="164"/>
            <a:chExt cx="4533" cy="2680"/>
          </a:xfrm>
        </p:grpSpPr>
        <p:pic>
          <p:nvPicPr>
            <p:cNvPr id="8198" name="Picture 1026" descr="http://172.30.1.5/Resource/GZ/GZWL/DGJC/G2/D6/tbjx0169-1_0001.files/image028.gif"/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64"/>
              <a:ext cx="4533" cy="2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9" name="Text Box 1031"/>
            <p:cNvSpPr txBox="1">
              <a:spLocks noChangeArrowheads="1"/>
            </p:cNvSpPr>
            <p:nvPr/>
          </p:nvSpPr>
          <p:spPr bwMode="auto">
            <a:xfrm>
              <a:off x="2718" y="1937"/>
              <a:ext cx="9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微波</a:t>
              </a:r>
            </a:p>
          </p:txBody>
        </p:sp>
      </p:grpSp>
      <p:sp>
        <p:nvSpPr>
          <p:cNvPr id="8197" name="Text Box 16"/>
          <p:cNvSpPr txBox="1">
            <a:spLocks noChangeArrowheads="1"/>
          </p:cNvSpPr>
          <p:nvPr/>
        </p:nvSpPr>
        <p:spPr bwMode="auto">
          <a:xfrm>
            <a:off x="2870855" y="4076229"/>
            <a:ext cx="3857625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微波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中继站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7496" y="4221088"/>
            <a:ext cx="8229600" cy="215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</a:pPr>
            <a:r>
              <a:rPr lang="en-US" altLang="zh-CN" sz="2800" b="1" dirty="0">
                <a:solidFill>
                  <a:srgbClr val="FF3300"/>
                </a:solidFill>
              </a:rPr>
              <a:t>1.</a:t>
            </a:r>
            <a:r>
              <a:rPr lang="zh-CN" altLang="en-US" sz="2800" b="1" dirty="0">
                <a:solidFill>
                  <a:srgbClr val="FF3300"/>
                </a:solidFill>
              </a:rPr>
              <a:t>要有效发射电磁波，振荡电路须具有如下特点：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2800" b="1" dirty="0" smtClean="0"/>
              <a:t>   ⑴</a:t>
            </a:r>
            <a:r>
              <a:rPr lang="zh-CN" altLang="en-US" sz="2800" b="1" dirty="0"/>
              <a:t>要有足够高的振荡频率。</a:t>
            </a:r>
          </a:p>
          <a:p>
            <a:pPr marL="715963" indent="-715963">
              <a:spcBef>
                <a:spcPct val="20000"/>
              </a:spcBef>
            </a:pPr>
            <a:r>
              <a:rPr lang="zh-CN" altLang="en-US" sz="2800" b="1" dirty="0" smtClean="0"/>
              <a:t>   ⑵</a:t>
            </a:r>
            <a:r>
              <a:rPr lang="zh-CN" altLang="en-US" sz="2800" b="1" dirty="0"/>
              <a:t>振荡电路的电场和磁场必须分散到尽可能大的空间，这样才能有效地把能量辐射出去。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6200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67544" y="764704"/>
            <a:ext cx="48245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3.1 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无线电波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的发射</a:t>
            </a:r>
          </a:p>
        </p:txBody>
      </p:sp>
    </p:spTree>
    <p:extLst>
      <p:ext uri="{BB962C8B-B14F-4D97-AF65-F5344CB8AC3E}">
        <p14:creationId xmlns:p14="http://schemas.microsoft.com/office/powerpoint/2010/main" val="257151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1914525" y="836513"/>
            <a:ext cx="5300663" cy="5184775"/>
            <a:chOff x="1275" y="527"/>
            <a:chExt cx="3339" cy="3266"/>
          </a:xfrm>
        </p:grpSpPr>
        <p:pic>
          <p:nvPicPr>
            <p:cNvPr id="9219" name="Picture 4" descr="stl10701_pic"/>
            <p:cNvPicPr>
              <a:picLocks noChangeAspect="1" noChangeArrowheads="1"/>
            </p:cNvPicPr>
            <p:nvPr/>
          </p:nvPicPr>
          <p:blipFill>
            <a:blip r:embed="rId2">
              <a:lum contras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5" y="527"/>
              <a:ext cx="2935" cy="3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0" name="Text Box 5"/>
            <p:cNvSpPr txBox="1">
              <a:spLocks noChangeArrowheads="1"/>
            </p:cNvSpPr>
            <p:nvPr/>
          </p:nvSpPr>
          <p:spPr bwMode="auto">
            <a:xfrm>
              <a:off x="3878" y="3232"/>
              <a:ext cx="7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微波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784" y="846356"/>
            <a:ext cx="8229600" cy="236662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1】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一个收音机接收电磁波的最大频率是最小频率的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倍，若调谐电路的电感不变，则电路中接收最大频率和最小频率时，电容器的电容量之比为多少？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解析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收音机接收电磁波时，接收电路的振荡频率与电磁波的频率应该相等。</a:t>
            </a: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212340"/>
              </p:ext>
            </p:extLst>
          </p:nvPr>
        </p:nvGraphicFramePr>
        <p:xfrm>
          <a:off x="3419872" y="3394621"/>
          <a:ext cx="17637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8" name="公式" r:id="rId3" imgW="838200" imgH="419100" progId="Equation.3">
                  <p:embed/>
                </p:oleObj>
              </mc:Choice>
              <mc:Fallback>
                <p:oleObj name="公式" r:id="rId3" imgW="8382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394621"/>
                        <a:ext cx="1763712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112312"/>
              </p:ext>
            </p:extLst>
          </p:nvPr>
        </p:nvGraphicFramePr>
        <p:xfrm>
          <a:off x="3419872" y="4581128"/>
          <a:ext cx="20161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9" name="公式" r:id="rId5" imgW="1129810" imgH="482391" progId="Equation.3">
                  <p:embed/>
                </p:oleObj>
              </mc:Choice>
              <mc:Fallback>
                <p:oleObj name="公式" r:id="rId5" imgW="1129810" imgH="4823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581128"/>
                        <a:ext cx="20161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25584" y="339462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401750"/>
              </p:ext>
            </p:extLst>
          </p:nvPr>
        </p:nvGraphicFramePr>
        <p:xfrm>
          <a:off x="3491880" y="5733256"/>
          <a:ext cx="12239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0" name="公式" r:id="rId7" imgW="634725" imgH="431613" progId="Equation.3">
                  <p:embed/>
                </p:oleObj>
              </mc:Choice>
              <mc:Fallback>
                <p:oleObj name="公式" r:id="rId7" imgW="634725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733256"/>
                        <a:ext cx="1223963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6" name="AutoShape 8"/>
          <p:cNvSpPr>
            <a:spLocks noChangeArrowheads="1"/>
          </p:cNvSpPr>
          <p:nvPr/>
        </p:nvSpPr>
        <p:spPr bwMode="auto">
          <a:xfrm>
            <a:off x="4283075" y="1700213"/>
            <a:ext cx="576263" cy="71437"/>
          </a:xfrm>
          <a:prstGeom prst="rightArrow">
            <a:avLst>
              <a:gd name="adj1" fmla="val 50000"/>
              <a:gd name="adj2" fmla="val 2016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1" lang="zh-CN" altLang="en-US">
              <a:solidFill>
                <a:srgbClr val="FFFFFF"/>
              </a:solidFill>
              <a:latin typeface="Garamond" pitchFamily="18" charset="0"/>
              <a:ea typeface="新細明體" pitchFamily="18" charset="-120"/>
            </a:endParaRP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4211638" y="6092825"/>
            <a:ext cx="4932362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The electromagnetic field line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3256" name="ShockwaveFlash1" r:id="rId2" imgW="3889831" imgH="3889831"/>
        </mc:Choice>
        <mc:Fallback>
          <p:control name="ShockwaveFlash1" r:id="rId2" imgW="3889831" imgH="388983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9388" y="1628775"/>
                  <a:ext cx="3889375" cy="3889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257" name="ShockwaveFlash2" r:id="rId3" imgW="4826018" imgH="3619048"/>
        </mc:Choice>
        <mc:Fallback>
          <p:control name="ShockwaveFlash2" r:id="rId3" imgW="4826018" imgH="3619048">
            <p:pic>
              <p:nvPicPr>
                <p:cNvPr id="0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83075" y="0"/>
                  <a:ext cx="4826000" cy="3619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3258" name="ShockwaveFlash3" r:id="rId4" imgW="4826018" imgH="3600000"/>
        </mc:Choice>
        <mc:Fallback>
          <p:control name="ShockwaveFlash3" r:id="rId4" imgW="4826018" imgH="3600000">
            <p:pic>
              <p:nvPicPr>
                <p:cNvPr id="0" name="ShockwaveFlash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84663" y="2997200"/>
                  <a:ext cx="4859337" cy="3600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160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347663" y="758825"/>
            <a:ext cx="4286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发射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无线电波的装置：</a:t>
            </a:r>
          </a:p>
        </p:txBody>
      </p:sp>
      <p:sp>
        <p:nvSpPr>
          <p:cNvPr id="31748" name="Text Box 1028"/>
          <p:cNvSpPr txBox="1">
            <a:spLocks noChangeArrowheads="1"/>
          </p:cNvSpPr>
          <p:nvPr/>
        </p:nvSpPr>
        <p:spPr bwMode="auto">
          <a:xfrm>
            <a:off x="803275" y="3197225"/>
            <a:ext cx="554038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振荡器</a:t>
            </a:r>
          </a:p>
        </p:txBody>
      </p:sp>
      <p:sp>
        <p:nvSpPr>
          <p:cNvPr id="31749" name="Freeform 1029"/>
          <p:cNvSpPr>
            <a:spLocks/>
          </p:cNvSpPr>
          <p:nvPr/>
        </p:nvSpPr>
        <p:spPr bwMode="auto">
          <a:xfrm>
            <a:off x="2424113" y="3578225"/>
            <a:ext cx="155575" cy="838200"/>
          </a:xfrm>
          <a:custGeom>
            <a:avLst/>
            <a:gdLst>
              <a:gd name="T0" fmla="*/ 2151084 w 150"/>
              <a:gd name="T1" fmla="*/ 0 h 784"/>
              <a:gd name="T2" fmla="*/ 144145430 w 150"/>
              <a:gd name="T3" fmla="*/ 41149851 h 784"/>
              <a:gd name="T4" fmla="*/ 105419684 w 150"/>
              <a:gd name="T5" fmla="*/ 164598333 h 784"/>
              <a:gd name="T6" fmla="*/ 2151084 w 150"/>
              <a:gd name="T7" fmla="*/ 219464066 h 784"/>
              <a:gd name="T8" fmla="*/ 105419684 w 150"/>
              <a:gd name="T9" fmla="*/ 219464066 h 784"/>
              <a:gd name="T10" fmla="*/ 157054001 w 150"/>
              <a:gd name="T11" fmla="*/ 288046832 h 784"/>
              <a:gd name="T12" fmla="*/ 118328255 w 150"/>
              <a:gd name="T13" fmla="*/ 411496334 h 784"/>
              <a:gd name="T14" fmla="*/ 2151084 w 150"/>
              <a:gd name="T15" fmla="*/ 438929200 h 784"/>
              <a:gd name="T16" fmla="*/ 118328255 w 150"/>
              <a:gd name="T17" fmla="*/ 452646168 h 784"/>
              <a:gd name="T18" fmla="*/ 157054001 w 150"/>
              <a:gd name="T19" fmla="*/ 548661734 h 784"/>
              <a:gd name="T20" fmla="*/ 118328255 w 150"/>
              <a:gd name="T21" fmla="*/ 617244568 h 784"/>
              <a:gd name="T22" fmla="*/ 2151084 w 150"/>
              <a:gd name="T23" fmla="*/ 658393333 h 784"/>
              <a:gd name="T24" fmla="*/ 105419684 w 150"/>
              <a:gd name="T25" fmla="*/ 658393333 h 784"/>
              <a:gd name="T26" fmla="*/ 157054001 w 150"/>
              <a:gd name="T27" fmla="*/ 768125867 h 784"/>
              <a:gd name="T28" fmla="*/ 105419684 w 150"/>
              <a:gd name="T29" fmla="*/ 877858401 h 784"/>
              <a:gd name="T30" fmla="*/ 2151084 w 150"/>
              <a:gd name="T31" fmla="*/ 877858401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0"/>
              <a:gd name="T49" fmla="*/ 0 h 784"/>
              <a:gd name="T50" fmla="*/ 150 w 150"/>
              <a:gd name="T51" fmla="*/ 784 h 78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0" h="784">
                <a:moveTo>
                  <a:pt x="2" y="0"/>
                </a:moveTo>
                <a:cubicBezTo>
                  <a:pt x="24" y="6"/>
                  <a:pt x="118" y="12"/>
                  <a:pt x="134" y="36"/>
                </a:cubicBezTo>
                <a:cubicBezTo>
                  <a:pt x="150" y="60"/>
                  <a:pt x="120" y="118"/>
                  <a:pt x="98" y="144"/>
                </a:cubicBezTo>
                <a:cubicBezTo>
                  <a:pt x="76" y="170"/>
                  <a:pt x="2" y="184"/>
                  <a:pt x="2" y="192"/>
                </a:cubicBezTo>
                <a:cubicBezTo>
                  <a:pt x="2" y="200"/>
                  <a:pt x="74" y="182"/>
                  <a:pt x="98" y="192"/>
                </a:cubicBezTo>
                <a:cubicBezTo>
                  <a:pt x="122" y="202"/>
                  <a:pt x="144" y="224"/>
                  <a:pt x="146" y="252"/>
                </a:cubicBezTo>
                <a:cubicBezTo>
                  <a:pt x="148" y="280"/>
                  <a:pt x="134" y="338"/>
                  <a:pt x="110" y="360"/>
                </a:cubicBezTo>
                <a:cubicBezTo>
                  <a:pt x="86" y="382"/>
                  <a:pt x="2" y="378"/>
                  <a:pt x="2" y="384"/>
                </a:cubicBezTo>
                <a:cubicBezTo>
                  <a:pt x="2" y="390"/>
                  <a:pt x="86" y="380"/>
                  <a:pt x="110" y="396"/>
                </a:cubicBezTo>
                <a:cubicBezTo>
                  <a:pt x="134" y="412"/>
                  <a:pt x="146" y="456"/>
                  <a:pt x="146" y="480"/>
                </a:cubicBezTo>
                <a:cubicBezTo>
                  <a:pt x="146" y="504"/>
                  <a:pt x="134" y="524"/>
                  <a:pt x="110" y="540"/>
                </a:cubicBezTo>
                <a:cubicBezTo>
                  <a:pt x="86" y="556"/>
                  <a:pt x="4" y="570"/>
                  <a:pt x="2" y="576"/>
                </a:cubicBezTo>
                <a:cubicBezTo>
                  <a:pt x="0" y="582"/>
                  <a:pt x="74" y="560"/>
                  <a:pt x="98" y="576"/>
                </a:cubicBezTo>
                <a:cubicBezTo>
                  <a:pt x="122" y="592"/>
                  <a:pt x="146" y="640"/>
                  <a:pt x="146" y="672"/>
                </a:cubicBezTo>
                <a:cubicBezTo>
                  <a:pt x="146" y="704"/>
                  <a:pt x="122" y="752"/>
                  <a:pt x="98" y="768"/>
                </a:cubicBezTo>
                <a:cubicBezTo>
                  <a:pt x="74" y="784"/>
                  <a:pt x="22" y="768"/>
                  <a:pt x="2" y="76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2400" b="1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31750" name="Line 1030"/>
          <p:cNvSpPr>
            <a:spLocks noChangeShapeType="1"/>
          </p:cNvSpPr>
          <p:nvPr/>
        </p:nvSpPr>
        <p:spPr bwMode="auto">
          <a:xfrm flipV="1">
            <a:off x="1052513" y="258762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1" name="Line 1031"/>
          <p:cNvSpPr>
            <a:spLocks noChangeShapeType="1"/>
          </p:cNvSpPr>
          <p:nvPr/>
        </p:nvSpPr>
        <p:spPr bwMode="auto">
          <a:xfrm>
            <a:off x="1052513" y="25876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2" name="Line 1032"/>
          <p:cNvSpPr>
            <a:spLocks noChangeShapeType="1"/>
          </p:cNvSpPr>
          <p:nvPr/>
        </p:nvSpPr>
        <p:spPr bwMode="auto">
          <a:xfrm flipV="1">
            <a:off x="1052513" y="479742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3" name="Line 1033"/>
          <p:cNvSpPr>
            <a:spLocks noChangeShapeType="1"/>
          </p:cNvSpPr>
          <p:nvPr/>
        </p:nvSpPr>
        <p:spPr bwMode="auto">
          <a:xfrm>
            <a:off x="1052513" y="54070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4" name="Line 1034"/>
          <p:cNvSpPr>
            <a:spLocks noChangeShapeType="1"/>
          </p:cNvSpPr>
          <p:nvPr/>
        </p:nvSpPr>
        <p:spPr bwMode="auto">
          <a:xfrm flipV="1">
            <a:off x="2424113" y="258762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5" name="Line 1035"/>
          <p:cNvSpPr>
            <a:spLocks noChangeShapeType="1"/>
          </p:cNvSpPr>
          <p:nvPr/>
        </p:nvSpPr>
        <p:spPr bwMode="auto">
          <a:xfrm flipV="1">
            <a:off x="2424113" y="441642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6" name="Freeform 1036"/>
          <p:cNvSpPr>
            <a:spLocks/>
          </p:cNvSpPr>
          <p:nvPr/>
        </p:nvSpPr>
        <p:spPr bwMode="auto">
          <a:xfrm flipH="1">
            <a:off x="3186113" y="3578225"/>
            <a:ext cx="155575" cy="838200"/>
          </a:xfrm>
          <a:custGeom>
            <a:avLst/>
            <a:gdLst>
              <a:gd name="T0" fmla="*/ 2151084 w 150"/>
              <a:gd name="T1" fmla="*/ 0 h 784"/>
              <a:gd name="T2" fmla="*/ 144145430 w 150"/>
              <a:gd name="T3" fmla="*/ 41149851 h 784"/>
              <a:gd name="T4" fmla="*/ 105419684 w 150"/>
              <a:gd name="T5" fmla="*/ 164598333 h 784"/>
              <a:gd name="T6" fmla="*/ 2151084 w 150"/>
              <a:gd name="T7" fmla="*/ 219464066 h 784"/>
              <a:gd name="T8" fmla="*/ 105419684 w 150"/>
              <a:gd name="T9" fmla="*/ 219464066 h 784"/>
              <a:gd name="T10" fmla="*/ 157054001 w 150"/>
              <a:gd name="T11" fmla="*/ 288046832 h 784"/>
              <a:gd name="T12" fmla="*/ 118328255 w 150"/>
              <a:gd name="T13" fmla="*/ 411496334 h 784"/>
              <a:gd name="T14" fmla="*/ 2151084 w 150"/>
              <a:gd name="T15" fmla="*/ 438929200 h 784"/>
              <a:gd name="T16" fmla="*/ 118328255 w 150"/>
              <a:gd name="T17" fmla="*/ 452646168 h 784"/>
              <a:gd name="T18" fmla="*/ 157054001 w 150"/>
              <a:gd name="T19" fmla="*/ 548661734 h 784"/>
              <a:gd name="T20" fmla="*/ 118328255 w 150"/>
              <a:gd name="T21" fmla="*/ 617244568 h 784"/>
              <a:gd name="T22" fmla="*/ 2151084 w 150"/>
              <a:gd name="T23" fmla="*/ 658393333 h 784"/>
              <a:gd name="T24" fmla="*/ 105419684 w 150"/>
              <a:gd name="T25" fmla="*/ 658393333 h 784"/>
              <a:gd name="T26" fmla="*/ 157054001 w 150"/>
              <a:gd name="T27" fmla="*/ 768125867 h 784"/>
              <a:gd name="T28" fmla="*/ 105419684 w 150"/>
              <a:gd name="T29" fmla="*/ 877858401 h 784"/>
              <a:gd name="T30" fmla="*/ 2151084 w 150"/>
              <a:gd name="T31" fmla="*/ 877858401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0"/>
              <a:gd name="T49" fmla="*/ 0 h 784"/>
              <a:gd name="T50" fmla="*/ 150 w 150"/>
              <a:gd name="T51" fmla="*/ 784 h 78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0" h="784">
                <a:moveTo>
                  <a:pt x="2" y="0"/>
                </a:moveTo>
                <a:cubicBezTo>
                  <a:pt x="24" y="6"/>
                  <a:pt x="118" y="12"/>
                  <a:pt x="134" y="36"/>
                </a:cubicBezTo>
                <a:cubicBezTo>
                  <a:pt x="150" y="60"/>
                  <a:pt x="120" y="118"/>
                  <a:pt x="98" y="144"/>
                </a:cubicBezTo>
                <a:cubicBezTo>
                  <a:pt x="76" y="170"/>
                  <a:pt x="2" y="184"/>
                  <a:pt x="2" y="192"/>
                </a:cubicBezTo>
                <a:cubicBezTo>
                  <a:pt x="2" y="200"/>
                  <a:pt x="74" y="182"/>
                  <a:pt x="98" y="192"/>
                </a:cubicBezTo>
                <a:cubicBezTo>
                  <a:pt x="122" y="202"/>
                  <a:pt x="144" y="224"/>
                  <a:pt x="146" y="252"/>
                </a:cubicBezTo>
                <a:cubicBezTo>
                  <a:pt x="148" y="280"/>
                  <a:pt x="134" y="338"/>
                  <a:pt x="110" y="360"/>
                </a:cubicBezTo>
                <a:cubicBezTo>
                  <a:pt x="86" y="382"/>
                  <a:pt x="2" y="378"/>
                  <a:pt x="2" y="384"/>
                </a:cubicBezTo>
                <a:cubicBezTo>
                  <a:pt x="2" y="390"/>
                  <a:pt x="86" y="380"/>
                  <a:pt x="110" y="396"/>
                </a:cubicBezTo>
                <a:cubicBezTo>
                  <a:pt x="134" y="412"/>
                  <a:pt x="146" y="456"/>
                  <a:pt x="146" y="480"/>
                </a:cubicBezTo>
                <a:cubicBezTo>
                  <a:pt x="146" y="504"/>
                  <a:pt x="134" y="524"/>
                  <a:pt x="110" y="540"/>
                </a:cubicBezTo>
                <a:cubicBezTo>
                  <a:pt x="86" y="556"/>
                  <a:pt x="4" y="570"/>
                  <a:pt x="2" y="576"/>
                </a:cubicBezTo>
                <a:cubicBezTo>
                  <a:pt x="0" y="582"/>
                  <a:pt x="74" y="560"/>
                  <a:pt x="98" y="576"/>
                </a:cubicBezTo>
                <a:cubicBezTo>
                  <a:pt x="122" y="592"/>
                  <a:pt x="146" y="640"/>
                  <a:pt x="146" y="672"/>
                </a:cubicBezTo>
                <a:cubicBezTo>
                  <a:pt x="146" y="704"/>
                  <a:pt x="122" y="752"/>
                  <a:pt x="98" y="768"/>
                </a:cubicBezTo>
                <a:cubicBezTo>
                  <a:pt x="74" y="784"/>
                  <a:pt x="22" y="768"/>
                  <a:pt x="2" y="76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2400" b="1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31757" name="Line 1037"/>
          <p:cNvSpPr>
            <a:spLocks noChangeShapeType="1"/>
          </p:cNvSpPr>
          <p:nvPr/>
        </p:nvSpPr>
        <p:spPr bwMode="auto">
          <a:xfrm flipV="1">
            <a:off x="3338513" y="258762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8" name="Line 1038"/>
          <p:cNvSpPr>
            <a:spLocks noChangeShapeType="1"/>
          </p:cNvSpPr>
          <p:nvPr/>
        </p:nvSpPr>
        <p:spPr bwMode="auto">
          <a:xfrm flipV="1">
            <a:off x="3338513" y="441642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9" name="Text Box 1039"/>
          <p:cNvSpPr txBox="1">
            <a:spLocks noChangeArrowheads="1"/>
          </p:cNvSpPr>
          <p:nvPr/>
        </p:nvSpPr>
        <p:spPr bwMode="auto">
          <a:xfrm>
            <a:off x="1976438" y="37020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2500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endParaRPr lang="en-US" altLang="zh-CN" sz="2400" b="1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31760" name="Text Box 1040"/>
          <p:cNvSpPr txBox="1">
            <a:spLocks noChangeArrowheads="1"/>
          </p:cNvSpPr>
          <p:nvPr/>
        </p:nvSpPr>
        <p:spPr bwMode="auto">
          <a:xfrm>
            <a:off x="3395663" y="36449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2500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endParaRPr lang="en-US" altLang="zh-CN" sz="2400" b="1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3033713" y="1673225"/>
            <a:ext cx="609600" cy="685800"/>
            <a:chOff x="2256" y="1104"/>
            <a:chExt cx="384" cy="432"/>
          </a:xfrm>
        </p:grpSpPr>
        <p:sp>
          <p:nvSpPr>
            <p:cNvPr id="39953" name="Line 1042"/>
            <p:cNvSpPr>
              <a:spLocks noChangeShapeType="1"/>
            </p:cNvSpPr>
            <p:nvPr/>
          </p:nvSpPr>
          <p:spPr bwMode="auto">
            <a:xfrm flipV="1">
              <a:off x="2448" y="110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4" name="Line 1043"/>
            <p:cNvSpPr>
              <a:spLocks noChangeShapeType="1"/>
            </p:cNvSpPr>
            <p:nvPr/>
          </p:nvSpPr>
          <p:spPr bwMode="auto">
            <a:xfrm flipV="1">
              <a:off x="2448" y="1104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5" name="Line 1044"/>
            <p:cNvSpPr>
              <a:spLocks noChangeShapeType="1"/>
            </p:cNvSpPr>
            <p:nvPr/>
          </p:nvSpPr>
          <p:spPr bwMode="auto">
            <a:xfrm flipH="1" flipV="1">
              <a:off x="2256" y="1104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765" name="Line 1045"/>
          <p:cNvSpPr>
            <a:spLocks noChangeShapeType="1"/>
          </p:cNvSpPr>
          <p:nvPr/>
        </p:nvSpPr>
        <p:spPr bwMode="auto">
          <a:xfrm flipV="1">
            <a:off x="3338513" y="21304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6" name="Line 1046"/>
          <p:cNvSpPr>
            <a:spLocks noChangeShapeType="1"/>
          </p:cNvSpPr>
          <p:nvPr/>
        </p:nvSpPr>
        <p:spPr bwMode="auto">
          <a:xfrm flipV="1">
            <a:off x="3338513" y="53308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7" name="Line 1047"/>
          <p:cNvSpPr>
            <a:spLocks noChangeShapeType="1"/>
          </p:cNvSpPr>
          <p:nvPr/>
        </p:nvSpPr>
        <p:spPr bwMode="auto">
          <a:xfrm>
            <a:off x="3033713" y="5788025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8" name="Line 1048"/>
          <p:cNvSpPr>
            <a:spLocks noChangeShapeType="1"/>
          </p:cNvSpPr>
          <p:nvPr/>
        </p:nvSpPr>
        <p:spPr bwMode="auto">
          <a:xfrm>
            <a:off x="3186113" y="59404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9" name="Line 1049"/>
          <p:cNvSpPr>
            <a:spLocks noChangeShapeType="1"/>
          </p:cNvSpPr>
          <p:nvPr/>
        </p:nvSpPr>
        <p:spPr bwMode="auto">
          <a:xfrm>
            <a:off x="3262313" y="609282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0" name="Rectangle 1050"/>
          <p:cNvSpPr>
            <a:spLocks noChangeArrowheads="1"/>
          </p:cNvSpPr>
          <p:nvPr/>
        </p:nvSpPr>
        <p:spPr bwMode="auto">
          <a:xfrm>
            <a:off x="2728913" y="2435225"/>
            <a:ext cx="1295400" cy="29718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31771" name="Rectangle 1051"/>
          <p:cNvSpPr>
            <a:spLocks noChangeArrowheads="1"/>
          </p:cNvSpPr>
          <p:nvPr/>
        </p:nvSpPr>
        <p:spPr bwMode="auto">
          <a:xfrm>
            <a:off x="2728913" y="2435225"/>
            <a:ext cx="1295400" cy="29718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31772" name="Rectangle 1052"/>
          <p:cNvSpPr>
            <a:spLocks noChangeArrowheads="1"/>
          </p:cNvSpPr>
          <p:nvPr/>
        </p:nvSpPr>
        <p:spPr bwMode="auto">
          <a:xfrm>
            <a:off x="2728913" y="2435225"/>
            <a:ext cx="1295400" cy="2971800"/>
          </a:xfrm>
          <a:prstGeom prst="rect">
            <a:avLst/>
          </a:prstGeom>
          <a:noFill/>
          <a:ln w="571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31773" name="Text Box 1053"/>
          <p:cNvSpPr txBox="1">
            <a:spLocks noChangeArrowheads="1"/>
          </p:cNvSpPr>
          <p:nvPr/>
        </p:nvSpPr>
        <p:spPr bwMode="auto">
          <a:xfrm>
            <a:off x="4786313" y="2654300"/>
            <a:ext cx="1524000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开放电路</a:t>
            </a:r>
          </a:p>
        </p:txBody>
      </p:sp>
      <p:sp>
        <p:nvSpPr>
          <p:cNvPr id="31774" name="Rectangle 1054"/>
          <p:cNvSpPr>
            <a:spLocks noChangeArrowheads="1"/>
          </p:cNvSpPr>
          <p:nvPr/>
        </p:nvSpPr>
        <p:spPr bwMode="auto">
          <a:xfrm>
            <a:off x="2728913" y="5102225"/>
            <a:ext cx="1219200" cy="11430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31775" name="Rectangle 1055"/>
          <p:cNvSpPr>
            <a:spLocks noChangeArrowheads="1"/>
          </p:cNvSpPr>
          <p:nvPr/>
        </p:nvSpPr>
        <p:spPr bwMode="auto">
          <a:xfrm>
            <a:off x="2728913" y="5102225"/>
            <a:ext cx="1219200" cy="11430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31776" name="Rectangle 1056"/>
          <p:cNvSpPr>
            <a:spLocks noChangeArrowheads="1"/>
          </p:cNvSpPr>
          <p:nvPr/>
        </p:nvSpPr>
        <p:spPr bwMode="auto">
          <a:xfrm>
            <a:off x="2728913" y="5102225"/>
            <a:ext cx="1219200" cy="1143000"/>
          </a:xfrm>
          <a:prstGeom prst="rect">
            <a:avLst/>
          </a:prstGeom>
          <a:noFill/>
          <a:ln w="5715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31777" name="Text Box 1057"/>
          <p:cNvSpPr txBox="1">
            <a:spLocks noChangeArrowheads="1"/>
          </p:cNvSpPr>
          <p:nvPr/>
        </p:nvSpPr>
        <p:spPr bwMode="auto">
          <a:xfrm>
            <a:off x="5014913" y="3416300"/>
            <a:ext cx="838200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地线</a:t>
            </a:r>
          </a:p>
        </p:txBody>
      </p:sp>
      <p:sp>
        <p:nvSpPr>
          <p:cNvPr id="31778" name="Rectangle 1058"/>
          <p:cNvSpPr>
            <a:spLocks noChangeArrowheads="1"/>
          </p:cNvSpPr>
          <p:nvPr/>
        </p:nvSpPr>
        <p:spPr bwMode="auto">
          <a:xfrm>
            <a:off x="2728913" y="1444625"/>
            <a:ext cx="1219200" cy="11430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31779" name="Rectangle 1059"/>
          <p:cNvSpPr>
            <a:spLocks noChangeArrowheads="1"/>
          </p:cNvSpPr>
          <p:nvPr/>
        </p:nvSpPr>
        <p:spPr bwMode="auto">
          <a:xfrm>
            <a:off x="2728913" y="1444625"/>
            <a:ext cx="1219200" cy="11430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31780" name="Rectangle 1060"/>
          <p:cNvSpPr>
            <a:spLocks noChangeArrowheads="1"/>
          </p:cNvSpPr>
          <p:nvPr/>
        </p:nvSpPr>
        <p:spPr bwMode="auto">
          <a:xfrm>
            <a:off x="2728913" y="1444625"/>
            <a:ext cx="1219200" cy="11430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31781" name="Text Box 1061"/>
          <p:cNvSpPr txBox="1">
            <a:spLocks noChangeArrowheads="1"/>
          </p:cNvSpPr>
          <p:nvPr/>
        </p:nvSpPr>
        <p:spPr bwMode="auto">
          <a:xfrm>
            <a:off x="4938713" y="1968500"/>
            <a:ext cx="914400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天线</a:t>
            </a:r>
          </a:p>
        </p:txBody>
      </p:sp>
      <p:sp>
        <p:nvSpPr>
          <p:cNvPr id="31782" name="Line 1062"/>
          <p:cNvSpPr>
            <a:spLocks noChangeShapeType="1"/>
          </p:cNvSpPr>
          <p:nvPr/>
        </p:nvSpPr>
        <p:spPr bwMode="auto">
          <a:xfrm>
            <a:off x="5853113" y="2197100"/>
            <a:ext cx="1066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3" name="Line 1063"/>
          <p:cNvSpPr>
            <a:spLocks noChangeShapeType="1"/>
          </p:cNvSpPr>
          <p:nvPr/>
        </p:nvSpPr>
        <p:spPr bwMode="auto">
          <a:xfrm>
            <a:off x="6386513" y="2882900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4" name="Line 1064"/>
          <p:cNvSpPr>
            <a:spLocks noChangeShapeType="1"/>
          </p:cNvSpPr>
          <p:nvPr/>
        </p:nvSpPr>
        <p:spPr bwMode="auto">
          <a:xfrm>
            <a:off x="5853113" y="3644900"/>
            <a:ext cx="1066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5" name="Line 1065"/>
          <p:cNvSpPr>
            <a:spLocks noChangeShapeType="1"/>
          </p:cNvSpPr>
          <p:nvPr/>
        </p:nvSpPr>
        <p:spPr bwMode="auto">
          <a:xfrm>
            <a:off x="6919913" y="2197100"/>
            <a:ext cx="0" cy="1447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6" name="Text Box 1066"/>
          <p:cNvSpPr txBox="1">
            <a:spLocks noChangeArrowheads="1"/>
          </p:cNvSpPr>
          <p:nvPr/>
        </p:nvSpPr>
        <p:spPr bwMode="auto">
          <a:xfrm>
            <a:off x="7313613" y="1803400"/>
            <a:ext cx="762000" cy="2235200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ea typeface="华文楷体" pitchFamily="2" charset="-122"/>
              </a:rPr>
              <a:t>无线电波由开放电路发射出去</a:t>
            </a:r>
          </a:p>
        </p:txBody>
      </p:sp>
      <p:sp>
        <p:nvSpPr>
          <p:cNvPr id="31787" name="Rectangle 1067"/>
          <p:cNvSpPr>
            <a:spLocks noChangeArrowheads="1"/>
          </p:cNvSpPr>
          <p:nvPr/>
        </p:nvSpPr>
        <p:spPr bwMode="auto">
          <a:xfrm>
            <a:off x="595313" y="1901825"/>
            <a:ext cx="2057400" cy="38862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31788" name="Rectangle 1068"/>
          <p:cNvSpPr>
            <a:spLocks noChangeArrowheads="1"/>
          </p:cNvSpPr>
          <p:nvPr/>
        </p:nvSpPr>
        <p:spPr bwMode="auto">
          <a:xfrm>
            <a:off x="595313" y="1901825"/>
            <a:ext cx="2057400" cy="38862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31789" name="Rectangle 1069"/>
          <p:cNvSpPr>
            <a:spLocks noChangeArrowheads="1"/>
          </p:cNvSpPr>
          <p:nvPr/>
        </p:nvSpPr>
        <p:spPr bwMode="auto">
          <a:xfrm>
            <a:off x="595313" y="1901825"/>
            <a:ext cx="2057400" cy="38862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31790" name="Line 1070"/>
          <p:cNvSpPr>
            <a:spLocks noChangeShapeType="1"/>
          </p:cNvSpPr>
          <p:nvPr/>
        </p:nvSpPr>
        <p:spPr bwMode="auto">
          <a:xfrm>
            <a:off x="6462713" y="5016500"/>
            <a:ext cx="838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91" name="Text Box 1071"/>
          <p:cNvSpPr txBox="1">
            <a:spLocks noChangeArrowheads="1"/>
          </p:cNvSpPr>
          <p:nvPr/>
        </p:nvSpPr>
        <p:spPr bwMode="auto">
          <a:xfrm>
            <a:off x="4633913" y="4787900"/>
            <a:ext cx="1828800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振荡器电路</a:t>
            </a:r>
          </a:p>
        </p:txBody>
      </p:sp>
      <p:sp>
        <p:nvSpPr>
          <p:cNvPr id="31792" name="Line 1072"/>
          <p:cNvSpPr>
            <a:spLocks noChangeShapeType="1"/>
          </p:cNvSpPr>
          <p:nvPr/>
        </p:nvSpPr>
        <p:spPr bwMode="auto">
          <a:xfrm>
            <a:off x="7300913" y="2882900"/>
            <a:ext cx="0" cy="2133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93" name="Text Box 1073"/>
          <p:cNvSpPr txBox="1">
            <a:spLocks noChangeArrowheads="1"/>
          </p:cNvSpPr>
          <p:nvPr/>
        </p:nvSpPr>
        <p:spPr bwMode="auto">
          <a:xfrm>
            <a:off x="8229600" y="1844675"/>
            <a:ext cx="914400" cy="3513138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幼圆" pitchFamily="49" charset="-122"/>
                <a:ea typeface="幼圆" pitchFamily="49" charset="-122"/>
              </a:rPr>
              <a:t>实际的发射装置</a:t>
            </a:r>
            <a:endParaRPr lang="zh-CN" altLang="en-US" b="1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1794" name="Line 1074"/>
          <p:cNvSpPr>
            <a:spLocks noChangeShapeType="1"/>
          </p:cNvSpPr>
          <p:nvPr/>
        </p:nvSpPr>
        <p:spPr bwMode="auto">
          <a:xfrm>
            <a:off x="7300913" y="3873500"/>
            <a:ext cx="457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0"/>
                                            </p:cond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4"/>
                                            </p:cond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9"/>
                                            </p:cond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6"/>
                                            </p:cond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1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1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1"/>
                                            </p:cond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1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1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6"/>
                                            </p:cond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animBg="1" autoUpdateAnimBg="0"/>
      <p:bldP spid="31749" grpId="0" animBg="1"/>
      <p:bldP spid="31750" grpId="0" animBg="1"/>
      <p:bldP spid="31751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 animBg="1"/>
      <p:bldP spid="31758" grpId="0" animBg="1"/>
      <p:bldP spid="31759" grpId="0" autoUpdateAnimBg="0"/>
      <p:bldP spid="31760" grpId="0" autoUpdateAnimBg="0"/>
      <p:bldP spid="31765" grpId="0" animBg="1"/>
      <p:bldP spid="31766" grpId="0" animBg="1"/>
      <p:bldP spid="31767" grpId="0" animBg="1"/>
      <p:bldP spid="31768" grpId="0" animBg="1"/>
      <p:bldP spid="31769" grpId="0" animBg="1"/>
      <p:bldP spid="31770" grpId="0" animBg="1"/>
      <p:bldP spid="31771" grpId="0" animBg="1"/>
      <p:bldP spid="31772" grpId="0" animBg="1"/>
      <p:bldP spid="31773" grpId="0" animBg="1" autoUpdateAnimBg="0"/>
      <p:bldP spid="31774" grpId="0" animBg="1"/>
      <p:bldP spid="31775" grpId="0" animBg="1"/>
      <p:bldP spid="31776" grpId="0" animBg="1"/>
      <p:bldP spid="31777" grpId="0" animBg="1" autoUpdateAnimBg="0"/>
      <p:bldP spid="31778" grpId="0" animBg="1"/>
      <p:bldP spid="31779" grpId="0" animBg="1"/>
      <p:bldP spid="31780" grpId="0" animBg="1"/>
      <p:bldP spid="31781" grpId="0" animBg="1" autoUpdateAnimBg="0"/>
      <p:bldP spid="31782" grpId="0" animBg="1"/>
      <p:bldP spid="31783" grpId="0" animBg="1"/>
      <p:bldP spid="31784" grpId="0" animBg="1"/>
      <p:bldP spid="31785" grpId="0" animBg="1"/>
      <p:bldP spid="31786" grpId="0" animBg="1" autoUpdateAnimBg="0"/>
      <p:bldP spid="31786" grpId="1" animBg="1"/>
      <p:bldP spid="31787" grpId="0" animBg="1"/>
      <p:bldP spid="31788" grpId="0" animBg="1"/>
      <p:bldP spid="31789" grpId="0" animBg="1"/>
      <p:bldP spid="31790" grpId="0" animBg="1"/>
      <p:bldP spid="31791" grpId="0" animBg="1" autoUpdateAnimBg="0"/>
      <p:bldP spid="31792" grpId="0" animBg="1"/>
      <p:bldP spid="31793" grpId="0" animBg="1" autoUpdateAnimBg="0"/>
      <p:bldP spid="317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22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887339"/>
            <a:ext cx="268605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23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93096"/>
            <a:ext cx="281940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24" name="Picture 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4" y="4338399"/>
            <a:ext cx="3171826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25" name="Picture 4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526248"/>
            <a:ext cx="2257425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071813" y="2813585"/>
            <a:ext cx="3152775" cy="477837"/>
            <a:chOff x="2064" y="1139"/>
            <a:chExt cx="1632" cy="301"/>
          </a:xfrm>
        </p:grpSpPr>
        <p:sp>
          <p:nvSpPr>
            <p:cNvPr id="40967" name="Line 50"/>
            <p:cNvSpPr>
              <a:spLocks noChangeShapeType="1"/>
            </p:cNvSpPr>
            <p:nvPr/>
          </p:nvSpPr>
          <p:spPr bwMode="auto">
            <a:xfrm>
              <a:off x="2064" y="144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Text Box 52"/>
            <p:cNvSpPr txBox="1">
              <a:spLocks noChangeArrowheads="1"/>
            </p:cNvSpPr>
            <p:nvPr/>
          </p:nvSpPr>
          <p:spPr bwMode="auto">
            <a:xfrm>
              <a:off x="2102" y="1139"/>
              <a:ext cx="14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0000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方法一：调幅  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AM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2868613" y="4504230"/>
            <a:ext cx="3417290" cy="487362"/>
            <a:chOff x="2112" y="3053"/>
            <a:chExt cx="1672" cy="307"/>
          </a:xfrm>
        </p:grpSpPr>
        <p:sp>
          <p:nvSpPr>
            <p:cNvPr id="40971" name="Line 53"/>
            <p:cNvSpPr>
              <a:spLocks noChangeShapeType="1"/>
            </p:cNvSpPr>
            <p:nvPr/>
          </p:nvSpPr>
          <p:spPr bwMode="auto">
            <a:xfrm>
              <a:off x="2112" y="3360"/>
              <a:ext cx="1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Text Box 55"/>
            <p:cNvSpPr txBox="1">
              <a:spLocks noChangeArrowheads="1"/>
            </p:cNvSpPr>
            <p:nvPr/>
          </p:nvSpPr>
          <p:spPr bwMode="auto">
            <a:xfrm>
              <a:off x="2286" y="3053"/>
              <a:ext cx="14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rgbClr val="FF0000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方法二：调频  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FM</a:t>
              </a:r>
            </a:p>
          </p:txBody>
        </p:sp>
      </p:grpSp>
      <p:sp>
        <p:nvSpPr>
          <p:cNvPr id="40974" name="Text Box 51"/>
          <p:cNvSpPr txBox="1">
            <a:spLocks noChangeArrowheads="1"/>
          </p:cNvSpPr>
          <p:nvPr/>
        </p:nvSpPr>
        <p:spPr bwMode="auto">
          <a:xfrm>
            <a:off x="365639" y="692696"/>
            <a:ext cx="7518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无线电波传递信号的调制技术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Text Box 51"/>
          <p:cNvSpPr txBox="1">
            <a:spLocks noChangeArrowheads="1"/>
          </p:cNvSpPr>
          <p:nvPr/>
        </p:nvSpPr>
        <p:spPr bwMode="auto">
          <a:xfrm>
            <a:off x="2994340" y="3365033"/>
            <a:ext cx="352187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latin typeface="宋体" panose="02010600030101010101" pitchFamily="2" charset="-122"/>
                <a:cs typeface="Times New Roman" pitchFamily="18" charset="0"/>
              </a:rPr>
              <a:t>使高频电磁波的振幅随信号的强弱而变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2" name="Text Box 51"/>
          <p:cNvSpPr txBox="1">
            <a:spLocks noChangeArrowheads="1"/>
          </p:cNvSpPr>
          <p:nvPr/>
        </p:nvSpPr>
        <p:spPr bwMode="auto">
          <a:xfrm>
            <a:off x="3021764" y="5277623"/>
            <a:ext cx="349445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latin typeface="宋体" panose="02010600030101010101" pitchFamily="2" charset="-122"/>
                <a:cs typeface="Times New Roman" pitchFamily="18" charset="0"/>
              </a:rPr>
              <a:t>使高频电磁波的频率随信号的强弱而变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1681471"/>
            <a:ext cx="1003972" cy="52322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调制</a:t>
            </a:r>
            <a:endParaRPr lang="zh-CN" altLang="en-US" sz="28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3847780" y="1236028"/>
            <a:ext cx="1490953" cy="1397888"/>
            <a:chOff x="1694879" y="1236028"/>
            <a:chExt cx="1490953" cy="1397888"/>
          </a:xfrm>
        </p:grpSpPr>
        <p:sp>
          <p:nvSpPr>
            <p:cNvPr id="18" name="TextBox 17"/>
            <p:cNvSpPr txBox="1"/>
            <p:nvPr/>
          </p:nvSpPr>
          <p:spPr>
            <a:xfrm>
              <a:off x="2254555" y="1236028"/>
              <a:ext cx="931277" cy="52322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调幅</a:t>
              </a:r>
              <a:endParaRPr lang="zh-CN" altLang="en-US" sz="28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54555" y="2110696"/>
              <a:ext cx="931277" cy="52322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调频</a:t>
              </a:r>
              <a:endParaRPr lang="zh-CN" altLang="en-US" sz="2800" b="1" dirty="0"/>
            </a:p>
          </p:txBody>
        </p:sp>
        <p:cxnSp>
          <p:nvCxnSpPr>
            <p:cNvPr id="6" name="肘形连接符 5"/>
            <p:cNvCxnSpPr>
              <a:stCxn id="4" idx="3"/>
              <a:endCxn id="19" idx="1"/>
            </p:cNvCxnSpPr>
            <p:nvPr/>
          </p:nvCxnSpPr>
          <p:spPr>
            <a:xfrm>
              <a:off x="1694879" y="1943081"/>
              <a:ext cx="559676" cy="429225"/>
            </a:xfrm>
            <a:prstGeom prst="bentConnector3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4" idx="3"/>
              <a:endCxn id="18" idx="1"/>
            </p:cNvCxnSpPr>
            <p:nvPr/>
          </p:nvCxnSpPr>
          <p:spPr>
            <a:xfrm flipV="1">
              <a:off x="1694879" y="1497638"/>
              <a:ext cx="559676" cy="445443"/>
            </a:xfrm>
            <a:prstGeom prst="bentConnector3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456" y="2011363"/>
            <a:ext cx="5334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35047" y="1439367"/>
            <a:ext cx="3517689" cy="4801592"/>
            <a:chOff x="249" y="0"/>
            <a:chExt cx="1974" cy="2622"/>
          </a:xfrm>
        </p:grpSpPr>
        <p:pic>
          <p:nvPicPr>
            <p:cNvPr id="6" name="图片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0"/>
              <a:ext cx="1974" cy="2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31" y="2160"/>
              <a:ext cx="499" cy="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77830" y="681990"/>
            <a:ext cx="54783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声音信号的调制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过程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</a:rPr>
              <a:t>学科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</a:rPr>
              <a:t>网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625056" y="4514850"/>
            <a:ext cx="56388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latin typeface="Garamond" pitchFamily="18" charset="0"/>
                <a:ea typeface="黑体" pitchFamily="2" charset="-122"/>
              </a:rPr>
              <a:t>调幅 </a:t>
            </a:r>
            <a:r>
              <a:rPr lang="en-US" altLang="zh-CN" sz="3200" b="1">
                <a:latin typeface="Garamond" pitchFamily="18" charset="0"/>
                <a:ea typeface="黑体" pitchFamily="2" charset="-122"/>
              </a:rPr>
              <a:t>(AM)</a:t>
            </a:r>
            <a:r>
              <a:rPr lang="zh-CN" altLang="en-US" sz="3200" b="1">
                <a:latin typeface="Garamond" pitchFamily="18" charset="0"/>
                <a:ea typeface="黑体" pitchFamily="2" charset="-122"/>
              </a:rPr>
              <a:t>：</a:t>
            </a:r>
            <a:r>
              <a:rPr lang="zh-CN" altLang="en-US" sz="3200" b="1">
                <a:solidFill>
                  <a:srgbClr val="FF3300"/>
                </a:solidFill>
                <a:latin typeface="Garamond" pitchFamily="18" charset="0"/>
                <a:ea typeface="黑体" pitchFamily="2" charset="-122"/>
              </a:rPr>
              <a:t>中波和短波波段；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latin typeface="Garamond" pitchFamily="18" charset="0"/>
                <a:ea typeface="黑体" pitchFamily="2" charset="-122"/>
              </a:rPr>
              <a:t>调频 </a:t>
            </a:r>
            <a:r>
              <a:rPr lang="en-US" altLang="zh-CN" sz="3200" b="1">
                <a:latin typeface="Garamond" pitchFamily="18" charset="0"/>
                <a:ea typeface="黑体" pitchFamily="2" charset="-122"/>
              </a:rPr>
              <a:t>(FM)</a:t>
            </a:r>
            <a:r>
              <a:rPr lang="zh-CN" altLang="en-US" sz="3200" b="1">
                <a:latin typeface="Garamond" pitchFamily="18" charset="0"/>
                <a:ea typeface="黑体" pitchFamily="2" charset="-122"/>
              </a:rPr>
              <a:t>：</a:t>
            </a:r>
            <a:r>
              <a:rPr lang="zh-CN" altLang="en-US" sz="3200" b="1">
                <a:solidFill>
                  <a:srgbClr val="FF3300"/>
                </a:solidFill>
                <a:latin typeface="Garamond" pitchFamily="18" charset="0"/>
                <a:ea typeface="黑体" pitchFamily="2" charset="-122"/>
              </a:rPr>
              <a:t>微波（甚高频和超高频波段）</a:t>
            </a:r>
          </a:p>
        </p:txBody>
      </p:sp>
    </p:spTree>
    <p:extLst>
      <p:ext uri="{BB962C8B-B14F-4D97-AF65-F5344CB8AC3E}">
        <p14:creationId xmlns:p14="http://schemas.microsoft.com/office/powerpoint/2010/main" val="117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660231" y="1545525"/>
            <a:ext cx="2195513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我们生活的空间布满了强弱不同的电磁波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我们又如何选出自己所需的无线电波呢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?</a:t>
            </a:r>
          </a:p>
        </p:txBody>
      </p:sp>
      <p:pic>
        <p:nvPicPr>
          <p:cNvPr id="4" name="12428.mpg">
            <a:hlinkClick r:id="" action="ppaction://media"/>
          </p:cNvPr>
          <p:cNvPicPr>
            <a:picLocks noRot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3" y="1491456"/>
            <a:ext cx="6119813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8328" y="750967"/>
            <a:ext cx="48245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3.2 </a:t>
            </a:r>
            <a:r>
              <a:rPr lang="zh-CN" altLang="en-US" sz="3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无线电波</a:t>
            </a:r>
            <a:r>
              <a:rPr lang="zh-CN" altLang="en-US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的接收</a:t>
            </a:r>
          </a:p>
        </p:txBody>
      </p:sp>
    </p:spTree>
    <p:extLst>
      <p:ext uri="{BB962C8B-B14F-4D97-AF65-F5344CB8AC3E}">
        <p14:creationId xmlns:p14="http://schemas.microsoft.com/office/powerpoint/2010/main" val="33120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16"/>
          <p:cNvGrpSpPr>
            <a:grpSpLocks/>
          </p:cNvGrpSpPr>
          <p:nvPr/>
        </p:nvGrpSpPr>
        <p:grpSpPr bwMode="auto">
          <a:xfrm>
            <a:off x="2241104" y="1671439"/>
            <a:ext cx="1981200" cy="2333625"/>
            <a:chOff x="2064" y="1392"/>
            <a:chExt cx="1248" cy="1470"/>
          </a:xfrm>
        </p:grpSpPr>
        <p:pic>
          <p:nvPicPr>
            <p:cNvPr id="44035" name="Picture 3" descr="LC振荡电路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1920"/>
              <a:ext cx="1248" cy="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36" name="Line 4"/>
            <p:cNvSpPr>
              <a:spLocks noChangeShapeType="1"/>
            </p:cNvSpPr>
            <p:nvPr/>
          </p:nvSpPr>
          <p:spPr bwMode="auto">
            <a:xfrm>
              <a:off x="2640" y="139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2640" y="254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2508" y="279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2559" y="282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2553" y="286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2544" y="1440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H="1">
              <a:off x="2643" y="1431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54" y="1138039"/>
            <a:ext cx="14287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08039"/>
            <a:ext cx="2286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04" y="1976239"/>
            <a:ext cx="8382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1631504" y="4499678"/>
            <a:ext cx="27943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改变</a:t>
            </a: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其固有频率</a:t>
            </a:r>
            <a:endParaRPr lang="en-US" altLang="zh-CN" sz="2800" b="1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2001565" y="5445224"/>
            <a:ext cx="4494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调谐</a:t>
            </a:r>
            <a:r>
              <a:rPr lang="en-US" altLang="zh-CN" sz="28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——</a:t>
            </a:r>
            <a:r>
              <a:rPr lang="zh-CN" altLang="en-US" sz="2800" b="1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挑选特定的电磁波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2312542" y="2847777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77240" y="692696"/>
            <a:ext cx="49110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接收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无线电波的装置：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5004048" y="1215916"/>
            <a:ext cx="4104456" cy="378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ct val="125000"/>
              </a:lnSpc>
            </a:pPr>
            <a:r>
              <a:rPr lang="zh-CN" altLang="en-US" sz="2800" b="1" dirty="0" smtClean="0">
                <a:latin typeface="宋体" panose="02010600030101010101" pitchFamily="2" charset="-122"/>
                <a:cs typeface="Times New Roman" pitchFamily="18" charset="0"/>
              </a:rPr>
              <a:t>通过可变电容改变的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固有频率</a:t>
            </a:r>
            <a:r>
              <a:rPr lang="zh-CN" altLang="en-US" sz="2800" b="1" dirty="0">
                <a:latin typeface="宋体" panose="02010600030101010101" pitchFamily="2" charset="-122"/>
                <a:cs typeface="Times New Roman" pitchFamily="18" charset="0"/>
              </a:rPr>
              <a:t>，使其与接收电台的电磁波频率相同，这个频率的电磁波就在调谐电路里激起较强的感应电流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itchFamily="18" charset="0"/>
              </a:rPr>
              <a:t>，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这种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现象叫做</a:t>
            </a:r>
            <a:r>
              <a:rPr kumimoji="1" lang="zh-CN" altLang="en-US" sz="2800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电谐振</a:t>
            </a:r>
            <a:endParaRPr lang="zh-CN" altLang="en-US" sz="2800" b="1" dirty="0">
              <a:latin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1212404" y="2509639"/>
            <a:ext cx="3719636" cy="1181100"/>
          </a:xfrm>
          <a:prstGeom prst="wedgeEllipseCallout">
            <a:avLst>
              <a:gd name="adj1" fmla="val -57298"/>
              <a:gd name="adj2" fmla="val 72823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3196" y="3947914"/>
            <a:ext cx="1627369" cy="52322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itchFamily="18" charset="0"/>
              </a:rPr>
              <a:t>调谐电路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2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1.32948E-6 C 0.03265 -0.01179 0.06529 -0.02335 0.08091 0.00416 C 0.09654 0.03167 0.08612 0.12832 0.09359 0.16485 C 0.10105 0.20139 0.1132 0.21272 0.12536 0.22404 " pathEditMode="relative" ptsTypes="aaaA">
                                      <p:cBhvr>
                                        <p:cTn id="26" dur="2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7" grpId="0"/>
      <p:bldP spid="31761" grpId="0" animBg="1"/>
      <p:bldP spid="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5594" y="986631"/>
            <a:ext cx="8280400" cy="3313113"/>
            <a:chOff x="1056" y="1872"/>
            <a:chExt cx="4032" cy="110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056" y="1872"/>
              <a:ext cx="4032" cy="1104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66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7" name="Picture 4" descr="无线电原理框架图(接收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920"/>
              <a:ext cx="393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474244" y="986631"/>
            <a:ext cx="5040312" cy="3313113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05594" y="4793298"/>
            <a:ext cx="83883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宋体" pitchFamily="2" charset="-122"/>
              </a:rPr>
              <a:t>问题</a:t>
            </a:r>
            <a:r>
              <a:rPr kumimoji="1" lang="en-US" altLang="zh-CN" sz="2800" b="1" dirty="0">
                <a:solidFill>
                  <a:srgbClr val="FF3300"/>
                </a:solidFill>
                <a:latin typeface="宋体" pitchFamily="2" charset="-122"/>
              </a:rPr>
              <a:t>:</a:t>
            </a:r>
            <a:r>
              <a:rPr kumimoji="1" lang="zh-CN" altLang="en-US" sz="2800" b="1" dirty="0">
                <a:latin typeface="宋体" pitchFamily="2" charset="-122"/>
              </a:rPr>
              <a:t>用调谐器接收到的感应电流是调制的高频振荡电流，这样我们就可以感知信号了吗</a:t>
            </a:r>
            <a:r>
              <a:rPr kumimoji="1" lang="en-US" altLang="zh-CN" sz="2800" b="1" dirty="0">
                <a:latin typeface="宋体" pitchFamily="2" charset="-122"/>
              </a:rPr>
              <a:t>?</a:t>
            </a:r>
          </a:p>
        </p:txBody>
      </p:sp>
      <p:pic>
        <p:nvPicPr>
          <p:cNvPr id="5" name="Picture 8" descr="火车卸货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44" y="1851819"/>
            <a:ext cx="3816350" cy="160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6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新細明體"/>
        <a:cs typeface=""/>
      </a:majorFont>
      <a:minorFont>
        <a:latin typeface="Garamond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613</Words>
  <Application>Microsoft Office PowerPoint</Application>
  <PresentationFormat>全屏显示(4:3)</PresentationFormat>
  <Paragraphs>126</Paragraphs>
  <Slides>21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默认设计模板</vt:lpstr>
      <vt:lpstr>Stream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电磁波的发射与接收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MSCD龙帝国技术社区 Htpp://Bbs.Mscode.Cc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toshiba</dc:creator>
  <cp:lastModifiedBy>liyuan</cp:lastModifiedBy>
  <cp:revision>68</cp:revision>
  <dcterms:created xsi:type="dcterms:W3CDTF">2009-11-03T13:05:49Z</dcterms:created>
  <dcterms:modified xsi:type="dcterms:W3CDTF">2019-03-01T05:01:41Z</dcterms:modified>
</cp:coreProperties>
</file>