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757" r:id="rId2"/>
    <p:sldId id="257" r:id="rId3"/>
    <p:sldId id="258" r:id="rId4"/>
    <p:sldId id="787" r:id="rId5"/>
    <p:sldId id="784" r:id="rId6"/>
    <p:sldId id="785" r:id="rId7"/>
    <p:sldId id="790" r:id="rId8"/>
    <p:sldId id="791" r:id="rId9"/>
    <p:sldId id="750" r:id="rId10"/>
    <p:sldId id="774" r:id="rId11"/>
    <p:sldId id="792" r:id="rId12"/>
    <p:sldId id="767" r:id="rId13"/>
    <p:sldId id="777" r:id="rId14"/>
    <p:sldId id="768" r:id="rId15"/>
    <p:sldId id="779" r:id="rId16"/>
    <p:sldId id="793" r:id="rId17"/>
    <p:sldId id="780" r:id="rId18"/>
    <p:sldId id="764" r:id="rId19"/>
    <p:sldId id="786" r:id="rId20"/>
    <p:sldId id="783" r:id="rId21"/>
    <p:sldId id="772" r:id="rId22"/>
    <p:sldId id="773" r:id="rId23"/>
    <p:sldId id="755" r:id="rId24"/>
    <p:sldId id="770" r:id="rId25"/>
    <p:sldId id="771" r:id="rId26"/>
    <p:sldId id="766" r:id="rId27"/>
    <p:sldId id="775" r:id="rId28"/>
    <p:sldId id="781" r:id="rId29"/>
    <p:sldId id="761" r:id="rId30"/>
    <p:sldId id="765" r:id="rId31"/>
    <p:sldId id="789" r:id="rId32"/>
    <p:sldId id="754" r:id="rId33"/>
    <p:sldId id="756" r:id="rId34"/>
    <p:sldId id="788"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57"/>
    <p:restoredTop sz="93958"/>
  </p:normalViewPr>
  <p:slideViewPr>
    <p:cSldViewPr snapToGrid="0" snapToObjects="1">
      <p:cViewPr varScale="1">
        <p:scale>
          <a:sx n="107" d="100"/>
          <a:sy n="107" d="100"/>
        </p:scale>
        <p:origin x="1216" y="176"/>
      </p:cViewPr>
      <p:guideLst>
        <p:guide orient="horz" pos="2160"/>
        <p:guide pos="2880"/>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E8226A-E118-514C-A59A-61416445991F}" type="datetimeFigureOut">
              <a:rPr lang="en-US" smtClean="0"/>
              <a:t>11/15/20</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C546B-9084-2E44-AF09-B4CB873EA73E}" type="slidenum">
              <a:rPr lang="en-US" smtClean="0"/>
              <a:t>‹#›</a:t>
            </a:fld>
            <a:endParaRPr lang="en-US" dirty="0"/>
          </a:p>
        </p:txBody>
      </p:sp>
    </p:spTree>
    <p:extLst>
      <p:ext uri="{BB962C8B-B14F-4D97-AF65-F5344CB8AC3E}">
        <p14:creationId xmlns:p14="http://schemas.microsoft.com/office/powerpoint/2010/main" val="659167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BC546B-9084-2E44-AF09-B4CB873EA73E}" type="slidenum">
              <a:rPr lang="en-US" smtClean="0"/>
              <a:t>1</a:t>
            </a:fld>
            <a:endParaRPr lang="en-US" dirty="0"/>
          </a:p>
        </p:txBody>
      </p:sp>
    </p:spTree>
    <p:extLst>
      <p:ext uri="{BB962C8B-B14F-4D97-AF65-F5344CB8AC3E}">
        <p14:creationId xmlns:p14="http://schemas.microsoft.com/office/powerpoint/2010/main" val="2691590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BC546B-9084-2E44-AF09-B4CB873EA73E}" type="slidenum">
              <a:rPr lang="en-US" smtClean="0"/>
              <a:t>4</a:t>
            </a:fld>
            <a:endParaRPr lang="en-US" dirty="0"/>
          </a:p>
        </p:txBody>
      </p:sp>
    </p:spTree>
    <p:extLst>
      <p:ext uri="{BB962C8B-B14F-4D97-AF65-F5344CB8AC3E}">
        <p14:creationId xmlns:p14="http://schemas.microsoft.com/office/powerpoint/2010/main" val="2067607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BC546B-9084-2E44-AF09-B4CB873EA73E}" type="slidenum">
              <a:rPr lang="en-US" smtClean="0"/>
              <a:t>7</a:t>
            </a:fld>
            <a:endParaRPr lang="en-US" dirty="0"/>
          </a:p>
        </p:txBody>
      </p:sp>
    </p:spTree>
    <p:extLst>
      <p:ext uri="{BB962C8B-B14F-4D97-AF65-F5344CB8AC3E}">
        <p14:creationId xmlns:p14="http://schemas.microsoft.com/office/powerpoint/2010/main" val="18172122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suggestion that we might have a platform approach, with special programs for cities, systems and products</a:t>
            </a:r>
          </a:p>
        </p:txBody>
      </p:sp>
      <p:sp>
        <p:nvSpPr>
          <p:cNvPr id="4" name="Slide Number Placeholder 3"/>
          <p:cNvSpPr>
            <a:spLocks noGrp="1"/>
          </p:cNvSpPr>
          <p:nvPr>
            <p:ph type="sldNum" sz="quarter" idx="5"/>
          </p:nvPr>
        </p:nvSpPr>
        <p:spPr/>
        <p:txBody>
          <a:bodyPr/>
          <a:lstStyle/>
          <a:p>
            <a:fld id="{0FBC546B-9084-2E44-AF09-B4CB873EA73E}" type="slidenum">
              <a:rPr lang="en-US" smtClean="0"/>
              <a:t>9</a:t>
            </a:fld>
            <a:endParaRPr lang="en-US" dirty="0"/>
          </a:p>
        </p:txBody>
      </p:sp>
    </p:spTree>
    <p:extLst>
      <p:ext uri="{BB962C8B-B14F-4D97-AF65-F5344CB8AC3E}">
        <p14:creationId xmlns:p14="http://schemas.microsoft.com/office/powerpoint/2010/main" val="894977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Shobi</a:t>
            </a:r>
            <a:r>
              <a:rPr lang="en-US" dirty="0"/>
              <a:t> </a:t>
            </a:r>
            <a:r>
              <a:rPr lang="en-US"/>
              <a:t>to supply doc</a:t>
            </a:r>
          </a:p>
        </p:txBody>
      </p:sp>
      <p:sp>
        <p:nvSpPr>
          <p:cNvPr id="4" name="Slide Number Placeholder 3"/>
          <p:cNvSpPr>
            <a:spLocks noGrp="1"/>
          </p:cNvSpPr>
          <p:nvPr>
            <p:ph type="sldNum" sz="quarter" idx="5"/>
          </p:nvPr>
        </p:nvSpPr>
        <p:spPr/>
        <p:txBody>
          <a:bodyPr/>
          <a:lstStyle/>
          <a:p>
            <a:fld id="{0FBC546B-9084-2E44-AF09-B4CB873EA73E}" type="slidenum">
              <a:rPr lang="en-US" smtClean="0"/>
              <a:t>26</a:t>
            </a:fld>
            <a:endParaRPr lang="en-US" dirty="0"/>
          </a:p>
        </p:txBody>
      </p:sp>
    </p:spTree>
    <p:extLst>
      <p:ext uri="{BB962C8B-B14F-4D97-AF65-F5344CB8AC3E}">
        <p14:creationId xmlns:p14="http://schemas.microsoft.com/office/powerpoint/2010/main" val="1691183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mixed curriculum with some exposure to city design, system design and product design</a:t>
            </a:r>
          </a:p>
        </p:txBody>
      </p:sp>
      <p:sp>
        <p:nvSpPr>
          <p:cNvPr id="4" name="Slide Number Placeholder 3"/>
          <p:cNvSpPr>
            <a:spLocks noGrp="1"/>
          </p:cNvSpPr>
          <p:nvPr>
            <p:ph type="sldNum" sz="quarter" idx="5"/>
          </p:nvPr>
        </p:nvSpPr>
        <p:spPr/>
        <p:txBody>
          <a:bodyPr/>
          <a:lstStyle/>
          <a:p>
            <a:fld id="{0FBC546B-9084-2E44-AF09-B4CB873EA73E}" type="slidenum">
              <a:rPr lang="en-US" smtClean="0"/>
              <a:t>32</a:t>
            </a:fld>
            <a:endParaRPr lang="en-US" dirty="0"/>
          </a:p>
        </p:txBody>
      </p:sp>
    </p:spTree>
    <p:extLst>
      <p:ext uri="{BB962C8B-B14F-4D97-AF65-F5344CB8AC3E}">
        <p14:creationId xmlns:p14="http://schemas.microsoft.com/office/powerpoint/2010/main" val="3464605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1B90599-291E-0346-B619-35B338C43EFE}" type="datetimeFigureOut">
              <a:rPr lang="en-US" smtClean="0"/>
              <a:t>11/15/20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65613-9FEA-CC4B-86C3-84DA8163F4C9}" type="slidenum">
              <a:rPr lang="en-US" smtClean="0"/>
              <a:t>‹#›</a:t>
            </a:fld>
            <a:endParaRPr lang="en-US" dirty="0"/>
          </a:p>
        </p:txBody>
      </p:sp>
    </p:spTree>
    <p:extLst>
      <p:ext uri="{BB962C8B-B14F-4D97-AF65-F5344CB8AC3E}">
        <p14:creationId xmlns:p14="http://schemas.microsoft.com/office/powerpoint/2010/main" val="2899793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90599-291E-0346-B619-35B338C43EFE}" type="datetimeFigureOut">
              <a:rPr lang="en-US" smtClean="0"/>
              <a:t>11/15/20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65613-9FEA-CC4B-86C3-84DA8163F4C9}" type="slidenum">
              <a:rPr lang="en-US" smtClean="0"/>
              <a:t>‹#›</a:t>
            </a:fld>
            <a:endParaRPr lang="en-US" dirty="0"/>
          </a:p>
        </p:txBody>
      </p:sp>
    </p:spTree>
    <p:extLst>
      <p:ext uri="{BB962C8B-B14F-4D97-AF65-F5344CB8AC3E}">
        <p14:creationId xmlns:p14="http://schemas.microsoft.com/office/powerpoint/2010/main" val="455123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90599-291E-0346-B619-35B338C43EFE}" type="datetimeFigureOut">
              <a:rPr lang="en-US" smtClean="0"/>
              <a:t>11/15/20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65613-9FEA-CC4B-86C3-84DA8163F4C9}" type="slidenum">
              <a:rPr lang="en-US" smtClean="0"/>
              <a:t>‹#›</a:t>
            </a:fld>
            <a:endParaRPr lang="en-US" dirty="0"/>
          </a:p>
        </p:txBody>
      </p:sp>
    </p:spTree>
    <p:extLst>
      <p:ext uri="{BB962C8B-B14F-4D97-AF65-F5344CB8AC3E}">
        <p14:creationId xmlns:p14="http://schemas.microsoft.com/office/powerpoint/2010/main" val="253193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90599-291E-0346-B619-35B338C43EFE}" type="datetimeFigureOut">
              <a:rPr lang="en-US" smtClean="0"/>
              <a:t>11/15/20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65613-9FEA-CC4B-86C3-84DA8163F4C9}" type="slidenum">
              <a:rPr lang="en-US" smtClean="0"/>
              <a:t>‹#›</a:t>
            </a:fld>
            <a:endParaRPr lang="en-US" dirty="0"/>
          </a:p>
        </p:txBody>
      </p:sp>
    </p:spTree>
    <p:extLst>
      <p:ext uri="{BB962C8B-B14F-4D97-AF65-F5344CB8AC3E}">
        <p14:creationId xmlns:p14="http://schemas.microsoft.com/office/powerpoint/2010/main" val="208881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B90599-291E-0346-B619-35B338C43EFE}" type="datetimeFigureOut">
              <a:rPr lang="en-US" smtClean="0"/>
              <a:t>11/15/20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5B65613-9FEA-CC4B-86C3-84DA8163F4C9}" type="slidenum">
              <a:rPr lang="en-US" smtClean="0"/>
              <a:t>‹#›</a:t>
            </a:fld>
            <a:endParaRPr lang="en-US" dirty="0"/>
          </a:p>
        </p:txBody>
      </p:sp>
    </p:spTree>
    <p:extLst>
      <p:ext uri="{BB962C8B-B14F-4D97-AF65-F5344CB8AC3E}">
        <p14:creationId xmlns:p14="http://schemas.microsoft.com/office/powerpoint/2010/main" val="2359995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B90599-291E-0346-B619-35B338C43EFE}" type="datetimeFigureOut">
              <a:rPr lang="en-US" smtClean="0"/>
              <a:t>11/15/20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65613-9FEA-CC4B-86C3-84DA8163F4C9}" type="slidenum">
              <a:rPr lang="en-US" smtClean="0"/>
              <a:t>‹#›</a:t>
            </a:fld>
            <a:endParaRPr lang="en-US" dirty="0"/>
          </a:p>
        </p:txBody>
      </p:sp>
    </p:spTree>
    <p:extLst>
      <p:ext uri="{BB962C8B-B14F-4D97-AF65-F5344CB8AC3E}">
        <p14:creationId xmlns:p14="http://schemas.microsoft.com/office/powerpoint/2010/main" val="178932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B90599-291E-0346-B619-35B338C43EFE}" type="datetimeFigureOut">
              <a:rPr lang="en-US" smtClean="0"/>
              <a:t>11/15/20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5B65613-9FEA-CC4B-86C3-84DA8163F4C9}" type="slidenum">
              <a:rPr lang="en-US" smtClean="0"/>
              <a:t>‹#›</a:t>
            </a:fld>
            <a:endParaRPr lang="en-US" dirty="0"/>
          </a:p>
        </p:txBody>
      </p:sp>
    </p:spTree>
    <p:extLst>
      <p:ext uri="{BB962C8B-B14F-4D97-AF65-F5344CB8AC3E}">
        <p14:creationId xmlns:p14="http://schemas.microsoft.com/office/powerpoint/2010/main" val="1754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B90599-291E-0346-B619-35B338C43EFE}" type="datetimeFigureOut">
              <a:rPr lang="en-US" smtClean="0"/>
              <a:t>11/15/20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5B65613-9FEA-CC4B-86C3-84DA8163F4C9}" type="slidenum">
              <a:rPr lang="en-US" smtClean="0"/>
              <a:t>‹#›</a:t>
            </a:fld>
            <a:endParaRPr lang="en-US" dirty="0"/>
          </a:p>
        </p:txBody>
      </p:sp>
    </p:spTree>
    <p:extLst>
      <p:ext uri="{BB962C8B-B14F-4D97-AF65-F5344CB8AC3E}">
        <p14:creationId xmlns:p14="http://schemas.microsoft.com/office/powerpoint/2010/main" val="3831753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90599-291E-0346-B619-35B338C43EFE}" type="datetimeFigureOut">
              <a:rPr lang="en-US" smtClean="0"/>
              <a:t>11/15/20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5B65613-9FEA-CC4B-86C3-84DA8163F4C9}" type="slidenum">
              <a:rPr lang="en-US" smtClean="0"/>
              <a:t>‹#›</a:t>
            </a:fld>
            <a:endParaRPr lang="en-US" dirty="0"/>
          </a:p>
        </p:txBody>
      </p:sp>
    </p:spTree>
    <p:extLst>
      <p:ext uri="{BB962C8B-B14F-4D97-AF65-F5344CB8AC3E}">
        <p14:creationId xmlns:p14="http://schemas.microsoft.com/office/powerpoint/2010/main" val="2841631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B90599-291E-0346-B619-35B338C43EFE}" type="datetimeFigureOut">
              <a:rPr lang="en-US" smtClean="0"/>
              <a:t>11/15/20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65613-9FEA-CC4B-86C3-84DA8163F4C9}" type="slidenum">
              <a:rPr lang="en-US" smtClean="0"/>
              <a:t>‹#›</a:t>
            </a:fld>
            <a:endParaRPr lang="en-US" dirty="0"/>
          </a:p>
        </p:txBody>
      </p:sp>
    </p:spTree>
    <p:extLst>
      <p:ext uri="{BB962C8B-B14F-4D97-AF65-F5344CB8AC3E}">
        <p14:creationId xmlns:p14="http://schemas.microsoft.com/office/powerpoint/2010/main" val="1847934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B90599-291E-0346-B619-35B338C43EFE}" type="datetimeFigureOut">
              <a:rPr lang="en-US" smtClean="0"/>
              <a:t>11/15/20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5B65613-9FEA-CC4B-86C3-84DA8163F4C9}" type="slidenum">
              <a:rPr lang="en-US" smtClean="0"/>
              <a:t>‹#›</a:t>
            </a:fld>
            <a:endParaRPr lang="en-US" dirty="0"/>
          </a:p>
        </p:txBody>
      </p:sp>
    </p:spTree>
    <p:extLst>
      <p:ext uri="{BB962C8B-B14F-4D97-AF65-F5344CB8AC3E}">
        <p14:creationId xmlns:p14="http://schemas.microsoft.com/office/powerpoint/2010/main" val="4014652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90599-291E-0346-B619-35B338C43EFE}" type="datetimeFigureOut">
              <a:rPr lang="en-US" smtClean="0"/>
              <a:t>11/15/20</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B65613-9FEA-CC4B-86C3-84DA8163F4C9}" type="slidenum">
              <a:rPr lang="en-US" smtClean="0"/>
              <a:t>‹#›</a:t>
            </a:fld>
            <a:endParaRPr lang="en-US" dirty="0"/>
          </a:p>
        </p:txBody>
      </p:sp>
    </p:spTree>
    <p:extLst>
      <p:ext uri="{BB962C8B-B14F-4D97-AF65-F5344CB8AC3E}">
        <p14:creationId xmlns:p14="http://schemas.microsoft.com/office/powerpoint/2010/main" val="32850411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eacea.ec.europa.eu/erasmus-plus/emjmd-catalogue/projects/2012/perccom_en" TargetMode="External"/><Relationship Id="rId13" Type="http://schemas.openxmlformats.org/officeDocument/2006/relationships/hyperlink" Target="https://www.media.mit.edu/posts/beyond-smart-cities-online-short-course/" TargetMode="External"/><Relationship Id="rId3" Type="http://schemas.openxmlformats.org/officeDocument/2006/relationships/hyperlink" Target="http://www.sppm.tsinghua.edu.cn/english/mid/Admission/AboutMPPSDG/" TargetMode="External"/><Relationship Id="rId7" Type="http://schemas.openxmlformats.org/officeDocument/2006/relationships/hyperlink" Target="http://web.mit.edu/spurs/www/" TargetMode="External"/><Relationship Id="rId12" Type="http://schemas.openxmlformats.org/officeDocument/2006/relationships/hyperlink" Target="https://online-learning.harvard.edu/course/citiesx-past-present-and-future-urban-life?delta=1" TargetMode="External"/><Relationship Id="rId2" Type="http://schemas.openxmlformats.org/officeDocument/2006/relationships/hyperlink" Target="https://www.sipa.columbia.edu/academics/programs/mpa-development-practice" TargetMode="External"/><Relationship Id="rId1" Type="http://schemas.openxmlformats.org/officeDocument/2006/relationships/slideLayout" Target="../slideLayouts/slideLayout7.xml"/><Relationship Id="rId6" Type="http://schemas.openxmlformats.org/officeDocument/2006/relationships/hyperlink" Target="http://arch.tsinghua.edu.cn/column/Admissions" TargetMode="External"/><Relationship Id="rId11" Type="http://schemas.openxmlformats.org/officeDocument/2006/relationships/hyperlink" Target="https://www.edx.org/course/sustainable-cities-2" TargetMode="External"/><Relationship Id="rId5" Type="http://schemas.openxmlformats.org/officeDocument/2006/relationships/hyperlink" Target="https://urbanfellows.iihs.co.in/" TargetMode="External"/><Relationship Id="rId15" Type="http://schemas.openxmlformats.org/officeDocument/2006/relationships/hyperlink" Target="https://www.vu.nl/en/programmes/short/winter-school/courses/ai-society-earth-to-space.aspx" TargetMode="External"/><Relationship Id="rId10" Type="http://schemas.openxmlformats.org/officeDocument/2006/relationships/hyperlink" Target="https://www.unitar.org/event/full-catalog/executive-leadership-programme-evaluation-and-sustainable-development-goals" TargetMode="External"/><Relationship Id="rId4" Type="http://schemas.openxmlformats.org/officeDocument/2006/relationships/hyperlink" Target="https://www.pdx.edu/sustainability/graduate-certificate-in-sustainability" TargetMode="External"/><Relationship Id="rId9" Type="http://schemas.openxmlformats.org/officeDocument/2006/relationships/hyperlink" Target="https://www.edx.org/school/sdgacademyx" TargetMode="External"/><Relationship Id="rId14" Type="http://schemas.openxmlformats.org/officeDocument/2006/relationships/hyperlink" Target="https://www.edx.org/course/tech-for-good-the-role-of-ict-in-achieving-the-sd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F864-D15B-4A4C-A9E5-5BCAA63528E2}"/>
              </a:ext>
            </a:extLst>
          </p:cNvPr>
          <p:cNvSpPr>
            <a:spLocks noGrp="1"/>
          </p:cNvSpPr>
          <p:nvPr>
            <p:ph type="ctrTitle"/>
          </p:nvPr>
        </p:nvSpPr>
        <p:spPr>
          <a:xfrm>
            <a:off x="685800" y="276974"/>
            <a:ext cx="7772400" cy="2387600"/>
          </a:xfrm>
        </p:spPr>
        <p:txBody>
          <a:bodyPr/>
          <a:lstStyle/>
          <a:p>
            <a:r>
              <a:rPr lang="en-US" dirty="0"/>
              <a:t>HDX Curriculum Design</a:t>
            </a:r>
          </a:p>
        </p:txBody>
      </p:sp>
      <p:sp>
        <p:nvSpPr>
          <p:cNvPr id="3" name="Subtitle 2">
            <a:extLst>
              <a:ext uri="{FF2B5EF4-FFF2-40B4-BE49-F238E27FC236}">
                <a16:creationId xmlns:a16="http://schemas.microsoft.com/office/drawing/2014/main" id="{98026DE4-E3B3-134D-8D8D-BE11315682A5}"/>
              </a:ext>
            </a:extLst>
          </p:cNvPr>
          <p:cNvSpPr>
            <a:spLocks noGrp="1"/>
          </p:cNvSpPr>
          <p:nvPr>
            <p:ph type="subTitle" idx="1"/>
          </p:nvPr>
        </p:nvSpPr>
        <p:spPr/>
        <p:txBody>
          <a:bodyPr>
            <a:normAutofit lnSpcReduction="10000"/>
          </a:bodyPr>
          <a:lstStyle/>
          <a:p>
            <a:r>
              <a:rPr lang="en-US" dirty="0"/>
              <a:t>Creating a sustainable economic recovery</a:t>
            </a:r>
          </a:p>
          <a:p>
            <a:endParaRPr lang="en-US" dirty="0"/>
          </a:p>
          <a:p>
            <a:r>
              <a:rPr lang="en-US" dirty="0"/>
              <a:t>A future of uncertainty requires resiliency: robustness and flexibility</a:t>
            </a:r>
          </a:p>
        </p:txBody>
      </p:sp>
    </p:spTree>
    <p:extLst>
      <p:ext uri="{BB962C8B-B14F-4D97-AF65-F5344CB8AC3E}">
        <p14:creationId xmlns:p14="http://schemas.microsoft.com/office/powerpoint/2010/main" val="3361537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3B9A-866D-8147-AC6F-EAF2FD5C3C70}"/>
              </a:ext>
            </a:extLst>
          </p:cNvPr>
          <p:cNvSpPr>
            <a:spLocks noGrp="1"/>
          </p:cNvSpPr>
          <p:nvPr>
            <p:ph type="title"/>
          </p:nvPr>
        </p:nvSpPr>
        <p:spPr/>
        <p:txBody>
          <a:bodyPr/>
          <a:lstStyle/>
          <a:p>
            <a:r>
              <a:rPr lang="en-US" dirty="0"/>
              <a:t>Structure and function of each thread</a:t>
            </a:r>
          </a:p>
        </p:txBody>
      </p:sp>
      <p:sp>
        <p:nvSpPr>
          <p:cNvPr id="4" name="Rounded Rectangle 3">
            <a:extLst>
              <a:ext uri="{FF2B5EF4-FFF2-40B4-BE49-F238E27FC236}">
                <a16:creationId xmlns:a16="http://schemas.microsoft.com/office/drawing/2014/main" id="{B12C6BCD-7EEC-4044-B633-7FEDBD7927EE}"/>
              </a:ext>
            </a:extLst>
          </p:cNvPr>
          <p:cNvSpPr/>
          <p:nvPr/>
        </p:nvSpPr>
        <p:spPr>
          <a:xfrm>
            <a:off x="206193" y="1755298"/>
            <a:ext cx="1891248" cy="943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Plenary</a:t>
            </a:r>
          </a:p>
        </p:txBody>
      </p:sp>
      <p:sp>
        <p:nvSpPr>
          <p:cNvPr id="7" name="Rounded Rectangle 6">
            <a:extLst>
              <a:ext uri="{FF2B5EF4-FFF2-40B4-BE49-F238E27FC236}">
                <a16:creationId xmlns:a16="http://schemas.microsoft.com/office/drawing/2014/main" id="{1326445A-CE7C-9A4D-BE95-0745508A7AF5}"/>
              </a:ext>
            </a:extLst>
          </p:cNvPr>
          <p:cNvSpPr/>
          <p:nvPr/>
        </p:nvSpPr>
        <p:spPr>
          <a:xfrm>
            <a:off x="206193" y="2888404"/>
            <a:ext cx="1891248" cy="14750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Inspiration</a:t>
            </a:r>
          </a:p>
          <a:p>
            <a:pPr algn="ctr"/>
            <a:r>
              <a:rPr lang="en-US" sz="1600" dirty="0">
                <a:solidFill>
                  <a:schemeClr val="tx1"/>
                </a:solidFill>
              </a:rPr>
              <a:t>Motivation</a:t>
            </a:r>
          </a:p>
          <a:p>
            <a:pPr algn="ctr"/>
            <a:r>
              <a:rPr lang="en-US" sz="1600" dirty="0">
                <a:solidFill>
                  <a:schemeClr val="tx1"/>
                </a:solidFill>
              </a:rPr>
              <a:t>Global view</a:t>
            </a:r>
          </a:p>
          <a:p>
            <a:pPr algn="ctr"/>
            <a:r>
              <a:rPr lang="en-US" sz="1600" dirty="0">
                <a:solidFill>
                  <a:schemeClr val="tx1"/>
                </a:solidFill>
              </a:rPr>
              <a:t>Grand challenges</a:t>
            </a:r>
          </a:p>
          <a:p>
            <a:pPr algn="ctr"/>
            <a:r>
              <a:rPr lang="en-US" sz="1600" dirty="0">
                <a:solidFill>
                  <a:schemeClr val="tx1"/>
                </a:solidFill>
              </a:rPr>
              <a:t>SH understanding</a:t>
            </a:r>
          </a:p>
        </p:txBody>
      </p:sp>
      <p:sp>
        <p:nvSpPr>
          <p:cNvPr id="8" name="Rounded Rectangle 7">
            <a:extLst>
              <a:ext uri="{FF2B5EF4-FFF2-40B4-BE49-F238E27FC236}">
                <a16:creationId xmlns:a16="http://schemas.microsoft.com/office/drawing/2014/main" id="{599C9285-0E1D-C049-A140-8F005D06DF39}"/>
              </a:ext>
            </a:extLst>
          </p:cNvPr>
          <p:cNvSpPr/>
          <p:nvPr/>
        </p:nvSpPr>
        <p:spPr>
          <a:xfrm>
            <a:off x="2454679" y="1755298"/>
            <a:ext cx="1891248" cy="943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Introduction to thread</a:t>
            </a:r>
          </a:p>
        </p:txBody>
      </p:sp>
      <p:sp>
        <p:nvSpPr>
          <p:cNvPr id="9" name="Rounded Rectangle 8">
            <a:extLst>
              <a:ext uri="{FF2B5EF4-FFF2-40B4-BE49-F238E27FC236}">
                <a16:creationId xmlns:a16="http://schemas.microsoft.com/office/drawing/2014/main" id="{039AFA46-7D3F-1843-9A17-775B97B463A2}"/>
              </a:ext>
            </a:extLst>
          </p:cNvPr>
          <p:cNvSpPr/>
          <p:nvPr/>
        </p:nvSpPr>
        <p:spPr>
          <a:xfrm>
            <a:off x="2454679" y="2888404"/>
            <a:ext cx="1891248" cy="14750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Information</a:t>
            </a:r>
          </a:p>
          <a:p>
            <a:pPr algn="ctr"/>
            <a:r>
              <a:rPr lang="en-US" sz="1600" dirty="0">
                <a:solidFill>
                  <a:schemeClr val="tx1"/>
                </a:solidFill>
              </a:rPr>
              <a:t>Survey of thread</a:t>
            </a:r>
          </a:p>
          <a:p>
            <a:pPr algn="ctr"/>
            <a:r>
              <a:rPr lang="en-US" sz="1600" dirty="0">
                <a:solidFill>
                  <a:schemeClr val="tx1"/>
                </a:solidFill>
              </a:rPr>
              <a:t>Skills intro</a:t>
            </a:r>
          </a:p>
          <a:p>
            <a:pPr algn="ctr"/>
            <a:r>
              <a:rPr lang="en-US" sz="1600" dirty="0">
                <a:solidFill>
                  <a:schemeClr val="tx1"/>
                </a:solidFill>
              </a:rPr>
              <a:t>Project intro</a:t>
            </a:r>
          </a:p>
        </p:txBody>
      </p:sp>
      <p:sp>
        <p:nvSpPr>
          <p:cNvPr id="10" name="Rounded Rectangle 9">
            <a:extLst>
              <a:ext uri="{FF2B5EF4-FFF2-40B4-BE49-F238E27FC236}">
                <a16:creationId xmlns:a16="http://schemas.microsoft.com/office/drawing/2014/main" id="{F14F27C9-F45A-E243-AF8A-CF46D362E7C4}"/>
              </a:ext>
            </a:extLst>
          </p:cNvPr>
          <p:cNvSpPr/>
          <p:nvPr/>
        </p:nvSpPr>
        <p:spPr>
          <a:xfrm>
            <a:off x="4703165" y="1755298"/>
            <a:ext cx="1891248" cy="943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Skill development clinics </a:t>
            </a:r>
          </a:p>
          <a:p>
            <a:pPr algn="ctr"/>
            <a:r>
              <a:rPr lang="en-US" sz="1600" dirty="0"/>
              <a:t>(~3 per thread)</a:t>
            </a:r>
          </a:p>
        </p:txBody>
      </p:sp>
      <p:sp>
        <p:nvSpPr>
          <p:cNvPr id="11" name="Rounded Rectangle 10">
            <a:extLst>
              <a:ext uri="{FF2B5EF4-FFF2-40B4-BE49-F238E27FC236}">
                <a16:creationId xmlns:a16="http://schemas.microsoft.com/office/drawing/2014/main" id="{A98A6FA1-C21C-B644-A041-EBDD5147FBCB}"/>
              </a:ext>
            </a:extLst>
          </p:cNvPr>
          <p:cNvSpPr/>
          <p:nvPr/>
        </p:nvSpPr>
        <p:spPr>
          <a:xfrm>
            <a:off x="4703165" y="2888404"/>
            <a:ext cx="1891248" cy="14750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Skills</a:t>
            </a:r>
          </a:p>
          <a:p>
            <a:pPr algn="ctr"/>
            <a:r>
              <a:rPr lang="en-US" sz="1600" dirty="0">
                <a:solidFill>
                  <a:schemeClr val="tx1"/>
                </a:solidFill>
              </a:rPr>
              <a:t>Procedures</a:t>
            </a:r>
          </a:p>
        </p:txBody>
      </p:sp>
      <p:sp>
        <p:nvSpPr>
          <p:cNvPr id="12" name="Rounded Rectangle 11">
            <a:extLst>
              <a:ext uri="{FF2B5EF4-FFF2-40B4-BE49-F238E27FC236}">
                <a16:creationId xmlns:a16="http://schemas.microsoft.com/office/drawing/2014/main" id="{2A97783F-7394-824E-B2F8-405025CC3CAE}"/>
              </a:ext>
            </a:extLst>
          </p:cNvPr>
          <p:cNvSpPr/>
          <p:nvPr/>
        </p:nvSpPr>
        <p:spPr>
          <a:xfrm>
            <a:off x="6951651" y="1755298"/>
            <a:ext cx="1891248" cy="943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Project based learning</a:t>
            </a:r>
          </a:p>
        </p:txBody>
      </p:sp>
      <p:sp>
        <p:nvSpPr>
          <p:cNvPr id="13" name="Rounded Rectangle 12">
            <a:extLst>
              <a:ext uri="{FF2B5EF4-FFF2-40B4-BE49-F238E27FC236}">
                <a16:creationId xmlns:a16="http://schemas.microsoft.com/office/drawing/2014/main" id="{A7E3DCB3-7639-C14D-9114-6E1137D1545E}"/>
              </a:ext>
            </a:extLst>
          </p:cNvPr>
          <p:cNvSpPr/>
          <p:nvPr/>
        </p:nvSpPr>
        <p:spPr>
          <a:xfrm>
            <a:off x="6951651" y="2888404"/>
            <a:ext cx="1891248" cy="147504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Exercise</a:t>
            </a:r>
          </a:p>
          <a:p>
            <a:pPr algn="ctr"/>
            <a:r>
              <a:rPr lang="en-US" sz="1600" dirty="0">
                <a:solidFill>
                  <a:schemeClr val="tx1"/>
                </a:solidFill>
              </a:rPr>
              <a:t>Experience</a:t>
            </a:r>
          </a:p>
          <a:p>
            <a:pPr algn="ctr"/>
            <a:r>
              <a:rPr lang="en-US" sz="1600" dirty="0">
                <a:solidFill>
                  <a:srgbClr val="FF0000"/>
                </a:solidFill>
              </a:rPr>
              <a:t>Solutions based on grand challenges</a:t>
            </a:r>
          </a:p>
        </p:txBody>
      </p:sp>
      <p:sp>
        <p:nvSpPr>
          <p:cNvPr id="14" name="Rounded Rectangle 13">
            <a:extLst>
              <a:ext uri="{FF2B5EF4-FFF2-40B4-BE49-F238E27FC236}">
                <a16:creationId xmlns:a16="http://schemas.microsoft.com/office/drawing/2014/main" id="{04C68C9A-872A-C544-BDBF-FE1356E1A5B3}"/>
              </a:ext>
            </a:extLst>
          </p:cNvPr>
          <p:cNvSpPr/>
          <p:nvPr/>
        </p:nvSpPr>
        <p:spPr>
          <a:xfrm>
            <a:off x="206193" y="4552844"/>
            <a:ext cx="4139734" cy="943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Background reading and viewing</a:t>
            </a:r>
          </a:p>
        </p:txBody>
      </p:sp>
      <p:sp>
        <p:nvSpPr>
          <p:cNvPr id="15" name="Rounded Rectangle 14">
            <a:extLst>
              <a:ext uri="{FF2B5EF4-FFF2-40B4-BE49-F238E27FC236}">
                <a16:creationId xmlns:a16="http://schemas.microsoft.com/office/drawing/2014/main" id="{792D89CE-9096-174D-A739-4C35E8F4692A}"/>
              </a:ext>
            </a:extLst>
          </p:cNvPr>
          <p:cNvSpPr/>
          <p:nvPr/>
        </p:nvSpPr>
        <p:spPr>
          <a:xfrm>
            <a:off x="4703165" y="4552844"/>
            <a:ext cx="4139734" cy="9437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Topical advisors and specialized reading and viewing</a:t>
            </a:r>
          </a:p>
        </p:txBody>
      </p:sp>
      <p:cxnSp>
        <p:nvCxnSpPr>
          <p:cNvPr id="5" name="Straight Arrow Connector 4">
            <a:extLst>
              <a:ext uri="{FF2B5EF4-FFF2-40B4-BE49-F238E27FC236}">
                <a16:creationId xmlns:a16="http://schemas.microsoft.com/office/drawing/2014/main" id="{633F214A-B119-6641-8D50-603C41E45CD5}"/>
              </a:ext>
            </a:extLst>
          </p:cNvPr>
          <p:cNvCxnSpPr/>
          <p:nvPr/>
        </p:nvCxnSpPr>
        <p:spPr>
          <a:xfrm>
            <a:off x="206193" y="5897880"/>
            <a:ext cx="8480607" cy="0"/>
          </a:xfrm>
          <a:prstGeom prst="straightConnector1">
            <a:avLst/>
          </a:prstGeom>
          <a:ln w="44450">
            <a:tailEnd type="triangle" w="lg" len="lg"/>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5FA513A-904E-C640-9FE0-4262BEA24598}"/>
              </a:ext>
            </a:extLst>
          </p:cNvPr>
          <p:cNvSpPr txBox="1"/>
          <p:nvPr/>
        </p:nvSpPr>
        <p:spPr>
          <a:xfrm>
            <a:off x="7590139" y="5929873"/>
            <a:ext cx="614271" cy="369332"/>
          </a:xfrm>
          <a:prstGeom prst="rect">
            <a:avLst/>
          </a:prstGeom>
          <a:noFill/>
        </p:spPr>
        <p:txBody>
          <a:bodyPr wrap="none" rtlCol="0">
            <a:spAutoFit/>
          </a:bodyPr>
          <a:lstStyle/>
          <a:p>
            <a:r>
              <a:rPr lang="en-US" dirty="0"/>
              <a:t>time</a:t>
            </a:r>
          </a:p>
        </p:txBody>
      </p:sp>
    </p:spTree>
    <p:extLst>
      <p:ext uri="{BB962C8B-B14F-4D97-AF65-F5344CB8AC3E}">
        <p14:creationId xmlns:p14="http://schemas.microsoft.com/office/powerpoint/2010/main" val="159302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1ECB-8727-6843-ABF4-0D6B4D716ACC}"/>
              </a:ext>
            </a:extLst>
          </p:cNvPr>
          <p:cNvSpPr>
            <a:spLocks noGrp="1"/>
          </p:cNvSpPr>
          <p:nvPr>
            <p:ph type="title"/>
          </p:nvPr>
        </p:nvSpPr>
        <p:spPr/>
        <p:txBody>
          <a:bodyPr/>
          <a:lstStyle/>
          <a:p>
            <a:r>
              <a:rPr lang="en-US" dirty="0"/>
              <a:t>Discussion question 2</a:t>
            </a:r>
          </a:p>
        </p:txBody>
      </p:sp>
      <p:sp>
        <p:nvSpPr>
          <p:cNvPr id="3" name="Content Placeholder 2">
            <a:extLst>
              <a:ext uri="{FF2B5EF4-FFF2-40B4-BE49-F238E27FC236}">
                <a16:creationId xmlns:a16="http://schemas.microsoft.com/office/drawing/2014/main" id="{1C0ED802-BB85-4644-8302-431BD6A17600}"/>
              </a:ext>
            </a:extLst>
          </p:cNvPr>
          <p:cNvSpPr>
            <a:spLocks noGrp="1"/>
          </p:cNvSpPr>
          <p:nvPr>
            <p:ph idx="1"/>
          </p:nvPr>
        </p:nvSpPr>
        <p:spPr/>
        <p:txBody>
          <a:bodyPr/>
          <a:lstStyle/>
          <a:p>
            <a:r>
              <a:rPr lang="en-US" dirty="0"/>
              <a:t>What is your assessment of the skills outlined in the attached slides – do they leave the learner with increased capability?</a:t>
            </a:r>
          </a:p>
        </p:txBody>
      </p:sp>
    </p:spTree>
    <p:extLst>
      <p:ext uri="{BB962C8B-B14F-4D97-AF65-F5344CB8AC3E}">
        <p14:creationId xmlns:p14="http://schemas.microsoft.com/office/powerpoint/2010/main" val="1497913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7C89-D87F-0D49-86F8-813A04093AC5}"/>
              </a:ext>
            </a:extLst>
          </p:cNvPr>
          <p:cNvSpPr>
            <a:spLocks noGrp="1"/>
          </p:cNvSpPr>
          <p:nvPr>
            <p:ph type="title"/>
          </p:nvPr>
        </p:nvSpPr>
        <p:spPr>
          <a:xfrm>
            <a:off x="628650" y="1"/>
            <a:ext cx="7886700" cy="609600"/>
          </a:xfrm>
        </p:spPr>
        <p:txBody>
          <a:bodyPr>
            <a:noAutofit/>
          </a:bodyPr>
          <a:lstStyle/>
          <a:p>
            <a:r>
              <a:rPr lang="en-US" sz="2800" dirty="0"/>
              <a:t>Notional effective and measurable skills  (1)</a:t>
            </a:r>
          </a:p>
        </p:txBody>
      </p:sp>
      <p:sp>
        <p:nvSpPr>
          <p:cNvPr id="3" name="Content Placeholder 2">
            <a:extLst>
              <a:ext uri="{FF2B5EF4-FFF2-40B4-BE49-F238E27FC236}">
                <a16:creationId xmlns:a16="http://schemas.microsoft.com/office/drawing/2014/main" id="{4552CAAC-A0C0-564C-8376-D2C520AAF67C}"/>
              </a:ext>
            </a:extLst>
          </p:cNvPr>
          <p:cNvSpPr>
            <a:spLocks noGrp="1"/>
          </p:cNvSpPr>
          <p:nvPr>
            <p:ph idx="1"/>
          </p:nvPr>
        </p:nvSpPr>
        <p:spPr>
          <a:xfrm>
            <a:off x="193964" y="609601"/>
            <a:ext cx="8950036" cy="6721928"/>
          </a:xfrm>
        </p:spPr>
        <p:txBody>
          <a:bodyPr>
            <a:noAutofit/>
          </a:bodyPr>
          <a:lstStyle/>
          <a:p>
            <a:pPr marL="0" lvl="0" indent="0">
              <a:buNone/>
            </a:pPr>
            <a:r>
              <a:rPr lang="en-US" sz="2000" b="1" u="sng" dirty="0"/>
              <a:t>Organizational transformation and change management</a:t>
            </a:r>
          </a:p>
          <a:p>
            <a:pPr lvl="0"/>
            <a:r>
              <a:rPr lang="en-US" sz="2000" b="1" dirty="0"/>
              <a:t>Happiness</a:t>
            </a:r>
            <a:r>
              <a:rPr lang="en-US" sz="2000" dirty="0"/>
              <a:t>: analyze what keeps people in cities happy and link it to decision making</a:t>
            </a:r>
          </a:p>
          <a:p>
            <a:pPr lvl="0"/>
            <a:r>
              <a:rPr lang="en-US" sz="2000" b="1" dirty="0"/>
              <a:t>Sustainability</a:t>
            </a:r>
            <a:r>
              <a:rPr lang="en-US" sz="2000" dirty="0"/>
              <a:t>: develop plans for applying and measuring selected SDG related norms of sustainability </a:t>
            </a:r>
          </a:p>
          <a:p>
            <a:pPr lvl="0"/>
            <a:r>
              <a:rPr lang="en-US" sz="2000" b="1" dirty="0"/>
              <a:t>Leadership</a:t>
            </a:r>
            <a:r>
              <a:rPr lang="en-US" sz="2000" dirty="0"/>
              <a:t>: demonstrate transformational leadership of small groups and plan for larger scale transformation</a:t>
            </a:r>
          </a:p>
          <a:p>
            <a:pPr marL="0" lvl="0" indent="0">
              <a:buNone/>
            </a:pPr>
            <a:r>
              <a:rPr lang="en-US" sz="2000" b="1" u="sng" dirty="0"/>
              <a:t>Information communications technology</a:t>
            </a:r>
            <a:endParaRPr lang="en-US" sz="2000" b="1" dirty="0"/>
          </a:p>
          <a:p>
            <a:pPr lvl="0"/>
            <a:r>
              <a:rPr lang="en-US" sz="2000" b="1" dirty="0"/>
              <a:t>Data organization and data assets: </a:t>
            </a:r>
            <a:r>
              <a:rPr lang="en-US" sz="2000" dirty="0"/>
              <a:t>explain how data is organized (centralization and distribution), and how the value of the data depends on its quality, curation and organization – knowing what GOOD big data</a:t>
            </a:r>
          </a:p>
          <a:p>
            <a:pPr lvl="0"/>
            <a:r>
              <a:rPr lang="en-US" sz="2000" b="1" dirty="0"/>
              <a:t>ML: </a:t>
            </a:r>
            <a:r>
              <a:rPr lang="en-US" sz="2000" dirty="0"/>
              <a:t>explain how to formulate the input to ML, and interpret how the results of ML operation affects cities, systems and products</a:t>
            </a:r>
          </a:p>
          <a:p>
            <a:pPr lvl="0"/>
            <a:r>
              <a:rPr lang="en-US" sz="2000" b="1" dirty="0"/>
              <a:t>Secure data: </a:t>
            </a:r>
            <a:r>
              <a:rPr lang="en-US" sz="2000" dirty="0"/>
              <a:t>explain the importance of data security, describe approaches, and prescribe appropriate level of security (Blockchain)</a:t>
            </a:r>
          </a:p>
          <a:p>
            <a:pPr lvl="0"/>
            <a:r>
              <a:rPr lang="en-US" sz="2000" b="1" dirty="0"/>
              <a:t>Digital work flow: </a:t>
            </a:r>
            <a:r>
              <a:rPr lang="en-US" sz="2000" dirty="0"/>
              <a:t>demonstrate an ability to participate in remote locations, producing scalable and fast response to opportunity, using online protocols and tools</a:t>
            </a:r>
          </a:p>
        </p:txBody>
      </p:sp>
    </p:spTree>
    <p:extLst>
      <p:ext uri="{BB962C8B-B14F-4D97-AF65-F5344CB8AC3E}">
        <p14:creationId xmlns:p14="http://schemas.microsoft.com/office/powerpoint/2010/main" val="3505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7C89-D87F-0D49-86F8-813A04093AC5}"/>
              </a:ext>
            </a:extLst>
          </p:cNvPr>
          <p:cNvSpPr>
            <a:spLocks noGrp="1"/>
          </p:cNvSpPr>
          <p:nvPr>
            <p:ph type="title"/>
          </p:nvPr>
        </p:nvSpPr>
        <p:spPr>
          <a:xfrm>
            <a:off x="628650" y="1"/>
            <a:ext cx="7886700" cy="609600"/>
          </a:xfrm>
        </p:spPr>
        <p:txBody>
          <a:bodyPr>
            <a:noAutofit/>
          </a:bodyPr>
          <a:lstStyle/>
          <a:p>
            <a:r>
              <a:rPr lang="en-US" sz="2800" dirty="0"/>
              <a:t>Notional effective and measurable skills  (2)</a:t>
            </a:r>
          </a:p>
        </p:txBody>
      </p:sp>
      <p:sp>
        <p:nvSpPr>
          <p:cNvPr id="3" name="Content Placeholder 2">
            <a:extLst>
              <a:ext uri="{FF2B5EF4-FFF2-40B4-BE49-F238E27FC236}">
                <a16:creationId xmlns:a16="http://schemas.microsoft.com/office/drawing/2014/main" id="{4552CAAC-A0C0-564C-8376-D2C520AAF67C}"/>
              </a:ext>
            </a:extLst>
          </p:cNvPr>
          <p:cNvSpPr>
            <a:spLocks noGrp="1"/>
          </p:cNvSpPr>
          <p:nvPr>
            <p:ph idx="1"/>
          </p:nvPr>
        </p:nvSpPr>
        <p:spPr>
          <a:xfrm>
            <a:off x="193964" y="609601"/>
            <a:ext cx="8950036" cy="6721928"/>
          </a:xfrm>
        </p:spPr>
        <p:txBody>
          <a:bodyPr>
            <a:noAutofit/>
          </a:bodyPr>
          <a:lstStyle/>
          <a:p>
            <a:pPr marL="0" lvl="0" indent="0">
              <a:buNone/>
            </a:pPr>
            <a:endParaRPr lang="en-US" sz="2000" dirty="0"/>
          </a:p>
          <a:p>
            <a:pPr marL="0" lvl="0" indent="0">
              <a:buNone/>
            </a:pPr>
            <a:r>
              <a:rPr lang="en-US" sz="2000" b="1" u="sng" dirty="0"/>
              <a:t>ICT integration in the city</a:t>
            </a:r>
          </a:p>
          <a:p>
            <a:pPr lvl="0"/>
            <a:r>
              <a:rPr lang="en-US" sz="2000" b="1" dirty="0"/>
              <a:t>City as a system:</a:t>
            </a:r>
            <a:r>
              <a:rPr lang="en-US" sz="2000" dirty="0"/>
              <a:t> Analyze a city as an array of interconnected systems, and describe the plan for  its operation in the presence of uncertainty and response to emergencies of many kinds</a:t>
            </a:r>
          </a:p>
          <a:p>
            <a:pPr lvl="0"/>
            <a:r>
              <a:rPr lang="en-US" sz="2000" b="1" dirty="0"/>
              <a:t>Senseable</a:t>
            </a:r>
            <a:r>
              <a:rPr lang="en-US" sz="2000" dirty="0"/>
              <a:t> </a:t>
            </a:r>
            <a:r>
              <a:rPr lang="en-US" sz="2000" b="1" dirty="0"/>
              <a:t>city</a:t>
            </a:r>
            <a:r>
              <a:rPr lang="en-US" sz="2000" dirty="0"/>
              <a:t>: design an intentional array of actuators and sensors that provide a new capability to the city </a:t>
            </a:r>
          </a:p>
          <a:p>
            <a:pPr lvl="0"/>
            <a:r>
              <a:rPr lang="en-US" sz="2000" dirty="0"/>
              <a:t>Decisions: Identify key </a:t>
            </a:r>
            <a:r>
              <a:rPr lang="en-US" sz="2000" b="1" dirty="0"/>
              <a:t>decisions</a:t>
            </a:r>
            <a:r>
              <a:rPr lang="en-US" sz="2000" dirty="0"/>
              <a:t> and alternatives, along with metrics, and view the options that result; use this analysis to form a plan or design</a:t>
            </a:r>
          </a:p>
          <a:p>
            <a:pPr lvl="0"/>
            <a:r>
              <a:rPr lang="en-US" sz="2000" b="1" dirty="0"/>
              <a:t>Implementation: </a:t>
            </a:r>
            <a:r>
              <a:rPr lang="en-US" sz="2000" dirty="0"/>
              <a:t>develop and monitor approaches to the implementation of a project, system or product, particularly with regard to targets and milestones</a:t>
            </a:r>
          </a:p>
        </p:txBody>
      </p:sp>
    </p:spTree>
    <p:extLst>
      <p:ext uri="{BB962C8B-B14F-4D97-AF65-F5344CB8AC3E}">
        <p14:creationId xmlns:p14="http://schemas.microsoft.com/office/powerpoint/2010/main" val="3874779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7C89-D87F-0D49-86F8-813A04093AC5}"/>
              </a:ext>
            </a:extLst>
          </p:cNvPr>
          <p:cNvSpPr>
            <a:spLocks noGrp="1"/>
          </p:cNvSpPr>
          <p:nvPr>
            <p:ph type="title"/>
          </p:nvPr>
        </p:nvSpPr>
        <p:spPr>
          <a:xfrm>
            <a:off x="628650" y="1"/>
            <a:ext cx="7886700" cy="609600"/>
          </a:xfrm>
        </p:spPr>
        <p:txBody>
          <a:bodyPr>
            <a:noAutofit/>
          </a:bodyPr>
          <a:lstStyle/>
          <a:p>
            <a:r>
              <a:rPr lang="en-US" sz="2800" dirty="0"/>
              <a:t>Notional effective and measurable skills (3)</a:t>
            </a:r>
          </a:p>
        </p:txBody>
      </p:sp>
      <p:sp>
        <p:nvSpPr>
          <p:cNvPr id="3" name="Content Placeholder 2">
            <a:extLst>
              <a:ext uri="{FF2B5EF4-FFF2-40B4-BE49-F238E27FC236}">
                <a16:creationId xmlns:a16="http://schemas.microsoft.com/office/drawing/2014/main" id="{4552CAAC-A0C0-564C-8376-D2C520AAF67C}"/>
              </a:ext>
            </a:extLst>
          </p:cNvPr>
          <p:cNvSpPr>
            <a:spLocks noGrp="1"/>
          </p:cNvSpPr>
          <p:nvPr>
            <p:ph idx="1"/>
          </p:nvPr>
        </p:nvSpPr>
        <p:spPr>
          <a:xfrm>
            <a:off x="628650" y="931653"/>
            <a:ext cx="7748678" cy="5721704"/>
          </a:xfrm>
        </p:spPr>
        <p:txBody>
          <a:bodyPr>
            <a:noAutofit/>
          </a:bodyPr>
          <a:lstStyle/>
          <a:p>
            <a:pPr lvl="0"/>
            <a:r>
              <a:rPr lang="en-US" sz="2000" b="1" u="sng" dirty="0"/>
              <a:t>Urban design:</a:t>
            </a:r>
            <a:r>
              <a:rPr lang="en-US" sz="2000" u="sng" dirty="0"/>
              <a:t> </a:t>
            </a:r>
          </a:p>
          <a:p>
            <a:pPr lvl="1"/>
            <a:r>
              <a:rPr lang="en-US" sz="2000" b="1" dirty="0"/>
              <a:t>Consensus: </a:t>
            </a:r>
            <a:r>
              <a:rPr lang="en-US" sz="2000" dirty="0"/>
              <a:t>Demonstrate building consensus among the stakeholders  of a community scale project</a:t>
            </a:r>
          </a:p>
          <a:p>
            <a:pPr lvl="1"/>
            <a:r>
              <a:rPr lang="en-US" sz="2000" b="1" dirty="0"/>
              <a:t>Digital transformation: </a:t>
            </a:r>
            <a:r>
              <a:rPr lang="en-US" sz="2000" dirty="0"/>
              <a:t>Identify what in the city can be digitized and to what good</a:t>
            </a:r>
          </a:p>
          <a:p>
            <a:pPr lvl="1"/>
            <a:r>
              <a:rPr lang="en-US" sz="2000" b="1" dirty="0"/>
              <a:t>Design: </a:t>
            </a:r>
            <a:r>
              <a:rPr lang="en-US" sz="2000" dirty="0"/>
              <a:t>Analyze good urban design</a:t>
            </a:r>
          </a:p>
          <a:p>
            <a:pPr lvl="1"/>
            <a:r>
              <a:rPr lang="en-US" sz="2000" dirty="0"/>
              <a:t>[Interpret and influence urban planning and governance]</a:t>
            </a:r>
          </a:p>
          <a:p>
            <a:pPr lvl="1"/>
            <a:r>
              <a:rPr lang="en-US" sz="2000" dirty="0"/>
              <a:t>[regional and national economic impact]</a:t>
            </a:r>
          </a:p>
          <a:p>
            <a:pPr lvl="0"/>
            <a:r>
              <a:rPr lang="en-US" sz="2000" b="1" u="sng" dirty="0"/>
              <a:t>System design:</a:t>
            </a:r>
            <a:r>
              <a:rPr lang="en-US" sz="2000" u="sng" dirty="0"/>
              <a:t> </a:t>
            </a:r>
          </a:p>
          <a:p>
            <a:pPr lvl="1"/>
            <a:r>
              <a:rPr lang="en-US" sz="2000" b="1" dirty="0"/>
              <a:t>Goals: </a:t>
            </a:r>
            <a:r>
              <a:rPr lang="en-US" sz="2000" dirty="0"/>
              <a:t>Identify the needs of the system stakeholders and set related goals</a:t>
            </a:r>
          </a:p>
          <a:p>
            <a:pPr lvl="1"/>
            <a:r>
              <a:rPr lang="en-US" sz="2000" b="1" dirty="0"/>
              <a:t>Trade-offs: </a:t>
            </a:r>
            <a:r>
              <a:rPr lang="en-US" sz="2000" dirty="0"/>
              <a:t>Analyze several proposed architectures and trade off among them</a:t>
            </a:r>
          </a:p>
          <a:p>
            <a:pPr lvl="1"/>
            <a:r>
              <a:rPr lang="en-US" sz="2000" b="1" dirty="0"/>
              <a:t>Emergence: </a:t>
            </a:r>
            <a:r>
              <a:rPr lang="en-US" sz="2000" dirty="0"/>
              <a:t>Identify interfaces and relationships among system entities, anticipate the impact on emergence, and validate performance</a:t>
            </a:r>
          </a:p>
        </p:txBody>
      </p:sp>
    </p:spTree>
    <p:extLst>
      <p:ext uri="{BB962C8B-B14F-4D97-AF65-F5344CB8AC3E}">
        <p14:creationId xmlns:p14="http://schemas.microsoft.com/office/powerpoint/2010/main" val="3637160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7C89-D87F-0D49-86F8-813A04093AC5}"/>
              </a:ext>
            </a:extLst>
          </p:cNvPr>
          <p:cNvSpPr>
            <a:spLocks noGrp="1"/>
          </p:cNvSpPr>
          <p:nvPr>
            <p:ph type="title"/>
          </p:nvPr>
        </p:nvSpPr>
        <p:spPr>
          <a:xfrm>
            <a:off x="628650" y="1"/>
            <a:ext cx="7886700" cy="609600"/>
          </a:xfrm>
        </p:spPr>
        <p:txBody>
          <a:bodyPr>
            <a:noAutofit/>
          </a:bodyPr>
          <a:lstStyle/>
          <a:p>
            <a:r>
              <a:rPr lang="en-US" sz="2800" dirty="0"/>
              <a:t>Notional effective and measurable skills (4)</a:t>
            </a:r>
          </a:p>
        </p:txBody>
      </p:sp>
      <p:sp>
        <p:nvSpPr>
          <p:cNvPr id="3" name="Content Placeholder 2">
            <a:extLst>
              <a:ext uri="{FF2B5EF4-FFF2-40B4-BE49-F238E27FC236}">
                <a16:creationId xmlns:a16="http://schemas.microsoft.com/office/drawing/2014/main" id="{4552CAAC-A0C0-564C-8376-D2C520AAF67C}"/>
              </a:ext>
            </a:extLst>
          </p:cNvPr>
          <p:cNvSpPr>
            <a:spLocks noGrp="1"/>
          </p:cNvSpPr>
          <p:nvPr>
            <p:ph idx="1"/>
          </p:nvPr>
        </p:nvSpPr>
        <p:spPr>
          <a:xfrm>
            <a:off x="490628" y="845389"/>
            <a:ext cx="7886700" cy="5807968"/>
          </a:xfrm>
        </p:spPr>
        <p:txBody>
          <a:bodyPr>
            <a:noAutofit/>
          </a:bodyPr>
          <a:lstStyle/>
          <a:p>
            <a:pPr lvl="0"/>
            <a:r>
              <a:rPr lang="en-US" sz="2000" b="1" u="sng" dirty="0"/>
              <a:t>Product development – goods, services and entrepreneurial ventures:</a:t>
            </a:r>
          </a:p>
          <a:p>
            <a:pPr lvl="1"/>
            <a:r>
              <a:rPr lang="en-US" sz="2000" b="1" dirty="0"/>
              <a:t>Foundation: </a:t>
            </a:r>
            <a:r>
              <a:rPr lang="en-US" sz="2000" dirty="0"/>
              <a:t>identify the initial product and its market;  its competitors and competitive advantage</a:t>
            </a:r>
          </a:p>
          <a:p>
            <a:pPr lvl="1"/>
            <a:r>
              <a:rPr lang="en-US" sz="2000" b="1" dirty="0"/>
              <a:t>Value creation: </a:t>
            </a:r>
            <a:r>
              <a:rPr lang="en-US" sz="2000" dirty="0"/>
              <a:t>develop the product by agilely considering customer preferences, aesthetic, technology, identifying the sources of finance and potential economic return</a:t>
            </a:r>
          </a:p>
          <a:p>
            <a:pPr lvl="1"/>
            <a:r>
              <a:rPr lang="en-US" sz="2000" b="1" dirty="0"/>
              <a:t>Scale up: </a:t>
            </a:r>
            <a:r>
              <a:rPr lang="en-US" sz="2000" dirty="0"/>
              <a:t>describe how to scale up the product through manufacturing, marketing, sales, and distribution</a:t>
            </a:r>
          </a:p>
        </p:txBody>
      </p:sp>
    </p:spTree>
    <p:extLst>
      <p:ext uri="{BB962C8B-B14F-4D97-AF65-F5344CB8AC3E}">
        <p14:creationId xmlns:p14="http://schemas.microsoft.com/office/powerpoint/2010/main" val="2079392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6AD4-CDBF-B04A-8A34-6C87D4681FB8}"/>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44AFD106-4FC4-7446-B182-86A0642CC1F3}"/>
              </a:ext>
            </a:extLst>
          </p:cNvPr>
          <p:cNvSpPr>
            <a:spLocks noGrp="1"/>
          </p:cNvSpPr>
          <p:nvPr>
            <p:ph idx="1"/>
          </p:nvPr>
        </p:nvSpPr>
        <p:spPr/>
        <p:txBody>
          <a:bodyPr/>
          <a:lstStyle/>
          <a:p>
            <a:r>
              <a:rPr lang="en-US" dirty="0" err="1"/>
              <a:t>Shobi</a:t>
            </a:r>
            <a:r>
              <a:rPr lang="en-US" dirty="0"/>
              <a:t>, Ben and Ed will conduct 3+2 or so zoom discussions next week to brainstorm</a:t>
            </a:r>
          </a:p>
          <a:p>
            <a:r>
              <a:rPr lang="en-US" dirty="0"/>
              <a:t>Week after next we will integrate and have another of these discussions</a:t>
            </a:r>
          </a:p>
          <a:p>
            <a:r>
              <a:rPr lang="en-US" dirty="0"/>
              <a:t>Questions for discussion:</a:t>
            </a:r>
          </a:p>
          <a:p>
            <a:pPr lvl="1"/>
            <a:r>
              <a:rPr lang="en-US" dirty="0"/>
              <a:t>Projects of right scope? Who can lead them?</a:t>
            </a:r>
          </a:p>
          <a:p>
            <a:pPr lvl="1"/>
            <a:r>
              <a:rPr lang="en-US" dirty="0"/>
              <a:t>Good set of skills? Who can teach them”</a:t>
            </a:r>
          </a:p>
          <a:p>
            <a:endParaRPr lang="en-US" dirty="0"/>
          </a:p>
        </p:txBody>
      </p:sp>
    </p:spTree>
    <p:extLst>
      <p:ext uri="{BB962C8B-B14F-4D97-AF65-F5344CB8AC3E}">
        <p14:creationId xmlns:p14="http://schemas.microsoft.com/office/powerpoint/2010/main" val="531818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D6D54-03F7-9F4B-BAC1-2C75DA2DAB6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2B4888A-866D-374B-977E-4CF48A79BFB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72914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1538B-0318-FF4A-A005-7E70C14F2A2B}"/>
              </a:ext>
            </a:extLst>
          </p:cNvPr>
          <p:cNvSpPr>
            <a:spLocks noGrp="1"/>
          </p:cNvSpPr>
          <p:nvPr>
            <p:ph type="title"/>
          </p:nvPr>
        </p:nvSpPr>
        <p:spPr/>
        <p:txBody>
          <a:bodyPr/>
          <a:lstStyle/>
          <a:p>
            <a:r>
              <a:rPr lang="en-US" dirty="0"/>
              <a:t>3 Blocks of time</a:t>
            </a:r>
          </a:p>
        </p:txBody>
      </p:sp>
      <p:sp>
        <p:nvSpPr>
          <p:cNvPr id="3" name="Content Placeholder 2">
            <a:extLst>
              <a:ext uri="{FF2B5EF4-FFF2-40B4-BE49-F238E27FC236}">
                <a16:creationId xmlns:a16="http://schemas.microsoft.com/office/drawing/2014/main" id="{C4A639D8-0EC4-B641-8F19-8FD3C5A9877B}"/>
              </a:ext>
            </a:extLst>
          </p:cNvPr>
          <p:cNvSpPr>
            <a:spLocks noGrp="1"/>
          </p:cNvSpPr>
          <p:nvPr>
            <p:ph idx="1"/>
          </p:nvPr>
        </p:nvSpPr>
        <p:spPr/>
        <p:txBody>
          <a:bodyPr>
            <a:normAutofit/>
          </a:bodyPr>
          <a:lstStyle/>
          <a:p>
            <a:pPr marL="0" indent="0">
              <a:buNone/>
            </a:pPr>
            <a:r>
              <a:rPr lang="en-US" dirty="0"/>
              <a:t>It might be useful to consider the curriculum as three blocks in time. Each would be about 4 weeks long, and there would be a rest week between segments. The flow might be:</a:t>
            </a:r>
          </a:p>
          <a:p>
            <a:r>
              <a:rPr lang="en-US" dirty="0"/>
              <a:t>Block 1: forming groups, learning fundamentals in survey courses, sustainability, happiness, leadership, intro to projects, learning design</a:t>
            </a:r>
          </a:p>
          <a:p>
            <a:r>
              <a:rPr lang="en-US" dirty="0"/>
              <a:t>Block 2: resource for skills, ramp-up of projects,</a:t>
            </a:r>
          </a:p>
          <a:p>
            <a:r>
              <a:rPr lang="en-US" dirty="0"/>
              <a:t>Block 3: complete project while accessing resources</a:t>
            </a:r>
          </a:p>
          <a:p>
            <a:endParaRPr lang="en-US" dirty="0"/>
          </a:p>
        </p:txBody>
      </p:sp>
    </p:spTree>
    <p:extLst>
      <p:ext uri="{BB962C8B-B14F-4D97-AF65-F5344CB8AC3E}">
        <p14:creationId xmlns:p14="http://schemas.microsoft.com/office/powerpoint/2010/main" val="1042663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913B81B-EC35-274A-9D22-CD4796658BD3}"/>
              </a:ext>
            </a:extLst>
          </p:cNvPr>
          <p:cNvGraphicFramePr>
            <a:graphicFrameLocks noGrp="1"/>
          </p:cNvGraphicFramePr>
          <p:nvPr/>
        </p:nvGraphicFramePr>
        <p:xfrm>
          <a:off x="308224" y="842481"/>
          <a:ext cx="8527552" cy="5857582"/>
        </p:xfrm>
        <a:graphic>
          <a:graphicData uri="http://schemas.openxmlformats.org/drawingml/2006/table">
            <a:tbl>
              <a:tblPr firstRow="1" bandRow="1">
                <a:tableStyleId>{5C22544A-7EE6-4342-B048-85BDC9FD1C3A}</a:tableStyleId>
              </a:tblPr>
              <a:tblGrid>
                <a:gridCol w="873304">
                  <a:extLst>
                    <a:ext uri="{9D8B030D-6E8A-4147-A177-3AD203B41FA5}">
                      <a16:colId xmlns:a16="http://schemas.microsoft.com/office/drawing/2014/main" val="1532122123"/>
                    </a:ext>
                  </a:extLst>
                </a:gridCol>
                <a:gridCol w="2527443">
                  <a:extLst>
                    <a:ext uri="{9D8B030D-6E8A-4147-A177-3AD203B41FA5}">
                      <a16:colId xmlns:a16="http://schemas.microsoft.com/office/drawing/2014/main" val="2108547094"/>
                    </a:ext>
                  </a:extLst>
                </a:gridCol>
                <a:gridCol w="2476072">
                  <a:extLst>
                    <a:ext uri="{9D8B030D-6E8A-4147-A177-3AD203B41FA5}">
                      <a16:colId xmlns:a16="http://schemas.microsoft.com/office/drawing/2014/main" val="3913027797"/>
                    </a:ext>
                  </a:extLst>
                </a:gridCol>
                <a:gridCol w="2650733">
                  <a:extLst>
                    <a:ext uri="{9D8B030D-6E8A-4147-A177-3AD203B41FA5}">
                      <a16:colId xmlns:a16="http://schemas.microsoft.com/office/drawing/2014/main" val="272902612"/>
                    </a:ext>
                  </a:extLst>
                </a:gridCol>
              </a:tblGrid>
              <a:tr h="462622">
                <a:tc>
                  <a:txBody>
                    <a:bodyPr/>
                    <a:lstStyle/>
                    <a:p>
                      <a:endParaRPr lang="en-US"/>
                    </a:p>
                  </a:txBody>
                  <a:tcPr/>
                </a:tc>
                <a:tc>
                  <a:txBody>
                    <a:bodyPr/>
                    <a:lstStyle/>
                    <a:p>
                      <a:r>
                        <a:rPr lang="en-US" dirty="0"/>
                        <a:t>Sustainability</a:t>
                      </a:r>
                    </a:p>
                  </a:txBody>
                  <a:tcPr/>
                </a:tc>
                <a:tc>
                  <a:txBody>
                    <a:bodyPr/>
                    <a:lstStyle/>
                    <a:p>
                      <a:r>
                        <a:rPr lang="en-US" dirty="0"/>
                        <a:t>Sustainable Cities</a:t>
                      </a:r>
                    </a:p>
                  </a:txBody>
                  <a:tcPr/>
                </a:tc>
                <a:tc>
                  <a:txBody>
                    <a:bodyPr/>
                    <a:lstStyle/>
                    <a:p>
                      <a:r>
                        <a:rPr lang="en-US" dirty="0"/>
                        <a:t>Sustainable ICT</a:t>
                      </a:r>
                    </a:p>
                  </a:txBody>
                  <a:tcPr/>
                </a:tc>
                <a:extLst>
                  <a:ext uri="{0D108BD9-81ED-4DB2-BD59-A6C34878D82A}">
                    <a16:rowId xmlns:a16="http://schemas.microsoft.com/office/drawing/2014/main" val="280181795"/>
                  </a:ext>
                </a:extLst>
              </a:tr>
              <a:tr h="472802">
                <a:tc>
                  <a:txBody>
                    <a:bodyPr/>
                    <a:lstStyle/>
                    <a:p>
                      <a:r>
                        <a:rPr lang="en-US" sz="1400" dirty="0"/>
                        <a:t>Offline programs</a:t>
                      </a:r>
                    </a:p>
                  </a:txBody>
                  <a:tcPr/>
                </a:tc>
                <a:tc>
                  <a:txBody>
                    <a:bodyPr/>
                    <a:lstStyle/>
                    <a:p>
                      <a:pPr marL="223838" indent="-223838">
                        <a:spcAft>
                          <a:spcPts val="600"/>
                        </a:spcAft>
                        <a:buFont typeface="Arial" panose="020B0604020202020204" pitchFamily="34" charset="0"/>
                        <a:buChar char="•"/>
                        <a:tabLst/>
                      </a:pPr>
                      <a:r>
                        <a:rPr lang="en-US" sz="1400" dirty="0">
                          <a:hlinkClick r:id="rId2"/>
                        </a:rPr>
                        <a:t>Master’s of Development Practice, Columbia University</a:t>
                      </a:r>
                      <a:endParaRPr lang="en-US" sz="1400" dirty="0"/>
                    </a:p>
                    <a:p>
                      <a:pPr marL="223838" indent="-223838">
                        <a:spcAft>
                          <a:spcPts val="600"/>
                        </a:spcAft>
                        <a:buFont typeface="Arial" panose="020B0604020202020204" pitchFamily="34" charset="0"/>
                        <a:buChar char="•"/>
                        <a:tabLst/>
                      </a:pPr>
                      <a:r>
                        <a:rPr lang="en-US" sz="1400" dirty="0">
                          <a:hlinkClick r:id="rId3"/>
                        </a:rPr>
                        <a:t>Master of Public Policy for SDGs at Tsinghua University</a:t>
                      </a:r>
                      <a:endParaRPr lang="en-US" sz="1400" dirty="0"/>
                    </a:p>
                    <a:p>
                      <a:pPr marL="223838" indent="-223838">
                        <a:spcAft>
                          <a:spcPts val="600"/>
                        </a:spcAft>
                        <a:buFont typeface="Arial" panose="020B0604020202020204" pitchFamily="34" charset="0"/>
                        <a:buChar char="•"/>
                        <a:tabLst/>
                      </a:pPr>
                      <a:r>
                        <a:rPr lang="en-US" sz="1400" dirty="0">
                          <a:hlinkClick r:id="rId4"/>
                        </a:rPr>
                        <a:t>Portland State University Graduate Certificate in Sustainability</a:t>
                      </a:r>
                      <a:endParaRPr lang="en-US" sz="1400" dirty="0"/>
                    </a:p>
                  </a:txBody>
                  <a:tcPr/>
                </a:tc>
                <a:tc>
                  <a:txBody>
                    <a:bodyPr/>
                    <a:lstStyle/>
                    <a:p>
                      <a:pPr marL="223838" indent="-223838">
                        <a:spcAft>
                          <a:spcPts val="600"/>
                        </a:spcAft>
                        <a:buFont typeface="Arial" panose="020B0604020202020204" pitchFamily="34" charset="0"/>
                        <a:buChar char="•"/>
                        <a:tabLst/>
                      </a:pPr>
                      <a:r>
                        <a:rPr lang="en-US" sz="1400" dirty="0">
                          <a:hlinkClick r:id="rId5"/>
                        </a:rPr>
                        <a:t>Urban Fellowship program at Indian Institute for Human Settlements </a:t>
                      </a:r>
                      <a:endParaRPr lang="en-US" sz="1400" dirty="0"/>
                    </a:p>
                    <a:p>
                      <a:pPr marL="223838" marR="0" indent="-223838"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400" dirty="0">
                          <a:hlinkClick r:id="rId6"/>
                        </a:rPr>
                        <a:t>Master of Architecture in Future Human Habitat Design at Tsinghua SIGS</a:t>
                      </a:r>
                      <a:endParaRPr lang="en-US" sz="1400" dirty="0"/>
                    </a:p>
                    <a:p>
                      <a:pPr marL="223838" marR="0" indent="-223838"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400" dirty="0">
                          <a:hlinkClick r:id="rId7"/>
                        </a:rPr>
                        <a:t>Special Program for Urban and Regional Studies (SPURS) at MIT Department of Urban Studies and Planning</a:t>
                      </a:r>
                      <a:endParaRPr lang="en-US" sz="1400" dirty="0"/>
                    </a:p>
                  </a:txBody>
                  <a:tcPr/>
                </a:tc>
                <a:tc>
                  <a:txBody>
                    <a:bodyPr/>
                    <a:lstStyle/>
                    <a:p>
                      <a:pPr marL="223838" marR="0" indent="-223838"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400" dirty="0">
                          <a:hlinkClick r:id="rId8"/>
                        </a:rPr>
                        <a:t>Erasmus Mundus Joint Master Degree (EMJMD) in Pervasive Computing and Communications for Sustainable Development</a:t>
                      </a:r>
                      <a:r>
                        <a:rPr lang="en-US" sz="1400" dirty="0"/>
                        <a:t> (no longer offered)</a:t>
                      </a:r>
                    </a:p>
                  </a:txBody>
                  <a:tcPr/>
                </a:tc>
                <a:extLst>
                  <a:ext uri="{0D108BD9-81ED-4DB2-BD59-A6C34878D82A}">
                    <a16:rowId xmlns:a16="http://schemas.microsoft.com/office/drawing/2014/main" val="2503179855"/>
                  </a:ext>
                </a:extLst>
              </a:tr>
              <a:tr h="0">
                <a:tc>
                  <a:txBody>
                    <a:bodyPr/>
                    <a:lstStyle/>
                    <a:p>
                      <a:r>
                        <a:rPr lang="en-US" sz="1400" dirty="0"/>
                        <a:t>Online programs</a:t>
                      </a:r>
                    </a:p>
                  </a:txBody>
                  <a:tcPr/>
                </a:tc>
                <a:tc>
                  <a:txBody>
                    <a:bodyPr/>
                    <a:lstStyle/>
                    <a:p>
                      <a:pPr marL="223838" indent="-223838">
                        <a:spcAft>
                          <a:spcPts val="600"/>
                        </a:spcAft>
                        <a:buFont typeface="Arial" panose="020B0604020202020204" pitchFamily="34" charset="0"/>
                        <a:buChar char="•"/>
                        <a:tabLst/>
                      </a:pPr>
                      <a:r>
                        <a:rPr lang="en-US" sz="1400" dirty="0">
                          <a:hlinkClick r:id="rId9"/>
                        </a:rPr>
                        <a:t>SDG Academy MOOCs by Sustainable Development Solutions Network</a:t>
                      </a:r>
                      <a:endParaRPr lang="en-US" sz="1400" dirty="0"/>
                    </a:p>
                    <a:p>
                      <a:pPr marL="223838" indent="-223838">
                        <a:spcAft>
                          <a:spcPts val="600"/>
                        </a:spcAft>
                        <a:buFont typeface="Arial" panose="020B0604020202020204" pitchFamily="34" charset="0"/>
                        <a:buChar char="•"/>
                        <a:tabLst/>
                      </a:pPr>
                      <a:r>
                        <a:rPr lang="en-US" sz="1400" dirty="0">
                          <a:hlinkClick r:id="rId10"/>
                        </a:rPr>
                        <a:t>Executive Leadership </a:t>
                      </a:r>
                      <a:r>
                        <a:rPr lang="en-US" sz="1400" dirty="0" err="1">
                          <a:hlinkClick r:id="rId10"/>
                        </a:rPr>
                        <a:t>Programme</a:t>
                      </a:r>
                      <a:r>
                        <a:rPr lang="en-US" sz="1400" dirty="0">
                          <a:hlinkClick r:id="rId10"/>
                        </a:rPr>
                        <a:t> in Evaluation and the Sustainable Development Goals by the UN Institute for Training and Research</a:t>
                      </a:r>
                      <a:endParaRPr lang="en-US" sz="1400" dirty="0"/>
                    </a:p>
                    <a:p>
                      <a:pPr marL="223838" indent="-223838">
                        <a:spcAft>
                          <a:spcPts val="600"/>
                        </a:spcAft>
                        <a:buFont typeface="Arial" panose="020B0604020202020204" pitchFamily="34" charset="0"/>
                        <a:buChar char="•"/>
                        <a:tabLst/>
                      </a:pPr>
                      <a:endParaRPr lang="en-US" sz="1400" dirty="0"/>
                    </a:p>
                  </a:txBody>
                  <a:tcPr/>
                </a:tc>
                <a:tc>
                  <a:txBody>
                    <a:bodyPr/>
                    <a:lstStyle/>
                    <a:p>
                      <a:pPr marL="223838" indent="-223838">
                        <a:spcAft>
                          <a:spcPts val="600"/>
                        </a:spcAft>
                        <a:buFont typeface="Arial" panose="020B0604020202020204" pitchFamily="34" charset="0"/>
                        <a:buChar char="•"/>
                        <a:tabLst/>
                      </a:pPr>
                      <a:r>
                        <a:rPr lang="en-US" sz="1400" dirty="0">
                          <a:hlinkClick r:id="rId11"/>
                        </a:rPr>
                        <a:t>MOOC on Sustainable Cities by SDG Academy, offered by IIHS</a:t>
                      </a:r>
                      <a:endParaRPr lang="en-US" sz="1400" dirty="0"/>
                    </a:p>
                    <a:p>
                      <a:pPr marL="223838" indent="-223838">
                        <a:spcAft>
                          <a:spcPts val="600"/>
                        </a:spcAft>
                        <a:buFont typeface="Arial" panose="020B0604020202020204" pitchFamily="34" charset="0"/>
                        <a:buChar char="•"/>
                        <a:tabLst/>
                      </a:pPr>
                      <a:r>
                        <a:rPr lang="en-US" sz="1400" dirty="0">
                          <a:hlinkClick r:id="rId12"/>
                        </a:rPr>
                        <a:t>CitiesX: The Past, Present and Future of Urban Life MOOC by Harvard University on </a:t>
                      </a:r>
                      <a:r>
                        <a:rPr lang="en-US" sz="1400" dirty="0" err="1">
                          <a:hlinkClick r:id="rId12"/>
                        </a:rPr>
                        <a:t>edx.org</a:t>
                      </a:r>
                      <a:endParaRPr lang="en-US" sz="1400" dirty="0"/>
                    </a:p>
                    <a:p>
                      <a:pPr marL="223838" indent="-223838">
                        <a:spcAft>
                          <a:spcPts val="600"/>
                        </a:spcAft>
                        <a:buFont typeface="Arial" panose="020B0604020202020204" pitchFamily="34" charset="0"/>
                        <a:buChar char="•"/>
                        <a:tabLst/>
                      </a:pPr>
                      <a:endParaRPr lang="en-US" sz="1400" dirty="0"/>
                    </a:p>
                  </a:txBody>
                  <a:tcPr/>
                </a:tc>
                <a:tc>
                  <a:txBody>
                    <a:bodyPr/>
                    <a:lstStyle/>
                    <a:p>
                      <a:pPr marL="223838" marR="0" lvl="0" indent="-223838"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400" dirty="0">
                          <a:hlinkClick r:id="rId13"/>
                        </a:rPr>
                        <a:t>”Beyond Smart Cities: Emerging Design &amp; Technology” executive program by MIT Media Lab</a:t>
                      </a:r>
                      <a:endParaRPr lang="en-US" sz="1400" dirty="0"/>
                    </a:p>
                    <a:p>
                      <a:pPr marL="223838" marR="0" lvl="0" indent="-223838"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400" dirty="0">
                          <a:hlinkClick r:id="rId14"/>
                        </a:rPr>
                        <a:t>MOOC on Tech for Good: The Role of ICT in Achieving the SDGs on EdX, offered by SDSN’s SDG Academy</a:t>
                      </a:r>
                      <a:endParaRPr lang="en-US" sz="1400" dirty="0"/>
                    </a:p>
                    <a:p>
                      <a:pPr marL="223838" marR="0" lvl="0" indent="-223838"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400" dirty="0">
                          <a:hlinkClick r:id="rId15"/>
                        </a:rPr>
                        <a:t>“AI Society 4.0: from Earth to Space” by the Amsterdam Law and Technology Institute, Vrije University</a:t>
                      </a:r>
                      <a:endParaRPr lang="en-US" sz="1400" dirty="0"/>
                    </a:p>
                  </a:txBody>
                  <a:tcPr/>
                </a:tc>
                <a:extLst>
                  <a:ext uri="{0D108BD9-81ED-4DB2-BD59-A6C34878D82A}">
                    <a16:rowId xmlns:a16="http://schemas.microsoft.com/office/drawing/2014/main" val="412975420"/>
                  </a:ext>
                </a:extLst>
              </a:tr>
            </a:tbl>
          </a:graphicData>
        </a:graphic>
      </p:graphicFrame>
      <p:sp>
        <p:nvSpPr>
          <p:cNvPr id="6" name="Title 1">
            <a:extLst>
              <a:ext uri="{FF2B5EF4-FFF2-40B4-BE49-F238E27FC236}">
                <a16:creationId xmlns:a16="http://schemas.microsoft.com/office/drawing/2014/main" id="{BC7F9E76-2369-7D41-B96D-A06E29600BA9}"/>
              </a:ext>
            </a:extLst>
          </p:cNvPr>
          <p:cNvSpPr txBox="1">
            <a:spLocks/>
          </p:cNvSpPr>
          <p:nvPr/>
        </p:nvSpPr>
        <p:spPr>
          <a:xfrm>
            <a:off x="308224" y="169917"/>
            <a:ext cx="3215812" cy="6725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Benchmark</a:t>
            </a:r>
            <a:endParaRPr lang="en-US" dirty="0"/>
          </a:p>
        </p:txBody>
      </p:sp>
    </p:spTree>
    <p:extLst>
      <p:ext uri="{BB962C8B-B14F-4D97-AF65-F5344CB8AC3E}">
        <p14:creationId xmlns:p14="http://schemas.microsoft.com/office/powerpoint/2010/main" val="936564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6EA3-4C41-43C3-A0ED-D72999C31ED8}"/>
              </a:ext>
            </a:extLst>
          </p:cNvPr>
          <p:cNvSpPr>
            <a:spLocks noGrp="1"/>
          </p:cNvSpPr>
          <p:nvPr>
            <p:ph type="title"/>
          </p:nvPr>
        </p:nvSpPr>
        <p:spPr>
          <a:xfrm>
            <a:off x="628650" y="0"/>
            <a:ext cx="7886700" cy="1325563"/>
          </a:xfrm>
        </p:spPr>
        <p:txBody>
          <a:bodyPr>
            <a:normAutofit/>
          </a:bodyPr>
          <a:lstStyle/>
          <a:p>
            <a:r>
              <a:rPr lang="en-US" sz="3600">
                <a:latin typeface="+mn-lt"/>
              </a:rPr>
              <a:t>HDX </a:t>
            </a:r>
            <a:r>
              <a:rPr lang="en-US" sz="3600" dirty="0">
                <a:latin typeface="+mn-lt"/>
              </a:rPr>
              <a:t>VALUE PROPOSITION</a:t>
            </a:r>
          </a:p>
        </p:txBody>
      </p:sp>
      <p:sp>
        <p:nvSpPr>
          <p:cNvPr id="3" name="Content Placeholder 2">
            <a:extLst>
              <a:ext uri="{FF2B5EF4-FFF2-40B4-BE49-F238E27FC236}">
                <a16:creationId xmlns:a16="http://schemas.microsoft.com/office/drawing/2014/main" id="{DE762BB2-969B-4548-B058-AF192EFBB4CD}"/>
              </a:ext>
            </a:extLst>
          </p:cNvPr>
          <p:cNvSpPr>
            <a:spLocks noGrp="1"/>
          </p:cNvSpPr>
          <p:nvPr>
            <p:ph idx="1"/>
          </p:nvPr>
        </p:nvSpPr>
        <p:spPr>
          <a:xfrm>
            <a:off x="628650" y="1185544"/>
            <a:ext cx="7886700" cy="5443855"/>
          </a:xfrm>
        </p:spPr>
        <p:txBody>
          <a:bodyPr>
            <a:normAutofit lnSpcReduction="10000"/>
          </a:bodyPr>
          <a:lstStyle/>
          <a:p>
            <a:pPr marL="0" indent="0" algn="just">
              <a:lnSpc>
                <a:spcPct val="110000"/>
              </a:lnSpc>
              <a:spcAft>
                <a:spcPts val="450"/>
              </a:spcAft>
              <a:buNone/>
            </a:pPr>
            <a:r>
              <a:rPr lang="en-US" sz="2400" dirty="0">
                <a:solidFill>
                  <a:srgbClr val="000000"/>
                </a:solidFill>
                <a:latin typeface="Montserrat Light" panose="00000400000000000000" pitchFamily="50" charset="0"/>
                <a:ea typeface="Calibri" panose="020F0502020204030204" pitchFamily="34" charset="0"/>
                <a:cs typeface="Calibri" panose="020F0502020204030204" pitchFamily="34" charset="0"/>
              </a:rPr>
              <a:t>Happy Digital X: Cities, Systems, Products and Services, a professional education program to strengthen capabilities of practitioners in developing happy cities </a:t>
            </a:r>
          </a:p>
          <a:p>
            <a:pPr marL="0" indent="0" algn="just">
              <a:lnSpc>
                <a:spcPct val="110000"/>
              </a:lnSpc>
              <a:spcAft>
                <a:spcPts val="450"/>
              </a:spcAft>
              <a:buNone/>
            </a:pPr>
            <a:r>
              <a:rPr lang="en-US" sz="2400" dirty="0">
                <a:solidFill>
                  <a:srgbClr val="000000"/>
                </a:solidFill>
                <a:latin typeface="Montserrat Light" panose="00000400000000000000" pitchFamily="50" charset="0"/>
                <a:ea typeface="Calibri" panose="020F0502020204030204" pitchFamily="34" charset="0"/>
                <a:cs typeface="Calibri" panose="020F0502020204030204" pitchFamily="34" charset="0"/>
              </a:rPr>
              <a:t>By enhancing skills and knowledge of sustainable development; design thinking on cities, systems, products and services; computational thinking for enhancing ICT capabilities; systems thinking for ICT integration into the city; and capacity for transformational leadership. </a:t>
            </a:r>
          </a:p>
          <a:p>
            <a:pPr marL="0" indent="0" algn="just">
              <a:lnSpc>
                <a:spcPct val="110000"/>
              </a:lnSpc>
              <a:spcAft>
                <a:spcPts val="450"/>
              </a:spcAft>
              <a:buNone/>
            </a:pPr>
            <a:r>
              <a:rPr lang="en-US" sz="2400" dirty="0">
                <a:solidFill>
                  <a:srgbClr val="000000"/>
                </a:solidFill>
                <a:latin typeface="Montserrat Light" panose="00000400000000000000" pitchFamily="50" charset="0"/>
                <a:ea typeface="Calibri" panose="020F0502020204030204" pitchFamily="34" charset="0"/>
                <a:cs typeface="Calibri" panose="020F0502020204030204" pitchFamily="34" charset="0"/>
              </a:rPr>
              <a:t>Designed to enable cross-discipline integration, both in theory and practice through a process of active and reflective learning. Facilitated by reputable global and local experts through synchronous and asynchronous learning that allows for flexible learning hours.</a:t>
            </a:r>
            <a:endParaRPr lang="en-US" sz="2400" dirty="0">
              <a:latin typeface="Montserrat Light" panose="00000400000000000000" pitchFamily="50"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7693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637F-9CAC-4F46-97F2-F8B8A172AB7D}"/>
              </a:ext>
            </a:extLst>
          </p:cNvPr>
          <p:cNvSpPr>
            <a:spLocks noGrp="1"/>
          </p:cNvSpPr>
          <p:nvPr>
            <p:ph type="title"/>
          </p:nvPr>
        </p:nvSpPr>
        <p:spPr/>
        <p:txBody>
          <a:bodyPr>
            <a:normAutofit fontScale="90000"/>
          </a:bodyPr>
          <a:lstStyle/>
          <a:p>
            <a:r>
              <a:rPr lang="en-US" dirty="0"/>
              <a:t>Main message - a curriculum which is centered on leaner experiences</a:t>
            </a:r>
          </a:p>
        </p:txBody>
      </p:sp>
      <p:sp>
        <p:nvSpPr>
          <p:cNvPr id="3" name="Content Placeholder 2">
            <a:extLst>
              <a:ext uri="{FF2B5EF4-FFF2-40B4-BE49-F238E27FC236}">
                <a16:creationId xmlns:a16="http://schemas.microsoft.com/office/drawing/2014/main" id="{18AD75DC-2F8E-BD42-AC57-DA196E5F1669}"/>
              </a:ext>
            </a:extLst>
          </p:cNvPr>
          <p:cNvSpPr>
            <a:spLocks noGrp="1"/>
          </p:cNvSpPr>
          <p:nvPr>
            <p:ph idx="1"/>
          </p:nvPr>
        </p:nvSpPr>
        <p:spPr/>
        <p:txBody>
          <a:bodyPr/>
          <a:lstStyle/>
          <a:p>
            <a:r>
              <a:rPr lang="en-US" dirty="0"/>
              <a:t>The </a:t>
            </a:r>
            <a:r>
              <a:rPr lang="en-US" b="1" dirty="0"/>
              <a:t>project</a:t>
            </a:r>
            <a:r>
              <a:rPr lang="en-US" dirty="0"/>
              <a:t> that the participants work on are based on “grand challenges”</a:t>
            </a:r>
          </a:p>
          <a:p>
            <a:r>
              <a:rPr lang="en-US" dirty="0"/>
              <a:t>The </a:t>
            </a:r>
            <a:r>
              <a:rPr lang="en-US" b="1" dirty="0"/>
              <a:t>skills and tools </a:t>
            </a:r>
            <a:r>
              <a:rPr lang="en-US" dirty="0"/>
              <a:t>that the participants acquire are those necessary to solve the problems</a:t>
            </a:r>
          </a:p>
          <a:p>
            <a:r>
              <a:rPr lang="en-US" dirty="0"/>
              <a:t>The </a:t>
            </a:r>
            <a:r>
              <a:rPr lang="en-US" b="1" dirty="0"/>
              <a:t>principles and methods </a:t>
            </a:r>
            <a:r>
              <a:rPr lang="en-US" dirty="0"/>
              <a:t>that the participants acquire are in the domains of computational, systems and design thinking, and provide the context for the skills and tools</a:t>
            </a:r>
          </a:p>
          <a:p>
            <a:endParaRPr lang="en-US" dirty="0"/>
          </a:p>
        </p:txBody>
      </p:sp>
    </p:spTree>
    <p:extLst>
      <p:ext uri="{BB962C8B-B14F-4D97-AF65-F5344CB8AC3E}">
        <p14:creationId xmlns:p14="http://schemas.microsoft.com/office/powerpoint/2010/main" val="31409142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E8B2E-F7AD-5B4A-BE34-288C14B769F8}"/>
              </a:ext>
            </a:extLst>
          </p:cNvPr>
          <p:cNvSpPr>
            <a:spLocks noGrp="1"/>
          </p:cNvSpPr>
          <p:nvPr>
            <p:ph type="title"/>
          </p:nvPr>
        </p:nvSpPr>
        <p:spPr/>
        <p:txBody>
          <a:bodyPr/>
          <a:lstStyle/>
          <a:p>
            <a:r>
              <a:rPr lang="en-US" dirty="0"/>
              <a:t>HDX program objectives</a:t>
            </a:r>
          </a:p>
        </p:txBody>
      </p:sp>
      <p:sp>
        <p:nvSpPr>
          <p:cNvPr id="3" name="Content Placeholder 2">
            <a:extLst>
              <a:ext uri="{FF2B5EF4-FFF2-40B4-BE49-F238E27FC236}">
                <a16:creationId xmlns:a16="http://schemas.microsoft.com/office/drawing/2014/main" id="{E76EB05C-156B-5541-B1E4-1338F05A9E83}"/>
              </a:ext>
            </a:extLst>
          </p:cNvPr>
          <p:cNvSpPr>
            <a:spLocks noGrp="1"/>
          </p:cNvSpPr>
          <p:nvPr>
            <p:ph idx="1"/>
          </p:nvPr>
        </p:nvSpPr>
        <p:spPr/>
        <p:txBody>
          <a:bodyPr>
            <a:normAutofit fontScale="70000" lnSpcReduction="20000"/>
          </a:bodyPr>
          <a:lstStyle/>
          <a:p>
            <a:pPr marL="0" indent="0">
              <a:buNone/>
            </a:pPr>
            <a:r>
              <a:rPr lang="en-US" dirty="0"/>
              <a:t>The program in Happy Digital X will contribute to the development of Indonesian cities, systems and products, and make efficient use of resources. It will help the nation to:</a:t>
            </a:r>
          </a:p>
          <a:p>
            <a:pPr lvl="0" fontAlgn="base"/>
            <a:r>
              <a:rPr lang="en-US" dirty="0"/>
              <a:t>Develop urban plans that meets community goals and makes residents happy</a:t>
            </a:r>
          </a:p>
          <a:p>
            <a:pPr lvl="0" fontAlgn="base"/>
            <a:r>
              <a:rPr lang="en-US" dirty="0"/>
              <a:t>Provide for sustainable development and operation of the city, the systems in the city, the products and services used in the city</a:t>
            </a:r>
          </a:p>
          <a:p>
            <a:pPr lvl="0" fontAlgn="base"/>
            <a:r>
              <a:rPr lang="en-US" dirty="0"/>
              <a:t>Prepare a cadre of educated digital experts, entrepreneurs and transformative leaders, in the domains of happy digital X, as we define them</a:t>
            </a:r>
          </a:p>
          <a:p>
            <a:pPr lvl="0" fontAlgn="base"/>
            <a:r>
              <a:rPr lang="en-US" dirty="0"/>
              <a:t>Develop a referenceable roadmap for ICT deployment</a:t>
            </a:r>
          </a:p>
          <a:p>
            <a:pPr lvl="0" fontAlgn="base"/>
            <a:r>
              <a:rPr lang="en-US" dirty="0"/>
              <a:t>Facilitate the digital transformation process towards happy digital cities, in the form of research, mentoring/consulting, and training/capacity building.</a:t>
            </a:r>
          </a:p>
          <a:p>
            <a:pPr lvl="0" fontAlgn="base"/>
            <a:r>
              <a:rPr lang="en-US" dirty="0"/>
              <a:t>Collaborate in partnership with the government to create a pilot for a digital urban transformation initiative.</a:t>
            </a:r>
          </a:p>
          <a:p>
            <a:endParaRPr lang="en-US" dirty="0"/>
          </a:p>
        </p:txBody>
      </p:sp>
    </p:spTree>
    <p:extLst>
      <p:ext uri="{BB962C8B-B14F-4D97-AF65-F5344CB8AC3E}">
        <p14:creationId xmlns:p14="http://schemas.microsoft.com/office/powerpoint/2010/main" val="3592340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A455C-A289-E046-9DA8-4F78A2287288}"/>
              </a:ext>
            </a:extLst>
          </p:cNvPr>
          <p:cNvSpPr>
            <a:spLocks noGrp="1"/>
          </p:cNvSpPr>
          <p:nvPr>
            <p:ph type="title"/>
          </p:nvPr>
        </p:nvSpPr>
        <p:spPr/>
        <p:txBody>
          <a:bodyPr/>
          <a:lstStyle/>
          <a:p>
            <a:r>
              <a:rPr lang="en-US" dirty="0"/>
              <a:t>Vision</a:t>
            </a:r>
          </a:p>
        </p:txBody>
      </p:sp>
      <p:sp>
        <p:nvSpPr>
          <p:cNvPr id="3" name="Content Placeholder 2">
            <a:extLst>
              <a:ext uri="{FF2B5EF4-FFF2-40B4-BE49-F238E27FC236}">
                <a16:creationId xmlns:a16="http://schemas.microsoft.com/office/drawing/2014/main" id="{8D8082B0-CE25-AF4D-96CF-DA56A5424696}"/>
              </a:ext>
            </a:extLst>
          </p:cNvPr>
          <p:cNvSpPr>
            <a:spLocks noGrp="1"/>
          </p:cNvSpPr>
          <p:nvPr>
            <p:ph idx="1"/>
          </p:nvPr>
        </p:nvSpPr>
        <p:spPr/>
        <p:txBody>
          <a:bodyPr>
            <a:normAutofit fontScale="92500"/>
          </a:bodyPr>
          <a:lstStyle/>
          <a:p>
            <a:pPr marL="0" indent="0">
              <a:buNone/>
            </a:pPr>
            <a:r>
              <a:rPr lang="en-US" b="1" dirty="0"/>
              <a:t> </a:t>
            </a:r>
            <a:r>
              <a:rPr lang="en-US" dirty="0"/>
              <a:t>The vision we have is for an increasingly united Indonesia, with harmony among its people, and the provision of sustainable food and shelter, improving health, and equitable economic, social and cultural development. We foresee harmony with the natural ecosystem and eventually environmental restoration. We envision harmony with spirit. </a:t>
            </a:r>
          </a:p>
          <a:p>
            <a:pPr marL="0" indent="0">
              <a:buNone/>
            </a:pPr>
            <a:r>
              <a:rPr lang="en-US" dirty="0"/>
              <a:t> </a:t>
            </a:r>
          </a:p>
          <a:p>
            <a:pPr marL="0" indent="0">
              <a:buNone/>
            </a:pPr>
            <a:r>
              <a:rPr lang="en-US" dirty="0"/>
              <a:t>These three paths to happiness are informed by the Balinese tradition of Tri Hita Karana. And they align well with the UN Sustainable Development Goals (UN SDGs).</a:t>
            </a:r>
          </a:p>
        </p:txBody>
      </p:sp>
    </p:spTree>
    <p:extLst>
      <p:ext uri="{BB962C8B-B14F-4D97-AF65-F5344CB8AC3E}">
        <p14:creationId xmlns:p14="http://schemas.microsoft.com/office/powerpoint/2010/main" val="32793561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BA3F695-759A-B44B-8217-0F343129178B}"/>
              </a:ext>
            </a:extLst>
          </p:cNvPr>
          <p:cNvPicPr>
            <a:picLocks noChangeAspect="1"/>
          </p:cNvPicPr>
          <p:nvPr/>
        </p:nvPicPr>
        <p:blipFill>
          <a:blip r:embed="rId2"/>
          <a:stretch>
            <a:fillRect/>
          </a:stretch>
        </p:blipFill>
        <p:spPr>
          <a:xfrm>
            <a:off x="0" y="1171575"/>
            <a:ext cx="9144000" cy="5143500"/>
          </a:xfrm>
          <a:prstGeom prst="rect">
            <a:avLst/>
          </a:prstGeom>
        </p:spPr>
      </p:pic>
      <p:sp>
        <p:nvSpPr>
          <p:cNvPr id="8" name="Title 1">
            <a:extLst>
              <a:ext uri="{FF2B5EF4-FFF2-40B4-BE49-F238E27FC236}">
                <a16:creationId xmlns:a16="http://schemas.microsoft.com/office/drawing/2014/main" id="{6FFBFD5A-F34D-A746-9507-999876F6F86E}"/>
              </a:ext>
            </a:extLst>
          </p:cNvPr>
          <p:cNvSpPr txBox="1">
            <a:spLocks/>
          </p:cNvSpPr>
          <p:nvPr/>
        </p:nvSpPr>
        <p:spPr>
          <a:xfrm>
            <a:off x="628650" y="-134937"/>
            <a:ext cx="7886700" cy="99218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2400" dirty="0"/>
            </a:br>
            <a:r>
              <a:rPr lang="en-SG" sz="2400" dirty="0"/>
              <a:t>Figure 1 – </a:t>
            </a:r>
            <a:r>
              <a:rPr lang="en-US" sz="2400" dirty="0"/>
              <a:t>Tri Hita Karana and the SDGs</a:t>
            </a:r>
          </a:p>
        </p:txBody>
      </p:sp>
    </p:spTree>
    <p:extLst>
      <p:ext uri="{BB962C8B-B14F-4D97-AF65-F5344CB8AC3E}">
        <p14:creationId xmlns:p14="http://schemas.microsoft.com/office/powerpoint/2010/main" val="3934941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5CE42-B529-D64D-98EE-495488635D0D}"/>
              </a:ext>
            </a:extLst>
          </p:cNvPr>
          <p:cNvSpPr>
            <a:spLocks noGrp="1"/>
          </p:cNvSpPr>
          <p:nvPr>
            <p:ph type="title"/>
          </p:nvPr>
        </p:nvSpPr>
        <p:spPr>
          <a:xfrm>
            <a:off x="628650" y="365126"/>
            <a:ext cx="7886700" cy="697555"/>
          </a:xfrm>
        </p:spPr>
        <p:txBody>
          <a:bodyPr/>
          <a:lstStyle/>
          <a:p>
            <a:r>
              <a:rPr lang="en-US" dirty="0"/>
              <a:t>Mission of TSEA</a:t>
            </a:r>
          </a:p>
        </p:txBody>
      </p:sp>
      <p:sp>
        <p:nvSpPr>
          <p:cNvPr id="3" name="Content Placeholder 2">
            <a:extLst>
              <a:ext uri="{FF2B5EF4-FFF2-40B4-BE49-F238E27FC236}">
                <a16:creationId xmlns:a16="http://schemas.microsoft.com/office/drawing/2014/main" id="{DF37BDE2-8FC4-A043-A4FF-9BAFF6B071D8}"/>
              </a:ext>
            </a:extLst>
          </p:cNvPr>
          <p:cNvSpPr>
            <a:spLocks noGrp="1"/>
          </p:cNvSpPr>
          <p:nvPr>
            <p:ph idx="1"/>
          </p:nvPr>
        </p:nvSpPr>
        <p:spPr/>
        <p:txBody>
          <a:bodyPr>
            <a:normAutofit fontScale="92500" lnSpcReduction="20000"/>
          </a:bodyPr>
          <a:lstStyle/>
          <a:p>
            <a:r>
              <a:rPr lang="en-US" dirty="0"/>
              <a:t>To nurture trust in society, promote </a:t>
            </a:r>
            <a:r>
              <a:rPr lang="en-US" b="1" dirty="0"/>
              <a:t>environmental sustainability</a:t>
            </a:r>
            <a:r>
              <a:rPr lang="en-US" dirty="0"/>
              <a:t> and regeneration, and drive </a:t>
            </a:r>
            <a:r>
              <a:rPr lang="en-US" b="1" dirty="0"/>
              <a:t>equitable economic development</a:t>
            </a:r>
            <a:r>
              <a:rPr lang="en-US" dirty="0"/>
              <a:t> and </a:t>
            </a:r>
            <a:r>
              <a:rPr lang="en-US" b="1" dirty="0"/>
              <a:t>public health</a:t>
            </a:r>
            <a:r>
              <a:rPr lang="en-US" dirty="0"/>
              <a:t> in Bali, Indonesia and beyond</a:t>
            </a:r>
          </a:p>
          <a:p>
            <a:r>
              <a:rPr lang="en-US" dirty="0"/>
              <a:t>By employing system thinking, multi-sector engagement and transformational leadership to educate </a:t>
            </a:r>
            <a:r>
              <a:rPr lang="en-US" b="1" dirty="0"/>
              <a:t>creative individuals</a:t>
            </a:r>
            <a:r>
              <a:rPr lang="en-US" dirty="0"/>
              <a:t>, make research discoveries and create innovations, including policies, </a:t>
            </a:r>
            <a:r>
              <a:rPr lang="en-US" b="1" dirty="0"/>
              <a:t>practices</a:t>
            </a:r>
            <a:r>
              <a:rPr lang="en-US" dirty="0"/>
              <a:t> and technologies</a:t>
            </a:r>
          </a:p>
          <a:p>
            <a:endParaRPr lang="en-US" dirty="0"/>
          </a:p>
          <a:p>
            <a:pPr marL="0" indent="0">
              <a:buNone/>
            </a:pPr>
            <a:r>
              <a:rPr lang="en-US" dirty="0"/>
              <a:t>Our tri-sector, professional, and postgraduate programs will </a:t>
            </a:r>
            <a:r>
              <a:rPr lang="en-US" b="1" dirty="0"/>
              <a:t>educate participants</a:t>
            </a:r>
            <a:r>
              <a:rPr lang="en-US" dirty="0"/>
              <a:t>, oversee the </a:t>
            </a:r>
            <a:r>
              <a:rPr lang="en-US" b="1" dirty="0"/>
              <a:t>exchange</a:t>
            </a:r>
            <a:r>
              <a:rPr lang="en-US" dirty="0"/>
              <a:t> of students and faculty, and conduct </a:t>
            </a:r>
            <a:r>
              <a:rPr lang="en-US" b="1" dirty="0"/>
              <a:t>outreach</a:t>
            </a:r>
            <a:r>
              <a:rPr lang="en-US" dirty="0"/>
              <a:t> events</a:t>
            </a:r>
          </a:p>
        </p:txBody>
      </p:sp>
    </p:spTree>
    <p:extLst>
      <p:ext uri="{BB962C8B-B14F-4D97-AF65-F5344CB8AC3E}">
        <p14:creationId xmlns:p14="http://schemas.microsoft.com/office/powerpoint/2010/main" val="3117390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866EE-92E3-1F4B-A2A0-87F0D527DE24}"/>
              </a:ext>
            </a:extLst>
          </p:cNvPr>
          <p:cNvSpPr>
            <a:spLocks noGrp="1"/>
          </p:cNvSpPr>
          <p:nvPr>
            <p:ph type="title"/>
          </p:nvPr>
        </p:nvSpPr>
        <p:spPr/>
        <p:txBody>
          <a:bodyPr/>
          <a:lstStyle/>
          <a:p>
            <a:r>
              <a:rPr lang="en-US" dirty="0"/>
              <a:t>Needs of stakeholders</a:t>
            </a:r>
          </a:p>
        </p:txBody>
      </p:sp>
      <p:sp>
        <p:nvSpPr>
          <p:cNvPr id="3" name="Content Placeholder 2">
            <a:extLst>
              <a:ext uri="{FF2B5EF4-FFF2-40B4-BE49-F238E27FC236}">
                <a16:creationId xmlns:a16="http://schemas.microsoft.com/office/drawing/2014/main" id="{92671D37-078E-AD47-944D-AE9974D12CA3}"/>
              </a:ext>
            </a:extLst>
          </p:cNvPr>
          <p:cNvSpPr>
            <a:spLocks noGrp="1"/>
          </p:cNvSpPr>
          <p:nvPr>
            <p:ph idx="1"/>
          </p:nvPr>
        </p:nvSpPr>
        <p:spPr>
          <a:xfrm>
            <a:off x="628650" y="1289177"/>
            <a:ext cx="7886700" cy="4351338"/>
          </a:xfrm>
        </p:spPr>
        <p:txBody>
          <a:bodyPr>
            <a:noAutofit/>
          </a:bodyPr>
          <a:lstStyle/>
          <a:p>
            <a:pPr marL="0" indent="0">
              <a:buNone/>
            </a:pPr>
            <a:r>
              <a:rPr lang="en-US" sz="1800" dirty="0"/>
              <a:t>After extensive discussions with stakeholders in government, industry and civil society, we identified the following program needs and trends:. </a:t>
            </a:r>
          </a:p>
          <a:p>
            <a:pPr lvl="0" fontAlgn="base"/>
            <a:r>
              <a:rPr lang="en-US" sz="1800" dirty="0"/>
              <a:t>Emerging from COVID 19 and its issues of public health, there is a growing need for economic redevelopment and for employment, particularly among the “demographic bonus” of millennials.</a:t>
            </a:r>
          </a:p>
          <a:p>
            <a:pPr lvl="0" fontAlgn="base"/>
            <a:r>
              <a:rPr lang="en-US" sz="1800" dirty="0"/>
              <a:t>Nearly 60% of Indonesia’s almost 300 million citizens reside in 98 cities and 416 rural towns (regencies). Our canvassing of the issue reveals that a vast majority of these towns (96%) do not possess detailed spatial plans, and there have been very few clear roadmaps on how to transform these loci into more sustainable digital habitats. </a:t>
            </a:r>
          </a:p>
          <a:p>
            <a:pPr lvl="0" fontAlgn="base"/>
            <a:r>
              <a:rPr lang="en-US" sz="1800" dirty="0"/>
              <a:t>Stakeholders report gaps in human awareness of the huge potential of technology in enabling a better future, particularly in ICT transformation and urban infrastructure and services.</a:t>
            </a:r>
          </a:p>
          <a:p>
            <a:pPr lvl="0" fontAlgn="base"/>
            <a:r>
              <a:rPr lang="en-US" sz="1800" dirty="0"/>
              <a:t>There are significant gaps in IT literacy at the grassroots level, blocking citizens from using ICT for entrepreneurial ventures and new products, lifelong learning and as a tool for managing social spaces and relationships.</a:t>
            </a:r>
          </a:p>
          <a:p>
            <a:pPr lvl="0" fontAlgn="base"/>
            <a:r>
              <a:rPr lang="en-US" sz="1800" dirty="0"/>
              <a:t>We heard observations regarding gaps in the human capacity both in the technical-practical aspects as well as leadership and governance aspects of change implementation.</a:t>
            </a:r>
          </a:p>
        </p:txBody>
      </p:sp>
    </p:spTree>
    <p:extLst>
      <p:ext uri="{BB962C8B-B14F-4D97-AF65-F5344CB8AC3E}">
        <p14:creationId xmlns:p14="http://schemas.microsoft.com/office/powerpoint/2010/main" val="4100217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BA23A-9B12-EE4D-B7EC-9C0FEA690A2C}"/>
              </a:ext>
            </a:extLst>
          </p:cNvPr>
          <p:cNvSpPr>
            <a:spLocks noGrp="1"/>
          </p:cNvSpPr>
          <p:nvPr>
            <p:ph type="title"/>
          </p:nvPr>
        </p:nvSpPr>
        <p:spPr/>
        <p:txBody>
          <a:bodyPr/>
          <a:lstStyle/>
          <a:p>
            <a:r>
              <a:rPr lang="en-US" dirty="0"/>
              <a:t>Notional projects</a:t>
            </a:r>
          </a:p>
        </p:txBody>
      </p:sp>
      <p:graphicFrame>
        <p:nvGraphicFramePr>
          <p:cNvPr id="4" name="Content Placeholder 3">
            <a:extLst>
              <a:ext uri="{FF2B5EF4-FFF2-40B4-BE49-F238E27FC236}">
                <a16:creationId xmlns:a16="http://schemas.microsoft.com/office/drawing/2014/main" id="{F68AAE97-1E9B-A149-95EE-422E8D0B5B24}"/>
              </a:ext>
            </a:extLst>
          </p:cNvPr>
          <p:cNvGraphicFramePr>
            <a:graphicFrameLocks noGrp="1"/>
          </p:cNvGraphicFramePr>
          <p:nvPr>
            <p:ph idx="1"/>
          </p:nvPr>
        </p:nvGraphicFramePr>
        <p:xfrm>
          <a:off x="628650" y="1825625"/>
          <a:ext cx="7886700" cy="2473960"/>
        </p:xfrm>
        <a:graphic>
          <a:graphicData uri="http://schemas.openxmlformats.org/drawingml/2006/table">
            <a:tbl>
              <a:tblPr firstRow="1" bandRow="1">
                <a:tableStyleId>{5C22544A-7EE6-4342-B048-85BDC9FD1C3A}</a:tableStyleId>
              </a:tblPr>
              <a:tblGrid>
                <a:gridCol w="1227859">
                  <a:extLst>
                    <a:ext uri="{9D8B030D-6E8A-4147-A177-3AD203B41FA5}">
                      <a16:colId xmlns:a16="http://schemas.microsoft.com/office/drawing/2014/main" val="2114453268"/>
                    </a:ext>
                  </a:extLst>
                </a:gridCol>
                <a:gridCol w="2064327">
                  <a:extLst>
                    <a:ext uri="{9D8B030D-6E8A-4147-A177-3AD203B41FA5}">
                      <a16:colId xmlns:a16="http://schemas.microsoft.com/office/drawing/2014/main" val="3473782001"/>
                    </a:ext>
                  </a:extLst>
                </a:gridCol>
                <a:gridCol w="2622839">
                  <a:extLst>
                    <a:ext uri="{9D8B030D-6E8A-4147-A177-3AD203B41FA5}">
                      <a16:colId xmlns:a16="http://schemas.microsoft.com/office/drawing/2014/main" val="549170220"/>
                    </a:ext>
                  </a:extLst>
                </a:gridCol>
                <a:gridCol w="1971675">
                  <a:extLst>
                    <a:ext uri="{9D8B030D-6E8A-4147-A177-3AD203B41FA5}">
                      <a16:colId xmlns:a16="http://schemas.microsoft.com/office/drawing/2014/main" val="2642050474"/>
                    </a:ext>
                  </a:extLst>
                </a:gridCol>
              </a:tblGrid>
              <a:tr h="370840">
                <a:tc>
                  <a:txBody>
                    <a:bodyPr/>
                    <a:lstStyle/>
                    <a:p>
                      <a:r>
                        <a:rPr lang="en-US" dirty="0"/>
                        <a:t>Thread</a:t>
                      </a:r>
                    </a:p>
                  </a:txBody>
                  <a:tcPr/>
                </a:tc>
                <a:tc>
                  <a:txBody>
                    <a:bodyPr/>
                    <a:lstStyle/>
                    <a:p>
                      <a:r>
                        <a:rPr lang="en-US" dirty="0"/>
                        <a:t>Cities  </a:t>
                      </a:r>
                    </a:p>
                  </a:txBody>
                  <a:tcPr/>
                </a:tc>
                <a:tc>
                  <a:txBody>
                    <a:bodyPr/>
                    <a:lstStyle/>
                    <a:p>
                      <a:r>
                        <a:rPr lang="en-US" dirty="0"/>
                        <a:t>Systems</a:t>
                      </a:r>
                    </a:p>
                  </a:txBody>
                  <a:tcPr/>
                </a:tc>
                <a:tc>
                  <a:txBody>
                    <a:bodyPr/>
                    <a:lstStyle/>
                    <a:p>
                      <a:r>
                        <a:rPr lang="en-US" dirty="0"/>
                        <a:t>Products</a:t>
                      </a:r>
                    </a:p>
                  </a:txBody>
                  <a:tcPr/>
                </a:tc>
                <a:extLst>
                  <a:ext uri="{0D108BD9-81ED-4DB2-BD59-A6C34878D82A}">
                    <a16:rowId xmlns:a16="http://schemas.microsoft.com/office/drawing/2014/main" val="2055295582"/>
                  </a:ext>
                </a:extLst>
              </a:tr>
              <a:tr h="370840">
                <a:tc>
                  <a:txBody>
                    <a:bodyPr/>
                    <a:lstStyle/>
                    <a:p>
                      <a:endParaRPr lang="en-US" dirty="0"/>
                    </a:p>
                  </a:txBody>
                  <a:tcPr/>
                </a:tc>
                <a:tc>
                  <a:txBody>
                    <a:bodyPr/>
                    <a:lstStyle/>
                    <a:p>
                      <a:r>
                        <a:rPr lang="en-US" dirty="0"/>
                        <a:t>ICT plan for the new capital  in Indonesia</a:t>
                      </a:r>
                    </a:p>
                  </a:txBody>
                  <a:tcPr/>
                </a:tc>
                <a:tc>
                  <a:txBody>
                    <a:bodyPr/>
                    <a:lstStyle/>
                    <a:p>
                      <a:r>
                        <a:rPr lang="en-US" dirty="0"/>
                        <a:t>Design of government provided </a:t>
                      </a:r>
                      <a:r>
                        <a:rPr lang="en-US" dirty="0" err="1"/>
                        <a:t>senseable</a:t>
                      </a:r>
                      <a:r>
                        <a:rPr lang="en-US" dirty="0"/>
                        <a:t> urban system (eg traffic control)</a:t>
                      </a:r>
                    </a:p>
                  </a:txBody>
                  <a:tcPr/>
                </a:tc>
                <a:tc>
                  <a:txBody>
                    <a:bodyPr/>
                    <a:lstStyle/>
                    <a:p>
                      <a:r>
                        <a:rPr lang="en-US" dirty="0"/>
                        <a:t>App for access to government held data </a:t>
                      </a:r>
                    </a:p>
                  </a:txBody>
                  <a:tcPr/>
                </a:tc>
                <a:extLst>
                  <a:ext uri="{0D108BD9-81ED-4DB2-BD59-A6C34878D82A}">
                    <a16:rowId xmlns:a16="http://schemas.microsoft.com/office/drawing/2014/main" val="1425818309"/>
                  </a:ext>
                </a:extLst>
              </a:tr>
              <a:tr h="370840">
                <a:tc>
                  <a:txBody>
                    <a:bodyPr/>
                    <a:lstStyle/>
                    <a:p>
                      <a:endParaRPr lang="en-US" dirty="0"/>
                    </a:p>
                  </a:txBody>
                  <a:tcPr/>
                </a:tc>
                <a:tc>
                  <a:txBody>
                    <a:bodyPr/>
                    <a:lstStyle/>
                    <a:p>
                      <a:r>
                        <a:rPr lang="en-US" dirty="0"/>
                        <a:t>ICT enabled  planning for small cities and regencies</a:t>
                      </a:r>
                    </a:p>
                  </a:txBody>
                  <a:tcPr/>
                </a:tc>
                <a:tc>
                  <a:txBody>
                    <a:bodyPr/>
                    <a:lstStyle/>
                    <a:p>
                      <a:r>
                        <a:rPr lang="en-US" dirty="0"/>
                        <a:t>Design of commercially provided ICT system (eg banking)</a:t>
                      </a:r>
                    </a:p>
                  </a:txBody>
                  <a:tcPr/>
                </a:tc>
                <a:tc>
                  <a:txBody>
                    <a:bodyPr/>
                    <a:lstStyle/>
                    <a:p>
                      <a:r>
                        <a:rPr lang="en-US" dirty="0"/>
                        <a:t>App for commercially motivate data based product</a:t>
                      </a:r>
                    </a:p>
                  </a:txBody>
                  <a:tcPr/>
                </a:tc>
                <a:extLst>
                  <a:ext uri="{0D108BD9-81ED-4DB2-BD59-A6C34878D82A}">
                    <a16:rowId xmlns:a16="http://schemas.microsoft.com/office/drawing/2014/main" val="1089791600"/>
                  </a:ext>
                </a:extLst>
              </a:tr>
            </a:tbl>
          </a:graphicData>
        </a:graphic>
      </p:graphicFrame>
    </p:spTree>
    <p:extLst>
      <p:ext uri="{BB962C8B-B14F-4D97-AF65-F5344CB8AC3E}">
        <p14:creationId xmlns:p14="http://schemas.microsoft.com/office/powerpoint/2010/main" val="4061957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C679-4B72-1944-AD17-2C4B886FC922}"/>
              </a:ext>
            </a:extLst>
          </p:cNvPr>
          <p:cNvSpPr>
            <a:spLocks noGrp="1"/>
          </p:cNvSpPr>
          <p:nvPr>
            <p:ph type="title"/>
          </p:nvPr>
        </p:nvSpPr>
        <p:spPr/>
        <p:txBody>
          <a:bodyPr>
            <a:normAutofit fontScale="90000"/>
          </a:bodyPr>
          <a:lstStyle/>
          <a:p>
            <a:r>
              <a:rPr lang="en-US" dirty="0"/>
              <a:t>Learning outcomes cluster around six threads and the need to learn practice</a:t>
            </a:r>
          </a:p>
        </p:txBody>
      </p:sp>
      <p:sp>
        <p:nvSpPr>
          <p:cNvPr id="3" name="Content Placeholder 2">
            <a:extLst>
              <a:ext uri="{FF2B5EF4-FFF2-40B4-BE49-F238E27FC236}">
                <a16:creationId xmlns:a16="http://schemas.microsoft.com/office/drawing/2014/main" id="{5477B7FA-C494-9B43-B591-B67B070E1ACF}"/>
              </a:ext>
            </a:extLst>
          </p:cNvPr>
          <p:cNvSpPr>
            <a:spLocks noGrp="1"/>
          </p:cNvSpPr>
          <p:nvPr>
            <p:ph idx="1"/>
          </p:nvPr>
        </p:nvSpPr>
        <p:spPr>
          <a:xfrm>
            <a:off x="628650" y="1963648"/>
            <a:ext cx="7886700" cy="4351338"/>
          </a:xfrm>
        </p:spPr>
        <p:txBody>
          <a:bodyPr>
            <a:normAutofit fontScale="70000" lnSpcReduction="20000"/>
          </a:bodyPr>
          <a:lstStyle/>
          <a:p>
            <a:pPr lvl="0"/>
            <a:r>
              <a:rPr lang="en-US" dirty="0"/>
              <a:t>A foundational thread on happiness, sustainability and transformational leadership</a:t>
            </a:r>
          </a:p>
          <a:p>
            <a:pPr lvl="0"/>
            <a:r>
              <a:rPr lang="en-US" dirty="0"/>
              <a:t>A thread on application oriented ICT – computational thinking – which would include ML, big data, service mesh, etc. </a:t>
            </a:r>
          </a:p>
          <a:p>
            <a:pPr lvl="0"/>
            <a:r>
              <a:rPr lang="en-US" dirty="0"/>
              <a:t>A thread on system thinking and integration, which links the  ICT and design topics</a:t>
            </a:r>
          </a:p>
          <a:p>
            <a:pPr lvl="0"/>
            <a:r>
              <a:rPr lang="en-US" dirty="0"/>
              <a:t>Urban planning including the services from the land – a type of design thinking</a:t>
            </a:r>
          </a:p>
          <a:p>
            <a:pPr lvl="0"/>
            <a:r>
              <a:rPr lang="en-US" dirty="0"/>
              <a:t>System design and management of more complex systems and their services – a type of design thinking</a:t>
            </a:r>
          </a:p>
          <a:p>
            <a:r>
              <a:rPr lang="en-US" dirty="0"/>
              <a:t>Entrepreneurial product development, including associated services they provide – a type of design thinking</a:t>
            </a:r>
          </a:p>
          <a:p>
            <a:pPr marL="0" indent="0">
              <a:buNone/>
            </a:pPr>
            <a:r>
              <a:rPr lang="en-US" dirty="0"/>
              <a:t>A set of project based learning experiences, to solidify understanding and develop skills of implementation and self-efficacy.</a:t>
            </a:r>
          </a:p>
          <a:p>
            <a:pPr lvl="0"/>
            <a:endParaRPr lang="en-US" dirty="0"/>
          </a:p>
          <a:p>
            <a:endParaRPr lang="en-US" dirty="0"/>
          </a:p>
        </p:txBody>
      </p:sp>
    </p:spTree>
    <p:extLst>
      <p:ext uri="{BB962C8B-B14F-4D97-AF65-F5344CB8AC3E}">
        <p14:creationId xmlns:p14="http://schemas.microsoft.com/office/powerpoint/2010/main" val="3259864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6024E-AC52-614F-8D0D-5568C92DC45C}"/>
              </a:ext>
            </a:extLst>
          </p:cNvPr>
          <p:cNvSpPr>
            <a:spLocks noGrp="1"/>
          </p:cNvSpPr>
          <p:nvPr>
            <p:ph type="title"/>
          </p:nvPr>
        </p:nvSpPr>
        <p:spPr/>
        <p:txBody>
          <a:bodyPr/>
          <a:lstStyle/>
          <a:p>
            <a:r>
              <a:rPr lang="en-US" dirty="0"/>
              <a:t>Student learning experience based design</a:t>
            </a:r>
          </a:p>
        </p:txBody>
      </p:sp>
      <p:sp>
        <p:nvSpPr>
          <p:cNvPr id="3" name="Content Placeholder 2">
            <a:extLst>
              <a:ext uri="{FF2B5EF4-FFF2-40B4-BE49-F238E27FC236}">
                <a16:creationId xmlns:a16="http://schemas.microsoft.com/office/drawing/2014/main" id="{00941FF4-8F70-1F4E-8324-49EC9AE3DD9A}"/>
              </a:ext>
            </a:extLst>
          </p:cNvPr>
          <p:cNvSpPr>
            <a:spLocks noGrp="1"/>
          </p:cNvSpPr>
          <p:nvPr>
            <p:ph idx="1"/>
          </p:nvPr>
        </p:nvSpPr>
        <p:spPr/>
        <p:txBody>
          <a:bodyPr/>
          <a:lstStyle/>
          <a:p>
            <a:r>
              <a:rPr lang="en-US" dirty="0"/>
              <a:t>Start with the end point: participants should be better able to address the grand challenges</a:t>
            </a:r>
          </a:p>
          <a:p>
            <a:r>
              <a:rPr lang="en-US" dirty="0"/>
              <a:t>But these are far to big to work on as learning exercises, so we will identify projects inspired by the grand challenges</a:t>
            </a:r>
          </a:p>
          <a:p>
            <a:r>
              <a:rPr lang="en-US" dirty="0"/>
              <a:t>So what skill do the participants need to develop to work on the project – this drives the design of the threads</a:t>
            </a:r>
          </a:p>
        </p:txBody>
      </p:sp>
    </p:spTree>
    <p:extLst>
      <p:ext uri="{BB962C8B-B14F-4D97-AF65-F5344CB8AC3E}">
        <p14:creationId xmlns:p14="http://schemas.microsoft.com/office/powerpoint/2010/main" val="1058698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E06E5-D612-5C43-B29C-D9CA16FEDC0C}"/>
              </a:ext>
            </a:extLst>
          </p:cNvPr>
          <p:cNvSpPr>
            <a:spLocks noGrp="1"/>
          </p:cNvSpPr>
          <p:nvPr>
            <p:ph type="title"/>
          </p:nvPr>
        </p:nvSpPr>
        <p:spPr>
          <a:xfrm>
            <a:off x="628650" y="17164"/>
            <a:ext cx="7886700" cy="1325563"/>
          </a:xfrm>
        </p:spPr>
        <p:txBody>
          <a:bodyPr/>
          <a:lstStyle/>
          <a:p>
            <a:r>
              <a:rPr lang="en-US" dirty="0"/>
              <a:t>Curricular concept</a:t>
            </a:r>
          </a:p>
        </p:txBody>
      </p:sp>
      <p:sp>
        <p:nvSpPr>
          <p:cNvPr id="3" name="Content Placeholder 2">
            <a:extLst>
              <a:ext uri="{FF2B5EF4-FFF2-40B4-BE49-F238E27FC236}">
                <a16:creationId xmlns:a16="http://schemas.microsoft.com/office/drawing/2014/main" id="{9145A34C-035E-8449-83E1-40C522031F04}"/>
              </a:ext>
            </a:extLst>
          </p:cNvPr>
          <p:cNvSpPr>
            <a:spLocks noGrp="1"/>
          </p:cNvSpPr>
          <p:nvPr>
            <p:ph idx="1"/>
          </p:nvPr>
        </p:nvSpPr>
        <p:spPr>
          <a:xfrm>
            <a:off x="387111" y="1138597"/>
            <a:ext cx="7886700" cy="5193191"/>
          </a:xfrm>
        </p:spPr>
        <p:txBody>
          <a:bodyPr>
            <a:normAutofit fontScale="92500" lnSpcReduction="10000"/>
          </a:bodyPr>
          <a:lstStyle/>
          <a:p>
            <a:r>
              <a:rPr lang="en-US" dirty="0"/>
              <a:t>Students learn principles, methods, and tools in the six threads</a:t>
            </a:r>
          </a:p>
          <a:p>
            <a:r>
              <a:rPr lang="en-US" dirty="0"/>
              <a:t>Each thread has:</a:t>
            </a:r>
          </a:p>
          <a:p>
            <a:pPr lvl="1"/>
            <a:r>
              <a:rPr lang="en-US" dirty="0"/>
              <a:t>Some read-ahead or watch-ahead to strengthen background</a:t>
            </a:r>
          </a:p>
          <a:p>
            <a:pPr lvl="1"/>
            <a:r>
              <a:rPr lang="en-US" dirty="0"/>
              <a:t>A visionary “grand challenge plenary”</a:t>
            </a:r>
          </a:p>
          <a:p>
            <a:pPr lvl="1"/>
            <a:r>
              <a:rPr lang="en-US" dirty="0"/>
              <a:t>Framing and scoping the project linked to the grand challenge</a:t>
            </a:r>
          </a:p>
          <a:p>
            <a:pPr lvl="1"/>
            <a:r>
              <a:rPr lang="en-US" dirty="0"/>
              <a:t>A substantive introduction which introduces 3 or 4 key principles, methods and tools</a:t>
            </a:r>
          </a:p>
          <a:p>
            <a:pPr lvl="1"/>
            <a:r>
              <a:rPr lang="en-US" dirty="0"/>
              <a:t>Several clinics that develop skills in the tools</a:t>
            </a:r>
          </a:p>
          <a:p>
            <a:pPr lvl="1"/>
            <a:r>
              <a:rPr lang="en-US" dirty="0"/>
              <a:t>A set of resources (reading and viewing) as well as available experts that deepen knowledge and sills</a:t>
            </a:r>
          </a:p>
          <a:p>
            <a:r>
              <a:rPr lang="en-US" dirty="0"/>
              <a:t>Tools are practiced on policies, projects, strategies in the  practicum</a:t>
            </a:r>
          </a:p>
          <a:p>
            <a:pPr lvl="1"/>
            <a:r>
              <a:rPr lang="en-US" dirty="0"/>
              <a:t>Application of the methods and tools to a representative  challenge</a:t>
            </a:r>
            <a:endParaRPr lang="en-US" b="1" dirty="0"/>
          </a:p>
        </p:txBody>
      </p:sp>
    </p:spTree>
    <p:extLst>
      <p:ext uri="{BB962C8B-B14F-4D97-AF65-F5344CB8AC3E}">
        <p14:creationId xmlns:p14="http://schemas.microsoft.com/office/powerpoint/2010/main" val="261706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6EA3-4C41-43C3-A0ED-D72999C31ED8}"/>
              </a:ext>
            </a:extLst>
          </p:cNvPr>
          <p:cNvSpPr>
            <a:spLocks noGrp="1"/>
          </p:cNvSpPr>
          <p:nvPr>
            <p:ph type="title"/>
          </p:nvPr>
        </p:nvSpPr>
        <p:spPr>
          <a:xfrm>
            <a:off x="628650" y="0"/>
            <a:ext cx="7886700" cy="1325563"/>
          </a:xfrm>
        </p:spPr>
        <p:txBody>
          <a:bodyPr>
            <a:normAutofit/>
          </a:bodyPr>
          <a:lstStyle/>
          <a:p>
            <a:r>
              <a:rPr lang="en-US" sz="3600" dirty="0">
                <a:latin typeface="+mn-lt"/>
              </a:rPr>
              <a:t>HDX MARKET SEGMENTATION</a:t>
            </a:r>
          </a:p>
        </p:txBody>
      </p:sp>
      <p:sp>
        <p:nvSpPr>
          <p:cNvPr id="3" name="Content Placeholder 2">
            <a:extLst>
              <a:ext uri="{FF2B5EF4-FFF2-40B4-BE49-F238E27FC236}">
                <a16:creationId xmlns:a16="http://schemas.microsoft.com/office/drawing/2014/main" id="{DE762BB2-969B-4548-B058-AF192EFBB4CD}"/>
              </a:ext>
            </a:extLst>
          </p:cNvPr>
          <p:cNvSpPr>
            <a:spLocks noGrp="1"/>
          </p:cNvSpPr>
          <p:nvPr>
            <p:ph idx="1"/>
          </p:nvPr>
        </p:nvSpPr>
        <p:spPr>
          <a:xfrm>
            <a:off x="628650" y="1045520"/>
            <a:ext cx="7886700" cy="4462160"/>
          </a:xfrm>
        </p:spPr>
        <p:txBody>
          <a:bodyPr>
            <a:noAutofit/>
          </a:bodyPr>
          <a:lstStyle/>
          <a:p>
            <a:pPr marL="257175" indent="-257175" algn="just">
              <a:spcAft>
                <a:spcPts val="75"/>
              </a:spcAft>
              <a:buFont typeface="+mj-lt"/>
              <a:buAutoNum type="arabicPeriod"/>
            </a:pPr>
            <a:r>
              <a:rPr lang="en-US" sz="2000" dirty="0">
                <a:latin typeface="Montserrat Light" panose="00000400000000000000" pitchFamily="50" charset="0"/>
                <a:ea typeface="Calibri" panose="020F0502020204030204" pitchFamily="34" charset="0"/>
                <a:cs typeface="Times New Roman" panose="02020603050405020304" pitchFamily="18" charset="0"/>
              </a:rPr>
              <a:t>Beach head market: government employees working on and in cities</a:t>
            </a:r>
          </a:p>
          <a:p>
            <a:pPr lvl="1" algn="just">
              <a:spcAft>
                <a:spcPts val="75"/>
              </a:spcAft>
            </a:pPr>
            <a:r>
              <a:rPr lang="en-US" sz="2000" dirty="0">
                <a:latin typeface="Montserrat Light" panose="00000400000000000000" pitchFamily="50" charset="0"/>
                <a:ea typeface="Calibri" panose="020F0502020204030204" pitchFamily="34" charset="0"/>
                <a:cs typeface="Times New Roman" panose="02020603050405020304" pitchFamily="18" charset="0"/>
              </a:rPr>
              <a:t>Early – mid career professionals</a:t>
            </a:r>
          </a:p>
          <a:p>
            <a:pPr lvl="1" algn="just">
              <a:spcAft>
                <a:spcPts val="75"/>
              </a:spcAft>
            </a:pPr>
            <a:r>
              <a:rPr lang="en-US" sz="2000" dirty="0">
                <a:latin typeface="Montserrat Light" panose="00000400000000000000" pitchFamily="50" charset="0"/>
                <a:ea typeface="Calibri" panose="020F0502020204030204" pitchFamily="34" charset="0"/>
                <a:cs typeface="Times New Roman" panose="02020603050405020304" pitchFamily="18" charset="0"/>
              </a:rPr>
              <a:t>Echelon IV – II (Indonesian civil service rank)</a:t>
            </a:r>
          </a:p>
          <a:p>
            <a:pPr lvl="1" algn="just">
              <a:spcAft>
                <a:spcPts val="75"/>
              </a:spcAft>
            </a:pPr>
            <a:r>
              <a:rPr lang="en-US" sz="2000" dirty="0">
                <a:latin typeface="Montserrat Light" panose="00000400000000000000" pitchFamily="50" charset="0"/>
                <a:ea typeface="Calibri" panose="020F0502020204030204" pitchFamily="34" charset="0"/>
                <a:cs typeface="Times New Roman" panose="02020603050405020304" pitchFamily="18" charset="0"/>
              </a:rPr>
              <a:t>Working in city/regency agencies on ICT transformation</a:t>
            </a:r>
          </a:p>
          <a:p>
            <a:pPr marL="257175" indent="-257175" algn="just">
              <a:spcAft>
                <a:spcPts val="75"/>
              </a:spcAft>
              <a:buFont typeface="+mj-lt"/>
              <a:buAutoNum type="arabicPeriod"/>
            </a:pPr>
            <a:r>
              <a:rPr lang="en-US" sz="2000" dirty="0">
                <a:latin typeface="Montserrat Light" panose="00000400000000000000" pitchFamily="50" charset="0"/>
                <a:ea typeface="Calibri" panose="020F0502020204030204" pitchFamily="34" charset="0"/>
                <a:cs typeface="Times New Roman" panose="02020603050405020304" pitchFamily="18" charset="0"/>
              </a:rPr>
              <a:t>Commercial sector</a:t>
            </a:r>
          </a:p>
          <a:p>
            <a:pPr lvl="1" algn="just">
              <a:spcAft>
                <a:spcPts val="75"/>
              </a:spcAft>
            </a:pPr>
            <a:r>
              <a:rPr lang="en-US" sz="2000" dirty="0">
                <a:latin typeface="Montserrat Light" panose="00000400000000000000" pitchFamily="50" charset="0"/>
                <a:ea typeface="Calibri" panose="020F0502020204030204" pitchFamily="34" charset="0"/>
                <a:cs typeface="Times New Roman" panose="02020603050405020304" pitchFamily="18" charset="0"/>
              </a:rPr>
              <a:t>Early – mid career professionals applying ICT</a:t>
            </a:r>
          </a:p>
          <a:p>
            <a:pPr marL="257175" indent="-257175" algn="just">
              <a:spcAft>
                <a:spcPts val="75"/>
              </a:spcAft>
              <a:buFont typeface="+mj-lt"/>
              <a:buAutoNum type="arabicPeriod"/>
            </a:pPr>
            <a:r>
              <a:rPr lang="en-US" sz="2000" dirty="0">
                <a:latin typeface="Montserrat Light" panose="00000400000000000000" pitchFamily="50" charset="0"/>
                <a:ea typeface="Calibri" panose="020F0502020204030204" pitchFamily="34" charset="0"/>
                <a:cs typeface="Times New Roman" panose="02020603050405020304" pitchFamily="18" charset="0"/>
              </a:rPr>
              <a:t>‘The Bosses’</a:t>
            </a:r>
          </a:p>
          <a:p>
            <a:pPr lvl="1" algn="just">
              <a:spcAft>
                <a:spcPts val="75"/>
              </a:spcAft>
            </a:pPr>
            <a:r>
              <a:rPr lang="en-US" sz="2000" dirty="0">
                <a:latin typeface="Montserrat Light" panose="00000400000000000000" pitchFamily="50" charset="0"/>
                <a:ea typeface="Calibri" panose="020F0502020204030204" pitchFamily="34" charset="0"/>
                <a:cs typeface="Times New Roman" panose="02020603050405020304" pitchFamily="18" charset="0"/>
              </a:rPr>
              <a:t>People who supervise the early – mid career professionals</a:t>
            </a:r>
          </a:p>
          <a:p>
            <a:pPr lvl="1" algn="just">
              <a:spcAft>
                <a:spcPts val="75"/>
              </a:spcAft>
            </a:pPr>
            <a:r>
              <a:rPr lang="en-US" sz="2000" dirty="0">
                <a:latin typeface="Montserrat Light" panose="00000400000000000000" pitchFamily="50" charset="0"/>
                <a:ea typeface="Calibri" panose="020F0502020204030204" pitchFamily="34" charset="0"/>
                <a:cs typeface="Times New Roman" panose="02020603050405020304" pitchFamily="18" charset="0"/>
              </a:rPr>
              <a:t>Who want to participate in entire 12 week program</a:t>
            </a:r>
          </a:p>
          <a:p>
            <a:pPr marL="257175" indent="-257175" algn="just">
              <a:spcAft>
                <a:spcPts val="75"/>
              </a:spcAft>
              <a:buFont typeface="+mj-lt"/>
              <a:buAutoNum type="arabicPeriod"/>
            </a:pPr>
            <a:r>
              <a:rPr lang="en-US" sz="2000" dirty="0">
                <a:latin typeface="Montserrat Light" panose="00000400000000000000" pitchFamily="50" charset="0"/>
                <a:ea typeface="Calibri" panose="020F0502020204030204" pitchFamily="34" charset="0"/>
                <a:cs typeface="Times New Roman" panose="02020603050405020304" pitchFamily="18" charset="0"/>
              </a:rPr>
              <a:t>Executive version of Happy Digital X</a:t>
            </a:r>
          </a:p>
          <a:p>
            <a:pPr lvl="1" algn="just">
              <a:spcAft>
                <a:spcPts val="75"/>
              </a:spcAft>
            </a:pPr>
            <a:r>
              <a:rPr lang="en-US" sz="2000" dirty="0">
                <a:latin typeface="Montserrat Light" panose="00000400000000000000" pitchFamily="50" charset="0"/>
                <a:ea typeface="Calibri" panose="020F0502020204030204" pitchFamily="34" charset="0"/>
                <a:cs typeface="Times New Roman" panose="02020603050405020304" pitchFamily="18" charset="0"/>
              </a:rPr>
              <a:t>Targeted towards executives</a:t>
            </a:r>
          </a:p>
          <a:p>
            <a:pPr lvl="1" algn="just">
              <a:spcAft>
                <a:spcPts val="75"/>
              </a:spcAft>
            </a:pPr>
            <a:r>
              <a:rPr lang="en-US" sz="2000" dirty="0">
                <a:latin typeface="Montserrat Light" panose="00000400000000000000" pitchFamily="50" charset="0"/>
                <a:ea typeface="Calibri" panose="020F0502020204030204" pitchFamily="34" charset="0"/>
                <a:cs typeface="Times New Roman" panose="02020603050405020304" pitchFamily="18" charset="0"/>
              </a:rPr>
              <a:t>Will learn what the participants have learned</a:t>
            </a:r>
          </a:p>
          <a:p>
            <a:pPr lvl="1" algn="just">
              <a:spcAft>
                <a:spcPts val="75"/>
              </a:spcAft>
            </a:pPr>
            <a:r>
              <a:rPr lang="en-US" sz="2000" dirty="0">
                <a:latin typeface="Montserrat Light" panose="00000400000000000000" pitchFamily="50" charset="0"/>
                <a:ea typeface="Calibri" panose="020F0502020204030204" pitchFamily="34" charset="0"/>
                <a:cs typeface="Times New Roman" panose="02020603050405020304" pitchFamily="18" charset="0"/>
              </a:rPr>
              <a:t>Will be involved in plenaries</a:t>
            </a:r>
          </a:p>
          <a:p>
            <a:pPr marL="257175" indent="-257175" algn="just">
              <a:spcAft>
                <a:spcPts val="75"/>
              </a:spcAft>
              <a:buFont typeface="+mj-lt"/>
              <a:buAutoNum type="arabicPeriod"/>
            </a:pPr>
            <a:r>
              <a:rPr lang="en-US" sz="2000" dirty="0">
                <a:latin typeface="Montserrat Light" panose="00000400000000000000" pitchFamily="50" charset="0"/>
                <a:ea typeface="Calibri" panose="020F0502020204030204" pitchFamily="34" charset="0"/>
                <a:cs typeface="Times New Roman" panose="02020603050405020304" pitchFamily="18" charset="0"/>
              </a:rPr>
              <a:t>Entrepreneurs and ICT experts</a:t>
            </a:r>
          </a:p>
          <a:p>
            <a:pPr lvl="1" algn="just">
              <a:spcAft>
                <a:spcPts val="75"/>
              </a:spcAft>
            </a:pPr>
            <a:r>
              <a:rPr lang="en-US" sz="2000" dirty="0">
                <a:latin typeface="Montserrat Light" panose="00000400000000000000" pitchFamily="50" charset="0"/>
                <a:ea typeface="Calibri" panose="020F0502020204030204" pitchFamily="34" charset="0"/>
                <a:cs typeface="Times New Roman" panose="02020603050405020304" pitchFamily="18" charset="0"/>
              </a:rPr>
              <a:t>Participants with tech background, able to bring value for other participants</a:t>
            </a:r>
          </a:p>
        </p:txBody>
      </p:sp>
    </p:spTree>
    <p:extLst>
      <p:ext uri="{BB962C8B-B14F-4D97-AF65-F5344CB8AC3E}">
        <p14:creationId xmlns:p14="http://schemas.microsoft.com/office/powerpoint/2010/main" val="2200495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8886C-DB53-E545-BAEF-1AFC4968DFA8}"/>
              </a:ext>
            </a:extLst>
          </p:cNvPr>
          <p:cNvSpPr>
            <a:spLocks noGrp="1"/>
          </p:cNvSpPr>
          <p:nvPr>
            <p:ph type="title"/>
          </p:nvPr>
        </p:nvSpPr>
        <p:spPr/>
        <p:txBody>
          <a:bodyPr/>
          <a:lstStyle/>
          <a:p>
            <a:r>
              <a:rPr lang="en-US" dirty="0"/>
              <a:t>Grand challenges and representative projects</a:t>
            </a:r>
          </a:p>
        </p:txBody>
      </p:sp>
      <p:sp>
        <p:nvSpPr>
          <p:cNvPr id="3" name="Content Placeholder 2">
            <a:extLst>
              <a:ext uri="{FF2B5EF4-FFF2-40B4-BE49-F238E27FC236}">
                <a16:creationId xmlns:a16="http://schemas.microsoft.com/office/drawing/2014/main" id="{7A25E416-1885-9945-A027-E1548D43C374}"/>
              </a:ext>
            </a:extLst>
          </p:cNvPr>
          <p:cNvSpPr>
            <a:spLocks noGrp="1"/>
          </p:cNvSpPr>
          <p:nvPr>
            <p:ph idx="1"/>
          </p:nvPr>
        </p:nvSpPr>
        <p:spPr>
          <a:xfrm>
            <a:off x="628650" y="1825624"/>
            <a:ext cx="7886700" cy="4708525"/>
          </a:xfrm>
        </p:spPr>
        <p:txBody>
          <a:bodyPr>
            <a:normAutofit/>
          </a:bodyPr>
          <a:lstStyle/>
          <a:p>
            <a:r>
              <a:rPr lang="en-US" dirty="0"/>
              <a:t>The integrated project experiences are motivated by three or so real </a:t>
            </a:r>
            <a:r>
              <a:rPr lang="en-US" b="1" dirty="0"/>
              <a:t>grand challenges </a:t>
            </a:r>
            <a:r>
              <a:rPr lang="en-US" dirty="0"/>
              <a:t>important to Indonesia and the region</a:t>
            </a:r>
          </a:p>
          <a:p>
            <a:r>
              <a:rPr lang="en-US" dirty="0"/>
              <a:t>The project work is organized around a set of </a:t>
            </a:r>
            <a:r>
              <a:rPr lang="en-US" b="1" dirty="0"/>
              <a:t>projects </a:t>
            </a:r>
            <a:r>
              <a:rPr lang="en-US" dirty="0"/>
              <a:t>linked to the grand challenges but of a scope that participants can apply tools, demonstrate skills, and produce concrete results</a:t>
            </a:r>
          </a:p>
          <a:p>
            <a:r>
              <a:rPr lang="en-US" dirty="0"/>
              <a:t>Projects are </a:t>
            </a:r>
            <a:r>
              <a:rPr lang="en-US" b="1" dirty="0"/>
              <a:t>linked to the interests of</a:t>
            </a:r>
            <a:r>
              <a:rPr lang="en-US" dirty="0"/>
              <a:t> sponsors and other key stakeholders, and participants</a:t>
            </a:r>
          </a:p>
          <a:p>
            <a:endParaRPr lang="en-US" dirty="0"/>
          </a:p>
        </p:txBody>
      </p:sp>
    </p:spTree>
    <p:extLst>
      <p:ext uri="{BB962C8B-B14F-4D97-AF65-F5344CB8AC3E}">
        <p14:creationId xmlns:p14="http://schemas.microsoft.com/office/powerpoint/2010/main" val="286468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AFDB-91ED-BD4D-BEE6-72F04042EF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C26800-30DF-F245-90F3-34C06A1E32A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8457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5C166802-2B92-DC4A-B830-F4DD8C408C9D}"/>
              </a:ext>
            </a:extLst>
          </p:cNvPr>
          <p:cNvSpPr>
            <a:spLocks noGrp="1"/>
          </p:cNvSpPr>
          <p:nvPr>
            <p:ph type="title"/>
          </p:nvPr>
        </p:nvSpPr>
        <p:spPr>
          <a:xfrm>
            <a:off x="384048" y="365127"/>
            <a:ext cx="8131302" cy="201008"/>
          </a:xfrm>
        </p:spPr>
        <p:txBody>
          <a:bodyPr>
            <a:normAutofit fontScale="90000"/>
          </a:bodyPr>
          <a:lstStyle/>
          <a:p>
            <a:r>
              <a:rPr lang="en-US" sz="2800" dirty="0"/>
              <a:t>Figure 3 –  Joint design curriculum in detail</a:t>
            </a:r>
          </a:p>
        </p:txBody>
      </p:sp>
      <p:sp>
        <p:nvSpPr>
          <p:cNvPr id="4" name="Rounded Rectangle 3">
            <a:extLst>
              <a:ext uri="{FF2B5EF4-FFF2-40B4-BE49-F238E27FC236}">
                <a16:creationId xmlns:a16="http://schemas.microsoft.com/office/drawing/2014/main" id="{639AE444-DC2D-3A4F-962A-1CBAAE4E7DBC}"/>
              </a:ext>
            </a:extLst>
          </p:cNvPr>
          <p:cNvSpPr/>
          <p:nvPr/>
        </p:nvSpPr>
        <p:spPr>
          <a:xfrm>
            <a:off x="1684219" y="2094847"/>
            <a:ext cx="1800225" cy="55721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Urban design</a:t>
            </a:r>
          </a:p>
          <a:p>
            <a:pPr algn="ctr"/>
            <a:r>
              <a:rPr lang="en-US" sz="1100" dirty="0"/>
              <a:t>Introduction,</a:t>
            </a:r>
          </a:p>
        </p:txBody>
      </p:sp>
      <p:sp>
        <p:nvSpPr>
          <p:cNvPr id="5" name="Rounded Rectangle 4">
            <a:extLst>
              <a:ext uri="{FF2B5EF4-FFF2-40B4-BE49-F238E27FC236}">
                <a16:creationId xmlns:a16="http://schemas.microsoft.com/office/drawing/2014/main" id="{5868FBCD-F188-254E-9E58-E7F2151A6A7B}"/>
              </a:ext>
            </a:extLst>
          </p:cNvPr>
          <p:cNvSpPr/>
          <p:nvPr/>
        </p:nvSpPr>
        <p:spPr>
          <a:xfrm>
            <a:off x="5962073" y="981705"/>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Sustainability </a:t>
            </a:r>
            <a:r>
              <a:rPr lang="en-US" sz="1100" dirty="0"/>
              <a:t>SDGs in context</a:t>
            </a:r>
            <a:endParaRPr lang="en-US" dirty="0"/>
          </a:p>
        </p:txBody>
      </p:sp>
      <p:sp>
        <p:nvSpPr>
          <p:cNvPr id="8" name="Rounded Rectangle 7">
            <a:extLst>
              <a:ext uri="{FF2B5EF4-FFF2-40B4-BE49-F238E27FC236}">
                <a16:creationId xmlns:a16="http://schemas.microsoft.com/office/drawing/2014/main" id="{9563E392-9F40-C140-A369-36D59D1C2996}"/>
              </a:ext>
            </a:extLst>
          </p:cNvPr>
          <p:cNvSpPr/>
          <p:nvPr/>
        </p:nvSpPr>
        <p:spPr>
          <a:xfrm>
            <a:off x="3852586" y="5964188"/>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Project studio</a:t>
            </a:r>
          </a:p>
          <a:p>
            <a:pPr algn="ctr"/>
            <a:r>
              <a:rPr lang="en-US" sz="1100" dirty="0"/>
              <a:t>Problem, solution, implementation</a:t>
            </a:r>
          </a:p>
        </p:txBody>
      </p:sp>
      <p:sp>
        <p:nvSpPr>
          <p:cNvPr id="13" name="Rounded Rectangle 12">
            <a:extLst>
              <a:ext uri="{FF2B5EF4-FFF2-40B4-BE49-F238E27FC236}">
                <a16:creationId xmlns:a16="http://schemas.microsoft.com/office/drawing/2014/main" id="{EE650C6A-7402-6849-B09D-580DAE984E72}"/>
              </a:ext>
            </a:extLst>
          </p:cNvPr>
          <p:cNvSpPr/>
          <p:nvPr/>
        </p:nvSpPr>
        <p:spPr>
          <a:xfrm>
            <a:off x="1684217" y="979671"/>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Happiness</a:t>
            </a:r>
          </a:p>
          <a:p>
            <a:pPr algn="ctr"/>
            <a:r>
              <a:rPr lang="en-US" sz="1100" dirty="0"/>
              <a:t>Harmony, contentment </a:t>
            </a:r>
          </a:p>
        </p:txBody>
      </p:sp>
      <p:sp>
        <p:nvSpPr>
          <p:cNvPr id="10" name="Rounded Rectangle 9">
            <a:extLst>
              <a:ext uri="{FF2B5EF4-FFF2-40B4-BE49-F238E27FC236}">
                <a16:creationId xmlns:a16="http://schemas.microsoft.com/office/drawing/2014/main" id="{E1E0547B-E996-B94E-99A9-B8C5BE933AE3}"/>
              </a:ext>
            </a:extLst>
          </p:cNvPr>
          <p:cNvSpPr/>
          <p:nvPr/>
        </p:nvSpPr>
        <p:spPr>
          <a:xfrm>
            <a:off x="5972282" y="5929986"/>
            <a:ext cx="1800225" cy="6055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Roadmaps</a:t>
            </a:r>
          </a:p>
          <a:p>
            <a:pPr algn="ctr"/>
            <a:r>
              <a:rPr lang="en-US" sz="1400" dirty="0"/>
              <a:t>Scenario planning</a:t>
            </a:r>
          </a:p>
        </p:txBody>
      </p:sp>
      <p:sp>
        <p:nvSpPr>
          <p:cNvPr id="12" name="Rounded Rectangle 11">
            <a:extLst>
              <a:ext uri="{FF2B5EF4-FFF2-40B4-BE49-F238E27FC236}">
                <a16:creationId xmlns:a16="http://schemas.microsoft.com/office/drawing/2014/main" id="{CAFAAD64-CB54-2D4F-920E-509B2021FA9F}"/>
              </a:ext>
            </a:extLst>
          </p:cNvPr>
          <p:cNvSpPr/>
          <p:nvPr/>
        </p:nvSpPr>
        <p:spPr>
          <a:xfrm>
            <a:off x="3832281" y="4908670"/>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Management of uncertainty</a:t>
            </a:r>
          </a:p>
        </p:txBody>
      </p:sp>
      <p:sp>
        <p:nvSpPr>
          <p:cNvPr id="15" name="Rounded Rectangle 14">
            <a:extLst>
              <a:ext uri="{FF2B5EF4-FFF2-40B4-BE49-F238E27FC236}">
                <a16:creationId xmlns:a16="http://schemas.microsoft.com/office/drawing/2014/main" id="{8CB1090B-D40B-2A4E-A1F5-312102AF9A60}"/>
              </a:ext>
            </a:extLst>
          </p:cNvPr>
          <p:cNvSpPr/>
          <p:nvPr/>
        </p:nvSpPr>
        <p:spPr>
          <a:xfrm>
            <a:off x="3832281" y="3794736"/>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Digital/physical/</a:t>
            </a:r>
            <a:r>
              <a:rPr lang="en-US" sz="1600" dirty="0"/>
              <a:t>human interaction</a:t>
            </a:r>
            <a:endParaRPr lang="en-US" dirty="0"/>
          </a:p>
        </p:txBody>
      </p:sp>
      <p:sp>
        <p:nvSpPr>
          <p:cNvPr id="16" name="Rounded Rectangle 15">
            <a:extLst>
              <a:ext uri="{FF2B5EF4-FFF2-40B4-BE49-F238E27FC236}">
                <a16:creationId xmlns:a16="http://schemas.microsoft.com/office/drawing/2014/main" id="{209D66B6-17CE-704A-B772-D19F43473FF7}"/>
              </a:ext>
            </a:extLst>
          </p:cNvPr>
          <p:cNvSpPr/>
          <p:nvPr/>
        </p:nvSpPr>
        <p:spPr>
          <a:xfrm>
            <a:off x="3832281" y="2080559"/>
            <a:ext cx="1800225" cy="557212"/>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a:p>
            <a:pPr algn="ctr"/>
            <a:r>
              <a:rPr lang="en-US" sz="1100" dirty="0"/>
              <a:t>Introduction </a:t>
            </a:r>
          </a:p>
        </p:txBody>
      </p:sp>
      <p:sp>
        <p:nvSpPr>
          <p:cNvPr id="17" name="Rounded Rectangle 16">
            <a:extLst>
              <a:ext uri="{FF2B5EF4-FFF2-40B4-BE49-F238E27FC236}">
                <a16:creationId xmlns:a16="http://schemas.microsoft.com/office/drawing/2014/main" id="{610D9932-96E6-9C4E-9A47-7F4E69E2EABA}"/>
              </a:ext>
            </a:extLst>
          </p:cNvPr>
          <p:cNvSpPr/>
          <p:nvPr/>
        </p:nvSpPr>
        <p:spPr>
          <a:xfrm>
            <a:off x="3832281" y="2652597"/>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Decisions</a:t>
            </a:r>
          </a:p>
        </p:txBody>
      </p:sp>
      <p:sp>
        <p:nvSpPr>
          <p:cNvPr id="19" name="Rounded Rectangle 18">
            <a:extLst>
              <a:ext uri="{FF2B5EF4-FFF2-40B4-BE49-F238E27FC236}">
                <a16:creationId xmlns:a16="http://schemas.microsoft.com/office/drawing/2014/main" id="{8C25CCD6-E9CC-8B47-9AE1-52FDCD60CAD0}"/>
              </a:ext>
            </a:extLst>
          </p:cNvPr>
          <p:cNvSpPr/>
          <p:nvPr/>
        </p:nvSpPr>
        <p:spPr>
          <a:xfrm>
            <a:off x="3832281" y="4345658"/>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sp>
        <p:nvSpPr>
          <p:cNvPr id="25" name="Rounded Rectangle 24">
            <a:extLst>
              <a:ext uri="{FF2B5EF4-FFF2-40B4-BE49-F238E27FC236}">
                <a16:creationId xmlns:a16="http://schemas.microsoft.com/office/drawing/2014/main" id="{EC55295F-10A3-5947-B6DF-18D8D0D7E723}"/>
              </a:ext>
            </a:extLst>
          </p:cNvPr>
          <p:cNvSpPr/>
          <p:nvPr/>
        </p:nvSpPr>
        <p:spPr>
          <a:xfrm>
            <a:off x="3832281" y="3227091"/>
            <a:ext cx="1800225" cy="557212"/>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a:t>
            </a:r>
          </a:p>
        </p:txBody>
      </p:sp>
      <p:sp>
        <p:nvSpPr>
          <p:cNvPr id="23" name="Rounded Rectangle 22">
            <a:extLst>
              <a:ext uri="{FF2B5EF4-FFF2-40B4-BE49-F238E27FC236}">
                <a16:creationId xmlns:a16="http://schemas.microsoft.com/office/drawing/2014/main" id="{81C37FB0-B59B-3A44-8022-51F617F4712B}"/>
              </a:ext>
            </a:extLst>
          </p:cNvPr>
          <p:cNvSpPr/>
          <p:nvPr/>
        </p:nvSpPr>
        <p:spPr>
          <a:xfrm>
            <a:off x="5972282" y="3794736"/>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Digital publishing </a:t>
            </a:r>
          </a:p>
        </p:txBody>
      </p:sp>
      <p:sp>
        <p:nvSpPr>
          <p:cNvPr id="26" name="TextBox 25">
            <a:extLst>
              <a:ext uri="{FF2B5EF4-FFF2-40B4-BE49-F238E27FC236}">
                <a16:creationId xmlns:a16="http://schemas.microsoft.com/office/drawing/2014/main" id="{77383C9F-2B20-B942-B2BB-1D8CB6808B7E}"/>
              </a:ext>
            </a:extLst>
          </p:cNvPr>
          <p:cNvSpPr txBox="1"/>
          <p:nvPr/>
        </p:nvSpPr>
        <p:spPr>
          <a:xfrm>
            <a:off x="6083709" y="1853489"/>
            <a:ext cx="1528808" cy="261610"/>
          </a:xfrm>
          <a:prstGeom prst="rect">
            <a:avLst/>
          </a:prstGeom>
          <a:noFill/>
        </p:spPr>
        <p:txBody>
          <a:bodyPr wrap="square" rtlCol="0">
            <a:spAutoFit/>
          </a:bodyPr>
          <a:lstStyle/>
          <a:p>
            <a:pPr algn="ctr"/>
            <a:r>
              <a:rPr lang="en-US" sz="1100" dirty="0"/>
              <a:t>ICT Capabilities</a:t>
            </a:r>
          </a:p>
        </p:txBody>
      </p:sp>
      <p:sp>
        <p:nvSpPr>
          <p:cNvPr id="27" name="TextBox 26">
            <a:extLst>
              <a:ext uri="{FF2B5EF4-FFF2-40B4-BE49-F238E27FC236}">
                <a16:creationId xmlns:a16="http://schemas.microsoft.com/office/drawing/2014/main" id="{DE12A558-5623-3943-8C92-8E2D441DFFC7}"/>
              </a:ext>
            </a:extLst>
          </p:cNvPr>
          <p:cNvSpPr txBox="1"/>
          <p:nvPr/>
        </p:nvSpPr>
        <p:spPr>
          <a:xfrm>
            <a:off x="1641484" y="1839593"/>
            <a:ext cx="1940113" cy="261610"/>
          </a:xfrm>
          <a:prstGeom prst="rect">
            <a:avLst/>
          </a:prstGeom>
          <a:noFill/>
          <a:ln>
            <a:noFill/>
          </a:ln>
        </p:spPr>
        <p:txBody>
          <a:bodyPr wrap="square" rtlCol="0">
            <a:spAutoFit/>
          </a:bodyPr>
          <a:lstStyle/>
          <a:p>
            <a:pPr algn="ctr"/>
            <a:r>
              <a:rPr lang="en-US" sz="1100" dirty="0"/>
              <a:t>City. system, product</a:t>
            </a:r>
          </a:p>
        </p:txBody>
      </p:sp>
      <p:sp>
        <p:nvSpPr>
          <p:cNvPr id="28" name="TextBox 27">
            <a:extLst>
              <a:ext uri="{FF2B5EF4-FFF2-40B4-BE49-F238E27FC236}">
                <a16:creationId xmlns:a16="http://schemas.microsoft.com/office/drawing/2014/main" id="{13BC9A38-CAD7-1E4A-9B87-B79BA09C4BBA}"/>
              </a:ext>
            </a:extLst>
          </p:cNvPr>
          <p:cNvSpPr txBox="1"/>
          <p:nvPr/>
        </p:nvSpPr>
        <p:spPr>
          <a:xfrm>
            <a:off x="3763084" y="1849078"/>
            <a:ext cx="1969239" cy="261610"/>
          </a:xfrm>
          <a:prstGeom prst="rect">
            <a:avLst/>
          </a:prstGeom>
          <a:noFill/>
        </p:spPr>
        <p:txBody>
          <a:bodyPr wrap="square" rtlCol="0">
            <a:spAutoFit/>
          </a:bodyPr>
          <a:lstStyle/>
          <a:p>
            <a:pPr algn="ctr"/>
            <a:r>
              <a:rPr lang="en-US" sz="1100" dirty="0"/>
              <a:t>ICT integration into the city</a:t>
            </a:r>
          </a:p>
        </p:txBody>
      </p:sp>
      <p:sp>
        <p:nvSpPr>
          <p:cNvPr id="30" name="Rounded Rectangle 29">
            <a:extLst>
              <a:ext uri="{FF2B5EF4-FFF2-40B4-BE49-F238E27FC236}">
                <a16:creationId xmlns:a16="http://schemas.microsoft.com/office/drawing/2014/main" id="{4C4FF04C-2A99-6D4F-819C-441699B0D14D}"/>
              </a:ext>
            </a:extLst>
          </p:cNvPr>
          <p:cNvSpPr/>
          <p:nvPr/>
        </p:nvSpPr>
        <p:spPr>
          <a:xfrm>
            <a:off x="5972282" y="4365375"/>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Service mesh</a:t>
            </a:r>
          </a:p>
        </p:txBody>
      </p:sp>
      <p:sp>
        <p:nvSpPr>
          <p:cNvPr id="31" name="Rounded Rectangle 30">
            <a:extLst>
              <a:ext uri="{FF2B5EF4-FFF2-40B4-BE49-F238E27FC236}">
                <a16:creationId xmlns:a16="http://schemas.microsoft.com/office/drawing/2014/main" id="{B023E327-1440-4748-901B-68DCB1A106B0}"/>
              </a:ext>
            </a:extLst>
          </p:cNvPr>
          <p:cNvSpPr/>
          <p:nvPr/>
        </p:nvSpPr>
        <p:spPr>
          <a:xfrm>
            <a:off x="5972282" y="3224097"/>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Coding </a:t>
            </a:r>
          </a:p>
        </p:txBody>
      </p:sp>
      <p:sp>
        <p:nvSpPr>
          <p:cNvPr id="32" name="Rounded Rectangle 31">
            <a:extLst>
              <a:ext uri="{FF2B5EF4-FFF2-40B4-BE49-F238E27FC236}">
                <a16:creationId xmlns:a16="http://schemas.microsoft.com/office/drawing/2014/main" id="{13081003-14AB-8449-BD57-A88FEA968B7E}"/>
              </a:ext>
            </a:extLst>
          </p:cNvPr>
          <p:cNvSpPr/>
          <p:nvPr/>
        </p:nvSpPr>
        <p:spPr>
          <a:xfrm>
            <a:off x="5972282" y="2666885"/>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ML, algorithms, data</a:t>
            </a:r>
          </a:p>
        </p:txBody>
      </p:sp>
      <p:sp>
        <p:nvSpPr>
          <p:cNvPr id="33" name="Rounded Rectangle 32">
            <a:extLst>
              <a:ext uri="{FF2B5EF4-FFF2-40B4-BE49-F238E27FC236}">
                <a16:creationId xmlns:a16="http://schemas.microsoft.com/office/drawing/2014/main" id="{358D5120-58BE-FE40-B1DE-2388D48D548F}"/>
              </a:ext>
            </a:extLst>
          </p:cNvPr>
          <p:cNvSpPr/>
          <p:nvPr/>
        </p:nvSpPr>
        <p:spPr>
          <a:xfrm>
            <a:off x="5972282" y="2108812"/>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Data and ICT ecosystem (intro)</a:t>
            </a:r>
            <a:endParaRPr lang="en-US" sz="1100" dirty="0"/>
          </a:p>
        </p:txBody>
      </p:sp>
      <p:sp>
        <p:nvSpPr>
          <p:cNvPr id="34" name="TextBox 33">
            <a:extLst>
              <a:ext uri="{FF2B5EF4-FFF2-40B4-BE49-F238E27FC236}">
                <a16:creationId xmlns:a16="http://schemas.microsoft.com/office/drawing/2014/main" id="{337C3977-6FAE-CD44-9CBF-AE1661EC94E3}"/>
              </a:ext>
            </a:extLst>
          </p:cNvPr>
          <p:cNvSpPr txBox="1"/>
          <p:nvPr/>
        </p:nvSpPr>
        <p:spPr>
          <a:xfrm>
            <a:off x="3438891" y="668986"/>
            <a:ext cx="2380178" cy="261610"/>
          </a:xfrm>
          <a:prstGeom prst="rect">
            <a:avLst/>
          </a:prstGeom>
          <a:noFill/>
        </p:spPr>
        <p:txBody>
          <a:bodyPr wrap="square" rtlCol="0">
            <a:spAutoFit/>
          </a:bodyPr>
          <a:lstStyle/>
          <a:p>
            <a:pPr algn="ctr"/>
            <a:r>
              <a:rPr lang="en-US" sz="1100" dirty="0"/>
              <a:t>Organizational transformation</a:t>
            </a:r>
          </a:p>
        </p:txBody>
      </p:sp>
      <p:sp>
        <p:nvSpPr>
          <p:cNvPr id="35" name="Rounded Rectangle 34">
            <a:extLst>
              <a:ext uri="{FF2B5EF4-FFF2-40B4-BE49-F238E27FC236}">
                <a16:creationId xmlns:a16="http://schemas.microsoft.com/office/drawing/2014/main" id="{3DDEC83B-5909-D647-AD22-9913C9BD39C3}"/>
              </a:ext>
            </a:extLst>
          </p:cNvPr>
          <p:cNvSpPr/>
          <p:nvPr/>
        </p:nvSpPr>
        <p:spPr>
          <a:xfrm>
            <a:off x="1733269" y="5940028"/>
            <a:ext cx="1800225" cy="5813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New policy</a:t>
            </a:r>
          </a:p>
          <a:p>
            <a:pPr algn="ctr"/>
            <a:r>
              <a:rPr lang="en-US" sz="1000" dirty="0"/>
              <a:t>Develop and </a:t>
            </a:r>
            <a:r>
              <a:rPr lang="en-US" sz="1100" dirty="0"/>
              <a:t>implement one policy</a:t>
            </a:r>
            <a:endParaRPr lang="en-US" sz="1600" dirty="0"/>
          </a:p>
        </p:txBody>
      </p:sp>
      <p:sp>
        <p:nvSpPr>
          <p:cNvPr id="37" name="TextBox 36">
            <a:extLst>
              <a:ext uri="{FF2B5EF4-FFF2-40B4-BE49-F238E27FC236}">
                <a16:creationId xmlns:a16="http://schemas.microsoft.com/office/drawing/2014/main" id="{DE7A0227-D582-7D4D-93E8-33F148B6AACD}"/>
              </a:ext>
            </a:extLst>
          </p:cNvPr>
          <p:cNvSpPr txBox="1"/>
          <p:nvPr/>
        </p:nvSpPr>
        <p:spPr>
          <a:xfrm>
            <a:off x="3570369" y="5693184"/>
            <a:ext cx="2391704" cy="261610"/>
          </a:xfrm>
          <a:prstGeom prst="rect">
            <a:avLst/>
          </a:prstGeom>
          <a:noFill/>
        </p:spPr>
        <p:txBody>
          <a:bodyPr wrap="square" rtlCol="0">
            <a:spAutoFit/>
          </a:bodyPr>
          <a:lstStyle/>
          <a:p>
            <a:pPr algn="ctr"/>
            <a:r>
              <a:rPr lang="en-US" sz="1100" dirty="0"/>
              <a:t>Integrative project experiences</a:t>
            </a:r>
          </a:p>
        </p:txBody>
      </p:sp>
      <p:sp>
        <p:nvSpPr>
          <p:cNvPr id="3" name="Rectangle 2">
            <a:extLst>
              <a:ext uri="{FF2B5EF4-FFF2-40B4-BE49-F238E27FC236}">
                <a16:creationId xmlns:a16="http://schemas.microsoft.com/office/drawing/2014/main" id="{EE3642BE-C70E-7F41-81CD-6FD1B33A7964}"/>
              </a:ext>
            </a:extLst>
          </p:cNvPr>
          <p:cNvSpPr/>
          <p:nvPr/>
        </p:nvSpPr>
        <p:spPr>
          <a:xfrm>
            <a:off x="5909254" y="1837663"/>
            <a:ext cx="1940114" cy="3726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9D8D5E3-F61F-AA4D-B80D-1F6E4D91B8E3}"/>
              </a:ext>
            </a:extLst>
          </p:cNvPr>
          <p:cNvSpPr/>
          <p:nvPr/>
        </p:nvSpPr>
        <p:spPr>
          <a:xfrm>
            <a:off x="1630256" y="1863522"/>
            <a:ext cx="1940114" cy="3726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8833D886-FAA1-114A-8DAF-66C0DBA71B9E}"/>
              </a:ext>
            </a:extLst>
          </p:cNvPr>
          <p:cNvSpPr/>
          <p:nvPr/>
        </p:nvSpPr>
        <p:spPr>
          <a:xfrm>
            <a:off x="3769754" y="1878767"/>
            <a:ext cx="1940114" cy="3726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6C4D1CB-A6CC-2340-8389-ABB5116B18F6}"/>
              </a:ext>
            </a:extLst>
          </p:cNvPr>
          <p:cNvSpPr/>
          <p:nvPr/>
        </p:nvSpPr>
        <p:spPr>
          <a:xfrm>
            <a:off x="1630256" y="5693184"/>
            <a:ext cx="6227502" cy="9616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A5BEC4E6-E909-6044-9283-0D289A7C58FE}"/>
              </a:ext>
            </a:extLst>
          </p:cNvPr>
          <p:cNvSpPr/>
          <p:nvPr/>
        </p:nvSpPr>
        <p:spPr>
          <a:xfrm>
            <a:off x="1621866" y="650911"/>
            <a:ext cx="6227502" cy="9616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ounded Rectangle 37">
            <a:extLst>
              <a:ext uri="{FF2B5EF4-FFF2-40B4-BE49-F238E27FC236}">
                <a16:creationId xmlns:a16="http://schemas.microsoft.com/office/drawing/2014/main" id="{6A0A6B57-4F30-1C4D-BCC5-81CD066D1730}"/>
              </a:ext>
            </a:extLst>
          </p:cNvPr>
          <p:cNvSpPr/>
          <p:nvPr/>
        </p:nvSpPr>
        <p:spPr>
          <a:xfrm>
            <a:off x="1690888" y="3244024"/>
            <a:ext cx="1800225" cy="55721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design</a:t>
            </a:r>
          </a:p>
          <a:p>
            <a:pPr algn="ctr"/>
            <a:r>
              <a:rPr lang="en-US" sz="1100" dirty="0"/>
              <a:t>Introduction, strategy</a:t>
            </a:r>
          </a:p>
        </p:txBody>
      </p:sp>
      <p:sp>
        <p:nvSpPr>
          <p:cNvPr id="43" name="Rounded Rectangle 42">
            <a:extLst>
              <a:ext uri="{FF2B5EF4-FFF2-40B4-BE49-F238E27FC236}">
                <a16:creationId xmlns:a16="http://schemas.microsoft.com/office/drawing/2014/main" id="{8D231050-F4DA-B049-B075-3993451ED210}"/>
              </a:ext>
            </a:extLst>
          </p:cNvPr>
          <p:cNvSpPr/>
          <p:nvPr/>
        </p:nvSpPr>
        <p:spPr>
          <a:xfrm>
            <a:off x="1698920" y="2674479"/>
            <a:ext cx="1800225" cy="557212"/>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System design</a:t>
            </a:r>
          </a:p>
          <a:p>
            <a:pPr algn="ctr"/>
            <a:r>
              <a:rPr lang="en-US" sz="1600" dirty="0"/>
              <a:t>introduction</a:t>
            </a:r>
            <a:endParaRPr lang="en-US" sz="1100" dirty="0"/>
          </a:p>
        </p:txBody>
      </p:sp>
      <p:sp>
        <p:nvSpPr>
          <p:cNvPr id="44" name="Rounded Rectangle 43">
            <a:extLst>
              <a:ext uri="{FF2B5EF4-FFF2-40B4-BE49-F238E27FC236}">
                <a16:creationId xmlns:a16="http://schemas.microsoft.com/office/drawing/2014/main" id="{45526D14-B451-6C46-854F-41D57A4C16C9}"/>
              </a:ext>
            </a:extLst>
          </p:cNvPr>
          <p:cNvSpPr/>
          <p:nvPr/>
        </p:nvSpPr>
        <p:spPr>
          <a:xfrm>
            <a:off x="1684218" y="3798467"/>
            <a:ext cx="1800225" cy="55721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Urban policy and governance </a:t>
            </a:r>
          </a:p>
        </p:txBody>
      </p:sp>
      <p:sp>
        <p:nvSpPr>
          <p:cNvPr id="45" name="Rounded Rectangle 44">
            <a:extLst>
              <a:ext uri="{FF2B5EF4-FFF2-40B4-BE49-F238E27FC236}">
                <a16:creationId xmlns:a16="http://schemas.microsoft.com/office/drawing/2014/main" id="{4EDE142B-FE4F-EE46-87CF-7EB81B3B3FDB}"/>
              </a:ext>
            </a:extLst>
          </p:cNvPr>
          <p:cNvSpPr/>
          <p:nvPr/>
        </p:nvSpPr>
        <p:spPr>
          <a:xfrm>
            <a:off x="1684218" y="4370781"/>
            <a:ext cx="1800225" cy="557212"/>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Prototyping, IP, manufacturing</a:t>
            </a:r>
          </a:p>
        </p:txBody>
      </p:sp>
      <p:sp>
        <p:nvSpPr>
          <p:cNvPr id="46" name="Rounded Rectangle 45">
            <a:extLst>
              <a:ext uri="{FF2B5EF4-FFF2-40B4-BE49-F238E27FC236}">
                <a16:creationId xmlns:a16="http://schemas.microsoft.com/office/drawing/2014/main" id="{1216CD92-6FB4-4C4E-BB13-B3E172B5713C}"/>
              </a:ext>
            </a:extLst>
          </p:cNvPr>
          <p:cNvSpPr/>
          <p:nvPr/>
        </p:nvSpPr>
        <p:spPr>
          <a:xfrm>
            <a:off x="1684218" y="4896231"/>
            <a:ext cx="1800225" cy="557212"/>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Project finance</a:t>
            </a:r>
          </a:p>
        </p:txBody>
      </p:sp>
      <p:sp>
        <p:nvSpPr>
          <p:cNvPr id="47" name="Rounded Rectangle 46">
            <a:extLst>
              <a:ext uri="{FF2B5EF4-FFF2-40B4-BE49-F238E27FC236}">
                <a16:creationId xmlns:a16="http://schemas.microsoft.com/office/drawing/2014/main" id="{47271BF5-DCEC-8E4B-A644-9CD1A15F2CCF}"/>
              </a:ext>
            </a:extLst>
          </p:cNvPr>
          <p:cNvSpPr/>
          <p:nvPr/>
        </p:nvSpPr>
        <p:spPr>
          <a:xfrm>
            <a:off x="5979198" y="4936014"/>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Cyber security</a:t>
            </a:r>
          </a:p>
        </p:txBody>
      </p:sp>
      <p:sp>
        <p:nvSpPr>
          <p:cNvPr id="48" name="Rounded Rectangle 47">
            <a:extLst>
              <a:ext uri="{FF2B5EF4-FFF2-40B4-BE49-F238E27FC236}">
                <a16:creationId xmlns:a16="http://schemas.microsoft.com/office/drawing/2014/main" id="{38D9E190-6E54-7D47-8B7C-E9A90256E7BC}"/>
              </a:ext>
            </a:extLst>
          </p:cNvPr>
          <p:cNvSpPr/>
          <p:nvPr/>
        </p:nvSpPr>
        <p:spPr>
          <a:xfrm>
            <a:off x="3759347" y="988107"/>
            <a:ext cx="1800225" cy="5572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Leadership</a:t>
            </a:r>
          </a:p>
          <a:p>
            <a:pPr algn="ctr"/>
            <a:r>
              <a:rPr lang="en-US" sz="1100" dirty="0"/>
              <a:t>Harmony, contentment </a:t>
            </a:r>
          </a:p>
        </p:txBody>
      </p:sp>
    </p:spTree>
    <p:extLst>
      <p:ext uri="{BB962C8B-B14F-4D97-AF65-F5344CB8AC3E}">
        <p14:creationId xmlns:p14="http://schemas.microsoft.com/office/powerpoint/2010/main" val="18102891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1C59E-CE04-2745-8C9F-1F149F80B37A}"/>
              </a:ext>
            </a:extLst>
          </p:cNvPr>
          <p:cNvSpPr>
            <a:spLocks noGrp="1"/>
          </p:cNvSpPr>
          <p:nvPr>
            <p:ph type="title"/>
          </p:nvPr>
        </p:nvSpPr>
        <p:spPr/>
        <p:txBody>
          <a:bodyPr/>
          <a:lstStyle/>
          <a:p>
            <a:r>
              <a:rPr lang="en-US" dirty="0"/>
              <a:t>Reducing topics to implementable 180 hr curriculum</a:t>
            </a:r>
          </a:p>
        </p:txBody>
      </p:sp>
      <p:sp>
        <p:nvSpPr>
          <p:cNvPr id="3" name="Content Placeholder 2">
            <a:extLst>
              <a:ext uri="{FF2B5EF4-FFF2-40B4-BE49-F238E27FC236}">
                <a16:creationId xmlns:a16="http://schemas.microsoft.com/office/drawing/2014/main" id="{0B860391-78C6-3C43-BA4D-21FE68D7D4DE}"/>
              </a:ext>
            </a:extLst>
          </p:cNvPr>
          <p:cNvSpPr>
            <a:spLocks noGrp="1"/>
          </p:cNvSpPr>
          <p:nvPr>
            <p:ph idx="1"/>
          </p:nvPr>
        </p:nvSpPr>
        <p:spPr/>
        <p:txBody>
          <a:bodyPr>
            <a:normAutofit fontScale="85000" lnSpcReduction="20000"/>
          </a:bodyPr>
          <a:lstStyle/>
          <a:p>
            <a:r>
              <a:rPr lang="en-US" dirty="0"/>
              <a:t>Think of topics as resources that can be learned and used to learn</a:t>
            </a:r>
          </a:p>
          <a:p>
            <a:pPr lvl="1"/>
            <a:r>
              <a:rPr lang="en-US" dirty="0"/>
              <a:t>People, books, on-line resources cases, study visits </a:t>
            </a:r>
          </a:p>
          <a:p>
            <a:r>
              <a:rPr lang="en-US" dirty="0"/>
              <a:t>Think of the “mesters”</a:t>
            </a:r>
          </a:p>
          <a:p>
            <a:pPr lvl="1"/>
            <a:r>
              <a:rPr lang="en-US" dirty="0"/>
              <a:t>1: forming groups, learning fundamentals in survey courses, sustainability, happiness, intro to projects</a:t>
            </a:r>
          </a:p>
          <a:p>
            <a:pPr lvl="1"/>
            <a:r>
              <a:rPr lang="en-US" dirty="0"/>
              <a:t>2: resource for skills, ramp projects,</a:t>
            </a:r>
          </a:p>
          <a:p>
            <a:pPr lvl="1"/>
            <a:r>
              <a:rPr lang="en-US" dirty="0"/>
              <a:t>3: complete project while accessing resources</a:t>
            </a:r>
          </a:p>
          <a:p>
            <a:r>
              <a:rPr lang="en-US" dirty="0"/>
              <a:t>Filter topics by ability to assess</a:t>
            </a:r>
          </a:p>
          <a:p>
            <a:r>
              <a:rPr lang="en-US" dirty="0"/>
              <a:t>Filter topics by those that will directly impact application and skills</a:t>
            </a:r>
          </a:p>
          <a:p>
            <a:r>
              <a:rPr lang="en-US" dirty="0"/>
              <a:t>Create excitement</a:t>
            </a:r>
          </a:p>
          <a:p>
            <a:r>
              <a:rPr lang="en-US" dirty="0"/>
              <a:t>Develop insight of how to expand to 9 month (540 hr)</a:t>
            </a:r>
          </a:p>
        </p:txBody>
      </p:sp>
    </p:spTree>
    <p:extLst>
      <p:ext uri="{BB962C8B-B14F-4D97-AF65-F5344CB8AC3E}">
        <p14:creationId xmlns:p14="http://schemas.microsoft.com/office/powerpoint/2010/main" val="110039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F326B-C62C-104F-B807-E7B5D4A1FDFF}"/>
              </a:ext>
            </a:extLst>
          </p:cNvPr>
          <p:cNvSpPr>
            <a:spLocks noGrp="1"/>
          </p:cNvSpPr>
          <p:nvPr>
            <p:ph type="title"/>
          </p:nvPr>
        </p:nvSpPr>
        <p:spPr/>
        <p:txBody>
          <a:bodyPr>
            <a:normAutofit/>
          </a:bodyPr>
          <a:lstStyle/>
          <a:p>
            <a:r>
              <a:rPr lang="en-US" sz="3600" dirty="0"/>
              <a:t>What would success today look like?</a:t>
            </a:r>
          </a:p>
        </p:txBody>
      </p:sp>
      <p:sp>
        <p:nvSpPr>
          <p:cNvPr id="3" name="Content Placeholder 2">
            <a:extLst>
              <a:ext uri="{FF2B5EF4-FFF2-40B4-BE49-F238E27FC236}">
                <a16:creationId xmlns:a16="http://schemas.microsoft.com/office/drawing/2014/main" id="{955B1AB5-B083-5B4E-9B38-ED663BB4B245}"/>
              </a:ext>
            </a:extLst>
          </p:cNvPr>
          <p:cNvSpPr>
            <a:spLocks noGrp="1"/>
          </p:cNvSpPr>
          <p:nvPr>
            <p:ph idx="1"/>
          </p:nvPr>
        </p:nvSpPr>
        <p:spPr/>
        <p:txBody>
          <a:bodyPr/>
          <a:lstStyle/>
          <a:p>
            <a:r>
              <a:rPr lang="en-US" dirty="0"/>
              <a:t>Acknowledgement of the larger team</a:t>
            </a:r>
          </a:p>
          <a:p>
            <a:pPr lvl="1"/>
            <a:r>
              <a:rPr lang="en-US" dirty="0"/>
              <a:t>Campus, MAP, </a:t>
            </a:r>
            <a:r>
              <a:rPr lang="en-US" dirty="0" err="1"/>
              <a:t>GiTech</a:t>
            </a:r>
            <a:r>
              <a:rPr lang="en-US" dirty="0"/>
              <a:t>, Polytechnic</a:t>
            </a:r>
          </a:p>
          <a:p>
            <a:r>
              <a:rPr lang="en-US" dirty="0"/>
              <a:t>Priorities for 2021</a:t>
            </a:r>
          </a:p>
          <a:p>
            <a:pPr lvl="1"/>
            <a:r>
              <a:rPr lang="en-US" dirty="0"/>
              <a:t>Organization to address priorities</a:t>
            </a:r>
          </a:p>
          <a:p>
            <a:r>
              <a:rPr lang="en-US" dirty="0"/>
              <a:t>Less firefighting and more planful work</a:t>
            </a:r>
          </a:p>
          <a:p>
            <a:pPr lvl="1"/>
            <a:r>
              <a:rPr lang="en-US" dirty="0"/>
              <a:t>Implementation of process standards</a:t>
            </a:r>
          </a:p>
          <a:p>
            <a:r>
              <a:rPr lang="en-US" dirty="0"/>
              <a:t>Key organizational decisions’	</a:t>
            </a:r>
          </a:p>
          <a:p>
            <a:pPr lvl="1"/>
            <a:r>
              <a:rPr lang="en-US" dirty="0"/>
              <a:t>Key variables </a:t>
            </a:r>
            <a:r>
              <a:rPr lang="en-US"/>
              <a:t>to measure</a:t>
            </a:r>
            <a:endParaRPr lang="en-US" dirty="0"/>
          </a:p>
          <a:p>
            <a:endParaRPr lang="en-US" dirty="0"/>
          </a:p>
        </p:txBody>
      </p:sp>
    </p:spTree>
    <p:extLst>
      <p:ext uri="{BB962C8B-B14F-4D97-AF65-F5344CB8AC3E}">
        <p14:creationId xmlns:p14="http://schemas.microsoft.com/office/powerpoint/2010/main" val="2565297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9563E392-9F40-C140-A369-36D59D1C2996}"/>
              </a:ext>
            </a:extLst>
          </p:cNvPr>
          <p:cNvSpPr/>
          <p:nvPr/>
        </p:nvSpPr>
        <p:spPr>
          <a:xfrm>
            <a:off x="3383280" y="3013713"/>
            <a:ext cx="2259502" cy="11817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Project based learning: policy, projects, strategy and road-mapping </a:t>
            </a:r>
          </a:p>
        </p:txBody>
      </p:sp>
      <p:sp>
        <p:nvSpPr>
          <p:cNvPr id="21" name="Rounded Rectangle 20">
            <a:extLst>
              <a:ext uri="{FF2B5EF4-FFF2-40B4-BE49-F238E27FC236}">
                <a16:creationId xmlns:a16="http://schemas.microsoft.com/office/drawing/2014/main" id="{536CB73F-00E7-E846-9C51-12A99AE52B52}"/>
              </a:ext>
            </a:extLst>
          </p:cNvPr>
          <p:cNvSpPr/>
          <p:nvPr/>
        </p:nvSpPr>
        <p:spPr>
          <a:xfrm>
            <a:off x="343371" y="3028954"/>
            <a:ext cx="1800225" cy="116651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Six threads teach background knowledge, skills and tools</a:t>
            </a:r>
          </a:p>
        </p:txBody>
      </p:sp>
      <p:sp>
        <p:nvSpPr>
          <p:cNvPr id="28" name="Title 1">
            <a:extLst>
              <a:ext uri="{FF2B5EF4-FFF2-40B4-BE49-F238E27FC236}">
                <a16:creationId xmlns:a16="http://schemas.microsoft.com/office/drawing/2014/main" id="{37ACC3DF-BCA6-0E43-890C-2ADF965B0A59}"/>
              </a:ext>
            </a:extLst>
          </p:cNvPr>
          <p:cNvSpPr>
            <a:spLocks noGrp="1"/>
          </p:cNvSpPr>
          <p:nvPr>
            <p:ph type="title"/>
          </p:nvPr>
        </p:nvSpPr>
        <p:spPr>
          <a:xfrm>
            <a:off x="670311" y="78083"/>
            <a:ext cx="7886700" cy="498474"/>
          </a:xfrm>
        </p:spPr>
        <p:txBody>
          <a:bodyPr>
            <a:normAutofit/>
          </a:bodyPr>
          <a:lstStyle/>
          <a:p>
            <a:pPr algn="ctr"/>
            <a:r>
              <a:rPr lang="en-US" sz="2800" dirty="0"/>
              <a:t>Six threads plus the projects</a:t>
            </a:r>
          </a:p>
        </p:txBody>
      </p:sp>
      <p:sp>
        <p:nvSpPr>
          <p:cNvPr id="35" name="Explosion 2 34">
            <a:extLst>
              <a:ext uri="{FF2B5EF4-FFF2-40B4-BE49-F238E27FC236}">
                <a16:creationId xmlns:a16="http://schemas.microsoft.com/office/drawing/2014/main" id="{91D78716-7FB4-3646-AAF5-405F83BEE67C}"/>
              </a:ext>
            </a:extLst>
          </p:cNvPr>
          <p:cNvSpPr/>
          <p:nvPr/>
        </p:nvSpPr>
        <p:spPr>
          <a:xfrm>
            <a:off x="7107385" y="2410687"/>
            <a:ext cx="1953490" cy="199845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Grand </a:t>
            </a:r>
          </a:p>
          <a:p>
            <a:pPr algn="ctr"/>
            <a:r>
              <a:rPr lang="en-US" dirty="0"/>
              <a:t>challenges</a:t>
            </a:r>
          </a:p>
        </p:txBody>
      </p:sp>
      <p:cxnSp>
        <p:nvCxnSpPr>
          <p:cNvPr id="49" name="Elbow Connector 48">
            <a:extLst>
              <a:ext uri="{FF2B5EF4-FFF2-40B4-BE49-F238E27FC236}">
                <a16:creationId xmlns:a16="http://schemas.microsoft.com/office/drawing/2014/main" id="{23AEAC67-6609-4B42-9E5D-EA42FC3FFFDE}"/>
              </a:ext>
            </a:extLst>
          </p:cNvPr>
          <p:cNvCxnSpPr>
            <a:cxnSpLocks/>
            <a:stCxn id="8" idx="3"/>
            <a:endCxn id="35" idx="1"/>
          </p:cNvCxnSpPr>
          <p:nvPr/>
        </p:nvCxnSpPr>
        <p:spPr>
          <a:xfrm flipV="1">
            <a:off x="5642782" y="3602078"/>
            <a:ext cx="1464603" cy="251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7213BDB-88B3-434B-B58D-F6DDB0E8E287}"/>
              </a:ext>
            </a:extLst>
          </p:cNvPr>
          <p:cNvSpPr txBox="1"/>
          <p:nvPr/>
        </p:nvSpPr>
        <p:spPr>
          <a:xfrm>
            <a:off x="6052961" y="3228869"/>
            <a:ext cx="1034257" cy="369332"/>
          </a:xfrm>
          <a:prstGeom prst="rect">
            <a:avLst/>
          </a:prstGeom>
          <a:noFill/>
        </p:spPr>
        <p:txBody>
          <a:bodyPr wrap="none" rtlCol="0">
            <a:spAutoFit/>
          </a:bodyPr>
          <a:lstStyle/>
          <a:p>
            <a:r>
              <a:rPr lang="en-US" dirty="0"/>
              <a:t>solutions</a:t>
            </a:r>
          </a:p>
        </p:txBody>
      </p:sp>
      <p:sp>
        <p:nvSpPr>
          <p:cNvPr id="53" name="TextBox 52">
            <a:extLst>
              <a:ext uri="{FF2B5EF4-FFF2-40B4-BE49-F238E27FC236}">
                <a16:creationId xmlns:a16="http://schemas.microsoft.com/office/drawing/2014/main" id="{3C8D8CB2-83A3-5D42-9C4A-AF90E6D8F980}"/>
              </a:ext>
            </a:extLst>
          </p:cNvPr>
          <p:cNvSpPr txBox="1"/>
          <p:nvPr/>
        </p:nvSpPr>
        <p:spPr>
          <a:xfrm>
            <a:off x="6108382" y="3698687"/>
            <a:ext cx="1131272" cy="646331"/>
          </a:xfrm>
          <a:prstGeom prst="rect">
            <a:avLst/>
          </a:prstGeom>
          <a:noFill/>
        </p:spPr>
        <p:txBody>
          <a:bodyPr wrap="none" rtlCol="0">
            <a:spAutoFit/>
          </a:bodyPr>
          <a:lstStyle/>
          <a:p>
            <a:r>
              <a:rPr lang="en-US" dirty="0"/>
              <a:t>Skilled</a:t>
            </a:r>
          </a:p>
          <a:p>
            <a:r>
              <a:rPr lang="en-US" dirty="0"/>
              <a:t>workforce</a:t>
            </a:r>
          </a:p>
        </p:txBody>
      </p:sp>
      <p:cxnSp>
        <p:nvCxnSpPr>
          <p:cNvPr id="22" name="Elbow Connector 21">
            <a:extLst>
              <a:ext uri="{FF2B5EF4-FFF2-40B4-BE49-F238E27FC236}">
                <a16:creationId xmlns:a16="http://schemas.microsoft.com/office/drawing/2014/main" id="{2D9B689E-C923-9C4F-82EF-7C031820CD45}"/>
              </a:ext>
            </a:extLst>
          </p:cNvPr>
          <p:cNvCxnSpPr>
            <a:cxnSpLocks/>
            <a:stCxn id="21" idx="3"/>
            <a:endCxn id="8" idx="1"/>
          </p:cNvCxnSpPr>
          <p:nvPr/>
        </p:nvCxnSpPr>
        <p:spPr>
          <a:xfrm flipV="1">
            <a:off x="2143596" y="3604589"/>
            <a:ext cx="1239684" cy="762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B258FD20-DE7A-514D-B47B-866D7676947D}"/>
              </a:ext>
            </a:extLst>
          </p:cNvPr>
          <p:cNvSpPr txBox="1"/>
          <p:nvPr/>
        </p:nvSpPr>
        <p:spPr>
          <a:xfrm>
            <a:off x="2333052" y="3228869"/>
            <a:ext cx="627095" cy="369332"/>
          </a:xfrm>
          <a:prstGeom prst="rect">
            <a:avLst/>
          </a:prstGeom>
          <a:noFill/>
        </p:spPr>
        <p:txBody>
          <a:bodyPr wrap="none" rtlCol="0">
            <a:spAutoFit/>
          </a:bodyPr>
          <a:lstStyle/>
          <a:p>
            <a:r>
              <a:rPr lang="en-US" dirty="0"/>
              <a:t>skills</a:t>
            </a:r>
          </a:p>
        </p:txBody>
      </p:sp>
      <p:sp>
        <p:nvSpPr>
          <p:cNvPr id="30" name="TextBox 29">
            <a:extLst>
              <a:ext uri="{FF2B5EF4-FFF2-40B4-BE49-F238E27FC236}">
                <a16:creationId xmlns:a16="http://schemas.microsoft.com/office/drawing/2014/main" id="{63E600BD-1350-3848-BFB8-F5AD08192F22}"/>
              </a:ext>
            </a:extLst>
          </p:cNvPr>
          <p:cNvSpPr txBox="1"/>
          <p:nvPr/>
        </p:nvSpPr>
        <p:spPr>
          <a:xfrm>
            <a:off x="2312273" y="3698687"/>
            <a:ext cx="662682" cy="369332"/>
          </a:xfrm>
          <a:prstGeom prst="rect">
            <a:avLst/>
          </a:prstGeom>
          <a:noFill/>
        </p:spPr>
        <p:txBody>
          <a:bodyPr wrap="none" rtlCol="0">
            <a:spAutoFit/>
          </a:bodyPr>
          <a:lstStyle/>
          <a:p>
            <a:r>
              <a:rPr lang="en-US" dirty="0"/>
              <a:t>Tools</a:t>
            </a:r>
          </a:p>
        </p:txBody>
      </p:sp>
    </p:spTree>
    <p:extLst>
      <p:ext uri="{BB962C8B-B14F-4D97-AF65-F5344CB8AC3E}">
        <p14:creationId xmlns:p14="http://schemas.microsoft.com/office/powerpoint/2010/main" val="1047221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906FD-5F2D-2E44-869F-91503EEDCE3E}"/>
              </a:ext>
            </a:extLst>
          </p:cNvPr>
          <p:cNvSpPr>
            <a:spLocks noGrp="1"/>
          </p:cNvSpPr>
          <p:nvPr>
            <p:ph type="title"/>
          </p:nvPr>
        </p:nvSpPr>
        <p:spPr/>
        <p:txBody>
          <a:bodyPr/>
          <a:lstStyle/>
          <a:p>
            <a:r>
              <a:rPr lang="en-US" dirty="0"/>
              <a:t>Defining the projects</a:t>
            </a:r>
          </a:p>
        </p:txBody>
      </p:sp>
      <p:sp>
        <p:nvSpPr>
          <p:cNvPr id="3" name="Content Placeholder 2">
            <a:extLst>
              <a:ext uri="{FF2B5EF4-FFF2-40B4-BE49-F238E27FC236}">
                <a16:creationId xmlns:a16="http://schemas.microsoft.com/office/drawing/2014/main" id="{7505EE79-46F2-9D4C-B5EF-D459C97989A6}"/>
              </a:ext>
            </a:extLst>
          </p:cNvPr>
          <p:cNvSpPr>
            <a:spLocks noGrp="1"/>
          </p:cNvSpPr>
          <p:nvPr>
            <p:ph idx="1"/>
          </p:nvPr>
        </p:nvSpPr>
        <p:spPr/>
        <p:txBody>
          <a:bodyPr>
            <a:normAutofit fontScale="92500" lnSpcReduction="10000"/>
          </a:bodyPr>
          <a:lstStyle/>
          <a:p>
            <a:r>
              <a:rPr lang="en-US" dirty="0"/>
              <a:t>Project choice are driven by:</a:t>
            </a:r>
          </a:p>
          <a:p>
            <a:pPr lvl="1"/>
            <a:r>
              <a:rPr lang="en-US" dirty="0"/>
              <a:t>Global Grand Challenges – sustainability, health, security and joy of living</a:t>
            </a:r>
          </a:p>
          <a:p>
            <a:pPr lvl="1"/>
            <a:r>
              <a:rPr lang="en-US" dirty="0"/>
              <a:t> Indonesian medium term development agenda</a:t>
            </a:r>
          </a:p>
          <a:p>
            <a:r>
              <a:rPr lang="en-US" dirty="0"/>
              <a:t>And influenced by the:</a:t>
            </a:r>
          </a:p>
          <a:p>
            <a:pPr lvl="1"/>
            <a:r>
              <a:rPr lang="en-US" dirty="0"/>
              <a:t>The vision and mission of  TSEA</a:t>
            </a:r>
          </a:p>
          <a:p>
            <a:pPr lvl="1"/>
            <a:r>
              <a:rPr lang="en-US" dirty="0"/>
              <a:t>The UN SDGs</a:t>
            </a:r>
          </a:p>
          <a:p>
            <a:pPr lvl="1"/>
            <a:r>
              <a:rPr lang="en-US" dirty="0"/>
              <a:t>The specific needs of stakeholders</a:t>
            </a:r>
          </a:p>
          <a:p>
            <a:pPr lvl="1"/>
            <a:r>
              <a:rPr lang="en-US" dirty="0"/>
              <a:t>The HDX program objectives</a:t>
            </a:r>
          </a:p>
          <a:p>
            <a:r>
              <a:rPr lang="en-US" dirty="0"/>
              <a:t>Reflecting key themes</a:t>
            </a:r>
          </a:p>
          <a:p>
            <a:pPr lvl="1"/>
            <a:r>
              <a:rPr lang="en-US" dirty="0"/>
              <a:t>Happiness and sustainability</a:t>
            </a:r>
          </a:p>
          <a:p>
            <a:pPr lvl="1"/>
            <a:r>
              <a:rPr lang="en-US" dirty="0"/>
              <a:t>ICT transformation </a:t>
            </a:r>
          </a:p>
          <a:p>
            <a:pPr lvl="1"/>
            <a:endParaRPr lang="en-US" dirty="0"/>
          </a:p>
        </p:txBody>
      </p:sp>
    </p:spTree>
    <p:extLst>
      <p:ext uri="{BB962C8B-B14F-4D97-AF65-F5344CB8AC3E}">
        <p14:creationId xmlns:p14="http://schemas.microsoft.com/office/powerpoint/2010/main" val="3912899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16A0E-6F40-544C-8EF1-F3B8064F5E7C}"/>
              </a:ext>
            </a:extLst>
          </p:cNvPr>
          <p:cNvSpPr>
            <a:spLocks noGrp="1"/>
          </p:cNvSpPr>
          <p:nvPr>
            <p:ph type="title"/>
          </p:nvPr>
        </p:nvSpPr>
        <p:spPr/>
        <p:txBody>
          <a:bodyPr>
            <a:noAutofit/>
          </a:bodyPr>
          <a:lstStyle/>
          <a:p>
            <a:r>
              <a:rPr lang="en-US" sz="3200" dirty="0"/>
              <a:t>Indonesian MEDIUM TERM DEVELOPMENT AGENDA RPJMN 2020-2024</a:t>
            </a:r>
          </a:p>
        </p:txBody>
      </p:sp>
      <p:sp>
        <p:nvSpPr>
          <p:cNvPr id="3" name="Content Placeholder 2">
            <a:extLst>
              <a:ext uri="{FF2B5EF4-FFF2-40B4-BE49-F238E27FC236}">
                <a16:creationId xmlns:a16="http://schemas.microsoft.com/office/drawing/2014/main" id="{CB84840B-0AE5-D349-A968-476B7B3B975A}"/>
              </a:ext>
            </a:extLst>
          </p:cNvPr>
          <p:cNvSpPr>
            <a:spLocks noGrp="1"/>
          </p:cNvSpPr>
          <p:nvPr>
            <p:ph idx="1"/>
          </p:nvPr>
        </p:nvSpPr>
        <p:spPr>
          <a:xfrm>
            <a:off x="628650" y="2171382"/>
            <a:ext cx="7886700" cy="4351338"/>
          </a:xfrm>
        </p:spPr>
        <p:txBody>
          <a:bodyPr>
            <a:normAutofit lnSpcReduction="10000"/>
          </a:bodyPr>
          <a:lstStyle/>
          <a:p>
            <a:pPr marL="0" indent="0">
              <a:buNone/>
            </a:pPr>
            <a:r>
              <a:rPr lang="en-US" dirty="0"/>
              <a:t>1. Strengthening economic resilience for quality growth</a:t>
            </a:r>
            <a:br>
              <a:rPr lang="en-US" dirty="0"/>
            </a:br>
            <a:r>
              <a:rPr lang="en-US" dirty="0"/>
              <a:t>2. Regional development for reducing inequality</a:t>
            </a:r>
            <a:br>
              <a:rPr lang="en-US" dirty="0"/>
            </a:br>
            <a:r>
              <a:rPr lang="en-US" dirty="0"/>
              <a:t>3. Upgrading human resource qualification and competitiveness</a:t>
            </a:r>
            <a:br>
              <a:rPr lang="en-US" dirty="0"/>
            </a:br>
            <a:r>
              <a:rPr lang="en-US" dirty="0"/>
              <a:t>4. Mental revolution and cultural development</a:t>
            </a:r>
            <a:br>
              <a:rPr lang="en-US" dirty="0"/>
            </a:br>
            <a:r>
              <a:rPr lang="en-US" dirty="0"/>
              <a:t>5. Strengthening the infrastructure for supporting economic development and basic needs</a:t>
            </a:r>
            <a:br>
              <a:rPr lang="en-US" dirty="0"/>
            </a:br>
            <a:r>
              <a:rPr lang="en-US" dirty="0"/>
              <a:t>6. Building the living environment, increasing disaster resilience and climate change</a:t>
            </a:r>
            <a:br>
              <a:rPr lang="en-US" dirty="0"/>
            </a:br>
            <a:r>
              <a:rPr lang="en-US" dirty="0"/>
              <a:t>7. Strengthening politics, law, defense and security stabilization and public service transformation</a:t>
            </a:r>
          </a:p>
        </p:txBody>
      </p:sp>
    </p:spTree>
    <p:extLst>
      <p:ext uri="{BB962C8B-B14F-4D97-AF65-F5344CB8AC3E}">
        <p14:creationId xmlns:p14="http://schemas.microsoft.com/office/powerpoint/2010/main" val="1173835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C26FF-2AF5-AB40-B11D-2BC779BB76E1}"/>
              </a:ext>
            </a:extLst>
          </p:cNvPr>
          <p:cNvSpPr>
            <a:spLocks noGrp="1"/>
          </p:cNvSpPr>
          <p:nvPr>
            <p:ph type="title"/>
          </p:nvPr>
        </p:nvSpPr>
        <p:spPr/>
        <p:txBody>
          <a:bodyPr/>
          <a:lstStyle/>
          <a:p>
            <a:r>
              <a:rPr lang="en-US" dirty="0"/>
              <a:t>Potential projects</a:t>
            </a:r>
          </a:p>
        </p:txBody>
      </p:sp>
      <p:graphicFrame>
        <p:nvGraphicFramePr>
          <p:cNvPr id="5" name="Table 5">
            <a:extLst>
              <a:ext uri="{FF2B5EF4-FFF2-40B4-BE49-F238E27FC236}">
                <a16:creationId xmlns:a16="http://schemas.microsoft.com/office/drawing/2014/main" id="{33586E2C-2754-584F-BB11-697C41528304}"/>
              </a:ext>
            </a:extLst>
          </p:cNvPr>
          <p:cNvGraphicFramePr>
            <a:graphicFrameLocks noGrp="1"/>
          </p:cNvGraphicFramePr>
          <p:nvPr>
            <p:ph idx="1"/>
            <p:extLst>
              <p:ext uri="{D42A27DB-BD31-4B8C-83A1-F6EECF244321}">
                <p14:modId xmlns:p14="http://schemas.microsoft.com/office/powerpoint/2010/main" val="1881961182"/>
              </p:ext>
            </p:extLst>
          </p:nvPr>
        </p:nvGraphicFramePr>
        <p:xfrm>
          <a:off x="628650" y="1825625"/>
          <a:ext cx="7886700" cy="375412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423158234"/>
                    </a:ext>
                  </a:extLst>
                </a:gridCol>
                <a:gridCol w="2628900">
                  <a:extLst>
                    <a:ext uri="{9D8B030D-6E8A-4147-A177-3AD203B41FA5}">
                      <a16:colId xmlns:a16="http://schemas.microsoft.com/office/drawing/2014/main" val="3860219995"/>
                    </a:ext>
                  </a:extLst>
                </a:gridCol>
                <a:gridCol w="2628900">
                  <a:extLst>
                    <a:ext uri="{9D8B030D-6E8A-4147-A177-3AD203B41FA5}">
                      <a16:colId xmlns:a16="http://schemas.microsoft.com/office/drawing/2014/main" val="3581960004"/>
                    </a:ext>
                  </a:extLst>
                </a:gridCol>
              </a:tblGrid>
              <a:tr h="370840">
                <a:tc>
                  <a:txBody>
                    <a:bodyPr/>
                    <a:lstStyle/>
                    <a:p>
                      <a:r>
                        <a:rPr lang="en-US" sz="1600" b="1" dirty="0"/>
                        <a:t>Grand challenge</a:t>
                      </a:r>
                    </a:p>
                  </a:txBody>
                  <a:tcPr/>
                </a:tc>
                <a:tc>
                  <a:txBody>
                    <a:bodyPr/>
                    <a:lstStyle/>
                    <a:p>
                      <a:r>
                        <a:rPr lang="en-US" sz="1600" b="1" dirty="0"/>
                        <a:t>Systems change goals</a:t>
                      </a:r>
                    </a:p>
                  </a:txBody>
                  <a:tcPr/>
                </a:tc>
                <a:tc>
                  <a:txBody>
                    <a:bodyPr/>
                    <a:lstStyle/>
                    <a:p>
                      <a:r>
                        <a:rPr lang="en-US" sz="1600" b="1" dirty="0"/>
                        <a:t>Projects</a:t>
                      </a:r>
                    </a:p>
                  </a:txBody>
                  <a:tcPr/>
                </a:tc>
                <a:extLst>
                  <a:ext uri="{0D108BD9-81ED-4DB2-BD59-A6C34878D82A}">
                    <a16:rowId xmlns:a16="http://schemas.microsoft.com/office/drawing/2014/main" val="1160536926"/>
                  </a:ext>
                </a:extLst>
              </a:tr>
              <a:tr h="370840">
                <a:tc>
                  <a:txBody>
                    <a:bodyPr/>
                    <a:lstStyle/>
                    <a:p>
                      <a:r>
                        <a:rPr lang="en-US" sz="1600" dirty="0"/>
                        <a:t>National Plastic Action Partnership</a:t>
                      </a:r>
                    </a:p>
                  </a:txBody>
                  <a:tcPr/>
                </a:tc>
                <a:tc>
                  <a:txBody>
                    <a:bodyPr/>
                    <a:lstStyle/>
                    <a:p>
                      <a:r>
                        <a:rPr lang="en-ID" sz="1600" kern="1200" dirty="0">
                          <a:solidFill>
                            <a:schemeClr val="dk1"/>
                          </a:solidFill>
                          <a:effectLst/>
                          <a:latin typeface="+mn-lt"/>
                          <a:ea typeface="+mn-ea"/>
                          <a:cs typeface="+mn-cs"/>
                        </a:rPr>
                        <a:t>Reduce or substitute plastic usage </a:t>
                      </a:r>
                      <a:endParaRPr lang="en-ID" sz="1600" dirty="0">
                        <a:effectLst/>
                      </a:endParaRPr>
                    </a:p>
                  </a:txBody>
                  <a:tcPr/>
                </a:tc>
                <a:tc>
                  <a:txBody>
                    <a:bodyPr/>
                    <a:lstStyle/>
                    <a:p>
                      <a:r>
                        <a:rPr lang="en-US" sz="1600" dirty="0"/>
                        <a:t>ICT based gamification for consumer behavior change </a:t>
                      </a:r>
                    </a:p>
                  </a:txBody>
                  <a:tcPr/>
                </a:tc>
                <a:extLst>
                  <a:ext uri="{0D108BD9-81ED-4DB2-BD59-A6C34878D82A}">
                    <a16:rowId xmlns:a16="http://schemas.microsoft.com/office/drawing/2014/main" val="3581984142"/>
                  </a:ext>
                </a:extLst>
              </a:tr>
              <a:tr h="370840">
                <a:tc>
                  <a:txBody>
                    <a:bodyPr/>
                    <a:lstStyle/>
                    <a:p>
                      <a:endParaRPr lang="en-US" sz="1600" dirty="0"/>
                    </a:p>
                  </a:txBody>
                  <a:tcPr/>
                </a:tc>
                <a:tc>
                  <a:txBody>
                    <a:bodyPr/>
                    <a:lstStyle/>
                    <a:p>
                      <a:r>
                        <a:rPr lang="en-ID" sz="1600" kern="1200" dirty="0">
                          <a:solidFill>
                            <a:schemeClr val="dk1"/>
                          </a:solidFill>
                          <a:effectLst/>
                          <a:latin typeface="+mn-lt"/>
                          <a:ea typeface="+mn-ea"/>
                          <a:cs typeface="+mn-cs"/>
                        </a:rPr>
                        <a:t>Redesign plastic products and packaging for reuse or high-value recycling </a:t>
                      </a:r>
                      <a:endParaRPr lang="en-ID" sz="1600" dirty="0">
                        <a:effectLst/>
                      </a:endParaRPr>
                    </a:p>
                  </a:txBody>
                  <a:tcPr/>
                </a:tc>
                <a:tc>
                  <a:txBody>
                    <a:bodyPr/>
                    <a:lstStyle/>
                    <a:p>
                      <a:r>
                        <a:rPr lang="en-US" sz="1600" dirty="0"/>
                        <a:t>Packaging innovation for one </a:t>
                      </a:r>
                      <a:r>
                        <a:rPr lang="en-US" sz="1600"/>
                        <a:t>product type (</a:t>
                      </a:r>
                      <a:r>
                        <a:rPr lang="en-US" sz="1600" dirty="0" err="1"/>
                        <a:t>eg</a:t>
                      </a:r>
                      <a:r>
                        <a:rPr lang="en-US" sz="1600" dirty="0"/>
                        <a:t> soap &amp; shampoo)</a:t>
                      </a:r>
                    </a:p>
                  </a:txBody>
                  <a:tcPr/>
                </a:tc>
                <a:extLst>
                  <a:ext uri="{0D108BD9-81ED-4DB2-BD59-A6C34878D82A}">
                    <a16:rowId xmlns:a16="http://schemas.microsoft.com/office/drawing/2014/main" val="2822232706"/>
                  </a:ext>
                </a:extLst>
              </a:tr>
              <a:tr h="370840">
                <a:tc>
                  <a:txBody>
                    <a:bodyPr/>
                    <a:lstStyle/>
                    <a:p>
                      <a:endParaRPr lang="en-US" sz="1600" dirty="0"/>
                    </a:p>
                  </a:txBody>
                  <a:tcPr/>
                </a:tc>
                <a:tc>
                  <a:txBody>
                    <a:bodyPr/>
                    <a:lstStyle/>
                    <a:p>
                      <a:r>
                        <a:rPr lang="en-ID" sz="1600" kern="1200" dirty="0">
                          <a:solidFill>
                            <a:schemeClr val="dk1"/>
                          </a:solidFill>
                          <a:effectLst/>
                          <a:latin typeface="+mn-lt"/>
                          <a:ea typeface="+mn-ea"/>
                          <a:cs typeface="+mn-cs"/>
                        </a:rPr>
                        <a:t>Double plastic waste collection </a:t>
                      </a:r>
                      <a:endParaRPr lang="en-ID" sz="16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Smart urban waste management system for one city/regency (</a:t>
                      </a:r>
                      <a:r>
                        <a:rPr lang="en-US" sz="1600" dirty="0" err="1"/>
                        <a:t>eg</a:t>
                      </a:r>
                      <a:r>
                        <a:rPr lang="en-US" sz="1600" dirty="0"/>
                        <a:t> Bali)</a:t>
                      </a:r>
                    </a:p>
                  </a:txBody>
                  <a:tcPr/>
                </a:tc>
                <a:extLst>
                  <a:ext uri="{0D108BD9-81ED-4DB2-BD59-A6C34878D82A}">
                    <a16:rowId xmlns:a16="http://schemas.microsoft.com/office/drawing/2014/main" val="2673221362"/>
                  </a:ext>
                </a:extLst>
              </a:tr>
              <a:tr h="370840">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600" kern="1200" dirty="0">
                          <a:solidFill>
                            <a:schemeClr val="dk1"/>
                          </a:solidFill>
                          <a:effectLst/>
                          <a:latin typeface="+mn-lt"/>
                          <a:ea typeface="+mn-ea"/>
                          <a:cs typeface="+mn-cs"/>
                        </a:rPr>
                        <a:t>Double current recycling capacity </a:t>
                      </a:r>
                      <a:endParaRPr lang="en-ID" sz="1600" dirty="0"/>
                    </a:p>
                  </a:txBody>
                  <a:tcPr/>
                </a:tc>
                <a:tc>
                  <a:txBody>
                    <a:bodyPr/>
                    <a:lstStyle/>
                    <a:p>
                      <a:r>
                        <a:rPr lang="en-US" sz="1600" dirty="0"/>
                        <a:t>ICT-based systems innovation for plastic recycling</a:t>
                      </a:r>
                    </a:p>
                  </a:txBody>
                  <a:tcPr/>
                </a:tc>
                <a:extLst>
                  <a:ext uri="{0D108BD9-81ED-4DB2-BD59-A6C34878D82A}">
                    <a16:rowId xmlns:a16="http://schemas.microsoft.com/office/drawing/2014/main" val="1489934119"/>
                  </a:ext>
                </a:extLst>
              </a:tr>
              <a:tr h="370840">
                <a:tc>
                  <a:txBody>
                    <a:bodyPr/>
                    <a:lstStyle/>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1600" kern="1200" dirty="0">
                          <a:solidFill>
                            <a:schemeClr val="dk1"/>
                          </a:solidFill>
                          <a:effectLst/>
                          <a:latin typeface="+mn-lt"/>
                          <a:ea typeface="+mn-ea"/>
                          <a:cs typeface="+mn-cs"/>
                        </a:rPr>
                        <a:t>Build or expand controlled waste-disposal facilities</a:t>
                      </a:r>
                      <a:endParaRPr lang="en-ID" sz="1600" dirty="0"/>
                    </a:p>
                  </a:txBody>
                  <a:tcPr/>
                </a:tc>
                <a:tc>
                  <a:txBody>
                    <a:bodyPr/>
                    <a:lstStyle/>
                    <a:p>
                      <a:r>
                        <a:rPr lang="en-US" sz="1600" dirty="0"/>
                        <a:t>Smart waste disposal facilities</a:t>
                      </a:r>
                    </a:p>
                  </a:txBody>
                  <a:tcPr/>
                </a:tc>
                <a:extLst>
                  <a:ext uri="{0D108BD9-81ED-4DB2-BD59-A6C34878D82A}">
                    <a16:rowId xmlns:a16="http://schemas.microsoft.com/office/drawing/2014/main" val="1940149025"/>
                  </a:ext>
                </a:extLst>
              </a:tr>
            </a:tbl>
          </a:graphicData>
        </a:graphic>
      </p:graphicFrame>
    </p:spTree>
    <p:extLst>
      <p:ext uri="{BB962C8B-B14F-4D97-AF65-F5344CB8AC3E}">
        <p14:creationId xmlns:p14="http://schemas.microsoft.com/office/powerpoint/2010/main" val="385986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BF176-C79C-CC4D-9431-82E0860E4E08}"/>
              </a:ext>
            </a:extLst>
          </p:cNvPr>
          <p:cNvSpPr>
            <a:spLocks noGrp="1"/>
          </p:cNvSpPr>
          <p:nvPr>
            <p:ph type="title"/>
          </p:nvPr>
        </p:nvSpPr>
        <p:spPr/>
        <p:txBody>
          <a:bodyPr/>
          <a:lstStyle/>
          <a:p>
            <a:r>
              <a:rPr lang="en-US" dirty="0"/>
              <a:t>Discussion question 1</a:t>
            </a:r>
          </a:p>
        </p:txBody>
      </p:sp>
      <p:sp>
        <p:nvSpPr>
          <p:cNvPr id="3" name="Content Placeholder 2">
            <a:extLst>
              <a:ext uri="{FF2B5EF4-FFF2-40B4-BE49-F238E27FC236}">
                <a16:creationId xmlns:a16="http://schemas.microsoft.com/office/drawing/2014/main" id="{6881EDD2-4B87-2F46-93CC-D4AF5089ABC9}"/>
              </a:ext>
            </a:extLst>
          </p:cNvPr>
          <p:cNvSpPr>
            <a:spLocks noGrp="1"/>
          </p:cNvSpPr>
          <p:nvPr>
            <p:ph idx="1"/>
          </p:nvPr>
        </p:nvSpPr>
        <p:spPr/>
        <p:txBody>
          <a:bodyPr/>
          <a:lstStyle/>
          <a:p>
            <a:r>
              <a:rPr lang="en-US" dirty="0"/>
              <a:t>Based on your knowledge of the global and regional grand challenges, what are some projects that capture the essence of the challenge at appropriate scope?</a:t>
            </a:r>
          </a:p>
        </p:txBody>
      </p:sp>
    </p:spTree>
    <p:extLst>
      <p:ext uri="{BB962C8B-B14F-4D97-AF65-F5344CB8AC3E}">
        <p14:creationId xmlns:p14="http://schemas.microsoft.com/office/powerpoint/2010/main" val="478788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39B2F031-49BF-0741-B0DC-1D48884CAE88}"/>
              </a:ext>
            </a:extLst>
          </p:cNvPr>
          <p:cNvSpPr/>
          <p:nvPr/>
        </p:nvSpPr>
        <p:spPr>
          <a:xfrm>
            <a:off x="284496" y="1854502"/>
            <a:ext cx="1800225" cy="78899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Urban planning</a:t>
            </a:r>
          </a:p>
        </p:txBody>
      </p:sp>
      <p:sp>
        <p:nvSpPr>
          <p:cNvPr id="8" name="Rounded Rectangle 7">
            <a:extLst>
              <a:ext uri="{FF2B5EF4-FFF2-40B4-BE49-F238E27FC236}">
                <a16:creationId xmlns:a16="http://schemas.microsoft.com/office/drawing/2014/main" id="{9563E392-9F40-C140-A369-36D59D1C2996}"/>
              </a:ext>
            </a:extLst>
          </p:cNvPr>
          <p:cNvSpPr/>
          <p:nvPr/>
        </p:nvSpPr>
        <p:spPr>
          <a:xfrm>
            <a:off x="3196974" y="3013714"/>
            <a:ext cx="2445808" cy="11665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Project based learning: policy, projects, strategy and road-mapping </a:t>
            </a:r>
          </a:p>
        </p:txBody>
      </p:sp>
      <p:sp>
        <p:nvSpPr>
          <p:cNvPr id="15" name="Rounded Rectangle 14">
            <a:extLst>
              <a:ext uri="{FF2B5EF4-FFF2-40B4-BE49-F238E27FC236}">
                <a16:creationId xmlns:a16="http://schemas.microsoft.com/office/drawing/2014/main" id="{8CB1090B-D40B-2A4E-A1F5-312102AF9A60}"/>
              </a:ext>
            </a:extLst>
          </p:cNvPr>
          <p:cNvSpPr/>
          <p:nvPr/>
        </p:nvSpPr>
        <p:spPr>
          <a:xfrm>
            <a:off x="284496" y="5613977"/>
            <a:ext cx="1800225" cy="837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ICT integration  to the city</a:t>
            </a:r>
          </a:p>
        </p:txBody>
      </p:sp>
      <p:sp>
        <p:nvSpPr>
          <p:cNvPr id="23" name="Rounded Rectangle 22">
            <a:extLst>
              <a:ext uri="{FF2B5EF4-FFF2-40B4-BE49-F238E27FC236}">
                <a16:creationId xmlns:a16="http://schemas.microsoft.com/office/drawing/2014/main" id="{81C37FB0-B59B-3A44-8022-51F617F4712B}"/>
              </a:ext>
            </a:extLst>
          </p:cNvPr>
          <p:cNvSpPr/>
          <p:nvPr/>
        </p:nvSpPr>
        <p:spPr>
          <a:xfrm>
            <a:off x="284496" y="4657150"/>
            <a:ext cx="1800225" cy="8378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Application oriented ICT</a:t>
            </a:r>
          </a:p>
        </p:txBody>
      </p:sp>
      <p:sp>
        <p:nvSpPr>
          <p:cNvPr id="21" name="Rounded Rectangle 20">
            <a:extLst>
              <a:ext uri="{FF2B5EF4-FFF2-40B4-BE49-F238E27FC236}">
                <a16:creationId xmlns:a16="http://schemas.microsoft.com/office/drawing/2014/main" id="{536CB73F-00E7-E846-9C51-12A99AE52B52}"/>
              </a:ext>
            </a:extLst>
          </p:cNvPr>
          <p:cNvSpPr/>
          <p:nvPr/>
        </p:nvSpPr>
        <p:spPr>
          <a:xfrm>
            <a:off x="284496" y="2747907"/>
            <a:ext cx="1800225" cy="74931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System design and management</a:t>
            </a:r>
          </a:p>
        </p:txBody>
      </p:sp>
      <p:sp>
        <p:nvSpPr>
          <p:cNvPr id="20" name="Rounded Rectangle 19">
            <a:extLst>
              <a:ext uri="{FF2B5EF4-FFF2-40B4-BE49-F238E27FC236}">
                <a16:creationId xmlns:a16="http://schemas.microsoft.com/office/drawing/2014/main" id="{4220149C-98D3-1E4F-94A6-5C3CDF07B77F}"/>
              </a:ext>
            </a:extLst>
          </p:cNvPr>
          <p:cNvSpPr/>
          <p:nvPr/>
        </p:nvSpPr>
        <p:spPr>
          <a:xfrm>
            <a:off x="284496" y="3634396"/>
            <a:ext cx="1800225" cy="885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Entrepreneurial product development</a:t>
            </a:r>
          </a:p>
        </p:txBody>
      </p:sp>
      <p:sp>
        <p:nvSpPr>
          <p:cNvPr id="28" name="Title 1">
            <a:extLst>
              <a:ext uri="{FF2B5EF4-FFF2-40B4-BE49-F238E27FC236}">
                <a16:creationId xmlns:a16="http://schemas.microsoft.com/office/drawing/2014/main" id="{37ACC3DF-BCA6-0E43-890C-2ADF965B0A59}"/>
              </a:ext>
            </a:extLst>
          </p:cNvPr>
          <p:cNvSpPr>
            <a:spLocks noGrp="1"/>
          </p:cNvSpPr>
          <p:nvPr>
            <p:ph type="title"/>
          </p:nvPr>
        </p:nvSpPr>
        <p:spPr>
          <a:xfrm>
            <a:off x="670311" y="78083"/>
            <a:ext cx="7886700" cy="498474"/>
          </a:xfrm>
        </p:spPr>
        <p:txBody>
          <a:bodyPr>
            <a:normAutofit/>
          </a:bodyPr>
          <a:lstStyle/>
          <a:p>
            <a:pPr algn="ctr"/>
            <a:r>
              <a:rPr lang="en-US" sz="2800" dirty="0"/>
              <a:t>Six threads plus the projects</a:t>
            </a:r>
          </a:p>
        </p:txBody>
      </p:sp>
      <p:sp>
        <p:nvSpPr>
          <p:cNvPr id="17" name="Rounded Rectangle 16">
            <a:extLst>
              <a:ext uri="{FF2B5EF4-FFF2-40B4-BE49-F238E27FC236}">
                <a16:creationId xmlns:a16="http://schemas.microsoft.com/office/drawing/2014/main" id="{51DFB1A7-8A46-D046-BE60-A46705B0468F}"/>
              </a:ext>
            </a:extLst>
          </p:cNvPr>
          <p:cNvSpPr/>
          <p:nvPr/>
        </p:nvSpPr>
        <p:spPr>
          <a:xfrm>
            <a:off x="268002" y="840892"/>
            <a:ext cx="1800225" cy="8865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Happiness, sustainability</a:t>
            </a:r>
          </a:p>
          <a:p>
            <a:pPr algn="ctr"/>
            <a:r>
              <a:rPr lang="en-US" sz="1600" dirty="0"/>
              <a:t>Leadership</a:t>
            </a:r>
          </a:p>
        </p:txBody>
      </p:sp>
      <p:cxnSp>
        <p:nvCxnSpPr>
          <p:cNvPr id="3" name="Elbow Connector 2">
            <a:extLst>
              <a:ext uri="{FF2B5EF4-FFF2-40B4-BE49-F238E27FC236}">
                <a16:creationId xmlns:a16="http://schemas.microsoft.com/office/drawing/2014/main" id="{65CC1A77-0BB8-7842-A06D-389C42EEF1B7}"/>
              </a:ext>
            </a:extLst>
          </p:cNvPr>
          <p:cNvCxnSpPr>
            <a:cxnSpLocks/>
            <a:stCxn id="17" idx="3"/>
            <a:endCxn id="8" idx="0"/>
          </p:cNvCxnSpPr>
          <p:nvPr/>
        </p:nvCxnSpPr>
        <p:spPr>
          <a:xfrm>
            <a:off x="2068227" y="1284147"/>
            <a:ext cx="2351651" cy="17295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E4795886-2F0B-4245-8F95-D9ABBFA66415}"/>
              </a:ext>
            </a:extLst>
          </p:cNvPr>
          <p:cNvCxnSpPr>
            <a:cxnSpLocks/>
            <a:stCxn id="23" idx="3"/>
            <a:endCxn id="8" idx="2"/>
          </p:cNvCxnSpPr>
          <p:nvPr/>
        </p:nvCxnSpPr>
        <p:spPr>
          <a:xfrm flipV="1">
            <a:off x="2084721" y="4180226"/>
            <a:ext cx="2335157" cy="89582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B832B290-A072-0144-8B1C-53CED7A70444}"/>
              </a:ext>
            </a:extLst>
          </p:cNvPr>
          <p:cNvCxnSpPr>
            <a:cxnSpLocks/>
            <a:stCxn id="20" idx="3"/>
          </p:cNvCxnSpPr>
          <p:nvPr/>
        </p:nvCxnSpPr>
        <p:spPr>
          <a:xfrm flipV="1">
            <a:off x="2084721" y="4068019"/>
            <a:ext cx="1612722" cy="91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6EE2C9EC-9EAB-B942-A230-8F793D0B73A2}"/>
              </a:ext>
            </a:extLst>
          </p:cNvPr>
          <p:cNvCxnSpPr>
            <a:cxnSpLocks/>
            <a:stCxn id="6" idx="3"/>
            <a:endCxn id="8" idx="0"/>
          </p:cNvCxnSpPr>
          <p:nvPr/>
        </p:nvCxnSpPr>
        <p:spPr>
          <a:xfrm>
            <a:off x="2084721" y="2248999"/>
            <a:ext cx="2335157" cy="76471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a:extLst>
              <a:ext uri="{FF2B5EF4-FFF2-40B4-BE49-F238E27FC236}">
                <a16:creationId xmlns:a16="http://schemas.microsoft.com/office/drawing/2014/main" id="{2B2046B0-2368-104D-8AB5-3B20491F095C}"/>
              </a:ext>
            </a:extLst>
          </p:cNvPr>
          <p:cNvCxnSpPr>
            <a:cxnSpLocks/>
            <a:stCxn id="15" idx="3"/>
            <a:endCxn id="8" idx="2"/>
          </p:cNvCxnSpPr>
          <p:nvPr/>
        </p:nvCxnSpPr>
        <p:spPr>
          <a:xfrm flipV="1">
            <a:off x="2084721" y="4180226"/>
            <a:ext cx="2335157" cy="18526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50148369-A781-EA4E-988B-C09634EC0497}"/>
              </a:ext>
            </a:extLst>
          </p:cNvPr>
          <p:cNvCxnSpPr>
            <a:cxnSpLocks/>
            <a:stCxn id="21" idx="3"/>
          </p:cNvCxnSpPr>
          <p:nvPr/>
        </p:nvCxnSpPr>
        <p:spPr>
          <a:xfrm>
            <a:off x="2084721" y="3122565"/>
            <a:ext cx="1612722" cy="127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Explosion 2 34">
            <a:extLst>
              <a:ext uri="{FF2B5EF4-FFF2-40B4-BE49-F238E27FC236}">
                <a16:creationId xmlns:a16="http://schemas.microsoft.com/office/drawing/2014/main" id="{91D78716-7FB4-3646-AAF5-405F83BEE67C}"/>
              </a:ext>
            </a:extLst>
          </p:cNvPr>
          <p:cNvSpPr/>
          <p:nvPr/>
        </p:nvSpPr>
        <p:spPr>
          <a:xfrm>
            <a:off x="7107385" y="2410687"/>
            <a:ext cx="1953490" cy="1998450"/>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dirty="0"/>
              <a:t>Grand </a:t>
            </a:r>
          </a:p>
          <a:p>
            <a:pPr algn="ctr"/>
            <a:r>
              <a:rPr lang="en-US" dirty="0"/>
              <a:t>challenges</a:t>
            </a:r>
          </a:p>
        </p:txBody>
      </p:sp>
      <p:sp>
        <p:nvSpPr>
          <p:cNvPr id="48" name="TextBox 47">
            <a:extLst>
              <a:ext uri="{FF2B5EF4-FFF2-40B4-BE49-F238E27FC236}">
                <a16:creationId xmlns:a16="http://schemas.microsoft.com/office/drawing/2014/main" id="{864FE432-0E72-B042-B09E-08DE748E2AFE}"/>
              </a:ext>
            </a:extLst>
          </p:cNvPr>
          <p:cNvSpPr txBox="1"/>
          <p:nvPr/>
        </p:nvSpPr>
        <p:spPr>
          <a:xfrm>
            <a:off x="3117543" y="946913"/>
            <a:ext cx="627095" cy="369332"/>
          </a:xfrm>
          <a:prstGeom prst="rect">
            <a:avLst/>
          </a:prstGeom>
          <a:noFill/>
        </p:spPr>
        <p:txBody>
          <a:bodyPr wrap="none" rtlCol="0">
            <a:spAutoFit/>
          </a:bodyPr>
          <a:lstStyle/>
          <a:p>
            <a:r>
              <a:rPr lang="en-US" dirty="0"/>
              <a:t>skills</a:t>
            </a:r>
          </a:p>
        </p:txBody>
      </p:sp>
      <p:cxnSp>
        <p:nvCxnSpPr>
          <p:cNvPr id="49" name="Elbow Connector 48">
            <a:extLst>
              <a:ext uri="{FF2B5EF4-FFF2-40B4-BE49-F238E27FC236}">
                <a16:creationId xmlns:a16="http://schemas.microsoft.com/office/drawing/2014/main" id="{23AEAC67-6609-4B42-9E5D-EA42FC3FFFDE}"/>
              </a:ext>
            </a:extLst>
          </p:cNvPr>
          <p:cNvCxnSpPr>
            <a:cxnSpLocks/>
            <a:stCxn id="8" idx="3"/>
            <a:endCxn id="35" idx="1"/>
          </p:cNvCxnSpPr>
          <p:nvPr/>
        </p:nvCxnSpPr>
        <p:spPr>
          <a:xfrm>
            <a:off x="5642782" y="3596970"/>
            <a:ext cx="1464603" cy="5108"/>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7213BDB-88B3-434B-B58D-F6DDB0E8E287}"/>
              </a:ext>
            </a:extLst>
          </p:cNvPr>
          <p:cNvSpPr txBox="1"/>
          <p:nvPr/>
        </p:nvSpPr>
        <p:spPr>
          <a:xfrm>
            <a:off x="6052961" y="3228869"/>
            <a:ext cx="1034257" cy="369332"/>
          </a:xfrm>
          <a:prstGeom prst="rect">
            <a:avLst/>
          </a:prstGeom>
          <a:noFill/>
        </p:spPr>
        <p:txBody>
          <a:bodyPr wrap="none" rtlCol="0">
            <a:spAutoFit/>
          </a:bodyPr>
          <a:lstStyle/>
          <a:p>
            <a:r>
              <a:rPr lang="en-US" dirty="0"/>
              <a:t>solutions</a:t>
            </a:r>
          </a:p>
        </p:txBody>
      </p:sp>
      <p:sp>
        <p:nvSpPr>
          <p:cNvPr id="53" name="TextBox 52">
            <a:extLst>
              <a:ext uri="{FF2B5EF4-FFF2-40B4-BE49-F238E27FC236}">
                <a16:creationId xmlns:a16="http://schemas.microsoft.com/office/drawing/2014/main" id="{3C8D8CB2-83A3-5D42-9C4A-AF90E6D8F980}"/>
              </a:ext>
            </a:extLst>
          </p:cNvPr>
          <p:cNvSpPr txBox="1"/>
          <p:nvPr/>
        </p:nvSpPr>
        <p:spPr>
          <a:xfrm>
            <a:off x="6108382" y="3698687"/>
            <a:ext cx="1131272" cy="646331"/>
          </a:xfrm>
          <a:prstGeom prst="rect">
            <a:avLst/>
          </a:prstGeom>
          <a:noFill/>
        </p:spPr>
        <p:txBody>
          <a:bodyPr wrap="none" rtlCol="0">
            <a:spAutoFit/>
          </a:bodyPr>
          <a:lstStyle/>
          <a:p>
            <a:r>
              <a:rPr lang="en-US" dirty="0"/>
              <a:t>Skilled</a:t>
            </a:r>
          </a:p>
          <a:p>
            <a:r>
              <a:rPr lang="en-US" dirty="0"/>
              <a:t>workforce</a:t>
            </a:r>
          </a:p>
        </p:txBody>
      </p:sp>
    </p:spTree>
    <p:extLst>
      <p:ext uri="{BB962C8B-B14F-4D97-AF65-F5344CB8AC3E}">
        <p14:creationId xmlns:p14="http://schemas.microsoft.com/office/powerpoint/2010/main" val="30740544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125647</TotalTime>
  <Words>2794</Words>
  <Application>Microsoft Macintosh PowerPoint</Application>
  <PresentationFormat>On-screen Show (4:3)</PresentationFormat>
  <Paragraphs>304</Paragraphs>
  <Slides>34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Montserrat Light</vt:lpstr>
      <vt:lpstr>Office Theme</vt:lpstr>
      <vt:lpstr>HDX Curriculum Design</vt:lpstr>
      <vt:lpstr>HDX VALUE PROPOSITION</vt:lpstr>
      <vt:lpstr>HDX MARKET SEGMENTATION</vt:lpstr>
      <vt:lpstr>Six threads plus the projects</vt:lpstr>
      <vt:lpstr>Defining the projects</vt:lpstr>
      <vt:lpstr>Indonesian MEDIUM TERM DEVELOPMENT AGENDA RPJMN 2020-2024</vt:lpstr>
      <vt:lpstr>Potential projects</vt:lpstr>
      <vt:lpstr>Discussion question 1</vt:lpstr>
      <vt:lpstr>Six threads plus the projects</vt:lpstr>
      <vt:lpstr>Structure and function of each thread</vt:lpstr>
      <vt:lpstr>Discussion question 2</vt:lpstr>
      <vt:lpstr>Notional effective and measurable skills  (1)</vt:lpstr>
      <vt:lpstr>Notional effective and measurable skills  (2)</vt:lpstr>
      <vt:lpstr>Notional effective and measurable skills (3)</vt:lpstr>
      <vt:lpstr>Notional effective and measurable skills (4)</vt:lpstr>
      <vt:lpstr>Next steps</vt:lpstr>
      <vt:lpstr>PowerPoint Presentation</vt:lpstr>
      <vt:lpstr>3 Blocks of time</vt:lpstr>
      <vt:lpstr>PowerPoint Presentation</vt:lpstr>
      <vt:lpstr>Main message - a curriculum which is centered on leaner experiences</vt:lpstr>
      <vt:lpstr>HDX program objectives</vt:lpstr>
      <vt:lpstr>Vision</vt:lpstr>
      <vt:lpstr>PowerPoint Presentation</vt:lpstr>
      <vt:lpstr>Mission of TSEA</vt:lpstr>
      <vt:lpstr>Needs of stakeholders</vt:lpstr>
      <vt:lpstr>Notional projects</vt:lpstr>
      <vt:lpstr>Learning outcomes cluster around six threads and the need to learn practice</vt:lpstr>
      <vt:lpstr>Student learning experience based design</vt:lpstr>
      <vt:lpstr>Curricular concept</vt:lpstr>
      <vt:lpstr>Grand challenges and representative projects</vt:lpstr>
      <vt:lpstr>PowerPoint Presentation</vt:lpstr>
      <vt:lpstr>Figure 3 –  Joint design curriculum in detail</vt:lpstr>
      <vt:lpstr>Reducing topics to implementable 180 hr curriculum</vt:lpstr>
      <vt:lpstr>What would success today look like?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February/March Plan</dc:title>
  <dc:creator>Ed C</dc:creator>
  <cp:lastModifiedBy>Sherly Lugito</cp:lastModifiedBy>
  <cp:revision>375</cp:revision>
  <cp:lastPrinted>2020-02-25T21:04:24Z</cp:lastPrinted>
  <dcterms:created xsi:type="dcterms:W3CDTF">2020-02-20T20:35:18Z</dcterms:created>
  <dcterms:modified xsi:type="dcterms:W3CDTF">2020-11-20T04:59:55Z</dcterms:modified>
</cp:coreProperties>
</file>