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anrope Light"/>
      <p:regular r:id="rId21"/>
      <p:bold r:id="rId22"/>
    </p:embeddedFont>
    <p:embeddedFont>
      <p:font typeface="Manrope SemiBold"/>
      <p:regular r:id="rId23"/>
      <p:bold r:id="rId24"/>
    </p:embeddedFont>
    <p:embeddedFont>
      <p:font typeface="Kulim Park"/>
      <p:regular r:id="rId25"/>
      <p:bold r:id="rId26"/>
      <p:italic r:id="rId27"/>
      <p:boldItalic r:id="rId28"/>
    </p:embeddedFont>
    <p:embeddedFont>
      <p:font typeface="Manrope"/>
      <p:regular r:id="rId29"/>
      <p:bold r:id="rId30"/>
    </p:embeddedFont>
    <p:embeddedFont>
      <p:font typeface="Exo Medium"/>
      <p:regular r:id="rId31"/>
      <p:bold r:id="rId32"/>
      <p:italic r:id="rId33"/>
      <p:boldItalic r:id="rId34"/>
    </p:embeddedFont>
    <p:embeddedFont>
      <p:font typeface="PT Sans"/>
      <p:regular r:id="rId35"/>
      <p:bold r:id="rId36"/>
      <p:italic r:id="rId37"/>
      <p:boldItalic r:id="rId38"/>
    </p:embeddedFont>
    <p:embeddedFont>
      <p:font typeface="Kulim Park SemiBold"/>
      <p:regular r:id="rId39"/>
      <p:bold r:id="rId40"/>
      <p:italic r:id="rId41"/>
      <p:boldItalic r:id="rId42"/>
    </p:embeddedFont>
    <p:embeddedFont>
      <p:font typeface="Exo"/>
      <p:regular r:id="rId43"/>
      <p:bold r:id="rId44"/>
      <p:italic r:id="rId45"/>
      <p:boldItalic r:id="rId46"/>
    </p:embeddedFont>
    <p:embeddedFont>
      <p:font typeface="Exo SemiBold"/>
      <p:regular r:id="rId47"/>
      <p:bold r:id="rId48"/>
      <p:italic r:id="rId49"/>
      <p:boldItalic r:id="rId50"/>
    </p:embeddedFont>
    <p:embeddedFont>
      <p:font typeface="Exo ExtraBold"/>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94FDD0-7B88-41DA-838C-8487F618D7A5}">
  <a:tblStyle styleId="{3394FDD0-7B88-41DA-838C-8487F618D7A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ulimParkSemiBold-bold.fntdata"/><Relationship Id="rId42" Type="http://schemas.openxmlformats.org/officeDocument/2006/relationships/font" Target="fonts/KulimParkSemiBold-boldItalic.fntdata"/><Relationship Id="rId41" Type="http://schemas.openxmlformats.org/officeDocument/2006/relationships/font" Target="fonts/KulimParkSemiBold-italic.fntdata"/><Relationship Id="rId44" Type="http://schemas.openxmlformats.org/officeDocument/2006/relationships/font" Target="fonts/Exo-bold.fntdata"/><Relationship Id="rId43" Type="http://schemas.openxmlformats.org/officeDocument/2006/relationships/font" Target="fonts/Exo-regular.fntdata"/><Relationship Id="rId46" Type="http://schemas.openxmlformats.org/officeDocument/2006/relationships/font" Target="fonts/Exo-boldItalic.fntdata"/><Relationship Id="rId45" Type="http://schemas.openxmlformats.org/officeDocument/2006/relationships/font" Target="fonts/Ex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xoSemiBold-bold.fntdata"/><Relationship Id="rId47" Type="http://schemas.openxmlformats.org/officeDocument/2006/relationships/font" Target="fonts/ExoSemiBold-regular.fntdata"/><Relationship Id="rId49" Type="http://schemas.openxmlformats.org/officeDocument/2006/relationships/font" Target="fonts/Exo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Medium-regular.fntdata"/><Relationship Id="rId30" Type="http://schemas.openxmlformats.org/officeDocument/2006/relationships/font" Target="fonts/Manrope-bold.fntdata"/><Relationship Id="rId33" Type="http://schemas.openxmlformats.org/officeDocument/2006/relationships/font" Target="fonts/ExoMedium-italic.fntdata"/><Relationship Id="rId32" Type="http://schemas.openxmlformats.org/officeDocument/2006/relationships/font" Target="fonts/ExoMedium-bold.fntdata"/><Relationship Id="rId35" Type="http://schemas.openxmlformats.org/officeDocument/2006/relationships/font" Target="fonts/PTSans-regular.fntdata"/><Relationship Id="rId34" Type="http://schemas.openxmlformats.org/officeDocument/2006/relationships/font" Target="fonts/ExoMedium-boldItalic.fntdata"/><Relationship Id="rId37" Type="http://schemas.openxmlformats.org/officeDocument/2006/relationships/font" Target="fonts/PTSans-italic.fntdata"/><Relationship Id="rId36" Type="http://schemas.openxmlformats.org/officeDocument/2006/relationships/font" Target="fonts/PTSans-bold.fntdata"/><Relationship Id="rId39" Type="http://schemas.openxmlformats.org/officeDocument/2006/relationships/font" Target="fonts/KulimParkSemiBold-regular.fntdata"/><Relationship Id="rId38" Type="http://schemas.openxmlformats.org/officeDocument/2006/relationships/font" Target="fonts/PTSans-boldItalic.fntdata"/><Relationship Id="rId20" Type="http://schemas.openxmlformats.org/officeDocument/2006/relationships/slide" Target="slides/slide15.xml"/><Relationship Id="rId22" Type="http://schemas.openxmlformats.org/officeDocument/2006/relationships/font" Target="fonts/ManropeLight-bold.fntdata"/><Relationship Id="rId21" Type="http://schemas.openxmlformats.org/officeDocument/2006/relationships/font" Target="fonts/ManropeLight-regular.fntdata"/><Relationship Id="rId24" Type="http://schemas.openxmlformats.org/officeDocument/2006/relationships/font" Target="fonts/ManropeSemiBold-bold.fntdata"/><Relationship Id="rId23" Type="http://schemas.openxmlformats.org/officeDocument/2006/relationships/font" Target="fonts/ManropeSemiBold-regular.fntdata"/><Relationship Id="rId26" Type="http://schemas.openxmlformats.org/officeDocument/2006/relationships/font" Target="fonts/KulimPark-bold.fntdata"/><Relationship Id="rId25" Type="http://schemas.openxmlformats.org/officeDocument/2006/relationships/font" Target="fonts/KulimPark-regular.fntdata"/><Relationship Id="rId28" Type="http://schemas.openxmlformats.org/officeDocument/2006/relationships/font" Target="fonts/KulimPark-boldItalic.fntdata"/><Relationship Id="rId27" Type="http://schemas.openxmlformats.org/officeDocument/2006/relationships/font" Target="fonts/KulimPark-italic.fntdata"/><Relationship Id="rId29" Type="http://schemas.openxmlformats.org/officeDocument/2006/relationships/font" Target="fonts/Manrope-regular.fntdata"/><Relationship Id="rId51" Type="http://schemas.openxmlformats.org/officeDocument/2006/relationships/font" Target="fonts/ExoExtraBold-bold.fntdata"/><Relationship Id="rId50" Type="http://schemas.openxmlformats.org/officeDocument/2006/relationships/font" Target="fonts/ExoSemiBold-boldItalic.fntdata"/><Relationship Id="rId52" Type="http://schemas.openxmlformats.org/officeDocument/2006/relationships/font" Target="fonts/ExoExtra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ad6129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ad6129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ad61298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ad61298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f82f11c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f82f11c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ad612980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ad612980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ad61298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ad61298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ad9bfe9e5_0_6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ad9bfe9e5_0_6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ad61298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ad61298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ad6129809_1_2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ad6129809_1_2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ad612980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ad612980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f82f11c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f82f11c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ffe50097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ffe50097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ffe50097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ffe50097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f81cbb7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f81cbb7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f82f11c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f82f11c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0" name="Google Shape;110;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6" name="Google Shape;116;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1" name="Shape 121"/>
        <p:cNvGrpSpPr/>
        <p:nvPr/>
      </p:nvGrpSpPr>
      <p:grpSpPr>
        <a:xfrm>
          <a:off x="0" y="0"/>
          <a:ext cx="0" cy="0"/>
          <a:chOff x="0" y="0"/>
          <a:chExt cx="0" cy="0"/>
        </a:xfrm>
      </p:grpSpPr>
      <p:sp>
        <p:nvSpPr>
          <p:cNvPr id="122" name="Google Shape;122;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3" name="Google Shape;123;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4" name="Google Shape;124;p14"/>
          <p:cNvSpPr/>
          <p:nvPr/>
        </p:nvSpPr>
        <p:spPr>
          <a:xfrm rot="7269862">
            <a:off x="-2158264" y="-3462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flipH="1" rot="10558870">
            <a:off x="-4625089" y="95767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flipH="1" rot="-7989178">
            <a:off x="-4350337" y="2229049"/>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flipH="1" rot="-514371">
            <a:off x="3008849" y="163322"/>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10800000">
            <a:off x="5337802" y="3129188"/>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flipH="1" rot="9748587">
            <a:off x="4304027" y="258584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rot="-2141143">
            <a:off x="5987211" y="-17894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3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0" name="Shape 140"/>
        <p:cNvGrpSpPr/>
        <p:nvPr/>
      </p:nvGrpSpPr>
      <p:grpSpPr>
        <a:xfrm>
          <a:off x="0" y="0"/>
          <a:ext cx="0" cy="0"/>
          <a:chOff x="0" y="0"/>
          <a:chExt cx="0" cy="0"/>
        </a:xfrm>
      </p:grpSpPr>
      <p:sp>
        <p:nvSpPr>
          <p:cNvPr id="141" name="Google Shape;141;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8" name="Google Shape;148;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9" name="Shape 149"/>
        <p:cNvGrpSpPr/>
        <p:nvPr/>
      </p:nvGrpSpPr>
      <p:grpSpPr>
        <a:xfrm>
          <a:off x="0" y="0"/>
          <a:ext cx="0" cy="0"/>
          <a:chOff x="0" y="0"/>
          <a:chExt cx="0" cy="0"/>
        </a:xfrm>
      </p:grpSpPr>
      <p:sp>
        <p:nvSpPr>
          <p:cNvPr id="150" name="Google Shape;150;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4"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0" name="Google Shape;160;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2" name="Shape 162"/>
        <p:cNvGrpSpPr/>
        <p:nvPr/>
      </p:nvGrpSpPr>
      <p:grpSpPr>
        <a:xfrm>
          <a:off x="0" y="0"/>
          <a:ext cx="0" cy="0"/>
          <a:chOff x="0" y="0"/>
          <a:chExt cx="0" cy="0"/>
        </a:xfrm>
      </p:grpSpPr>
      <p:sp>
        <p:nvSpPr>
          <p:cNvPr id="163" name="Google Shape;163;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 name="Google Shape;171;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3" name="Google Shape;173;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4" name="Shape 174"/>
        <p:cNvGrpSpPr/>
        <p:nvPr/>
      </p:nvGrpSpPr>
      <p:grpSpPr>
        <a:xfrm>
          <a:off x="0" y="0"/>
          <a:ext cx="0" cy="0"/>
          <a:chOff x="0" y="0"/>
          <a:chExt cx="0" cy="0"/>
        </a:xfrm>
      </p:grpSpPr>
      <p:sp>
        <p:nvSpPr>
          <p:cNvPr id="175" name="Google Shape;175;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4"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 name="Google Shape;194;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6" name="Google Shape;196;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5" name="Google Shape;205;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6" name="Google Shape;206;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7" name="Google Shape;207;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8" name="Google Shape;208;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9" name="Google Shape;209;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0" name="Google Shape;210;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11" name="Google Shape;211;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2" name="Google Shape;212;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3" name="Shape 213"/>
        <p:cNvGrpSpPr/>
        <p:nvPr/>
      </p:nvGrpSpPr>
      <p:grpSpPr>
        <a:xfrm>
          <a:off x="0" y="0"/>
          <a:ext cx="0" cy="0"/>
          <a:chOff x="0" y="0"/>
          <a:chExt cx="0" cy="0"/>
        </a:xfrm>
      </p:grpSpPr>
      <p:sp>
        <p:nvSpPr>
          <p:cNvPr id="214" name="Google Shape;214;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8" name="Google Shape;218;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9" name="Google Shape;219;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0" name="Google Shape;220;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1" name="Shape 221"/>
        <p:cNvGrpSpPr/>
        <p:nvPr/>
      </p:nvGrpSpPr>
      <p:grpSpPr>
        <a:xfrm>
          <a:off x="0" y="0"/>
          <a:ext cx="0" cy="0"/>
          <a:chOff x="0" y="0"/>
          <a:chExt cx="0" cy="0"/>
        </a:xfrm>
      </p:grpSpPr>
      <p:sp>
        <p:nvSpPr>
          <p:cNvPr id="222" name="Google Shape;222;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9" name="Google Shape;229;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0" name="Google Shape;230;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1" name="Google Shape;231;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2" name="Google Shape;232;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3" name="Google Shape;233;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4" name="Google Shape;234;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5" name="Google Shape;235;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6" name="Google Shape;236;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7" name="Google Shape;237;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8" name="Google Shape;238;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9" name="Google Shape;239;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0" name="Google Shape;240;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41" name="Shape 241"/>
        <p:cNvGrpSpPr/>
        <p:nvPr/>
      </p:nvGrpSpPr>
      <p:grpSpPr>
        <a:xfrm>
          <a:off x="0" y="0"/>
          <a:ext cx="0" cy="0"/>
          <a:chOff x="0" y="0"/>
          <a:chExt cx="0" cy="0"/>
        </a:xfrm>
      </p:grpSpPr>
      <p:sp>
        <p:nvSpPr>
          <p:cNvPr id="242" name="Google Shape;242;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9" name="Google Shape;249;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0" name="Google Shape;250;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1" name="Google Shape;251;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2" name="Google Shape;252;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3" name="Google Shape;253;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4" name="Google Shape;254;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5" name="Google Shape;255;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6" name="Google Shape;256;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7" name="Google Shape;257;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8" name="Google Shape;258;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9" name="Google Shape;259;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60" name="Google Shape;260;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1" name="Shape 261"/>
        <p:cNvGrpSpPr/>
        <p:nvPr/>
      </p:nvGrpSpPr>
      <p:grpSpPr>
        <a:xfrm>
          <a:off x="0" y="0"/>
          <a:ext cx="0" cy="0"/>
          <a:chOff x="0" y="0"/>
          <a:chExt cx="0" cy="0"/>
        </a:xfrm>
      </p:grpSpPr>
      <p:sp>
        <p:nvSpPr>
          <p:cNvPr id="262" name="Google Shape;262;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9" name="Google Shape;269;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70" name="Google Shape;270;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1" name="Google Shape;271;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2" name="Shape 272"/>
        <p:cNvGrpSpPr/>
        <p:nvPr/>
      </p:nvGrpSpPr>
      <p:grpSpPr>
        <a:xfrm>
          <a:off x="0" y="0"/>
          <a:ext cx="0" cy="0"/>
          <a:chOff x="0" y="0"/>
          <a:chExt cx="0" cy="0"/>
        </a:xfrm>
      </p:grpSpPr>
      <p:sp>
        <p:nvSpPr>
          <p:cNvPr id="273" name="Google Shape;273;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3" name="Google Shape;283;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5" name="Google Shape;285;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7" name="Google Shape;287;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90" name="Shape 290"/>
        <p:cNvGrpSpPr/>
        <p:nvPr/>
      </p:nvGrpSpPr>
      <p:grpSpPr>
        <a:xfrm>
          <a:off x="0" y="0"/>
          <a:ext cx="0" cy="0"/>
          <a:chOff x="0" y="0"/>
          <a:chExt cx="0" cy="0"/>
        </a:xfrm>
      </p:grpSpPr>
      <p:sp>
        <p:nvSpPr>
          <p:cNvPr id="291" name="Google Shape;291;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0" name="Google Shape;300;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txBox="1"/>
          <p:nvPr/>
        </p:nvSpPr>
        <p:spPr>
          <a:xfrm>
            <a:off x="1814475" y="3967300"/>
            <a:ext cx="5515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including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2"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9" name="Shape 309"/>
        <p:cNvGrpSpPr/>
        <p:nvPr/>
      </p:nvGrpSpPr>
      <p:grpSpPr>
        <a:xfrm>
          <a:off x="0" y="0"/>
          <a:ext cx="0" cy="0"/>
          <a:chOff x="0" y="0"/>
          <a:chExt cx="0" cy="0"/>
        </a:xfrm>
      </p:grpSpPr>
      <p:sp>
        <p:nvSpPr>
          <p:cNvPr id="310" name="Google Shape;310;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s://www.aseanstats.org/publication/asyb-2021/" TargetMode="External"/><Relationship Id="rId4" Type="http://schemas.openxmlformats.org/officeDocument/2006/relationships/hyperlink" Target="https://ilostat.ilo.org/data/" TargetMode="External"/><Relationship Id="rId5" Type="http://schemas.openxmlformats.org/officeDocument/2006/relationships/hyperlink" Target="https://www.cisco.com/c/dam/global/en_sg/assets/csr/pdf/technology-and-the-future-of-asean-jobs.pdf" TargetMode="External"/><Relationship Id="rId6" Type="http://schemas.openxmlformats.org/officeDocument/2006/relationships/hyperlink" Target="https://data.worldbank.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p:nvPr/>
        </p:nvSpPr>
        <p:spPr>
          <a:xfrm>
            <a:off x="10200" y="-10200"/>
            <a:ext cx="7194900" cy="84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txBox="1"/>
          <p:nvPr>
            <p:ph idx="4294967295" type="ctrTitle"/>
          </p:nvPr>
        </p:nvSpPr>
        <p:spPr>
          <a:xfrm>
            <a:off x="2437650" y="1414625"/>
            <a:ext cx="6512400" cy="1598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3500">
                <a:latin typeface="Manrope"/>
                <a:ea typeface="Manrope"/>
                <a:cs typeface="Manrope"/>
                <a:sym typeface="Manrope"/>
              </a:rPr>
              <a:t>THE STEPPING STONE: </a:t>
            </a:r>
            <a:r>
              <a:rPr lang="en" sz="3000">
                <a:latin typeface="Manrope"/>
                <a:ea typeface="Manrope"/>
                <a:cs typeface="Manrope"/>
                <a:sym typeface="Manrope"/>
              </a:rPr>
              <a:t>EMPOWERING YOUTH EMPLOYMENT WITH SMART ECONOMY</a:t>
            </a:r>
            <a:r>
              <a:rPr lang="en" sz="3500">
                <a:latin typeface="Manrope"/>
                <a:ea typeface="Manrope"/>
                <a:cs typeface="Manrope"/>
                <a:sym typeface="Manrope"/>
              </a:rPr>
              <a:t> </a:t>
            </a:r>
            <a:endParaRPr sz="6000">
              <a:latin typeface="Manrope"/>
              <a:ea typeface="Manrope"/>
              <a:cs typeface="Manrope"/>
              <a:sym typeface="Manrope"/>
            </a:endParaRPr>
          </a:p>
        </p:txBody>
      </p:sp>
      <p:pic>
        <p:nvPicPr>
          <p:cNvPr id="321" name="Google Shape;321;p31"/>
          <p:cNvPicPr preferRelativeResize="0"/>
          <p:nvPr/>
        </p:nvPicPr>
        <p:blipFill>
          <a:blip r:embed="rId3">
            <a:alphaModFix/>
          </a:blip>
          <a:stretch>
            <a:fillRect/>
          </a:stretch>
        </p:blipFill>
        <p:spPr>
          <a:xfrm>
            <a:off x="719901" y="1442837"/>
            <a:ext cx="1541676" cy="1541676"/>
          </a:xfrm>
          <a:prstGeom prst="rect">
            <a:avLst/>
          </a:prstGeom>
          <a:noFill/>
          <a:ln>
            <a:noFill/>
          </a:ln>
        </p:spPr>
      </p:pic>
      <p:pic>
        <p:nvPicPr>
          <p:cNvPr id="322" name="Google Shape;322;p31"/>
          <p:cNvPicPr preferRelativeResize="0"/>
          <p:nvPr/>
        </p:nvPicPr>
        <p:blipFill>
          <a:blip r:embed="rId4">
            <a:alphaModFix/>
          </a:blip>
          <a:stretch>
            <a:fillRect/>
          </a:stretch>
        </p:blipFill>
        <p:spPr>
          <a:xfrm>
            <a:off x="7602325" y="0"/>
            <a:ext cx="1541675" cy="842782"/>
          </a:xfrm>
          <a:prstGeom prst="rect">
            <a:avLst/>
          </a:prstGeom>
          <a:noFill/>
          <a:ln>
            <a:noFill/>
          </a:ln>
        </p:spPr>
      </p:pic>
      <p:sp>
        <p:nvSpPr>
          <p:cNvPr id="323" name="Google Shape;323;p31"/>
          <p:cNvSpPr txBox="1"/>
          <p:nvPr/>
        </p:nvSpPr>
        <p:spPr>
          <a:xfrm>
            <a:off x="1892700" y="3258025"/>
            <a:ext cx="5358600" cy="14160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Calibri"/>
                <a:ea typeface="Calibri"/>
                <a:cs typeface="Calibri"/>
                <a:sym typeface="Calibri"/>
              </a:rPr>
              <a:t>Team/ Members:</a:t>
            </a:r>
            <a:r>
              <a:rPr lang="en" sz="2000">
                <a:solidFill>
                  <a:schemeClr val="lt1"/>
                </a:solidFill>
                <a:latin typeface="Calibri"/>
                <a:ea typeface="Calibri"/>
                <a:cs typeface="Calibri"/>
                <a:sym typeface="Calibri"/>
              </a:rPr>
              <a:t> 		Shermaine &amp; Shi Min</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b="1" lang="en" sz="2000">
                <a:solidFill>
                  <a:schemeClr val="lt1"/>
                </a:solidFill>
                <a:latin typeface="Calibri"/>
                <a:ea typeface="Calibri"/>
                <a:cs typeface="Calibri"/>
                <a:sym typeface="Calibri"/>
              </a:rPr>
              <a:t>Supervisor: 				</a:t>
            </a:r>
            <a:r>
              <a:rPr lang="en" sz="2000">
                <a:solidFill>
                  <a:schemeClr val="lt1"/>
                </a:solidFill>
                <a:latin typeface="Calibri"/>
                <a:ea typeface="Calibri"/>
                <a:cs typeface="Calibri"/>
                <a:sym typeface="Calibri"/>
              </a:rPr>
              <a:t>Ms Teo Miow Ting</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b="1" lang="en" sz="2000">
                <a:solidFill>
                  <a:schemeClr val="lt1"/>
                </a:solidFill>
                <a:latin typeface="Calibri"/>
                <a:ea typeface="Calibri"/>
                <a:cs typeface="Calibri"/>
                <a:sym typeface="Calibri"/>
              </a:rPr>
              <a:t>Institution:</a:t>
            </a:r>
            <a:r>
              <a:rPr lang="en" sz="2000">
                <a:solidFill>
                  <a:schemeClr val="lt1"/>
                </a:solidFill>
                <a:latin typeface="Calibri"/>
                <a:ea typeface="Calibri"/>
                <a:cs typeface="Calibri"/>
                <a:sym typeface="Calibri"/>
              </a:rPr>
              <a:t> 				Nanyang Polytechnic</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b="1" lang="en" sz="2000">
                <a:solidFill>
                  <a:schemeClr val="lt1"/>
                </a:solidFill>
                <a:latin typeface="Calibri"/>
                <a:ea typeface="Calibri"/>
                <a:cs typeface="Calibri"/>
                <a:sym typeface="Calibri"/>
              </a:rPr>
              <a:t>Country representative: 	</a:t>
            </a:r>
            <a:r>
              <a:rPr lang="en" sz="2000">
                <a:solidFill>
                  <a:schemeClr val="lt1"/>
                </a:solidFill>
                <a:latin typeface="Calibri"/>
                <a:ea typeface="Calibri"/>
                <a:cs typeface="Calibri"/>
                <a:sym typeface="Calibri"/>
              </a:rPr>
              <a:t>Singapore</a:t>
            </a:r>
            <a:endParaRPr sz="2000">
              <a:solidFill>
                <a:schemeClr val="lt1"/>
              </a:solidFill>
              <a:latin typeface="Calibri"/>
              <a:ea typeface="Calibri"/>
              <a:cs typeface="Calibri"/>
              <a:sym typeface="Calibri"/>
            </a:endParaRPr>
          </a:p>
        </p:txBody>
      </p:sp>
      <p:pic>
        <p:nvPicPr>
          <p:cNvPr id="324" name="Google Shape;324;p31"/>
          <p:cNvPicPr preferRelativeResize="0"/>
          <p:nvPr/>
        </p:nvPicPr>
        <p:blipFill>
          <a:blip r:embed="rId5">
            <a:alphaModFix/>
          </a:blip>
          <a:stretch>
            <a:fillRect/>
          </a:stretch>
        </p:blipFill>
        <p:spPr>
          <a:xfrm>
            <a:off x="5663425" y="30550"/>
            <a:ext cx="1541675" cy="761202"/>
          </a:xfrm>
          <a:prstGeom prst="rect">
            <a:avLst/>
          </a:prstGeom>
          <a:noFill/>
          <a:ln>
            <a:noFill/>
          </a:ln>
        </p:spPr>
      </p:pic>
      <p:pic>
        <p:nvPicPr>
          <p:cNvPr id="325" name="Google Shape;325;p31"/>
          <p:cNvPicPr preferRelativeResize="0"/>
          <p:nvPr/>
        </p:nvPicPr>
        <p:blipFill>
          <a:blip r:embed="rId6">
            <a:alphaModFix/>
          </a:blip>
          <a:stretch>
            <a:fillRect/>
          </a:stretch>
        </p:blipFill>
        <p:spPr>
          <a:xfrm>
            <a:off x="51887" y="15000"/>
            <a:ext cx="2877700" cy="792300"/>
          </a:xfrm>
          <a:prstGeom prst="rect">
            <a:avLst/>
          </a:prstGeom>
          <a:noFill/>
          <a:ln>
            <a:noFill/>
          </a:ln>
        </p:spPr>
      </p:pic>
      <p:pic>
        <p:nvPicPr>
          <p:cNvPr id="326" name="Google Shape;326;p31"/>
          <p:cNvPicPr preferRelativeResize="0"/>
          <p:nvPr/>
        </p:nvPicPr>
        <p:blipFill>
          <a:blip r:embed="rId7">
            <a:alphaModFix/>
          </a:blip>
          <a:stretch>
            <a:fillRect/>
          </a:stretch>
        </p:blipFill>
        <p:spPr>
          <a:xfrm>
            <a:off x="2988399" y="25237"/>
            <a:ext cx="2426402" cy="792300"/>
          </a:xfrm>
          <a:prstGeom prst="rect">
            <a:avLst/>
          </a:prstGeom>
          <a:noFill/>
          <a:ln>
            <a:noFill/>
          </a:ln>
        </p:spPr>
      </p:pic>
      <p:sp>
        <p:nvSpPr>
          <p:cNvPr id="327" name="Google Shape;327;p31"/>
          <p:cNvSpPr txBox="1"/>
          <p:nvPr/>
        </p:nvSpPr>
        <p:spPr>
          <a:xfrm>
            <a:off x="7909200" y="4589400"/>
            <a:ext cx="123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anrope"/>
                <a:ea typeface="Manrope"/>
                <a:cs typeface="Manrope"/>
                <a:sym typeface="Manrope"/>
              </a:rPr>
              <a:t>SDG Targets: </a:t>
            </a:r>
            <a:endParaRPr sz="1200">
              <a:latin typeface="Manrope"/>
              <a:ea typeface="Manrope"/>
              <a:cs typeface="Manrope"/>
              <a:sym typeface="Manrope"/>
            </a:endParaRPr>
          </a:p>
          <a:p>
            <a:pPr indent="0" lvl="0" marL="0" rtl="0" algn="l">
              <a:spcBef>
                <a:spcPts val="0"/>
              </a:spcBef>
              <a:spcAft>
                <a:spcPts val="0"/>
              </a:spcAft>
              <a:buNone/>
            </a:pPr>
            <a:r>
              <a:rPr lang="en" sz="1200">
                <a:latin typeface="Manrope"/>
                <a:ea typeface="Manrope"/>
                <a:cs typeface="Manrope"/>
                <a:sym typeface="Manrope"/>
              </a:rPr>
              <a:t>8.2, 8.5, 8.6</a:t>
            </a:r>
            <a:endParaRPr sz="1200">
              <a:latin typeface="Manrope"/>
              <a:ea typeface="Manrope"/>
              <a:cs typeface="Manrope"/>
              <a:sym typeface="Manro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nvSpPr>
        <p:spPr>
          <a:xfrm>
            <a:off x="0" y="0"/>
            <a:ext cx="9144000" cy="63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EDUCATION SUPPORT </a:t>
            </a:r>
            <a:r>
              <a:rPr b="1" lang="en" sz="1600">
                <a:solidFill>
                  <a:schemeClr val="dk1"/>
                </a:solidFill>
                <a:latin typeface="Manrope"/>
                <a:ea typeface="Manrope"/>
                <a:cs typeface="Manrope"/>
                <a:sym typeface="Manrope"/>
              </a:rPr>
              <a:t>BY GDP (Target 8.6)</a:t>
            </a:r>
            <a:endParaRPr b="1" sz="1600">
              <a:solidFill>
                <a:schemeClr val="dk1"/>
              </a:solidFill>
              <a:latin typeface="Manrope"/>
              <a:ea typeface="Manrope"/>
              <a:cs typeface="Manrope"/>
              <a:sym typeface="Manrope"/>
            </a:endParaRPr>
          </a:p>
        </p:txBody>
      </p:sp>
      <p:pic>
        <p:nvPicPr>
          <p:cNvPr id="429" name="Google Shape;429;p40"/>
          <p:cNvPicPr preferRelativeResize="0"/>
          <p:nvPr/>
        </p:nvPicPr>
        <p:blipFill>
          <a:blip r:embed="rId3">
            <a:alphaModFix/>
          </a:blip>
          <a:stretch>
            <a:fillRect/>
          </a:stretch>
        </p:blipFill>
        <p:spPr>
          <a:xfrm>
            <a:off x="7053050" y="942135"/>
            <a:ext cx="437500" cy="437500"/>
          </a:xfrm>
          <a:prstGeom prst="rect">
            <a:avLst/>
          </a:prstGeom>
          <a:noFill/>
          <a:ln>
            <a:noFill/>
          </a:ln>
        </p:spPr>
      </p:pic>
      <p:sp>
        <p:nvSpPr>
          <p:cNvPr id="430" name="Google Shape;430;p40"/>
          <p:cNvSpPr txBox="1"/>
          <p:nvPr/>
        </p:nvSpPr>
        <p:spPr>
          <a:xfrm>
            <a:off x="7053050" y="1415000"/>
            <a:ext cx="2005500" cy="15354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From the current graph, we can see a common trend amongst all countries in the </a:t>
            </a:r>
            <a:r>
              <a:rPr lang="en" sz="1300" u="sng">
                <a:solidFill>
                  <a:schemeClr val="dk1"/>
                </a:solidFill>
                <a:latin typeface="Calibri"/>
                <a:ea typeface="Calibri"/>
                <a:cs typeface="Calibri"/>
                <a:sym typeface="Calibri"/>
              </a:rPr>
              <a:t>decreasing education GDP</a:t>
            </a:r>
            <a:r>
              <a:rPr lang="en" sz="1300">
                <a:solidFill>
                  <a:schemeClr val="dk1"/>
                </a:solidFill>
                <a:latin typeface="Calibri"/>
                <a:ea typeface="Calibri"/>
                <a:cs typeface="Calibri"/>
                <a:sym typeface="Calibri"/>
              </a:rPr>
              <a:t> over the years </a:t>
            </a:r>
            <a:endParaRPr sz="1300">
              <a:solidFill>
                <a:schemeClr val="dk1"/>
              </a:solidFill>
              <a:latin typeface="Calibri"/>
              <a:ea typeface="Calibri"/>
              <a:cs typeface="Calibri"/>
              <a:sym typeface="Calibri"/>
            </a:endParaRPr>
          </a:p>
        </p:txBody>
      </p:sp>
      <p:sp>
        <p:nvSpPr>
          <p:cNvPr id="431" name="Google Shape;431;p40"/>
          <p:cNvSpPr txBox="1"/>
          <p:nvPr/>
        </p:nvSpPr>
        <p:spPr>
          <a:xfrm>
            <a:off x="7950100" y="4774200"/>
            <a:ext cx="112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ASYB</a:t>
            </a:r>
            <a:endParaRPr sz="1100">
              <a:solidFill>
                <a:schemeClr val="lt1"/>
              </a:solidFill>
              <a:latin typeface="PT Sans"/>
              <a:ea typeface="PT Sans"/>
              <a:cs typeface="PT Sans"/>
              <a:sym typeface="PT Sans"/>
            </a:endParaRPr>
          </a:p>
        </p:txBody>
      </p:sp>
      <p:sp>
        <p:nvSpPr>
          <p:cNvPr id="432" name="Google Shape;432;p40"/>
          <p:cNvSpPr txBox="1"/>
          <p:nvPr/>
        </p:nvSpPr>
        <p:spPr>
          <a:xfrm>
            <a:off x="7053050" y="2985775"/>
            <a:ext cx="2265600" cy="18777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a:t>
            </a:r>
            <a:endParaRPr b="1"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Brunei</a:t>
            </a:r>
            <a:r>
              <a:rPr lang="en" sz="1100">
                <a:solidFill>
                  <a:schemeClr val="lt1"/>
                </a:solidFill>
                <a:latin typeface="Calibri"/>
                <a:ea typeface="Calibri"/>
                <a:cs typeface="Calibri"/>
                <a:sym typeface="Calibri"/>
              </a:rPr>
              <a:t> 2015 - 2020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Cambodia 2015 - 2020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Laos 2015- 2020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Myanmar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Malaysia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Indonesia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Philippines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Thailand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Vietnam 2020</a:t>
            </a:r>
            <a:endParaRPr sz="1100">
              <a:solidFill>
                <a:schemeClr val="lt1"/>
              </a:solidFill>
              <a:latin typeface="Calibri"/>
              <a:ea typeface="Calibri"/>
              <a:cs typeface="Calibri"/>
              <a:sym typeface="Calibri"/>
            </a:endParaRPr>
          </a:p>
        </p:txBody>
      </p:sp>
      <p:pic>
        <p:nvPicPr>
          <p:cNvPr id="433" name="Google Shape;433;p40"/>
          <p:cNvPicPr preferRelativeResize="0"/>
          <p:nvPr/>
        </p:nvPicPr>
        <p:blipFill>
          <a:blip r:embed="rId4">
            <a:alphaModFix/>
          </a:blip>
          <a:stretch>
            <a:fillRect/>
          </a:stretch>
        </p:blipFill>
        <p:spPr>
          <a:xfrm>
            <a:off x="159550" y="1012875"/>
            <a:ext cx="6762401" cy="37613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nvSpPr>
        <p:spPr>
          <a:xfrm>
            <a:off x="0" y="0"/>
            <a:ext cx="9144000" cy="61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GENDER EQUALITY </a:t>
            </a:r>
            <a:r>
              <a:rPr b="1" lang="en" sz="1600">
                <a:solidFill>
                  <a:schemeClr val="dk1"/>
                </a:solidFill>
                <a:latin typeface="Manrope"/>
                <a:ea typeface="Manrope"/>
                <a:cs typeface="Manrope"/>
                <a:sym typeface="Manrope"/>
              </a:rPr>
              <a:t>BY SALARY &amp; EDUCATION (Target 8.5)</a:t>
            </a:r>
            <a:endParaRPr b="1" sz="1600">
              <a:solidFill>
                <a:schemeClr val="dk1"/>
              </a:solidFill>
              <a:latin typeface="Manrope"/>
              <a:ea typeface="Manrope"/>
              <a:cs typeface="Manrope"/>
              <a:sym typeface="Manrope"/>
            </a:endParaRPr>
          </a:p>
        </p:txBody>
      </p:sp>
      <p:pic>
        <p:nvPicPr>
          <p:cNvPr id="439" name="Google Shape;439;p41"/>
          <p:cNvPicPr preferRelativeResize="0"/>
          <p:nvPr/>
        </p:nvPicPr>
        <p:blipFill>
          <a:blip r:embed="rId3">
            <a:alphaModFix/>
          </a:blip>
          <a:stretch>
            <a:fillRect/>
          </a:stretch>
        </p:blipFill>
        <p:spPr>
          <a:xfrm>
            <a:off x="146750" y="4180485"/>
            <a:ext cx="437500" cy="437500"/>
          </a:xfrm>
          <a:prstGeom prst="rect">
            <a:avLst/>
          </a:prstGeom>
          <a:noFill/>
          <a:ln>
            <a:noFill/>
          </a:ln>
        </p:spPr>
      </p:pic>
      <p:sp>
        <p:nvSpPr>
          <p:cNvPr id="440" name="Google Shape;440;p41"/>
          <p:cNvSpPr txBox="1"/>
          <p:nvPr/>
        </p:nvSpPr>
        <p:spPr>
          <a:xfrm>
            <a:off x="584250" y="4123250"/>
            <a:ext cx="6869100" cy="8451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From the above 2 graphs, we see that </a:t>
            </a:r>
            <a:r>
              <a:rPr lang="en" sz="1300" u="sng">
                <a:solidFill>
                  <a:schemeClr val="dk1"/>
                </a:solidFill>
                <a:latin typeface="Calibri"/>
                <a:ea typeface="Calibri"/>
                <a:cs typeface="Calibri"/>
                <a:sym typeface="Calibri"/>
              </a:rPr>
              <a:t>males</a:t>
            </a:r>
            <a:r>
              <a:rPr lang="en" sz="1300">
                <a:solidFill>
                  <a:schemeClr val="dk1"/>
                </a:solidFill>
                <a:latin typeface="Calibri"/>
                <a:ea typeface="Calibri"/>
                <a:cs typeface="Calibri"/>
                <a:sym typeface="Calibri"/>
              </a:rPr>
              <a:t> generally have </a:t>
            </a:r>
            <a:r>
              <a:rPr lang="en" sz="1300" u="sng">
                <a:solidFill>
                  <a:schemeClr val="dk1"/>
                </a:solidFill>
                <a:latin typeface="Calibri"/>
                <a:ea typeface="Calibri"/>
                <a:cs typeface="Calibri"/>
                <a:sym typeface="Calibri"/>
              </a:rPr>
              <a:t>higher salaries and more education/ training</a:t>
            </a:r>
            <a:r>
              <a:rPr lang="en" sz="1300">
                <a:solidFill>
                  <a:schemeClr val="dk1"/>
                </a:solidFill>
                <a:latin typeface="Calibri"/>
                <a:ea typeface="Calibri"/>
                <a:cs typeface="Calibri"/>
                <a:sym typeface="Calibri"/>
              </a:rPr>
              <a:t> as compared to females, which surfaces the problem of </a:t>
            </a:r>
            <a:r>
              <a:rPr lang="en" sz="1300" u="sng">
                <a:solidFill>
                  <a:schemeClr val="dk1"/>
                </a:solidFill>
                <a:latin typeface="Calibri"/>
                <a:ea typeface="Calibri"/>
                <a:cs typeface="Calibri"/>
                <a:sym typeface="Calibri"/>
              </a:rPr>
              <a:t>gender bias</a:t>
            </a:r>
            <a:r>
              <a:rPr lang="en" sz="1300">
                <a:solidFill>
                  <a:schemeClr val="dk1"/>
                </a:solidFill>
                <a:latin typeface="Calibri"/>
                <a:ea typeface="Calibri"/>
                <a:cs typeface="Calibri"/>
                <a:sym typeface="Calibri"/>
              </a:rPr>
              <a:t> yet again. In order to meet target 8.5, we believe that </a:t>
            </a:r>
            <a:r>
              <a:rPr lang="en" sz="1300" u="sng">
                <a:solidFill>
                  <a:schemeClr val="dk1"/>
                </a:solidFill>
                <a:latin typeface="Calibri"/>
                <a:ea typeface="Calibri"/>
                <a:cs typeface="Calibri"/>
                <a:sym typeface="Calibri"/>
              </a:rPr>
              <a:t>equal opportunities</a:t>
            </a:r>
            <a:r>
              <a:rPr lang="en" sz="1300">
                <a:solidFill>
                  <a:schemeClr val="dk1"/>
                </a:solidFill>
                <a:latin typeface="Calibri"/>
                <a:ea typeface="Calibri"/>
                <a:cs typeface="Calibri"/>
                <a:sym typeface="Calibri"/>
              </a:rPr>
              <a:t> for both genders should be provided. </a:t>
            </a:r>
            <a:endParaRPr sz="1300">
              <a:solidFill>
                <a:schemeClr val="dk1"/>
              </a:solidFill>
              <a:latin typeface="Calibri"/>
              <a:ea typeface="Calibri"/>
              <a:cs typeface="Calibri"/>
              <a:sym typeface="Calibri"/>
            </a:endParaRPr>
          </a:p>
        </p:txBody>
      </p:sp>
      <p:sp>
        <p:nvSpPr>
          <p:cNvPr id="441" name="Google Shape;441;p41"/>
          <p:cNvSpPr txBox="1"/>
          <p:nvPr/>
        </p:nvSpPr>
        <p:spPr>
          <a:xfrm>
            <a:off x="7411500" y="4789500"/>
            <a:ext cx="173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WorldBank &amp; ILO</a:t>
            </a:r>
            <a:endParaRPr sz="1100">
              <a:solidFill>
                <a:schemeClr val="lt1"/>
              </a:solidFill>
              <a:latin typeface="PT Sans"/>
              <a:ea typeface="PT Sans"/>
              <a:cs typeface="PT Sans"/>
              <a:sym typeface="PT Sans"/>
            </a:endParaRPr>
          </a:p>
        </p:txBody>
      </p:sp>
      <p:pic>
        <p:nvPicPr>
          <p:cNvPr id="442" name="Google Shape;442;p41"/>
          <p:cNvPicPr preferRelativeResize="0"/>
          <p:nvPr/>
        </p:nvPicPr>
        <p:blipFill>
          <a:blip r:embed="rId4">
            <a:alphaModFix/>
          </a:blip>
          <a:stretch>
            <a:fillRect/>
          </a:stretch>
        </p:blipFill>
        <p:spPr>
          <a:xfrm>
            <a:off x="0" y="906350"/>
            <a:ext cx="4216175" cy="3049866"/>
          </a:xfrm>
          <a:prstGeom prst="rect">
            <a:avLst/>
          </a:prstGeom>
          <a:noFill/>
          <a:ln>
            <a:noFill/>
          </a:ln>
        </p:spPr>
      </p:pic>
      <p:pic>
        <p:nvPicPr>
          <p:cNvPr id="443" name="Google Shape;443;p41"/>
          <p:cNvPicPr preferRelativeResize="0"/>
          <p:nvPr/>
        </p:nvPicPr>
        <p:blipFill>
          <a:blip r:embed="rId5">
            <a:alphaModFix/>
          </a:blip>
          <a:stretch>
            <a:fillRect/>
          </a:stretch>
        </p:blipFill>
        <p:spPr>
          <a:xfrm>
            <a:off x="4309475" y="906350"/>
            <a:ext cx="4834525" cy="3049876"/>
          </a:xfrm>
          <a:prstGeom prst="rect">
            <a:avLst/>
          </a:prstGeom>
          <a:noFill/>
          <a:ln>
            <a:noFill/>
          </a:ln>
        </p:spPr>
      </p:pic>
      <p:sp>
        <p:nvSpPr>
          <p:cNvPr id="444" name="Google Shape;444;p41"/>
          <p:cNvSpPr txBox="1"/>
          <p:nvPr/>
        </p:nvSpPr>
        <p:spPr>
          <a:xfrm>
            <a:off x="544038" y="572700"/>
            <a:ext cx="3128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 </a:t>
            </a:r>
            <a:r>
              <a:rPr lang="en" sz="1100">
                <a:solidFill>
                  <a:schemeClr val="lt1"/>
                </a:solidFill>
                <a:latin typeface="Calibri"/>
                <a:ea typeface="Calibri"/>
                <a:cs typeface="Calibri"/>
                <a:sym typeface="Calibri"/>
              </a:rPr>
              <a:t>Brunei, Cambodia, Laos, Singapore</a:t>
            </a:r>
            <a:endParaRPr sz="1100">
              <a:solidFill>
                <a:schemeClr val="lt1"/>
              </a:solidFill>
              <a:latin typeface="Calibri"/>
              <a:ea typeface="Calibri"/>
              <a:cs typeface="Calibri"/>
              <a:sym typeface="Calibri"/>
            </a:endParaRPr>
          </a:p>
        </p:txBody>
      </p:sp>
      <p:sp>
        <p:nvSpPr>
          <p:cNvPr id="445" name="Google Shape;445;p41"/>
          <p:cNvSpPr txBox="1"/>
          <p:nvPr/>
        </p:nvSpPr>
        <p:spPr>
          <a:xfrm>
            <a:off x="5162675" y="572700"/>
            <a:ext cx="20538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 </a:t>
            </a:r>
            <a:r>
              <a:rPr lang="en" sz="1100">
                <a:solidFill>
                  <a:schemeClr val="lt1"/>
                </a:solidFill>
                <a:latin typeface="Calibri"/>
                <a:ea typeface="Calibri"/>
                <a:cs typeface="Calibri"/>
                <a:sym typeface="Calibri"/>
              </a:rPr>
              <a:t>Cambodia, Laos</a:t>
            </a:r>
            <a:endParaRPr sz="11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9" name="Shape 449"/>
        <p:cNvGrpSpPr/>
        <p:nvPr/>
      </p:nvGrpSpPr>
      <p:grpSpPr>
        <a:xfrm>
          <a:off x="0" y="0"/>
          <a:ext cx="0" cy="0"/>
          <a:chOff x="0" y="0"/>
          <a:chExt cx="0" cy="0"/>
        </a:xfrm>
      </p:grpSpPr>
      <p:sp>
        <p:nvSpPr>
          <p:cNvPr id="450" name="Google Shape;450;p42"/>
          <p:cNvSpPr txBox="1"/>
          <p:nvPr/>
        </p:nvSpPr>
        <p:spPr>
          <a:xfrm>
            <a:off x="0" y="0"/>
            <a:ext cx="9144000" cy="6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SMART ECONOMY </a:t>
            </a:r>
            <a:endParaRPr b="1" sz="1600">
              <a:solidFill>
                <a:schemeClr val="dk1"/>
              </a:solidFill>
              <a:latin typeface="Manrope"/>
              <a:ea typeface="Manrope"/>
              <a:cs typeface="Manrope"/>
              <a:sym typeface="Manrope"/>
            </a:endParaRPr>
          </a:p>
        </p:txBody>
      </p:sp>
      <p:sp>
        <p:nvSpPr>
          <p:cNvPr id="451" name="Google Shape;451;p42"/>
          <p:cNvSpPr txBox="1"/>
          <p:nvPr/>
        </p:nvSpPr>
        <p:spPr>
          <a:xfrm>
            <a:off x="8131200" y="4789500"/>
            <a:ext cx="101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Cisco</a:t>
            </a:r>
            <a:endParaRPr sz="1100">
              <a:solidFill>
                <a:schemeClr val="lt1"/>
              </a:solidFill>
              <a:latin typeface="PT Sans"/>
              <a:ea typeface="PT Sans"/>
              <a:cs typeface="PT Sans"/>
              <a:sym typeface="PT Sans"/>
            </a:endParaRPr>
          </a:p>
        </p:txBody>
      </p:sp>
      <p:pic>
        <p:nvPicPr>
          <p:cNvPr id="452" name="Google Shape;452;p42"/>
          <p:cNvPicPr preferRelativeResize="0"/>
          <p:nvPr/>
        </p:nvPicPr>
        <p:blipFill>
          <a:blip r:embed="rId3">
            <a:alphaModFix/>
          </a:blip>
          <a:stretch>
            <a:fillRect/>
          </a:stretch>
        </p:blipFill>
        <p:spPr>
          <a:xfrm>
            <a:off x="6082500" y="847397"/>
            <a:ext cx="437500" cy="437500"/>
          </a:xfrm>
          <a:prstGeom prst="rect">
            <a:avLst/>
          </a:prstGeom>
          <a:noFill/>
          <a:ln>
            <a:noFill/>
          </a:ln>
        </p:spPr>
      </p:pic>
      <p:sp>
        <p:nvSpPr>
          <p:cNvPr id="453" name="Google Shape;453;p42"/>
          <p:cNvSpPr txBox="1"/>
          <p:nvPr/>
        </p:nvSpPr>
        <p:spPr>
          <a:xfrm>
            <a:off x="6082500" y="1455175"/>
            <a:ext cx="3061500" cy="33762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 the building of industry 4.0, we see that many jobs have been </a:t>
            </a:r>
            <a:r>
              <a:rPr lang="en" sz="1300" u="sng">
                <a:solidFill>
                  <a:schemeClr val="dk1"/>
                </a:solidFill>
                <a:latin typeface="Calibri"/>
                <a:ea typeface="Calibri"/>
                <a:cs typeface="Calibri"/>
                <a:sym typeface="Calibri"/>
              </a:rPr>
              <a:t>displaced</a:t>
            </a:r>
            <a:r>
              <a:rPr lang="en" sz="1300">
                <a:solidFill>
                  <a:schemeClr val="dk1"/>
                </a:solidFill>
                <a:latin typeface="Calibri"/>
                <a:ea typeface="Calibri"/>
                <a:cs typeface="Calibri"/>
                <a:sym typeface="Calibri"/>
              </a:rPr>
              <a:t>. However, we can also see an increase in the number of jobs </a:t>
            </a:r>
            <a:r>
              <a:rPr lang="en" sz="1300" u="sng">
                <a:solidFill>
                  <a:schemeClr val="dk1"/>
                </a:solidFill>
                <a:latin typeface="Calibri"/>
                <a:ea typeface="Calibri"/>
                <a:cs typeface="Calibri"/>
                <a:sym typeface="Calibri"/>
              </a:rPr>
              <a:t>built</a:t>
            </a:r>
            <a:r>
              <a:rPr lang="en" sz="1300">
                <a:solidFill>
                  <a:schemeClr val="dk1"/>
                </a:solidFill>
                <a:latin typeface="Calibri"/>
                <a:ea typeface="Calibri"/>
                <a:cs typeface="Calibri"/>
                <a:sym typeface="Calibri"/>
              </a:rPr>
              <a:t>. From here, we can determine the occupations that will face </a:t>
            </a:r>
            <a:r>
              <a:rPr lang="en" sz="1300" u="sng">
                <a:solidFill>
                  <a:schemeClr val="dk1"/>
                </a:solidFill>
                <a:latin typeface="Calibri"/>
                <a:ea typeface="Calibri"/>
                <a:cs typeface="Calibri"/>
                <a:sym typeface="Calibri"/>
              </a:rPr>
              <a:t>high unemployment</a:t>
            </a:r>
            <a:r>
              <a:rPr lang="en" sz="1300">
                <a:solidFill>
                  <a:schemeClr val="dk1"/>
                </a:solidFill>
                <a:latin typeface="Calibri"/>
                <a:ea typeface="Calibri"/>
                <a:cs typeface="Calibri"/>
                <a:sym typeface="Calibri"/>
              </a:rPr>
              <a:t>, such as agriculture and mining,  in the coming years.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However, jobs like IT &amp; Communication show a </a:t>
            </a:r>
            <a:r>
              <a:rPr lang="en" sz="1300" u="sng">
                <a:solidFill>
                  <a:schemeClr val="dk1"/>
                </a:solidFill>
                <a:latin typeface="Calibri"/>
                <a:ea typeface="Calibri"/>
                <a:cs typeface="Calibri"/>
                <a:sym typeface="Calibri"/>
              </a:rPr>
              <a:t>large increase in job opportunities </a:t>
            </a:r>
            <a:r>
              <a:rPr lang="en" sz="1300">
                <a:solidFill>
                  <a:schemeClr val="dk1"/>
                </a:solidFill>
                <a:latin typeface="Calibri"/>
                <a:ea typeface="Calibri"/>
                <a:cs typeface="Calibri"/>
                <a:sym typeface="Calibri"/>
              </a:rPr>
              <a:t>over the years. Hence, this shows that </a:t>
            </a:r>
            <a:r>
              <a:rPr lang="en" sz="1300" u="sng">
                <a:solidFill>
                  <a:schemeClr val="dk1"/>
                </a:solidFill>
                <a:latin typeface="Calibri"/>
                <a:ea typeface="Calibri"/>
                <a:cs typeface="Calibri"/>
                <a:sym typeface="Calibri"/>
              </a:rPr>
              <a:t>educational focus</a:t>
            </a:r>
            <a:r>
              <a:rPr lang="en" sz="1300">
                <a:solidFill>
                  <a:schemeClr val="dk1"/>
                </a:solidFill>
                <a:latin typeface="Calibri"/>
                <a:ea typeface="Calibri"/>
                <a:cs typeface="Calibri"/>
                <a:sym typeface="Calibri"/>
              </a:rPr>
              <a:t> should also lean toward occupations that will provide jobs in the future</a:t>
            </a:r>
            <a:endParaRPr sz="1300">
              <a:solidFill>
                <a:schemeClr val="dk1"/>
              </a:solidFill>
              <a:latin typeface="Calibri"/>
              <a:ea typeface="Calibri"/>
              <a:cs typeface="Calibri"/>
              <a:sym typeface="Calibri"/>
            </a:endParaRPr>
          </a:p>
        </p:txBody>
      </p:sp>
      <p:pic>
        <p:nvPicPr>
          <p:cNvPr id="454" name="Google Shape;454;p42"/>
          <p:cNvPicPr preferRelativeResize="0"/>
          <p:nvPr/>
        </p:nvPicPr>
        <p:blipFill>
          <a:blip r:embed="rId4">
            <a:alphaModFix/>
          </a:blip>
          <a:stretch>
            <a:fillRect/>
          </a:stretch>
        </p:blipFill>
        <p:spPr>
          <a:xfrm>
            <a:off x="108725" y="861025"/>
            <a:ext cx="5892900" cy="4003475"/>
          </a:xfrm>
          <a:prstGeom prst="rect">
            <a:avLst/>
          </a:prstGeom>
          <a:noFill/>
          <a:ln>
            <a:noFill/>
          </a:ln>
          <a:effectLst>
            <a:outerShdw blurRad="57150" rotWithShape="0" algn="bl" dir="7200000" dist="133350">
              <a:srgbClr val="000000">
                <a:alpha val="50000"/>
              </a:srgbClr>
            </a:outerShdw>
          </a:effectLst>
        </p:spPr>
      </p:pic>
      <p:sp>
        <p:nvSpPr>
          <p:cNvPr id="455" name="Google Shape;455;p42"/>
          <p:cNvSpPr txBox="1"/>
          <p:nvPr/>
        </p:nvSpPr>
        <p:spPr>
          <a:xfrm>
            <a:off x="4592675" y="0"/>
            <a:ext cx="4551300" cy="677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Manrope"/>
                <a:ea typeface="Manrope"/>
                <a:cs typeface="Manrope"/>
                <a:sym typeface="Manrope"/>
              </a:rPr>
              <a:t>TECHNOLOGY DISPLACEMENT VS INCOME GROWTH (Target 8.6)</a:t>
            </a:r>
            <a:endParaRPr b="1" sz="1600">
              <a:solidFill>
                <a:schemeClr val="dk1"/>
              </a:solidFill>
              <a:latin typeface="Manrope"/>
              <a:ea typeface="Manrope"/>
              <a:cs typeface="Manrope"/>
              <a:sym typeface="Manro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9" name="Shape 459"/>
        <p:cNvGrpSpPr/>
        <p:nvPr/>
      </p:nvGrpSpPr>
      <p:grpSpPr>
        <a:xfrm>
          <a:off x="0" y="0"/>
          <a:ext cx="0" cy="0"/>
          <a:chOff x="0" y="0"/>
          <a:chExt cx="0" cy="0"/>
        </a:xfrm>
      </p:grpSpPr>
      <p:sp>
        <p:nvSpPr>
          <p:cNvPr id="460" name="Google Shape;460;p43"/>
          <p:cNvSpPr txBox="1"/>
          <p:nvPr/>
        </p:nvSpPr>
        <p:spPr>
          <a:xfrm>
            <a:off x="0" y="0"/>
            <a:ext cx="9144000" cy="65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SMART ECONOMY </a:t>
            </a:r>
            <a:r>
              <a:rPr b="1" lang="en" sz="1600">
                <a:solidFill>
                  <a:schemeClr val="dk1"/>
                </a:solidFill>
                <a:latin typeface="Manrope"/>
                <a:ea typeface="Manrope"/>
                <a:cs typeface="Manrope"/>
                <a:sym typeface="Manrope"/>
              </a:rPr>
              <a:t>SKILLS MISMATCHED (Target 8.2)</a:t>
            </a:r>
            <a:endParaRPr b="1" sz="1600">
              <a:solidFill>
                <a:schemeClr val="dk1"/>
              </a:solidFill>
              <a:latin typeface="Manrope"/>
              <a:ea typeface="Manrope"/>
              <a:cs typeface="Manrope"/>
              <a:sym typeface="Manrope"/>
            </a:endParaRPr>
          </a:p>
        </p:txBody>
      </p:sp>
      <p:pic>
        <p:nvPicPr>
          <p:cNvPr id="461" name="Google Shape;461;p43"/>
          <p:cNvPicPr preferRelativeResize="0"/>
          <p:nvPr/>
        </p:nvPicPr>
        <p:blipFill>
          <a:blip r:embed="rId3">
            <a:alphaModFix/>
          </a:blip>
          <a:stretch>
            <a:fillRect/>
          </a:stretch>
        </p:blipFill>
        <p:spPr>
          <a:xfrm>
            <a:off x="6133500" y="928060"/>
            <a:ext cx="437500" cy="437500"/>
          </a:xfrm>
          <a:prstGeom prst="rect">
            <a:avLst/>
          </a:prstGeom>
          <a:noFill/>
          <a:ln>
            <a:noFill/>
          </a:ln>
        </p:spPr>
      </p:pic>
      <p:sp>
        <p:nvSpPr>
          <p:cNvPr id="462" name="Google Shape;462;p43"/>
          <p:cNvSpPr txBox="1"/>
          <p:nvPr/>
        </p:nvSpPr>
        <p:spPr>
          <a:xfrm>
            <a:off x="6133500" y="1455163"/>
            <a:ext cx="3010500" cy="33762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Lastly, from this graph, we see the percentages of </a:t>
            </a:r>
            <a:r>
              <a:rPr lang="en" sz="1300" u="sng">
                <a:solidFill>
                  <a:schemeClr val="dk1"/>
                </a:solidFill>
                <a:latin typeface="Calibri"/>
                <a:ea typeface="Calibri"/>
                <a:cs typeface="Calibri"/>
                <a:sym typeface="Calibri"/>
              </a:rPr>
              <a:t>redundant skills</a:t>
            </a:r>
            <a:r>
              <a:rPr lang="en" sz="1300">
                <a:solidFill>
                  <a:schemeClr val="dk1"/>
                </a:solidFill>
                <a:latin typeface="Calibri"/>
                <a:ea typeface="Calibri"/>
                <a:cs typeface="Calibri"/>
                <a:sym typeface="Calibri"/>
              </a:rPr>
              <a:t>, which leads to </a:t>
            </a:r>
            <a:r>
              <a:rPr lang="en" sz="1300" u="sng">
                <a:solidFill>
                  <a:schemeClr val="dk1"/>
                </a:solidFill>
                <a:latin typeface="Calibri"/>
                <a:ea typeface="Calibri"/>
                <a:cs typeface="Calibri"/>
                <a:sym typeface="Calibri"/>
              </a:rPr>
              <a:t>unemployment and vacant job opportunities</a:t>
            </a:r>
            <a:r>
              <a:rPr lang="en" sz="1300">
                <a:solidFill>
                  <a:schemeClr val="dk1"/>
                </a:solidFill>
                <a:latin typeface="Calibri"/>
                <a:ea typeface="Calibri"/>
                <a:cs typeface="Calibri"/>
                <a:sym typeface="Calibri"/>
              </a:rPr>
              <a:t>. Clearly, there are still many vacant job opportunities, but </a:t>
            </a:r>
            <a:r>
              <a:rPr lang="en" sz="1300" u="sng">
                <a:solidFill>
                  <a:schemeClr val="dk1"/>
                </a:solidFill>
                <a:latin typeface="Calibri"/>
                <a:ea typeface="Calibri"/>
                <a:cs typeface="Calibri"/>
                <a:sym typeface="Calibri"/>
              </a:rPr>
              <a:t>lack the right skilled workers</a:t>
            </a:r>
            <a:r>
              <a:rPr lang="en" sz="1300">
                <a:solidFill>
                  <a:schemeClr val="dk1"/>
                </a:solidFill>
                <a:latin typeface="Calibri"/>
                <a:ea typeface="Calibri"/>
                <a:cs typeface="Calibri"/>
                <a:sym typeface="Calibri"/>
              </a:rPr>
              <a:t> to be fulfilled. On the other hand, there are many </a:t>
            </a:r>
            <a:r>
              <a:rPr lang="en" sz="1300" u="sng">
                <a:solidFill>
                  <a:schemeClr val="dk1"/>
                </a:solidFill>
                <a:latin typeface="Calibri"/>
                <a:ea typeface="Calibri"/>
                <a:cs typeface="Calibri"/>
                <a:sym typeface="Calibri"/>
              </a:rPr>
              <a:t>redundant </a:t>
            </a:r>
            <a:r>
              <a:rPr lang="en" sz="1300">
                <a:solidFill>
                  <a:schemeClr val="dk1"/>
                </a:solidFill>
                <a:latin typeface="Calibri"/>
                <a:ea typeface="Calibri"/>
                <a:cs typeface="Calibri"/>
                <a:sym typeface="Calibri"/>
              </a:rPr>
              <a:t>jobs that are being </a:t>
            </a:r>
            <a:r>
              <a:rPr lang="en" sz="1300" u="sng">
                <a:solidFill>
                  <a:schemeClr val="dk1"/>
                </a:solidFill>
                <a:latin typeface="Calibri"/>
                <a:ea typeface="Calibri"/>
                <a:cs typeface="Calibri"/>
                <a:sym typeface="Calibri"/>
              </a:rPr>
              <a:t>replaced </a:t>
            </a:r>
            <a:r>
              <a:rPr lang="en" sz="1300">
                <a:solidFill>
                  <a:schemeClr val="dk1"/>
                </a:solidFill>
                <a:latin typeface="Calibri"/>
                <a:ea typeface="Calibri"/>
                <a:cs typeface="Calibri"/>
                <a:sym typeface="Calibri"/>
              </a:rPr>
              <a:t>over the years, leading to unemployment.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Hence, we believe that while education itself is important, teaching and attaining the </a:t>
            </a:r>
            <a:r>
              <a:rPr lang="en" sz="1300" u="sng">
                <a:solidFill>
                  <a:schemeClr val="dk1"/>
                </a:solidFill>
                <a:latin typeface="Calibri"/>
                <a:ea typeface="Calibri"/>
                <a:cs typeface="Calibri"/>
                <a:sym typeface="Calibri"/>
              </a:rPr>
              <a:t>right skillset</a:t>
            </a:r>
            <a:r>
              <a:rPr lang="en" sz="1300">
                <a:solidFill>
                  <a:schemeClr val="dk1"/>
                </a:solidFill>
                <a:latin typeface="Calibri"/>
                <a:ea typeface="Calibri"/>
                <a:cs typeface="Calibri"/>
                <a:sym typeface="Calibri"/>
              </a:rPr>
              <a:t>, useful for the future of industry 4.0 is even more important </a:t>
            </a:r>
            <a:endParaRPr sz="1300">
              <a:solidFill>
                <a:schemeClr val="dk1"/>
              </a:solidFill>
              <a:latin typeface="Calibri"/>
              <a:ea typeface="Calibri"/>
              <a:cs typeface="Calibri"/>
              <a:sym typeface="Calibri"/>
            </a:endParaRPr>
          </a:p>
        </p:txBody>
      </p:sp>
      <p:sp>
        <p:nvSpPr>
          <p:cNvPr id="463" name="Google Shape;463;p43"/>
          <p:cNvSpPr txBox="1"/>
          <p:nvPr/>
        </p:nvSpPr>
        <p:spPr>
          <a:xfrm>
            <a:off x="8131200" y="4789500"/>
            <a:ext cx="101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Cisco</a:t>
            </a:r>
            <a:endParaRPr sz="1100">
              <a:solidFill>
                <a:schemeClr val="lt1"/>
              </a:solidFill>
              <a:latin typeface="PT Sans"/>
              <a:ea typeface="PT Sans"/>
              <a:cs typeface="PT Sans"/>
              <a:sym typeface="PT Sans"/>
            </a:endParaRPr>
          </a:p>
        </p:txBody>
      </p:sp>
      <p:pic>
        <p:nvPicPr>
          <p:cNvPr id="464" name="Google Shape;464;p43"/>
          <p:cNvPicPr preferRelativeResize="0"/>
          <p:nvPr/>
        </p:nvPicPr>
        <p:blipFill>
          <a:blip r:embed="rId4">
            <a:alphaModFix/>
          </a:blip>
          <a:stretch>
            <a:fillRect/>
          </a:stretch>
        </p:blipFill>
        <p:spPr>
          <a:xfrm>
            <a:off x="128025" y="928050"/>
            <a:ext cx="5945449" cy="3903324"/>
          </a:xfrm>
          <a:prstGeom prst="rect">
            <a:avLst/>
          </a:prstGeom>
          <a:noFill/>
          <a:ln>
            <a:noFill/>
          </a:ln>
          <a:effectLst>
            <a:outerShdw blurRad="57150" rotWithShape="0" algn="bl" dir="7200000" dist="1333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nvSpPr>
        <p:spPr>
          <a:xfrm>
            <a:off x="1706550" y="0"/>
            <a:ext cx="5730900" cy="572700"/>
          </a:xfrm>
          <a:prstGeom prst="rect">
            <a:avLst/>
          </a:prstGeom>
          <a:solidFill>
            <a:schemeClr val="accent1"/>
          </a:solidFill>
          <a:ln>
            <a:noFill/>
          </a:ln>
          <a:effectLst>
            <a:outerShdw blurRad="157163" rotWithShape="0" algn="bl" dir="6000000" dist="38100">
              <a:schemeClr val="dk1">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1"/>
                </a:solidFill>
                <a:latin typeface="Manrope"/>
                <a:ea typeface="Manrope"/>
                <a:cs typeface="Manrope"/>
                <a:sym typeface="Manrope"/>
              </a:rPr>
              <a:t>RECOMMENDATIONS</a:t>
            </a:r>
            <a:endParaRPr b="1" sz="4000">
              <a:solidFill>
                <a:schemeClr val="dk1"/>
              </a:solidFill>
              <a:latin typeface="Manrope"/>
              <a:ea typeface="Manrope"/>
              <a:cs typeface="Manrope"/>
              <a:sym typeface="Manrope"/>
            </a:endParaRPr>
          </a:p>
        </p:txBody>
      </p:sp>
      <p:sp>
        <p:nvSpPr>
          <p:cNvPr id="470" name="Google Shape;470;p44"/>
          <p:cNvSpPr txBox="1"/>
          <p:nvPr/>
        </p:nvSpPr>
        <p:spPr>
          <a:xfrm>
            <a:off x="56600" y="819150"/>
            <a:ext cx="4299900" cy="1593300"/>
          </a:xfrm>
          <a:prstGeom prst="rect">
            <a:avLst/>
          </a:prstGeom>
          <a:solidFill>
            <a:schemeClr val="accent1"/>
          </a:solidFill>
          <a:ln>
            <a:noFill/>
          </a:ln>
          <a:effectLst>
            <a:outerShdw blurRad="157163" rotWithShape="0" algn="bl" dir="2580000" dist="95250">
              <a:schemeClr val="dk1">
                <a:alpha val="40000"/>
              </a:schemeClr>
            </a:outerShdw>
          </a:effectLst>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AutoNum type="arabicPeriod"/>
            </a:pPr>
            <a:r>
              <a:rPr b="1" lang="en" sz="1500">
                <a:solidFill>
                  <a:schemeClr val="dk1"/>
                </a:solidFill>
                <a:latin typeface="Calibri"/>
                <a:ea typeface="Calibri"/>
                <a:cs typeface="Calibri"/>
                <a:sym typeface="Calibri"/>
              </a:rPr>
              <a:t>Government Investment in Education</a:t>
            </a:r>
            <a:endParaRPr b="1" sz="1500">
              <a:solidFill>
                <a:schemeClr val="dk1"/>
              </a:solidFill>
              <a:latin typeface="Calibri"/>
              <a:ea typeface="Calibri"/>
              <a:cs typeface="Calibri"/>
              <a:sym typeface="Calibri"/>
            </a:endParaRPr>
          </a:p>
          <a:p>
            <a:pPr indent="457200" lvl="0" marL="0" rtl="0" algn="l">
              <a:spcBef>
                <a:spcPts val="0"/>
              </a:spcBef>
              <a:spcAft>
                <a:spcPts val="0"/>
              </a:spcAft>
              <a:buNone/>
            </a:pPr>
            <a:r>
              <a:rPr lang="en" sz="1300">
                <a:solidFill>
                  <a:schemeClr val="dk1"/>
                </a:solidFill>
                <a:latin typeface="Calibri"/>
                <a:ea typeface="Calibri"/>
                <a:cs typeface="Calibri"/>
                <a:sym typeface="Calibri"/>
              </a:rPr>
              <a:t>Governments should invest more in education.</a:t>
            </a:r>
            <a:endParaRPr sz="1300">
              <a:solidFill>
                <a:schemeClr val="dk1"/>
              </a:solidFill>
              <a:latin typeface="Calibri"/>
              <a:ea typeface="Calibri"/>
              <a:cs typeface="Calibri"/>
              <a:sym typeface="Calibri"/>
            </a:endParaRPr>
          </a:p>
          <a:p>
            <a:pPr indent="0" lvl="0" marL="457200" rtl="0" algn="l">
              <a:spcBef>
                <a:spcPts val="0"/>
              </a:spcBef>
              <a:spcAft>
                <a:spcPts val="0"/>
              </a:spcAft>
              <a:buNone/>
            </a:pPr>
            <a:r>
              <a:rPr lang="en" sz="1300">
                <a:solidFill>
                  <a:schemeClr val="dk1"/>
                </a:solidFill>
                <a:latin typeface="Calibri"/>
                <a:ea typeface="Calibri"/>
                <a:cs typeface="Calibri"/>
                <a:sym typeface="Calibri"/>
              </a:rPr>
              <a:t>As seen, while unemployment rates are not decreasing, the education support has decreased over the years. Without proper education, it is hard for youths to be employed, hence, education support should increase.</a:t>
            </a:r>
            <a:endParaRPr sz="1300">
              <a:solidFill>
                <a:schemeClr val="dk1"/>
              </a:solidFill>
              <a:latin typeface="Calibri"/>
              <a:ea typeface="Calibri"/>
              <a:cs typeface="Calibri"/>
              <a:sym typeface="Calibri"/>
            </a:endParaRPr>
          </a:p>
        </p:txBody>
      </p:sp>
      <p:sp>
        <p:nvSpPr>
          <p:cNvPr id="471" name="Google Shape;471;p44"/>
          <p:cNvSpPr txBox="1"/>
          <p:nvPr/>
        </p:nvSpPr>
        <p:spPr>
          <a:xfrm>
            <a:off x="4641175" y="819150"/>
            <a:ext cx="4393500" cy="1593300"/>
          </a:xfrm>
          <a:prstGeom prst="rect">
            <a:avLst/>
          </a:prstGeom>
          <a:solidFill>
            <a:schemeClr val="accent1"/>
          </a:solidFill>
          <a:ln>
            <a:noFill/>
          </a:ln>
          <a:effectLst>
            <a:outerShdw blurRad="157163" rotWithShape="0" algn="bl" dir="2580000" dist="95250">
              <a:schemeClr val="dk1">
                <a:alpha val="40000"/>
              </a:schemeClr>
            </a:outerShdw>
          </a:effectLst>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AutoNum type="arabicPeriod" startAt="3"/>
            </a:pPr>
            <a:r>
              <a:rPr b="1" lang="en" sz="1500">
                <a:solidFill>
                  <a:schemeClr val="dk1"/>
                </a:solidFill>
                <a:latin typeface="Calibri"/>
                <a:ea typeface="Calibri"/>
                <a:cs typeface="Calibri"/>
                <a:sym typeface="Calibri"/>
              </a:rPr>
              <a:t>Drive Students in the Right Education Pathway</a:t>
            </a:r>
            <a:endParaRPr b="1" sz="1500">
              <a:solidFill>
                <a:schemeClr val="dk1"/>
              </a:solidFill>
              <a:latin typeface="Calibri"/>
              <a:ea typeface="Calibri"/>
              <a:cs typeface="Calibri"/>
              <a:sym typeface="Calibri"/>
            </a:endParaRPr>
          </a:p>
          <a:p>
            <a:pPr indent="0" lvl="0" marL="457200" rtl="0" algn="l">
              <a:spcBef>
                <a:spcPts val="0"/>
              </a:spcBef>
              <a:spcAft>
                <a:spcPts val="0"/>
              </a:spcAft>
              <a:buNone/>
            </a:pPr>
            <a:r>
              <a:rPr lang="en" sz="1300">
                <a:solidFill>
                  <a:schemeClr val="dk1"/>
                </a:solidFill>
                <a:latin typeface="Calibri"/>
                <a:ea typeface="Calibri"/>
                <a:cs typeface="Calibri"/>
                <a:sym typeface="Calibri"/>
              </a:rPr>
              <a:t>Lastly, it is evident that there are many job vacancies available and that technology is overtaking the current generation, hence, we believe that more education should be provided towards the right industry, so youths entering the workforce would not have their jobs displaced</a:t>
            </a:r>
            <a:endParaRPr b="1" sz="1600">
              <a:solidFill>
                <a:schemeClr val="dk1"/>
              </a:solidFill>
              <a:latin typeface="Calibri"/>
              <a:ea typeface="Calibri"/>
              <a:cs typeface="Calibri"/>
              <a:sym typeface="Calibri"/>
            </a:endParaRPr>
          </a:p>
        </p:txBody>
      </p:sp>
      <p:cxnSp>
        <p:nvCxnSpPr>
          <p:cNvPr id="472" name="Google Shape;472;p44"/>
          <p:cNvCxnSpPr/>
          <p:nvPr/>
        </p:nvCxnSpPr>
        <p:spPr>
          <a:xfrm rot="10800000">
            <a:off x="1877875" y="2523788"/>
            <a:ext cx="18000" cy="957000"/>
          </a:xfrm>
          <a:prstGeom prst="straightConnector1">
            <a:avLst/>
          </a:prstGeom>
          <a:noFill/>
          <a:ln cap="flat" cmpd="sng" w="9525">
            <a:solidFill>
              <a:schemeClr val="dk1"/>
            </a:solidFill>
            <a:prstDash val="solid"/>
            <a:round/>
            <a:headEnd len="med" w="med" type="none"/>
            <a:tailEnd len="med" w="med" type="triangle"/>
          </a:ln>
        </p:spPr>
      </p:cxnSp>
      <p:sp>
        <p:nvSpPr>
          <p:cNvPr id="473" name="Google Shape;473;p44"/>
          <p:cNvSpPr txBox="1"/>
          <p:nvPr/>
        </p:nvSpPr>
        <p:spPr>
          <a:xfrm>
            <a:off x="4167950" y="3550200"/>
            <a:ext cx="4221000" cy="1489200"/>
          </a:xfrm>
          <a:prstGeom prst="rect">
            <a:avLst/>
          </a:prstGeom>
          <a:solidFill>
            <a:schemeClr val="accent1"/>
          </a:solidFill>
          <a:ln>
            <a:noFill/>
          </a:ln>
          <a:effectLst>
            <a:outerShdw blurRad="157163" rotWithShape="0" algn="bl" dir="2580000" dist="95250">
              <a:schemeClr val="dk1">
                <a:alpha val="40000"/>
              </a:schemeClr>
            </a:outerShdw>
          </a:effectLst>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AutoNum type="arabicPeriod" startAt="2"/>
            </a:pPr>
            <a:r>
              <a:rPr b="1" lang="en" sz="1500">
                <a:solidFill>
                  <a:schemeClr val="dk1"/>
                </a:solidFill>
                <a:latin typeface="Calibri"/>
                <a:ea typeface="Calibri"/>
                <a:cs typeface="Calibri"/>
                <a:sym typeface="Calibri"/>
              </a:rPr>
              <a:t>Promote Gender Equality</a:t>
            </a:r>
            <a:endParaRPr b="1" sz="1500">
              <a:solidFill>
                <a:schemeClr val="dk1"/>
              </a:solidFill>
              <a:latin typeface="Calibri"/>
              <a:ea typeface="Calibri"/>
              <a:cs typeface="Calibri"/>
              <a:sym typeface="Calibri"/>
            </a:endParaRPr>
          </a:p>
          <a:p>
            <a:pPr indent="0" lvl="0" marL="457200" rtl="0" algn="l">
              <a:spcBef>
                <a:spcPts val="0"/>
              </a:spcBef>
              <a:spcAft>
                <a:spcPts val="0"/>
              </a:spcAft>
              <a:buNone/>
            </a:pPr>
            <a:r>
              <a:rPr lang="en" sz="1300">
                <a:solidFill>
                  <a:schemeClr val="dk1"/>
                </a:solidFill>
                <a:latin typeface="Calibri"/>
                <a:ea typeface="Calibri"/>
                <a:cs typeface="Calibri"/>
                <a:sym typeface="Calibri"/>
              </a:rPr>
              <a:t>As seen from the gender equality, males generally have more education and higher pay as compared to females. This can cause lesser women to want to be in the workforce, hence worsening the economy due to lack of skilled workers</a:t>
            </a:r>
            <a:endParaRPr b="1" sz="1300">
              <a:solidFill>
                <a:schemeClr val="dk1"/>
              </a:solidFill>
              <a:latin typeface="Calibri"/>
              <a:ea typeface="Calibri"/>
              <a:cs typeface="Calibri"/>
              <a:sym typeface="Calibri"/>
            </a:endParaRPr>
          </a:p>
        </p:txBody>
      </p:sp>
      <p:cxnSp>
        <p:nvCxnSpPr>
          <p:cNvPr id="474" name="Google Shape;474;p44"/>
          <p:cNvCxnSpPr/>
          <p:nvPr/>
        </p:nvCxnSpPr>
        <p:spPr>
          <a:xfrm flipH="1" rot="10800000">
            <a:off x="3357575" y="4415375"/>
            <a:ext cx="942300" cy="1500"/>
          </a:xfrm>
          <a:prstGeom prst="straightConnector1">
            <a:avLst/>
          </a:prstGeom>
          <a:noFill/>
          <a:ln cap="flat" cmpd="sng" w="9525">
            <a:solidFill>
              <a:schemeClr val="dk1"/>
            </a:solidFill>
            <a:prstDash val="solid"/>
            <a:round/>
            <a:headEnd len="med" w="med" type="none"/>
            <a:tailEnd len="med" w="med" type="triangle"/>
          </a:ln>
        </p:spPr>
      </p:cxnSp>
      <p:cxnSp>
        <p:nvCxnSpPr>
          <p:cNvPr id="475" name="Google Shape;475;p44"/>
          <p:cNvCxnSpPr/>
          <p:nvPr/>
        </p:nvCxnSpPr>
        <p:spPr>
          <a:xfrm rot="10800000">
            <a:off x="3357569" y="3610774"/>
            <a:ext cx="600" cy="80460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44"/>
          <p:cNvCxnSpPr/>
          <p:nvPr/>
        </p:nvCxnSpPr>
        <p:spPr>
          <a:xfrm flipH="1" rot="10800000">
            <a:off x="4929200" y="2523800"/>
            <a:ext cx="3300" cy="586800"/>
          </a:xfrm>
          <a:prstGeom prst="straightConnector1">
            <a:avLst/>
          </a:prstGeom>
          <a:noFill/>
          <a:ln cap="flat" cmpd="sng" w="9525">
            <a:solidFill>
              <a:schemeClr val="dk1"/>
            </a:solidFill>
            <a:prstDash val="solid"/>
            <a:round/>
            <a:headEnd len="med" w="med" type="none"/>
            <a:tailEnd len="med" w="med" type="triangle"/>
          </a:ln>
        </p:spPr>
      </p:cxnSp>
      <p:sp>
        <p:nvSpPr>
          <p:cNvPr id="477" name="Google Shape;477;p44"/>
          <p:cNvSpPr txBox="1"/>
          <p:nvPr/>
        </p:nvSpPr>
        <p:spPr>
          <a:xfrm>
            <a:off x="0" y="4276050"/>
            <a:ext cx="237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Calibri"/>
                <a:ea typeface="Calibri"/>
                <a:cs typeface="Calibri"/>
                <a:sym typeface="Calibri"/>
              </a:rPr>
              <a:t>ONE VISION, </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 sz="1600">
                <a:solidFill>
                  <a:schemeClr val="dk1"/>
                </a:solidFill>
                <a:latin typeface="Calibri"/>
                <a:ea typeface="Calibri"/>
                <a:cs typeface="Calibri"/>
                <a:sym typeface="Calibri"/>
              </a:rPr>
              <a:t>ONE IDENTITY, </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 sz="1600">
                <a:solidFill>
                  <a:schemeClr val="dk1"/>
                </a:solidFill>
                <a:latin typeface="Calibri"/>
                <a:ea typeface="Calibri"/>
                <a:cs typeface="Calibri"/>
                <a:sym typeface="Calibri"/>
              </a:rPr>
              <a:t>ONE COMMUNITY</a:t>
            </a:r>
            <a:endParaRPr>
              <a:solidFill>
                <a:schemeClr val="dk1"/>
              </a:solidFill>
              <a:latin typeface="Calibri"/>
              <a:ea typeface="Calibri"/>
              <a:cs typeface="Calibri"/>
              <a:sym typeface="Calibri"/>
            </a:endParaRPr>
          </a:p>
        </p:txBody>
      </p:sp>
      <p:pic>
        <p:nvPicPr>
          <p:cNvPr id="478" name="Google Shape;478;p44"/>
          <p:cNvPicPr preferRelativeResize="0"/>
          <p:nvPr/>
        </p:nvPicPr>
        <p:blipFill>
          <a:blip r:embed="rId3">
            <a:alphaModFix amt="92000"/>
          </a:blip>
          <a:stretch>
            <a:fillRect/>
          </a:stretch>
        </p:blipFill>
        <p:spPr>
          <a:xfrm>
            <a:off x="-27150" y="1126675"/>
            <a:ext cx="9144000" cy="2975875"/>
          </a:xfrm>
          <a:prstGeom prst="rect">
            <a:avLst/>
          </a:prstGeom>
          <a:noFill/>
          <a:ln>
            <a:noFill/>
          </a:ln>
        </p:spPr>
      </p:pic>
      <p:pic>
        <p:nvPicPr>
          <p:cNvPr id="479" name="Google Shape;479;p44"/>
          <p:cNvPicPr preferRelativeResize="0"/>
          <p:nvPr/>
        </p:nvPicPr>
        <p:blipFill>
          <a:blip r:embed="rId4">
            <a:alphaModFix/>
          </a:blip>
          <a:stretch>
            <a:fillRect/>
          </a:stretch>
        </p:blipFill>
        <p:spPr>
          <a:xfrm rot="956118">
            <a:off x="157540" y="2506990"/>
            <a:ext cx="1668721" cy="153341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5"/>
          <p:cNvSpPr/>
          <p:nvPr/>
        </p:nvSpPr>
        <p:spPr>
          <a:xfrm flipH="1" rot="-359004">
            <a:off x="3474573" y="-1551471"/>
            <a:ext cx="8440667" cy="8440025"/>
          </a:xfrm>
          <a:custGeom>
            <a:rect b="b" l="l" r="r" t="t"/>
            <a:pathLst>
              <a:path extrusionOk="0" h="122671" w="122671">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rot="-1016915">
            <a:off x="5075473" y="-2308287"/>
            <a:ext cx="7826174" cy="287788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flipH="1" rot="4533645">
            <a:off x="3033013" y="5149086"/>
            <a:ext cx="8703289" cy="555821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
          <p:cNvSpPr txBox="1"/>
          <p:nvPr/>
        </p:nvSpPr>
        <p:spPr>
          <a:xfrm>
            <a:off x="1367550" y="1451175"/>
            <a:ext cx="6408900" cy="1569900"/>
          </a:xfrm>
          <a:prstGeom prst="rect">
            <a:avLst/>
          </a:prstGeom>
          <a:solidFill>
            <a:schemeClr val="accent2"/>
          </a:solid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PT Sans"/>
              <a:buAutoNum type="arabicPeriod"/>
            </a:pPr>
            <a:r>
              <a:rPr lang="en" sz="1800" u="sng">
                <a:solidFill>
                  <a:schemeClr val="dk1"/>
                </a:solidFill>
                <a:latin typeface="PT Sans"/>
                <a:ea typeface="PT Sans"/>
                <a:cs typeface="PT Sans"/>
                <a:sym typeface="PT Sans"/>
                <a:hlinkClick r:id="rId3">
                  <a:extLst>
                    <a:ext uri="{A12FA001-AC4F-418D-AE19-62706E023703}">
                      <ahyp:hlinkClr val="tx"/>
                    </a:ext>
                  </a:extLst>
                </a:hlinkClick>
              </a:rPr>
              <a:t>ASEAN Statistical 2021 Yearbook (ASYB)</a:t>
            </a:r>
            <a:endParaRPr sz="1800">
              <a:solidFill>
                <a:schemeClr val="dk1"/>
              </a:solidFill>
              <a:latin typeface="PT Sans"/>
              <a:ea typeface="PT Sans"/>
              <a:cs typeface="PT Sans"/>
              <a:sym typeface="PT Sans"/>
            </a:endParaRPr>
          </a:p>
          <a:p>
            <a:pPr indent="-342900" lvl="0" marL="457200" rtl="0" algn="l">
              <a:spcBef>
                <a:spcPts val="0"/>
              </a:spcBef>
              <a:spcAft>
                <a:spcPts val="0"/>
              </a:spcAft>
              <a:buClr>
                <a:schemeClr val="dk1"/>
              </a:buClr>
              <a:buSzPts val="1800"/>
              <a:buFont typeface="PT Sans"/>
              <a:buAutoNum type="arabicPeriod"/>
            </a:pPr>
            <a:r>
              <a:rPr lang="en" sz="1800" u="sng">
                <a:solidFill>
                  <a:schemeClr val="dk1"/>
                </a:solidFill>
                <a:latin typeface="PT Sans"/>
                <a:ea typeface="PT Sans"/>
                <a:cs typeface="PT Sans"/>
                <a:sym typeface="PT Sans"/>
                <a:hlinkClick r:id="rId4">
                  <a:extLst>
                    <a:ext uri="{A12FA001-AC4F-418D-AE19-62706E023703}">
                      <ahyp:hlinkClr val="tx"/>
                    </a:ext>
                  </a:extLst>
                </a:hlinkClick>
              </a:rPr>
              <a:t>International Labour Organisation Stat (ILOSTAT)</a:t>
            </a:r>
            <a:endParaRPr sz="1800">
              <a:solidFill>
                <a:schemeClr val="dk1"/>
              </a:solidFill>
              <a:latin typeface="PT Sans"/>
              <a:ea typeface="PT Sans"/>
              <a:cs typeface="PT Sans"/>
              <a:sym typeface="PT Sans"/>
            </a:endParaRPr>
          </a:p>
          <a:p>
            <a:pPr indent="-342900" lvl="0" marL="457200" rtl="0" algn="l">
              <a:spcBef>
                <a:spcPts val="0"/>
              </a:spcBef>
              <a:spcAft>
                <a:spcPts val="0"/>
              </a:spcAft>
              <a:buClr>
                <a:schemeClr val="dk1"/>
              </a:buClr>
              <a:buSzPts val="1800"/>
              <a:buFont typeface="PT Sans"/>
              <a:buAutoNum type="arabicPeriod"/>
            </a:pPr>
            <a:r>
              <a:rPr lang="en" sz="1800" u="sng">
                <a:solidFill>
                  <a:schemeClr val="dk1"/>
                </a:solidFill>
                <a:latin typeface="PT Sans"/>
                <a:ea typeface="PT Sans"/>
                <a:cs typeface="PT Sans"/>
                <a:sym typeface="PT Sans"/>
                <a:hlinkClick r:id="rId5">
                  <a:extLst>
                    <a:ext uri="{A12FA001-AC4F-418D-AE19-62706E023703}">
                      <ahyp:hlinkClr val="tx"/>
                    </a:ext>
                  </a:extLst>
                </a:hlinkClick>
              </a:rPr>
              <a:t>Technology and the future of ASEAN jobs by Cisco and Oxford Economics</a:t>
            </a:r>
            <a:endParaRPr sz="1800">
              <a:solidFill>
                <a:schemeClr val="dk1"/>
              </a:solidFill>
              <a:latin typeface="PT Sans"/>
              <a:ea typeface="PT Sans"/>
              <a:cs typeface="PT Sans"/>
              <a:sym typeface="PT Sans"/>
            </a:endParaRPr>
          </a:p>
          <a:p>
            <a:pPr indent="-342900" lvl="0" marL="457200" rtl="0" algn="l">
              <a:spcBef>
                <a:spcPts val="0"/>
              </a:spcBef>
              <a:spcAft>
                <a:spcPts val="0"/>
              </a:spcAft>
              <a:buClr>
                <a:schemeClr val="dk1"/>
              </a:buClr>
              <a:buSzPts val="1800"/>
              <a:buFont typeface="PT Sans"/>
              <a:buAutoNum type="arabicPeriod"/>
            </a:pPr>
            <a:r>
              <a:rPr lang="en" sz="1800" u="sng">
                <a:solidFill>
                  <a:schemeClr val="dk1"/>
                </a:solidFill>
                <a:latin typeface="PT Sans"/>
                <a:ea typeface="PT Sans"/>
                <a:cs typeface="PT Sans"/>
                <a:sym typeface="PT Sans"/>
                <a:hlinkClick r:id="rId6">
                  <a:extLst>
                    <a:ext uri="{A12FA001-AC4F-418D-AE19-62706E023703}">
                      <ahyp:hlinkClr val="tx"/>
                    </a:ext>
                  </a:extLst>
                </a:hlinkClick>
              </a:rPr>
              <a:t>World Bank Open Data</a:t>
            </a:r>
            <a:endParaRPr sz="1800">
              <a:solidFill>
                <a:schemeClr val="dk1"/>
              </a:solidFill>
              <a:latin typeface="PT Sans"/>
              <a:ea typeface="PT Sans"/>
              <a:cs typeface="PT Sans"/>
              <a:sym typeface="PT Sans"/>
            </a:endParaRPr>
          </a:p>
        </p:txBody>
      </p:sp>
      <p:sp>
        <p:nvSpPr>
          <p:cNvPr id="488" name="Google Shape;488;p45"/>
          <p:cNvSpPr txBox="1"/>
          <p:nvPr/>
        </p:nvSpPr>
        <p:spPr>
          <a:xfrm>
            <a:off x="2808750" y="0"/>
            <a:ext cx="3526500" cy="572700"/>
          </a:xfrm>
          <a:prstGeom prst="rect">
            <a:avLst/>
          </a:prstGeom>
          <a:solidFill>
            <a:schemeClr val="accent1"/>
          </a:solidFill>
          <a:ln>
            <a:noFill/>
          </a:ln>
          <a:effectLst>
            <a:outerShdw blurRad="157163" rotWithShape="0" algn="bl" dir="6000000" dist="38100">
              <a:schemeClr val="dk1">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1"/>
                </a:solidFill>
                <a:latin typeface="Exo"/>
                <a:ea typeface="Exo"/>
                <a:cs typeface="Exo"/>
                <a:sym typeface="Exo"/>
              </a:rPr>
              <a:t>REFERENCES</a:t>
            </a:r>
            <a:endParaRPr b="1" sz="4000">
              <a:solidFill>
                <a:schemeClr val="dk1"/>
              </a:solidFill>
              <a:latin typeface="Exo"/>
              <a:ea typeface="Exo"/>
              <a:cs typeface="Exo"/>
              <a:sym typeface="Exo"/>
            </a:endParaRPr>
          </a:p>
        </p:txBody>
      </p:sp>
      <p:sp>
        <p:nvSpPr>
          <p:cNvPr id="489" name="Google Shape;489;p45"/>
          <p:cNvSpPr/>
          <p:nvPr/>
        </p:nvSpPr>
        <p:spPr>
          <a:xfrm>
            <a:off x="6731227" y="-2946022"/>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1" name="Shape 331"/>
        <p:cNvGrpSpPr/>
        <p:nvPr/>
      </p:nvGrpSpPr>
      <p:grpSpPr>
        <a:xfrm>
          <a:off x="0" y="0"/>
          <a:ext cx="0" cy="0"/>
          <a:chOff x="0" y="0"/>
          <a:chExt cx="0" cy="0"/>
        </a:xfrm>
      </p:grpSpPr>
      <p:sp>
        <p:nvSpPr>
          <p:cNvPr id="332" name="Google Shape;332;p3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txBox="1"/>
          <p:nvPr/>
        </p:nvSpPr>
        <p:spPr>
          <a:xfrm>
            <a:off x="0" y="0"/>
            <a:ext cx="9144000" cy="57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SDG TARGETS &amp; OBJECTIVE</a:t>
            </a:r>
            <a:endParaRPr b="1" sz="1600">
              <a:solidFill>
                <a:schemeClr val="dk1"/>
              </a:solidFill>
              <a:latin typeface="Manrope"/>
              <a:ea typeface="Manrope"/>
              <a:cs typeface="Manrope"/>
              <a:sym typeface="Manrope"/>
            </a:endParaRPr>
          </a:p>
        </p:txBody>
      </p:sp>
      <p:sp>
        <p:nvSpPr>
          <p:cNvPr id="335" name="Google Shape;335;p32"/>
          <p:cNvSpPr txBox="1"/>
          <p:nvPr/>
        </p:nvSpPr>
        <p:spPr>
          <a:xfrm>
            <a:off x="938850" y="1785950"/>
            <a:ext cx="7266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TARGET 8.2 → Achieve higher levels of economic productivity through diversification, technological upgrading and innovation, including through a focus on high-value added and labour-intensive sectors</a:t>
            </a:r>
            <a:endParaRPr sz="1600">
              <a:solidFill>
                <a:schemeClr val="lt1"/>
              </a:solidFill>
              <a:latin typeface="Exo Medium"/>
              <a:ea typeface="Exo Medium"/>
              <a:cs typeface="Exo Medium"/>
              <a:sym typeface="Exo Medium"/>
            </a:endParaRPr>
          </a:p>
          <a:p>
            <a:pPr indent="0" lvl="0" marL="914400" rtl="0" algn="l">
              <a:lnSpc>
                <a:spcPct val="115000"/>
              </a:lnSpc>
              <a:spcBef>
                <a:spcPts val="0"/>
              </a:spcBef>
              <a:spcAft>
                <a:spcPts val="0"/>
              </a:spcAft>
              <a:buNone/>
            </a:pPr>
            <a:r>
              <a:t/>
            </a:r>
            <a:endParaRPr sz="1600">
              <a:solidFill>
                <a:schemeClr val="lt1"/>
              </a:solidFill>
              <a:latin typeface="Exo Medium"/>
              <a:ea typeface="Exo Medium"/>
              <a:cs typeface="Exo Medium"/>
              <a:sym typeface="Exo Medium"/>
            </a:endParaRPr>
          </a:p>
          <a:p>
            <a:pPr indent="-330200" lvl="0" marL="457200" rtl="0" algn="l">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TARGET 8.5 → By 2030, achieve full and productive employment and decent work for all women and men, including for young people and persons with disabilities, and equal pay for work of equal value</a:t>
            </a:r>
            <a:endParaRPr sz="1600">
              <a:solidFill>
                <a:schemeClr val="lt1"/>
              </a:solidFill>
              <a:latin typeface="Exo Medium"/>
              <a:ea typeface="Exo Medium"/>
              <a:cs typeface="Exo Medium"/>
              <a:sym typeface="Exo Medium"/>
            </a:endParaRPr>
          </a:p>
          <a:p>
            <a:pPr indent="0" lvl="0" marL="457200" rtl="0" algn="l">
              <a:lnSpc>
                <a:spcPct val="115000"/>
              </a:lnSpc>
              <a:spcBef>
                <a:spcPts val="0"/>
              </a:spcBef>
              <a:spcAft>
                <a:spcPts val="0"/>
              </a:spcAft>
              <a:buNone/>
            </a:pPr>
            <a:r>
              <a:t/>
            </a:r>
            <a:endParaRPr sz="1600">
              <a:solidFill>
                <a:schemeClr val="lt1"/>
              </a:solidFill>
              <a:latin typeface="Exo Medium"/>
              <a:ea typeface="Exo Medium"/>
              <a:cs typeface="Exo Medium"/>
              <a:sym typeface="Exo Medium"/>
            </a:endParaRPr>
          </a:p>
          <a:p>
            <a:pPr indent="-330200" lvl="0" marL="457200" rtl="0" algn="l">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TARGET 8.6 → By 2020, substantially reduce the proportion of youth not in employment, education or training</a:t>
            </a:r>
            <a:endParaRPr sz="1600">
              <a:solidFill>
                <a:schemeClr val="lt1"/>
              </a:solidFill>
              <a:latin typeface="Exo Medium"/>
              <a:ea typeface="Exo Medium"/>
              <a:cs typeface="Exo Medium"/>
              <a:sym typeface="Exo Medium"/>
            </a:endParaRPr>
          </a:p>
          <a:p>
            <a:pPr indent="0" lvl="0" marL="0" rtl="0" algn="l">
              <a:spcBef>
                <a:spcPts val="0"/>
              </a:spcBef>
              <a:spcAft>
                <a:spcPts val="0"/>
              </a:spcAft>
              <a:buNone/>
            </a:pPr>
            <a:r>
              <a:t/>
            </a:r>
            <a:endParaRPr sz="1600">
              <a:solidFill>
                <a:schemeClr val="lt1"/>
              </a:solidFill>
              <a:latin typeface="Exo Medium"/>
              <a:ea typeface="Exo Medium"/>
              <a:cs typeface="Exo Medium"/>
              <a:sym typeface="Exo Medium"/>
            </a:endParaRPr>
          </a:p>
        </p:txBody>
      </p:sp>
      <p:sp>
        <p:nvSpPr>
          <p:cNvPr id="336" name="Google Shape;336;p32"/>
          <p:cNvSpPr txBox="1"/>
          <p:nvPr/>
        </p:nvSpPr>
        <p:spPr>
          <a:xfrm>
            <a:off x="938850" y="625225"/>
            <a:ext cx="7682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Exo ExtraBold"/>
                <a:ea typeface="Exo ExtraBold"/>
                <a:cs typeface="Exo ExtraBold"/>
                <a:sym typeface="Exo ExtraBold"/>
              </a:rPr>
              <a:t>Objective:</a:t>
            </a:r>
            <a:endParaRPr sz="2000">
              <a:solidFill>
                <a:schemeClr val="lt1"/>
              </a:solidFill>
              <a:latin typeface="Exo ExtraBold"/>
              <a:ea typeface="Exo ExtraBold"/>
              <a:cs typeface="Exo ExtraBold"/>
              <a:sym typeface="Exo ExtraBold"/>
            </a:endParaRPr>
          </a:p>
          <a:p>
            <a:pPr indent="0" lvl="0" marL="0" rtl="0" algn="l">
              <a:spcBef>
                <a:spcPts val="0"/>
              </a:spcBef>
              <a:spcAft>
                <a:spcPts val="0"/>
              </a:spcAft>
              <a:buNone/>
            </a:pPr>
            <a:r>
              <a:rPr lang="en" sz="2000">
                <a:solidFill>
                  <a:schemeClr val="lt1"/>
                </a:solidFill>
                <a:latin typeface="Exo SemiBold"/>
                <a:ea typeface="Exo SemiBold"/>
                <a:cs typeface="Exo SemiBold"/>
                <a:sym typeface="Exo SemiBold"/>
              </a:rPr>
              <a:t>To counter youth unemployment, create opportunities for all and to create a SMART economy</a:t>
            </a:r>
            <a:endParaRPr sz="2000">
              <a:solidFill>
                <a:schemeClr val="lt1"/>
              </a:solidFill>
              <a:latin typeface="Exo SemiBold"/>
              <a:ea typeface="Exo SemiBold"/>
              <a:cs typeface="Exo SemiBold"/>
              <a:sym typeface="Ex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p:nvPr/>
        </p:nvSpPr>
        <p:spPr>
          <a:xfrm>
            <a:off x="10200" y="-10200"/>
            <a:ext cx="3838500" cy="519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txBox="1"/>
          <p:nvPr/>
        </p:nvSpPr>
        <p:spPr>
          <a:xfrm>
            <a:off x="61800" y="1869875"/>
            <a:ext cx="3735300" cy="1220400"/>
          </a:xfrm>
          <a:prstGeom prst="rect">
            <a:avLst/>
          </a:prstGeom>
          <a:noFill/>
          <a:ln>
            <a:noFill/>
          </a:ln>
          <a:effectLst>
            <a:outerShdw blurRad="142875" rotWithShape="0" algn="bl" dir="4200000" dist="9525">
              <a:srgbClr val="43434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dk1"/>
                </a:solidFill>
                <a:latin typeface="Manrope"/>
                <a:ea typeface="Manrope"/>
                <a:cs typeface="Manrope"/>
                <a:sym typeface="Manrope"/>
              </a:rPr>
              <a:t>CONTENTS</a:t>
            </a:r>
            <a:endParaRPr b="1" sz="5000">
              <a:solidFill>
                <a:schemeClr val="dk1"/>
              </a:solidFill>
              <a:latin typeface="Manrope"/>
              <a:ea typeface="Manrope"/>
              <a:cs typeface="Manrope"/>
              <a:sym typeface="Manrope"/>
            </a:endParaRPr>
          </a:p>
        </p:txBody>
      </p:sp>
      <p:sp>
        <p:nvSpPr>
          <p:cNvPr id="343" name="Google Shape;343;p33"/>
          <p:cNvSpPr txBox="1"/>
          <p:nvPr/>
        </p:nvSpPr>
        <p:spPr>
          <a:xfrm>
            <a:off x="3981300" y="1094100"/>
            <a:ext cx="5162700" cy="29553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lt1"/>
              </a:buClr>
              <a:buSzPts val="3000"/>
              <a:buFont typeface="Exo"/>
              <a:buAutoNum type="arabicPeriod"/>
            </a:pPr>
            <a:r>
              <a:rPr b="1" lang="en" sz="3000">
                <a:solidFill>
                  <a:schemeClr val="lt1"/>
                </a:solidFill>
                <a:latin typeface="Exo"/>
                <a:ea typeface="Exo"/>
                <a:cs typeface="Exo"/>
                <a:sym typeface="Exo"/>
              </a:rPr>
              <a:t>CURRENT ISSUES</a:t>
            </a:r>
            <a:endParaRPr b="1" sz="3000">
              <a:solidFill>
                <a:schemeClr val="lt1"/>
              </a:solidFill>
              <a:latin typeface="Exo"/>
              <a:ea typeface="Exo"/>
              <a:cs typeface="Exo"/>
              <a:sym typeface="Exo"/>
            </a:endParaRPr>
          </a:p>
          <a:p>
            <a:pPr indent="-419100" lvl="1" marL="914400" rtl="0" algn="l">
              <a:spcBef>
                <a:spcPts val="0"/>
              </a:spcBef>
              <a:spcAft>
                <a:spcPts val="0"/>
              </a:spcAft>
              <a:buClr>
                <a:schemeClr val="lt1"/>
              </a:buClr>
              <a:buSzPts val="3000"/>
              <a:buFont typeface="Exo"/>
              <a:buAutoNum type="alphaLcPeriod"/>
            </a:pPr>
            <a:r>
              <a:rPr lang="en" sz="3000">
                <a:solidFill>
                  <a:schemeClr val="lt1"/>
                </a:solidFill>
                <a:latin typeface="Exo"/>
                <a:ea typeface="Exo"/>
                <a:cs typeface="Exo"/>
                <a:sym typeface="Exo"/>
              </a:rPr>
              <a:t>Youth employment</a:t>
            </a:r>
            <a:endParaRPr sz="3000">
              <a:solidFill>
                <a:schemeClr val="lt1"/>
              </a:solidFill>
              <a:latin typeface="Exo"/>
              <a:ea typeface="Exo"/>
              <a:cs typeface="Exo"/>
              <a:sym typeface="Exo"/>
            </a:endParaRPr>
          </a:p>
          <a:p>
            <a:pPr indent="-419100" lvl="1" marL="914400" rtl="0" algn="l">
              <a:spcBef>
                <a:spcPts val="0"/>
              </a:spcBef>
              <a:spcAft>
                <a:spcPts val="0"/>
              </a:spcAft>
              <a:buClr>
                <a:schemeClr val="lt1"/>
              </a:buClr>
              <a:buSzPts val="3000"/>
              <a:buFont typeface="Exo"/>
              <a:buAutoNum type="alphaLcPeriod"/>
            </a:pPr>
            <a:r>
              <a:rPr lang="en" sz="3000">
                <a:solidFill>
                  <a:schemeClr val="lt1"/>
                </a:solidFill>
                <a:latin typeface="Exo"/>
                <a:ea typeface="Exo"/>
                <a:cs typeface="Exo"/>
                <a:sym typeface="Exo"/>
              </a:rPr>
              <a:t>Gender &amp; Age Equality</a:t>
            </a:r>
            <a:endParaRPr sz="3000">
              <a:solidFill>
                <a:schemeClr val="lt1"/>
              </a:solidFill>
              <a:latin typeface="Exo"/>
              <a:ea typeface="Exo"/>
              <a:cs typeface="Exo"/>
              <a:sym typeface="Exo"/>
            </a:endParaRPr>
          </a:p>
          <a:p>
            <a:pPr indent="-419100" lvl="1" marL="914400" rtl="0" algn="l">
              <a:spcBef>
                <a:spcPts val="0"/>
              </a:spcBef>
              <a:spcAft>
                <a:spcPts val="0"/>
              </a:spcAft>
              <a:buClr>
                <a:schemeClr val="lt1"/>
              </a:buClr>
              <a:buSzPts val="3000"/>
              <a:buFont typeface="Exo"/>
              <a:buAutoNum type="alphaLcPeriod"/>
            </a:pPr>
            <a:r>
              <a:rPr lang="en" sz="3000">
                <a:solidFill>
                  <a:schemeClr val="lt1"/>
                </a:solidFill>
                <a:latin typeface="Exo"/>
                <a:ea typeface="Exo"/>
                <a:cs typeface="Exo"/>
                <a:sym typeface="Exo"/>
              </a:rPr>
              <a:t>SMART Economy</a:t>
            </a:r>
            <a:endParaRPr sz="3000">
              <a:solidFill>
                <a:schemeClr val="lt1"/>
              </a:solidFill>
              <a:latin typeface="Exo"/>
              <a:ea typeface="Exo"/>
              <a:cs typeface="Exo"/>
              <a:sym typeface="Exo"/>
            </a:endParaRPr>
          </a:p>
          <a:p>
            <a:pPr indent="-419100" lvl="0" marL="457200" rtl="0" algn="l">
              <a:spcBef>
                <a:spcPts val="0"/>
              </a:spcBef>
              <a:spcAft>
                <a:spcPts val="0"/>
              </a:spcAft>
              <a:buClr>
                <a:schemeClr val="lt1"/>
              </a:buClr>
              <a:buSzPts val="3000"/>
              <a:buFont typeface="Exo"/>
              <a:buAutoNum type="arabicPeriod"/>
            </a:pPr>
            <a:r>
              <a:rPr b="1" lang="en" sz="3000">
                <a:solidFill>
                  <a:schemeClr val="lt1"/>
                </a:solidFill>
                <a:latin typeface="Exo"/>
                <a:ea typeface="Exo"/>
                <a:cs typeface="Exo"/>
                <a:sym typeface="Exo"/>
              </a:rPr>
              <a:t>RECOMMENDATIONS</a:t>
            </a:r>
            <a:endParaRPr b="1" sz="3000">
              <a:solidFill>
                <a:schemeClr val="lt1"/>
              </a:solidFill>
              <a:latin typeface="Exo"/>
              <a:ea typeface="Exo"/>
              <a:cs typeface="Exo"/>
              <a:sym typeface="Exo"/>
            </a:endParaRPr>
          </a:p>
          <a:p>
            <a:pPr indent="-419100" lvl="0" marL="457200" rtl="0" algn="l">
              <a:spcBef>
                <a:spcPts val="0"/>
              </a:spcBef>
              <a:spcAft>
                <a:spcPts val="0"/>
              </a:spcAft>
              <a:buClr>
                <a:schemeClr val="lt1"/>
              </a:buClr>
              <a:buSzPts val="3000"/>
              <a:buFont typeface="Exo"/>
              <a:buAutoNum type="arabicPeriod"/>
            </a:pPr>
            <a:r>
              <a:rPr b="1" lang="en" sz="3000">
                <a:solidFill>
                  <a:schemeClr val="lt1"/>
                </a:solidFill>
                <a:latin typeface="Exo"/>
                <a:ea typeface="Exo"/>
                <a:cs typeface="Exo"/>
                <a:sym typeface="Exo"/>
              </a:rPr>
              <a:t>REFERENCES </a:t>
            </a:r>
            <a:endParaRPr b="1" sz="3000">
              <a:solidFill>
                <a:schemeClr val="lt1"/>
              </a:solidFill>
              <a:latin typeface="Exo"/>
              <a:ea typeface="Exo"/>
              <a:cs typeface="Exo"/>
              <a:sym typeface="Ex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nvSpPr>
        <p:spPr>
          <a:xfrm>
            <a:off x="647250" y="4396950"/>
            <a:ext cx="5914800" cy="6150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Calibri"/>
                <a:ea typeface="Calibri"/>
                <a:cs typeface="Calibri"/>
                <a:sym typeface="Calibri"/>
              </a:rPr>
              <a:t>From the heatmap, we can see that </a:t>
            </a:r>
            <a:r>
              <a:rPr lang="en" sz="1300" u="sng">
                <a:solidFill>
                  <a:schemeClr val="lt1"/>
                </a:solidFill>
                <a:latin typeface="Calibri"/>
                <a:ea typeface="Calibri"/>
                <a:cs typeface="Calibri"/>
                <a:sym typeface="Calibri"/>
              </a:rPr>
              <a:t>Brunei</a:t>
            </a:r>
            <a:r>
              <a:rPr lang="en" sz="1300">
                <a:solidFill>
                  <a:schemeClr val="lt1"/>
                </a:solidFill>
                <a:latin typeface="Calibri"/>
                <a:ea typeface="Calibri"/>
                <a:cs typeface="Calibri"/>
                <a:sym typeface="Calibri"/>
              </a:rPr>
              <a:t> hold the </a:t>
            </a:r>
            <a:r>
              <a:rPr lang="en" sz="1300" u="sng">
                <a:solidFill>
                  <a:schemeClr val="lt1"/>
                </a:solidFill>
                <a:latin typeface="Calibri"/>
                <a:ea typeface="Calibri"/>
                <a:cs typeface="Calibri"/>
                <a:sym typeface="Calibri"/>
              </a:rPr>
              <a:t>highest</a:t>
            </a:r>
            <a:r>
              <a:rPr lang="en" sz="1300">
                <a:solidFill>
                  <a:schemeClr val="lt1"/>
                </a:solidFill>
                <a:latin typeface="Calibri"/>
                <a:ea typeface="Calibri"/>
                <a:cs typeface="Calibri"/>
                <a:sym typeface="Calibri"/>
              </a:rPr>
              <a:t> unemployment rate at 7.64%, while </a:t>
            </a:r>
            <a:r>
              <a:rPr lang="en" sz="1300" u="sng">
                <a:solidFill>
                  <a:schemeClr val="lt1"/>
                </a:solidFill>
                <a:latin typeface="Calibri"/>
                <a:ea typeface="Calibri"/>
                <a:cs typeface="Calibri"/>
                <a:sym typeface="Calibri"/>
              </a:rPr>
              <a:t>Cambodia</a:t>
            </a:r>
            <a:r>
              <a:rPr lang="en" sz="1300">
                <a:solidFill>
                  <a:schemeClr val="lt1"/>
                </a:solidFill>
                <a:latin typeface="Calibri"/>
                <a:ea typeface="Calibri"/>
                <a:cs typeface="Calibri"/>
                <a:sym typeface="Calibri"/>
              </a:rPr>
              <a:t> holds the </a:t>
            </a:r>
            <a:r>
              <a:rPr lang="en" sz="1300" u="sng">
                <a:solidFill>
                  <a:schemeClr val="lt1"/>
                </a:solidFill>
                <a:latin typeface="Calibri"/>
                <a:ea typeface="Calibri"/>
                <a:cs typeface="Calibri"/>
                <a:sym typeface="Calibri"/>
              </a:rPr>
              <a:t>lowest</a:t>
            </a:r>
            <a:r>
              <a:rPr lang="en" sz="1300">
                <a:solidFill>
                  <a:schemeClr val="lt1"/>
                </a:solidFill>
                <a:latin typeface="Calibri"/>
                <a:ea typeface="Calibri"/>
                <a:cs typeface="Calibri"/>
                <a:sym typeface="Calibri"/>
              </a:rPr>
              <a:t> unemployment rate at 0.61%. </a:t>
            </a:r>
            <a:endParaRPr sz="1300">
              <a:solidFill>
                <a:schemeClr val="lt1"/>
              </a:solidFill>
              <a:latin typeface="Calibri"/>
              <a:ea typeface="Calibri"/>
              <a:cs typeface="Calibri"/>
              <a:sym typeface="Calibri"/>
            </a:endParaRPr>
          </a:p>
        </p:txBody>
      </p:sp>
      <p:pic>
        <p:nvPicPr>
          <p:cNvPr id="349" name="Google Shape;349;p34"/>
          <p:cNvPicPr preferRelativeResize="0"/>
          <p:nvPr/>
        </p:nvPicPr>
        <p:blipFill>
          <a:blip r:embed="rId3">
            <a:alphaModFix/>
          </a:blip>
          <a:stretch>
            <a:fillRect/>
          </a:stretch>
        </p:blipFill>
        <p:spPr>
          <a:xfrm>
            <a:off x="106275" y="640900"/>
            <a:ext cx="6455775" cy="3589301"/>
          </a:xfrm>
          <a:prstGeom prst="rect">
            <a:avLst/>
          </a:prstGeom>
          <a:noFill/>
          <a:ln>
            <a:noFill/>
          </a:ln>
        </p:spPr>
      </p:pic>
      <p:sp>
        <p:nvSpPr>
          <p:cNvPr id="350" name="Google Shape;350;p34"/>
          <p:cNvSpPr txBox="1"/>
          <p:nvPr/>
        </p:nvSpPr>
        <p:spPr>
          <a:xfrm>
            <a:off x="0" y="0"/>
            <a:ext cx="91440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ASEAN’S UNEMPLOYMENT</a:t>
            </a:r>
            <a:r>
              <a:rPr b="1" lang="en" sz="4200">
                <a:solidFill>
                  <a:schemeClr val="dk1"/>
                </a:solidFill>
                <a:latin typeface="Manrope"/>
                <a:ea typeface="Manrope"/>
                <a:cs typeface="Manrope"/>
                <a:sym typeface="Manrope"/>
              </a:rPr>
              <a:t> </a:t>
            </a:r>
            <a:r>
              <a:rPr b="1" lang="en" sz="1600">
                <a:solidFill>
                  <a:schemeClr val="dk1"/>
                </a:solidFill>
                <a:latin typeface="Manrope"/>
                <a:ea typeface="Manrope"/>
                <a:cs typeface="Manrope"/>
                <a:sym typeface="Manrope"/>
              </a:rPr>
              <a:t>AT A GLANCE</a:t>
            </a:r>
            <a:endParaRPr b="1" sz="1600">
              <a:solidFill>
                <a:schemeClr val="dk1"/>
              </a:solidFill>
              <a:latin typeface="Manrope"/>
              <a:ea typeface="Manrope"/>
              <a:cs typeface="Manrope"/>
              <a:sym typeface="Manrope"/>
            </a:endParaRPr>
          </a:p>
        </p:txBody>
      </p:sp>
      <p:grpSp>
        <p:nvGrpSpPr>
          <p:cNvPr id="351" name="Google Shape;351;p34"/>
          <p:cNvGrpSpPr/>
          <p:nvPr/>
        </p:nvGrpSpPr>
        <p:grpSpPr>
          <a:xfrm rot="-478370">
            <a:off x="3232004" y="1678481"/>
            <a:ext cx="3547476" cy="642254"/>
            <a:chOff x="2860050" y="1875150"/>
            <a:chExt cx="4590000" cy="714900"/>
          </a:xfrm>
        </p:grpSpPr>
        <p:cxnSp>
          <p:nvCxnSpPr>
            <p:cNvPr id="352" name="Google Shape;352;p34"/>
            <p:cNvCxnSpPr/>
            <p:nvPr/>
          </p:nvCxnSpPr>
          <p:spPr>
            <a:xfrm flipH="1" rot="10800000">
              <a:off x="2860050" y="1967550"/>
              <a:ext cx="4059600" cy="622500"/>
            </a:xfrm>
            <a:prstGeom prst="straightConnector1">
              <a:avLst/>
            </a:prstGeom>
            <a:noFill/>
            <a:ln cap="flat" cmpd="sng" w="9525">
              <a:solidFill>
                <a:schemeClr val="dk1"/>
              </a:solidFill>
              <a:prstDash val="solid"/>
              <a:round/>
              <a:headEnd len="med" w="med" type="none"/>
              <a:tailEnd len="med" w="med" type="none"/>
            </a:ln>
          </p:spPr>
        </p:cxnSp>
        <p:cxnSp>
          <p:nvCxnSpPr>
            <p:cNvPr id="353" name="Google Shape;353;p34"/>
            <p:cNvCxnSpPr/>
            <p:nvPr/>
          </p:nvCxnSpPr>
          <p:spPr>
            <a:xfrm flipH="1" rot="10800000">
              <a:off x="6919650" y="1875150"/>
              <a:ext cx="530400" cy="92400"/>
            </a:xfrm>
            <a:prstGeom prst="straightConnector1">
              <a:avLst/>
            </a:prstGeom>
            <a:noFill/>
            <a:ln cap="flat" cmpd="sng" w="9525">
              <a:solidFill>
                <a:schemeClr val="dk1"/>
              </a:solidFill>
              <a:prstDash val="solid"/>
              <a:round/>
              <a:headEnd len="med" w="med" type="none"/>
              <a:tailEnd len="med" w="med" type="triangle"/>
            </a:ln>
          </p:spPr>
        </p:cxnSp>
      </p:grpSp>
      <p:pic>
        <p:nvPicPr>
          <p:cNvPr id="354" name="Google Shape;354;p34"/>
          <p:cNvPicPr preferRelativeResize="0"/>
          <p:nvPr/>
        </p:nvPicPr>
        <p:blipFill>
          <a:blip r:embed="rId4">
            <a:alphaModFix/>
          </a:blip>
          <a:stretch>
            <a:fillRect/>
          </a:stretch>
        </p:blipFill>
        <p:spPr>
          <a:xfrm>
            <a:off x="200525" y="4481087"/>
            <a:ext cx="446725" cy="446725"/>
          </a:xfrm>
          <a:prstGeom prst="rect">
            <a:avLst/>
          </a:prstGeom>
          <a:noFill/>
          <a:ln>
            <a:noFill/>
          </a:ln>
        </p:spPr>
      </p:pic>
      <p:sp>
        <p:nvSpPr>
          <p:cNvPr id="355" name="Google Shape;355;p34"/>
          <p:cNvSpPr txBox="1"/>
          <p:nvPr/>
        </p:nvSpPr>
        <p:spPr>
          <a:xfrm>
            <a:off x="7643700" y="4774200"/>
            <a:ext cx="150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WorldBank</a:t>
            </a:r>
            <a:endParaRPr sz="1100">
              <a:solidFill>
                <a:schemeClr val="lt1"/>
              </a:solidFill>
              <a:latin typeface="PT Sans"/>
              <a:ea typeface="PT Sans"/>
              <a:cs typeface="PT Sans"/>
              <a:sym typeface="PT Sans"/>
            </a:endParaRPr>
          </a:p>
        </p:txBody>
      </p:sp>
      <p:graphicFrame>
        <p:nvGraphicFramePr>
          <p:cNvPr id="356" name="Google Shape;356;p34"/>
          <p:cNvGraphicFramePr/>
          <p:nvPr/>
        </p:nvGraphicFramePr>
        <p:xfrm>
          <a:off x="6705150" y="677825"/>
          <a:ext cx="3000000" cy="3000000"/>
        </p:xfrm>
        <a:graphic>
          <a:graphicData uri="http://schemas.openxmlformats.org/drawingml/2006/table">
            <a:tbl>
              <a:tblPr>
                <a:noFill/>
                <a:tableStyleId>{3394FDD0-7B88-41DA-838C-8487F618D7A5}</a:tableStyleId>
              </a:tblPr>
              <a:tblGrid>
                <a:gridCol w="1050700"/>
                <a:gridCol w="1338750"/>
              </a:tblGrid>
              <a:tr h="509100">
                <a:tc>
                  <a:txBody>
                    <a:bodyPr/>
                    <a:lstStyle/>
                    <a:p>
                      <a:pPr indent="0" lvl="0" marL="0" rtl="0" algn="l">
                        <a:spcBef>
                          <a:spcPts val="0"/>
                        </a:spcBef>
                        <a:spcAft>
                          <a:spcPts val="0"/>
                        </a:spcAft>
                        <a:buNone/>
                      </a:pPr>
                      <a:r>
                        <a:rPr b="1" lang="en" sz="1200">
                          <a:latin typeface="Manrope"/>
                          <a:ea typeface="Manrope"/>
                          <a:cs typeface="Manrope"/>
                          <a:sym typeface="Manrope"/>
                        </a:rPr>
                        <a:t>Country</a:t>
                      </a:r>
                      <a:endParaRPr b="1" sz="1200">
                        <a:latin typeface="Manrope"/>
                        <a:ea typeface="Manrope"/>
                        <a:cs typeface="Manrope"/>
                        <a:sym typeface="Manrope"/>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b="1" lang="en" sz="1200">
                          <a:latin typeface="Manrope"/>
                          <a:ea typeface="Manrope"/>
                          <a:cs typeface="Manrope"/>
                          <a:sym typeface="Manrope"/>
                        </a:rPr>
                        <a:t>Unemployment</a:t>
                      </a:r>
                      <a:r>
                        <a:rPr b="1" lang="en" sz="1200">
                          <a:latin typeface="Manrope"/>
                          <a:ea typeface="Manrope"/>
                          <a:cs typeface="Manrope"/>
                          <a:sym typeface="Manrope"/>
                        </a:rPr>
                        <a:t> Rate</a:t>
                      </a:r>
                      <a:endParaRPr b="1" sz="1200">
                        <a:latin typeface="Manrope"/>
                        <a:ea typeface="Manrope"/>
                        <a:cs typeface="Manrope"/>
                        <a:sym typeface="Manrope"/>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Brunei</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7.64%</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Malaysia</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4.6%</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Indonesia</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4.41%</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Singapore</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3.62%</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Thailand</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3.58%</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Philippines</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2.4%</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Vietnam</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2.16%</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Laos</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1.25%</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329425">
                <a:tc>
                  <a:txBody>
                    <a:bodyPr/>
                    <a:lstStyle/>
                    <a:p>
                      <a:pPr indent="0" lvl="0" marL="0" rtl="0" algn="l">
                        <a:spcBef>
                          <a:spcPts val="0"/>
                        </a:spcBef>
                        <a:spcAft>
                          <a:spcPts val="0"/>
                        </a:spcAft>
                        <a:buNone/>
                      </a:pPr>
                      <a:r>
                        <a:rPr lang="en" sz="1100">
                          <a:latin typeface="Manrope Light"/>
                          <a:ea typeface="Manrope Light"/>
                          <a:cs typeface="Manrope Light"/>
                          <a:sym typeface="Manrope Light"/>
                        </a:rPr>
                        <a:t>Cambodia</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0.61%</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r h="267600">
                <a:tc>
                  <a:txBody>
                    <a:bodyPr/>
                    <a:lstStyle/>
                    <a:p>
                      <a:pPr indent="0" lvl="0" marL="0" rtl="0" algn="l">
                        <a:spcBef>
                          <a:spcPts val="0"/>
                        </a:spcBef>
                        <a:spcAft>
                          <a:spcPts val="0"/>
                        </a:spcAft>
                        <a:buNone/>
                      </a:pPr>
                      <a:r>
                        <a:rPr lang="en" sz="1100">
                          <a:latin typeface="Manrope Light"/>
                          <a:ea typeface="Manrope Light"/>
                          <a:cs typeface="Manrope Light"/>
                          <a:sym typeface="Manrope Light"/>
                        </a:rPr>
                        <a:t>Myanmar</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c>
                  <a:txBody>
                    <a:bodyPr/>
                    <a:lstStyle/>
                    <a:p>
                      <a:pPr indent="0" lvl="0" marL="0" rtl="0" algn="l">
                        <a:spcBef>
                          <a:spcPts val="0"/>
                        </a:spcBef>
                        <a:spcAft>
                          <a:spcPts val="0"/>
                        </a:spcAft>
                        <a:buNone/>
                      </a:pPr>
                      <a:r>
                        <a:rPr lang="en" sz="1100">
                          <a:latin typeface="Manrope Light"/>
                          <a:ea typeface="Manrope Light"/>
                          <a:cs typeface="Manrope Light"/>
                          <a:sym typeface="Manrope Light"/>
                        </a:rPr>
                        <a:t>Missing data </a:t>
                      </a:r>
                      <a:endParaRPr sz="1100">
                        <a:latin typeface="Manrope Light"/>
                        <a:ea typeface="Manrope Light"/>
                        <a:cs typeface="Manrope Light"/>
                        <a:sym typeface="Manrope Light"/>
                      </a:endParaRPr>
                    </a:p>
                  </a:txBody>
                  <a:tcPr marT="88900" marB="88900" marR="88900" marL="889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alpha val="0"/>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nvSpPr>
        <p:spPr>
          <a:xfrm>
            <a:off x="0" y="0"/>
            <a:ext cx="9144000" cy="60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EMPLOYMENT</a:t>
            </a:r>
            <a:r>
              <a:rPr b="1" lang="en" sz="4200">
                <a:solidFill>
                  <a:schemeClr val="dk1"/>
                </a:solidFill>
                <a:latin typeface="Manrope"/>
                <a:ea typeface="Manrope"/>
                <a:cs typeface="Manrope"/>
                <a:sym typeface="Manrope"/>
              </a:rPr>
              <a:t> </a:t>
            </a:r>
            <a:r>
              <a:rPr b="1" lang="en" sz="1600">
                <a:solidFill>
                  <a:schemeClr val="dk1"/>
                </a:solidFill>
                <a:latin typeface="Manrope"/>
                <a:ea typeface="Manrope"/>
                <a:cs typeface="Manrope"/>
                <a:sym typeface="Manrope"/>
              </a:rPr>
              <a:t>BY OCCUPATION</a:t>
            </a:r>
            <a:endParaRPr b="1" sz="1600">
              <a:solidFill>
                <a:schemeClr val="dk1"/>
              </a:solidFill>
              <a:latin typeface="Manrope"/>
              <a:ea typeface="Manrope"/>
              <a:cs typeface="Manrope"/>
              <a:sym typeface="Manrope"/>
            </a:endParaRPr>
          </a:p>
        </p:txBody>
      </p:sp>
      <p:pic>
        <p:nvPicPr>
          <p:cNvPr id="362" name="Google Shape;362;p35"/>
          <p:cNvPicPr preferRelativeResize="0"/>
          <p:nvPr/>
        </p:nvPicPr>
        <p:blipFill>
          <a:blip r:embed="rId3">
            <a:alphaModFix/>
          </a:blip>
          <a:stretch>
            <a:fillRect/>
          </a:stretch>
        </p:blipFill>
        <p:spPr>
          <a:xfrm>
            <a:off x="5528175" y="721160"/>
            <a:ext cx="437500" cy="437500"/>
          </a:xfrm>
          <a:prstGeom prst="rect">
            <a:avLst/>
          </a:prstGeom>
          <a:noFill/>
          <a:ln>
            <a:noFill/>
          </a:ln>
        </p:spPr>
      </p:pic>
      <p:sp>
        <p:nvSpPr>
          <p:cNvPr id="363" name="Google Shape;363;p35"/>
          <p:cNvSpPr txBox="1"/>
          <p:nvPr/>
        </p:nvSpPr>
        <p:spPr>
          <a:xfrm>
            <a:off x="5528175" y="1194175"/>
            <a:ext cx="3615900" cy="36063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 the previous chart, we see that the unemployment rates </a:t>
            </a:r>
            <a:r>
              <a:rPr lang="en" sz="1300" u="sng">
                <a:solidFill>
                  <a:schemeClr val="dk1"/>
                </a:solidFill>
                <a:latin typeface="Calibri"/>
                <a:ea typeface="Calibri"/>
                <a:cs typeface="Calibri"/>
                <a:sym typeface="Calibri"/>
              </a:rPr>
              <a:t>vary </a:t>
            </a:r>
            <a:r>
              <a:rPr lang="en" sz="1300" u="sng">
                <a:solidFill>
                  <a:schemeClr val="dk1"/>
                </a:solidFill>
                <a:latin typeface="Calibri"/>
                <a:ea typeface="Calibri"/>
                <a:cs typeface="Calibri"/>
                <a:sym typeface="Calibri"/>
              </a:rPr>
              <a:t>greatly</a:t>
            </a:r>
            <a:r>
              <a:rPr lang="en" sz="1300">
                <a:solidFill>
                  <a:schemeClr val="dk1"/>
                </a:solidFill>
                <a:latin typeface="Calibri"/>
                <a:ea typeface="Calibri"/>
                <a:cs typeface="Calibri"/>
                <a:sym typeface="Calibri"/>
              </a:rPr>
              <a:t> amongst the ASEAN countries.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However, a </a:t>
            </a:r>
            <a:r>
              <a:rPr lang="en" sz="1300" u="sng">
                <a:solidFill>
                  <a:schemeClr val="dk1"/>
                </a:solidFill>
                <a:latin typeface="Calibri"/>
                <a:ea typeface="Calibri"/>
                <a:cs typeface="Calibri"/>
                <a:sym typeface="Calibri"/>
              </a:rPr>
              <a:t>low unemployment rate </a:t>
            </a:r>
            <a:r>
              <a:rPr lang="en" sz="1300" u="sng">
                <a:latin typeface="Calibri"/>
                <a:ea typeface="Calibri"/>
                <a:cs typeface="Calibri"/>
                <a:sym typeface="Calibri"/>
              </a:rPr>
              <a:t>≠ a good economy. </a:t>
            </a:r>
            <a:endParaRPr sz="1300" u="sng">
              <a:latin typeface="Calibri"/>
              <a:ea typeface="Calibri"/>
              <a:cs typeface="Calibri"/>
              <a:sym typeface="Calibri"/>
            </a:endParaRPr>
          </a:p>
          <a:p>
            <a:pPr indent="0" lvl="0" marL="0" rtl="0" algn="l">
              <a:lnSpc>
                <a:spcPct val="115000"/>
              </a:lnSpc>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latin typeface="Calibri"/>
                <a:ea typeface="Calibri"/>
                <a:cs typeface="Calibri"/>
                <a:sym typeface="Calibri"/>
              </a:rPr>
              <a:t>While Cambodia holds the </a:t>
            </a:r>
            <a:r>
              <a:rPr lang="en" sz="1300" u="sng">
                <a:latin typeface="Calibri"/>
                <a:ea typeface="Calibri"/>
                <a:cs typeface="Calibri"/>
                <a:sym typeface="Calibri"/>
              </a:rPr>
              <a:t>lowest unemployment </a:t>
            </a:r>
            <a:r>
              <a:rPr lang="en" sz="1300">
                <a:latin typeface="Calibri"/>
                <a:ea typeface="Calibri"/>
                <a:cs typeface="Calibri"/>
                <a:sym typeface="Calibri"/>
              </a:rPr>
              <a:t>rate, they also hold one of the </a:t>
            </a:r>
            <a:r>
              <a:rPr lang="en" sz="1300" u="sng">
                <a:latin typeface="Calibri"/>
                <a:ea typeface="Calibri"/>
                <a:cs typeface="Calibri"/>
                <a:sym typeface="Calibri"/>
              </a:rPr>
              <a:t>lowest %</a:t>
            </a:r>
            <a:r>
              <a:rPr lang="en" sz="1300">
                <a:latin typeface="Calibri"/>
                <a:ea typeface="Calibri"/>
                <a:cs typeface="Calibri"/>
                <a:sym typeface="Calibri"/>
              </a:rPr>
              <a:t> of workers in </a:t>
            </a:r>
            <a:r>
              <a:rPr lang="en" sz="1300" u="sng">
                <a:latin typeface="Calibri"/>
                <a:ea typeface="Calibri"/>
                <a:cs typeface="Calibri"/>
                <a:sym typeface="Calibri"/>
              </a:rPr>
              <a:t>white-collar jobs</a:t>
            </a:r>
            <a:r>
              <a:rPr lang="en" sz="1300">
                <a:latin typeface="Calibri"/>
                <a:ea typeface="Calibri"/>
                <a:cs typeface="Calibri"/>
                <a:sym typeface="Calibri"/>
              </a:rPr>
              <a:t>. </a:t>
            </a:r>
            <a:endParaRPr sz="1300">
              <a:latin typeface="Calibri"/>
              <a:ea typeface="Calibri"/>
              <a:cs typeface="Calibri"/>
              <a:sym typeface="Calibri"/>
            </a:endParaRPr>
          </a:p>
          <a:p>
            <a:pPr indent="0" lvl="0" marL="0" rtl="0" algn="l">
              <a:lnSpc>
                <a:spcPct val="115000"/>
              </a:lnSpc>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latin typeface="Calibri"/>
                <a:ea typeface="Calibri"/>
                <a:cs typeface="Calibri"/>
                <a:sym typeface="Calibri"/>
              </a:rPr>
              <a:t>On the other hand, </a:t>
            </a:r>
            <a:r>
              <a:rPr lang="en" sz="1300" u="sng">
                <a:latin typeface="Calibri"/>
                <a:ea typeface="Calibri"/>
                <a:cs typeface="Calibri"/>
                <a:sym typeface="Calibri"/>
              </a:rPr>
              <a:t>Singapore</a:t>
            </a:r>
            <a:r>
              <a:rPr lang="en" sz="1300">
                <a:latin typeface="Calibri"/>
                <a:ea typeface="Calibri"/>
                <a:cs typeface="Calibri"/>
                <a:sym typeface="Calibri"/>
              </a:rPr>
              <a:t> consistently displays </a:t>
            </a:r>
            <a:r>
              <a:rPr lang="en" sz="1300" u="sng">
                <a:latin typeface="Calibri"/>
                <a:ea typeface="Calibri"/>
                <a:cs typeface="Calibri"/>
                <a:sym typeface="Calibri"/>
              </a:rPr>
              <a:t>high proportion</a:t>
            </a:r>
            <a:r>
              <a:rPr lang="en" sz="1300">
                <a:latin typeface="Calibri"/>
                <a:ea typeface="Calibri"/>
                <a:cs typeface="Calibri"/>
                <a:sym typeface="Calibri"/>
              </a:rPr>
              <a:t> of its population in </a:t>
            </a:r>
            <a:r>
              <a:rPr lang="en" sz="1300" u="sng">
                <a:latin typeface="Calibri"/>
                <a:ea typeface="Calibri"/>
                <a:cs typeface="Calibri"/>
                <a:sym typeface="Calibri"/>
              </a:rPr>
              <a:t>white-collar</a:t>
            </a:r>
            <a:r>
              <a:rPr lang="en" sz="1300">
                <a:latin typeface="Calibri"/>
                <a:ea typeface="Calibri"/>
                <a:cs typeface="Calibri"/>
                <a:sym typeface="Calibri"/>
              </a:rPr>
              <a:t> jobs, which are </a:t>
            </a:r>
            <a:r>
              <a:rPr lang="en" sz="1300" u="sng">
                <a:latin typeface="Calibri"/>
                <a:ea typeface="Calibri"/>
                <a:cs typeface="Calibri"/>
                <a:sym typeface="Calibri"/>
              </a:rPr>
              <a:t>less likely to be displaced</a:t>
            </a:r>
            <a:r>
              <a:rPr lang="en" sz="1300">
                <a:latin typeface="Calibri"/>
                <a:ea typeface="Calibri"/>
                <a:cs typeface="Calibri"/>
                <a:sym typeface="Calibri"/>
              </a:rPr>
              <a:t> in the future. </a:t>
            </a:r>
            <a:endParaRPr sz="1300">
              <a:latin typeface="Calibri"/>
              <a:ea typeface="Calibri"/>
              <a:cs typeface="Calibri"/>
              <a:sym typeface="Calibri"/>
            </a:endParaRPr>
          </a:p>
        </p:txBody>
      </p:sp>
      <p:sp>
        <p:nvSpPr>
          <p:cNvPr id="364" name="Google Shape;364;p35"/>
          <p:cNvSpPr txBox="1"/>
          <p:nvPr/>
        </p:nvSpPr>
        <p:spPr>
          <a:xfrm>
            <a:off x="1632738" y="531875"/>
            <a:ext cx="217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anrope SemiBold"/>
                <a:ea typeface="Manrope SemiBold"/>
                <a:cs typeface="Manrope SemiBold"/>
                <a:sym typeface="Manrope SemiBold"/>
              </a:rPr>
              <a:t>White-collar Workers</a:t>
            </a:r>
            <a:endParaRPr>
              <a:latin typeface="Manrope SemiBold"/>
              <a:ea typeface="Manrope SemiBold"/>
              <a:cs typeface="Manrope SemiBold"/>
              <a:sym typeface="Manrope SemiBold"/>
            </a:endParaRPr>
          </a:p>
        </p:txBody>
      </p:sp>
      <p:sp>
        <p:nvSpPr>
          <p:cNvPr id="365" name="Google Shape;365;p35"/>
          <p:cNvSpPr txBox="1"/>
          <p:nvPr/>
        </p:nvSpPr>
        <p:spPr>
          <a:xfrm>
            <a:off x="7135800" y="762900"/>
            <a:ext cx="197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a:t>
            </a:r>
            <a:r>
              <a:rPr lang="en" sz="1100">
                <a:solidFill>
                  <a:schemeClr val="lt1"/>
                </a:solidFill>
                <a:latin typeface="Calibri"/>
                <a:ea typeface="Calibri"/>
                <a:cs typeface="Calibri"/>
                <a:sym typeface="Calibri"/>
              </a:rPr>
              <a:t> Laos &amp; Myanmar</a:t>
            </a:r>
            <a:endParaRPr sz="1100">
              <a:solidFill>
                <a:schemeClr val="lt1"/>
              </a:solidFill>
              <a:latin typeface="Calibri"/>
              <a:ea typeface="Calibri"/>
              <a:cs typeface="Calibri"/>
              <a:sym typeface="Calibri"/>
            </a:endParaRPr>
          </a:p>
        </p:txBody>
      </p:sp>
      <p:sp>
        <p:nvSpPr>
          <p:cNvPr id="366" name="Google Shape;366;p35"/>
          <p:cNvSpPr txBox="1"/>
          <p:nvPr/>
        </p:nvSpPr>
        <p:spPr>
          <a:xfrm>
            <a:off x="8052000" y="4789500"/>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ASYB</a:t>
            </a:r>
            <a:endParaRPr sz="1100">
              <a:solidFill>
                <a:schemeClr val="lt1"/>
              </a:solidFill>
              <a:latin typeface="PT Sans"/>
              <a:ea typeface="PT Sans"/>
              <a:cs typeface="PT Sans"/>
              <a:sym typeface="PT Sans"/>
            </a:endParaRPr>
          </a:p>
        </p:txBody>
      </p:sp>
      <p:pic>
        <p:nvPicPr>
          <p:cNvPr id="367" name="Google Shape;367;p35"/>
          <p:cNvPicPr preferRelativeResize="0"/>
          <p:nvPr/>
        </p:nvPicPr>
        <p:blipFill>
          <a:blip r:embed="rId4">
            <a:alphaModFix/>
          </a:blip>
          <a:stretch>
            <a:fillRect/>
          </a:stretch>
        </p:blipFill>
        <p:spPr>
          <a:xfrm>
            <a:off x="447663" y="855550"/>
            <a:ext cx="4547575" cy="419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nvSpPr>
        <p:spPr>
          <a:xfrm>
            <a:off x="0" y="0"/>
            <a:ext cx="9144000" cy="60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Manrope"/>
                <a:ea typeface="Manrope"/>
                <a:cs typeface="Manrope"/>
                <a:sym typeface="Manrope"/>
              </a:rPr>
              <a:t>EMPLOYMENT</a:t>
            </a:r>
            <a:r>
              <a:rPr b="1" lang="en" sz="4200">
                <a:solidFill>
                  <a:schemeClr val="dk1"/>
                </a:solidFill>
                <a:latin typeface="Manrope"/>
                <a:ea typeface="Manrope"/>
                <a:cs typeface="Manrope"/>
                <a:sym typeface="Manrope"/>
              </a:rPr>
              <a:t> </a:t>
            </a:r>
            <a:r>
              <a:rPr b="1" lang="en" sz="1600">
                <a:solidFill>
                  <a:schemeClr val="dk1"/>
                </a:solidFill>
                <a:latin typeface="Manrope"/>
                <a:ea typeface="Manrope"/>
                <a:cs typeface="Manrope"/>
                <a:sym typeface="Manrope"/>
              </a:rPr>
              <a:t>BY OCCUPATION</a:t>
            </a:r>
            <a:endParaRPr b="1" sz="1600">
              <a:solidFill>
                <a:schemeClr val="dk1"/>
              </a:solidFill>
              <a:latin typeface="Manrope"/>
              <a:ea typeface="Manrope"/>
              <a:cs typeface="Manrope"/>
              <a:sym typeface="Manrope"/>
            </a:endParaRPr>
          </a:p>
        </p:txBody>
      </p:sp>
      <p:pic>
        <p:nvPicPr>
          <p:cNvPr id="373" name="Google Shape;373;p36"/>
          <p:cNvPicPr preferRelativeResize="0"/>
          <p:nvPr/>
        </p:nvPicPr>
        <p:blipFill>
          <a:blip r:embed="rId3">
            <a:alphaModFix/>
          </a:blip>
          <a:stretch>
            <a:fillRect/>
          </a:stretch>
        </p:blipFill>
        <p:spPr>
          <a:xfrm>
            <a:off x="5528175" y="721160"/>
            <a:ext cx="437500" cy="437500"/>
          </a:xfrm>
          <a:prstGeom prst="rect">
            <a:avLst/>
          </a:prstGeom>
          <a:noFill/>
          <a:ln>
            <a:noFill/>
          </a:ln>
        </p:spPr>
      </p:pic>
      <p:sp>
        <p:nvSpPr>
          <p:cNvPr id="374" name="Google Shape;374;p36"/>
          <p:cNvSpPr txBox="1"/>
          <p:nvPr/>
        </p:nvSpPr>
        <p:spPr>
          <a:xfrm>
            <a:off x="5528175" y="1194175"/>
            <a:ext cx="3615900" cy="36063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Here, we see that while </a:t>
            </a:r>
            <a:r>
              <a:rPr lang="en" sz="1300" u="sng">
                <a:solidFill>
                  <a:schemeClr val="dk1"/>
                </a:solidFill>
                <a:latin typeface="Calibri"/>
                <a:ea typeface="Calibri"/>
                <a:cs typeface="Calibri"/>
                <a:sym typeface="Calibri"/>
              </a:rPr>
              <a:t>Cambodia</a:t>
            </a:r>
            <a:r>
              <a:rPr lang="en" sz="1300">
                <a:solidFill>
                  <a:schemeClr val="dk1"/>
                </a:solidFill>
                <a:latin typeface="Calibri"/>
                <a:ea typeface="Calibri"/>
                <a:cs typeface="Calibri"/>
                <a:sym typeface="Calibri"/>
              </a:rPr>
              <a:t> has the </a:t>
            </a:r>
            <a:r>
              <a:rPr lang="en" sz="1300" u="sng">
                <a:solidFill>
                  <a:schemeClr val="dk1"/>
                </a:solidFill>
                <a:latin typeface="Calibri"/>
                <a:ea typeface="Calibri"/>
                <a:cs typeface="Calibri"/>
                <a:sym typeface="Calibri"/>
              </a:rPr>
              <a:t>lowest unemployment</a:t>
            </a:r>
            <a:r>
              <a:rPr lang="en" sz="1300">
                <a:solidFill>
                  <a:schemeClr val="dk1"/>
                </a:solidFill>
                <a:latin typeface="Calibri"/>
                <a:ea typeface="Calibri"/>
                <a:cs typeface="Calibri"/>
                <a:sym typeface="Calibri"/>
              </a:rPr>
              <a:t> rate, it also holds a </a:t>
            </a:r>
            <a:r>
              <a:rPr lang="en" sz="1300" u="sng">
                <a:solidFill>
                  <a:schemeClr val="dk1"/>
                </a:solidFill>
                <a:latin typeface="Calibri"/>
                <a:ea typeface="Calibri"/>
                <a:cs typeface="Calibri"/>
                <a:sym typeface="Calibri"/>
              </a:rPr>
              <a:t>high proportion </a:t>
            </a:r>
            <a:r>
              <a:rPr lang="en" sz="1300">
                <a:solidFill>
                  <a:schemeClr val="dk1"/>
                </a:solidFill>
                <a:latin typeface="Calibri"/>
                <a:ea typeface="Calibri"/>
                <a:cs typeface="Calibri"/>
                <a:sym typeface="Calibri"/>
              </a:rPr>
              <a:t>of its population in </a:t>
            </a:r>
            <a:r>
              <a:rPr lang="en" sz="1300" u="sng">
                <a:solidFill>
                  <a:schemeClr val="dk1"/>
                </a:solidFill>
                <a:latin typeface="Calibri"/>
                <a:ea typeface="Calibri"/>
                <a:cs typeface="Calibri"/>
                <a:sym typeface="Calibri"/>
              </a:rPr>
              <a:t>blue-collar jobs. </a:t>
            </a:r>
            <a:endParaRPr sz="13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As we will see later, many of these blue-collar jobs are at very </a:t>
            </a:r>
            <a:r>
              <a:rPr lang="en" sz="1300" u="sng">
                <a:solidFill>
                  <a:schemeClr val="dk1"/>
                </a:solidFill>
                <a:latin typeface="Calibri"/>
                <a:ea typeface="Calibri"/>
                <a:cs typeface="Calibri"/>
                <a:sym typeface="Calibri"/>
              </a:rPr>
              <a:t>high risks of being displaced</a:t>
            </a:r>
            <a:r>
              <a:rPr lang="en" sz="1300">
                <a:solidFill>
                  <a:schemeClr val="dk1"/>
                </a:solidFill>
                <a:latin typeface="Calibri"/>
                <a:ea typeface="Calibri"/>
                <a:cs typeface="Calibri"/>
                <a:sym typeface="Calibri"/>
              </a:rPr>
              <a:t> in the future of industry 4.0, meaning that countries like </a:t>
            </a:r>
            <a:r>
              <a:rPr lang="en" sz="1300" u="sng">
                <a:solidFill>
                  <a:schemeClr val="dk1"/>
                </a:solidFill>
                <a:latin typeface="Calibri"/>
                <a:ea typeface="Calibri"/>
                <a:cs typeface="Calibri"/>
                <a:sym typeface="Calibri"/>
              </a:rPr>
              <a:t>Cambodia and Indonesia</a:t>
            </a:r>
            <a:r>
              <a:rPr lang="en" sz="1300">
                <a:solidFill>
                  <a:schemeClr val="dk1"/>
                </a:solidFill>
                <a:latin typeface="Calibri"/>
                <a:ea typeface="Calibri"/>
                <a:cs typeface="Calibri"/>
                <a:sym typeface="Calibri"/>
              </a:rPr>
              <a:t> will reach a drastic </a:t>
            </a:r>
            <a:r>
              <a:rPr lang="en" sz="1300" u="sng">
                <a:solidFill>
                  <a:schemeClr val="dk1"/>
                </a:solidFill>
                <a:latin typeface="Calibri"/>
                <a:ea typeface="Calibri"/>
                <a:cs typeface="Calibri"/>
                <a:sym typeface="Calibri"/>
              </a:rPr>
              <a:t>drop</a:t>
            </a:r>
            <a:r>
              <a:rPr lang="en" sz="1300">
                <a:solidFill>
                  <a:schemeClr val="dk1"/>
                </a:solidFill>
                <a:latin typeface="Calibri"/>
                <a:ea typeface="Calibri"/>
                <a:cs typeface="Calibri"/>
                <a:sym typeface="Calibri"/>
              </a:rPr>
              <a:t> in employment rates in the near future.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In contrast, while countries like </a:t>
            </a:r>
            <a:r>
              <a:rPr lang="en" sz="1300" u="sng">
                <a:solidFill>
                  <a:schemeClr val="dk1"/>
                </a:solidFill>
                <a:latin typeface="Calibri"/>
                <a:ea typeface="Calibri"/>
                <a:cs typeface="Calibri"/>
                <a:sym typeface="Calibri"/>
              </a:rPr>
              <a:t>Singapore and Brunei</a:t>
            </a:r>
            <a:r>
              <a:rPr lang="en" sz="1300">
                <a:solidFill>
                  <a:schemeClr val="dk1"/>
                </a:solidFill>
                <a:latin typeface="Calibri"/>
                <a:ea typeface="Calibri"/>
                <a:cs typeface="Calibri"/>
                <a:sym typeface="Calibri"/>
              </a:rPr>
              <a:t> holds a slightly higher unemployment rate, they also have a </a:t>
            </a:r>
            <a:r>
              <a:rPr lang="en" sz="1300" u="sng">
                <a:solidFill>
                  <a:schemeClr val="dk1"/>
                </a:solidFill>
                <a:latin typeface="Calibri"/>
                <a:ea typeface="Calibri"/>
                <a:cs typeface="Calibri"/>
                <a:sym typeface="Calibri"/>
              </a:rPr>
              <a:t>low proportion</a:t>
            </a:r>
            <a:r>
              <a:rPr lang="en" sz="1300">
                <a:solidFill>
                  <a:schemeClr val="dk1"/>
                </a:solidFill>
                <a:latin typeface="Calibri"/>
                <a:ea typeface="Calibri"/>
                <a:cs typeface="Calibri"/>
                <a:sym typeface="Calibri"/>
              </a:rPr>
              <a:t> of population in </a:t>
            </a:r>
            <a:r>
              <a:rPr lang="en" sz="1300" u="sng">
                <a:solidFill>
                  <a:schemeClr val="dk1"/>
                </a:solidFill>
                <a:latin typeface="Calibri"/>
                <a:ea typeface="Calibri"/>
                <a:cs typeface="Calibri"/>
                <a:sym typeface="Calibri"/>
              </a:rPr>
              <a:t>blue-collar jobs</a:t>
            </a:r>
            <a:r>
              <a:rPr lang="en" sz="1300">
                <a:solidFill>
                  <a:schemeClr val="dk1"/>
                </a:solidFill>
                <a:latin typeface="Calibri"/>
                <a:ea typeface="Calibri"/>
                <a:cs typeface="Calibri"/>
                <a:sym typeface="Calibri"/>
              </a:rPr>
              <a:t>, </a:t>
            </a:r>
            <a:r>
              <a:rPr lang="en" sz="1300" u="sng">
                <a:solidFill>
                  <a:schemeClr val="dk1"/>
                </a:solidFill>
                <a:latin typeface="Calibri"/>
                <a:ea typeface="Calibri"/>
                <a:cs typeface="Calibri"/>
                <a:sym typeface="Calibri"/>
              </a:rPr>
              <a:t>reducing the likelihood</a:t>
            </a:r>
            <a:r>
              <a:rPr lang="en" sz="1300">
                <a:solidFill>
                  <a:schemeClr val="dk1"/>
                </a:solidFill>
                <a:latin typeface="Calibri"/>
                <a:ea typeface="Calibri"/>
                <a:cs typeface="Calibri"/>
                <a:sym typeface="Calibri"/>
              </a:rPr>
              <a:t> of workers being displaced in the future.</a:t>
            </a:r>
            <a:endParaRPr sz="1300">
              <a:solidFill>
                <a:schemeClr val="dk1"/>
              </a:solidFill>
              <a:latin typeface="Calibri"/>
              <a:ea typeface="Calibri"/>
              <a:cs typeface="Calibri"/>
              <a:sym typeface="Calibri"/>
            </a:endParaRPr>
          </a:p>
        </p:txBody>
      </p:sp>
      <p:sp>
        <p:nvSpPr>
          <p:cNvPr id="375" name="Google Shape;375;p36"/>
          <p:cNvSpPr txBox="1"/>
          <p:nvPr/>
        </p:nvSpPr>
        <p:spPr>
          <a:xfrm>
            <a:off x="1632738" y="531875"/>
            <a:ext cx="217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anrope SemiBold"/>
                <a:ea typeface="Manrope SemiBold"/>
                <a:cs typeface="Manrope SemiBold"/>
                <a:sym typeface="Manrope SemiBold"/>
              </a:rPr>
              <a:t>Blue</a:t>
            </a:r>
            <a:r>
              <a:rPr lang="en">
                <a:latin typeface="Manrope SemiBold"/>
                <a:ea typeface="Manrope SemiBold"/>
                <a:cs typeface="Manrope SemiBold"/>
                <a:sym typeface="Manrope SemiBold"/>
              </a:rPr>
              <a:t>-collar Workers</a:t>
            </a:r>
            <a:endParaRPr>
              <a:latin typeface="Manrope SemiBold"/>
              <a:ea typeface="Manrope SemiBold"/>
              <a:cs typeface="Manrope SemiBold"/>
              <a:sym typeface="Manrope SemiBold"/>
            </a:endParaRPr>
          </a:p>
        </p:txBody>
      </p:sp>
      <p:sp>
        <p:nvSpPr>
          <p:cNvPr id="376" name="Google Shape;376;p36"/>
          <p:cNvSpPr txBox="1"/>
          <p:nvPr/>
        </p:nvSpPr>
        <p:spPr>
          <a:xfrm>
            <a:off x="7135800" y="762900"/>
            <a:ext cx="197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a:t>
            </a:r>
            <a:r>
              <a:rPr lang="en" sz="1100">
                <a:solidFill>
                  <a:schemeClr val="lt1"/>
                </a:solidFill>
                <a:latin typeface="Calibri"/>
                <a:ea typeface="Calibri"/>
                <a:cs typeface="Calibri"/>
                <a:sym typeface="Calibri"/>
              </a:rPr>
              <a:t> Laos &amp; Myanmar</a:t>
            </a:r>
            <a:endParaRPr sz="1100">
              <a:solidFill>
                <a:schemeClr val="lt1"/>
              </a:solidFill>
              <a:latin typeface="Calibri"/>
              <a:ea typeface="Calibri"/>
              <a:cs typeface="Calibri"/>
              <a:sym typeface="Calibri"/>
            </a:endParaRPr>
          </a:p>
        </p:txBody>
      </p:sp>
      <p:sp>
        <p:nvSpPr>
          <p:cNvPr id="377" name="Google Shape;377;p36"/>
          <p:cNvSpPr txBox="1"/>
          <p:nvPr/>
        </p:nvSpPr>
        <p:spPr>
          <a:xfrm>
            <a:off x="8052000" y="4789500"/>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ASYB</a:t>
            </a:r>
            <a:endParaRPr sz="1100">
              <a:solidFill>
                <a:schemeClr val="lt1"/>
              </a:solidFill>
              <a:latin typeface="PT Sans"/>
              <a:ea typeface="PT Sans"/>
              <a:cs typeface="PT Sans"/>
              <a:sym typeface="PT Sans"/>
            </a:endParaRPr>
          </a:p>
        </p:txBody>
      </p:sp>
      <p:pic>
        <p:nvPicPr>
          <p:cNvPr id="378" name="Google Shape;378;p36"/>
          <p:cNvPicPr preferRelativeResize="0"/>
          <p:nvPr/>
        </p:nvPicPr>
        <p:blipFill>
          <a:blip r:embed="rId4">
            <a:alphaModFix/>
          </a:blip>
          <a:stretch>
            <a:fillRect/>
          </a:stretch>
        </p:blipFill>
        <p:spPr>
          <a:xfrm>
            <a:off x="432812" y="837600"/>
            <a:ext cx="4577275" cy="42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txBox="1"/>
          <p:nvPr/>
        </p:nvSpPr>
        <p:spPr>
          <a:xfrm>
            <a:off x="0" y="0"/>
            <a:ext cx="9144000" cy="608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1E1E1E"/>
                </a:solidFill>
                <a:latin typeface="Manrope"/>
                <a:ea typeface="Manrope"/>
                <a:cs typeface="Manrope"/>
                <a:sym typeface="Manrope"/>
              </a:rPr>
              <a:t>YOUTH UNEMPLOYMENT </a:t>
            </a:r>
            <a:r>
              <a:rPr b="1" lang="en" sz="1600">
                <a:solidFill>
                  <a:srgbClr val="1E1E1E"/>
                </a:solidFill>
                <a:latin typeface="Manrope"/>
                <a:ea typeface="Manrope"/>
                <a:cs typeface="Manrope"/>
                <a:sym typeface="Manrope"/>
              </a:rPr>
              <a:t>BY GENDER (Target 8.6)</a:t>
            </a:r>
            <a:endParaRPr b="1" sz="1600">
              <a:solidFill>
                <a:srgbClr val="1E1E1E"/>
              </a:solidFill>
              <a:latin typeface="Manrope"/>
              <a:ea typeface="Manrope"/>
              <a:cs typeface="Manrope"/>
              <a:sym typeface="Manrope"/>
            </a:endParaRPr>
          </a:p>
        </p:txBody>
      </p:sp>
      <p:pic>
        <p:nvPicPr>
          <p:cNvPr id="384" name="Google Shape;384;p37"/>
          <p:cNvPicPr preferRelativeResize="0"/>
          <p:nvPr/>
        </p:nvPicPr>
        <p:blipFill>
          <a:blip r:embed="rId3">
            <a:alphaModFix/>
          </a:blip>
          <a:stretch>
            <a:fillRect/>
          </a:stretch>
        </p:blipFill>
        <p:spPr>
          <a:xfrm>
            <a:off x="136200" y="3954035"/>
            <a:ext cx="437500" cy="437500"/>
          </a:xfrm>
          <a:prstGeom prst="rect">
            <a:avLst/>
          </a:prstGeom>
          <a:noFill/>
          <a:ln>
            <a:noFill/>
          </a:ln>
        </p:spPr>
      </p:pic>
      <p:sp>
        <p:nvSpPr>
          <p:cNvPr id="385" name="Google Shape;385;p37"/>
          <p:cNvSpPr txBox="1"/>
          <p:nvPr/>
        </p:nvSpPr>
        <p:spPr>
          <a:xfrm>
            <a:off x="599600" y="3869400"/>
            <a:ext cx="67983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From target 8.6, it aims to substantially reduce the proportion of youth not in employment, education or training by 2020. However, although youth unemployment rates have </a:t>
            </a:r>
            <a:r>
              <a:rPr lang="en" sz="1300" u="sng">
                <a:solidFill>
                  <a:schemeClr val="dk1"/>
                </a:solidFill>
                <a:latin typeface="Calibri"/>
                <a:ea typeface="Calibri"/>
                <a:cs typeface="Calibri"/>
                <a:sym typeface="Calibri"/>
              </a:rPr>
              <a:t>decreased</a:t>
            </a:r>
            <a:r>
              <a:rPr lang="en" sz="1300">
                <a:solidFill>
                  <a:schemeClr val="dk1"/>
                </a:solidFill>
                <a:latin typeface="Calibri"/>
                <a:ea typeface="Calibri"/>
                <a:cs typeface="Calibri"/>
                <a:sym typeface="Calibri"/>
              </a:rPr>
              <a:t> in the </a:t>
            </a:r>
            <a:r>
              <a:rPr lang="en" sz="1300" u="sng">
                <a:solidFill>
                  <a:schemeClr val="dk1"/>
                </a:solidFill>
                <a:latin typeface="Calibri"/>
                <a:ea typeface="Calibri"/>
                <a:cs typeface="Calibri"/>
                <a:sym typeface="Calibri"/>
              </a:rPr>
              <a:t>past years</a:t>
            </a:r>
            <a:r>
              <a:rPr lang="en" sz="1300">
                <a:solidFill>
                  <a:schemeClr val="dk1"/>
                </a:solidFill>
                <a:latin typeface="Calibri"/>
                <a:ea typeface="Calibri"/>
                <a:cs typeface="Calibri"/>
                <a:sym typeface="Calibri"/>
              </a:rPr>
              <a:t>, we can see from both graphs that they have actually </a:t>
            </a:r>
            <a:r>
              <a:rPr lang="en" sz="1300" u="sng">
                <a:solidFill>
                  <a:schemeClr val="dk1"/>
                </a:solidFill>
                <a:latin typeface="Calibri"/>
                <a:ea typeface="Calibri"/>
                <a:cs typeface="Calibri"/>
                <a:sym typeface="Calibri"/>
              </a:rPr>
              <a:t>increased in 2020</a:t>
            </a:r>
            <a:r>
              <a:rPr lang="en" sz="1300">
                <a:solidFill>
                  <a:schemeClr val="dk1"/>
                </a:solidFill>
                <a:latin typeface="Calibri"/>
                <a:ea typeface="Calibri"/>
                <a:cs typeface="Calibri"/>
                <a:sym typeface="Calibri"/>
              </a:rPr>
              <a:t>, which we suspect is due to </a:t>
            </a:r>
            <a:r>
              <a:rPr lang="en" sz="1300" u="sng">
                <a:solidFill>
                  <a:schemeClr val="dk1"/>
                </a:solidFill>
                <a:latin typeface="Calibri"/>
                <a:ea typeface="Calibri"/>
                <a:cs typeface="Calibri"/>
                <a:sym typeface="Calibri"/>
              </a:rPr>
              <a:t>Covid</a:t>
            </a:r>
            <a:r>
              <a:rPr lang="en" sz="1300">
                <a:solidFill>
                  <a:schemeClr val="dk1"/>
                </a:solidFill>
                <a:latin typeface="Calibri"/>
                <a:ea typeface="Calibri"/>
                <a:cs typeface="Calibri"/>
                <a:sym typeface="Calibri"/>
              </a:rPr>
              <a:t>, hence not meeting the target as </a:t>
            </a:r>
            <a:r>
              <a:rPr lang="en" sz="1300" u="sng">
                <a:solidFill>
                  <a:schemeClr val="dk1"/>
                </a:solidFill>
                <a:latin typeface="Calibri"/>
                <a:ea typeface="Calibri"/>
                <a:cs typeface="Calibri"/>
                <a:sym typeface="Calibri"/>
              </a:rPr>
              <a:t>unemployment</a:t>
            </a:r>
            <a:r>
              <a:rPr lang="en" sz="1300">
                <a:solidFill>
                  <a:schemeClr val="dk1"/>
                </a:solidFill>
                <a:latin typeface="Calibri"/>
                <a:ea typeface="Calibri"/>
                <a:cs typeface="Calibri"/>
                <a:sym typeface="Calibri"/>
              </a:rPr>
              <a:t> rates are still </a:t>
            </a:r>
            <a:r>
              <a:rPr lang="en" sz="1300">
                <a:solidFill>
                  <a:schemeClr val="dk1"/>
                </a:solidFill>
                <a:latin typeface="Calibri"/>
                <a:ea typeface="Calibri"/>
                <a:cs typeface="Calibri"/>
                <a:sym typeface="Calibri"/>
              </a:rPr>
              <a:t>generally </a:t>
            </a:r>
            <a:r>
              <a:rPr lang="en" sz="1300">
                <a:solidFill>
                  <a:schemeClr val="dk1"/>
                </a:solidFill>
                <a:latin typeface="Calibri"/>
                <a:ea typeface="Calibri"/>
                <a:cs typeface="Calibri"/>
                <a:sym typeface="Calibri"/>
              </a:rPr>
              <a:t>quite </a:t>
            </a:r>
            <a:r>
              <a:rPr lang="en" sz="1300" u="sng">
                <a:solidFill>
                  <a:schemeClr val="dk1"/>
                </a:solidFill>
                <a:latin typeface="Calibri"/>
                <a:ea typeface="Calibri"/>
                <a:cs typeface="Calibri"/>
                <a:sym typeface="Calibri"/>
              </a:rPr>
              <a:t>high</a:t>
            </a:r>
            <a:r>
              <a:rPr lang="en" sz="1300">
                <a:solidFill>
                  <a:schemeClr val="dk1"/>
                </a:solidFill>
                <a:latin typeface="Calibri"/>
                <a:ea typeface="Calibri"/>
                <a:cs typeface="Calibri"/>
                <a:sym typeface="Calibri"/>
              </a:rPr>
              <a:t> amongst </a:t>
            </a:r>
            <a:r>
              <a:rPr lang="en" sz="1300" u="sng">
                <a:solidFill>
                  <a:schemeClr val="dk1"/>
                </a:solidFill>
                <a:latin typeface="Calibri"/>
                <a:ea typeface="Calibri"/>
                <a:cs typeface="Calibri"/>
                <a:sym typeface="Calibri"/>
              </a:rPr>
              <a:t>all countries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386" name="Google Shape;386;p37"/>
          <p:cNvSpPr txBox="1"/>
          <p:nvPr/>
        </p:nvSpPr>
        <p:spPr>
          <a:xfrm>
            <a:off x="8143825" y="4774200"/>
            <a:ext cx="100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ILO</a:t>
            </a:r>
            <a:endParaRPr sz="1100">
              <a:solidFill>
                <a:schemeClr val="lt1"/>
              </a:solidFill>
              <a:latin typeface="PT Sans"/>
              <a:ea typeface="PT Sans"/>
              <a:cs typeface="PT Sans"/>
              <a:sym typeface="PT Sans"/>
            </a:endParaRPr>
          </a:p>
        </p:txBody>
      </p:sp>
      <p:grpSp>
        <p:nvGrpSpPr>
          <p:cNvPr id="387" name="Google Shape;387;p37"/>
          <p:cNvGrpSpPr/>
          <p:nvPr/>
        </p:nvGrpSpPr>
        <p:grpSpPr>
          <a:xfrm>
            <a:off x="5700" y="572709"/>
            <a:ext cx="4540575" cy="3254913"/>
            <a:chOff x="4663" y="572700"/>
            <a:chExt cx="4439357" cy="3124317"/>
          </a:xfrm>
        </p:grpSpPr>
        <p:sp>
          <p:nvSpPr>
            <p:cNvPr id="388" name="Google Shape;388;p37"/>
            <p:cNvSpPr txBox="1"/>
            <p:nvPr/>
          </p:nvSpPr>
          <p:spPr>
            <a:xfrm>
              <a:off x="1525278" y="572700"/>
              <a:ext cx="1307100" cy="44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anrope SemiBold"/>
                  <a:ea typeface="Manrope SemiBold"/>
                  <a:cs typeface="Manrope SemiBold"/>
                  <a:sym typeface="Manrope SemiBold"/>
                </a:rPr>
                <a:t>FEMALES</a:t>
              </a:r>
              <a:endParaRPr sz="2100">
                <a:solidFill>
                  <a:schemeClr val="dk1"/>
                </a:solidFill>
                <a:latin typeface="Manrope SemiBold"/>
                <a:ea typeface="Manrope SemiBold"/>
                <a:cs typeface="Manrope SemiBold"/>
                <a:sym typeface="Manrope SemiBold"/>
              </a:endParaRPr>
            </a:p>
          </p:txBody>
        </p:sp>
        <p:pic>
          <p:nvPicPr>
            <p:cNvPr id="389" name="Google Shape;389;p37"/>
            <p:cNvPicPr preferRelativeResize="0"/>
            <p:nvPr/>
          </p:nvPicPr>
          <p:blipFill rotWithShape="1">
            <a:blip r:embed="rId4">
              <a:alphaModFix/>
            </a:blip>
            <a:srcRect b="0" l="0" r="0" t="852"/>
            <a:stretch/>
          </p:blipFill>
          <p:spPr>
            <a:xfrm>
              <a:off x="4663" y="941405"/>
              <a:ext cx="4439357" cy="2755612"/>
            </a:xfrm>
            <a:prstGeom prst="rect">
              <a:avLst/>
            </a:prstGeom>
            <a:noFill/>
            <a:ln>
              <a:noFill/>
            </a:ln>
            <a:effectLst>
              <a:outerShdw blurRad="171450" rotWithShape="0" algn="bl" dir="7860000" dist="200025">
                <a:srgbClr val="FFFFFF">
                  <a:alpha val="50000"/>
                </a:srgbClr>
              </a:outerShdw>
            </a:effectLst>
          </p:spPr>
        </p:pic>
      </p:grpSp>
      <p:sp>
        <p:nvSpPr>
          <p:cNvPr id="390" name="Google Shape;390;p37"/>
          <p:cNvSpPr txBox="1"/>
          <p:nvPr/>
        </p:nvSpPr>
        <p:spPr>
          <a:xfrm>
            <a:off x="7316475" y="3912300"/>
            <a:ext cx="1720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a:t>
            </a:r>
            <a:endParaRPr b="1"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Myanmar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Cambodia 2020</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 sz="1100">
                <a:solidFill>
                  <a:schemeClr val="lt1"/>
                </a:solidFill>
                <a:latin typeface="Calibri"/>
                <a:ea typeface="Calibri"/>
                <a:cs typeface="Calibri"/>
                <a:sym typeface="Calibri"/>
              </a:rPr>
              <a:t>Philippines 2020</a:t>
            </a:r>
            <a:endParaRPr sz="1100">
              <a:solidFill>
                <a:schemeClr val="lt1"/>
              </a:solidFill>
              <a:latin typeface="Calibri"/>
              <a:ea typeface="Calibri"/>
              <a:cs typeface="Calibri"/>
              <a:sym typeface="Calibri"/>
            </a:endParaRPr>
          </a:p>
        </p:txBody>
      </p:sp>
      <p:grpSp>
        <p:nvGrpSpPr>
          <p:cNvPr id="391" name="Google Shape;391;p37"/>
          <p:cNvGrpSpPr/>
          <p:nvPr/>
        </p:nvGrpSpPr>
        <p:grpSpPr>
          <a:xfrm>
            <a:off x="4625294" y="572695"/>
            <a:ext cx="4540593" cy="3254896"/>
            <a:chOff x="4664344" y="572700"/>
            <a:chExt cx="4501430" cy="3124300"/>
          </a:xfrm>
        </p:grpSpPr>
        <p:sp>
          <p:nvSpPr>
            <p:cNvPr id="392" name="Google Shape;392;p37"/>
            <p:cNvSpPr txBox="1"/>
            <p:nvPr/>
          </p:nvSpPr>
          <p:spPr>
            <a:xfrm>
              <a:off x="6347306" y="572700"/>
              <a:ext cx="1135500" cy="44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Manrope SemiBold"/>
                  <a:ea typeface="Manrope SemiBold"/>
                  <a:cs typeface="Manrope SemiBold"/>
                  <a:sym typeface="Manrope SemiBold"/>
                </a:rPr>
                <a:t>MALES</a:t>
              </a:r>
              <a:endParaRPr sz="2100">
                <a:solidFill>
                  <a:schemeClr val="dk1"/>
                </a:solidFill>
                <a:latin typeface="Manrope SemiBold"/>
                <a:ea typeface="Manrope SemiBold"/>
                <a:cs typeface="Manrope SemiBold"/>
                <a:sym typeface="Manrope SemiBold"/>
              </a:endParaRPr>
            </a:p>
          </p:txBody>
        </p:sp>
        <p:pic>
          <p:nvPicPr>
            <p:cNvPr id="393" name="Google Shape;393;p37"/>
            <p:cNvPicPr preferRelativeResize="0"/>
            <p:nvPr/>
          </p:nvPicPr>
          <p:blipFill>
            <a:blip r:embed="rId5">
              <a:alphaModFix/>
            </a:blip>
            <a:stretch>
              <a:fillRect/>
            </a:stretch>
          </p:blipFill>
          <p:spPr>
            <a:xfrm>
              <a:off x="4664344" y="941400"/>
              <a:ext cx="4501430" cy="27556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nvSpPr>
        <p:spPr>
          <a:xfrm>
            <a:off x="7818875" y="2997075"/>
            <a:ext cx="1400700" cy="1954800"/>
          </a:xfrm>
          <a:prstGeom prst="rect">
            <a:avLst/>
          </a:prstGeom>
          <a:solidFill>
            <a:srgbClr val="E7E2D6">
              <a:alpha val="4637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Calibri"/>
                <a:ea typeface="Calibri"/>
                <a:cs typeface="Calibri"/>
                <a:sym typeface="Calibri"/>
              </a:rPr>
              <a:t>Missing Data: </a:t>
            </a:r>
            <a:endParaRPr b="1" sz="11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Philippines: 2015, 2018, 2020</a:t>
            </a:r>
            <a:endParaRPr sz="200">
              <a:solidFill>
                <a:schemeClr val="lt1"/>
              </a:solidFill>
              <a:latin typeface="Calibri"/>
              <a:ea typeface="Calibri"/>
              <a:cs typeface="Calibri"/>
              <a:sym typeface="Calibri"/>
            </a:endParaRPr>
          </a:p>
          <a:p>
            <a:pPr indent="0" lvl="0" marL="0" rtl="0" algn="l">
              <a:spcBef>
                <a:spcPts val="0"/>
              </a:spcBef>
              <a:spcAft>
                <a:spcPts val="0"/>
              </a:spcAft>
              <a:buNone/>
            </a:pPr>
            <a:r>
              <a:t/>
            </a:r>
            <a:endParaRPr sz="4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Cambodia: 2016, 2017, 2018, 2020</a:t>
            </a:r>
            <a:endParaRPr sz="400">
              <a:solidFill>
                <a:schemeClr val="lt1"/>
              </a:solidFill>
              <a:latin typeface="Calibri"/>
              <a:ea typeface="Calibri"/>
              <a:cs typeface="Calibri"/>
              <a:sym typeface="Calibri"/>
            </a:endParaRPr>
          </a:p>
          <a:p>
            <a:pPr indent="0" lvl="0" marL="0" rtl="0" algn="l">
              <a:spcBef>
                <a:spcPts val="0"/>
              </a:spcBef>
              <a:spcAft>
                <a:spcPts val="0"/>
              </a:spcAft>
              <a:buNone/>
            </a:pPr>
            <a:r>
              <a:t/>
            </a:r>
            <a:endParaRPr sz="4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Myanmar: 2016, 2020</a:t>
            </a:r>
            <a:endParaRPr sz="400">
              <a:solidFill>
                <a:schemeClr val="lt1"/>
              </a:solidFill>
              <a:latin typeface="Calibri"/>
              <a:ea typeface="Calibri"/>
              <a:cs typeface="Calibri"/>
              <a:sym typeface="Calibri"/>
            </a:endParaRPr>
          </a:p>
          <a:p>
            <a:pPr indent="0" lvl="0" marL="0" rtl="0" algn="l">
              <a:spcBef>
                <a:spcPts val="0"/>
              </a:spcBef>
              <a:spcAft>
                <a:spcPts val="0"/>
              </a:spcAft>
              <a:buNone/>
            </a:pPr>
            <a:r>
              <a:t/>
            </a:r>
            <a:endParaRPr sz="4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Brunei: 2015, 2016</a:t>
            </a:r>
            <a:endParaRPr sz="400">
              <a:solidFill>
                <a:schemeClr val="lt1"/>
              </a:solidFill>
              <a:latin typeface="Calibri"/>
              <a:ea typeface="Calibri"/>
              <a:cs typeface="Calibri"/>
              <a:sym typeface="Calibri"/>
            </a:endParaRPr>
          </a:p>
          <a:p>
            <a:pPr indent="0" lvl="0" marL="0" rtl="0" algn="l">
              <a:spcBef>
                <a:spcPts val="0"/>
              </a:spcBef>
              <a:spcAft>
                <a:spcPts val="0"/>
              </a:spcAft>
              <a:buNone/>
            </a:pPr>
            <a:r>
              <a:t/>
            </a:r>
            <a:endParaRPr sz="4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Laos: ALL</a:t>
            </a:r>
            <a:endParaRPr sz="1100">
              <a:solidFill>
                <a:schemeClr val="lt1"/>
              </a:solidFill>
              <a:latin typeface="Calibri"/>
              <a:ea typeface="Calibri"/>
              <a:cs typeface="Calibri"/>
              <a:sym typeface="Calibri"/>
            </a:endParaRPr>
          </a:p>
        </p:txBody>
      </p:sp>
      <p:sp>
        <p:nvSpPr>
          <p:cNvPr id="399" name="Google Shape;399;p38"/>
          <p:cNvSpPr txBox="1"/>
          <p:nvPr/>
        </p:nvSpPr>
        <p:spPr>
          <a:xfrm>
            <a:off x="0" y="0"/>
            <a:ext cx="9144000" cy="60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1E1E1E"/>
                </a:solidFill>
                <a:latin typeface="Manrope"/>
                <a:ea typeface="Manrope"/>
                <a:cs typeface="Manrope"/>
                <a:sym typeface="Manrope"/>
              </a:rPr>
              <a:t>YOUTH UNEMPLOYMENT </a:t>
            </a:r>
            <a:r>
              <a:rPr b="1" lang="en" sz="1600">
                <a:solidFill>
                  <a:srgbClr val="1E1E1E"/>
                </a:solidFill>
                <a:latin typeface="Manrope"/>
                <a:ea typeface="Manrope"/>
                <a:cs typeface="Manrope"/>
                <a:sym typeface="Manrope"/>
              </a:rPr>
              <a:t>BY GENDER (Target 8.5)</a:t>
            </a:r>
            <a:endParaRPr b="1" sz="1600">
              <a:solidFill>
                <a:srgbClr val="1E1E1E"/>
              </a:solidFill>
              <a:latin typeface="Manrope"/>
              <a:ea typeface="Manrope"/>
              <a:cs typeface="Manrope"/>
              <a:sym typeface="Manrope"/>
            </a:endParaRPr>
          </a:p>
        </p:txBody>
      </p:sp>
      <p:sp>
        <p:nvSpPr>
          <p:cNvPr id="400" name="Google Shape;400;p38"/>
          <p:cNvSpPr txBox="1"/>
          <p:nvPr/>
        </p:nvSpPr>
        <p:spPr>
          <a:xfrm>
            <a:off x="3709650" y="536925"/>
            <a:ext cx="1724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Exo"/>
                <a:ea typeface="Exo"/>
                <a:cs typeface="Exo"/>
                <a:sym typeface="Exo"/>
              </a:rPr>
              <a:t>COMPARISON</a:t>
            </a:r>
            <a:endParaRPr b="1" sz="2200">
              <a:solidFill>
                <a:schemeClr val="dk1"/>
              </a:solidFill>
              <a:latin typeface="Exo"/>
              <a:ea typeface="Exo"/>
              <a:cs typeface="Exo"/>
              <a:sym typeface="Exo"/>
            </a:endParaRPr>
          </a:p>
        </p:txBody>
      </p:sp>
      <p:sp>
        <p:nvSpPr>
          <p:cNvPr id="401" name="Google Shape;401;p38"/>
          <p:cNvSpPr txBox="1"/>
          <p:nvPr/>
        </p:nvSpPr>
        <p:spPr>
          <a:xfrm>
            <a:off x="8143825" y="4858775"/>
            <a:ext cx="100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ILO</a:t>
            </a:r>
            <a:endParaRPr sz="1100">
              <a:solidFill>
                <a:schemeClr val="lt1"/>
              </a:solidFill>
              <a:latin typeface="PT Sans"/>
              <a:ea typeface="PT Sans"/>
              <a:cs typeface="PT Sans"/>
              <a:sym typeface="PT Sans"/>
            </a:endParaRPr>
          </a:p>
        </p:txBody>
      </p:sp>
      <p:pic>
        <p:nvPicPr>
          <p:cNvPr id="402" name="Google Shape;402;p38"/>
          <p:cNvPicPr preferRelativeResize="0"/>
          <p:nvPr/>
        </p:nvPicPr>
        <p:blipFill>
          <a:blip r:embed="rId3">
            <a:alphaModFix/>
          </a:blip>
          <a:stretch>
            <a:fillRect/>
          </a:stretch>
        </p:blipFill>
        <p:spPr>
          <a:xfrm>
            <a:off x="0" y="908775"/>
            <a:ext cx="3929625" cy="2123150"/>
          </a:xfrm>
          <a:prstGeom prst="rect">
            <a:avLst/>
          </a:prstGeom>
          <a:noFill/>
          <a:ln>
            <a:noFill/>
          </a:ln>
        </p:spPr>
      </p:pic>
      <p:pic>
        <p:nvPicPr>
          <p:cNvPr id="403" name="Google Shape;403;p38"/>
          <p:cNvPicPr preferRelativeResize="0"/>
          <p:nvPr/>
        </p:nvPicPr>
        <p:blipFill>
          <a:blip r:embed="rId4">
            <a:alphaModFix/>
          </a:blip>
          <a:stretch>
            <a:fillRect/>
          </a:stretch>
        </p:blipFill>
        <p:spPr>
          <a:xfrm>
            <a:off x="0" y="2997075"/>
            <a:ext cx="3929626" cy="2131137"/>
          </a:xfrm>
          <a:prstGeom prst="rect">
            <a:avLst/>
          </a:prstGeom>
          <a:noFill/>
          <a:ln>
            <a:noFill/>
          </a:ln>
        </p:spPr>
      </p:pic>
      <p:pic>
        <p:nvPicPr>
          <p:cNvPr id="404" name="Google Shape;404;p38"/>
          <p:cNvPicPr preferRelativeResize="0"/>
          <p:nvPr/>
        </p:nvPicPr>
        <p:blipFill>
          <a:blip r:embed="rId5">
            <a:alphaModFix/>
          </a:blip>
          <a:stretch>
            <a:fillRect/>
          </a:stretch>
        </p:blipFill>
        <p:spPr>
          <a:xfrm>
            <a:off x="3929625" y="3031925"/>
            <a:ext cx="3929625" cy="2120340"/>
          </a:xfrm>
          <a:prstGeom prst="rect">
            <a:avLst/>
          </a:prstGeom>
          <a:noFill/>
          <a:ln>
            <a:noFill/>
          </a:ln>
        </p:spPr>
      </p:pic>
      <p:pic>
        <p:nvPicPr>
          <p:cNvPr id="405" name="Google Shape;405;p38"/>
          <p:cNvPicPr preferRelativeResize="0"/>
          <p:nvPr/>
        </p:nvPicPr>
        <p:blipFill>
          <a:blip r:embed="rId6">
            <a:alphaModFix/>
          </a:blip>
          <a:stretch>
            <a:fillRect/>
          </a:stretch>
        </p:blipFill>
        <p:spPr>
          <a:xfrm>
            <a:off x="3929625" y="908775"/>
            <a:ext cx="2674341" cy="2131125"/>
          </a:xfrm>
          <a:prstGeom prst="rect">
            <a:avLst/>
          </a:prstGeom>
          <a:noFill/>
          <a:ln>
            <a:noFill/>
          </a:ln>
        </p:spPr>
      </p:pic>
      <p:pic>
        <p:nvPicPr>
          <p:cNvPr id="406" name="Google Shape;406;p38"/>
          <p:cNvPicPr preferRelativeResize="0"/>
          <p:nvPr/>
        </p:nvPicPr>
        <p:blipFill>
          <a:blip r:embed="rId7">
            <a:alphaModFix/>
          </a:blip>
          <a:stretch>
            <a:fillRect/>
          </a:stretch>
        </p:blipFill>
        <p:spPr>
          <a:xfrm>
            <a:off x="6603976" y="910175"/>
            <a:ext cx="2615595" cy="2120350"/>
          </a:xfrm>
          <a:prstGeom prst="rect">
            <a:avLst/>
          </a:prstGeom>
          <a:noFill/>
          <a:ln>
            <a:noFill/>
          </a:ln>
        </p:spPr>
      </p:pic>
      <p:pic>
        <p:nvPicPr>
          <p:cNvPr id="407" name="Google Shape;407;p38"/>
          <p:cNvPicPr preferRelativeResize="0"/>
          <p:nvPr/>
        </p:nvPicPr>
        <p:blipFill>
          <a:blip r:embed="rId8">
            <a:alphaModFix/>
          </a:blip>
          <a:stretch>
            <a:fillRect/>
          </a:stretch>
        </p:blipFill>
        <p:spPr>
          <a:xfrm>
            <a:off x="3929624" y="910175"/>
            <a:ext cx="2674350" cy="2118708"/>
          </a:xfrm>
          <a:prstGeom prst="rect">
            <a:avLst/>
          </a:prstGeom>
          <a:noFill/>
          <a:ln>
            <a:noFill/>
          </a:ln>
        </p:spPr>
      </p:pic>
      <p:pic>
        <p:nvPicPr>
          <p:cNvPr id="408" name="Google Shape;408;p38"/>
          <p:cNvPicPr preferRelativeResize="0"/>
          <p:nvPr/>
        </p:nvPicPr>
        <p:blipFill>
          <a:blip r:embed="rId9">
            <a:alphaModFix/>
          </a:blip>
          <a:stretch>
            <a:fillRect/>
          </a:stretch>
        </p:blipFill>
        <p:spPr>
          <a:xfrm>
            <a:off x="-6" y="3028875"/>
            <a:ext cx="3929625" cy="21396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nvSpPr>
        <p:spPr>
          <a:xfrm>
            <a:off x="0" y="0"/>
            <a:ext cx="9144000" cy="61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1E1E1E"/>
                </a:solidFill>
                <a:latin typeface="Manrope"/>
                <a:ea typeface="Manrope"/>
                <a:cs typeface="Manrope"/>
                <a:sym typeface="Manrope"/>
              </a:rPr>
              <a:t>YOUTH UNEMPLOYMENT </a:t>
            </a:r>
            <a:r>
              <a:rPr b="1" lang="en" sz="1600">
                <a:solidFill>
                  <a:srgbClr val="1E1E1E"/>
                </a:solidFill>
                <a:latin typeface="Manrope"/>
                <a:ea typeface="Manrope"/>
                <a:cs typeface="Manrope"/>
                <a:sym typeface="Manrope"/>
              </a:rPr>
              <a:t>BY GENDER (Target 8.5)</a:t>
            </a:r>
            <a:endParaRPr b="1" sz="1600">
              <a:solidFill>
                <a:srgbClr val="1E1E1E"/>
              </a:solidFill>
              <a:latin typeface="Manrope"/>
              <a:ea typeface="Manrope"/>
              <a:cs typeface="Manrope"/>
              <a:sym typeface="Manrope"/>
            </a:endParaRPr>
          </a:p>
        </p:txBody>
      </p:sp>
      <p:sp>
        <p:nvSpPr>
          <p:cNvPr id="414" name="Google Shape;414;p39"/>
          <p:cNvSpPr txBox="1"/>
          <p:nvPr/>
        </p:nvSpPr>
        <p:spPr>
          <a:xfrm>
            <a:off x="2581901" y="572700"/>
            <a:ext cx="1823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Exo"/>
                <a:ea typeface="Exo"/>
                <a:cs typeface="Exo"/>
                <a:sym typeface="Exo"/>
              </a:rPr>
              <a:t>COMPARISON</a:t>
            </a:r>
            <a:endParaRPr b="1" sz="2200">
              <a:solidFill>
                <a:schemeClr val="dk1"/>
              </a:solidFill>
              <a:latin typeface="Exo"/>
              <a:ea typeface="Exo"/>
              <a:cs typeface="Exo"/>
              <a:sym typeface="Exo"/>
            </a:endParaRPr>
          </a:p>
        </p:txBody>
      </p:sp>
      <p:pic>
        <p:nvPicPr>
          <p:cNvPr id="415" name="Google Shape;415;p39"/>
          <p:cNvPicPr preferRelativeResize="0"/>
          <p:nvPr/>
        </p:nvPicPr>
        <p:blipFill>
          <a:blip r:embed="rId3">
            <a:alphaModFix/>
          </a:blip>
          <a:stretch>
            <a:fillRect/>
          </a:stretch>
        </p:blipFill>
        <p:spPr>
          <a:xfrm>
            <a:off x="7144100" y="895010"/>
            <a:ext cx="437500" cy="437500"/>
          </a:xfrm>
          <a:prstGeom prst="rect">
            <a:avLst/>
          </a:prstGeom>
          <a:noFill/>
          <a:ln>
            <a:noFill/>
          </a:ln>
        </p:spPr>
      </p:pic>
      <p:sp>
        <p:nvSpPr>
          <p:cNvPr id="416" name="Google Shape;416;p39"/>
          <p:cNvSpPr txBox="1"/>
          <p:nvPr/>
        </p:nvSpPr>
        <p:spPr>
          <a:xfrm>
            <a:off x="8143825" y="4774200"/>
            <a:ext cx="100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T Sans"/>
                <a:ea typeface="PT Sans"/>
                <a:cs typeface="PT Sans"/>
                <a:sym typeface="PT Sans"/>
              </a:rPr>
              <a:t>Source: ILO</a:t>
            </a:r>
            <a:endParaRPr sz="1100">
              <a:solidFill>
                <a:schemeClr val="lt1"/>
              </a:solidFill>
              <a:latin typeface="PT Sans"/>
              <a:ea typeface="PT Sans"/>
              <a:cs typeface="PT Sans"/>
              <a:sym typeface="PT Sans"/>
            </a:endParaRPr>
          </a:p>
        </p:txBody>
      </p:sp>
      <p:sp>
        <p:nvSpPr>
          <p:cNvPr id="417" name="Google Shape;417;p39"/>
          <p:cNvSpPr txBox="1"/>
          <p:nvPr/>
        </p:nvSpPr>
        <p:spPr>
          <a:xfrm>
            <a:off x="7101200" y="1332500"/>
            <a:ext cx="2042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These charts show that </a:t>
            </a:r>
            <a:r>
              <a:rPr lang="en" sz="1300" u="sng">
                <a:solidFill>
                  <a:schemeClr val="dk1"/>
                </a:solidFill>
                <a:latin typeface="Calibri"/>
                <a:ea typeface="Calibri"/>
                <a:cs typeface="Calibri"/>
                <a:sym typeface="Calibri"/>
              </a:rPr>
              <a:t>majority</a:t>
            </a:r>
            <a:r>
              <a:rPr lang="en" sz="13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of male unemployment rates are lower than female unemployment rates.  </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From this, we can see that there is a </a:t>
            </a:r>
            <a:r>
              <a:rPr lang="en" sz="1300" u="sng">
                <a:solidFill>
                  <a:schemeClr val="dk1"/>
                </a:solidFill>
                <a:latin typeface="Calibri"/>
                <a:ea typeface="Calibri"/>
                <a:cs typeface="Calibri"/>
                <a:sym typeface="Calibri"/>
              </a:rPr>
              <a:t>gender bias</a:t>
            </a:r>
            <a:r>
              <a:rPr lang="en" sz="1300">
                <a:solidFill>
                  <a:schemeClr val="dk1"/>
                </a:solidFill>
                <a:latin typeface="Calibri"/>
                <a:ea typeface="Calibri"/>
                <a:cs typeface="Calibri"/>
                <a:sym typeface="Calibri"/>
              </a:rPr>
              <a:t> that needs to be countered in order to meet the target 8.5 of achieving full and productive employment and decent work for </a:t>
            </a:r>
            <a:r>
              <a:rPr lang="en" sz="1300" u="sng">
                <a:solidFill>
                  <a:schemeClr val="dk1"/>
                </a:solidFill>
                <a:latin typeface="Calibri"/>
                <a:ea typeface="Calibri"/>
                <a:cs typeface="Calibri"/>
                <a:sym typeface="Calibri"/>
              </a:rPr>
              <a:t>all women and men</a:t>
            </a:r>
            <a:r>
              <a:rPr lang="en" sz="1300">
                <a:solidFill>
                  <a:schemeClr val="dk1"/>
                </a:solidFill>
                <a:latin typeface="Calibri"/>
                <a:ea typeface="Calibri"/>
                <a:cs typeface="Calibri"/>
                <a:sym typeface="Calibri"/>
              </a:rPr>
              <a:t>, including the young by 2030.</a:t>
            </a:r>
            <a:endParaRPr sz="1300">
              <a:solidFill>
                <a:schemeClr val="dk1"/>
              </a:solidFill>
              <a:latin typeface="Calibri"/>
              <a:ea typeface="Calibri"/>
              <a:cs typeface="Calibri"/>
              <a:sym typeface="Calibri"/>
            </a:endParaRPr>
          </a:p>
        </p:txBody>
      </p:sp>
      <p:pic>
        <p:nvPicPr>
          <p:cNvPr id="418" name="Google Shape;418;p39"/>
          <p:cNvPicPr preferRelativeResize="0"/>
          <p:nvPr/>
        </p:nvPicPr>
        <p:blipFill>
          <a:blip r:embed="rId4">
            <a:alphaModFix/>
          </a:blip>
          <a:stretch>
            <a:fillRect/>
          </a:stretch>
        </p:blipFill>
        <p:spPr>
          <a:xfrm>
            <a:off x="0" y="926400"/>
            <a:ext cx="3929625" cy="2133511"/>
          </a:xfrm>
          <a:prstGeom prst="rect">
            <a:avLst/>
          </a:prstGeom>
          <a:noFill/>
          <a:ln>
            <a:noFill/>
          </a:ln>
        </p:spPr>
      </p:pic>
      <p:pic>
        <p:nvPicPr>
          <p:cNvPr id="419" name="Google Shape;419;p39"/>
          <p:cNvPicPr preferRelativeResize="0"/>
          <p:nvPr/>
        </p:nvPicPr>
        <p:blipFill>
          <a:blip r:embed="rId5">
            <a:alphaModFix/>
          </a:blip>
          <a:stretch>
            <a:fillRect/>
          </a:stretch>
        </p:blipFill>
        <p:spPr>
          <a:xfrm>
            <a:off x="2625" y="3059900"/>
            <a:ext cx="3924370" cy="2133500"/>
          </a:xfrm>
          <a:prstGeom prst="rect">
            <a:avLst/>
          </a:prstGeom>
          <a:noFill/>
          <a:ln>
            <a:noFill/>
          </a:ln>
        </p:spPr>
      </p:pic>
      <p:pic>
        <p:nvPicPr>
          <p:cNvPr id="420" name="Google Shape;420;p39"/>
          <p:cNvPicPr preferRelativeResize="0"/>
          <p:nvPr/>
        </p:nvPicPr>
        <p:blipFill>
          <a:blip r:embed="rId6">
            <a:alphaModFix/>
          </a:blip>
          <a:stretch>
            <a:fillRect/>
          </a:stretch>
        </p:blipFill>
        <p:spPr>
          <a:xfrm>
            <a:off x="3927000" y="926400"/>
            <a:ext cx="3174204" cy="2133500"/>
          </a:xfrm>
          <a:prstGeom prst="rect">
            <a:avLst/>
          </a:prstGeom>
          <a:noFill/>
          <a:ln>
            <a:noFill/>
          </a:ln>
        </p:spPr>
      </p:pic>
      <p:pic>
        <p:nvPicPr>
          <p:cNvPr id="421" name="Google Shape;421;p39"/>
          <p:cNvPicPr preferRelativeResize="0"/>
          <p:nvPr/>
        </p:nvPicPr>
        <p:blipFill>
          <a:blip r:embed="rId7">
            <a:alphaModFix/>
          </a:blip>
          <a:stretch>
            <a:fillRect/>
          </a:stretch>
        </p:blipFill>
        <p:spPr>
          <a:xfrm>
            <a:off x="3927000" y="3059900"/>
            <a:ext cx="3174201" cy="2087674"/>
          </a:xfrm>
          <a:prstGeom prst="rect">
            <a:avLst/>
          </a:prstGeom>
          <a:noFill/>
          <a:ln>
            <a:noFill/>
          </a:ln>
        </p:spPr>
      </p:pic>
      <p:pic>
        <p:nvPicPr>
          <p:cNvPr id="422" name="Google Shape;422;p39"/>
          <p:cNvPicPr preferRelativeResize="0"/>
          <p:nvPr/>
        </p:nvPicPr>
        <p:blipFill>
          <a:blip r:embed="rId8">
            <a:alphaModFix/>
          </a:blip>
          <a:stretch>
            <a:fillRect/>
          </a:stretch>
        </p:blipFill>
        <p:spPr>
          <a:xfrm>
            <a:off x="3927000" y="926400"/>
            <a:ext cx="3174201" cy="2126610"/>
          </a:xfrm>
          <a:prstGeom prst="rect">
            <a:avLst/>
          </a:prstGeom>
          <a:noFill/>
          <a:ln>
            <a:noFill/>
          </a:ln>
        </p:spPr>
      </p:pic>
      <p:pic>
        <p:nvPicPr>
          <p:cNvPr id="423" name="Google Shape;423;p39"/>
          <p:cNvPicPr preferRelativeResize="0"/>
          <p:nvPr/>
        </p:nvPicPr>
        <p:blipFill>
          <a:blip r:embed="rId9">
            <a:alphaModFix/>
          </a:blip>
          <a:stretch>
            <a:fillRect/>
          </a:stretch>
        </p:blipFill>
        <p:spPr>
          <a:xfrm>
            <a:off x="0" y="3059900"/>
            <a:ext cx="3924376" cy="21079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F0D8D3"/>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