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1770edee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1770edee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1770edee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01770edee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01770edee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01770edee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01770edeee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01770edeee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01770ede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01770ede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01770edee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01770edee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01770edee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01770edee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01770edee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01770edee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01770edee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01770edee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01770edee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01770edee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01770edee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01770edee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01770edee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01770edee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mailto:rodgerjk@mail.uc.edu" TargetMode="External"/><Relationship Id="rId4" Type="http://schemas.openxmlformats.org/officeDocument/2006/relationships/hyperlink" Target="mailto:shermakc@mail.uc.edu" TargetMode="External"/><Relationship Id="rId5" Type="http://schemas.openxmlformats.org/officeDocument/2006/relationships/hyperlink" Target="mailto:lee5sk@ucmail.uc.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MediStore Manager</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None/>
            </a:pPr>
            <a:r>
              <a:rPr lang="en" sz="1500"/>
              <a:t>Database Management System for a Medical Supply Store</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End of Term Deliverables</a:t>
            </a:r>
            <a:endParaRPr u="sng"/>
          </a:p>
        </p:txBody>
      </p:sp>
      <p:sp>
        <p:nvSpPr>
          <p:cNvPr id="141" name="Google Shape;141;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Database</a:t>
            </a:r>
            <a:endParaRPr sz="1500"/>
          </a:p>
          <a:p>
            <a:pPr indent="-323850" lvl="1" marL="914400" rtl="0" algn="l">
              <a:spcBef>
                <a:spcPts val="0"/>
              </a:spcBef>
              <a:spcAft>
                <a:spcPts val="0"/>
              </a:spcAft>
              <a:buSzPts val="1500"/>
              <a:buChar char="○"/>
            </a:pPr>
            <a:r>
              <a:rPr lang="en" sz="1500"/>
              <a:t>Local server for housing the database</a:t>
            </a:r>
            <a:endParaRPr sz="1500"/>
          </a:p>
          <a:p>
            <a:pPr indent="-323850" lvl="1" marL="914400" rtl="0" algn="l">
              <a:spcBef>
                <a:spcPts val="0"/>
              </a:spcBef>
              <a:spcAft>
                <a:spcPts val="0"/>
              </a:spcAft>
              <a:buSzPts val="1500"/>
              <a:buChar char="○"/>
            </a:pPr>
            <a:r>
              <a:rPr lang="en" sz="1500"/>
              <a:t>SQL scripts for generating the table structure</a:t>
            </a:r>
            <a:endParaRPr sz="1500"/>
          </a:p>
          <a:p>
            <a:pPr indent="-323850" lvl="1" marL="914400" rtl="0" algn="l">
              <a:spcBef>
                <a:spcPts val="0"/>
              </a:spcBef>
              <a:spcAft>
                <a:spcPts val="0"/>
              </a:spcAft>
              <a:buSzPts val="1500"/>
              <a:buChar char="○"/>
            </a:pPr>
            <a:r>
              <a:rPr lang="en" sz="1500"/>
              <a:t>SQL scripts for populating the database</a:t>
            </a:r>
            <a:endParaRPr sz="1500"/>
          </a:p>
          <a:p>
            <a:pPr indent="-323850" lvl="0" marL="457200" rtl="0" algn="l">
              <a:spcBef>
                <a:spcPts val="0"/>
              </a:spcBef>
              <a:spcAft>
                <a:spcPts val="0"/>
              </a:spcAft>
              <a:buSzPts val="1500"/>
              <a:buChar char="●"/>
            </a:pPr>
            <a:r>
              <a:rPr lang="en" sz="1500"/>
              <a:t>User Interface</a:t>
            </a:r>
            <a:endParaRPr sz="1500"/>
          </a:p>
          <a:p>
            <a:pPr indent="-323850" lvl="1" marL="914400" rtl="0" algn="l">
              <a:spcBef>
                <a:spcPts val="0"/>
              </a:spcBef>
              <a:spcAft>
                <a:spcPts val="0"/>
              </a:spcAft>
              <a:buSzPts val="1500"/>
              <a:buChar char="○"/>
            </a:pPr>
            <a:r>
              <a:rPr lang="en" sz="1500"/>
              <a:t>Application platform</a:t>
            </a:r>
            <a:endParaRPr sz="1500"/>
          </a:p>
          <a:p>
            <a:pPr indent="-323850" lvl="1" marL="914400" rtl="0" algn="l">
              <a:spcBef>
                <a:spcPts val="0"/>
              </a:spcBef>
              <a:spcAft>
                <a:spcPts val="0"/>
              </a:spcAft>
              <a:buSzPts val="1500"/>
              <a:buChar char="○"/>
            </a:pPr>
            <a:r>
              <a:rPr lang="en" sz="1500"/>
              <a:t>Pages and button layout</a:t>
            </a:r>
            <a:endParaRPr sz="1500"/>
          </a:p>
          <a:p>
            <a:pPr indent="-323850" lvl="1" marL="914400" rtl="0" algn="l">
              <a:spcBef>
                <a:spcPts val="0"/>
              </a:spcBef>
              <a:spcAft>
                <a:spcPts val="0"/>
              </a:spcAft>
              <a:buSzPts val="1500"/>
              <a:buChar char="○"/>
            </a:pPr>
            <a:r>
              <a:rPr lang="en" sz="1500"/>
              <a:t>No interaction with database</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Division of Work</a:t>
            </a:r>
            <a:endParaRPr u="sng"/>
          </a:p>
        </p:txBody>
      </p:sp>
      <p:sp>
        <p:nvSpPr>
          <p:cNvPr id="147" name="Google Shape;147;p23"/>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Jackson</a:t>
            </a:r>
            <a:endParaRPr b="1" sz="1500"/>
          </a:p>
          <a:p>
            <a:pPr indent="-323850" lvl="0" marL="457200" rtl="0" algn="l">
              <a:spcBef>
                <a:spcPts val="1200"/>
              </a:spcBef>
              <a:spcAft>
                <a:spcPts val="0"/>
              </a:spcAft>
              <a:buSzPts val="1500"/>
              <a:buChar char="●"/>
            </a:pPr>
            <a:r>
              <a:rPr lang="en" sz="1500"/>
              <a:t>Specify required components for User Interface</a:t>
            </a:r>
            <a:endParaRPr sz="1500"/>
          </a:p>
          <a:p>
            <a:pPr indent="-323850" lvl="0" marL="457200" rtl="0" algn="l">
              <a:spcBef>
                <a:spcPts val="0"/>
              </a:spcBef>
              <a:spcAft>
                <a:spcPts val="0"/>
              </a:spcAft>
              <a:buSzPts val="1500"/>
              <a:buChar char="●"/>
            </a:pPr>
            <a:r>
              <a:rPr lang="en" sz="1500"/>
              <a:t>Develop Application Platform</a:t>
            </a:r>
            <a:endParaRPr sz="1500"/>
          </a:p>
          <a:p>
            <a:pPr indent="-323850" lvl="0" marL="457200" rtl="0" algn="l">
              <a:spcBef>
                <a:spcPts val="0"/>
              </a:spcBef>
              <a:spcAft>
                <a:spcPts val="0"/>
              </a:spcAft>
              <a:buSzPts val="1500"/>
              <a:buChar char="●"/>
            </a:pPr>
            <a:r>
              <a:rPr lang="en" sz="1500"/>
              <a:t>Design and develop User Interface</a:t>
            </a:r>
            <a:endParaRPr sz="1500"/>
          </a:p>
          <a:p>
            <a:pPr indent="-323850" lvl="0" marL="457200" rtl="0" algn="l">
              <a:spcBef>
                <a:spcPts val="0"/>
              </a:spcBef>
              <a:spcAft>
                <a:spcPts val="0"/>
              </a:spcAft>
              <a:buSzPts val="1500"/>
              <a:buChar char="●"/>
            </a:pPr>
            <a:r>
              <a:rPr lang="en" sz="1500"/>
              <a:t>Test and refine all aspects of Application</a:t>
            </a:r>
            <a:endParaRPr sz="1500"/>
          </a:p>
          <a:p>
            <a:pPr indent="0" lvl="0" marL="457200" rtl="0" algn="l">
              <a:spcBef>
                <a:spcPts val="1200"/>
              </a:spcBef>
              <a:spcAft>
                <a:spcPts val="1200"/>
              </a:spcAft>
              <a:buNone/>
            </a:pPr>
            <a:r>
              <a:t/>
            </a:r>
            <a:endParaRPr sz="1500"/>
          </a:p>
        </p:txBody>
      </p:sp>
      <p:sp>
        <p:nvSpPr>
          <p:cNvPr id="148" name="Google Shape;148;p23"/>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Kevin</a:t>
            </a:r>
            <a:endParaRPr b="1" sz="1500"/>
          </a:p>
          <a:p>
            <a:pPr indent="-323850" lvl="0" marL="457200" rtl="0" algn="l">
              <a:spcBef>
                <a:spcPts val="1200"/>
              </a:spcBef>
              <a:spcAft>
                <a:spcPts val="0"/>
              </a:spcAft>
              <a:buSzPts val="1500"/>
              <a:buChar char="●"/>
            </a:pPr>
            <a:r>
              <a:rPr lang="en" sz="1500"/>
              <a:t>Design interconnected table structure for Database</a:t>
            </a:r>
            <a:endParaRPr sz="1500"/>
          </a:p>
          <a:p>
            <a:pPr indent="-323850" lvl="0" marL="457200" rtl="0" algn="l">
              <a:spcBef>
                <a:spcPts val="0"/>
              </a:spcBef>
              <a:spcAft>
                <a:spcPts val="0"/>
              </a:spcAft>
              <a:buSzPts val="1500"/>
              <a:buChar char="●"/>
            </a:pPr>
            <a:r>
              <a:rPr lang="en" sz="1500"/>
              <a:t>Create local MySQL server and develop tables through MySQL workbench</a:t>
            </a:r>
            <a:endParaRPr sz="1500"/>
          </a:p>
          <a:p>
            <a:pPr indent="-323850" lvl="0" marL="457200" rtl="0" algn="l">
              <a:spcBef>
                <a:spcPts val="0"/>
              </a:spcBef>
              <a:spcAft>
                <a:spcPts val="0"/>
              </a:spcAft>
              <a:buSzPts val="1500"/>
              <a:buChar char="●"/>
            </a:pPr>
            <a:r>
              <a:rPr lang="en" sz="1500"/>
              <a:t>Develop the connection between Application and Database</a:t>
            </a:r>
            <a:endParaRPr sz="1500"/>
          </a:p>
          <a:p>
            <a:pPr indent="-323850" lvl="0" marL="457200" rtl="0" algn="l">
              <a:spcBef>
                <a:spcPts val="0"/>
              </a:spcBef>
              <a:spcAft>
                <a:spcPts val="0"/>
              </a:spcAft>
              <a:buSzPts val="1500"/>
              <a:buChar char="●"/>
            </a:pPr>
            <a:r>
              <a:rPr lang="en" sz="1500"/>
              <a:t>Develop unit tests for connection code</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Expected Demo</a:t>
            </a:r>
            <a:endParaRPr u="sng"/>
          </a:p>
        </p:txBody>
      </p:sp>
      <p:sp>
        <p:nvSpPr>
          <p:cNvPr id="154" name="Google Shape;154;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Fully functioning application connected to MySQL database populated with </a:t>
            </a:r>
            <a:r>
              <a:rPr lang="en" sz="1500"/>
              <a:t>relevant</a:t>
            </a:r>
            <a:r>
              <a:rPr lang="en" sz="1500"/>
              <a:t> data</a:t>
            </a:r>
            <a:endParaRPr sz="1500"/>
          </a:p>
          <a:p>
            <a:pPr indent="-323850" lvl="0" marL="457200" rtl="0" algn="l">
              <a:spcBef>
                <a:spcPts val="0"/>
              </a:spcBef>
              <a:spcAft>
                <a:spcPts val="0"/>
              </a:spcAft>
              <a:buSzPts val="1500"/>
              <a:buChar char="●"/>
            </a:pPr>
            <a:r>
              <a:rPr lang="en" sz="1500"/>
              <a:t>Interact with the UI to showcase all available operations such as</a:t>
            </a:r>
            <a:endParaRPr sz="1500"/>
          </a:p>
          <a:p>
            <a:pPr indent="-323850" lvl="1" marL="914400" rtl="0" algn="l">
              <a:spcBef>
                <a:spcPts val="0"/>
              </a:spcBef>
              <a:spcAft>
                <a:spcPts val="0"/>
              </a:spcAft>
              <a:buSzPts val="1500"/>
              <a:buChar char="○"/>
            </a:pPr>
            <a:r>
              <a:rPr lang="en" sz="1500"/>
              <a:t>Adding/Updating a Patient/Supplier/Equipment</a:t>
            </a:r>
            <a:endParaRPr sz="1500"/>
          </a:p>
          <a:p>
            <a:pPr indent="-323850" lvl="1" marL="914400" rtl="0" algn="l">
              <a:spcBef>
                <a:spcPts val="0"/>
              </a:spcBef>
              <a:spcAft>
                <a:spcPts val="0"/>
              </a:spcAft>
              <a:buSzPts val="1500"/>
              <a:buChar char="○"/>
            </a:pPr>
            <a:r>
              <a:rPr lang="en" sz="1500"/>
              <a:t>Viewing additional information for a Patient/Supplier/Equipment</a:t>
            </a:r>
            <a:endParaRPr sz="1500"/>
          </a:p>
          <a:p>
            <a:pPr indent="-323850" lvl="1" marL="914400" rtl="0" algn="l">
              <a:spcBef>
                <a:spcPts val="0"/>
              </a:spcBef>
              <a:spcAft>
                <a:spcPts val="0"/>
              </a:spcAft>
              <a:buSzPts val="1500"/>
              <a:buChar char="○"/>
            </a:pPr>
            <a:r>
              <a:rPr lang="en" sz="1500"/>
              <a:t>Printing Work/Order tickets</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Contact Information</a:t>
            </a:r>
            <a:endParaRPr u="sng"/>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Jackson Rodgers </a:t>
            </a:r>
            <a:r>
              <a:rPr lang="en" sz="1500"/>
              <a:t>- </a:t>
            </a:r>
            <a:r>
              <a:rPr lang="en" sz="1500" u="sng">
                <a:solidFill>
                  <a:schemeClr val="hlink"/>
                </a:solidFill>
                <a:hlinkClick r:id="rId3"/>
              </a:rPr>
              <a:t>rodgerjk@mail.uc.edu</a:t>
            </a:r>
            <a:endParaRPr sz="1500"/>
          </a:p>
          <a:p>
            <a:pPr indent="0" lvl="0" marL="0" rtl="0" algn="l">
              <a:spcBef>
                <a:spcPts val="1200"/>
              </a:spcBef>
              <a:spcAft>
                <a:spcPts val="0"/>
              </a:spcAft>
              <a:buNone/>
            </a:pPr>
            <a:r>
              <a:rPr b="1" lang="en" sz="1500"/>
              <a:t>Kevin Sherman </a:t>
            </a:r>
            <a:r>
              <a:rPr lang="en" sz="1500"/>
              <a:t>- </a:t>
            </a:r>
            <a:r>
              <a:rPr lang="en" sz="1500" u="sng">
                <a:solidFill>
                  <a:schemeClr val="hlink"/>
                </a:solidFill>
                <a:hlinkClick r:id="rId4"/>
              </a:rPr>
              <a:t>shermakc@mail.uc.edu</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rPr b="1" lang="en" sz="1500"/>
              <a:t>Advisor: Seokki Lee </a:t>
            </a:r>
            <a:r>
              <a:rPr lang="en" sz="1500"/>
              <a:t>- </a:t>
            </a:r>
            <a:r>
              <a:rPr lang="en" sz="1500" u="sng">
                <a:solidFill>
                  <a:schemeClr val="hlink"/>
                </a:solidFill>
                <a:hlinkClick r:id="rId5"/>
              </a:rPr>
              <a:t>lee5sk@ucmail.uc.edu</a:t>
            </a:r>
            <a:endParaRPr sz="1500"/>
          </a:p>
          <a:p>
            <a:pPr indent="0" lvl="0" marL="0" rtl="0" algn="l">
              <a:spcBef>
                <a:spcPts val="1200"/>
              </a:spcBef>
              <a:spcAft>
                <a:spcPts val="1200"/>
              </a:spcAft>
              <a:buNone/>
            </a:pPr>
            <a:r>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Abstract</a:t>
            </a:r>
            <a:endParaRPr u="sng"/>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en" sz="1500"/>
              <a:t>MediStore Manager is an application to be used by medical supply stores to help manage their inventory. It is designed to be able to be used without any knowledge of the database structure and to provide a smooth workflow for day-to-day operations. Equipment, patients, and suppliers will be stored within the custom database along with all relevant information. The user can view and update this information, along with adding new equipment, patients, or suppliers. They may also print work or order tickets through this application as needed. The application will also allow the user to track any item, patient, or supplier’s prior history with the store.</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User Stories</a:t>
            </a:r>
            <a:endParaRPr u="sng"/>
          </a:p>
        </p:txBody>
      </p:sp>
      <p:sp>
        <p:nvSpPr>
          <p:cNvPr id="105" name="Google Shape;105;p16"/>
          <p:cNvSpPr txBox="1"/>
          <p:nvPr>
            <p:ph idx="1" type="body"/>
          </p:nvPr>
        </p:nvSpPr>
        <p:spPr>
          <a:xfrm>
            <a:off x="729450" y="1986600"/>
            <a:ext cx="7688700" cy="2261100"/>
          </a:xfrm>
          <a:prstGeom prst="rect">
            <a:avLst/>
          </a:prstGeom>
        </p:spPr>
        <p:txBody>
          <a:bodyPr anchorCtr="0" anchor="t" bIns="91425" lIns="91425" spcFirstLastPara="1" rIns="91425" wrap="square" tIns="91425">
            <a:noAutofit/>
          </a:bodyPr>
          <a:lstStyle/>
          <a:p>
            <a:pPr indent="-323850" lvl="0" marL="457200" marR="0" rtl="0" algn="l">
              <a:lnSpc>
                <a:spcPct val="115000"/>
              </a:lnSpc>
              <a:spcBef>
                <a:spcPts val="0"/>
              </a:spcBef>
              <a:spcAft>
                <a:spcPts val="0"/>
              </a:spcAft>
              <a:buSzPts val="1500"/>
              <a:buChar char="●"/>
            </a:pPr>
            <a:r>
              <a:rPr lang="en" sz="1500"/>
              <a:t>As an employee at a Medical Supply Store, I want a system in place to ensure inventory is properly managed.</a:t>
            </a:r>
            <a:endParaRPr sz="1500"/>
          </a:p>
          <a:p>
            <a:pPr indent="-323850" lvl="0" marL="457200" marR="0" rtl="0" algn="l">
              <a:lnSpc>
                <a:spcPct val="115000"/>
              </a:lnSpc>
              <a:spcBef>
                <a:spcPts val="0"/>
              </a:spcBef>
              <a:spcAft>
                <a:spcPts val="0"/>
              </a:spcAft>
              <a:buSzPts val="1500"/>
              <a:buChar char="●"/>
            </a:pPr>
            <a:r>
              <a:rPr lang="en" sz="1500"/>
              <a:t>As a technician, I want to print work tickets to provide a receipt to patients of equipment provided. I want to be able to use the system to view all previous work tickets.</a:t>
            </a:r>
            <a:endParaRPr sz="1500"/>
          </a:p>
          <a:p>
            <a:pPr indent="-323850" lvl="0" marL="457200" marR="0" rtl="0" algn="l">
              <a:lnSpc>
                <a:spcPct val="115000"/>
              </a:lnSpc>
              <a:spcBef>
                <a:spcPts val="0"/>
              </a:spcBef>
              <a:spcAft>
                <a:spcPts val="0"/>
              </a:spcAft>
              <a:buSzPts val="1500"/>
              <a:buChar char="●"/>
            </a:pPr>
            <a:r>
              <a:rPr lang="en" sz="1500"/>
              <a:t>As an employee, I want to print order tickets to keep track of equipment purchased from our suppliers but not yet received. I want to be able to use the system to view all previous orders.</a:t>
            </a:r>
            <a:endParaRPr sz="1500"/>
          </a:p>
          <a:p>
            <a:pPr indent="-323850" lvl="0" marL="457200" marR="0" rtl="0" algn="l">
              <a:lnSpc>
                <a:spcPct val="115000"/>
              </a:lnSpc>
              <a:spcBef>
                <a:spcPts val="0"/>
              </a:spcBef>
              <a:spcAft>
                <a:spcPts val="0"/>
              </a:spcAft>
              <a:buSzPts val="1500"/>
              <a:buChar char="●"/>
            </a:pPr>
            <a:r>
              <a:rPr lang="en" sz="1500"/>
              <a:t>As an employee, I want to search for patient information to expedite the process of providing equipment.</a:t>
            </a:r>
            <a:endParaRPr sz="1500">
              <a:solidFill>
                <a:srgbClr val="1F2328"/>
              </a:solidFill>
              <a:highlight>
                <a:srgbClr val="FFFFFF"/>
              </a:highlight>
            </a:endParaRPr>
          </a:p>
          <a:p>
            <a:pPr indent="0" lvl="0" marL="0" rtl="0" algn="l">
              <a:spcBef>
                <a:spcPts val="1200"/>
              </a:spcBef>
              <a:spcAft>
                <a:spcPts val="1200"/>
              </a:spcAft>
              <a:buNone/>
            </a:pPr>
            <a:r>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Design Diagram - D0</a:t>
            </a:r>
            <a:endParaRPr u="sng"/>
          </a:p>
        </p:txBody>
      </p:sp>
      <p:pic>
        <p:nvPicPr>
          <p:cNvPr id="111" name="Google Shape;111;p17"/>
          <p:cNvPicPr preferRelativeResize="0"/>
          <p:nvPr/>
        </p:nvPicPr>
        <p:blipFill>
          <a:blip r:embed="rId3">
            <a:alphaModFix/>
          </a:blip>
          <a:stretch>
            <a:fillRect/>
          </a:stretch>
        </p:blipFill>
        <p:spPr>
          <a:xfrm>
            <a:off x="1421406" y="2644413"/>
            <a:ext cx="6304775" cy="1146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18"/>
          <p:cNvPicPr preferRelativeResize="0"/>
          <p:nvPr/>
        </p:nvPicPr>
        <p:blipFill>
          <a:blip r:embed="rId3">
            <a:alphaModFix/>
          </a:blip>
          <a:stretch>
            <a:fillRect/>
          </a:stretch>
        </p:blipFill>
        <p:spPr>
          <a:xfrm>
            <a:off x="4038950" y="589388"/>
            <a:ext cx="4379200" cy="4472174"/>
          </a:xfrm>
          <a:prstGeom prst="rect">
            <a:avLst/>
          </a:prstGeom>
          <a:noFill/>
          <a:ln>
            <a:noFill/>
          </a:ln>
        </p:spPr>
      </p:pic>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Design Diagram - D1</a:t>
            </a:r>
            <a:endParaRPr u="sng"/>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19"/>
          <p:cNvPicPr preferRelativeResize="0"/>
          <p:nvPr/>
        </p:nvPicPr>
        <p:blipFill>
          <a:blip r:embed="rId3">
            <a:alphaModFix/>
          </a:blip>
          <a:stretch>
            <a:fillRect/>
          </a:stretch>
        </p:blipFill>
        <p:spPr>
          <a:xfrm>
            <a:off x="3023825" y="561400"/>
            <a:ext cx="5751474" cy="4494975"/>
          </a:xfrm>
          <a:prstGeom prst="rect">
            <a:avLst/>
          </a:prstGeom>
          <a:noFill/>
          <a:ln>
            <a:noFill/>
          </a:ln>
        </p:spPr>
      </p:pic>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2307"/>
              <a:buFont typeface="Arial"/>
              <a:buNone/>
            </a:pPr>
            <a:r>
              <a:rPr lang="en" u="sng"/>
              <a:t>Design Diagram - D2</a:t>
            </a:r>
            <a:endParaRPr u="sng"/>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Constraints</a:t>
            </a:r>
            <a:endParaRPr u="sng"/>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marR="0" rtl="0" algn="l">
              <a:lnSpc>
                <a:spcPct val="115000"/>
              </a:lnSpc>
              <a:spcBef>
                <a:spcPts val="0"/>
              </a:spcBef>
              <a:spcAft>
                <a:spcPts val="0"/>
              </a:spcAft>
              <a:buSzPts val="1500"/>
              <a:buChar char="●"/>
            </a:pPr>
            <a:r>
              <a:rPr lang="en" sz="1500"/>
              <a:t>Relying entirely on freeware</a:t>
            </a:r>
            <a:endParaRPr sz="1500"/>
          </a:p>
          <a:p>
            <a:pPr indent="-311150" lvl="1" marL="914400" marR="0" rtl="0" algn="l">
              <a:lnSpc>
                <a:spcPct val="115000"/>
              </a:lnSpc>
              <a:spcBef>
                <a:spcPts val="0"/>
              </a:spcBef>
              <a:spcAft>
                <a:spcPts val="0"/>
              </a:spcAft>
              <a:buSzPts val="1300"/>
              <a:buChar char="○"/>
            </a:pPr>
            <a:r>
              <a:rPr lang="en" sz="1500"/>
              <a:t>Community version of MySQL Workbench</a:t>
            </a:r>
            <a:endParaRPr sz="1500"/>
          </a:p>
          <a:p>
            <a:pPr indent="-323850" lvl="0" marL="457200" marR="0" rtl="0" algn="l">
              <a:lnSpc>
                <a:spcPct val="115000"/>
              </a:lnSpc>
              <a:spcBef>
                <a:spcPts val="0"/>
              </a:spcBef>
              <a:spcAft>
                <a:spcPts val="0"/>
              </a:spcAft>
              <a:buSzPts val="1500"/>
              <a:buChar char="●"/>
            </a:pPr>
            <a:r>
              <a:rPr lang="en" sz="1500"/>
              <a:t>Open source </a:t>
            </a:r>
            <a:endParaRPr sz="1500"/>
          </a:p>
          <a:p>
            <a:pPr indent="-311150" lvl="1" marL="914400" marR="0" rtl="0" algn="l">
              <a:lnSpc>
                <a:spcPct val="115000"/>
              </a:lnSpc>
              <a:spcBef>
                <a:spcPts val="0"/>
              </a:spcBef>
              <a:spcAft>
                <a:spcPts val="0"/>
              </a:spcAft>
              <a:buSzPts val="1300"/>
              <a:buChar char="○"/>
            </a:pPr>
            <a:r>
              <a:rPr lang="en" sz="1500"/>
              <a:t>Must follow the </a:t>
            </a:r>
            <a:r>
              <a:rPr lang="en" sz="1500"/>
              <a:t>guidelines</a:t>
            </a:r>
            <a:r>
              <a:rPr lang="en" sz="1500"/>
              <a:t> of the GNU General Public License</a:t>
            </a:r>
            <a:endParaRPr sz="1500"/>
          </a:p>
          <a:p>
            <a:pPr indent="-311150" lvl="1" marL="914400" marR="0" rtl="0" algn="l">
              <a:lnSpc>
                <a:spcPct val="115000"/>
              </a:lnSpc>
              <a:spcBef>
                <a:spcPts val="0"/>
              </a:spcBef>
              <a:spcAft>
                <a:spcPts val="0"/>
              </a:spcAft>
              <a:buSzPts val="1300"/>
              <a:buChar char="○"/>
            </a:pPr>
            <a:r>
              <a:rPr lang="en" sz="1500"/>
              <a:t>Required to use Oracle’s open source MySQL software</a:t>
            </a:r>
            <a:endParaRPr sz="1500"/>
          </a:p>
          <a:p>
            <a:pPr indent="-323850" lvl="0" marL="457200" marR="0" rtl="0" algn="l">
              <a:lnSpc>
                <a:spcPct val="115000"/>
              </a:lnSpc>
              <a:spcBef>
                <a:spcPts val="0"/>
              </a:spcBef>
              <a:spcAft>
                <a:spcPts val="0"/>
              </a:spcAft>
              <a:buSzPts val="1500"/>
              <a:buChar char="●"/>
            </a:pPr>
            <a:r>
              <a:rPr lang="en" sz="1500"/>
              <a:t>High Security</a:t>
            </a:r>
            <a:endParaRPr sz="1500"/>
          </a:p>
          <a:p>
            <a:pPr indent="-311150" lvl="1" marL="914400" marR="0" rtl="0" algn="l">
              <a:lnSpc>
                <a:spcPct val="115000"/>
              </a:lnSpc>
              <a:spcBef>
                <a:spcPts val="0"/>
              </a:spcBef>
              <a:spcAft>
                <a:spcPts val="0"/>
              </a:spcAft>
              <a:buSzPts val="1300"/>
              <a:buChar char="○"/>
            </a:pPr>
            <a:r>
              <a:rPr lang="en" sz="1500"/>
              <a:t>Will be handling customer data including medical records</a:t>
            </a:r>
            <a:endParaRPr sz="1500"/>
          </a:p>
          <a:p>
            <a:pPr indent="-311150" lvl="1" marL="914400" marR="0" rtl="0" algn="l">
              <a:lnSpc>
                <a:spcPct val="115000"/>
              </a:lnSpc>
              <a:spcBef>
                <a:spcPts val="0"/>
              </a:spcBef>
              <a:spcAft>
                <a:spcPts val="0"/>
              </a:spcAft>
              <a:buSzPts val="1300"/>
              <a:buChar char="○"/>
            </a:pPr>
            <a:r>
              <a:rPr lang="en" sz="1500"/>
              <a:t>Must implement </a:t>
            </a:r>
            <a:r>
              <a:rPr lang="en" sz="1500"/>
              <a:t>multi-layered</a:t>
            </a:r>
            <a:r>
              <a:rPr lang="en" sz="1500"/>
              <a:t> security protocols</a:t>
            </a:r>
            <a:endParaRPr sz="202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Current Progress</a:t>
            </a:r>
            <a:endParaRPr u="sng"/>
          </a:p>
        </p:txBody>
      </p:sp>
      <p:sp>
        <p:nvSpPr>
          <p:cNvPr id="135" name="Google Shape;135;p21"/>
          <p:cNvSpPr txBox="1"/>
          <p:nvPr>
            <p:ph idx="1" type="body"/>
          </p:nvPr>
        </p:nvSpPr>
        <p:spPr>
          <a:xfrm>
            <a:off x="729450" y="2078875"/>
            <a:ext cx="7688700" cy="22611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Types of d</a:t>
            </a:r>
            <a:r>
              <a:rPr lang="en" sz="1500"/>
              <a:t>ata to be stored in each database table has been specified</a:t>
            </a:r>
            <a:endParaRPr sz="1500"/>
          </a:p>
          <a:p>
            <a:pPr indent="-323850" lvl="0" marL="457200" rtl="0" algn="l">
              <a:spcBef>
                <a:spcPts val="0"/>
              </a:spcBef>
              <a:spcAft>
                <a:spcPts val="0"/>
              </a:spcAft>
              <a:buSzPts val="1500"/>
              <a:buChar char="●"/>
            </a:pPr>
            <a:r>
              <a:rPr lang="en" sz="1500"/>
              <a:t>Interconnected table structure for database has been designed</a:t>
            </a:r>
            <a:endParaRPr sz="1500"/>
          </a:p>
          <a:p>
            <a:pPr indent="-323850" lvl="0" marL="457200" rtl="0" algn="l">
              <a:spcBef>
                <a:spcPts val="0"/>
              </a:spcBef>
              <a:spcAft>
                <a:spcPts val="0"/>
              </a:spcAft>
              <a:buSzPts val="1500"/>
              <a:buChar char="●"/>
            </a:pPr>
            <a:r>
              <a:rPr lang="en" sz="1500"/>
              <a:t>Components required for user interface have been specified</a:t>
            </a:r>
            <a:endParaRPr sz="1500"/>
          </a:p>
          <a:p>
            <a:pPr indent="-323850" lvl="0" marL="457200" rtl="0" algn="l">
              <a:spcBef>
                <a:spcPts val="0"/>
              </a:spcBef>
              <a:spcAft>
                <a:spcPts val="0"/>
              </a:spcAft>
              <a:buSzPts val="1500"/>
              <a:buChar char="●"/>
            </a:pPr>
            <a:r>
              <a:rPr lang="en" sz="1500"/>
              <a:t>Mockup of the user interface has been created</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