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1" r:id="rId2"/>
    <p:sldId id="296" r:id="rId3"/>
    <p:sldId id="262" r:id="rId4"/>
    <p:sldId id="259" r:id="rId5"/>
    <p:sldId id="273" r:id="rId6"/>
    <p:sldId id="275" r:id="rId7"/>
    <p:sldId id="267" r:id="rId8"/>
    <p:sldId id="263" r:id="rId9"/>
    <p:sldId id="310" r:id="rId10"/>
    <p:sldId id="306" r:id="rId11"/>
    <p:sldId id="304" r:id="rId12"/>
    <p:sldId id="305" r:id="rId13"/>
    <p:sldId id="269" r:id="rId14"/>
    <p:sldId id="311" r:id="rId15"/>
    <p:sldId id="312" r:id="rId16"/>
    <p:sldId id="313" r:id="rId17"/>
    <p:sldId id="270" r:id="rId18"/>
    <p:sldId id="266" r:id="rId19"/>
    <p:sldId id="25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p15:clr>
            <a:srgbClr val="A4A3A4"/>
          </p15:clr>
        </p15:guide>
        <p15:guide id="2" orient="horz" pos="1979">
          <p15:clr>
            <a:srgbClr val="A4A3A4"/>
          </p15:clr>
        </p15:guide>
        <p15:guide id="3" pos="869">
          <p15:clr>
            <a:srgbClr val="A4A3A4"/>
          </p15:clr>
        </p15:guide>
        <p15:guide id="4" pos="62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63C"/>
    <a:srgbClr val="285A96"/>
    <a:srgbClr val="B9B9B9"/>
    <a:srgbClr val="535353"/>
    <a:srgbClr val="41414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1" autoAdjust="0"/>
    <p:restoredTop sz="94660"/>
  </p:normalViewPr>
  <p:slideViewPr>
    <p:cSldViewPr snapToGrid="0" showGuides="1">
      <p:cViewPr varScale="1">
        <p:scale>
          <a:sx n="87" d="100"/>
          <a:sy n="87" d="100"/>
        </p:scale>
        <p:origin x="586" y="77"/>
      </p:cViewPr>
      <p:guideLst>
        <p:guide orient="horz" pos="754"/>
        <p:guide orient="horz" pos="1979"/>
        <p:guide pos="869"/>
        <p:guide pos="622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C5235-D026-46CF-A71B-93F0B23D54FB}" type="datetimeFigureOut">
              <a:rPr lang="zh-CN" altLang="en-US" smtClean="0"/>
              <a:t>2023/6/17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8DEEC-5D81-46A3-9935-FF96FF36E350}" type="slidenum">
              <a:rPr lang="zh-CN" altLang="en-US" smtClean="0"/>
              <a:t>‹#›</a:t>
            </a:fld>
            <a:endParaRPr lang="zh-CN" altLang="en-US"/>
          </a:p>
        </p:txBody>
      </p:sp>
    </p:spTree>
    <p:extLst>
      <p:ext uri="{BB962C8B-B14F-4D97-AF65-F5344CB8AC3E}">
        <p14:creationId xmlns:p14="http://schemas.microsoft.com/office/powerpoint/2010/main" val="276408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9A0741C5-8F5C-4213-BB69-8C2D02590C1C}" type="datetimeFigureOut">
              <a:rPr lang="zh-CN" altLang="en-US" smtClean="0"/>
              <a:t>2023/6/17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93EA9-123D-489F-8313-43A8A4AC4565}" type="slidenum">
              <a:rPr lang="zh-CN" altLang="en-US" smtClean="0"/>
              <a:t>‹#›</a:t>
            </a:fld>
            <a:endParaRPr lang="zh-CN" altLang="en-US"/>
          </a:p>
        </p:txBody>
      </p:sp>
      <p:sp>
        <p:nvSpPr>
          <p:cNvPr id="7" name="Freeform 5"/>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8" fill="hold" grpId="0" nodeType="withEffect">
                                  <p:stCondLst>
                                    <p:cond delay="50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2023/6/17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a:t>P</a:t>
            </a:r>
            <a:fld id="{38893EA9-123D-489F-8313-43A8A4AC4565}" type="slidenum">
              <a:rPr lang="zh-CN" altLang="en-US" smtClean="0"/>
              <a:t>‹#›</a:t>
            </a:fld>
            <a:endParaRPr lang="zh-CN" altLang="en-US"/>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3844109" cy="307777"/>
          </a:xfrm>
          <a:prstGeom prst="rect">
            <a:avLst/>
          </a:prstGeom>
          <a:noFill/>
        </p:spPr>
        <p:txBody>
          <a:bodyPr wrap="square" rtlCol="0">
            <a:spAutoFit/>
          </a:bodyPr>
          <a:lstStyle/>
          <a:p>
            <a:r>
              <a:rPr lang="en-US" altLang="zh-CN"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A method</a:t>
            </a:r>
            <a:r>
              <a:rPr lang="en-US" altLang="zh-CN" sz="1400" baseline="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 for complete image annotation</a:t>
            </a:r>
            <a:endParaRPr lang="zh-CN" altLang="en-US"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6"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p:blipFill>
        <p:spPr>
          <a:xfrm>
            <a:off x="10997756" y="5571342"/>
            <a:ext cx="813253" cy="805120"/>
          </a:xfrm>
          <a:prstGeom prst="rect">
            <a:avLst/>
          </a:prstGeom>
        </p:spPr>
      </p:pic>
      <p:sp>
        <p:nvSpPr>
          <p:cNvPr id="10" name="等腰三角形 9"/>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a:solidFill>
                  <a:schemeClr val="bg1"/>
                </a:solidFill>
                <a:latin typeface="微软雅黑" pitchFamily="34" charset="-122"/>
                <a:ea typeface="微软雅黑" pitchFamily="34" charset="-122"/>
              </a:rPr>
              <a:t>课题概述</a:t>
            </a:r>
          </a:p>
        </p:txBody>
      </p:sp>
      <p:sp>
        <p:nvSpPr>
          <p:cNvPr id="12" name="文本框 11"/>
          <p:cNvSpPr txBox="1"/>
          <p:nvPr userDrawn="1"/>
        </p:nvSpPr>
        <p:spPr>
          <a:xfrm>
            <a:off x="10711051" y="2193112"/>
            <a:ext cx="1386662" cy="400110"/>
          </a:xfrm>
          <a:prstGeom prst="rect">
            <a:avLst/>
          </a:prstGeom>
          <a:noFill/>
        </p:spPr>
        <p:txBody>
          <a:bodyPr wrap="square" rtlCol="0">
            <a:spAutoFit/>
          </a:bodyPr>
          <a:lstStyle/>
          <a:p>
            <a:pPr algn="ctr"/>
            <a:r>
              <a:rPr lang="zh-CN" altLang="en-US" sz="2000">
                <a:solidFill>
                  <a:schemeClr val="accent2">
                    <a:lumMod val="75000"/>
                  </a:schemeClr>
                </a:solidFill>
                <a:latin typeface="微软雅黑" pitchFamily="34" charset="-122"/>
                <a:ea typeface="微软雅黑" pitchFamily="34" charset="-122"/>
              </a:rPr>
              <a:t>研究方法</a:t>
            </a:r>
          </a:p>
        </p:txBody>
      </p:sp>
      <p:sp>
        <p:nvSpPr>
          <p:cNvPr id="14" name="文本框 13"/>
          <p:cNvSpPr txBox="1"/>
          <p:nvPr userDrawn="1"/>
        </p:nvSpPr>
        <p:spPr>
          <a:xfrm>
            <a:off x="10711051" y="3315621"/>
            <a:ext cx="1386662" cy="400110"/>
          </a:xfrm>
          <a:prstGeom prst="rect">
            <a:avLst/>
          </a:prstGeom>
          <a:noFill/>
        </p:spPr>
        <p:txBody>
          <a:bodyPr wrap="square" rtlCol="0">
            <a:spAutoFit/>
          </a:bodyPr>
          <a:lstStyle/>
          <a:p>
            <a:pPr algn="ctr"/>
            <a:r>
              <a:rPr lang="zh-CN" altLang="en-US" sz="2000">
                <a:solidFill>
                  <a:schemeClr val="accent2">
                    <a:lumMod val="75000"/>
                  </a:schemeClr>
                </a:solidFill>
                <a:latin typeface="微软雅黑" pitchFamily="34" charset="-122"/>
                <a:ea typeface="微软雅黑" pitchFamily="34" charset="-122"/>
              </a:rPr>
              <a:t>系统设计</a:t>
            </a:r>
          </a:p>
        </p:txBody>
      </p:sp>
      <p:sp>
        <p:nvSpPr>
          <p:cNvPr id="15" name="文本框 14"/>
          <p:cNvSpPr txBox="1"/>
          <p:nvPr userDrawn="1"/>
        </p:nvSpPr>
        <p:spPr>
          <a:xfrm>
            <a:off x="10711051" y="4435875"/>
            <a:ext cx="1386662" cy="400110"/>
          </a:xfrm>
          <a:prstGeom prst="rect">
            <a:avLst/>
          </a:prstGeom>
          <a:noFill/>
        </p:spPr>
        <p:txBody>
          <a:bodyPr wrap="square" rtlCol="0">
            <a:spAutoFit/>
          </a:bodyPr>
          <a:lstStyle/>
          <a:p>
            <a:pPr algn="ctr"/>
            <a:r>
              <a:rPr lang="zh-CN" altLang="en-US" sz="2000">
                <a:solidFill>
                  <a:schemeClr val="accent2">
                    <a:lumMod val="75000"/>
                  </a:schemeClr>
                </a:solidFill>
                <a:latin typeface="微软雅黑" pitchFamily="34" charset="-122"/>
                <a:ea typeface="微软雅黑" pitchFamily="34" charset="-122"/>
              </a:rPr>
              <a:t>研究总结</a:t>
            </a:r>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2023/6/17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a:t>P</a:t>
            </a:r>
            <a:fld id="{38893EA9-123D-489F-8313-43A8A4AC4565}" type="slidenum">
              <a:rPr lang="zh-CN" altLang="en-US" smtClean="0"/>
              <a:t>‹#›</a:t>
            </a:fld>
            <a:endParaRPr lang="zh-CN" altLang="en-US"/>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6" name="文本框 15">
            <a:extLst>
              <a:ext uri="{FF2B5EF4-FFF2-40B4-BE49-F238E27FC236}">
                <a16:creationId xmlns:a16="http://schemas.microsoft.com/office/drawing/2014/main" id="{A1C202BD-09FE-4F71-80A3-4BBC52307EC3}"/>
              </a:ext>
            </a:extLst>
          </p:cNvPr>
          <p:cNvSpPr txBox="1"/>
          <p:nvPr userDrawn="1"/>
        </p:nvSpPr>
        <p:spPr>
          <a:xfrm>
            <a:off x="1302657" y="859160"/>
            <a:ext cx="3844109" cy="307777"/>
          </a:xfrm>
          <a:prstGeom prst="rect">
            <a:avLst/>
          </a:prstGeom>
          <a:noFill/>
        </p:spPr>
        <p:txBody>
          <a:bodyPr wrap="square" rtlCol="0">
            <a:spAutoFit/>
          </a:bodyPr>
          <a:lstStyle/>
          <a:p>
            <a:r>
              <a:rPr lang="en-US" altLang="zh-CN"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A method</a:t>
            </a:r>
            <a:r>
              <a:rPr lang="en-US" altLang="zh-CN" sz="1400" baseline="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 for complete image annotation</a:t>
            </a:r>
            <a:endParaRPr lang="zh-CN" altLang="en-US"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17" name="矩形 16">
            <a:extLst>
              <a:ext uri="{FF2B5EF4-FFF2-40B4-BE49-F238E27FC236}">
                <a16:creationId xmlns:a16="http://schemas.microsoft.com/office/drawing/2014/main" id="{483152DB-6E93-4BEA-B9D9-026D5560BD5F}"/>
              </a:ext>
            </a:extLst>
          </p:cNvPr>
          <p:cNvSpPr/>
          <p:nvPr userDrawn="1"/>
        </p:nvSpPr>
        <p:spPr>
          <a:xfrm>
            <a:off x="10616766"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9FC8BE8E-26C4-4682-9482-1E8C85D69DB0}"/>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p:blipFill>
        <p:spPr>
          <a:xfrm>
            <a:off x="10997756" y="5571342"/>
            <a:ext cx="813253" cy="805120"/>
          </a:xfrm>
          <a:prstGeom prst="rect">
            <a:avLst/>
          </a:prstGeom>
        </p:spPr>
      </p:pic>
      <p:sp>
        <p:nvSpPr>
          <p:cNvPr id="19" name="等腰三角形 18">
            <a:extLst>
              <a:ext uri="{FF2B5EF4-FFF2-40B4-BE49-F238E27FC236}">
                <a16:creationId xmlns:a16="http://schemas.microsoft.com/office/drawing/2014/main" id="{B7121DEC-1391-469B-81E3-11AD6D5ACFFF}"/>
              </a:ext>
            </a:extLst>
          </p:cNvPr>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a:extLst>
              <a:ext uri="{FF2B5EF4-FFF2-40B4-BE49-F238E27FC236}">
                <a16:creationId xmlns:a16="http://schemas.microsoft.com/office/drawing/2014/main" id="{0042BAD0-A2E6-481D-8E09-60EC141E1B6E}"/>
              </a:ext>
            </a:extLst>
          </p:cNvPr>
          <p:cNvSpPr txBox="1"/>
          <p:nvPr userDrawn="1"/>
        </p:nvSpPr>
        <p:spPr>
          <a:xfrm>
            <a:off x="10711051" y="1070015"/>
            <a:ext cx="1386662" cy="400110"/>
          </a:xfrm>
          <a:prstGeom prst="rect">
            <a:avLst/>
          </a:prstGeom>
          <a:noFill/>
        </p:spPr>
        <p:txBody>
          <a:bodyPr wrap="square" rtlCol="0">
            <a:spAutoFit/>
          </a:bodyPr>
          <a:lstStyle/>
          <a:p>
            <a:pPr algn="ctr"/>
            <a:r>
              <a:rPr lang="zh-CN" altLang="en-US" sz="2000">
                <a:solidFill>
                  <a:srgbClr val="00263C"/>
                </a:solidFill>
                <a:latin typeface="微软雅黑" pitchFamily="34" charset="-122"/>
                <a:ea typeface="微软雅黑" pitchFamily="34" charset="-122"/>
              </a:rPr>
              <a:t>课题概述</a:t>
            </a:r>
          </a:p>
        </p:txBody>
      </p:sp>
      <p:sp>
        <p:nvSpPr>
          <p:cNvPr id="21" name="文本框 20">
            <a:extLst>
              <a:ext uri="{FF2B5EF4-FFF2-40B4-BE49-F238E27FC236}">
                <a16:creationId xmlns:a16="http://schemas.microsoft.com/office/drawing/2014/main" id="{0B3B7082-AFA3-4D4A-A71B-132E76618CC4}"/>
              </a:ext>
            </a:extLst>
          </p:cNvPr>
          <p:cNvSpPr txBox="1"/>
          <p:nvPr userDrawn="1"/>
        </p:nvSpPr>
        <p:spPr>
          <a:xfrm>
            <a:off x="10711051" y="2193112"/>
            <a:ext cx="1386662" cy="400110"/>
          </a:xfrm>
          <a:prstGeom prst="rect">
            <a:avLst/>
          </a:prstGeom>
          <a:noFill/>
        </p:spPr>
        <p:txBody>
          <a:bodyPr wrap="square" rtlCol="0">
            <a:spAutoFit/>
          </a:bodyPr>
          <a:lstStyle/>
          <a:p>
            <a:pPr algn="ctr"/>
            <a:r>
              <a:rPr lang="zh-CN" altLang="en-US" sz="2000">
                <a:solidFill>
                  <a:schemeClr val="bg1"/>
                </a:solidFill>
                <a:latin typeface="微软雅黑" pitchFamily="34" charset="-122"/>
                <a:ea typeface="微软雅黑" pitchFamily="34" charset="-122"/>
              </a:rPr>
              <a:t>研究方法</a:t>
            </a:r>
          </a:p>
        </p:txBody>
      </p:sp>
      <p:sp>
        <p:nvSpPr>
          <p:cNvPr id="22" name="文本框 21">
            <a:extLst>
              <a:ext uri="{FF2B5EF4-FFF2-40B4-BE49-F238E27FC236}">
                <a16:creationId xmlns:a16="http://schemas.microsoft.com/office/drawing/2014/main" id="{E31B300E-71B3-4314-92F8-7ADE5828B31B}"/>
              </a:ext>
            </a:extLst>
          </p:cNvPr>
          <p:cNvSpPr txBox="1"/>
          <p:nvPr userDrawn="1"/>
        </p:nvSpPr>
        <p:spPr>
          <a:xfrm>
            <a:off x="10711051" y="3315621"/>
            <a:ext cx="1386662" cy="400110"/>
          </a:xfrm>
          <a:prstGeom prst="rect">
            <a:avLst/>
          </a:prstGeom>
          <a:noFill/>
        </p:spPr>
        <p:txBody>
          <a:bodyPr wrap="square" rtlCol="0">
            <a:spAutoFit/>
          </a:bodyPr>
          <a:lstStyle/>
          <a:p>
            <a:pPr algn="ctr"/>
            <a:r>
              <a:rPr lang="zh-CN" altLang="en-US" sz="2000">
                <a:solidFill>
                  <a:schemeClr val="accent2">
                    <a:lumMod val="75000"/>
                  </a:schemeClr>
                </a:solidFill>
                <a:latin typeface="微软雅黑" pitchFamily="34" charset="-122"/>
                <a:ea typeface="微软雅黑" pitchFamily="34" charset="-122"/>
              </a:rPr>
              <a:t>系统设计</a:t>
            </a:r>
          </a:p>
        </p:txBody>
      </p:sp>
      <p:sp>
        <p:nvSpPr>
          <p:cNvPr id="23" name="文本框 22">
            <a:extLst>
              <a:ext uri="{FF2B5EF4-FFF2-40B4-BE49-F238E27FC236}">
                <a16:creationId xmlns:a16="http://schemas.microsoft.com/office/drawing/2014/main" id="{55A34A70-6211-41A1-BFF0-3E32994ED769}"/>
              </a:ext>
            </a:extLst>
          </p:cNvPr>
          <p:cNvSpPr txBox="1"/>
          <p:nvPr userDrawn="1"/>
        </p:nvSpPr>
        <p:spPr>
          <a:xfrm>
            <a:off x="10711051" y="4435875"/>
            <a:ext cx="1386662" cy="400110"/>
          </a:xfrm>
          <a:prstGeom prst="rect">
            <a:avLst/>
          </a:prstGeom>
          <a:noFill/>
        </p:spPr>
        <p:txBody>
          <a:bodyPr wrap="square" rtlCol="0">
            <a:spAutoFit/>
          </a:bodyPr>
          <a:lstStyle/>
          <a:p>
            <a:pPr algn="ctr"/>
            <a:r>
              <a:rPr lang="zh-CN" altLang="en-US" sz="2000">
                <a:solidFill>
                  <a:schemeClr val="accent2">
                    <a:lumMod val="75000"/>
                  </a:schemeClr>
                </a:solidFill>
                <a:latin typeface="微软雅黑" pitchFamily="34" charset="-122"/>
                <a:ea typeface="微软雅黑" pitchFamily="34" charset="-122"/>
              </a:rPr>
              <a:t>研究总结</a:t>
            </a:r>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2023/6/17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a:t>P</a:t>
            </a:r>
            <a:fld id="{38893EA9-123D-489F-8313-43A8A4AC4565}" type="slidenum">
              <a:rPr lang="zh-CN" altLang="en-US" smtClean="0"/>
              <a:t>‹#›</a:t>
            </a:fld>
            <a:endParaRPr lang="zh-CN" altLang="en-US"/>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6" name="文本框 15">
            <a:extLst>
              <a:ext uri="{FF2B5EF4-FFF2-40B4-BE49-F238E27FC236}">
                <a16:creationId xmlns:a16="http://schemas.microsoft.com/office/drawing/2014/main" id="{ACC1F337-50A4-404C-BD15-488C8705A7F8}"/>
              </a:ext>
            </a:extLst>
          </p:cNvPr>
          <p:cNvSpPr txBox="1"/>
          <p:nvPr userDrawn="1"/>
        </p:nvSpPr>
        <p:spPr>
          <a:xfrm>
            <a:off x="1302657" y="859160"/>
            <a:ext cx="3844109" cy="307777"/>
          </a:xfrm>
          <a:prstGeom prst="rect">
            <a:avLst/>
          </a:prstGeom>
          <a:noFill/>
        </p:spPr>
        <p:txBody>
          <a:bodyPr wrap="square" rtlCol="0">
            <a:spAutoFit/>
          </a:bodyPr>
          <a:lstStyle/>
          <a:p>
            <a:r>
              <a:rPr lang="en-US" altLang="zh-CN"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A method</a:t>
            </a:r>
            <a:r>
              <a:rPr lang="en-US" altLang="zh-CN" sz="1400" baseline="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 for complete image annotation</a:t>
            </a:r>
            <a:endParaRPr lang="zh-CN" altLang="en-US"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24" name="矩形 23">
            <a:extLst>
              <a:ext uri="{FF2B5EF4-FFF2-40B4-BE49-F238E27FC236}">
                <a16:creationId xmlns:a16="http://schemas.microsoft.com/office/drawing/2014/main" id="{B9666F3A-6152-4228-B56E-272858F91838}"/>
              </a:ext>
            </a:extLst>
          </p:cNvPr>
          <p:cNvSpPr/>
          <p:nvPr userDrawn="1"/>
        </p:nvSpPr>
        <p:spPr>
          <a:xfrm>
            <a:off x="10616766"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27540556-21C1-4B9E-A186-104D820368BC}"/>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p:blipFill>
        <p:spPr>
          <a:xfrm>
            <a:off x="10997756" y="5571342"/>
            <a:ext cx="813253" cy="805120"/>
          </a:xfrm>
          <a:prstGeom prst="rect">
            <a:avLst/>
          </a:prstGeom>
        </p:spPr>
      </p:pic>
      <p:sp>
        <p:nvSpPr>
          <p:cNvPr id="26" name="等腰三角形 25">
            <a:extLst>
              <a:ext uri="{FF2B5EF4-FFF2-40B4-BE49-F238E27FC236}">
                <a16:creationId xmlns:a16="http://schemas.microsoft.com/office/drawing/2014/main" id="{0238EA39-4BB8-4529-A4E3-44739281752B}"/>
              </a:ext>
            </a:extLst>
          </p:cNvPr>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文本框 26">
            <a:extLst>
              <a:ext uri="{FF2B5EF4-FFF2-40B4-BE49-F238E27FC236}">
                <a16:creationId xmlns:a16="http://schemas.microsoft.com/office/drawing/2014/main" id="{40EA80DF-F2B9-4846-A6A3-3C0699729DF0}"/>
              </a:ext>
            </a:extLst>
          </p:cNvPr>
          <p:cNvSpPr txBox="1"/>
          <p:nvPr userDrawn="1"/>
        </p:nvSpPr>
        <p:spPr>
          <a:xfrm>
            <a:off x="10711051" y="1070015"/>
            <a:ext cx="1386662" cy="400110"/>
          </a:xfrm>
          <a:prstGeom prst="rect">
            <a:avLst/>
          </a:prstGeom>
          <a:noFill/>
        </p:spPr>
        <p:txBody>
          <a:bodyPr wrap="square" rtlCol="0">
            <a:spAutoFit/>
          </a:bodyPr>
          <a:lstStyle/>
          <a:p>
            <a:pPr algn="ctr"/>
            <a:r>
              <a:rPr lang="zh-CN" altLang="en-US" sz="2000">
                <a:solidFill>
                  <a:srgbClr val="00263C"/>
                </a:solidFill>
                <a:latin typeface="微软雅黑" pitchFamily="34" charset="-122"/>
                <a:ea typeface="微软雅黑" pitchFamily="34" charset="-122"/>
              </a:rPr>
              <a:t>课题概述</a:t>
            </a:r>
          </a:p>
        </p:txBody>
      </p:sp>
      <p:sp>
        <p:nvSpPr>
          <p:cNvPr id="28" name="文本框 27">
            <a:extLst>
              <a:ext uri="{FF2B5EF4-FFF2-40B4-BE49-F238E27FC236}">
                <a16:creationId xmlns:a16="http://schemas.microsoft.com/office/drawing/2014/main" id="{7533EFC4-DA1C-4ABB-8B31-C09C369BE224}"/>
              </a:ext>
            </a:extLst>
          </p:cNvPr>
          <p:cNvSpPr txBox="1"/>
          <p:nvPr userDrawn="1"/>
        </p:nvSpPr>
        <p:spPr>
          <a:xfrm>
            <a:off x="10711051" y="2193112"/>
            <a:ext cx="1386662" cy="400110"/>
          </a:xfrm>
          <a:prstGeom prst="rect">
            <a:avLst/>
          </a:prstGeom>
          <a:noFill/>
        </p:spPr>
        <p:txBody>
          <a:bodyPr wrap="square" rtlCol="0">
            <a:spAutoFit/>
          </a:bodyPr>
          <a:lstStyle/>
          <a:p>
            <a:pPr algn="ctr"/>
            <a:r>
              <a:rPr lang="zh-CN" altLang="en-US" sz="2000">
                <a:solidFill>
                  <a:schemeClr val="bg1"/>
                </a:solidFill>
                <a:latin typeface="微软雅黑" pitchFamily="34" charset="-122"/>
                <a:ea typeface="微软雅黑" pitchFamily="34" charset="-122"/>
              </a:rPr>
              <a:t>研究方法</a:t>
            </a:r>
          </a:p>
        </p:txBody>
      </p:sp>
      <p:sp>
        <p:nvSpPr>
          <p:cNvPr id="29" name="文本框 28">
            <a:extLst>
              <a:ext uri="{FF2B5EF4-FFF2-40B4-BE49-F238E27FC236}">
                <a16:creationId xmlns:a16="http://schemas.microsoft.com/office/drawing/2014/main" id="{EE2E981B-B593-4843-BADB-75EC063D90D8}"/>
              </a:ext>
            </a:extLst>
          </p:cNvPr>
          <p:cNvSpPr txBox="1"/>
          <p:nvPr userDrawn="1"/>
        </p:nvSpPr>
        <p:spPr>
          <a:xfrm>
            <a:off x="10711051" y="3315621"/>
            <a:ext cx="1386662" cy="400110"/>
          </a:xfrm>
          <a:prstGeom prst="rect">
            <a:avLst/>
          </a:prstGeom>
          <a:noFill/>
        </p:spPr>
        <p:txBody>
          <a:bodyPr wrap="square" rtlCol="0">
            <a:spAutoFit/>
          </a:bodyPr>
          <a:lstStyle/>
          <a:p>
            <a:pPr algn="ctr"/>
            <a:r>
              <a:rPr lang="zh-CN" altLang="en-US" sz="2000">
                <a:solidFill>
                  <a:schemeClr val="accent2">
                    <a:lumMod val="75000"/>
                  </a:schemeClr>
                </a:solidFill>
                <a:latin typeface="微软雅黑" pitchFamily="34" charset="-122"/>
                <a:ea typeface="微软雅黑" pitchFamily="34" charset="-122"/>
              </a:rPr>
              <a:t>系统设计</a:t>
            </a:r>
          </a:p>
        </p:txBody>
      </p:sp>
      <p:sp>
        <p:nvSpPr>
          <p:cNvPr id="30" name="文本框 29">
            <a:extLst>
              <a:ext uri="{FF2B5EF4-FFF2-40B4-BE49-F238E27FC236}">
                <a16:creationId xmlns:a16="http://schemas.microsoft.com/office/drawing/2014/main" id="{1812EC0B-2942-489D-8C74-55A1CEB7F0A6}"/>
              </a:ext>
            </a:extLst>
          </p:cNvPr>
          <p:cNvSpPr txBox="1"/>
          <p:nvPr userDrawn="1"/>
        </p:nvSpPr>
        <p:spPr>
          <a:xfrm>
            <a:off x="10711051" y="4435875"/>
            <a:ext cx="1386662" cy="400110"/>
          </a:xfrm>
          <a:prstGeom prst="rect">
            <a:avLst/>
          </a:prstGeom>
          <a:noFill/>
        </p:spPr>
        <p:txBody>
          <a:bodyPr wrap="square" rtlCol="0">
            <a:spAutoFit/>
          </a:bodyPr>
          <a:lstStyle/>
          <a:p>
            <a:pPr algn="ctr"/>
            <a:r>
              <a:rPr lang="zh-CN" altLang="en-US" sz="2000">
                <a:solidFill>
                  <a:schemeClr val="accent2">
                    <a:lumMod val="75000"/>
                  </a:schemeClr>
                </a:solidFill>
                <a:latin typeface="微软雅黑" pitchFamily="34" charset="-122"/>
                <a:ea typeface="微软雅黑" pitchFamily="34" charset="-122"/>
              </a:rPr>
              <a:t>研究总结</a:t>
            </a:r>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2023/6/17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a:t>P</a:t>
            </a:r>
            <a:fld id="{38893EA9-123D-489F-8313-43A8A4AC4565}" type="slidenum">
              <a:rPr lang="zh-CN" altLang="en-US" smtClean="0"/>
              <a:t>‹#›</a:t>
            </a:fld>
            <a:endParaRPr lang="zh-CN" altLang="en-US"/>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6" name="文本框 15">
            <a:extLst>
              <a:ext uri="{FF2B5EF4-FFF2-40B4-BE49-F238E27FC236}">
                <a16:creationId xmlns:a16="http://schemas.microsoft.com/office/drawing/2014/main" id="{3FB01C3D-AD79-4989-9DCF-03E319C89C39}"/>
              </a:ext>
            </a:extLst>
          </p:cNvPr>
          <p:cNvSpPr txBox="1"/>
          <p:nvPr userDrawn="1"/>
        </p:nvSpPr>
        <p:spPr>
          <a:xfrm>
            <a:off x="1302657" y="859160"/>
            <a:ext cx="3844109" cy="307777"/>
          </a:xfrm>
          <a:prstGeom prst="rect">
            <a:avLst/>
          </a:prstGeom>
          <a:noFill/>
        </p:spPr>
        <p:txBody>
          <a:bodyPr wrap="square" rtlCol="0">
            <a:spAutoFit/>
          </a:bodyPr>
          <a:lstStyle/>
          <a:p>
            <a:r>
              <a:rPr lang="en-US" altLang="zh-CN"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A method</a:t>
            </a:r>
            <a:r>
              <a:rPr lang="en-US" altLang="zh-CN" sz="1400" baseline="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 for complete image annotation</a:t>
            </a:r>
            <a:endParaRPr lang="zh-CN" altLang="en-US"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17" name="矩形 16">
            <a:extLst>
              <a:ext uri="{FF2B5EF4-FFF2-40B4-BE49-F238E27FC236}">
                <a16:creationId xmlns:a16="http://schemas.microsoft.com/office/drawing/2014/main" id="{9CE46258-EEFF-403F-9331-6AF43E8B91C3}"/>
              </a:ext>
            </a:extLst>
          </p:cNvPr>
          <p:cNvSpPr/>
          <p:nvPr userDrawn="1"/>
        </p:nvSpPr>
        <p:spPr>
          <a:xfrm>
            <a:off x="10616766"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FF8BD11C-A124-42CE-8F34-1FD91622A167}"/>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p:blipFill>
        <p:spPr>
          <a:xfrm>
            <a:off x="10997756" y="5571342"/>
            <a:ext cx="813253" cy="805120"/>
          </a:xfrm>
          <a:prstGeom prst="rect">
            <a:avLst/>
          </a:prstGeom>
        </p:spPr>
      </p:pic>
      <p:sp>
        <p:nvSpPr>
          <p:cNvPr id="19" name="等腰三角形 18">
            <a:extLst>
              <a:ext uri="{FF2B5EF4-FFF2-40B4-BE49-F238E27FC236}">
                <a16:creationId xmlns:a16="http://schemas.microsoft.com/office/drawing/2014/main" id="{8E8A8EC6-8486-4914-B61D-AAE727F9AA59}"/>
              </a:ext>
            </a:extLst>
          </p:cNvPr>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a:extLst>
              <a:ext uri="{FF2B5EF4-FFF2-40B4-BE49-F238E27FC236}">
                <a16:creationId xmlns:a16="http://schemas.microsoft.com/office/drawing/2014/main" id="{3FC47B13-967F-4874-9815-392B5883B4CD}"/>
              </a:ext>
            </a:extLst>
          </p:cNvPr>
          <p:cNvSpPr txBox="1"/>
          <p:nvPr userDrawn="1"/>
        </p:nvSpPr>
        <p:spPr>
          <a:xfrm>
            <a:off x="10711051" y="1070015"/>
            <a:ext cx="1386662" cy="400110"/>
          </a:xfrm>
          <a:prstGeom prst="rect">
            <a:avLst/>
          </a:prstGeom>
          <a:noFill/>
        </p:spPr>
        <p:txBody>
          <a:bodyPr wrap="square" rtlCol="0">
            <a:spAutoFit/>
          </a:bodyPr>
          <a:lstStyle/>
          <a:p>
            <a:pPr algn="ctr"/>
            <a:r>
              <a:rPr lang="zh-CN" altLang="en-US" sz="2000">
                <a:solidFill>
                  <a:srgbClr val="00263C"/>
                </a:solidFill>
                <a:latin typeface="微软雅黑" pitchFamily="34" charset="-122"/>
                <a:ea typeface="微软雅黑" pitchFamily="34" charset="-122"/>
              </a:rPr>
              <a:t>课题概述</a:t>
            </a:r>
          </a:p>
        </p:txBody>
      </p:sp>
      <p:sp>
        <p:nvSpPr>
          <p:cNvPr id="21" name="文本框 20">
            <a:extLst>
              <a:ext uri="{FF2B5EF4-FFF2-40B4-BE49-F238E27FC236}">
                <a16:creationId xmlns:a16="http://schemas.microsoft.com/office/drawing/2014/main" id="{E89E0CA2-B10F-4A18-A800-B648A30D2C31}"/>
              </a:ext>
            </a:extLst>
          </p:cNvPr>
          <p:cNvSpPr txBox="1"/>
          <p:nvPr userDrawn="1"/>
        </p:nvSpPr>
        <p:spPr>
          <a:xfrm>
            <a:off x="10711051" y="2193112"/>
            <a:ext cx="1386662" cy="400110"/>
          </a:xfrm>
          <a:prstGeom prst="rect">
            <a:avLst/>
          </a:prstGeom>
          <a:noFill/>
        </p:spPr>
        <p:txBody>
          <a:bodyPr wrap="square" rtlCol="0">
            <a:spAutoFit/>
          </a:bodyPr>
          <a:lstStyle/>
          <a:p>
            <a:pPr algn="ctr"/>
            <a:r>
              <a:rPr lang="zh-CN" altLang="en-US" sz="2000">
                <a:solidFill>
                  <a:srgbClr val="00263C"/>
                </a:solidFill>
                <a:latin typeface="微软雅黑" pitchFamily="34" charset="-122"/>
                <a:ea typeface="微软雅黑" pitchFamily="34" charset="-122"/>
              </a:rPr>
              <a:t>研究方法</a:t>
            </a:r>
          </a:p>
        </p:txBody>
      </p:sp>
      <p:sp>
        <p:nvSpPr>
          <p:cNvPr id="22" name="文本框 21">
            <a:extLst>
              <a:ext uri="{FF2B5EF4-FFF2-40B4-BE49-F238E27FC236}">
                <a16:creationId xmlns:a16="http://schemas.microsoft.com/office/drawing/2014/main" id="{84FFFB4B-D0A1-411D-9990-59F581086BCF}"/>
              </a:ext>
            </a:extLst>
          </p:cNvPr>
          <p:cNvSpPr txBox="1"/>
          <p:nvPr userDrawn="1"/>
        </p:nvSpPr>
        <p:spPr>
          <a:xfrm>
            <a:off x="10711051" y="3315621"/>
            <a:ext cx="1386662" cy="400110"/>
          </a:xfrm>
          <a:prstGeom prst="rect">
            <a:avLst/>
          </a:prstGeom>
          <a:noFill/>
        </p:spPr>
        <p:txBody>
          <a:bodyPr wrap="square" rtlCol="0">
            <a:spAutoFit/>
          </a:bodyPr>
          <a:lstStyle/>
          <a:p>
            <a:pPr algn="ctr"/>
            <a:r>
              <a:rPr lang="zh-CN" altLang="en-US" sz="2000">
                <a:solidFill>
                  <a:schemeClr val="bg1"/>
                </a:solidFill>
                <a:latin typeface="微软雅黑" pitchFamily="34" charset="-122"/>
                <a:ea typeface="微软雅黑" pitchFamily="34" charset="-122"/>
              </a:rPr>
              <a:t>系统设计</a:t>
            </a:r>
          </a:p>
        </p:txBody>
      </p:sp>
      <p:sp>
        <p:nvSpPr>
          <p:cNvPr id="23" name="文本框 22">
            <a:extLst>
              <a:ext uri="{FF2B5EF4-FFF2-40B4-BE49-F238E27FC236}">
                <a16:creationId xmlns:a16="http://schemas.microsoft.com/office/drawing/2014/main" id="{9796BD7E-B8CD-494C-BAC6-20B295AF8AFC}"/>
              </a:ext>
            </a:extLst>
          </p:cNvPr>
          <p:cNvSpPr txBox="1"/>
          <p:nvPr userDrawn="1"/>
        </p:nvSpPr>
        <p:spPr>
          <a:xfrm>
            <a:off x="10711051" y="4435875"/>
            <a:ext cx="1386662" cy="400110"/>
          </a:xfrm>
          <a:prstGeom prst="rect">
            <a:avLst/>
          </a:prstGeom>
          <a:noFill/>
        </p:spPr>
        <p:txBody>
          <a:bodyPr wrap="square" rtlCol="0">
            <a:spAutoFit/>
          </a:bodyPr>
          <a:lstStyle/>
          <a:p>
            <a:pPr algn="ctr"/>
            <a:r>
              <a:rPr lang="zh-CN" altLang="en-US" sz="2000">
                <a:solidFill>
                  <a:schemeClr val="accent2">
                    <a:lumMod val="75000"/>
                  </a:schemeClr>
                </a:solidFill>
                <a:latin typeface="微软雅黑" pitchFamily="34" charset="-122"/>
                <a:ea typeface="微软雅黑" pitchFamily="34" charset="-122"/>
              </a:rPr>
              <a:t>研究总结</a:t>
            </a:r>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2023/6/17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a:t>P</a:t>
            </a:r>
            <a:fld id="{38893EA9-123D-489F-8313-43A8A4AC4565}" type="slidenum">
              <a:rPr lang="zh-CN" altLang="en-US" smtClean="0"/>
              <a:t>‹#›</a:t>
            </a:fld>
            <a:endParaRPr lang="zh-CN" altLang="en-US"/>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6" name="文本框 15">
            <a:extLst>
              <a:ext uri="{FF2B5EF4-FFF2-40B4-BE49-F238E27FC236}">
                <a16:creationId xmlns:a16="http://schemas.microsoft.com/office/drawing/2014/main" id="{1F1EA86F-4553-459E-B093-98F6EAF279A4}"/>
              </a:ext>
            </a:extLst>
          </p:cNvPr>
          <p:cNvSpPr txBox="1"/>
          <p:nvPr userDrawn="1"/>
        </p:nvSpPr>
        <p:spPr>
          <a:xfrm>
            <a:off x="1302657" y="859160"/>
            <a:ext cx="3844109" cy="307777"/>
          </a:xfrm>
          <a:prstGeom prst="rect">
            <a:avLst/>
          </a:prstGeom>
          <a:noFill/>
        </p:spPr>
        <p:txBody>
          <a:bodyPr wrap="square" rtlCol="0">
            <a:spAutoFit/>
          </a:bodyPr>
          <a:lstStyle/>
          <a:p>
            <a:r>
              <a:rPr lang="en-US" altLang="zh-CN"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A method</a:t>
            </a:r>
            <a:r>
              <a:rPr lang="en-US" altLang="zh-CN" sz="1400" baseline="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 for complete image annotation</a:t>
            </a:r>
            <a:endParaRPr lang="zh-CN" altLang="en-US"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17" name="矩形 16">
            <a:extLst>
              <a:ext uri="{FF2B5EF4-FFF2-40B4-BE49-F238E27FC236}">
                <a16:creationId xmlns:a16="http://schemas.microsoft.com/office/drawing/2014/main" id="{92410767-7087-471B-9717-5370087284BC}"/>
              </a:ext>
            </a:extLst>
          </p:cNvPr>
          <p:cNvSpPr/>
          <p:nvPr userDrawn="1"/>
        </p:nvSpPr>
        <p:spPr>
          <a:xfrm>
            <a:off x="10616766"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19D151F7-7F5A-4935-983F-E728A5BA83F3}"/>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p:blipFill>
        <p:spPr>
          <a:xfrm>
            <a:off x="10997756" y="5571342"/>
            <a:ext cx="813253" cy="805120"/>
          </a:xfrm>
          <a:prstGeom prst="rect">
            <a:avLst/>
          </a:prstGeom>
        </p:spPr>
      </p:pic>
      <p:sp>
        <p:nvSpPr>
          <p:cNvPr id="19" name="等腰三角形 18">
            <a:extLst>
              <a:ext uri="{FF2B5EF4-FFF2-40B4-BE49-F238E27FC236}">
                <a16:creationId xmlns:a16="http://schemas.microsoft.com/office/drawing/2014/main" id="{D930EFDD-33B0-40F7-B4DC-91836B39B9A1}"/>
              </a:ext>
            </a:extLst>
          </p:cNvPr>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文本框 19">
            <a:extLst>
              <a:ext uri="{FF2B5EF4-FFF2-40B4-BE49-F238E27FC236}">
                <a16:creationId xmlns:a16="http://schemas.microsoft.com/office/drawing/2014/main" id="{04EB31A0-18AF-4972-9857-E134AF835444}"/>
              </a:ext>
            </a:extLst>
          </p:cNvPr>
          <p:cNvSpPr txBox="1"/>
          <p:nvPr userDrawn="1"/>
        </p:nvSpPr>
        <p:spPr>
          <a:xfrm>
            <a:off x="10711051" y="1070015"/>
            <a:ext cx="1386662" cy="400110"/>
          </a:xfrm>
          <a:prstGeom prst="rect">
            <a:avLst/>
          </a:prstGeom>
          <a:noFill/>
        </p:spPr>
        <p:txBody>
          <a:bodyPr wrap="square" rtlCol="0">
            <a:spAutoFit/>
          </a:bodyPr>
          <a:lstStyle/>
          <a:p>
            <a:pPr algn="ctr"/>
            <a:r>
              <a:rPr lang="zh-CN" altLang="en-US" sz="2000">
                <a:solidFill>
                  <a:srgbClr val="00263C"/>
                </a:solidFill>
                <a:latin typeface="微软雅黑" pitchFamily="34" charset="-122"/>
                <a:ea typeface="微软雅黑" pitchFamily="34" charset="-122"/>
              </a:rPr>
              <a:t>课题概述</a:t>
            </a:r>
          </a:p>
        </p:txBody>
      </p:sp>
      <p:sp>
        <p:nvSpPr>
          <p:cNvPr id="21" name="文本框 20">
            <a:extLst>
              <a:ext uri="{FF2B5EF4-FFF2-40B4-BE49-F238E27FC236}">
                <a16:creationId xmlns:a16="http://schemas.microsoft.com/office/drawing/2014/main" id="{5BA8C7AF-13D3-4FF4-8C78-A34AFA8A4090}"/>
              </a:ext>
            </a:extLst>
          </p:cNvPr>
          <p:cNvSpPr txBox="1"/>
          <p:nvPr userDrawn="1"/>
        </p:nvSpPr>
        <p:spPr>
          <a:xfrm>
            <a:off x="10711051" y="2193112"/>
            <a:ext cx="1386662" cy="400110"/>
          </a:xfrm>
          <a:prstGeom prst="rect">
            <a:avLst/>
          </a:prstGeom>
          <a:noFill/>
        </p:spPr>
        <p:txBody>
          <a:bodyPr wrap="square" rtlCol="0">
            <a:spAutoFit/>
          </a:bodyPr>
          <a:lstStyle/>
          <a:p>
            <a:pPr algn="ctr"/>
            <a:r>
              <a:rPr lang="zh-CN" altLang="en-US" sz="2000">
                <a:solidFill>
                  <a:srgbClr val="00263C"/>
                </a:solidFill>
                <a:latin typeface="微软雅黑" pitchFamily="34" charset="-122"/>
                <a:ea typeface="微软雅黑" pitchFamily="34" charset="-122"/>
              </a:rPr>
              <a:t>研究方法</a:t>
            </a:r>
          </a:p>
        </p:txBody>
      </p:sp>
      <p:sp>
        <p:nvSpPr>
          <p:cNvPr id="22" name="文本框 21">
            <a:extLst>
              <a:ext uri="{FF2B5EF4-FFF2-40B4-BE49-F238E27FC236}">
                <a16:creationId xmlns:a16="http://schemas.microsoft.com/office/drawing/2014/main" id="{C0D4E6E9-66B2-4E63-AFE9-E2C3C2F2667B}"/>
              </a:ext>
            </a:extLst>
          </p:cNvPr>
          <p:cNvSpPr txBox="1"/>
          <p:nvPr userDrawn="1"/>
        </p:nvSpPr>
        <p:spPr>
          <a:xfrm>
            <a:off x="10711051" y="3315621"/>
            <a:ext cx="1386662" cy="400110"/>
          </a:xfrm>
          <a:prstGeom prst="rect">
            <a:avLst/>
          </a:prstGeom>
          <a:noFill/>
        </p:spPr>
        <p:txBody>
          <a:bodyPr wrap="square" rtlCol="0">
            <a:spAutoFit/>
          </a:bodyPr>
          <a:lstStyle/>
          <a:p>
            <a:pPr algn="ctr"/>
            <a:r>
              <a:rPr lang="zh-CN" altLang="en-US" sz="2000">
                <a:solidFill>
                  <a:schemeClr val="accent2">
                    <a:lumMod val="75000"/>
                  </a:schemeClr>
                </a:solidFill>
                <a:latin typeface="微软雅黑" pitchFamily="34" charset="-122"/>
                <a:ea typeface="微软雅黑" pitchFamily="34" charset="-122"/>
              </a:rPr>
              <a:t>系统设计</a:t>
            </a:r>
          </a:p>
        </p:txBody>
      </p:sp>
      <p:sp>
        <p:nvSpPr>
          <p:cNvPr id="23" name="文本框 22">
            <a:extLst>
              <a:ext uri="{FF2B5EF4-FFF2-40B4-BE49-F238E27FC236}">
                <a16:creationId xmlns:a16="http://schemas.microsoft.com/office/drawing/2014/main" id="{9BD485B7-C16A-4BCC-829A-1CDAAE03093C}"/>
              </a:ext>
            </a:extLst>
          </p:cNvPr>
          <p:cNvSpPr txBox="1"/>
          <p:nvPr userDrawn="1"/>
        </p:nvSpPr>
        <p:spPr>
          <a:xfrm>
            <a:off x="10711051" y="4435875"/>
            <a:ext cx="1386662" cy="400110"/>
          </a:xfrm>
          <a:prstGeom prst="rect">
            <a:avLst/>
          </a:prstGeom>
          <a:noFill/>
        </p:spPr>
        <p:txBody>
          <a:bodyPr wrap="square" rtlCol="0">
            <a:spAutoFit/>
          </a:bodyPr>
          <a:lstStyle/>
          <a:p>
            <a:pPr algn="ctr"/>
            <a:r>
              <a:rPr lang="zh-CN" altLang="en-US" sz="2000">
                <a:solidFill>
                  <a:schemeClr val="bg1"/>
                </a:solidFill>
                <a:latin typeface="微软雅黑" pitchFamily="34" charset="-122"/>
                <a:ea typeface="微软雅黑" pitchFamily="34" charset="-122"/>
              </a:rPr>
              <a:t>研究总结</a:t>
            </a:r>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2023/6/17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a:t>P</a:t>
            </a:r>
            <a:fld id="{38893EA9-123D-489F-8313-43A8A4AC4565}" type="slidenum">
              <a:rPr lang="zh-CN" altLang="en-US" smtClean="0"/>
              <a:t>‹#›</a:t>
            </a:fld>
            <a:endParaRPr lang="zh-CN" altLang="en-US"/>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335DA888-9BC1-4FA3-A7D7-0DF5C12E3E0C}"/>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p:blipFill>
        <p:spPr>
          <a:xfrm>
            <a:off x="10997756" y="5571342"/>
            <a:ext cx="813253" cy="805120"/>
          </a:xfrm>
          <a:prstGeom prst="rect">
            <a:avLst/>
          </a:prstGeom>
        </p:spPr>
      </p:pic>
      <p:sp>
        <p:nvSpPr>
          <p:cNvPr id="10" name="文本框 9">
            <a:extLst>
              <a:ext uri="{FF2B5EF4-FFF2-40B4-BE49-F238E27FC236}">
                <a16:creationId xmlns:a16="http://schemas.microsoft.com/office/drawing/2014/main" id="{80F0442C-D444-43F3-8854-D9D03DCAA15B}"/>
              </a:ext>
            </a:extLst>
          </p:cNvPr>
          <p:cNvSpPr txBox="1"/>
          <p:nvPr userDrawn="1"/>
        </p:nvSpPr>
        <p:spPr>
          <a:xfrm>
            <a:off x="1302657" y="859160"/>
            <a:ext cx="3844109" cy="307777"/>
          </a:xfrm>
          <a:prstGeom prst="rect">
            <a:avLst/>
          </a:prstGeom>
          <a:noFill/>
        </p:spPr>
        <p:txBody>
          <a:bodyPr wrap="square" rtlCol="0">
            <a:spAutoFit/>
          </a:bodyPr>
          <a:lstStyle/>
          <a:p>
            <a:r>
              <a:rPr lang="en-US" altLang="zh-CN"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A method</a:t>
            </a:r>
            <a:r>
              <a:rPr lang="en-US" altLang="zh-CN" sz="1400" baseline="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 for complete image annotation</a:t>
            </a:r>
            <a:endParaRPr lang="zh-CN" altLang="en-US"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741C5-8F5C-4213-BB69-8C2D02590C1C}" type="datetimeFigureOut">
              <a:rPr lang="zh-CN" altLang="en-US" smtClean="0"/>
              <a:t>2023/6/17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893EA9-123D-489F-8313-43A8A4AC4565}" type="slidenum">
              <a:rPr lang="zh-CN" altLang="en-US" smtClean="0"/>
              <a:t>‹#›</a:t>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2023/6/17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a:t>P</a:t>
            </a:r>
            <a:fld id="{38893EA9-123D-489F-8313-43A8A4AC4565}" type="slidenum">
              <a:rPr lang="zh-CN" altLang="en-US" smtClean="0"/>
              <a:t>‹#›</a:t>
            </a:fld>
            <a:endParaRPr lang="zh-CN" altLang="en-US"/>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文本框 7">
            <a:extLst>
              <a:ext uri="{FF2B5EF4-FFF2-40B4-BE49-F238E27FC236}">
                <a16:creationId xmlns:a16="http://schemas.microsoft.com/office/drawing/2014/main" id="{743FF82C-CFA5-4A37-884A-54E4320DB302}"/>
              </a:ext>
            </a:extLst>
          </p:cNvPr>
          <p:cNvSpPr txBox="1"/>
          <p:nvPr userDrawn="1"/>
        </p:nvSpPr>
        <p:spPr>
          <a:xfrm>
            <a:off x="1302657" y="859160"/>
            <a:ext cx="3844109" cy="307777"/>
          </a:xfrm>
          <a:prstGeom prst="rect">
            <a:avLst/>
          </a:prstGeom>
          <a:noFill/>
        </p:spPr>
        <p:txBody>
          <a:bodyPr wrap="square" rtlCol="0">
            <a:spAutoFit/>
          </a:bodyPr>
          <a:lstStyle/>
          <a:p>
            <a:r>
              <a:rPr lang="en-US" altLang="zh-CN"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A method</a:t>
            </a:r>
            <a:r>
              <a:rPr lang="en-US" altLang="zh-CN" sz="1400" baseline="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 for complete image annotation</a:t>
            </a:r>
            <a:endParaRPr lang="zh-CN" altLang="en-US" sz="140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741C5-8F5C-4213-BB69-8C2D02590C1C}" type="datetimeFigureOut">
              <a:rPr lang="zh-CN" altLang="en-US" smtClean="0"/>
              <a:t>2023/6/17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93EA9-123D-489F-8313-43A8A4AC45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17969"/>
            <a:ext cx="12192000" cy="32076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5"/>
          <p:cNvSpPr>
            <a:spLocks noEditPoints="1"/>
          </p:cNvSpPr>
          <p:nvPr/>
        </p:nvSpPr>
        <p:spPr bwMode="auto">
          <a:xfrm>
            <a:off x="8599210" y="5440828"/>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pic>
        <p:nvPicPr>
          <p:cNvPr id="46" name="图片 45"/>
          <p:cNvPicPr>
            <a:picLocks noChangeAspect="1"/>
          </p:cNvPicPr>
          <p:nvPr/>
        </p:nvPicPr>
        <p:blipFill>
          <a:blip r:embed="rId2">
            <a:extLst>
              <a:ext uri="{28A0092B-C50C-407E-A947-70E740481C1C}">
                <a14:useLocalDpi xmlns:a14="http://schemas.microsoft.com/office/drawing/2010/main" val="0"/>
              </a:ext>
            </a:extLst>
          </a:blip>
          <a:srcRect/>
          <a:stretch/>
        </p:blipFill>
        <p:spPr>
          <a:xfrm>
            <a:off x="629993" y="592539"/>
            <a:ext cx="3855118" cy="705666"/>
          </a:xfrm>
          <a:prstGeom prst="rect">
            <a:avLst/>
          </a:prstGeom>
        </p:spPr>
      </p:pic>
      <p:sp>
        <p:nvSpPr>
          <p:cNvPr id="12" name="等腰三角形 11"/>
          <p:cNvSpPr/>
          <p:nvPr/>
        </p:nvSpPr>
        <p:spPr>
          <a:xfrm flipV="1">
            <a:off x="8977053" y="482155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a:extLst>
              <a:ext uri="{FF2B5EF4-FFF2-40B4-BE49-F238E27FC236}">
                <a16:creationId xmlns:a16="http://schemas.microsoft.com/office/drawing/2014/main" id="{D64700DA-4C00-47DB-9E64-9D657388695C}"/>
              </a:ext>
            </a:extLst>
          </p:cNvPr>
          <p:cNvSpPr txBox="1"/>
          <p:nvPr/>
        </p:nvSpPr>
        <p:spPr>
          <a:xfrm>
            <a:off x="1567412" y="2321839"/>
            <a:ext cx="9132825" cy="584775"/>
          </a:xfrm>
          <a:prstGeom prst="rect">
            <a:avLst/>
          </a:prstGeom>
          <a:noFill/>
        </p:spPr>
        <p:txBody>
          <a:bodyPr wrap="square" rtlCol="0">
            <a:spAutoFit/>
          </a:bodyPr>
          <a:lstStyle/>
          <a:p>
            <a:pPr algn="ctr"/>
            <a:r>
              <a:rPr lang="zh-CN" altLang="en-US" sz="3200" b="1">
                <a:solidFill>
                  <a:schemeClr val="bg1"/>
                </a:solidFill>
                <a:latin typeface="微软雅黑" pitchFamily="34" charset="-122"/>
                <a:ea typeface="微软雅黑" pitchFamily="34" charset="-122"/>
              </a:rPr>
              <a:t>基于多种特征和标签相关度量的图像完备标注方法</a:t>
            </a:r>
          </a:p>
        </p:txBody>
      </p:sp>
      <p:sp>
        <p:nvSpPr>
          <p:cNvPr id="13" name="文本框 12">
            <a:extLst>
              <a:ext uri="{FF2B5EF4-FFF2-40B4-BE49-F238E27FC236}">
                <a16:creationId xmlns:a16="http://schemas.microsoft.com/office/drawing/2014/main" id="{5039EF4F-4E0E-4847-A7AF-9880D3DFEB56}"/>
              </a:ext>
            </a:extLst>
          </p:cNvPr>
          <p:cNvSpPr txBox="1"/>
          <p:nvPr/>
        </p:nvSpPr>
        <p:spPr>
          <a:xfrm>
            <a:off x="4300116" y="3221798"/>
            <a:ext cx="3712029" cy="369332"/>
          </a:xfrm>
          <a:prstGeom prst="rect">
            <a:avLst/>
          </a:prstGeom>
          <a:noFill/>
        </p:spPr>
        <p:txBody>
          <a:bodyPr wrap="square" rtlCol="0">
            <a:spAutoFit/>
          </a:bodyPr>
          <a:lstStyle/>
          <a:p>
            <a:pPr algn="ctr"/>
            <a:r>
              <a:rPr lang="en-US" altLang="zh-CN">
                <a:solidFill>
                  <a:schemeClr val="bg1"/>
                </a:solidFill>
                <a:latin typeface="Times New Roman" panose="02020603050405020304" pitchFamily="18" charset="0"/>
                <a:ea typeface="华文细黑" panose="02010600040101010101" pitchFamily="2" charset="-122"/>
                <a:cs typeface="Times New Roman" panose="02020603050405020304" pitchFamily="18" charset="0"/>
              </a:rPr>
              <a:t>2018</a:t>
            </a:r>
            <a:r>
              <a:rPr lang="zh-CN" altLang="en-US">
                <a:solidFill>
                  <a:schemeClr val="bg1"/>
                </a:solidFill>
                <a:latin typeface="华文细黑" panose="02010600040101010101" pitchFamily="2" charset="-122"/>
                <a:ea typeface="华文细黑" panose="02010600040101010101" pitchFamily="2" charset="-122"/>
                <a:cs typeface="Arial" pitchFamily="34" charset="0"/>
              </a:rPr>
              <a:t>级计算机科学与技术专业</a:t>
            </a:r>
          </a:p>
        </p:txBody>
      </p:sp>
      <p:cxnSp>
        <p:nvCxnSpPr>
          <p:cNvPr id="14" name="直接连接符 13">
            <a:extLst>
              <a:ext uri="{FF2B5EF4-FFF2-40B4-BE49-F238E27FC236}">
                <a16:creationId xmlns:a16="http://schemas.microsoft.com/office/drawing/2014/main" id="{81F6E51F-59DE-4942-B064-B4773F6B6E29}"/>
              </a:ext>
            </a:extLst>
          </p:cNvPr>
          <p:cNvCxnSpPr/>
          <p:nvPr/>
        </p:nvCxnSpPr>
        <p:spPr>
          <a:xfrm>
            <a:off x="1928813" y="3421853"/>
            <a:ext cx="262867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9C615EC-6C7D-43CF-BC11-A25B3FBA7FA1}"/>
              </a:ext>
            </a:extLst>
          </p:cNvPr>
          <p:cNvCxnSpPr/>
          <p:nvPr/>
        </p:nvCxnSpPr>
        <p:spPr>
          <a:xfrm>
            <a:off x="7729311" y="3421853"/>
            <a:ext cx="254340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6804844-DF9A-4771-8DD6-DB917D1F8801}"/>
              </a:ext>
            </a:extLst>
          </p:cNvPr>
          <p:cNvSpPr txBox="1"/>
          <p:nvPr/>
        </p:nvSpPr>
        <p:spPr>
          <a:xfrm>
            <a:off x="2674342" y="3891342"/>
            <a:ext cx="7402285" cy="430054"/>
          </a:xfrm>
          <a:prstGeom prst="rect">
            <a:avLst/>
          </a:prstGeom>
          <a:noFill/>
        </p:spPr>
        <p:txBody>
          <a:bodyPr wrap="square" rtlCol="0">
            <a:spAutoFit/>
          </a:bodyPr>
          <a:lstStyle/>
          <a:p>
            <a:pPr algn="ctr">
              <a:lnSpc>
                <a:spcPct val="120000"/>
              </a:lnSpc>
            </a:pPr>
            <a:r>
              <a:rPr lang="zh-CN" altLang="en-US" sz="2000">
                <a:solidFill>
                  <a:schemeClr val="bg1"/>
                </a:solidFill>
                <a:latin typeface="微软雅黑" pitchFamily="34" charset="-122"/>
                <a:ea typeface="微软雅黑" pitchFamily="34" charset="-122"/>
              </a:rPr>
              <a:t>学生：李先淼</a:t>
            </a:r>
            <a:r>
              <a:rPr lang="en-US" altLang="zh-CN" sz="2000">
                <a:solidFill>
                  <a:schemeClr val="bg1"/>
                </a:solidFill>
                <a:latin typeface="微软雅黑" pitchFamily="34" charset="-122"/>
                <a:ea typeface="微软雅黑" pitchFamily="34" charset="-122"/>
              </a:rPr>
              <a:t>          </a:t>
            </a:r>
            <a:r>
              <a:rPr lang="zh-CN" altLang="en-US" sz="2000">
                <a:solidFill>
                  <a:schemeClr val="bg1"/>
                </a:solidFill>
                <a:latin typeface="微软雅黑" pitchFamily="34" charset="-122"/>
                <a:ea typeface="微软雅黑" pitchFamily="34" charset="-122"/>
              </a:rPr>
              <a:t>指导老师：</a:t>
            </a:r>
            <a:r>
              <a:rPr lang="zh-CN" altLang="en-US" sz="2000">
                <a:solidFill>
                  <a:schemeClr val="bg1"/>
                </a:solidFill>
                <a:latin typeface="华文细黑" panose="02010600040101010101" pitchFamily="2" charset="-122"/>
                <a:ea typeface="华文细黑" panose="02010600040101010101" pitchFamily="2" charset="-122"/>
              </a:rPr>
              <a:t>李先淼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特征提取</a:t>
            </a:r>
          </a:p>
        </p:txBody>
      </p:sp>
      <p:pic>
        <p:nvPicPr>
          <p:cNvPr id="4" name="图片 3">
            <a:extLst>
              <a:ext uri="{FF2B5EF4-FFF2-40B4-BE49-F238E27FC236}">
                <a16:creationId xmlns:a16="http://schemas.microsoft.com/office/drawing/2014/main" id="{84E66DB7-4988-4DB3-A5CF-902591E831E9}"/>
              </a:ext>
            </a:extLst>
          </p:cNvPr>
          <p:cNvPicPr>
            <a:picLocks noChangeAspect="1"/>
          </p:cNvPicPr>
          <p:nvPr/>
        </p:nvPicPr>
        <p:blipFill>
          <a:blip r:embed="rId2"/>
          <a:stretch>
            <a:fillRect/>
          </a:stretch>
        </p:blipFill>
        <p:spPr>
          <a:xfrm>
            <a:off x="1910842" y="1861403"/>
            <a:ext cx="7129463" cy="2990432"/>
          </a:xfrm>
          <a:prstGeom prst="rect">
            <a:avLst/>
          </a:prstGeom>
        </p:spPr>
      </p:pic>
      <p:sp>
        <p:nvSpPr>
          <p:cNvPr id="39" name="文本框 38">
            <a:extLst>
              <a:ext uri="{FF2B5EF4-FFF2-40B4-BE49-F238E27FC236}">
                <a16:creationId xmlns:a16="http://schemas.microsoft.com/office/drawing/2014/main" id="{8E18A5C7-38D3-4B10-85AB-9A371DE226F3}"/>
              </a:ext>
            </a:extLst>
          </p:cNvPr>
          <p:cNvSpPr txBox="1"/>
          <p:nvPr/>
        </p:nvSpPr>
        <p:spPr>
          <a:xfrm>
            <a:off x="1594888" y="5693601"/>
            <a:ext cx="7569156" cy="548548"/>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SIFT</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特征向量的详细提取过程见论文第 </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16</a:t>
            </a: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 </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至 </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18 </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页</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a:p>
            <a:pPr algn="just">
              <a:lnSpc>
                <a:spcPct val="110000"/>
              </a:lnSpc>
            </a:pP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CNN</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特征向量的详细提取过程见论文第 </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18</a:t>
            </a: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 </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至 </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19</a:t>
            </a: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 </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页</a:t>
            </a:r>
          </a:p>
        </p:txBody>
      </p:sp>
    </p:spTree>
    <p:extLst>
      <p:ext uri="{BB962C8B-B14F-4D97-AF65-F5344CB8AC3E}">
        <p14:creationId xmlns:p14="http://schemas.microsoft.com/office/powerpoint/2010/main" val="1380413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近邻检索</a:t>
            </a:r>
          </a:p>
        </p:txBody>
      </p:sp>
      <p:pic>
        <p:nvPicPr>
          <p:cNvPr id="5" name="图片 4">
            <a:extLst>
              <a:ext uri="{FF2B5EF4-FFF2-40B4-BE49-F238E27FC236}">
                <a16:creationId xmlns:a16="http://schemas.microsoft.com/office/drawing/2014/main" id="{86B3C6CC-229D-4973-8B1F-2921CF3AD2E9}"/>
              </a:ext>
            </a:extLst>
          </p:cNvPr>
          <p:cNvPicPr>
            <a:picLocks noChangeAspect="1"/>
          </p:cNvPicPr>
          <p:nvPr/>
        </p:nvPicPr>
        <p:blipFill>
          <a:blip r:embed="rId2"/>
          <a:stretch>
            <a:fillRect/>
          </a:stretch>
        </p:blipFill>
        <p:spPr>
          <a:xfrm>
            <a:off x="1506474" y="1362212"/>
            <a:ext cx="8250271" cy="4337606"/>
          </a:xfrm>
          <a:prstGeom prst="rect">
            <a:avLst/>
          </a:prstGeom>
        </p:spPr>
      </p:pic>
      <p:sp>
        <p:nvSpPr>
          <p:cNvPr id="6" name="文本框 5">
            <a:extLst>
              <a:ext uri="{FF2B5EF4-FFF2-40B4-BE49-F238E27FC236}">
                <a16:creationId xmlns:a16="http://schemas.microsoft.com/office/drawing/2014/main" id="{BC75B5BE-39FB-4C8D-A793-295F942E03B8}"/>
              </a:ext>
            </a:extLst>
          </p:cNvPr>
          <p:cNvSpPr txBox="1"/>
          <p:nvPr/>
        </p:nvSpPr>
        <p:spPr>
          <a:xfrm>
            <a:off x="1368645" y="5886613"/>
            <a:ext cx="8388100" cy="311560"/>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标签间接相关集的构造方法见论文第 </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21</a:t>
            </a: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 </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页表</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3-2</a:t>
            </a:r>
            <a:endParaRPr lang="zh-CN" altLang="en-US"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65619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8" y="337014"/>
            <a:ext cx="5258480" cy="682623"/>
          </a:xfrm>
        </p:spPr>
        <p:txBody>
          <a:bodyPr/>
          <a:lstStyle/>
          <a:p>
            <a:r>
              <a:rPr lang="zh-CN" altLang="en-US"/>
              <a:t>完备标注</a:t>
            </a:r>
          </a:p>
        </p:txBody>
      </p:sp>
      <p:sp>
        <p:nvSpPr>
          <p:cNvPr id="5" name="文本框 4">
            <a:extLst>
              <a:ext uri="{FF2B5EF4-FFF2-40B4-BE49-F238E27FC236}">
                <a16:creationId xmlns:a16="http://schemas.microsoft.com/office/drawing/2014/main" id="{DF481EE2-5CFB-4D74-B178-FA2393E6335F}"/>
              </a:ext>
            </a:extLst>
          </p:cNvPr>
          <p:cNvSpPr txBox="1"/>
          <p:nvPr/>
        </p:nvSpPr>
        <p:spPr>
          <a:xfrm>
            <a:off x="1597143" y="5862426"/>
            <a:ext cx="7719986" cy="311560"/>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候选标签的图片依赖集构造方法见论文第 </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27</a:t>
            </a: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 </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页</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4.3.1</a:t>
            </a:r>
            <a:r>
              <a:rPr lang="zh-CN" altLang="en-US"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小节</a:t>
            </a:r>
          </a:p>
        </p:txBody>
      </p:sp>
      <p:pic>
        <p:nvPicPr>
          <p:cNvPr id="4" name="图片 3">
            <a:extLst>
              <a:ext uri="{FF2B5EF4-FFF2-40B4-BE49-F238E27FC236}">
                <a16:creationId xmlns:a16="http://schemas.microsoft.com/office/drawing/2014/main" id="{F11C7584-3F94-40E4-93F6-831CDE723721}"/>
              </a:ext>
            </a:extLst>
          </p:cNvPr>
          <p:cNvPicPr>
            <a:picLocks noChangeAspect="1"/>
          </p:cNvPicPr>
          <p:nvPr/>
        </p:nvPicPr>
        <p:blipFill>
          <a:blip r:embed="rId2"/>
          <a:stretch>
            <a:fillRect/>
          </a:stretch>
        </p:blipFill>
        <p:spPr>
          <a:xfrm>
            <a:off x="1814147" y="1839271"/>
            <a:ext cx="6967987" cy="3699882"/>
          </a:xfrm>
          <a:prstGeom prst="rect">
            <a:avLst/>
          </a:prstGeom>
        </p:spPr>
      </p:pic>
    </p:spTree>
    <p:extLst>
      <p:ext uri="{BB962C8B-B14F-4D97-AF65-F5344CB8AC3E}">
        <p14:creationId xmlns:p14="http://schemas.microsoft.com/office/powerpoint/2010/main" val="1065014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307777"/>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itchFamily="34" charset="0"/>
              </a:defRPr>
            </a:lvl1pPr>
          </a:lstStyle>
          <a:p>
            <a:pPr algn="ctr"/>
            <a:r>
              <a:rPr lang="zh-CN" altLang="en-US">
                <a:solidFill>
                  <a:schemeClr val="bg1"/>
                </a:solidFill>
              </a:rPr>
              <a:t>这一部分介绍了本次毕业设计所实现的图像完备标注原型系统，包括功能模块介绍和体系结构介绍</a:t>
            </a:r>
          </a:p>
        </p:txBody>
      </p:sp>
      <p:sp>
        <p:nvSpPr>
          <p:cNvPr id="2" name="标题 1"/>
          <p:cNvSpPr>
            <a:spLocks noGrp="1"/>
          </p:cNvSpPr>
          <p:nvPr>
            <p:ph type="ctrTitle"/>
          </p:nvPr>
        </p:nvSpPr>
        <p:spPr/>
        <p:txBody>
          <a:bodyPr/>
          <a:lstStyle/>
          <a:p>
            <a:r>
              <a:rPr lang="zh-CN" altLang="en-US"/>
              <a:t>系统设计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功能模块</a:t>
            </a:r>
          </a:p>
        </p:txBody>
      </p:sp>
      <p:pic>
        <p:nvPicPr>
          <p:cNvPr id="3" name="图片 2">
            <a:extLst>
              <a:ext uri="{FF2B5EF4-FFF2-40B4-BE49-F238E27FC236}">
                <a16:creationId xmlns:a16="http://schemas.microsoft.com/office/drawing/2014/main" id="{89EA3DC5-C574-41CA-BFB2-827A7F5938FC}"/>
              </a:ext>
            </a:extLst>
          </p:cNvPr>
          <p:cNvPicPr>
            <a:picLocks noChangeAspect="1"/>
          </p:cNvPicPr>
          <p:nvPr/>
        </p:nvPicPr>
        <p:blipFill>
          <a:blip r:embed="rId2"/>
          <a:stretch>
            <a:fillRect/>
          </a:stretch>
        </p:blipFill>
        <p:spPr>
          <a:xfrm>
            <a:off x="2587850" y="1512379"/>
            <a:ext cx="6142256" cy="2543573"/>
          </a:xfrm>
          <a:prstGeom prst="rect">
            <a:avLst/>
          </a:prstGeom>
        </p:spPr>
      </p:pic>
      <p:sp>
        <p:nvSpPr>
          <p:cNvPr id="21" name="矩形 20">
            <a:extLst>
              <a:ext uri="{FF2B5EF4-FFF2-40B4-BE49-F238E27FC236}">
                <a16:creationId xmlns:a16="http://schemas.microsoft.com/office/drawing/2014/main" id="{F7C7698B-5396-4FCA-8E24-0CC4D5CD5C98}"/>
              </a:ext>
            </a:extLst>
          </p:cNvPr>
          <p:cNvSpPr/>
          <p:nvPr/>
        </p:nvSpPr>
        <p:spPr>
          <a:xfrm>
            <a:off x="1405606" y="4548695"/>
            <a:ext cx="8506744" cy="117296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E2C4F674-6D47-4C55-AF82-7D656612CD0B}"/>
              </a:ext>
            </a:extLst>
          </p:cNvPr>
          <p:cNvSpPr txBox="1"/>
          <p:nvPr/>
        </p:nvSpPr>
        <p:spPr>
          <a:xfrm>
            <a:off x="1522406" y="4818729"/>
            <a:ext cx="8298544" cy="699359"/>
          </a:xfrm>
          <a:prstGeom prst="rect">
            <a:avLst/>
          </a:prstGeom>
          <a:noFill/>
        </p:spPr>
        <p:txBody>
          <a:bodyPr wrap="square" rtlCol="0">
            <a:spAutoFit/>
          </a:bodyPr>
          <a:lstStyle/>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该系统由数据导入、执行操作和运行日志三部分组成，其中执行操作又包括特征提取、近邻检索和完备标注三个子功能。</a:t>
            </a:r>
          </a:p>
        </p:txBody>
      </p:sp>
      <p:sp>
        <p:nvSpPr>
          <p:cNvPr id="23" name="矩形 22">
            <a:extLst>
              <a:ext uri="{FF2B5EF4-FFF2-40B4-BE49-F238E27FC236}">
                <a16:creationId xmlns:a16="http://schemas.microsoft.com/office/drawing/2014/main" id="{EEE7110B-6D3E-4EEE-BADD-538433DE5792}"/>
              </a:ext>
            </a:extLst>
          </p:cNvPr>
          <p:cNvSpPr/>
          <p:nvPr/>
        </p:nvSpPr>
        <p:spPr>
          <a:xfrm>
            <a:off x="1405606" y="4363698"/>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316365B6-FBAB-4A7A-A80D-30EC49F43666}"/>
              </a:ext>
            </a:extLst>
          </p:cNvPr>
          <p:cNvSpPr txBox="1"/>
          <p:nvPr/>
        </p:nvSpPr>
        <p:spPr>
          <a:xfrm>
            <a:off x="1405606" y="4363698"/>
            <a:ext cx="1820194" cy="369332"/>
          </a:xfrm>
          <a:prstGeom prst="rect">
            <a:avLst/>
          </a:prstGeom>
          <a:noFill/>
        </p:spPr>
        <p:txBody>
          <a:bodyPr wrap="square" rtlCol="0">
            <a:spAutoFit/>
          </a:bodyPr>
          <a:lstStyle/>
          <a:p>
            <a:pPr algn="ctr"/>
            <a:r>
              <a:rPr lang="zh-CN" altLang="en-US">
                <a:solidFill>
                  <a:schemeClr val="bg1"/>
                </a:solidFill>
                <a:latin typeface="华文细黑" panose="02010600040101010101" pitchFamily="2" charset="-122"/>
                <a:ea typeface="华文细黑" panose="02010600040101010101" pitchFamily="2" charset="-122"/>
                <a:cs typeface="Arial" pitchFamily="34" charset="0"/>
              </a:rPr>
              <a:t>功能模块介绍</a:t>
            </a:r>
            <a:endParaRPr lang="en-US" altLang="zh-CN">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25" name="等腰三角形 24">
            <a:extLst>
              <a:ext uri="{FF2B5EF4-FFF2-40B4-BE49-F238E27FC236}">
                <a16:creationId xmlns:a16="http://schemas.microsoft.com/office/drawing/2014/main" id="{C5D7D22F-8A7D-48CE-966C-0B3E6E375567}"/>
              </a:ext>
            </a:extLst>
          </p:cNvPr>
          <p:cNvSpPr/>
          <p:nvPr/>
        </p:nvSpPr>
        <p:spPr>
          <a:xfrm>
            <a:off x="9768573" y="5597716"/>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5514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体系结构</a:t>
            </a:r>
          </a:p>
        </p:txBody>
      </p:sp>
      <p:pic>
        <p:nvPicPr>
          <p:cNvPr id="6" name="图片 5">
            <a:extLst>
              <a:ext uri="{FF2B5EF4-FFF2-40B4-BE49-F238E27FC236}">
                <a16:creationId xmlns:a16="http://schemas.microsoft.com/office/drawing/2014/main" id="{BAF5A2A1-FFFF-4A45-8C65-9911A62A880D}"/>
              </a:ext>
            </a:extLst>
          </p:cNvPr>
          <p:cNvPicPr>
            <a:picLocks noChangeAspect="1"/>
          </p:cNvPicPr>
          <p:nvPr/>
        </p:nvPicPr>
        <p:blipFill>
          <a:blip r:embed="rId2"/>
          <a:stretch>
            <a:fillRect/>
          </a:stretch>
        </p:blipFill>
        <p:spPr>
          <a:xfrm>
            <a:off x="2273033" y="1360448"/>
            <a:ext cx="6771890" cy="3146974"/>
          </a:xfrm>
          <a:prstGeom prst="rect">
            <a:avLst/>
          </a:prstGeom>
        </p:spPr>
      </p:pic>
      <p:sp>
        <p:nvSpPr>
          <p:cNvPr id="14" name="矩形 13">
            <a:extLst>
              <a:ext uri="{FF2B5EF4-FFF2-40B4-BE49-F238E27FC236}">
                <a16:creationId xmlns:a16="http://schemas.microsoft.com/office/drawing/2014/main" id="{A1AF08D9-DCE5-4748-9C8B-BE4FA3863391}"/>
              </a:ext>
            </a:extLst>
          </p:cNvPr>
          <p:cNvSpPr/>
          <p:nvPr/>
        </p:nvSpPr>
        <p:spPr>
          <a:xfrm>
            <a:off x="1405606" y="5001181"/>
            <a:ext cx="8506744" cy="117296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D0E2B2-1D26-414C-8819-5898B5D12D3F}"/>
              </a:ext>
            </a:extLst>
          </p:cNvPr>
          <p:cNvSpPr txBox="1"/>
          <p:nvPr/>
        </p:nvSpPr>
        <p:spPr>
          <a:xfrm>
            <a:off x="1522406" y="5271215"/>
            <a:ext cx="8298544" cy="699359"/>
          </a:xfrm>
          <a:prstGeom prst="rect">
            <a:avLst/>
          </a:prstGeom>
          <a:noFill/>
        </p:spPr>
        <p:txBody>
          <a:bodyPr wrap="square" rtlCol="0">
            <a:spAutoFit/>
          </a:bodyPr>
          <a:lstStyle/>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该系统由一个主线程和三个子线程构成，其中主线程控制系统的启动、关闭以及其它底层操作，三个子线程分别控制特征提取、近邻检索和完备标注功能。</a:t>
            </a:r>
          </a:p>
        </p:txBody>
      </p:sp>
      <p:sp>
        <p:nvSpPr>
          <p:cNvPr id="16" name="矩形 15">
            <a:extLst>
              <a:ext uri="{FF2B5EF4-FFF2-40B4-BE49-F238E27FC236}">
                <a16:creationId xmlns:a16="http://schemas.microsoft.com/office/drawing/2014/main" id="{E6050EA7-3AC1-41A7-928D-D0A99406BF01}"/>
              </a:ext>
            </a:extLst>
          </p:cNvPr>
          <p:cNvSpPr/>
          <p:nvPr/>
        </p:nvSpPr>
        <p:spPr>
          <a:xfrm>
            <a:off x="1405606" y="4816184"/>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6ABC9A8-C6B4-4D75-9AF5-14A6DBFEBBA7}"/>
              </a:ext>
            </a:extLst>
          </p:cNvPr>
          <p:cNvSpPr txBox="1"/>
          <p:nvPr/>
        </p:nvSpPr>
        <p:spPr>
          <a:xfrm>
            <a:off x="1405606" y="4816184"/>
            <a:ext cx="1820194" cy="369332"/>
          </a:xfrm>
          <a:prstGeom prst="rect">
            <a:avLst/>
          </a:prstGeom>
          <a:noFill/>
        </p:spPr>
        <p:txBody>
          <a:bodyPr wrap="square" rtlCol="0">
            <a:spAutoFit/>
          </a:bodyPr>
          <a:lstStyle/>
          <a:p>
            <a:pPr algn="ctr"/>
            <a:r>
              <a:rPr lang="zh-CN" altLang="en-US">
                <a:solidFill>
                  <a:schemeClr val="bg1"/>
                </a:solidFill>
                <a:latin typeface="华文细黑" panose="02010600040101010101" pitchFamily="2" charset="-122"/>
                <a:ea typeface="华文细黑" panose="02010600040101010101" pitchFamily="2" charset="-122"/>
                <a:cs typeface="Arial" pitchFamily="34" charset="0"/>
              </a:rPr>
              <a:t>体系结构介绍</a:t>
            </a:r>
            <a:endParaRPr lang="en-US" altLang="zh-CN">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8" name="等腰三角形 17">
            <a:extLst>
              <a:ext uri="{FF2B5EF4-FFF2-40B4-BE49-F238E27FC236}">
                <a16:creationId xmlns:a16="http://schemas.microsoft.com/office/drawing/2014/main" id="{5D439EDB-8BF7-4785-8E79-9D47B34CCFCD}"/>
              </a:ext>
            </a:extLst>
          </p:cNvPr>
          <p:cNvSpPr/>
          <p:nvPr/>
        </p:nvSpPr>
        <p:spPr>
          <a:xfrm>
            <a:off x="9768573" y="6050202"/>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4673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p>
        </p:txBody>
      </p:sp>
      <p:sp>
        <p:nvSpPr>
          <p:cNvPr id="79" name="等腰三角形 78">
            <a:extLst>
              <a:ext uri="{FF2B5EF4-FFF2-40B4-BE49-F238E27FC236}">
                <a16:creationId xmlns:a16="http://schemas.microsoft.com/office/drawing/2014/main" id="{6F3EB228-6B52-4085-A478-6DC7131672F9}"/>
              </a:ext>
            </a:extLst>
          </p:cNvPr>
          <p:cNvSpPr/>
          <p:nvPr/>
        </p:nvSpPr>
        <p:spPr>
          <a:xfrm rot="5400000" flipH="1">
            <a:off x="6477299" y="3283877"/>
            <a:ext cx="295275" cy="13715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文本框 83">
            <a:extLst>
              <a:ext uri="{FF2B5EF4-FFF2-40B4-BE49-F238E27FC236}">
                <a16:creationId xmlns:a16="http://schemas.microsoft.com/office/drawing/2014/main" id="{B1D162E9-2562-473C-91AA-C96D17AD7C81}"/>
              </a:ext>
            </a:extLst>
          </p:cNvPr>
          <p:cNvSpPr txBox="1"/>
          <p:nvPr/>
        </p:nvSpPr>
        <p:spPr>
          <a:xfrm>
            <a:off x="7099114" y="2726303"/>
            <a:ext cx="1791655"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itchFamily="34" charset="0"/>
              </a:rPr>
              <a:t>SIMPLE TITLE</a:t>
            </a:r>
          </a:p>
        </p:txBody>
      </p:sp>
      <p:sp>
        <p:nvSpPr>
          <p:cNvPr id="86" name="Freeform 9">
            <a:extLst>
              <a:ext uri="{FF2B5EF4-FFF2-40B4-BE49-F238E27FC236}">
                <a16:creationId xmlns:a16="http://schemas.microsoft.com/office/drawing/2014/main" id="{F75D94F6-EB79-4464-B55F-FADF89501AB4}"/>
              </a:ext>
            </a:extLst>
          </p:cNvPr>
          <p:cNvSpPr/>
          <p:nvPr/>
        </p:nvSpPr>
        <p:spPr bwMode="auto">
          <a:xfrm>
            <a:off x="7845555" y="2348215"/>
            <a:ext cx="298773" cy="285857"/>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94" name="矩形 93">
            <a:extLst>
              <a:ext uri="{FF2B5EF4-FFF2-40B4-BE49-F238E27FC236}">
                <a16:creationId xmlns:a16="http://schemas.microsoft.com/office/drawing/2014/main" id="{67EBD786-905D-44B0-9375-B5D0432D8B72}"/>
              </a:ext>
            </a:extLst>
          </p:cNvPr>
          <p:cNvSpPr/>
          <p:nvPr/>
        </p:nvSpPr>
        <p:spPr>
          <a:xfrm>
            <a:off x="1405606" y="2041162"/>
            <a:ext cx="8506744" cy="1077953"/>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id="{0ADEEB2C-5BAF-4045-9EAD-8C08AD33401F}"/>
              </a:ext>
            </a:extLst>
          </p:cNvPr>
          <p:cNvSpPr txBox="1"/>
          <p:nvPr/>
        </p:nvSpPr>
        <p:spPr>
          <a:xfrm>
            <a:off x="1522406" y="2311196"/>
            <a:ext cx="8298544" cy="1022524"/>
          </a:xfrm>
          <a:prstGeom prst="rect">
            <a:avLst/>
          </a:prstGeom>
          <a:noFill/>
        </p:spPr>
        <p:txBody>
          <a:bodyPr wrap="square" rtlCol="0">
            <a:spAutoFit/>
          </a:bodyPr>
          <a:lstStyle/>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在</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Corel5k</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数据集上进行测试</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程序演示</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a:p>
            <a:pPr indent="360000" algn="just">
              <a:lnSpc>
                <a:spcPct val="150000"/>
              </a:lnSpc>
            </a:pPr>
            <a:endPar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p:txBody>
      </p:sp>
      <p:sp>
        <p:nvSpPr>
          <p:cNvPr id="96" name="矩形 95">
            <a:extLst>
              <a:ext uri="{FF2B5EF4-FFF2-40B4-BE49-F238E27FC236}">
                <a16:creationId xmlns:a16="http://schemas.microsoft.com/office/drawing/2014/main" id="{97D43A4B-9C18-4633-B408-4C3D4D3026A3}"/>
              </a:ext>
            </a:extLst>
          </p:cNvPr>
          <p:cNvSpPr/>
          <p:nvPr/>
        </p:nvSpPr>
        <p:spPr>
          <a:xfrm>
            <a:off x="1405606" y="1856165"/>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05A4C257-DB50-411F-981A-C0DC7EC0E8C5}"/>
              </a:ext>
            </a:extLst>
          </p:cNvPr>
          <p:cNvSpPr txBox="1"/>
          <p:nvPr/>
        </p:nvSpPr>
        <p:spPr>
          <a:xfrm>
            <a:off x="1405606" y="1856165"/>
            <a:ext cx="1820194" cy="369332"/>
          </a:xfrm>
          <a:prstGeom prst="rect">
            <a:avLst/>
          </a:prstGeom>
          <a:noFill/>
        </p:spPr>
        <p:txBody>
          <a:bodyPr wrap="square" rtlCol="0">
            <a:spAutoFit/>
          </a:bodyPr>
          <a:lstStyle/>
          <a:p>
            <a:pPr algn="ctr"/>
            <a:r>
              <a:rPr lang="zh-CN" altLang="en-US">
                <a:solidFill>
                  <a:schemeClr val="bg1"/>
                </a:solidFill>
                <a:latin typeface="华文细黑" panose="02010600040101010101" pitchFamily="2" charset="-122"/>
                <a:ea typeface="华文细黑" panose="02010600040101010101" pitchFamily="2" charset="-122"/>
                <a:cs typeface="Arial" pitchFamily="34" charset="0"/>
              </a:rPr>
              <a:t>系统测试</a:t>
            </a:r>
            <a:endParaRPr lang="en-US" altLang="zh-CN">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98" name="等腰三角形 97">
            <a:extLst>
              <a:ext uri="{FF2B5EF4-FFF2-40B4-BE49-F238E27FC236}">
                <a16:creationId xmlns:a16="http://schemas.microsoft.com/office/drawing/2014/main" id="{24C0A396-2EF3-4E88-80FE-2FB9A5C1A0F2}"/>
              </a:ext>
            </a:extLst>
          </p:cNvPr>
          <p:cNvSpPr/>
          <p:nvPr/>
        </p:nvSpPr>
        <p:spPr>
          <a:xfrm>
            <a:off x="9768573" y="2995169"/>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9" name="图片 98">
            <a:extLst>
              <a:ext uri="{FF2B5EF4-FFF2-40B4-BE49-F238E27FC236}">
                <a16:creationId xmlns:a16="http://schemas.microsoft.com/office/drawing/2014/main" id="{B620CF1C-3575-45FB-A3E2-17E89A94BBB8}"/>
              </a:ext>
            </a:extLst>
          </p:cNvPr>
          <p:cNvPicPr/>
          <p:nvPr/>
        </p:nvPicPr>
        <p:blipFill>
          <a:blip r:embed="rId2"/>
          <a:stretch>
            <a:fillRect/>
          </a:stretch>
        </p:blipFill>
        <p:spPr>
          <a:xfrm>
            <a:off x="5952350" y="3498916"/>
            <a:ext cx="3960000" cy="2520000"/>
          </a:xfrm>
          <a:prstGeom prst="rect">
            <a:avLst/>
          </a:prstGeom>
        </p:spPr>
      </p:pic>
      <p:pic>
        <p:nvPicPr>
          <p:cNvPr id="100" name="图片 99">
            <a:extLst>
              <a:ext uri="{FF2B5EF4-FFF2-40B4-BE49-F238E27FC236}">
                <a16:creationId xmlns:a16="http://schemas.microsoft.com/office/drawing/2014/main" id="{96688199-92D8-49EA-8A36-21674AC86321}"/>
              </a:ext>
            </a:extLst>
          </p:cNvPr>
          <p:cNvPicPr/>
          <p:nvPr/>
        </p:nvPicPr>
        <p:blipFill>
          <a:blip r:embed="rId3"/>
          <a:stretch>
            <a:fillRect/>
          </a:stretch>
        </p:blipFill>
        <p:spPr>
          <a:xfrm>
            <a:off x="1405606" y="3498916"/>
            <a:ext cx="3960000" cy="2520000"/>
          </a:xfrm>
          <a:prstGeom prst="rect">
            <a:avLst/>
          </a:prstGeom>
        </p:spPr>
      </p:pic>
    </p:spTree>
    <p:extLst>
      <p:ext uri="{BB962C8B-B14F-4D97-AF65-F5344CB8AC3E}">
        <p14:creationId xmlns:p14="http://schemas.microsoft.com/office/powerpoint/2010/main" val="259462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307777"/>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itchFamily="34" charset="0"/>
              </a:defRPr>
            </a:lvl1pPr>
          </a:lstStyle>
          <a:p>
            <a:pPr algn="ctr"/>
            <a:r>
              <a:rPr lang="zh-CN" altLang="en-US">
                <a:solidFill>
                  <a:schemeClr val="bg1"/>
                </a:solidFill>
              </a:rPr>
              <a:t>这一部分介绍和分析了本次毕业设计过程的成果与不足</a:t>
            </a:r>
          </a:p>
        </p:txBody>
      </p:sp>
      <p:sp>
        <p:nvSpPr>
          <p:cNvPr id="2" name="标题 1"/>
          <p:cNvSpPr>
            <a:spLocks noGrp="1"/>
          </p:cNvSpPr>
          <p:nvPr>
            <p:ph type="ctrTitle"/>
          </p:nvPr>
        </p:nvSpPr>
        <p:spPr/>
        <p:txBody>
          <a:bodyPr/>
          <a:lstStyle/>
          <a:p>
            <a:r>
              <a:rPr lang="zh-CN" altLang="en-US"/>
              <a:t>研究总结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研究总结</a:t>
            </a:r>
          </a:p>
        </p:txBody>
      </p:sp>
      <p:sp>
        <p:nvSpPr>
          <p:cNvPr id="24" name="矩形 23">
            <a:extLst>
              <a:ext uri="{FF2B5EF4-FFF2-40B4-BE49-F238E27FC236}">
                <a16:creationId xmlns:a16="http://schemas.microsoft.com/office/drawing/2014/main" id="{EE6B2F7D-ABA3-4469-9642-726386E110ED}"/>
              </a:ext>
            </a:extLst>
          </p:cNvPr>
          <p:cNvSpPr/>
          <p:nvPr/>
        </p:nvSpPr>
        <p:spPr>
          <a:xfrm>
            <a:off x="1405606" y="2168945"/>
            <a:ext cx="8506744" cy="117296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0B87D5F7-1DDE-45B0-AE14-25C1D15411CA}"/>
              </a:ext>
            </a:extLst>
          </p:cNvPr>
          <p:cNvSpPr txBox="1"/>
          <p:nvPr/>
        </p:nvSpPr>
        <p:spPr>
          <a:xfrm>
            <a:off x="1522406" y="2438979"/>
            <a:ext cx="8298544" cy="699359"/>
          </a:xfrm>
          <a:prstGeom prst="rect">
            <a:avLst/>
          </a:prstGeom>
          <a:noFill/>
        </p:spPr>
        <p:txBody>
          <a:bodyPr wrap="square" rtlCol="0">
            <a:spAutoFit/>
          </a:bodyPr>
          <a:lstStyle/>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给出了一种基于多种特征和标签相关度量的图像完备标注方法，并验证了方法的可行性；</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使用</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Python</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语言实现了一个可视化的图像完备标注系统。</a:t>
            </a:r>
          </a:p>
        </p:txBody>
      </p:sp>
      <p:sp>
        <p:nvSpPr>
          <p:cNvPr id="26" name="矩形 25">
            <a:extLst>
              <a:ext uri="{FF2B5EF4-FFF2-40B4-BE49-F238E27FC236}">
                <a16:creationId xmlns:a16="http://schemas.microsoft.com/office/drawing/2014/main" id="{EA47440E-C38C-4D10-BED9-D40E7E49195E}"/>
              </a:ext>
            </a:extLst>
          </p:cNvPr>
          <p:cNvSpPr/>
          <p:nvPr/>
        </p:nvSpPr>
        <p:spPr>
          <a:xfrm>
            <a:off x="1405606" y="1983948"/>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1D10D7EF-5FE3-4F3E-8DE5-F8DF3C1DF14D}"/>
              </a:ext>
            </a:extLst>
          </p:cNvPr>
          <p:cNvSpPr txBox="1"/>
          <p:nvPr/>
        </p:nvSpPr>
        <p:spPr>
          <a:xfrm>
            <a:off x="1405606" y="1983948"/>
            <a:ext cx="1820194" cy="369332"/>
          </a:xfrm>
          <a:prstGeom prst="rect">
            <a:avLst/>
          </a:prstGeom>
          <a:noFill/>
        </p:spPr>
        <p:txBody>
          <a:bodyPr wrap="square" rtlCol="0">
            <a:spAutoFit/>
          </a:bodyPr>
          <a:lstStyle/>
          <a:p>
            <a:pPr algn="ctr"/>
            <a:r>
              <a:rPr lang="zh-CN" altLang="en-US">
                <a:solidFill>
                  <a:schemeClr val="bg1"/>
                </a:solidFill>
                <a:latin typeface="华文细黑" panose="02010600040101010101" pitchFamily="2" charset="-122"/>
                <a:ea typeface="华文细黑" panose="02010600040101010101" pitchFamily="2" charset="-122"/>
                <a:cs typeface="Arial" pitchFamily="34" charset="0"/>
              </a:rPr>
              <a:t>研究成果</a:t>
            </a:r>
            <a:endParaRPr lang="en-US" altLang="zh-CN">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28" name="等腰三角形 27">
            <a:extLst>
              <a:ext uri="{FF2B5EF4-FFF2-40B4-BE49-F238E27FC236}">
                <a16:creationId xmlns:a16="http://schemas.microsoft.com/office/drawing/2014/main" id="{0725C292-27C0-4298-BC04-E573DF3B00F8}"/>
              </a:ext>
            </a:extLst>
          </p:cNvPr>
          <p:cNvSpPr/>
          <p:nvPr/>
        </p:nvSpPr>
        <p:spPr>
          <a:xfrm>
            <a:off x="9768573" y="3217966"/>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5EAD4C8-D4FC-489F-BCE5-DCDEBF3102DE}"/>
              </a:ext>
            </a:extLst>
          </p:cNvPr>
          <p:cNvSpPr/>
          <p:nvPr/>
        </p:nvSpPr>
        <p:spPr>
          <a:xfrm>
            <a:off x="1407174" y="4084161"/>
            <a:ext cx="8506744" cy="149650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D159C766-126B-4613-906B-8E00A2B55260}"/>
              </a:ext>
            </a:extLst>
          </p:cNvPr>
          <p:cNvSpPr txBox="1"/>
          <p:nvPr/>
        </p:nvSpPr>
        <p:spPr>
          <a:xfrm>
            <a:off x="1523974" y="4354195"/>
            <a:ext cx="8298544" cy="1022524"/>
          </a:xfrm>
          <a:prstGeom prst="rect">
            <a:avLst/>
          </a:prstGeom>
          <a:noFill/>
        </p:spPr>
        <p:txBody>
          <a:bodyPr wrap="square" rtlCol="0">
            <a:spAutoFit/>
          </a:bodyPr>
          <a:lstStyle/>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要求待完备图像至少有一个初始标签；</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当待完备图像的初始标签较多的时运算量会急剧增大；</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容易受到不准确的初始标签影响。</a:t>
            </a:r>
          </a:p>
        </p:txBody>
      </p:sp>
      <p:sp>
        <p:nvSpPr>
          <p:cNvPr id="31" name="矩形 30">
            <a:extLst>
              <a:ext uri="{FF2B5EF4-FFF2-40B4-BE49-F238E27FC236}">
                <a16:creationId xmlns:a16="http://schemas.microsoft.com/office/drawing/2014/main" id="{E28C9128-BF05-4177-A58C-6816F2130401}"/>
              </a:ext>
            </a:extLst>
          </p:cNvPr>
          <p:cNvSpPr/>
          <p:nvPr/>
        </p:nvSpPr>
        <p:spPr>
          <a:xfrm>
            <a:off x="1407174" y="3899164"/>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9066BBD7-B3F6-40A0-8A70-3E027FC24F10}"/>
              </a:ext>
            </a:extLst>
          </p:cNvPr>
          <p:cNvSpPr txBox="1"/>
          <p:nvPr/>
        </p:nvSpPr>
        <p:spPr>
          <a:xfrm>
            <a:off x="1407174" y="3899164"/>
            <a:ext cx="1820194" cy="369332"/>
          </a:xfrm>
          <a:prstGeom prst="rect">
            <a:avLst/>
          </a:prstGeom>
          <a:noFill/>
        </p:spPr>
        <p:txBody>
          <a:bodyPr wrap="square" rtlCol="0">
            <a:spAutoFit/>
          </a:bodyPr>
          <a:lstStyle/>
          <a:p>
            <a:pPr algn="ctr"/>
            <a:r>
              <a:rPr lang="zh-CN" altLang="en-US">
                <a:solidFill>
                  <a:schemeClr val="bg1"/>
                </a:solidFill>
                <a:latin typeface="华文细黑" panose="02010600040101010101" pitchFamily="2" charset="-122"/>
                <a:ea typeface="华文细黑" panose="02010600040101010101" pitchFamily="2" charset="-122"/>
                <a:cs typeface="Arial" pitchFamily="34" charset="0"/>
              </a:rPr>
              <a:t>局限性</a:t>
            </a:r>
            <a:endParaRPr lang="en-US" altLang="zh-CN">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33" name="等腰三角形 32">
            <a:extLst>
              <a:ext uri="{FF2B5EF4-FFF2-40B4-BE49-F238E27FC236}">
                <a16:creationId xmlns:a16="http://schemas.microsoft.com/office/drawing/2014/main" id="{B83D19F0-D097-4FAA-97F4-A993926D54E6}"/>
              </a:ext>
            </a:extLst>
          </p:cNvPr>
          <p:cNvSpPr/>
          <p:nvPr/>
        </p:nvSpPr>
        <p:spPr>
          <a:xfrm>
            <a:off x="9770141" y="5453695"/>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02759" y="1976438"/>
            <a:ext cx="3986483" cy="1482725"/>
            <a:chOff x="2682875" y="2071687"/>
            <a:chExt cx="3986483" cy="1482725"/>
          </a:xfrm>
        </p:grpSpPr>
        <p:sp>
          <p:nvSpPr>
            <p:cNvPr id="3" name="TextBox 1"/>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b="1">
                  <a:solidFill>
                    <a:schemeClr val="accent1"/>
                  </a:solidFill>
                  <a:latin typeface="微软雅黑" pitchFamily="34" charset="-122"/>
                  <a:ea typeface="微软雅黑" pitchFamily="34" charset="-122"/>
                </a:rPr>
                <a:t>THANKS</a:t>
              </a:r>
            </a:p>
          </p:txBody>
        </p:sp>
        <p:sp>
          <p:nvSpPr>
            <p:cNvPr id="4" name="空心弧 3"/>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 name="TextBox 8"/>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r>
                <a:rPr lang="zh-CN" altLang="en-US" sz="1800">
                  <a:latin typeface="微软雅黑" pitchFamily="34" charset="-122"/>
                  <a:ea typeface="微软雅黑" pitchFamily="34" charset="-122"/>
                </a:rPr>
                <a:t>敬请各位老师指导</a:t>
              </a:r>
            </a:p>
          </p:txBody>
        </p:sp>
      </p:grpSp>
      <p:sp>
        <p:nvSpPr>
          <p:cNvPr id="14" name="等腰三角形 13"/>
          <p:cNvSpPr/>
          <p:nvPr/>
        </p:nvSpPr>
        <p:spPr>
          <a:xfrm flipV="1">
            <a:off x="5916353" y="4014699"/>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2281238" y="5094452"/>
            <a:ext cx="7629524" cy="613694"/>
          </a:xfrm>
          <a:prstGeom prst="rect">
            <a:avLst/>
          </a:prstGeom>
          <a:noFill/>
        </p:spPr>
        <p:txBody>
          <a:bodyPr wrap="square" rtlCol="0">
            <a:spAutoFit/>
          </a:bodyPr>
          <a:lstStyle/>
          <a:p>
            <a:pPr algn="ctr">
              <a:lnSpc>
                <a:spcPct val="150000"/>
              </a:lnSpc>
            </a:pPr>
            <a:r>
              <a:rPr lang="zh-CN" altLang="en-US" sz="1200">
                <a:solidFill>
                  <a:schemeClr val="bg1">
                    <a:lumMod val="85000"/>
                  </a:schemeClr>
                </a:solidFill>
                <a:latin typeface="微软雅黑" pitchFamily="34" charset="-122"/>
                <a:ea typeface="微软雅黑" pitchFamily="34" charset="-122"/>
                <a:cs typeface="Arial" pitchFamily="34" charset="0"/>
              </a:rPr>
              <a:t>在论文的写作过程中，从选题、构思、收集资料到初稿和正稿的形成均得到</a:t>
            </a:r>
            <a:endParaRPr lang="en-US" altLang="zh-CN" sz="1200">
              <a:solidFill>
                <a:schemeClr val="bg1">
                  <a:lumMod val="85000"/>
                </a:schemeClr>
              </a:solidFill>
              <a:latin typeface="微软雅黑" pitchFamily="34" charset="-122"/>
              <a:ea typeface="微软雅黑" pitchFamily="34" charset="-122"/>
              <a:cs typeface="Arial" pitchFamily="34" charset="0"/>
            </a:endParaRPr>
          </a:p>
          <a:p>
            <a:pPr algn="ctr">
              <a:lnSpc>
                <a:spcPct val="150000"/>
              </a:lnSpc>
            </a:pPr>
            <a:r>
              <a:rPr lang="zh-CN" altLang="en-US" sz="1200">
                <a:solidFill>
                  <a:schemeClr val="bg1">
                    <a:lumMod val="85000"/>
                  </a:schemeClr>
                </a:solidFill>
                <a:latin typeface="微软雅黑" pitchFamily="34" charset="-122"/>
                <a:ea typeface="微软雅黑" pitchFamily="34" charset="-122"/>
                <a:cs typeface="Arial" pitchFamily="34" charset="0"/>
              </a:rPr>
              <a:t>张素兰老师的悉心指导，在此表示衷心感谢！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34952" y="1232694"/>
            <a:ext cx="2232837" cy="7524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134952" y="1476549"/>
            <a:ext cx="2232836" cy="523220"/>
          </a:xfrm>
          <a:prstGeom prst="rect">
            <a:avLst/>
          </a:prstGeom>
          <a:noFill/>
        </p:spPr>
        <p:txBody>
          <a:bodyPr wrap="square" rtlCol="0">
            <a:spAutoFit/>
          </a:bodyPr>
          <a:lstStyle/>
          <a:p>
            <a:pPr algn="ctr"/>
            <a:r>
              <a:rPr lang="en-US" altLang="zh-CN" sz="28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CONTENTS</a:t>
            </a:r>
            <a:endParaRPr lang="zh-CN" altLang="en-US" sz="28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p:txBody>
      </p:sp>
      <p:sp>
        <p:nvSpPr>
          <p:cNvPr id="7" name="矩形 6"/>
          <p:cNvSpPr/>
          <p:nvPr/>
        </p:nvSpPr>
        <p:spPr>
          <a:xfrm>
            <a:off x="7868216"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Freeform 5"/>
          <p:cNvSpPr>
            <a:spLocks noEditPoints="1"/>
          </p:cNvSpPr>
          <p:nvPr/>
        </p:nvSpPr>
        <p:spPr bwMode="auto">
          <a:xfrm>
            <a:off x="7868216" y="853175"/>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2" name="矩形 31"/>
          <p:cNvSpPr/>
          <p:nvPr/>
        </p:nvSpPr>
        <p:spPr>
          <a:xfrm>
            <a:off x="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flipH="1">
            <a:off x="4101353" y="1469709"/>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24" name="图片 123">
            <a:extLst>
              <a:ext uri="{FF2B5EF4-FFF2-40B4-BE49-F238E27FC236}">
                <a16:creationId xmlns:a16="http://schemas.microsoft.com/office/drawing/2014/main" id="{6C739C98-31C6-465A-B40A-B9E64606915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719006" y="2103563"/>
            <a:ext cx="2743094" cy="2715661"/>
          </a:xfrm>
          <a:prstGeom prst="rect">
            <a:avLst/>
          </a:prstGeom>
        </p:spPr>
      </p:pic>
      <p:grpSp>
        <p:nvGrpSpPr>
          <p:cNvPr id="2" name="组合 1">
            <a:extLst>
              <a:ext uri="{FF2B5EF4-FFF2-40B4-BE49-F238E27FC236}">
                <a16:creationId xmlns:a16="http://schemas.microsoft.com/office/drawing/2014/main" id="{0E6ACD04-B4EA-4A9E-9F5D-9451F70F467A}"/>
              </a:ext>
            </a:extLst>
          </p:cNvPr>
          <p:cNvGrpSpPr/>
          <p:nvPr/>
        </p:nvGrpSpPr>
        <p:grpSpPr>
          <a:xfrm>
            <a:off x="7360503" y="2707006"/>
            <a:ext cx="1781734" cy="461665"/>
            <a:chOff x="7396445" y="2720636"/>
            <a:chExt cx="1781734" cy="461665"/>
          </a:xfrm>
        </p:grpSpPr>
        <p:sp>
          <p:nvSpPr>
            <p:cNvPr id="35" name="文本框 34"/>
            <p:cNvSpPr txBox="1"/>
            <p:nvPr/>
          </p:nvSpPr>
          <p:spPr>
            <a:xfrm>
              <a:off x="7686431" y="2720636"/>
              <a:ext cx="1491748" cy="461665"/>
            </a:xfrm>
            <a:prstGeom prst="rect">
              <a:avLst/>
            </a:prstGeom>
            <a:noFill/>
          </p:spPr>
          <p:txBody>
            <a:bodyPr wrap="square" rtlCol="0">
              <a:spAutoFit/>
            </a:bodyPr>
            <a:lstStyle/>
            <a:p>
              <a:pPr algn="ctr"/>
              <a:r>
                <a:rPr lang="zh-CN" altLang="en-US" sz="2400">
                  <a:latin typeface="微软雅黑" pitchFamily="34" charset="-122"/>
                  <a:ea typeface="微软雅黑" pitchFamily="34" charset="-122"/>
                </a:rPr>
                <a:t>课题概述</a:t>
              </a:r>
            </a:p>
          </p:txBody>
        </p:sp>
        <p:sp>
          <p:nvSpPr>
            <p:cNvPr id="152" name="Freeform 9"/>
            <p:cNvSpPr/>
            <p:nvPr/>
          </p:nvSpPr>
          <p:spPr bwMode="auto">
            <a:xfrm>
              <a:off x="7396445" y="2802856"/>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30" name="组合 29">
            <a:extLst>
              <a:ext uri="{FF2B5EF4-FFF2-40B4-BE49-F238E27FC236}">
                <a16:creationId xmlns:a16="http://schemas.microsoft.com/office/drawing/2014/main" id="{1EAAF8AD-210B-4815-B151-81C28769DB26}"/>
              </a:ext>
            </a:extLst>
          </p:cNvPr>
          <p:cNvGrpSpPr/>
          <p:nvPr/>
        </p:nvGrpSpPr>
        <p:grpSpPr>
          <a:xfrm>
            <a:off x="7358740" y="3495608"/>
            <a:ext cx="1781734" cy="461665"/>
            <a:chOff x="7396445" y="2720636"/>
            <a:chExt cx="1781734" cy="461665"/>
          </a:xfrm>
        </p:grpSpPr>
        <p:sp>
          <p:nvSpPr>
            <p:cNvPr id="31" name="文本框 30">
              <a:extLst>
                <a:ext uri="{FF2B5EF4-FFF2-40B4-BE49-F238E27FC236}">
                  <a16:creationId xmlns:a16="http://schemas.microsoft.com/office/drawing/2014/main" id="{3BD67EE8-62F5-4802-ACCA-8637F169687B}"/>
                </a:ext>
              </a:extLst>
            </p:cNvPr>
            <p:cNvSpPr txBox="1"/>
            <p:nvPr/>
          </p:nvSpPr>
          <p:spPr>
            <a:xfrm>
              <a:off x="7686431" y="2720636"/>
              <a:ext cx="1491748" cy="461665"/>
            </a:xfrm>
            <a:prstGeom prst="rect">
              <a:avLst/>
            </a:prstGeom>
            <a:noFill/>
          </p:spPr>
          <p:txBody>
            <a:bodyPr wrap="square" rtlCol="0">
              <a:spAutoFit/>
            </a:bodyPr>
            <a:lstStyle/>
            <a:p>
              <a:pPr algn="ctr"/>
              <a:r>
                <a:rPr lang="zh-CN" altLang="en-US" sz="2400">
                  <a:latin typeface="微软雅黑" pitchFamily="34" charset="-122"/>
                  <a:ea typeface="微软雅黑" pitchFamily="34" charset="-122"/>
                </a:rPr>
                <a:t>研究方法</a:t>
              </a:r>
            </a:p>
          </p:txBody>
        </p:sp>
        <p:sp>
          <p:nvSpPr>
            <p:cNvPr id="34" name="Freeform 9">
              <a:extLst>
                <a:ext uri="{FF2B5EF4-FFF2-40B4-BE49-F238E27FC236}">
                  <a16:creationId xmlns:a16="http://schemas.microsoft.com/office/drawing/2014/main" id="{64415BB5-A33A-49DB-9A42-7B869A79EEDD}"/>
                </a:ext>
              </a:extLst>
            </p:cNvPr>
            <p:cNvSpPr/>
            <p:nvPr/>
          </p:nvSpPr>
          <p:spPr bwMode="auto">
            <a:xfrm>
              <a:off x="7396445" y="2802856"/>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48" name="组合 47">
            <a:extLst>
              <a:ext uri="{FF2B5EF4-FFF2-40B4-BE49-F238E27FC236}">
                <a16:creationId xmlns:a16="http://schemas.microsoft.com/office/drawing/2014/main" id="{4CF727C7-64EE-487A-B98A-AEA0A628DF6A}"/>
              </a:ext>
            </a:extLst>
          </p:cNvPr>
          <p:cNvGrpSpPr/>
          <p:nvPr/>
        </p:nvGrpSpPr>
        <p:grpSpPr>
          <a:xfrm>
            <a:off x="7358740" y="4284210"/>
            <a:ext cx="1781734" cy="461665"/>
            <a:chOff x="7396445" y="2720636"/>
            <a:chExt cx="1781734" cy="461665"/>
          </a:xfrm>
        </p:grpSpPr>
        <p:sp>
          <p:nvSpPr>
            <p:cNvPr id="49" name="文本框 48">
              <a:extLst>
                <a:ext uri="{FF2B5EF4-FFF2-40B4-BE49-F238E27FC236}">
                  <a16:creationId xmlns:a16="http://schemas.microsoft.com/office/drawing/2014/main" id="{000FA431-9BF0-4121-8D39-82816822BADF}"/>
                </a:ext>
              </a:extLst>
            </p:cNvPr>
            <p:cNvSpPr txBox="1"/>
            <p:nvPr/>
          </p:nvSpPr>
          <p:spPr>
            <a:xfrm>
              <a:off x="7686431" y="2720636"/>
              <a:ext cx="1491748" cy="461665"/>
            </a:xfrm>
            <a:prstGeom prst="rect">
              <a:avLst/>
            </a:prstGeom>
            <a:noFill/>
          </p:spPr>
          <p:txBody>
            <a:bodyPr wrap="square" rtlCol="0">
              <a:spAutoFit/>
            </a:bodyPr>
            <a:lstStyle/>
            <a:p>
              <a:pPr algn="ctr"/>
              <a:r>
                <a:rPr lang="zh-CN" altLang="en-US" sz="2400">
                  <a:latin typeface="微软雅黑" pitchFamily="34" charset="-122"/>
                  <a:ea typeface="微软雅黑" pitchFamily="34" charset="-122"/>
                </a:rPr>
                <a:t>系统设计</a:t>
              </a:r>
            </a:p>
          </p:txBody>
        </p:sp>
        <p:sp>
          <p:nvSpPr>
            <p:cNvPr id="50" name="Freeform 9">
              <a:extLst>
                <a:ext uri="{FF2B5EF4-FFF2-40B4-BE49-F238E27FC236}">
                  <a16:creationId xmlns:a16="http://schemas.microsoft.com/office/drawing/2014/main" id="{27D24CA3-0565-435B-94B2-530B171E3341}"/>
                </a:ext>
              </a:extLst>
            </p:cNvPr>
            <p:cNvSpPr/>
            <p:nvPr/>
          </p:nvSpPr>
          <p:spPr bwMode="auto">
            <a:xfrm>
              <a:off x="7396445" y="2802856"/>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51" name="组合 50">
            <a:extLst>
              <a:ext uri="{FF2B5EF4-FFF2-40B4-BE49-F238E27FC236}">
                <a16:creationId xmlns:a16="http://schemas.microsoft.com/office/drawing/2014/main" id="{69F26A0E-44CB-4FAD-A3A3-DB1B966CAF44}"/>
              </a:ext>
            </a:extLst>
          </p:cNvPr>
          <p:cNvGrpSpPr/>
          <p:nvPr/>
        </p:nvGrpSpPr>
        <p:grpSpPr>
          <a:xfrm>
            <a:off x="7358740" y="5072812"/>
            <a:ext cx="1781734" cy="461665"/>
            <a:chOff x="7396445" y="2720636"/>
            <a:chExt cx="1781734" cy="461665"/>
          </a:xfrm>
        </p:grpSpPr>
        <p:sp>
          <p:nvSpPr>
            <p:cNvPr id="52" name="文本框 51">
              <a:extLst>
                <a:ext uri="{FF2B5EF4-FFF2-40B4-BE49-F238E27FC236}">
                  <a16:creationId xmlns:a16="http://schemas.microsoft.com/office/drawing/2014/main" id="{CB046136-4898-4EC1-8541-E03E2190C42B}"/>
                </a:ext>
              </a:extLst>
            </p:cNvPr>
            <p:cNvSpPr txBox="1"/>
            <p:nvPr/>
          </p:nvSpPr>
          <p:spPr>
            <a:xfrm>
              <a:off x="7686431" y="2720636"/>
              <a:ext cx="1491748" cy="461665"/>
            </a:xfrm>
            <a:prstGeom prst="rect">
              <a:avLst/>
            </a:prstGeom>
            <a:noFill/>
          </p:spPr>
          <p:txBody>
            <a:bodyPr wrap="square" rtlCol="0">
              <a:spAutoFit/>
            </a:bodyPr>
            <a:lstStyle/>
            <a:p>
              <a:pPr algn="ctr"/>
              <a:r>
                <a:rPr lang="zh-CN" altLang="en-US" sz="2400">
                  <a:latin typeface="微软雅黑" pitchFamily="34" charset="-122"/>
                  <a:ea typeface="微软雅黑" pitchFamily="34" charset="-122"/>
                </a:rPr>
                <a:t>研究总结</a:t>
              </a:r>
            </a:p>
          </p:txBody>
        </p:sp>
        <p:sp>
          <p:nvSpPr>
            <p:cNvPr id="53" name="Freeform 9">
              <a:extLst>
                <a:ext uri="{FF2B5EF4-FFF2-40B4-BE49-F238E27FC236}">
                  <a16:creationId xmlns:a16="http://schemas.microsoft.com/office/drawing/2014/main" id="{B576FA59-B67F-402F-B4D4-B6F5FFC309C0}"/>
                </a:ext>
              </a:extLst>
            </p:cNvPr>
            <p:cNvSpPr/>
            <p:nvPr/>
          </p:nvSpPr>
          <p:spPr bwMode="auto">
            <a:xfrm>
              <a:off x="7396445" y="2802856"/>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307777"/>
          </a:xfrm>
          <a:prstGeom prst="rect">
            <a:avLst/>
          </a:prstGeom>
          <a:noFill/>
        </p:spPr>
        <p:txBody>
          <a:bodyPr wrap="square" rtlCol="0">
            <a:spAutoFit/>
          </a:bodyPr>
          <a:lstStyle/>
          <a:p>
            <a:pPr algn="ctr"/>
            <a:r>
              <a:rPr lang="zh-CN" altLang="en-US" sz="1400">
                <a:solidFill>
                  <a:schemeClr val="bg1"/>
                </a:solidFill>
                <a:latin typeface="华文细黑" panose="02010600040101010101" pitchFamily="2" charset="-122"/>
                <a:ea typeface="华文细黑" panose="02010600040101010101" pitchFamily="2" charset="-122"/>
                <a:cs typeface="Arial" pitchFamily="34" charset="0"/>
              </a:rPr>
              <a:t>这一部分介绍了图像完备标注的研究背景和研究意义，同时阐述了本次毕业设计的主要工作内容</a:t>
            </a:r>
          </a:p>
        </p:txBody>
      </p:sp>
      <p:sp>
        <p:nvSpPr>
          <p:cNvPr id="2" name="标题 1"/>
          <p:cNvSpPr>
            <a:spLocks noGrp="1"/>
          </p:cNvSpPr>
          <p:nvPr>
            <p:ph type="ctrTitle"/>
          </p:nvPr>
        </p:nvSpPr>
        <p:spPr/>
        <p:txBody>
          <a:bodyPr/>
          <a:lstStyle/>
          <a:p>
            <a:r>
              <a:rPr lang="zh-CN" altLang="en-US"/>
              <a:t>课题概述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944F935F-973C-4D82-AE53-9C5FF2813B26}"/>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24065" y="3483979"/>
            <a:ext cx="3332813" cy="2058982"/>
          </a:xfrm>
          <a:prstGeom prst="rect">
            <a:avLst/>
          </a:prstGeom>
        </p:spPr>
      </p:pic>
      <p:sp>
        <p:nvSpPr>
          <p:cNvPr id="2" name="标题 1"/>
          <p:cNvSpPr>
            <a:spLocks noGrp="1"/>
          </p:cNvSpPr>
          <p:nvPr>
            <p:ph type="title"/>
          </p:nvPr>
        </p:nvSpPr>
        <p:spPr>
          <a:xfrm>
            <a:off x="1302656" y="326169"/>
            <a:ext cx="5258480" cy="682623"/>
          </a:xfrm>
        </p:spPr>
        <p:txBody>
          <a:bodyPr/>
          <a:lstStyle/>
          <a:p>
            <a:r>
              <a:rPr lang="zh-CN" altLang="en-US"/>
              <a:t>选题背景</a:t>
            </a:r>
          </a:p>
        </p:txBody>
      </p:sp>
      <p:sp>
        <p:nvSpPr>
          <p:cNvPr id="15" name="文本框 14"/>
          <p:cNvSpPr txBox="1"/>
          <p:nvPr/>
        </p:nvSpPr>
        <p:spPr>
          <a:xfrm>
            <a:off x="1302656" y="2096392"/>
            <a:ext cx="8730343" cy="1023742"/>
          </a:xfrm>
          <a:prstGeom prst="rect">
            <a:avLst/>
          </a:prstGeom>
          <a:noFill/>
        </p:spPr>
        <p:txBody>
          <a:bodyPr wrap="square" rtlCol="0">
            <a:spAutoFit/>
          </a:bodyPr>
          <a:lstStyle/>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随着互联网的普及程度增加，网络中存在着越来越多的图像。许多应用软件在检索图像时会根据指定的标签词进行查找，然而由于用户标注图像的随意性和主观性等因素使得图像本身所带有的标签并不完备，许多图像往往只有较少的标签词，不足以完整地描述图像内容，图像完备标注应运而生。</a:t>
            </a:r>
          </a:p>
        </p:txBody>
      </p:sp>
      <p:sp>
        <p:nvSpPr>
          <p:cNvPr id="18" name="文本框 17"/>
          <p:cNvSpPr txBox="1"/>
          <p:nvPr/>
        </p:nvSpPr>
        <p:spPr>
          <a:xfrm>
            <a:off x="1387329" y="1582501"/>
            <a:ext cx="2279064" cy="369332"/>
          </a:xfrm>
          <a:prstGeom prst="rect">
            <a:avLst/>
          </a:prstGeom>
          <a:solidFill>
            <a:schemeClr val="accent1"/>
          </a:solidFill>
        </p:spPr>
        <p:txBody>
          <a:bodyPr wrap="square" rtlCol="0">
            <a:spAutoFit/>
          </a:bodyPr>
          <a:lstStyle/>
          <a:p>
            <a:r>
              <a:rPr lang="zh-CN" altLang="en-US">
                <a:solidFill>
                  <a:schemeClr val="bg1"/>
                </a:solidFill>
                <a:latin typeface="华文细黑" panose="02010600040101010101" pitchFamily="2" charset="-122"/>
                <a:ea typeface="华文细黑" panose="02010600040101010101" pitchFamily="2" charset="-122"/>
                <a:cs typeface="Arial" pitchFamily="34" charset="0"/>
              </a:rPr>
              <a:t>图像完备标注的产生</a:t>
            </a:r>
            <a:endParaRPr lang="en-US" altLang="zh-CN">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8" name="等腰三角形 7"/>
          <p:cNvSpPr/>
          <p:nvPr/>
        </p:nvSpPr>
        <p:spPr>
          <a:xfrm>
            <a:off x="9328138" y="5270619"/>
            <a:ext cx="357021" cy="307777"/>
          </a:xfrm>
          <a:prstGeom prst="triangle">
            <a:avLst>
              <a:gd name="adj" fmla="val 100000"/>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420BB5E6-6A6E-4D60-882D-B3137896872C}"/>
              </a:ext>
            </a:extLst>
          </p:cNvPr>
          <p:cNvGrpSpPr/>
          <p:nvPr/>
        </p:nvGrpSpPr>
        <p:grpSpPr>
          <a:xfrm>
            <a:off x="1387329" y="3550753"/>
            <a:ext cx="4826724" cy="1902036"/>
            <a:chOff x="1387329" y="3441341"/>
            <a:chExt cx="4826724" cy="1902036"/>
          </a:xfrm>
        </p:grpSpPr>
        <p:grpSp>
          <p:nvGrpSpPr>
            <p:cNvPr id="14" name="组合 13">
              <a:extLst>
                <a:ext uri="{FF2B5EF4-FFF2-40B4-BE49-F238E27FC236}">
                  <a16:creationId xmlns:a16="http://schemas.microsoft.com/office/drawing/2014/main" id="{D96A86EC-C978-4621-BE47-DD3E6A65B47B}"/>
                </a:ext>
              </a:extLst>
            </p:cNvPr>
            <p:cNvGrpSpPr/>
            <p:nvPr/>
          </p:nvGrpSpPr>
          <p:grpSpPr>
            <a:xfrm>
              <a:off x="1387329" y="3441341"/>
              <a:ext cx="4803127" cy="311560"/>
              <a:chOff x="1387329" y="3441341"/>
              <a:chExt cx="4803127" cy="311560"/>
            </a:xfrm>
          </p:grpSpPr>
          <p:sp>
            <p:nvSpPr>
              <p:cNvPr id="16" name="文本框 15"/>
              <p:cNvSpPr txBox="1"/>
              <p:nvPr/>
            </p:nvSpPr>
            <p:spPr>
              <a:xfrm>
                <a:off x="1520938" y="3441341"/>
                <a:ext cx="4669518" cy="311560"/>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网络中图片数量不断增多，图像检索的精度需求日趋强烈</a:t>
                </a:r>
              </a:p>
            </p:txBody>
          </p:sp>
          <p:sp>
            <p:nvSpPr>
              <p:cNvPr id="21" name="Freeform 9"/>
              <p:cNvSpPr/>
              <p:nvPr/>
            </p:nvSpPr>
            <p:spPr bwMode="auto">
              <a:xfrm>
                <a:off x="1387329" y="352746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19" name="组合 18">
              <a:extLst>
                <a:ext uri="{FF2B5EF4-FFF2-40B4-BE49-F238E27FC236}">
                  <a16:creationId xmlns:a16="http://schemas.microsoft.com/office/drawing/2014/main" id="{61FB211B-C068-4BAC-A343-F66543598A3B}"/>
                </a:ext>
              </a:extLst>
            </p:cNvPr>
            <p:cNvGrpSpPr/>
            <p:nvPr/>
          </p:nvGrpSpPr>
          <p:grpSpPr>
            <a:xfrm>
              <a:off x="1387329" y="3999591"/>
              <a:ext cx="4826724" cy="548548"/>
              <a:chOff x="1387329" y="4178944"/>
              <a:chExt cx="4826724" cy="548548"/>
            </a:xfrm>
          </p:grpSpPr>
          <p:sp>
            <p:nvSpPr>
              <p:cNvPr id="22" name="文本框 21"/>
              <p:cNvSpPr txBox="1"/>
              <p:nvPr/>
            </p:nvSpPr>
            <p:spPr>
              <a:xfrm>
                <a:off x="1544535" y="4178944"/>
                <a:ext cx="4669518" cy="548548"/>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现有的图像完备标注方法往往只考虑图像的一种视觉特征容易受到噪声地影响</a:t>
                </a:r>
              </a:p>
            </p:txBody>
          </p:sp>
          <p:sp>
            <p:nvSpPr>
              <p:cNvPr id="23" name="Freeform 9"/>
              <p:cNvSpPr/>
              <p:nvPr/>
            </p:nvSpPr>
            <p:spPr bwMode="auto">
              <a:xfrm>
                <a:off x="1387329" y="4286690"/>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20" name="组合 19">
              <a:extLst>
                <a:ext uri="{FF2B5EF4-FFF2-40B4-BE49-F238E27FC236}">
                  <a16:creationId xmlns:a16="http://schemas.microsoft.com/office/drawing/2014/main" id="{C03BEEC6-4F05-440F-B5FA-DB6595DA55FC}"/>
                </a:ext>
              </a:extLst>
            </p:cNvPr>
            <p:cNvGrpSpPr/>
            <p:nvPr/>
          </p:nvGrpSpPr>
          <p:grpSpPr>
            <a:xfrm>
              <a:off x="1387329" y="4794829"/>
              <a:ext cx="4826724" cy="548548"/>
              <a:chOff x="1387329" y="5275499"/>
              <a:chExt cx="4826724" cy="548548"/>
            </a:xfrm>
          </p:grpSpPr>
          <p:sp>
            <p:nvSpPr>
              <p:cNvPr id="24" name="文本框 23"/>
              <p:cNvSpPr txBox="1"/>
              <p:nvPr/>
            </p:nvSpPr>
            <p:spPr>
              <a:xfrm>
                <a:off x="1544535" y="5275499"/>
                <a:ext cx="4669518" cy="548548"/>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大多数图像完备标注方法在查找近邻图像时忽略了待完备图像的初始标签</a:t>
                </a:r>
              </a:p>
            </p:txBody>
          </p:sp>
          <p:sp>
            <p:nvSpPr>
              <p:cNvPr id="25" name="Freeform 9"/>
              <p:cNvSpPr/>
              <p:nvPr/>
            </p:nvSpPr>
            <p:spPr bwMode="auto">
              <a:xfrm>
                <a:off x="1387329" y="536902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a:t>研究意义</a:t>
            </a:r>
          </a:p>
        </p:txBody>
      </p:sp>
      <p:cxnSp>
        <p:nvCxnSpPr>
          <p:cNvPr id="93" name="直接箭头连接符 92"/>
          <p:cNvCxnSpPr>
            <a:cxnSpLocks/>
            <a:endCxn id="46" idx="3"/>
          </p:cNvCxnSpPr>
          <p:nvPr/>
        </p:nvCxnSpPr>
        <p:spPr>
          <a:xfrm>
            <a:off x="2648125" y="2285139"/>
            <a:ext cx="1841240" cy="6465"/>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29DB9CA9-F97A-47EA-AE3B-B9FF6BC82841}"/>
              </a:ext>
            </a:extLst>
          </p:cNvPr>
          <p:cNvGrpSpPr/>
          <p:nvPr/>
        </p:nvGrpSpPr>
        <p:grpSpPr>
          <a:xfrm>
            <a:off x="831697" y="1922177"/>
            <a:ext cx="1836000" cy="720000"/>
            <a:chOff x="3966655" y="1890096"/>
            <a:chExt cx="1004272" cy="901847"/>
          </a:xfrm>
        </p:grpSpPr>
        <p:grpSp>
          <p:nvGrpSpPr>
            <p:cNvPr id="52" name="组合 51"/>
            <p:cNvGrpSpPr/>
            <p:nvPr/>
          </p:nvGrpSpPr>
          <p:grpSpPr>
            <a:xfrm>
              <a:off x="3966655" y="1890096"/>
              <a:ext cx="1004272" cy="901847"/>
              <a:chOff x="1379538" y="1963167"/>
              <a:chExt cx="1735707" cy="1558684"/>
            </a:xfrm>
          </p:grpSpPr>
          <p:sp>
            <p:nvSpPr>
              <p:cNvPr id="53" name="Freeform 46"/>
              <p:cNvSpPr/>
              <p:nvPr/>
            </p:nvSpPr>
            <p:spPr bwMode="auto">
              <a:xfrm>
                <a:off x="1379538" y="1963167"/>
                <a:ext cx="1735707" cy="155868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bg1">
                  <a:lumMod val="85000"/>
                </a:schemeClr>
              </a:soli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47"/>
              <p:cNvSpPr>
                <a:spLocks noEditPoints="1"/>
              </p:cNvSpPr>
              <p:nvPr/>
            </p:nvSpPr>
            <p:spPr bwMode="auto">
              <a:xfrm>
                <a:off x="1379538" y="1963167"/>
                <a:ext cx="1735707" cy="155868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bg1">
                  <a:lumMod val="65000"/>
                </a:schemeClr>
              </a:solidFill>
              <a:ln>
                <a:noFill/>
              </a:ln>
              <a:effectLst/>
            </p:spPr>
            <p:txBody>
              <a:bodyPr vert="horz" wrap="square" lIns="91440" tIns="45720" rIns="91440" bIns="45720" numCol="1" anchor="t" anchorCtr="0" compatLnSpc="1"/>
              <a:lstStyle/>
              <a:p>
                <a:endParaRPr lang="zh-CN" altLang="en-US"/>
              </a:p>
            </p:txBody>
          </p:sp>
        </p:grpSp>
        <p:sp>
          <p:nvSpPr>
            <p:cNvPr id="96" name="文本框 95"/>
            <p:cNvSpPr txBox="1"/>
            <p:nvPr/>
          </p:nvSpPr>
          <p:spPr>
            <a:xfrm>
              <a:off x="4087896" y="1998402"/>
              <a:ext cx="659315" cy="732469"/>
            </a:xfrm>
            <a:prstGeom prst="rect">
              <a:avLst/>
            </a:prstGeom>
            <a:noFill/>
          </p:spPr>
          <p:txBody>
            <a:bodyPr wrap="square" rtlCol="0">
              <a:spAutoFit/>
            </a:bodyPr>
            <a:lstStyle/>
            <a:p>
              <a:pPr algn="ctr"/>
              <a:r>
                <a:rPr lang="zh-CN" altLang="en-US" sz="1600">
                  <a:solidFill>
                    <a:schemeClr val="tx1">
                      <a:lumMod val="75000"/>
                    </a:schemeClr>
                  </a:solidFill>
                  <a:latin typeface="华文细黑" panose="02010600040101010101" pitchFamily="2" charset="-122"/>
                  <a:ea typeface="华文细黑" panose="02010600040101010101" pitchFamily="2" charset="-122"/>
                  <a:cs typeface="Arial" pitchFamily="34" charset="0"/>
                </a:rPr>
                <a:t>标签不完备</a:t>
              </a:r>
              <a:endParaRPr lang="en-US" altLang="zh-CN" sz="1600">
                <a:solidFill>
                  <a:schemeClr val="tx1">
                    <a:lumMod val="75000"/>
                  </a:schemeClr>
                </a:solidFill>
                <a:latin typeface="华文细黑" panose="02010600040101010101" pitchFamily="2" charset="-122"/>
                <a:ea typeface="华文细黑" panose="02010600040101010101" pitchFamily="2" charset="-122"/>
                <a:cs typeface="Arial" pitchFamily="34" charset="0"/>
              </a:endParaRPr>
            </a:p>
            <a:p>
              <a:pPr algn="ctr"/>
              <a:r>
                <a:rPr lang="zh-CN" altLang="en-US" sz="1600">
                  <a:solidFill>
                    <a:schemeClr val="tx1">
                      <a:lumMod val="75000"/>
                    </a:schemeClr>
                  </a:solidFill>
                  <a:latin typeface="华文细黑" panose="02010600040101010101" pitchFamily="2" charset="-122"/>
                  <a:ea typeface="华文细黑" panose="02010600040101010101" pitchFamily="2" charset="-122"/>
                  <a:cs typeface="Arial" pitchFamily="34" charset="0"/>
                </a:rPr>
                <a:t>的图像</a:t>
              </a:r>
              <a:endParaRPr lang="en-US" altLang="zh-CN" sz="1600">
                <a:solidFill>
                  <a:schemeClr val="tx1">
                    <a:lumMod val="75000"/>
                  </a:schemeClr>
                </a:solidFill>
                <a:latin typeface="华文细黑" panose="02010600040101010101" pitchFamily="2" charset="-122"/>
                <a:ea typeface="华文细黑" panose="02010600040101010101" pitchFamily="2" charset="-122"/>
                <a:cs typeface="Arial" pitchFamily="34" charset="0"/>
              </a:endParaRPr>
            </a:p>
          </p:txBody>
        </p:sp>
      </p:grpSp>
      <p:grpSp>
        <p:nvGrpSpPr>
          <p:cNvPr id="43" name="组合 42">
            <a:extLst>
              <a:ext uri="{FF2B5EF4-FFF2-40B4-BE49-F238E27FC236}">
                <a16:creationId xmlns:a16="http://schemas.microsoft.com/office/drawing/2014/main" id="{1294810F-6348-4C62-A2E4-21EC951907E5}"/>
              </a:ext>
            </a:extLst>
          </p:cNvPr>
          <p:cNvGrpSpPr/>
          <p:nvPr/>
        </p:nvGrpSpPr>
        <p:grpSpPr>
          <a:xfrm>
            <a:off x="4489365" y="1931604"/>
            <a:ext cx="1836000" cy="720000"/>
            <a:chOff x="3966655" y="1890096"/>
            <a:chExt cx="1004272" cy="901847"/>
          </a:xfrm>
        </p:grpSpPr>
        <p:grpSp>
          <p:nvGrpSpPr>
            <p:cNvPr id="44" name="组合 43">
              <a:extLst>
                <a:ext uri="{FF2B5EF4-FFF2-40B4-BE49-F238E27FC236}">
                  <a16:creationId xmlns:a16="http://schemas.microsoft.com/office/drawing/2014/main" id="{26A1862A-3DEE-4419-B2C3-6EFC5F669299}"/>
                </a:ext>
              </a:extLst>
            </p:cNvPr>
            <p:cNvGrpSpPr/>
            <p:nvPr/>
          </p:nvGrpSpPr>
          <p:grpSpPr>
            <a:xfrm>
              <a:off x="3966655" y="1890096"/>
              <a:ext cx="1004272" cy="901847"/>
              <a:chOff x="1379538" y="1963167"/>
              <a:chExt cx="1735708" cy="1558684"/>
            </a:xfrm>
          </p:grpSpPr>
          <p:sp>
            <p:nvSpPr>
              <p:cNvPr id="46" name="Freeform 46">
                <a:extLst>
                  <a:ext uri="{FF2B5EF4-FFF2-40B4-BE49-F238E27FC236}">
                    <a16:creationId xmlns:a16="http://schemas.microsoft.com/office/drawing/2014/main" id="{C7E6B520-AF7D-4B65-8ACD-136109856B9E}"/>
                  </a:ext>
                </a:extLst>
              </p:cNvPr>
              <p:cNvSpPr/>
              <p:nvPr/>
            </p:nvSpPr>
            <p:spPr bwMode="auto">
              <a:xfrm>
                <a:off x="1379538" y="1963167"/>
                <a:ext cx="1735707" cy="155868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bg1">
                  <a:lumMod val="85000"/>
                </a:schemeClr>
              </a:soli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7">
                <a:extLst>
                  <a:ext uri="{FF2B5EF4-FFF2-40B4-BE49-F238E27FC236}">
                    <a16:creationId xmlns:a16="http://schemas.microsoft.com/office/drawing/2014/main" id="{D5CC1B9E-F5C9-44F1-8900-39D923AFA1EE}"/>
                  </a:ext>
                </a:extLst>
              </p:cNvPr>
              <p:cNvSpPr>
                <a:spLocks noEditPoints="1"/>
              </p:cNvSpPr>
              <p:nvPr/>
            </p:nvSpPr>
            <p:spPr bwMode="auto">
              <a:xfrm>
                <a:off x="1379539" y="1963167"/>
                <a:ext cx="1735707" cy="155868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bg1">
                  <a:lumMod val="65000"/>
                </a:schemeClr>
              </a:solidFill>
              <a:ln>
                <a:noFill/>
              </a:ln>
              <a:effectLst/>
            </p:spPr>
            <p:txBody>
              <a:bodyPr vert="horz" wrap="square" lIns="91440" tIns="45720" rIns="91440" bIns="45720" numCol="1" anchor="t" anchorCtr="0" compatLnSpc="1"/>
              <a:lstStyle/>
              <a:p>
                <a:endParaRPr lang="zh-CN" altLang="en-US"/>
              </a:p>
            </p:txBody>
          </p:sp>
        </p:grpSp>
        <p:sp>
          <p:nvSpPr>
            <p:cNvPr id="45" name="文本框 44">
              <a:extLst>
                <a:ext uri="{FF2B5EF4-FFF2-40B4-BE49-F238E27FC236}">
                  <a16:creationId xmlns:a16="http://schemas.microsoft.com/office/drawing/2014/main" id="{B3B929B8-7E75-438A-AED7-DF8B7E455867}"/>
                </a:ext>
              </a:extLst>
            </p:cNvPr>
            <p:cNvSpPr txBox="1"/>
            <p:nvPr/>
          </p:nvSpPr>
          <p:spPr>
            <a:xfrm>
              <a:off x="4087896" y="1998402"/>
              <a:ext cx="659315" cy="732469"/>
            </a:xfrm>
            <a:prstGeom prst="rect">
              <a:avLst/>
            </a:prstGeom>
            <a:noFill/>
          </p:spPr>
          <p:txBody>
            <a:bodyPr wrap="square" rtlCol="0">
              <a:spAutoFit/>
            </a:bodyPr>
            <a:lstStyle/>
            <a:p>
              <a:pPr algn="ctr"/>
              <a:r>
                <a:rPr lang="zh-CN" altLang="en-US" sz="1600">
                  <a:solidFill>
                    <a:schemeClr val="tx1">
                      <a:lumMod val="75000"/>
                    </a:schemeClr>
                  </a:solidFill>
                  <a:latin typeface="华文细黑" panose="02010600040101010101" pitchFamily="2" charset="-122"/>
                  <a:ea typeface="华文细黑" panose="02010600040101010101" pitchFamily="2" charset="-122"/>
                  <a:cs typeface="Arial" pitchFamily="34" charset="0"/>
                </a:rPr>
                <a:t>标签已完备</a:t>
              </a:r>
              <a:endParaRPr lang="en-US" altLang="zh-CN" sz="1600">
                <a:solidFill>
                  <a:schemeClr val="tx1">
                    <a:lumMod val="75000"/>
                  </a:schemeClr>
                </a:solidFill>
                <a:latin typeface="华文细黑" panose="02010600040101010101" pitchFamily="2" charset="-122"/>
                <a:ea typeface="华文细黑" panose="02010600040101010101" pitchFamily="2" charset="-122"/>
                <a:cs typeface="Arial" pitchFamily="34" charset="0"/>
              </a:endParaRPr>
            </a:p>
            <a:p>
              <a:pPr algn="ctr"/>
              <a:r>
                <a:rPr lang="zh-CN" altLang="en-US" sz="1600">
                  <a:solidFill>
                    <a:schemeClr val="tx1">
                      <a:lumMod val="75000"/>
                    </a:schemeClr>
                  </a:solidFill>
                  <a:latin typeface="华文细黑" panose="02010600040101010101" pitchFamily="2" charset="-122"/>
                  <a:ea typeface="华文细黑" panose="02010600040101010101" pitchFamily="2" charset="-122"/>
                  <a:cs typeface="Arial" pitchFamily="34" charset="0"/>
                </a:rPr>
                <a:t>的图像</a:t>
              </a:r>
              <a:endParaRPr lang="en-US" altLang="zh-CN" sz="1600">
                <a:solidFill>
                  <a:schemeClr val="tx1">
                    <a:lumMod val="75000"/>
                  </a:schemeClr>
                </a:solidFill>
                <a:latin typeface="华文细黑" panose="02010600040101010101" pitchFamily="2" charset="-122"/>
                <a:ea typeface="华文细黑" panose="02010600040101010101" pitchFamily="2" charset="-122"/>
                <a:cs typeface="Arial" pitchFamily="34" charset="0"/>
              </a:endParaRPr>
            </a:p>
          </p:txBody>
        </p:sp>
      </p:grpSp>
      <p:sp>
        <p:nvSpPr>
          <p:cNvPr id="60" name="椭圆 59">
            <a:extLst>
              <a:ext uri="{FF2B5EF4-FFF2-40B4-BE49-F238E27FC236}">
                <a16:creationId xmlns:a16="http://schemas.microsoft.com/office/drawing/2014/main" id="{AE6362B6-45A2-4BFB-A0A9-DADB2E7BF1DF}"/>
              </a:ext>
            </a:extLst>
          </p:cNvPr>
          <p:cNvSpPr/>
          <p:nvPr/>
        </p:nvSpPr>
        <p:spPr>
          <a:xfrm>
            <a:off x="8216701" y="1931604"/>
            <a:ext cx="1656000" cy="720000"/>
          </a:xfrm>
          <a:prstGeom prst="ellipse">
            <a:avLst/>
          </a:prstGeom>
          <a:solidFill>
            <a:schemeClr val="bg1">
              <a:lumMod val="85000"/>
            </a:schemeClr>
          </a:solidFill>
          <a:ln w="4318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a:solidFill>
                  <a:schemeClr val="tx1">
                    <a:lumMod val="75000"/>
                  </a:schemeClr>
                </a:solidFill>
                <a:latin typeface="华文细黑" panose="02010600040101010101" pitchFamily="2" charset="-122"/>
                <a:ea typeface="华文细黑" panose="02010600040101010101" pitchFamily="2" charset="-122"/>
              </a:rPr>
              <a:t>更好的</a:t>
            </a:r>
            <a:endParaRPr lang="en-US" altLang="zh-CN" sz="1600">
              <a:solidFill>
                <a:schemeClr val="tx1">
                  <a:lumMod val="75000"/>
                </a:schemeClr>
              </a:solidFill>
              <a:latin typeface="华文细黑" panose="02010600040101010101" pitchFamily="2" charset="-122"/>
              <a:ea typeface="华文细黑" panose="02010600040101010101" pitchFamily="2" charset="-122"/>
            </a:endParaRPr>
          </a:p>
          <a:p>
            <a:pPr algn="ctr"/>
            <a:r>
              <a:rPr lang="zh-CN" altLang="en-US" sz="1600">
                <a:solidFill>
                  <a:schemeClr val="tx1">
                    <a:lumMod val="75000"/>
                  </a:schemeClr>
                </a:solidFill>
                <a:latin typeface="华文细黑" panose="02010600040101010101" pitchFamily="2" charset="-122"/>
                <a:ea typeface="华文细黑" panose="02010600040101010101" pitchFamily="2" charset="-122"/>
              </a:rPr>
              <a:t>检索效果</a:t>
            </a:r>
          </a:p>
        </p:txBody>
      </p:sp>
      <p:cxnSp>
        <p:nvCxnSpPr>
          <p:cNvPr id="62" name="直接箭头连接符 61">
            <a:extLst>
              <a:ext uri="{FF2B5EF4-FFF2-40B4-BE49-F238E27FC236}">
                <a16:creationId xmlns:a16="http://schemas.microsoft.com/office/drawing/2014/main" id="{19DA6DA4-EC75-4FDC-B33E-AA1EB1A9B72E}"/>
              </a:ext>
            </a:extLst>
          </p:cNvPr>
          <p:cNvCxnSpPr>
            <a:cxnSpLocks/>
          </p:cNvCxnSpPr>
          <p:nvPr/>
        </p:nvCxnSpPr>
        <p:spPr>
          <a:xfrm>
            <a:off x="6353646" y="2278674"/>
            <a:ext cx="1841240" cy="6465"/>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286B50A9-98D7-409B-9222-8890C73CD6F9}"/>
              </a:ext>
            </a:extLst>
          </p:cNvPr>
          <p:cNvSpPr txBox="1"/>
          <p:nvPr/>
        </p:nvSpPr>
        <p:spPr>
          <a:xfrm>
            <a:off x="2736530" y="1906105"/>
            <a:ext cx="1485924" cy="338554"/>
          </a:xfrm>
          <a:prstGeom prst="rect">
            <a:avLst/>
          </a:prstGeom>
          <a:noFill/>
        </p:spPr>
        <p:txBody>
          <a:bodyPr wrap="square" rtlCol="0">
            <a:spAutoFit/>
          </a:bodyPr>
          <a:lstStyle/>
          <a:p>
            <a:pPr algn="ctr"/>
            <a:r>
              <a:rPr lang="zh-CN" altLang="en-US" sz="1600">
                <a:solidFill>
                  <a:schemeClr val="accent1"/>
                </a:solidFill>
                <a:latin typeface="华文细黑" panose="02010600040101010101" pitchFamily="2" charset="-122"/>
                <a:ea typeface="华文细黑" panose="02010600040101010101" pitchFamily="2" charset="-122"/>
                <a:cs typeface="Arial" pitchFamily="34" charset="0"/>
              </a:rPr>
              <a:t>图像完备标注</a:t>
            </a:r>
            <a:endParaRPr lang="en-US" altLang="zh-CN" sz="160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64" name="文本框 63">
            <a:extLst>
              <a:ext uri="{FF2B5EF4-FFF2-40B4-BE49-F238E27FC236}">
                <a16:creationId xmlns:a16="http://schemas.microsoft.com/office/drawing/2014/main" id="{B9DC2778-354B-48F8-87A3-FDF33B865E8D}"/>
              </a:ext>
            </a:extLst>
          </p:cNvPr>
          <p:cNvSpPr txBox="1"/>
          <p:nvPr/>
        </p:nvSpPr>
        <p:spPr>
          <a:xfrm>
            <a:off x="6489090" y="1906105"/>
            <a:ext cx="1485924" cy="338554"/>
          </a:xfrm>
          <a:prstGeom prst="rect">
            <a:avLst/>
          </a:prstGeom>
          <a:noFill/>
        </p:spPr>
        <p:txBody>
          <a:bodyPr wrap="square" rtlCol="0">
            <a:spAutoFit/>
          </a:bodyPr>
          <a:lstStyle/>
          <a:p>
            <a:pPr algn="ctr"/>
            <a:r>
              <a:rPr lang="zh-CN" altLang="en-US" sz="1600">
                <a:solidFill>
                  <a:schemeClr val="tx1">
                    <a:lumMod val="75000"/>
                  </a:schemeClr>
                </a:solidFill>
                <a:latin typeface="华文细黑" panose="02010600040101010101" pitchFamily="2" charset="-122"/>
                <a:ea typeface="华文细黑" panose="02010600040101010101" pitchFamily="2" charset="-122"/>
                <a:cs typeface="Arial" pitchFamily="34" charset="0"/>
              </a:rPr>
              <a:t>图像检索</a:t>
            </a:r>
            <a:endParaRPr lang="en-US" altLang="zh-CN" sz="1600">
              <a:solidFill>
                <a:schemeClr val="tx1">
                  <a:lumMod val="75000"/>
                </a:schemeClr>
              </a:solidFill>
              <a:latin typeface="华文细黑" panose="02010600040101010101" pitchFamily="2" charset="-122"/>
              <a:ea typeface="华文细黑" panose="02010600040101010101" pitchFamily="2" charset="-122"/>
              <a:cs typeface="Arial" pitchFamily="34" charset="0"/>
            </a:endParaRPr>
          </a:p>
        </p:txBody>
      </p:sp>
      <p:grpSp>
        <p:nvGrpSpPr>
          <p:cNvPr id="13" name="组合 12">
            <a:extLst>
              <a:ext uri="{FF2B5EF4-FFF2-40B4-BE49-F238E27FC236}">
                <a16:creationId xmlns:a16="http://schemas.microsoft.com/office/drawing/2014/main" id="{9376245F-5D6A-45F4-AA48-5B64F03D77A5}"/>
              </a:ext>
            </a:extLst>
          </p:cNvPr>
          <p:cNvGrpSpPr/>
          <p:nvPr/>
        </p:nvGrpSpPr>
        <p:grpSpPr>
          <a:xfrm>
            <a:off x="1140959" y="3339639"/>
            <a:ext cx="8532810" cy="2466445"/>
            <a:chOff x="1379539" y="3534927"/>
            <a:chExt cx="8532810" cy="2466445"/>
          </a:xfrm>
        </p:grpSpPr>
        <p:sp>
          <p:nvSpPr>
            <p:cNvPr id="65" name="矩形 64">
              <a:extLst>
                <a:ext uri="{FF2B5EF4-FFF2-40B4-BE49-F238E27FC236}">
                  <a16:creationId xmlns:a16="http://schemas.microsoft.com/office/drawing/2014/main" id="{87C558EE-73D6-4644-A34C-22D050E1B402}"/>
                </a:ext>
              </a:extLst>
            </p:cNvPr>
            <p:cNvSpPr/>
            <p:nvPr/>
          </p:nvSpPr>
          <p:spPr>
            <a:xfrm>
              <a:off x="1379539" y="3534927"/>
              <a:ext cx="267951" cy="24664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73AEA94C-AED2-4707-A722-DA69752B470E}"/>
                </a:ext>
              </a:extLst>
            </p:cNvPr>
            <p:cNvSpPr txBox="1"/>
            <p:nvPr/>
          </p:nvSpPr>
          <p:spPr>
            <a:xfrm>
              <a:off x="1771847" y="4229659"/>
              <a:ext cx="8013176" cy="1345689"/>
            </a:xfrm>
            <a:prstGeom prst="rect">
              <a:avLst/>
            </a:prstGeom>
            <a:noFill/>
          </p:spPr>
          <p:txBody>
            <a:bodyPr wrap="square" rtlCol="0">
              <a:spAutoFit/>
            </a:bodyPr>
            <a:lstStyle/>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由于网络中存在大量标签不完备的图像，而图像检索往往是根据给定的标签词进行的，因而这些标签不完备的图像会降低检索的效果。</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a:p>
              <a:pPr indent="3600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图像完备标注能够自动补全图像的缺失标签，使图像所带有的标签趋于完备，进而在检索时可以得到更好的检索效果。</a:t>
              </a:r>
            </a:p>
          </p:txBody>
        </p:sp>
        <p:sp>
          <p:nvSpPr>
            <p:cNvPr id="72" name="文本框 71">
              <a:extLst>
                <a:ext uri="{FF2B5EF4-FFF2-40B4-BE49-F238E27FC236}">
                  <a16:creationId xmlns:a16="http://schemas.microsoft.com/office/drawing/2014/main" id="{AF141400-0637-4400-A190-5924E845D395}"/>
                </a:ext>
              </a:extLst>
            </p:cNvPr>
            <p:cNvSpPr txBox="1"/>
            <p:nvPr/>
          </p:nvSpPr>
          <p:spPr>
            <a:xfrm>
              <a:off x="1771847" y="3707300"/>
              <a:ext cx="2939170" cy="369332"/>
            </a:xfrm>
            <a:prstGeom prst="rect">
              <a:avLst/>
            </a:prstGeom>
            <a:noFill/>
          </p:spPr>
          <p:txBody>
            <a:bodyPr wrap="square" rtlCol="0">
              <a:spAutoFit/>
            </a:bodyPr>
            <a:lstStyle/>
            <a:p>
              <a:r>
                <a:rPr lang="zh-CN" altLang="en-US">
                  <a:solidFill>
                    <a:schemeClr val="accent1"/>
                  </a:solidFill>
                  <a:latin typeface="华文细黑" panose="02010600040101010101" pitchFamily="2" charset="-122"/>
                  <a:ea typeface="华文细黑" panose="02010600040101010101" pitchFamily="2" charset="-122"/>
                  <a:cs typeface="Arial" pitchFamily="34" charset="0"/>
                </a:rPr>
                <a:t>图像完备标注的作用及意义</a:t>
              </a:r>
              <a:endParaRPr lang="en-US" altLang="zh-CN">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73" name="矩形 72">
              <a:extLst>
                <a:ext uri="{FF2B5EF4-FFF2-40B4-BE49-F238E27FC236}">
                  <a16:creationId xmlns:a16="http://schemas.microsoft.com/office/drawing/2014/main" id="{6BA250D6-F8C6-426D-B551-D8BB24ABED4C}"/>
                </a:ext>
              </a:extLst>
            </p:cNvPr>
            <p:cNvSpPr/>
            <p:nvPr/>
          </p:nvSpPr>
          <p:spPr>
            <a:xfrm>
              <a:off x="1647490" y="3534928"/>
              <a:ext cx="8264859" cy="24664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a:extLst>
                <a:ext uri="{FF2B5EF4-FFF2-40B4-BE49-F238E27FC236}">
                  <a16:creationId xmlns:a16="http://schemas.microsoft.com/office/drawing/2014/main" id="{7186ACD0-35E9-4B24-8FAC-841850C48DE3}"/>
                </a:ext>
              </a:extLst>
            </p:cNvPr>
            <p:cNvSpPr/>
            <p:nvPr/>
          </p:nvSpPr>
          <p:spPr>
            <a:xfrm>
              <a:off x="9683750" y="5804303"/>
              <a:ext cx="228599" cy="197068"/>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a:t>主要工作</a:t>
            </a:r>
          </a:p>
        </p:txBody>
      </p:sp>
      <p:sp>
        <p:nvSpPr>
          <p:cNvPr id="7" name="等腰三角形 6"/>
          <p:cNvSpPr/>
          <p:nvPr/>
        </p:nvSpPr>
        <p:spPr>
          <a:xfrm>
            <a:off x="4676992" y="2606521"/>
            <a:ext cx="1957886" cy="1687833"/>
          </a:xfrm>
          <a:prstGeom prst="triangl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9"/>
          <p:cNvSpPr/>
          <p:nvPr/>
        </p:nvSpPr>
        <p:spPr bwMode="auto">
          <a:xfrm>
            <a:off x="5356227" y="2401273"/>
            <a:ext cx="599418" cy="599417"/>
          </a:xfrm>
          <a:custGeom>
            <a:avLst/>
            <a:gdLst>
              <a:gd name="T0" fmla="*/ 177 w 201"/>
              <a:gd name="T1" fmla="*/ 56 h 201"/>
              <a:gd name="T2" fmla="*/ 145 w 201"/>
              <a:gd name="T3" fmla="*/ 177 h 201"/>
              <a:gd name="T4" fmla="*/ 24 w 201"/>
              <a:gd name="T5" fmla="*/ 144 h 201"/>
              <a:gd name="T6" fmla="*/ 57 w 201"/>
              <a:gd name="T7" fmla="*/ 24 h 201"/>
              <a:gd name="T8" fmla="*/ 177 w 201"/>
              <a:gd name="T9" fmla="*/ 56 h 201"/>
            </a:gdLst>
            <a:ahLst/>
            <a:cxnLst>
              <a:cxn ang="0">
                <a:pos x="T0" y="T1"/>
              </a:cxn>
              <a:cxn ang="0">
                <a:pos x="T2" y="T3"/>
              </a:cxn>
              <a:cxn ang="0">
                <a:pos x="T4" y="T5"/>
              </a:cxn>
              <a:cxn ang="0">
                <a:pos x="T6" y="T7"/>
              </a:cxn>
              <a:cxn ang="0">
                <a:pos x="T8" y="T9"/>
              </a:cxn>
            </a:cxnLst>
            <a:rect l="0" t="0" r="r" b="b"/>
            <a:pathLst>
              <a:path w="201" h="201">
                <a:moveTo>
                  <a:pt x="177" y="56"/>
                </a:moveTo>
                <a:cubicBezTo>
                  <a:pt x="201" y="98"/>
                  <a:pt x="187" y="152"/>
                  <a:pt x="145" y="177"/>
                </a:cubicBezTo>
                <a:cubicBezTo>
                  <a:pt x="103" y="201"/>
                  <a:pt x="49" y="186"/>
                  <a:pt x="24" y="144"/>
                </a:cubicBezTo>
                <a:cubicBezTo>
                  <a:pt x="0" y="102"/>
                  <a:pt x="14" y="48"/>
                  <a:pt x="57" y="24"/>
                </a:cubicBezTo>
                <a:cubicBezTo>
                  <a:pt x="99" y="0"/>
                  <a:pt x="153" y="14"/>
                  <a:pt x="177" y="56"/>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22" name="Freeform 18"/>
          <p:cNvSpPr/>
          <p:nvPr/>
        </p:nvSpPr>
        <p:spPr bwMode="auto">
          <a:xfrm>
            <a:off x="6253460" y="3957234"/>
            <a:ext cx="601941" cy="599417"/>
          </a:xfrm>
          <a:custGeom>
            <a:avLst/>
            <a:gdLst>
              <a:gd name="T0" fmla="*/ 177 w 202"/>
              <a:gd name="T1" fmla="*/ 144 h 201"/>
              <a:gd name="T2" fmla="*/ 57 w 202"/>
              <a:gd name="T3" fmla="*/ 177 h 201"/>
              <a:gd name="T4" fmla="*/ 25 w 202"/>
              <a:gd name="T5" fmla="*/ 56 h 201"/>
              <a:gd name="T6" fmla="*/ 145 w 202"/>
              <a:gd name="T7" fmla="*/ 24 h 201"/>
              <a:gd name="T8" fmla="*/ 177 w 202"/>
              <a:gd name="T9" fmla="*/ 144 h 201"/>
            </a:gdLst>
            <a:ahLst/>
            <a:cxnLst>
              <a:cxn ang="0">
                <a:pos x="T0" y="T1"/>
              </a:cxn>
              <a:cxn ang="0">
                <a:pos x="T2" y="T3"/>
              </a:cxn>
              <a:cxn ang="0">
                <a:pos x="T4" y="T5"/>
              </a:cxn>
              <a:cxn ang="0">
                <a:pos x="T6" y="T7"/>
              </a:cxn>
              <a:cxn ang="0">
                <a:pos x="T8" y="T9"/>
              </a:cxn>
            </a:cxnLst>
            <a:rect l="0" t="0" r="r" b="b"/>
            <a:pathLst>
              <a:path w="202" h="201">
                <a:moveTo>
                  <a:pt x="177" y="144"/>
                </a:moveTo>
                <a:cubicBezTo>
                  <a:pt x="153" y="186"/>
                  <a:pt x="99" y="201"/>
                  <a:pt x="57" y="177"/>
                </a:cubicBezTo>
                <a:cubicBezTo>
                  <a:pt x="15" y="152"/>
                  <a:pt x="0" y="98"/>
                  <a:pt x="25" y="56"/>
                </a:cubicBezTo>
                <a:cubicBezTo>
                  <a:pt x="49" y="14"/>
                  <a:pt x="103" y="0"/>
                  <a:pt x="145" y="24"/>
                </a:cubicBezTo>
                <a:cubicBezTo>
                  <a:pt x="187" y="48"/>
                  <a:pt x="202"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18" name="Freeform 17"/>
          <p:cNvSpPr/>
          <p:nvPr/>
        </p:nvSpPr>
        <p:spPr bwMode="auto">
          <a:xfrm>
            <a:off x="4458993" y="3957234"/>
            <a:ext cx="599418" cy="599417"/>
          </a:xfrm>
          <a:custGeom>
            <a:avLst/>
            <a:gdLst>
              <a:gd name="T0" fmla="*/ 177 w 201"/>
              <a:gd name="T1" fmla="*/ 144 h 201"/>
              <a:gd name="T2" fmla="*/ 56 w 201"/>
              <a:gd name="T3" fmla="*/ 177 h 201"/>
              <a:gd name="T4" fmla="*/ 24 w 201"/>
              <a:gd name="T5" fmla="*/ 56 h 201"/>
              <a:gd name="T6" fmla="*/ 144 w 201"/>
              <a:gd name="T7" fmla="*/ 24 h 201"/>
              <a:gd name="T8" fmla="*/ 177 w 201"/>
              <a:gd name="T9" fmla="*/ 144 h 201"/>
            </a:gdLst>
            <a:ahLst/>
            <a:cxnLst>
              <a:cxn ang="0">
                <a:pos x="T0" y="T1"/>
              </a:cxn>
              <a:cxn ang="0">
                <a:pos x="T2" y="T3"/>
              </a:cxn>
              <a:cxn ang="0">
                <a:pos x="T4" y="T5"/>
              </a:cxn>
              <a:cxn ang="0">
                <a:pos x="T6" y="T7"/>
              </a:cxn>
              <a:cxn ang="0">
                <a:pos x="T8" y="T9"/>
              </a:cxn>
            </a:cxnLst>
            <a:rect l="0" t="0" r="r" b="b"/>
            <a:pathLst>
              <a:path w="201" h="201">
                <a:moveTo>
                  <a:pt x="177" y="144"/>
                </a:moveTo>
                <a:cubicBezTo>
                  <a:pt x="152" y="186"/>
                  <a:pt x="98" y="201"/>
                  <a:pt x="56" y="177"/>
                </a:cubicBezTo>
                <a:cubicBezTo>
                  <a:pt x="14" y="152"/>
                  <a:pt x="0" y="98"/>
                  <a:pt x="24" y="56"/>
                </a:cubicBezTo>
                <a:cubicBezTo>
                  <a:pt x="48" y="14"/>
                  <a:pt x="102" y="0"/>
                  <a:pt x="144" y="24"/>
                </a:cubicBezTo>
                <a:cubicBezTo>
                  <a:pt x="186" y="48"/>
                  <a:pt x="201"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56" name="文本框 55"/>
          <p:cNvSpPr txBox="1"/>
          <p:nvPr/>
        </p:nvSpPr>
        <p:spPr>
          <a:xfrm>
            <a:off x="7376751" y="3948792"/>
            <a:ext cx="1613820" cy="369332"/>
          </a:xfrm>
          <a:prstGeom prst="rect">
            <a:avLst/>
          </a:prstGeom>
          <a:noFill/>
        </p:spPr>
        <p:txBody>
          <a:bodyPr wrap="square" rtlCol="0">
            <a:spAutoFit/>
          </a:bodyPr>
          <a:lstStyle/>
          <a:p>
            <a:r>
              <a:rPr lang="zh-CN" altLang="en-US">
                <a:solidFill>
                  <a:schemeClr val="accent1"/>
                </a:solidFill>
                <a:latin typeface="华文细黑" panose="02010600040101010101" pitchFamily="2" charset="-122"/>
                <a:ea typeface="华文细黑" panose="02010600040101010101" pitchFamily="2" charset="-122"/>
                <a:cs typeface="Arial" pitchFamily="34" charset="0"/>
              </a:rPr>
              <a:t>图像完备</a:t>
            </a:r>
            <a:endParaRPr lang="en-US" altLang="zh-CN">
              <a:solidFill>
                <a:schemeClr val="accent1"/>
              </a:solidFill>
              <a:latin typeface="华文细黑" panose="02010600040101010101" pitchFamily="2" charset="-122"/>
              <a:ea typeface="华文细黑" panose="02010600040101010101" pitchFamily="2" charset="-122"/>
              <a:cs typeface="Arial" pitchFamily="34" charset="0"/>
            </a:endParaRPr>
          </a:p>
        </p:txBody>
      </p:sp>
      <p:grpSp>
        <p:nvGrpSpPr>
          <p:cNvPr id="57" name="组合 56"/>
          <p:cNvGrpSpPr/>
          <p:nvPr/>
        </p:nvGrpSpPr>
        <p:grpSpPr>
          <a:xfrm>
            <a:off x="7135107" y="4039474"/>
            <a:ext cx="196101" cy="196101"/>
            <a:chOff x="1389761" y="2111236"/>
            <a:chExt cx="196101" cy="196101"/>
          </a:xfrm>
        </p:grpSpPr>
        <p:sp>
          <p:nvSpPr>
            <p:cNvPr id="59" name="矩形 5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8" name="文本框 57"/>
          <p:cNvSpPr txBox="1"/>
          <p:nvPr/>
        </p:nvSpPr>
        <p:spPr>
          <a:xfrm>
            <a:off x="7376751" y="4284255"/>
            <a:ext cx="2652728" cy="548548"/>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给出了一种基于多种特征和标签相关度量的图像完备方法</a:t>
            </a:r>
          </a:p>
        </p:txBody>
      </p:sp>
      <p:sp>
        <p:nvSpPr>
          <p:cNvPr id="67" name="文本框 66"/>
          <p:cNvSpPr txBox="1"/>
          <p:nvPr/>
        </p:nvSpPr>
        <p:spPr>
          <a:xfrm>
            <a:off x="1667327" y="3948792"/>
            <a:ext cx="1613820" cy="369332"/>
          </a:xfrm>
          <a:prstGeom prst="rect">
            <a:avLst/>
          </a:prstGeom>
          <a:noFill/>
        </p:spPr>
        <p:txBody>
          <a:bodyPr wrap="square" rtlCol="0">
            <a:spAutoFit/>
          </a:bodyPr>
          <a:lstStyle/>
          <a:p>
            <a:r>
              <a:rPr lang="zh-CN" altLang="en-US">
                <a:solidFill>
                  <a:schemeClr val="accent1"/>
                </a:solidFill>
                <a:latin typeface="华文细黑" panose="02010600040101010101" pitchFamily="2" charset="-122"/>
                <a:ea typeface="华文细黑" panose="02010600040101010101" pitchFamily="2" charset="-122"/>
                <a:cs typeface="Arial" pitchFamily="34" charset="0"/>
              </a:rPr>
              <a:t>系统设计</a:t>
            </a:r>
            <a:endParaRPr lang="en-US" altLang="zh-CN">
              <a:solidFill>
                <a:schemeClr val="accent1"/>
              </a:solidFill>
              <a:latin typeface="华文细黑" panose="02010600040101010101" pitchFamily="2" charset="-122"/>
              <a:ea typeface="华文细黑" panose="02010600040101010101" pitchFamily="2" charset="-122"/>
              <a:cs typeface="Arial" pitchFamily="34" charset="0"/>
            </a:endParaRPr>
          </a:p>
        </p:txBody>
      </p:sp>
      <p:grpSp>
        <p:nvGrpSpPr>
          <p:cNvPr id="68" name="组合 67"/>
          <p:cNvGrpSpPr/>
          <p:nvPr/>
        </p:nvGrpSpPr>
        <p:grpSpPr>
          <a:xfrm>
            <a:off x="1405846" y="4039474"/>
            <a:ext cx="196101" cy="196101"/>
            <a:chOff x="1389761" y="2111236"/>
            <a:chExt cx="196101" cy="196101"/>
          </a:xfrm>
        </p:grpSpPr>
        <p:sp>
          <p:nvSpPr>
            <p:cNvPr id="70" name="矩形 6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9" name="文本框 68"/>
          <p:cNvSpPr txBox="1"/>
          <p:nvPr/>
        </p:nvSpPr>
        <p:spPr>
          <a:xfrm>
            <a:off x="1647490" y="4284255"/>
            <a:ext cx="2652728" cy="548548"/>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使用</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Python</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语言实现了一个可视化的图像完备标注系统</a:t>
            </a:r>
          </a:p>
        </p:txBody>
      </p:sp>
      <p:sp>
        <p:nvSpPr>
          <p:cNvPr id="73" name="文本框 72"/>
          <p:cNvSpPr txBox="1"/>
          <p:nvPr/>
        </p:nvSpPr>
        <p:spPr>
          <a:xfrm>
            <a:off x="4524929" y="1454657"/>
            <a:ext cx="1728532" cy="369332"/>
          </a:xfrm>
          <a:prstGeom prst="rect">
            <a:avLst/>
          </a:prstGeom>
          <a:noFill/>
        </p:spPr>
        <p:txBody>
          <a:bodyPr wrap="square" rtlCol="0">
            <a:spAutoFit/>
          </a:bodyPr>
          <a:lstStyle/>
          <a:p>
            <a:r>
              <a:rPr lang="zh-CN" altLang="en-US">
                <a:solidFill>
                  <a:schemeClr val="accent1"/>
                </a:solidFill>
                <a:latin typeface="华文细黑" panose="02010600040101010101" pitchFamily="2" charset="-122"/>
                <a:ea typeface="华文细黑" panose="02010600040101010101" pitchFamily="2" charset="-122"/>
                <a:cs typeface="Arial" pitchFamily="34" charset="0"/>
              </a:rPr>
              <a:t>特征提取</a:t>
            </a:r>
            <a:endParaRPr lang="en-US" altLang="zh-CN">
              <a:solidFill>
                <a:schemeClr val="accent1"/>
              </a:solidFill>
              <a:latin typeface="华文细黑" panose="02010600040101010101" pitchFamily="2" charset="-122"/>
              <a:ea typeface="华文细黑" panose="02010600040101010101" pitchFamily="2" charset="-122"/>
              <a:cs typeface="Arial" pitchFamily="34" charset="0"/>
            </a:endParaRPr>
          </a:p>
        </p:txBody>
      </p:sp>
      <p:grpSp>
        <p:nvGrpSpPr>
          <p:cNvPr id="74" name="组合 73"/>
          <p:cNvGrpSpPr/>
          <p:nvPr/>
        </p:nvGrpSpPr>
        <p:grpSpPr>
          <a:xfrm>
            <a:off x="4283285" y="1545339"/>
            <a:ext cx="196101" cy="196101"/>
            <a:chOff x="1389761" y="2111236"/>
            <a:chExt cx="196101" cy="196101"/>
          </a:xfrm>
        </p:grpSpPr>
        <p:sp>
          <p:nvSpPr>
            <p:cNvPr id="76" name="矩形 7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5" name="文本框 74"/>
          <p:cNvSpPr txBox="1"/>
          <p:nvPr/>
        </p:nvSpPr>
        <p:spPr>
          <a:xfrm>
            <a:off x="4524929" y="1790120"/>
            <a:ext cx="2652728" cy="548548"/>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提取图像的</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SIFT</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特征和</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CNN</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特征表达图像内容</a:t>
            </a:r>
          </a:p>
        </p:txBody>
      </p:sp>
      <p:sp>
        <p:nvSpPr>
          <p:cNvPr id="10" name="矩形 9"/>
          <p:cNvSpPr/>
          <p:nvPr/>
        </p:nvSpPr>
        <p:spPr>
          <a:xfrm>
            <a:off x="1379540" y="5106222"/>
            <a:ext cx="267949" cy="11812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735248" y="5473232"/>
            <a:ext cx="8089342" cy="699872"/>
          </a:xfrm>
          <a:prstGeom prst="rect">
            <a:avLst/>
          </a:prstGeom>
          <a:noFill/>
        </p:spPr>
        <p:txBody>
          <a:bodyPr wrap="square" rtlCol="0">
            <a:spAutoFit/>
          </a:bodyPr>
          <a:lstStyle/>
          <a:p>
            <a:pPr indent="457200" algn="just">
              <a:lnSpc>
                <a:spcPct val="15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提取了图像的</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SIFT</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特征和</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CNN</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特征，给出了一种基于多种特征和标签相关度量的图像完备标注方法，最后使用</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Python</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语言实现了一个可视化的图像完备标注原型系统</a:t>
            </a:r>
          </a:p>
        </p:txBody>
      </p:sp>
      <p:sp>
        <p:nvSpPr>
          <p:cNvPr id="79" name="文本框 78"/>
          <p:cNvSpPr txBox="1"/>
          <p:nvPr/>
        </p:nvSpPr>
        <p:spPr>
          <a:xfrm>
            <a:off x="1667327" y="5129992"/>
            <a:ext cx="3997358" cy="369332"/>
          </a:xfrm>
          <a:prstGeom prst="rect">
            <a:avLst/>
          </a:prstGeom>
          <a:noFill/>
        </p:spPr>
        <p:txBody>
          <a:bodyPr wrap="square" rtlCol="0">
            <a:spAutoFit/>
          </a:bodyPr>
          <a:lstStyle/>
          <a:p>
            <a:r>
              <a:rPr lang="zh-CN" altLang="en-US">
                <a:solidFill>
                  <a:schemeClr val="accent1"/>
                </a:solidFill>
                <a:latin typeface="华文细黑" panose="02010600040101010101" pitchFamily="2" charset="-122"/>
                <a:ea typeface="华文细黑" panose="02010600040101010101" pitchFamily="2" charset="-122"/>
                <a:cs typeface="Arial" pitchFamily="34" charset="0"/>
              </a:rPr>
              <a:t>本次毕业设计的主要工作</a:t>
            </a:r>
            <a:endParaRPr lang="en-US" altLang="zh-CN">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80" name="矩形 79"/>
          <p:cNvSpPr/>
          <p:nvPr/>
        </p:nvSpPr>
        <p:spPr>
          <a:xfrm>
            <a:off x="1647490" y="5106222"/>
            <a:ext cx="8264859" cy="11812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9683750" y="6090419"/>
            <a:ext cx="228599" cy="197068"/>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5409435" y="2521096"/>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itchFamily="34" charset="0"/>
              </a:rPr>
              <a:t>01</a:t>
            </a:r>
          </a:p>
        </p:txBody>
      </p:sp>
      <p:sp>
        <p:nvSpPr>
          <p:cNvPr id="83" name="文本框 82"/>
          <p:cNvSpPr txBox="1"/>
          <p:nvPr/>
        </p:nvSpPr>
        <p:spPr>
          <a:xfrm>
            <a:off x="6309854" y="4072276"/>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itchFamily="34" charset="0"/>
              </a:rPr>
              <a:t>02</a:t>
            </a:r>
          </a:p>
        </p:txBody>
      </p:sp>
      <p:sp>
        <p:nvSpPr>
          <p:cNvPr id="86" name="文本框 85"/>
          <p:cNvSpPr txBox="1"/>
          <p:nvPr/>
        </p:nvSpPr>
        <p:spPr>
          <a:xfrm>
            <a:off x="4509364" y="4072276"/>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itchFamily="34" charset="0"/>
              </a:rPr>
              <a:t>03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307777"/>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itchFamily="34" charset="0"/>
              </a:defRPr>
            </a:lvl1pPr>
          </a:lstStyle>
          <a:p>
            <a:pPr algn="ctr"/>
            <a:r>
              <a:rPr lang="zh-CN" altLang="en-US">
                <a:solidFill>
                  <a:schemeClr val="bg1"/>
                </a:solidFill>
              </a:rPr>
              <a:t>这一部分介绍了本次毕业设计任务的研究方法，包括总体思路、模块划分以及各模块的介绍</a:t>
            </a:r>
          </a:p>
        </p:txBody>
      </p:sp>
      <p:sp>
        <p:nvSpPr>
          <p:cNvPr id="2" name="标题 1"/>
          <p:cNvSpPr>
            <a:spLocks noGrp="1"/>
          </p:cNvSpPr>
          <p:nvPr>
            <p:ph type="ctrTitle"/>
          </p:nvPr>
        </p:nvSpPr>
        <p:spPr/>
        <p:txBody>
          <a:bodyPr/>
          <a:lstStyle/>
          <a:p>
            <a:r>
              <a:rPr lang="zh-CN" altLang="en-US"/>
              <a:t>研究方法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总体思路</a:t>
            </a:r>
          </a:p>
        </p:txBody>
      </p:sp>
      <p:pic>
        <p:nvPicPr>
          <p:cNvPr id="4" name="图片 3">
            <a:extLst>
              <a:ext uri="{FF2B5EF4-FFF2-40B4-BE49-F238E27FC236}">
                <a16:creationId xmlns:a16="http://schemas.microsoft.com/office/drawing/2014/main" id="{14E7ED98-9DEF-4188-9537-AF7F030D09AB}"/>
              </a:ext>
            </a:extLst>
          </p:cNvPr>
          <p:cNvPicPr>
            <a:picLocks noChangeAspect="1"/>
          </p:cNvPicPr>
          <p:nvPr/>
        </p:nvPicPr>
        <p:blipFill>
          <a:blip r:embed="rId2"/>
          <a:stretch>
            <a:fillRect/>
          </a:stretch>
        </p:blipFill>
        <p:spPr>
          <a:xfrm>
            <a:off x="1106865" y="1362174"/>
            <a:ext cx="8728856" cy="45390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模块划分</a:t>
            </a:r>
          </a:p>
        </p:txBody>
      </p:sp>
      <p:grpSp>
        <p:nvGrpSpPr>
          <p:cNvPr id="3" name="组合 2">
            <a:extLst>
              <a:ext uri="{FF2B5EF4-FFF2-40B4-BE49-F238E27FC236}">
                <a16:creationId xmlns:a16="http://schemas.microsoft.com/office/drawing/2014/main" id="{7E3982BD-9843-478D-8FD4-E9E88F175C11}"/>
              </a:ext>
            </a:extLst>
          </p:cNvPr>
          <p:cNvGrpSpPr/>
          <p:nvPr/>
        </p:nvGrpSpPr>
        <p:grpSpPr>
          <a:xfrm>
            <a:off x="912882" y="4379187"/>
            <a:ext cx="2029160" cy="1120999"/>
            <a:chOff x="3038139" y="4550638"/>
            <a:chExt cx="2029160" cy="1120999"/>
          </a:xfrm>
        </p:grpSpPr>
        <p:sp>
          <p:nvSpPr>
            <p:cNvPr id="4" name="文本框 3">
              <a:extLst>
                <a:ext uri="{FF2B5EF4-FFF2-40B4-BE49-F238E27FC236}">
                  <a16:creationId xmlns:a16="http://schemas.microsoft.com/office/drawing/2014/main" id="{FCABB814-8417-461B-BF22-8BF560B06DAB}"/>
                </a:ext>
              </a:extLst>
            </p:cNvPr>
            <p:cNvSpPr txBox="1"/>
            <p:nvPr/>
          </p:nvSpPr>
          <p:spPr>
            <a:xfrm>
              <a:off x="3245809" y="4550638"/>
              <a:ext cx="1613820" cy="369332"/>
            </a:xfrm>
            <a:prstGeom prst="rect">
              <a:avLst/>
            </a:prstGeom>
            <a:noFill/>
          </p:spPr>
          <p:txBody>
            <a:bodyPr wrap="square" rtlCol="0">
              <a:spAutoFit/>
            </a:bodyPr>
            <a:lstStyle/>
            <a:p>
              <a:pPr algn="ctr"/>
              <a:r>
                <a:rPr lang="zh-CN" altLang="en-US">
                  <a:solidFill>
                    <a:schemeClr val="accent1"/>
                  </a:solidFill>
                  <a:latin typeface="华文细黑" panose="02010600040101010101" pitchFamily="2" charset="-122"/>
                  <a:ea typeface="华文细黑" panose="02010600040101010101" pitchFamily="2" charset="-122"/>
                  <a:cs typeface="Arial" pitchFamily="34" charset="0"/>
                </a:rPr>
                <a:t>提取视觉特征</a:t>
              </a:r>
              <a:endParaRPr lang="en-US" altLang="zh-CN">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5" name="文本框 4">
              <a:extLst>
                <a:ext uri="{FF2B5EF4-FFF2-40B4-BE49-F238E27FC236}">
                  <a16:creationId xmlns:a16="http://schemas.microsoft.com/office/drawing/2014/main" id="{9C7BF7BA-6C11-40C2-A825-505DF0D04FA6}"/>
                </a:ext>
              </a:extLst>
            </p:cNvPr>
            <p:cNvSpPr txBox="1"/>
            <p:nvPr/>
          </p:nvSpPr>
          <p:spPr>
            <a:xfrm>
              <a:off x="3038139" y="4886101"/>
              <a:ext cx="2029160" cy="785536"/>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提取图像的</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SIFT</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特征向量和</a:t>
              </a:r>
              <a:r>
                <a:rPr lang="en-US" altLang="zh-CN" sz="1400">
                  <a:solidFill>
                    <a:schemeClr val="tx1">
                      <a:lumMod val="60000"/>
                      <a:lumOff val="40000"/>
                    </a:schemeClr>
                  </a:solidFill>
                  <a:latin typeface="Times New Roman" panose="02020603050405020304" pitchFamily="18" charset="0"/>
                  <a:ea typeface="华文细黑" panose="02010600040101010101" pitchFamily="2" charset="-122"/>
                  <a:cs typeface="Times New Roman" panose="02020603050405020304" pitchFamily="18" charset="0"/>
                </a:rPr>
                <a:t>CNN</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特征向量用于视觉相似度计算</a:t>
              </a:r>
            </a:p>
          </p:txBody>
        </p:sp>
      </p:grpSp>
      <p:grpSp>
        <p:nvGrpSpPr>
          <p:cNvPr id="6" name="组合 5">
            <a:extLst>
              <a:ext uri="{FF2B5EF4-FFF2-40B4-BE49-F238E27FC236}">
                <a16:creationId xmlns:a16="http://schemas.microsoft.com/office/drawing/2014/main" id="{77C5A1E1-10C1-429A-B209-3469AB9790C7}"/>
              </a:ext>
            </a:extLst>
          </p:cNvPr>
          <p:cNvGrpSpPr/>
          <p:nvPr/>
        </p:nvGrpSpPr>
        <p:grpSpPr>
          <a:xfrm>
            <a:off x="1333260" y="2392672"/>
            <a:ext cx="1319036" cy="1319036"/>
            <a:chOff x="1804920" y="2564122"/>
            <a:chExt cx="1319036" cy="1319036"/>
          </a:xfrm>
        </p:grpSpPr>
        <p:sp>
          <p:nvSpPr>
            <p:cNvPr id="7" name="十角星 13">
              <a:extLst>
                <a:ext uri="{FF2B5EF4-FFF2-40B4-BE49-F238E27FC236}">
                  <a16:creationId xmlns:a16="http://schemas.microsoft.com/office/drawing/2014/main" id="{7A2DC94A-34A7-4AA6-A3EC-3D6D2570D03F}"/>
                </a:ext>
              </a:extLst>
            </p:cNvPr>
            <p:cNvSpPr/>
            <p:nvPr/>
          </p:nvSpPr>
          <p:spPr>
            <a:xfrm>
              <a:off x="1804920" y="2564122"/>
              <a:ext cx="1319036" cy="1319036"/>
            </a:xfrm>
            <a:prstGeom prst="star10">
              <a:avLst>
                <a:gd name="adj" fmla="val 45147"/>
                <a:gd name="hf" fmla="val 1051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1900">
                <a:solidFill>
                  <a:prstClr val="white"/>
                </a:solidFill>
              </a:endParaRPr>
            </a:p>
          </p:txBody>
        </p:sp>
        <p:sp>
          <p:nvSpPr>
            <p:cNvPr id="8" name="文本框 7">
              <a:extLst>
                <a:ext uri="{FF2B5EF4-FFF2-40B4-BE49-F238E27FC236}">
                  <a16:creationId xmlns:a16="http://schemas.microsoft.com/office/drawing/2014/main" id="{5B159634-55BF-4302-B96C-0D94025546E8}"/>
                </a:ext>
              </a:extLst>
            </p:cNvPr>
            <p:cNvSpPr txBox="1"/>
            <p:nvPr/>
          </p:nvSpPr>
          <p:spPr>
            <a:xfrm>
              <a:off x="1819878" y="2847575"/>
              <a:ext cx="1304078"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itchFamily="34" charset="0"/>
                </a:rPr>
                <a:t>01</a:t>
              </a:r>
            </a:p>
            <a:p>
              <a:pPr algn="ctr"/>
              <a:r>
                <a:rPr lang="zh-CN" altLang="en-US">
                  <a:solidFill>
                    <a:schemeClr val="bg1"/>
                  </a:solidFill>
                  <a:latin typeface="华文细黑" panose="02010600040101010101" pitchFamily="2" charset="-122"/>
                  <a:ea typeface="华文细黑" panose="02010600040101010101" pitchFamily="2" charset="-122"/>
                  <a:cs typeface="Arial" pitchFamily="34" charset="0"/>
                </a:rPr>
                <a:t>特征提取</a:t>
              </a:r>
              <a:endParaRPr lang="en-US" altLang="zh-CN">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9" name="组合 8">
            <a:extLst>
              <a:ext uri="{FF2B5EF4-FFF2-40B4-BE49-F238E27FC236}">
                <a16:creationId xmlns:a16="http://schemas.microsoft.com/office/drawing/2014/main" id="{329F3C6D-AE0B-4230-9A2C-8A9A594649FE}"/>
              </a:ext>
            </a:extLst>
          </p:cNvPr>
          <p:cNvGrpSpPr/>
          <p:nvPr/>
        </p:nvGrpSpPr>
        <p:grpSpPr>
          <a:xfrm>
            <a:off x="4639760" y="2392672"/>
            <a:ext cx="1319036" cy="1319036"/>
            <a:chOff x="1804920" y="2564122"/>
            <a:chExt cx="1319036" cy="1319036"/>
          </a:xfrm>
        </p:grpSpPr>
        <p:sp>
          <p:nvSpPr>
            <p:cNvPr id="10" name="十角星 26">
              <a:extLst>
                <a:ext uri="{FF2B5EF4-FFF2-40B4-BE49-F238E27FC236}">
                  <a16:creationId xmlns:a16="http://schemas.microsoft.com/office/drawing/2014/main" id="{2B702A9E-5A1C-4DEA-91F1-F5DC22CC248C}"/>
                </a:ext>
              </a:extLst>
            </p:cNvPr>
            <p:cNvSpPr/>
            <p:nvPr/>
          </p:nvSpPr>
          <p:spPr>
            <a:xfrm>
              <a:off x="1804920" y="2564122"/>
              <a:ext cx="1319036" cy="1319036"/>
            </a:xfrm>
            <a:prstGeom prst="star10">
              <a:avLst>
                <a:gd name="adj" fmla="val 45147"/>
                <a:gd name="hf" fmla="val 1051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1900">
                <a:solidFill>
                  <a:prstClr val="white"/>
                </a:solidFill>
              </a:endParaRPr>
            </a:p>
          </p:txBody>
        </p:sp>
        <p:sp>
          <p:nvSpPr>
            <p:cNvPr id="11" name="文本框 10">
              <a:extLst>
                <a:ext uri="{FF2B5EF4-FFF2-40B4-BE49-F238E27FC236}">
                  <a16:creationId xmlns:a16="http://schemas.microsoft.com/office/drawing/2014/main" id="{C5474B60-2352-4C0A-9EBA-71D4904D38C0}"/>
                </a:ext>
              </a:extLst>
            </p:cNvPr>
            <p:cNvSpPr txBox="1"/>
            <p:nvPr/>
          </p:nvSpPr>
          <p:spPr>
            <a:xfrm>
              <a:off x="1806555" y="2847574"/>
              <a:ext cx="1304078"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itchFamily="34" charset="0"/>
                </a:rPr>
                <a:t>02</a:t>
              </a:r>
            </a:p>
            <a:p>
              <a:pPr algn="ctr"/>
              <a:r>
                <a:rPr lang="zh-CN" altLang="en-US">
                  <a:solidFill>
                    <a:schemeClr val="bg1"/>
                  </a:solidFill>
                  <a:latin typeface="华文细黑" panose="02010600040101010101" pitchFamily="2" charset="-122"/>
                  <a:ea typeface="华文细黑" panose="02010600040101010101" pitchFamily="2" charset="-122"/>
                  <a:cs typeface="Arial" pitchFamily="34" charset="0"/>
                </a:rPr>
                <a:t>近邻检索</a:t>
              </a:r>
              <a:endParaRPr lang="en-US" altLang="zh-CN">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12" name="组合 11">
            <a:extLst>
              <a:ext uri="{FF2B5EF4-FFF2-40B4-BE49-F238E27FC236}">
                <a16:creationId xmlns:a16="http://schemas.microsoft.com/office/drawing/2014/main" id="{FC7B40A0-404C-498B-AF92-4DB770E9865B}"/>
              </a:ext>
            </a:extLst>
          </p:cNvPr>
          <p:cNvGrpSpPr/>
          <p:nvPr/>
        </p:nvGrpSpPr>
        <p:grpSpPr>
          <a:xfrm>
            <a:off x="7946260" y="2392672"/>
            <a:ext cx="1319036" cy="1319036"/>
            <a:chOff x="1804920" y="2564122"/>
            <a:chExt cx="1319036" cy="1319036"/>
          </a:xfrm>
        </p:grpSpPr>
        <p:sp>
          <p:nvSpPr>
            <p:cNvPr id="13" name="十角星 29">
              <a:extLst>
                <a:ext uri="{FF2B5EF4-FFF2-40B4-BE49-F238E27FC236}">
                  <a16:creationId xmlns:a16="http://schemas.microsoft.com/office/drawing/2014/main" id="{D4347D59-D3AD-43EE-82A8-E5E235713CB0}"/>
                </a:ext>
              </a:extLst>
            </p:cNvPr>
            <p:cNvSpPr/>
            <p:nvPr/>
          </p:nvSpPr>
          <p:spPr>
            <a:xfrm>
              <a:off x="1804920" y="2564122"/>
              <a:ext cx="1319036" cy="1319036"/>
            </a:xfrm>
            <a:prstGeom prst="star10">
              <a:avLst>
                <a:gd name="adj" fmla="val 45147"/>
                <a:gd name="hf" fmla="val 1051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1900">
                <a:solidFill>
                  <a:prstClr val="white"/>
                </a:solidFill>
              </a:endParaRPr>
            </a:p>
          </p:txBody>
        </p:sp>
        <p:sp>
          <p:nvSpPr>
            <p:cNvPr id="14" name="文本框 13">
              <a:extLst>
                <a:ext uri="{FF2B5EF4-FFF2-40B4-BE49-F238E27FC236}">
                  <a16:creationId xmlns:a16="http://schemas.microsoft.com/office/drawing/2014/main" id="{53CC1CED-1F59-41A9-A5BF-C98179A8037C}"/>
                </a:ext>
              </a:extLst>
            </p:cNvPr>
            <p:cNvSpPr txBox="1"/>
            <p:nvPr/>
          </p:nvSpPr>
          <p:spPr>
            <a:xfrm>
              <a:off x="1804920" y="2847573"/>
              <a:ext cx="1304078"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itchFamily="34" charset="0"/>
                </a:rPr>
                <a:t>03</a:t>
              </a:r>
            </a:p>
            <a:p>
              <a:pPr algn="ctr"/>
              <a:r>
                <a:rPr lang="zh-CN" altLang="en-US">
                  <a:solidFill>
                    <a:schemeClr val="bg1"/>
                  </a:solidFill>
                  <a:latin typeface="华文细黑" panose="02010600040101010101" pitchFamily="2" charset="-122"/>
                  <a:ea typeface="华文细黑" panose="02010600040101010101" pitchFamily="2" charset="-122"/>
                  <a:cs typeface="Arial" pitchFamily="34" charset="0"/>
                </a:rPr>
                <a:t>完备标注</a:t>
              </a:r>
              <a:endParaRPr lang="en-US" altLang="zh-CN">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15" name="组合 14">
            <a:extLst>
              <a:ext uri="{FF2B5EF4-FFF2-40B4-BE49-F238E27FC236}">
                <a16:creationId xmlns:a16="http://schemas.microsoft.com/office/drawing/2014/main" id="{525A3705-A70C-42EF-84BF-8F723569F78A}"/>
              </a:ext>
            </a:extLst>
          </p:cNvPr>
          <p:cNvGrpSpPr/>
          <p:nvPr/>
        </p:nvGrpSpPr>
        <p:grpSpPr>
          <a:xfrm>
            <a:off x="4219382" y="4379187"/>
            <a:ext cx="2029160" cy="884011"/>
            <a:chOff x="3038139" y="4550638"/>
            <a:chExt cx="2029160" cy="884011"/>
          </a:xfrm>
        </p:grpSpPr>
        <p:sp>
          <p:nvSpPr>
            <p:cNvPr id="16" name="文本框 15">
              <a:extLst>
                <a:ext uri="{FF2B5EF4-FFF2-40B4-BE49-F238E27FC236}">
                  <a16:creationId xmlns:a16="http://schemas.microsoft.com/office/drawing/2014/main" id="{9F284C3E-5B0E-46ED-A8F4-8E6D7C74FEAD}"/>
                </a:ext>
              </a:extLst>
            </p:cNvPr>
            <p:cNvSpPr txBox="1"/>
            <p:nvPr/>
          </p:nvSpPr>
          <p:spPr>
            <a:xfrm>
              <a:off x="3245809" y="4550638"/>
              <a:ext cx="1613820" cy="369332"/>
            </a:xfrm>
            <a:prstGeom prst="rect">
              <a:avLst/>
            </a:prstGeom>
            <a:noFill/>
          </p:spPr>
          <p:txBody>
            <a:bodyPr wrap="square" rtlCol="0">
              <a:spAutoFit/>
            </a:bodyPr>
            <a:lstStyle/>
            <a:p>
              <a:pPr algn="ctr"/>
              <a:r>
                <a:rPr lang="zh-CN" altLang="en-US">
                  <a:solidFill>
                    <a:schemeClr val="accent1"/>
                  </a:solidFill>
                  <a:latin typeface="华文细黑" panose="02010600040101010101" pitchFamily="2" charset="-122"/>
                  <a:ea typeface="华文细黑" panose="02010600040101010101" pitchFamily="2" charset="-122"/>
                  <a:cs typeface="Arial" pitchFamily="34" charset="0"/>
                </a:rPr>
                <a:t>查找近邻图像</a:t>
              </a:r>
              <a:endParaRPr lang="en-US" altLang="zh-CN">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17" name="文本框 16">
              <a:extLst>
                <a:ext uri="{FF2B5EF4-FFF2-40B4-BE49-F238E27FC236}">
                  <a16:creationId xmlns:a16="http://schemas.microsoft.com/office/drawing/2014/main" id="{D76E1C06-AC67-4CCE-AB9C-B59B787D75E5}"/>
                </a:ext>
              </a:extLst>
            </p:cNvPr>
            <p:cNvSpPr txBox="1"/>
            <p:nvPr/>
          </p:nvSpPr>
          <p:spPr>
            <a:xfrm>
              <a:off x="3038139" y="4886101"/>
              <a:ext cx="2029160" cy="548548"/>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找出待完备图像的近邻图像以获得候选标签</a:t>
              </a:r>
            </a:p>
          </p:txBody>
        </p:sp>
      </p:grpSp>
      <p:grpSp>
        <p:nvGrpSpPr>
          <p:cNvPr id="18" name="组合 17">
            <a:extLst>
              <a:ext uri="{FF2B5EF4-FFF2-40B4-BE49-F238E27FC236}">
                <a16:creationId xmlns:a16="http://schemas.microsoft.com/office/drawing/2014/main" id="{9CD7F2FF-420E-4943-954A-DDBCB4512272}"/>
              </a:ext>
            </a:extLst>
          </p:cNvPr>
          <p:cNvGrpSpPr/>
          <p:nvPr/>
        </p:nvGrpSpPr>
        <p:grpSpPr>
          <a:xfrm>
            <a:off x="7535309" y="4379187"/>
            <a:ext cx="2029160" cy="1120999"/>
            <a:chOff x="3047566" y="4550638"/>
            <a:chExt cx="2029160" cy="1120999"/>
          </a:xfrm>
        </p:grpSpPr>
        <p:sp>
          <p:nvSpPr>
            <p:cNvPr id="19" name="文本框 18">
              <a:extLst>
                <a:ext uri="{FF2B5EF4-FFF2-40B4-BE49-F238E27FC236}">
                  <a16:creationId xmlns:a16="http://schemas.microsoft.com/office/drawing/2014/main" id="{082464D7-B8C4-4A8A-B54B-7EB477AE5E46}"/>
                </a:ext>
              </a:extLst>
            </p:cNvPr>
            <p:cNvSpPr txBox="1"/>
            <p:nvPr/>
          </p:nvSpPr>
          <p:spPr>
            <a:xfrm>
              <a:off x="3245809" y="4550638"/>
              <a:ext cx="1613820" cy="369332"/>
            </a:xfrm>
            <a:prstGeom prst="rect">
              <a:avLst/>
            </a:prstGeom>
            <a:noFill/>
          </p:spPr>
          <p:txBody>
            <a:bodyPr wrap="square" rtlCol="0">
              <a:spAutoFit/>
            </a:bodyPr>
            <a:lstStyle/>
            <a:p>
              <a:pPr algn="ctr"/>
              <a:r>
                <a:rPr lang="zh-CN" altLang="en-US">
                  <a:solidFill>
                    <a:schemeClr val="accent1"/>
                  </a:solidFill>
                  <a:latin typeface="华文细黑" panose="02010600040101010101" pitchFamily="2" charset="-122"/>
                  <a:ea typeface="华文细黑" panose="02010600040101010101" pitchFamily="2" charset="-122"/>
                  <a:cs typeface="Arial" pitchFamily="34" charset="0"/>
                </a:rPr>
                <a:t>补全缺失标签</a:t>
              </a:r>
              <a:endParaRPr lang="en-US" altLang="zh-CN">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20" name="文本框 19">
              <a:extLst>
                <a:ext uri="{FF2B5EF4-FFF2-40B4-BE49-F238E27FC236}">
                  <a16:creationId xmlns:a16="http://schemas.microsoft.com/office/drawing/2014/main" id="{34F8387B-F3D8-4130-96DD-C3B0A2B1B17F}"/>
                </a:ext>
              </a:extLst>
            </p:cNvPr>
            <p:cNvSpPr txBox="1"/>
            <p:nvPr/>
          </p:nvSpPr>
          <p:spPr>
            <a:xfrm>
              <a:off x="3047566" y="4886101"/>
              <a:ext cx="2029160" cy="785536"/>
            </a:xfrm>
            <a:prstGeom prst="rect">
              <a:avLst/>
            </a:prstGeom>
            <a:noFill/>
          </p:spPr>
          <p:txBody>
            <a:bodyPr wrap="square" rtlCol="0">
              <a:spAutoFit/>
            </a:bodyPr>
            <a:lstStyle/>
            <a:p>
              <a:pPr algn="just">
                <a:lnSpc>
                  <a:spcPct val="110000"/>
                </a:lnSpc>
              </a:pP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计算候选标签和待完备图像的相关度，找出缺失标签并补全</a:t>
              </a:r>
            </a:p>
          </p:txBody>
        </p:sp>
      </p:grpSp>
      <p:cxnSp>
        <p:nvCxnSpPr>
          <p:cNvPr id="21" name="直接连接符 20">
            <a:extLst>
              <a:ext uri="{FF2B5EF4-FFF2-40B4-BE49-F238E27FC236}">
                <a16:creationId xmlns:a16="http://schemas.microsoft.com/office/drawing/2014/main" id="{086F155A-F02F-4476-8869-EF0F7C5BDF9C}"/>
              </a:ext>
            </a:extLst>
          </p:cNvPr>
          <p:cNvCxnSpPr/>
          <p:nvPr/>
        </p:nvCxnSpPr>
        <p:spPr>
          <a:xfrm>
            <a:off x="1333260" y="3890890"/>
            <a:ext cx="122645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2" name="等腰三角形 21">
            <a:extLst>
              <a:ext uri="{FF2B5EF4-FFF2-40B4-BE49-F238E27FC236}">
                <a16:creationId xmlns:a16="http://schemas.microsoft.com/office/drawing/2014/main" id="{A68872D7-495D-4045-8980-797B7FD7F7AA}"/>
              </a:ext>
            </a:extLst>
          </p:cNvPr>
          <p:cNvSpPr/>
          <p:nvPr/>
        </p:nvSpPr>
        <p:spPr>
          <a:xfrm flipV="1">
            <a:off x="1863960" y="3889769"/>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21CE4B4B-FEBB-428D-89C4-20F1B0B75884}"/>
              </a:ext>
            </a:extLst>
          </p:cNvPr>
          <p:cNvCxnSpPr/>
          <p:nvPr/>
        </p:nvCxnSpPr>
        <p:spPr>
          <a:xfrm>
            <a:off x="4673360" y="3890890"/>
            <a:ext cx="122645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4" name="等腰三角形 23">
            <a:extLst>
              <a:ext uri="{FF2B5EF4-FFF2-40B4-BE49-F238E27FC236}">
                <a16:creationId xmlns:a16="http://schemas.microsoft.com/office/drawing/2014/main" id="{D17D6040-52A6-465F-A789-AC8BA3498E3D}"/>
              </a:ext>
            </a:extLst>
          </p:cNvPr>
          <p:cNvSpPr/>
          <p:nvPr/>
        </p:nvSpPr>
        <p:spPr>
          <a:xfrm flipV="1">
            <a:off x="5204060" y="3889769"/>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D5DF66F0-6149-46A9-8F3F-4BBA819C7641}"/>
              </a:ext>
            </a:extLst>
          </p:cNvPr>
          <p:cNvCxnSpPr/>
          <p:nvPr/>
        </p:nvCxnSpPr>
        <p:spPr>
          <a:xfrm>
            <a:off x="7975360" y="3890890"/>
            <a:ext cx="122645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6" name="等腰三角形 25">
            <a:extLst>
              <a:ext uri="{FF2B5EF4-FFF2-40B4-BE49-F238E27FC236}">
                <a16:creationId xmlns:a16="http://schemas.microsoft.com/office/drawing/2014/main" id="{8BA0BE93-7022-4BF8-9A62-2F6F7B0A1DD1}"/>
              </a:ext>
            </a:extLst>
          </p:cNvPr>
          <p:cNvSpPr/>
          <p:nvPr/>
        </p:nvSpPr>
        <p:spPr>
          <a:xfrm flipV="1">
            <a:off x="8506060" y="3889769"/>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7351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自定义 7">
      <a:dk1>
        <a:srgbClr val="333333"/>
      </a:dk1>
      <a:lt1>
        <a:srgbClr val="FFFFFF"/>
      </a:lt1>
      <a:dk2>
        <a:srgbClr val="538135"/>
      </a:dk2>
      <a:lt2>
        <a:srgbClr val="538135"/>
      </a:lt2>
      <a:accent1>
        <a:srgbClr val="285A96"/>
      </a:accent1>
      <a:accent2>
        <a:srgbClr val="003250"/>
      </a:accent2>
      <a:accent3>
        <a:srgbClr val="1E78B4"/>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4785</TotalTime>
  <Words>779</Words>
  <Application>Microsoft Office PowerPoint</Application>
  <PresentationFormat>宽屏</PresentationFormat>
  <Paragraphs>90</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华文细黑</vt:lpstr>
      <vt:lpstr>微软雅黑</vt:lpstr>
      <vt:lpstr>Arial</vt:lpstr>
      <vt:lpstr>Calibri</vt:lpstr>
      <vt:lpstr>Calibri Light</vt:lpstr>
      <vt:lpstr>Times New Roman</vt:lpstr>
      <vt:lpstr>Office 主题</vt:lpstr>
      <vt:lpstr>PowerPoint 演示文稿</vt:lpstr>
      <vt:lpstr>PowerPoint 演示文稿</vt:lpstr>
      <vt:lpstr>课题概述</vt:lpstr>
      <vt:lpstr>选题背景</vt:lpstr>
      <vt:lpstr>研究意义</vt:lpstr>
      <vt:lpstr>主要工作</vt:lpstr>
      <vt:lpstr>研究方法</vt:lpstr>
      <vt:lpstr>总体思路</vt:lpstr>
      <vt:lpstr>模块划分</vt:lpstr>
      <vt:lpstr>特征提取</vt:lpstr>
      <vt:lpstr>近邻检索</vt:lpstr>
      <vt:lpstr>完备标注</vt:lpstr>
      <vt:lpstr>系统设计</vt:lpstr>
      <vt:lpstr>功能模块</vt:lpstr>
      <vt:lpstr>体系结构</vt:lpstr>
      <vt:lpstr>系统测试</vt:lpstr>
      <vt:lpstr>研究总结</vt:lpstr>
      <vt:lpstr>研究总结</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cp:keywords>http://www.ypppt.com/</cp:keywords>
  <dc:description>http://www.ypppt.com/</dc:description>
  <cp:lastModifiedBy>李 先淼</cp:lastModifiedBy>
  <cp:revision>398</cp:revision>
  <dcterms:created xsi:type="dcterms:W3CDTF">2016-04-18T02:22:00Z</dcterms:created>
  <dcterms:modified xsi:type="dcterms:W3CDTF">2023-06-17T13:17:44Z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