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7" r:id="rId4"/>
    <p:sldId id="270" r:id="rId5"/>
    <p:sldId id="268" r:id="rId6"/>
    <p:sldId id="260" r:id="rId7"/>
    <p:sldId id="261" r:id="rId8"/>
    <p:sldId id="262" r:id="rId9"/>
    <p:sldId id="264" r:id="rId10"/>
    <p:sldId id="267"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37" autoAdjust="0"/>
  </p:normalViewPr>
  <p:slideViewPr>
    <p:cSldViewPr snapToGrid="0">
      <p:cViewPr varScale="1">
        <p:scale>
          <a:sx n="68" d="100"/>
          <a:sy n="68" d="100"/>
        </p:scale>
        <p:origin x="1262" y="6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61DDA-84D4-48E6-B022-FE2E1E0E2B2B}" type="datetimeFigureOut">
              <a:rPr lang="en-SG" smtClean="0"/>
              <a:t>5/5/2025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326BC-D072-47EC-9F92-E371770F9071}" type="slidenum">
              <a:rPr lang="en-SG" smtClean="0"/>
              <a:t>‹#›</a:t>
            </a:fld>
            <a:endParaRPr lang="en-SG"/>
          </a:p>
        </p:txBody>
      </p:sp>
    </p:spTree>
    <p:extLst>
      <p:ext uri="{BB962C8B-B14F-4D97-AF65-F5344CB8AC3E}">
        <p14:creationId xmlns:p14="http://schemas.microsoft.com/office/powerpoint/2010/main" val="2743734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ED326BC-D072-47EC-9F92-E371770F9071}" type="slidenum">
              <a:rPr lang="en-SG" smtClean="0"/>
              <a:t>2</a:t>
            </a:fld>
            <a:endParaRPr lang="en-SG"/>
          </a:p>
        </p:txBody>
      </p:sp>
    </p:spTree>
    <p:extLst>
      <p:ext uri="{BB962C8B-B14F-4D97-AF65-F5344CB8AC3E}">
        <p14:creationId xmlns:p14="http://schemas.microsoft.com/office/powerpoint/2010/main" val="3631151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142BC-4382-1453-A99C-7EEE4C5F6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62AF35-A62C-B00F-3430-10347F507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217035-08DD-FB8F-EF3E-00A68554E422}"/>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BF811CFF-7E09-F908-7911-CF616587EA72}"/>
              </a:ext>
            </a:extLst>
          </p:cNvPr>
          <p:cNvSpPr>
            <a:spLocks noGrp="1"/>
          </p:cNvSpPr>
          <p:nvPr>
            <p:ph type="sldNum" sz="quarter" idx="5"/>
          </p:nvPr>
        </p:nvSpPr>
        <p:spPr/>
        <p:txBody>
          <a:bodyPr/>
          <a:lstStyle/>
          <a:p>
            <a:fld id="{5ED326BC-D072-47EC-9F92-E371770F9071}" type="slidenum">
              <a:rPr lang="en-SG" smtClean="0"/>
              <a:t>12</a:t>
            </a:fld>
            <a:endParaRPr lang="en-SG"/>
          </a:p>
        </p:txBody>
      </p:sp>
    </p:spTree>
    <p:extLst>
      <p:ext uri="{BB962C8B-B14F-4D97-AF65-F5344CB8AC3E}">
        <p14:creationId xmlns:p14="http://schemas.microsoft.com/office/powerpoint/2010/main" val="54005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ED326BC-D072-47EC-9F92-E371770F9071}" type="slidenum">
              <a:rPr lang="en-SG" smtClean="0"/>
              <a:t>3</a:t>
            </a:fld>
            <a:endParaRPr lang="en-SG"/>
          </a:p>
        </p:txBody>
      </p:sp>
    </p:spTree>
    <p:extLst>
      <p:ext uri="{BB962C8B-B14F-4D97-AF65-F5344CB8AC3E}">
        <p14:creationId xmlns:p14="http://schemas.microsoft.com/office/powerpoint/2010/main" val="784241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E3C38-61A7-B709-6256-875DDCA97E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0E0D48-9357-3F98-BB6B-F791E74878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74D28-5A4D-63B3-592F-12991D7FC344}"/>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72C76D32-13C0-9111-BBEE-1A53E78EF02D}"/>
              </a:ext>
            </a:extLst>
          </p:cNvPr>
          <p:cNvSpPr>
            <a:spLocks noGrp="1"/>
          </p:cNvSpPr>
          <p:nvPr>
            <p:ph type="sldNum" sz="quarter" idx="5"/>
          </p:nvPr>
        </p:nvSpPr>
        <p:spPr/>
        <p:txBody>
          <a:bodyPr/>
          <a:lstStyle/>
          <a:p>
            <a:fld id="{5ED326BC-D072-47EC-9F92-E371770F9071}" type="slidenum">
              <a:rPr lang="en-SG" smtClean="0"/>
              <a:t>4</a:t>
            </a:fld>
            <a:endParaRPr lang="en-SG"/>
          </a:p>
        </p:txBody>
      </p:sp>
    </p:spTree>
    <p:extLst>
      <p:ext uri="{BB962C8B-B14F-4D97-AF65-F5344CB8AC3E}">
        <p14:creationId xmlns:p14="http://schemas.microsoft.com/office/powerpoint/2010/main" val="1592736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67962-655A-6296-2444-182B76A398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6F785D-FC24-AB1B-53C8-FCEA7A248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F82CE-DBF6-C639-CED7-21BAEC88073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EC7422E1-6112-8CA2-FB01-91318A916A2F}"/>
              </a:ext>
            </a:extLst>
          </p:cNvPr>
          <p:cNvSpPr>
            <a:spLocks noGrp="1"/>
          </p:cNvSpPr>
          <p:nvPr>
            <p:ph type="sldNum" sz="quarter" idx="5"/>
          </p:nvPr>
        </p:nvSpPr>
        <p:spPr/>
        <p:txBody>
          <a:bodyPr/>
          <a:lstStyle/>
          <a:p>
            <a:fld id="{5ED326BC-D072-47EC-9F92-E371770F9071}" type="slidenum">
              <a:rPr lang="en-SG" smtClean="0"/>
              <a:t>5</a:t>
            </a:fld>
            <a:endParaRPr lang="en-SG"/>
          </a:p>
        </p:txBody>
      </p:sp>
    </p:spTree>
    <p:extLst>
      <p:ext uri="{BB962C8B-B14F-4D97-AF65-F5344CB8AC3E}">
        <p14:creationId xmlns:p14="http://schemas.microsoft.com/office/powerpoint/2010/main" val="418747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ED326BC-D072-47EC-9F92-E371770F9071}" type="slidenum">
              <a:rPr lang="en-SG" smtClean="0"/>
              <a:t>6</a:t>
            </a:fld>
            <a:endParaRPr lang="en-SG"/>
          </a:p>
        </p:txBody>
      </p:sp>
    </p:spTree>
    <p:extLst>
      <p:ext uri="{BB962C8B-B14F-4D97-AF65-F5344CB8AC3E}">
        <p14:creationId xmlns:p14="http://schemas.microsoft.com/office/powerpoint/2010/main" val="1298131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ED326BC-D072-47EC-9F92-E371770F9071}" type="slidenum">
              <a:rPr lang="en-SG" smtClean="0"/>
              <a:t>8</a:t>
            </a:fld>
            <a:endParaRPr lang="en-SG"/>
          </a:p>
        </p:txBody>
      </p:sp>
    </p:spTree>
    <p:extLst>
      <p:ext uri="{BB962C8B-B14F-4D97-AF65-F5344CB8AC3E}">
        <p14:creationId xmlns:p14="http://schemas.microsoft.com/office/powerpoint/2010/main" val="4250507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ED326BC-D072-47EC-9F92-E371770F9071}" type="slidenum">
              <a:rPr lang="en-SG" smtClean="0"/>
              <a:t>9</a:t>
            </a:fld>
            <a:endParaRPr lang="en-SG"/>
          </a:p>
        </p:txBody>
      </p:sp>
    </p:spTree>
    <p:extLst>
      <p:ext uri="{BB962C8B-B14F-4D97-AF65-F5344CB8AC3E}">
        <p14:creationId xmlns:p14="http://schemas.microsoft.com/office/powerpoint/2010/main" val="1202469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9486E-F7AE-73E7-6BB5-0686AA9DCA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42570-F14C-0F3A-AD8F-8B436C7121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0ABFA-C2AD-1BB9-3855-AD6F0CF1ABFB}"/>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B10494AE-A68F-A537-5278-34E664D96483}"/>
              </a:ext>
            </a:extLst>
          </p:cNvPr>
          <p:cNvSpPr>
            <a:spLocks noGrp="1"/>
          </p:cNvSpPr>
          <p:nvPr>
            <p:ph type="sldNum" sz="quarter" idx="5"/>
          </p:nvPr>
        </p:nvSpPr>
        <p:spPr/>
        <p:txBody>
          <a:bodyPr/>
          <a:lstStyle/>
          <a:p>
            <a:fld id="{5ED326BC-D072-47EC-9F92-E371770F9071}" type="slidenum">
              <a:rPr lang="en-SG" smtClean="0"/>
              <a:t>10</a:t>
            </a:fld>
            <a:endParaRPr lang="en-SG"/>
          </a:p>
        </p:txBody>
      </p:sp>
    </p:spTree>
    <p:extLst>
      <p:ext uri="{BB962C8B-B14F-4D97-AF65-F5344CB8AC3E}">
        <p14:creationId xmlns:p14="http://schemas.microsoft.com/office/powerpoint/2010/main" val="399174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1AF5F-01EA-1AEE-911D-B68EF65C24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ADACE0-8BDA-5718-C102-DCCD7BE403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DFBBB6-B005-A191-1DE4-513FCFBDCB84}"/>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D0CAD388-5BD1-099A-716A-95E0B4921A9B}"/>
              </a:ext>
            </a:extLst>
          </p:cNvPr>
          <p:cNvSpPr>
            <a:spLocks noGrp="1"/>
          </p:cNvSpPr>
          <p:nvPr>
            <p:ph type="sldNum" sz="quarter" idx="5"/>
          </p:nvPr>
        </p:nvSpPr>
        <p:spPr/>
        <p:txBody>
          <a:bodyPr/>
          <a:lstStyle/>
          <a:p>
            <a:fld id="{5ED326BC-D072-47EC-9F92-E371770F9071}" type="slidenum">
              <a:rPr lang="en-SG" smtClean="0"/>
              <a:t>11</a:t>
            </a:fld>
            <a:endParaRPr lang="en-SG"/>
          </a:p>
        </p:txBody>
      </p:sp>
    </p:spTree>
    <p:extLst>
      <p:ext uri="{BB962C8B-B14F-4D97-AF65-F5344CB8AC3E}">
        <p14:creationId xmlns:p14="http://schemas.microsoft.com/office/powerpoint/2010/main" val="863167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17B57-CBE5-187D-119F-26A91864FF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61E5E54-2073-306D-274D-78C340B38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9673E2B-763C-A458-115F-D94824021F87}"/>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5" name="Footer Placeholder 4">
            <a:extLst>
              <a:ext uri="{FF2B5EF4-FFF2-40B4-BE49-F238E27FC236}">
                <a16:creationId xmlns:a16="http://schemas.microsoft.com/office/drawing/2014/main" id="{A4E66837-6F9C-28BD-6664-7BE921B511E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D954437-877A-85AD-1947-D74225C49B40}"/>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3096338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6614D-8704-2A98-5F62-CEE2FEC4314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CEBDCD3-832B-1B45-BEEB-DCF943BB4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5A355A5-3428-242B-DFE8-7B4DFC7A2BF9}"/>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5" name="Footer Placeholder 4">
            <a:extLst>
              <a:ext uri="{FF2B5EF4-FFF2-40B4-BE49-F238E27FC236}">
                <a16:creationId xmlns:a16="http://schemas.microsoft.com/office/drawing/2014/main" id="{A05F0EF3-2F67-C6D7-629C-E3D1242344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D2E59D8-1CA6-CDD4-B5F9-F944DE1E5825}"/>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29516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EA033E-ED44-8F20-64EB-802D780B1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0A433A9-8E0B-33A3-259F-22EF83792F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25F2AC8-1A0B-5C36-2CF5-2A07423909FF}"/>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5" name="Footer Placeholder 4">
            <a:extLst>
              <a:ext uri="{FF2B5EF4-FFF2-40B4-BE49-F238E27FC236}">
                <a16:creationId xmlns:a16="http://schemas.microsoft.com/office/drawing/2014/main" id="{04857D3E-889A-E272-F244-B1EA1F9E8D9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AAD4EA-09DA-0038-3BBA-1144D7164ACF}"/>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1472803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99D4-F71D-54D1-A93A-05D0B558C28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209D735E-5AF7-C4FA-AFE0-AEB92EDD6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7FEB42F-2F63-783E-DBF7-8AAB6EB5A5A6}"/>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5" name="Footer Placeholder 4">
            <a:extLst>
              <a:ext uri="{FF2B5EF4-FFF2-40B4-BE49-F238E27FC236}">
                <a16:creationId xmlns:a16="http://schemas.microsoft.com/office/drawing/2014/main" id="{58807EFD-17EE-98CF-24F6-37A90A474E4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44C69F1-183C-5065-FEDE-0397F619A517}"/>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369232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D442B-E199-5FDA-0E3E-6C4E7DD267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A3CDBBF-9771-38B8-5A36-B24D6B0574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C1093-90E0-FCEB-B9C2-D3DB504E0929}"/>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5" name="Footer Placeholder 4">
            <a:extLst>
              <a:ext uri="{FF2B5EF4-FFF2-40B4-BE49-F238E27FC236}">
                <a16:creationId xmlns:a16="http://schemas.microsoft.com/office/drawing/2014/main" id="{5077FB1A-6966-E797-E39F-33D4E88DE2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4696913-BD88-4601-B808-F038E1D737CB}"/>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236413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5CAA-F55D-9BC9-1CC0-2768EFFD2F0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79DE125-627A-A3A3-69A6-FCC0A87602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0E13B8E-2874-BB1B-BDCC-4243D7807A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8E8B9D28-F8BE-0399-C1F7-2B00CD237A8A}"/>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6" name="Footer Placeholder 5">
            <a:extLst>
              <a:ext uri="{FF2B5EF4-FFF2-40B4-BE49-F238E27FC236}">
                <a16:creationId xmlns:a16="http://schemas.microsoft.com/office/drawing/2014/main" id="{D042C4B7-9227-9DD4-7DA0-0EC57F10BF09}"/>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9D68E8AC-7DA3-1473-A6C2-B1C4E5B112A7}"/>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167976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F36C-E768-347C-A3F8-5B00175A3D59}"/>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A0CE8BB5-5FCC-DAA5-9381-A75337BFA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D1128C-6716-7115-E1A3-1A8033853E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E1539424-CCD0-8C4C-FE49-1F72FF5C1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866D46-3222-82DE-9BFF-685B7D6071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189208C-3861-A05E-BAD6-211FD5C6FEB6}"/>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8" name="Footer Placeholder 7">
            <a:extLst>
              <a:ext uri="{FF2B5EF4-FFF2-40B4-BE49-F238E27FC236}">
                <a16:creationId xmlns:a16="http://schemas.microsoft.com/office/drawing/2014/main" id="{158B9646-2C8F-FF7A-FA77-53766801E59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597D877-2744-BB85-B822-8C738E167FC1}"/>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166149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86F9-E447-CBE5-AC6D-794EBB139442}"/>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3C7C021-2AE3-33B8-C923-0C6C3261246E}"/>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4" name="Footer Placeholder 3">
            <a:extLst>
              <a:ext uri="{FF2B5EF4-FFF2-40B4-BE49-F238E27FC236}">
                <a16:creationId xmlns:a16="http://schemas.microsoft.com/office/drawing/2014/main" id="{0CBA5556-11D6-7598-E3AF-C5CFADDF88A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12933551-230F-7159-4DA7-07A2DB0AE920}"/>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2132777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1C6787-9C7B-EC31-0FF7-BF7E071BB34D}"/>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3" name="Footer Placeholder 2">
            <a:extLst>
              <a:ext uri="{FF2B5EF4-FFF2-40B4-BE49-F238E27FC236}">
                <a16:creationId xmlns:a16="http://schemas.microsoft.com/office/drawing/2014/main" id="{CCD41F87-ECC0-FDFB-1553-057A93028D1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BD5DDD3D-8D8F-D5A8-21F1-FF5F985AC7EF}"/>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392283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05274-52D1-5A9B-3EC7-C87F28734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304FC33-8BC2-3D02-BD52-EE382887E6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1F86C28-E808-69F5-6A36-426371A52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AC367-25ED-EC2E-0D73-17AE707DE211}"/>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6" name="Footer Placeholder 5">
            <a:extLst>
              <a:ext uri="{FF2B5EF4-FFF2-40B4-BE49-F238E27FC236}">
                <a16:creationId xmlns:a16="http://schemas.microsoft.com/office/drawing/2014/main" id="{C83B2917-E0D7-58DE-0FAF-A2D8B636C3D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9777B59-0B93-90F3-AE89-14E3F398BE01}"/>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353309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092B2-5863-1187-CD21-5D9FEE29DA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D7BFCBD-933D-0891-69D3-28D3B6FDC3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AD83EA5D-1639-2538-E639-DE179CB0D2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7C19B-B421-01A0-271D-6C45B3AF039D}"/>
              </a:ext>
            </a:extLst>
          </p:cNvPr>
          <p:cNvSpPr>
            <a:spLocks noGrp="1"/>
          </p:cNvSpPr>
          <p:nvPr>
            <p:ph type="dt" sz="half" idx="10"/>
          </p:nvPr>
        </p:nvSpPr>
        <p:spPr/>
        <p:txBody>
          <a:bodyPr/>
          <a:lstStyle/>
          <a:p>
            <a:fld id="{7CE86267-F8C9-4A52-9EA3-91AD99B24B6B}" type="datetimeFigureOut">
              <a:rPr lang="en-SG" smtClean="0"/>
              <a:t>5/5/2025</a:t>
            </a:fld>
            <a:endParaRPr lang="en-SG"/>
          </a:p>
        </p:txBody>
      </p:sp>
      <p:sp>
        <p:nvSpPr>
          <p:cNvPr id="6" name="Footer Placeholder 5">
            <a:extLst>
              <a:ext uri="{FF2B5EF4-FFF2-40B4-BE49-F238E27FC236}">
                <a16:creationId xmlns:a16="http://schemas.microsoft.com/office/drawing/2014/main" id="{EE271313-D8CD-8B2D-CBA6-4EB25F35B0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2ED64CD-F329-7771-8D95-1C455E98CF49}"/>
              </a:ext>
            </a:extLst>
          </p:cNvPr>
          <p:cNvSpPr>
            <a:spLocks noGrp="1"/>
          </p:cNvSpPr>
          <p:nvPr>
            <p:ph type="sldNum" sz="quarter" idx="12"/>
          </p:nvPr>
        </p:nvSpPr>
        <p:spPr/>
        <p:txBody>
          <a:bodyPr/>
          <a:lstStyle/>
          <a:p>
            <a:fld id="{363E0DF9-C1D5-4A34-BA40-62B4C44ECB54}" type="slidenum">
              <a:rPr lang="en-SG" smtClean="0"/>
              <a:t>‹#›</a:t>
            </a:fld>
            <a:endParaRPr lang="en-SG"/>
          </a:p>
        </p:txBody>
      </p:sp>
    </p:spTree>
    <p:extLst>
      <p:ext uri="{BB962C8B-B14F-4D97-AF65-F5344CB8AC3E}">
        <p14:creationId xmlns:p14="http://schemas.microsoft.com/office/powerpoint/2010/main" val="3912367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366DF-0B26-6C0E-262B-F7B1C8446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63763D1-C089-A6CB-4C9F-08E3538074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ADC50-F0AD-664A-5E15-0E60079CFE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E86267-F8C9-4A52-9EA3-91AD99B24B6B}" type="datetimeFigureOut">
              <a:rPr lang="en-SG" smtClean="0"/>
              <a:t>5/5/2025</a:t>
            </a:fld>
            <a:endParaRPr lang="en-SG"/>
          </a:p>
        </p:txBody>
      </p:sp>
      <p:sp>
        <p:nvSpPr>
          <p:cNvPr id="5" name="Footer Placeholder 4">
            <a:extLst>
              <a:ext uri="{FF2B5EF4-FFF2-40B4-BE49-F238E27FC236}">
                <a16:creationId xmlns:a16="http://schemas.microsoft.com/office/drawing/2014/main" id="{C9E965D5-B5E8-2AEC-7302-512E8A8FE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4D19D56A-D216-18F0-04B1-337AB801AD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E0DF9-C1D5-4A34-BA40-62B4C44ECB54}" type="slidenum">
              <a:rPr lang="en-SG" smtClean="0"/>
              <a:t>‹#›</a:t>
            </a:fld>
            <a:endParaRPr lang="en-SG"/>
          </a:p>
        </p:txBody>
      </p:sp>
    </p:spTree>
    <p:extLst>
      <p:ext uri="{BB962C8B-B14F-4D97-AF65-F5344CB8AC3E}">
        <p14:creationId xmlns:p14="http://schemas.microsoft.com/office/powerpoint/2010/main" val="3273837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ijmedinf.2018.06.003"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oi.org/10.1016/j.compbiomed.2024.109432" TargetMode="External"/><Relationship Id="rId4" Type="http://schemas.openxmlformats.org/officeDocument/2006/relationships/hyperlink" Target="https://doi.org/10.1186/s12859-020-3521-y"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3961/jpmph.16.054"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i.org/10.1007/s00330-020-07679-8" TargetMode="External"/><Relationship Id="rId4" Type="http://schemas.openxmlformats.org/officeDocument/2006/relationships/hyperlink" Target="https://doi.org/10.1016/j.ejca.2025.11539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9CC58E-38C8-4B2E-C09A-2DE3EE12F5BC}"/>
              </a:ext>
            </a:extLst>
          </p:cNvPr>
          <p:cNvSpPr>
            <a:spLocks noGrp="1"/>
          </p:cNvSpPr>
          <p:nvPr>
            <p:ph type="ctrTitle"/>
          </p:nvPr>
        </p:nvSpPr>
        <p:spPr>
          <a:xfrm>
            <a:off x="1386865" y="818984"/>
            <a:ext cx="6596245" cy="3268520"/>
          </a:xfrm>
        </p:spPr>
        <p:txBody>
          <a:bodyPr>
            <a:normAutofit/>
          </a:bodyPr>
          <a:lstStyle/>
          <a:p>
            <a:pPr algn="r"/>
            <a:r>
              <a:rPr lang="en-SG" sz="4800" dirty="0">
                <a:solidFill>
                  <a:srgbClr val="FFFFFF"/>
                </a:solidFill>
              </a:rPr>
              <a:t>Machine Learning and Neural Network Project Idea 2: Deep Learning Breast Cancer Detection</a:t>
            </a:r>
          </a:p>
        </p:txBody>
      </p:sp>
      <p:sp>
        <p:nvSpPr>
          <p:cNvPr id="24" name="Rectangle 2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7573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0C8B87-2178-C090-052C-16BB556BB15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77AB21-A0E4-9BF1-9461-74E86C277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1119E9-CEEB-99C2-B574-849832560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5C51E9-E2E6-B8C5-BB4E-989457511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87DA8ED-5280-6ED5-0304-0017F0D3AD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83B1B0-7554-83B6-A3D3-F36D0C15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83EFF-B8A1-65DC-E984-00084876BFA0}"/>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Related Project Flaws</a:t>
            </a:r>
          </a:p>
        </p:txBody>
      </p:sp>
      <p:sp>
        <p:nvSpPr>
          <p:cNvPr id="3" name="Content Placeholder 2">
            <a:extLst>
              <a:ext uri="{FF2B5EF4-FFF2-40B4-BE49-F238E27FC236}">
                <a16:creationId xmlns:a16="http://schemas.microsoft.com/office/drawing/2014/main" id="{5DBE87C7-B269-EC85-05A8-8D7FD8AE9F04}"/>
              </a:ext>
            </a:extLst>
          </p:cNvPr>
          <p:cNvSpPr>
            <a:spLocks noGrp="1"/>
          </p:cNvSpPr>
          <p:nvPr>
            <p:ph idx="1"/>
          </p:nvPr>
        </p:nvSpPr>
        <p:spPr>
          <a:xfrm>
            <a:off x="1371597" y="1993713"/>
            <a:ext cx="9724031" cy="2099279"/>
          </a:xfrm>
        </p:spPr>
        <p:txBody>
          <a:bodyPr anchor="ctr">
            <a:noAutofit/>
          </a:bodyPr>
          <a:lstStyle/>
          <a:p>
            <a:pPr marL="457200" lvl="1" indent="0" algn="just">
              <a:buNone/>
            </a:pPr>
            <a:endParaRPr lang="en-SG" dirty="0"/>
          </a:p>
          <a:p>
            <a:pPr algn="just"/>
            <a:r>
              <a:rPr lang="en-SG" sz="2400" dirty="0"/>
              <a:t>Dataset resolution not addressed</a:t>
            </a:r>
          </a:p>
          <a:p>
            <a:pPr lvl="1" algn="just"/>
            <a:r>
              <a:rPr lang="en-SG" dirty="0"/>
              <a:t>Past project that uses multiple datasets did not address the issue of the different resolution the mammogram is in</a:t>
            </a:r>
          </a:p>
          <a:p>
            <a:pPr lvl="1" algn="just"/>
            <a:r>
              <a:rPr lang="en-SG" dirty="0"/>
              <a:t>Uses the same preprocessing method for all images</a:t>
            </a:r>
          </a:p>
          <a:p>
            <a:pPr lvl="1" algn="just"/>
            <a:r>
              <a:rPr lang="en-SG" dirty="0"/>
              <a:t>Hard to predict how image processing methods affect the visual appearance of mammograms (</a:t>
            </a:r>
            <a:r>
              <a:rPr lang="en-SG" dirty="0" err="1"/>
              <a:t>Boita</a:t>
            </a:r>
            <a:r>
              <a:rPr lang="en-SG" dirty="0"/>
              <a:t> et al, 2021)</a:t>
            </a:r>
          </a:p>
          <a:p>
            <a:pPr lvl="1" algn="just"/>
            <a:r>
              <a:rPr lang="en-SG" dirty="0"/>
              <a:t>May result in a loss of clinically critical details when resizing</a:t>
            </a:r>
          </a:p>
        </p:txBody>
      </p:sp>
    </p:spTree>
    <p:extLst>
      <p:ext uri="{BB962C8B-B14F-4D97-AF65-F5344CB8AC3E}">
        <p14:creationId xmlns:p14="http://schemas.microsoft.com/office/powerpoint/2010/main" val="1717255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8E4850-8E3F-AC10-D3E0-BD26F4D6935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57AEF5-E99C-1F81-25B0-8EBC85BB4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1871800-82DE-A7CC-8487-D0A19DE16C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EE0442-33B5-7C8F-FAF1-727E80A1F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CED1852-7AE7-7E4B-6C74-9BB853E35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67920A6-E4F1-59E1-EB70-0BA956317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5D5CB-0587-DE8A-F1CF-346DE0C55934}"/>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References</a:t>
            </a:r>
          </a:p>
        </p:txBody>
      </p:sp>
      <p:sp>
        <p:nvSpPr>
          <p:cNvPr id="3" name="Content Placeholder 2">
            <a:extLst>
              <a:ext uri="{FF2B5EF4-FFF2-40B4-BE49-F238E27FC236}">
                <a16:creationId xmlns:a16="http://schemas.microsoft.com/office/drawing/2014/main" id="{19C48D5A-64A7-7AA0-1173-1356BF044973}"/>
              </a:ext>
            </a:extLst>
          </p:cNvPr>
          <p:cNvSpPr>
            <a:spLocks noGrp="1"/>
          </p:cNvSpPr>
          <p:nvPr>
            <p:ph idx="1"/>
          </p:nvPr>
        </p:nvSpPr>
        <p:spPr>
          <a:xfrm>
            <a:off x="914397" y="2878280"/>
            <a:ext cx="9724031" cy="2099279"/>
          </a:xfrm>
        </p:spPr>
        <p:txBody>
          <a:bodyPr anchor="ctr">
            <a:noAutofit/>
          </a:bodyPr>
          <a:lstStyle/>
          <a:p>
            <a:pPr lvl="1" algn="just"/>
            <a:r>
              <a:rPr lang="en-SG" sz="2000" b="0" i="0" dirty="0">
                <a:solidFill>
                  <a:srgbClr val="212121"/>
                </a:solidFill>
                <a:effectLst/>
              </a:rPr>
              <a:t>Al-</a:t>
            </a:r>
            <a:r>
              <a:rPr lang="en-SG" sz="2000" b="0" i="0" dirty="0" err="1">
                <a:solidFill>
                  <a:srgbClr val="212121"/>
                </a:solidFill>
                <a:effectLst/>
              </a:rPr>
              <a:t>Antari</a:t>
            </a:r>
            <a:r>
              <a:rPr lang="en-SG" sz="2000" b="0" i="0" dirty="0">
                <a:solidFill>
                  <a:srgbClr val="212121"/>
                </a:solidFill>
                <a:effectLst/>
              </a:rPr>
              <a:t>, M. A., Al-</a:t>
            </a:r>
            <a:r>
              <a:rPr lang="en-SG" sz="2000" b="0" i="0" dirty="0" err="1">
                <a:solidFill>
                  <a:srgbClr val="212121"/>
                </a:solidFill>
                <a:effectLst/>
              </a:rPr>
              <a:t>Masni</a:t>
            </a:r>
            <a:r>
              <a:rPr lang="en-SG" sz="2000" b="0" i="0" dirty="0">
                <a:solidFill>
                  <a:srgbClr val="212121"/>
                </a:solidFill>
                <a:effectLst/>
              </a:rPr>
              <a:t>, M. A., Choi, M., Han, S., &amp; Kim, T. (2018). A fully integrated computer-aided diagnosis system for digital X-ray mammograms via deep learning detection, segmentation, and classification. International Journal of Medical Informatics, 117, 44–54. </a:t>
            </a:r>
            <a:r>
              <a:rPr lang="en-SG" sz="2000" b="0" i="0" dirty="0">
                <a:solidFill>
                  <a:srgbClr val="212121"/>
                </a:solidFill>
                <a:effectLst/>
                <a:hlinkClick r:id="rId3"/>
              </a:rPr>
              <a:t>https://doi.org/10.1016/j.ijmedinf.2018.06.003</a:t>
            </a:r>
            <a:endParaRPr lang="en-SG" sz="2000" b="0" i="0" dirty="0">
              <a:solidFill>
                <a:srgbClr val="212121"/>
              </a:solidFill>
              <a:effectLst/>
            </a:endParaRPr>
          </a:p>
          <a:p>
            <a:pPr lvl="1" algn="just"/>
            <a:r>
              <a:rPr lang="en-SG" sz="2000" b="0" i="0" dirty="0">
                <a:solidFill>
                  <a:srgbClr val="212121"/>
                </a:solidFill>
                <a:effectLst/>
              </a:rPr>
              <a:t>Abdelhafiz, D., Bi, J., Ammar, R., Yang, C., &amp; Nabavi, S. (2020). Convolutional neural network for automated mass segmentation in mammography. BMC Bioinformatics, 21(S1). </a:t>
            </a:r>
            <a:r>
              <a:rPr lang="en-SG" sz="2000" b="0" i="0" dirty="0">
                <a:solidFill>
                  <a:srgbClr val="212121"/>
                </a:solidFill>
                <a:effectLst/>
                <a:hlinkClick r:id="rId4"/>
              </a:rPr>
              <a:t>https://doi.org/10.1186/s12859-020-3521-y</a:t>
            </a:r>
            <a:endParaRPr lang="en-SG" sz="2000" b="0" i="0" dirty="0">
              <a:solidFill>
                <a:srgbClr val="212121"/>
              </a:solidFill>
              <a:effectLst/>
            </a:endParaRPr>
          </a:p>
          <a:p>
            <a:pPr lvl="1" algn="just"/>
            <a:r>
              <a:rPr lang="en-SG" sz="2000" b="0" i="0" dirty="0">
                <a:solidFill>
                  <a:srgbClr val="212121"/>
                </a:solidFill>
                <a:effectLst/>
              </a:rPr>
              <a:t>Mohammadi, S., &amp; </a:t>
            </a:r>
            <a:r>
              <a:rPr lang="en-SG" sz="2000" b="0" i="0" dirty="0" err="1">
                <a:solidFill>
                  <a:srgbClr val="212121"/>
                </a:solidFill>
                <a:effectLst/>
              </a:rPr>
              <a:t>Livani</a:t>
            </a:r>
            <a:r>
              <a:rPr lang="en-SG" sz="2000" b="0" i="0" dirty="0">
                <a:solidFill>
                  <a:srgbClr val="212121"/>
                </a:solidFill>
                <a:effectLst/>
              </a:rPr>
              <a:t>, M. A. (2024). Enhanced breast mass segmentation in mammograms using a hybrid transformer </a:t>
            </a:r>
            <a:r>
              <a:rPr lang="en-SG" sz="2000" b="0" i="0" dirty="0" err="1">
                <a:solidFill>
                  <a:srgbClr val="212121"/>
                </a:solidFill>
                <a:effectLst/>
              </a:rPr>
              <a:t>UNet</a:t>
            </a:r>
            <a:r>
              <a:rPr lang="en-SG" sz="2000" b="0" i="0" dirty="0">
                <a:solidFill>
                  <a:srgbClr val="212121"/>
                </a:solidFill>
                <a:effectLst/>
              </a:rPr>
              <a:t> model. Computers in Biology and Medicine, 184, 109432. </a:t>
            </a:r>
            <a:r>
              <a:rPr lang="en-SG" sz="2000" b="0" i="0" dirty="0">
                <a:solidFill>
                  <a:srgbClr val="212121"/>
                </a:solidFill>
                <a:effectLst/>
                <a:hlinkClick r:id="rId5"/>
              </a:rPr>
              <a:t>https://doi.org/10.1016/j.compbiomed.2024.109432</a:t>
            </a:r>
            <a:endParaRPr lang="en-SG" sz="2000" b="0" i="0" dirty="0">
              <a:solidFill>
                <a:srgbClr val="212121"/>
              </a:solidFill>
              <a:effectLst/>
            </a:endParaRPr>
          </a:p>
          <a:p>
            <a:pPr lvl="1" algn="just"/>
            <a:endParaRPr lang="en-SG" sz="2000" b="0" i="0" dirty="0">
              <a:solidFill>
                <a:srgbClr val="212121"/>
              </a:solidFill>
              <a:effectLst/>
            </a:endParaRPr>
          </a:p>
          <a:p>
            <a:pPr lvl="1" algn="just"/>
            <a:endParaRPr lang="en-SG" sz="2000" dirty="0"/>
          </a:p>
        </p:txBody>
      </p:sp>
    </p:spTree>
    <p:extLst>
      <p:ext uri="{BB962C8B-B14F-4D97-AF65-F5344CB8AC3E}">
        <p14:creationId xmlns:p14="http://schemas.microsoft.com/office/powerpoint/2010/main" val="370176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F7C3CE-C12B-B612-55AB-8ABB2A6C41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4CA6B93-6D3B-47B0-37CE-641848952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4556EB-3826-38EC-B58D-3FD7C814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8D7926-F174-CA4B-2B09-0B1E453A5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79354B-B0D9-CD61-8569-DB8753623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C69B62-462C-1234-FCFC-540BFDE75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AA4755-2EEF-852C-8853-9DDC9CF11DDB}"/>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References</a:t>
            </a:r>
          </a:p>
        </p:txBody>
      </p:sp>
      <p:sp>
        <p:nvSpPr>
          <p:cNvPr id="3" name="Content Placeholder 2">
            <a:extLst>
              <a:ext uri="{FF2B5EF4-FFF2-40B4-BE49-F238E27FC236}">
                <a16:creationId xmlns:a16="http://schemas.microsoft.com/office/drawing/2014/main" id="{C4877900-38DD-002D-37FD-D5F167CE22DB}"/>
              </a:ext>
            </a:extLst>
          </p:cNvPr>
          <p:cNvSpPr>
            <a:spLocks noGrp="1"/>
          </p:cNvSpPr>
          <p:nvPr>
            <p:ph idx="1"/>
          </p:nvPr>
        </p:nvSpPr>
        <p:spPr>
          <a:xfrm>
            <a:off x="914397" y="4021282"/>
            <a:ext cx="9724031" cy="2099279"/>
          </a:xfrm>
        </p:spPr>
        <p:txBody>
          <a:bodyPr anchor="ctr">
            <a:noAutofit/>
          </a:bodyPr>
          <a:lstStyle/>
          <a:p>
            <a:pPr lvl="1" algn="just"/>
            <a:r>
              <a:rPr lang="en-US" sz="2000" b="0" i="0" dirty="0">
                <a:solidFill>
                  <a:srgbClr val="1B1B1B"/>
                </a:solidFill>
                <a:effectLst/>
              </a:rPr>
              <a:t>Bae, J., &amp; Kim, E. H. (2016). Breast density and risk of breast cancer in Asian women: a meta-analysis of observational studies. Journal of Preventive Medicine and Public Health, 49(6), 367–375. </a:t>
            </a:r>
            <a:r>
              <a:rPr lang="en-US" sz="2000" b="0" i="0" dirty="0">
                <a:solidFill>
                  <a:srgbClr val="1B1B1B"/>
                </a:solidFill>
                <a:effectLst/>
                <a:hlinkClick r:id="rId3"/>
              </a:rPr>
              <a:t>https://doi.org/10.3961/jpmph.16.054</a:t>
            </a:r>
            <a:endParaRPr lang="en-US" sz="2000" b="0" i="0" dirty="0">
              <a:solidFill>
                <a:srgbClr val="1B1B1B"/>
              </a:solidFill>
              <a:effectLst/>
            </a:endParaRPr>
          </a:p>
          <a:p>
            <a:pPr lvl="1" algn="just"/>
            <a:r>
              <a:rPr lang="en-US" sz="2000" b="0" i="0" dirty="0">
                <a:solidFill>
                  <a:srgbClr val="1B1B1B"/>
                </a:solidFill>
                <a:effectLst/>
              </a:rPr>
              <a:t>Miyawaki, I. A., Banerjee, I., </a:t>
            </a:r>
            <a:r>
              <a:rPr lang="en-US" sz="2000" b="0" i="0" dirty="0" err="1">
                <a:solidFill>
                  <a:srgbClr val="1B1B1B"/>
                </a:solidFill>
                <a:effectLst/>
              </a:rPr>
              <a:t>Batalini</a:t>
            </a:r>
            <a:r>
              <a:rPr lang="en-US" sz="2000" b="0" i="0" dirty="0">
                <a:solidFill>
                  <a:srgbClr val="1B1B1B"/>
                </a:solidFill>
                <a:effectLst/>
              </a:rPr>
              <a:t>, F., Jorge, C. a. C., Celi, L. A., </a:t>
            </a:r>
            <a:r>
              <a:rPr lang="en-US" sz="2000" b="0" i="0" dirty="0" err="1">
                <a:solidFill>
                  <a:srgbClr val="1B1B1B"/>
                </a:solidFill>
                <a:effectLst/>
              </a:rPr>
              <a:t>Cobanaj</a:t>
            </a:r>
            <a:r>
              <a:rPr lang="en-US" sz="2000" b="0" i="0" dirty="0">
                <a:solidFill>
                  <a:srgbClr val="1B1B1B"/>
                </a:solidFill>
                <a:effectLst/>
              </a:rPr>
              <a:t>, M., Dee, E. C., </a:t>
            </a:r>
            <a:r>
              <a:rPr lang="en-US" sz="2000" b="0" i="0" dirty="0" err="1">
                <a:solidFill>
                  <a:srgbClr val="1B1B1B"/>
                </a:solidFill>
                <a:effectLst/>
              </a:rPr>
              <a:t>Gichoya</a:t>
            </a:r>
            <a:r>
              <a:rPr lang="en-US" sz="2000" b="0" i="0" dirty="0">
                <a:solidFill>
                  <a:srgbClr val="1B1B1B"/>
                </a:solidFill>
                <a:effectLst/>
              </a:rPr>
              <a:t>, J. W., </a:t>
            </a:r>
            <a:r>
              <a:rPr lang="en-US" sz="2000" b="0" i="0" dirty="0" err="1">
                <a:solidFill>
                  <a:srgbClr val="1B1B1B"/>
                </a:solidFill>
                <a:effectLst/>
              </a:rPr>
              <a:t>Kaffey</a:t>
            </a:r>
            <a:r>
              <a:rPr lang="en-US" sz="2000" b="0" i="0" dirty="0">
                <a:solidFill>
                  <a:srgbClr val="1B1B1B"/>
                </a:solidFill>
                <a:effectLst/>
              </a:rPr>
              <a:t>, Z., Lloyd, M. R., McCullum, L., Ranganathan, S., &amp; Corti, C. (2025). Global Disparities in Artificial Intelligence-Based Mammogram Interpretation for Breast Cancer: A </a:t>
            </a:r>
            <a:r>
              <a:rPr lang="en-US" sz="2000" b="0" i="0" dirty="0" err="1">
                <a:solidFill>
                  <a:srgbClr val="1B1B1B"/>
                </a:solidFill>
                <a:effectLst/>
              </a:rPr>
              <a:t>Scientometric</a:t>
            </a:r>
            <a:r>
              <a:rPr lang="en-US" sz="2000" b="0" i="0" dirty="0">
                <a:solidFill>
                  <a:srgbClr val="1B1B1B"/>
                </a:solidFill>
                <a:effectLst/>
              </a:rPr>
              <a:t> Analysis of Representation, Trends, and equity. European Journal of Cancer, 115394. </a:t>
            </a:r>
            <a:r>
              <a:rPr lang="en-US" sz="2000" b="0" i="0" dirty="0">
                <a:solidFill>
                  <a:srgbClr val="1B1B1B"/>
                </a:solidFill>
                <a:effectLst/>
                <a:hlinkClick r:id="rId4"/>
              </a:rPr>
              <a:t>https://doi.org/10.1016/j.ejca.2025.115394</a:t>
            </a:r>
            <a:endParaRPr lang="en-US" sz="2000" b="0" i="0" dirty="0">
              <a:solidFill>
                <a:srgbClr val="1B1B1B"/>
              </a:solidFill>
              <a:effectLst/>
            </a:endParaRPr>
          </a:p>
          <a:p>
            <a:pPr lvl="1" algn="just"/>
            <a:r>
              <a:rPr lang="en-US" sz="2000" b="0" i="0" dirty="0" err="1">
                <a:solidFill>
                  <a:srgbClr val="1B1B1B"/>
                </a:solidFill>
                <a:effectLst/>
              </a:rPr>
              <a:t>Boita</a:t>
            </a:r>
            <a:r>
              <a:rPr lang="en-US" sz="2000" b="0" i="0" dirty="0">
                <a:solidFill>
                  <a:srgbClr val="1B1B1B"/>
                </a:solidFill>
                <a:effectLst/>
              </a:rPr>
              <a:t>, J., Van Engen, R. E., Mackenzie, A., Tingberg, A., Bosmans, H., </a:t>
            </a:r>
            <a:r>
              <a:rPr lang="en-US" sz="2000" b="0" i="0" dirty="0" err="1">
                <a:solidFill>
                  <a:srgbClr val="1B1B1B"/>
                </a:solidFill>
                <a:effectLst/>
              </a:rPr>
              <a:t>Bolejko</a:t>
            </a:r>
            <a:r>
              <a:rPr lang="en-US" sz="2000" b="0" i="0" dirty="0">
                <a:solidFill>
                  <a:srgbClr val="1B1B1B"/>
                </a:solidFill>
                <a:effectLst/>
              </a:rPr>
              <a:t>, A., Zackrisson, S., Wallis, M. G., Ikeda, D. M., Van </a:t>
            </a:r>
            <a:r>
              <a:rPr lang="en-US" sz="2000" b="0" i="0" dirty="0" err="1">
                <a:solidFill>
                  <a:srgbClr val="1B1B1B"/>
                </a:solidFill>
                <a:effectLst/>
              </a:rPr>
              <a:t>Ongeval</a:t>
            </a:r>
            <a:r>
              <a:rPr lang="en-US" sz="2000" b="0" i="0" dirty="0">
                <a:solidFill>
                  <a:srgbClr val="1B1B1B"/>
                </a:solidFill>
                <a:effectLst/>
              </a:rPr>
              <a:t>, C., </a:t>
            </a:r>
            <a:r>
              <a:rPr lang="en-US" sz="2000" b="0" i="0" dirty="0" err="1">
                <a:solidFill>
                  <a:srgbClr val="1B1B1B"/>
                </a:solidFill>
                <a:effectLst/>
              </a:rPr>
              <a:t>Pijnappel</a:t>
            </a:r>
            <a:r>
              <a:rPr lang="en-US" sz="2000" b="0" i="0" dirty="0">
                <a:solidFill>
                  <a:srgbClr val="1B1B1B"/>
                </a:solidFill>
                <a:effectLst/>
              </a:rPr>
              <a:t>, R., Broeders, M., </a:t>
            </a:r>
            <a:r>
              <a:rPr lang="en-US" sz="2000" b="0" i="0" dirty="0" err="1">
                <a:solidFill>
                  <a:srgbClr val="1B1B1B"/>
                </a:solidFill>
                <a:effectLst/>
              </a:rPr>
              <a:t>Sechopoulos</a:t>
            </a:r>
            <a:r>
              <a:rPr lang="en-US" sz="2000" b="0" i="0" dirty="0">
                <a:solidFill>
                  <a:srgbClr val="1B1B1B"/>
                </a:solidFill>
                <a:effectLst/>
              </a:rPr>
              <a:t>, I., Jansen, F., </a:t>
            </a:r>
            <a:r>
              <a:rPr lang="en-US" sz="2000" b="0" i="0" dirty="0" err="1">
                <a:solidFill>
                  <a:srgbClr val="1B1B1B"/>
                </a:solidFill>
                <a:effectLst/>
              </a:rPr>
              <a:t>Duijm</a:t>
            </a:r>
            <a:r>
              <a:rPr lang="en-US" sz="2000" b="0" i="0" dirty="0">
                <a:solidFill>
                  <a:srgbClr val="1B1B1B"/>
                </a:solidFill>
                <a:effectLst/>
              </a:rPr>
              <a:t>, L., De Bruin, H., Andersson, I., Behmer, C., Taylor, K., . . . Pal, S. (2021). How does image quality affect radiologists’ perceived ability for image interpretation and lesion detection in digital mammography? European Radiology, 31(7), 5335–5343. </a:t>
            </a:r>
            <a:r>
              <a:rPr lang="en-US" sz="2000" b="0" i="0" dirty="0">
                <a:solidFill>
                  <a:srgbClr val="1B1B1B"/>
                </a:solidFill>
                <a:effectLst/>
                <a:hlinkClick r:id="rId5"/>
              </a:rPr>
              <a:t>https://doi.org/10.1007/s00330-020-07679-8</a:t>
            </a:r>
            <a:endParaRPr lang="en-US" sz="2000" b="0" i="0" dirty="0">
              <a:solidFill>
                <a:srgbClr val="1B1B1B"/>
              </a:solidFill>
              <a:effectLst/>
            </a:endParaRPr>
          </a:p>
          <a:p>
            <a:pPr lvl="1" algn="just"/>
            <a:endParaRPr lang="en-US" sz="2000" b="0" i="0" dirty="0">
              <a:solidFill>
                <a:srgbClr val="1B1B1B"/>
              </a:solidFill>
              <a:effectLst/>
            </a:endParaRPr>
          </a:p>
          <a:p>
            <a:pPr lvl="1" algn="just"/>
            <a:endParaRPr lang="en-US" sz="2000" b="0" i="0" dirty="0">
              <a:solidFill>
                <a:srgbClr val="1B1B1B"/>
              </a:solidFill>
              <a:effectLst/>
            </a:endParaRPr>
          </a:p>
          <a:p>
            <a:pPr lvl="1" algn="just"/>
            <a:endParaRPr lang="en-SG" sz="2000" b="0" i="0" dirty="0">
              <a:solidFill>
                <a:srgbClr val="212121"/>
              </a:solidFill>
              <a:effectLst/>
            </a:endParaRPr>
          </a:p>
          <a:p>
            <a:pPr lvl="1" algn="just"/>
            <a:endParaRPr lang="en-SG" sz="2000" dirty="0"/>
          </a:p>
        </p:txBody>
      </p:sp>
    </p:spTree>
    <p:extLst>
      <p:ext uri="{BB962C8B-B14F-4D97-AF65-F5344CB8AC3E}">
        <p14:creationId xmlns:p14="http://schemas.microsoft.com/office/powerpoint/2010/main" val="168477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AFE33-7A80-24EE-2F72-E4A1457B14F2}"/>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Motivation</a:t>
            </a:r>
          </a:p>
        </p:txBody>
      </p:sp>
      <p:sp>
        <p:nvSpPr>
          <p:cNvPr id="3" name="Content Placeholder 2">
            <a:extLst>
              <a:ext uri="{FF2B5EF4-FFF2-40B4-BE49-F238E27FC236}">
                <a16:creationId xmlns:a16="http://schemas.microsoft.com/office/drawing/2014/main" id="{9055C096-AF52-1D6F-BDDD-448928D7B0D3}"/>
              </a:ext>
            </a:extLst>
          </p:cNvPr>
          <p:cNvSpPr>
            <a:spLocks noGrp="1"/>
          </p:cNvSpPr>
          <p:nvPr>
            <p:ph idx="1"/>
          </p:nvPr>
        </p:nvSpPr>
        <p:spPr>
          <a:xfrm>
            <a:off x="1371599" y="2565140"/>
            <a:ext cx="9724031" cy="3683358"/>
          </a:xfrm>
        </p:spPr>
        <p:txBody>
          <a:bodyPr anchor="ctr">
            <a:noAutofit/>
          </a:bodyPr>
          <a:lstStyle/>
          <a:p>
            <a:pPr algn="just"/>
            <a:r>
              <a:rPr lang="en-SG" sz="2400" dirty="0"/>
              <a:t>In 2022, it is :</a:t>
            </a:r>
          </a:p>
          <a:p>
            <a:pPr lvl="1" algn="just"/>
            <a:r>
              <a:rPr lang="en-SG" dirty="0"/>
              <a:t>The most common cancer in women in 157 out of 185 countries (World Health Organisation)</a:t>
            </a:r>
          </a:p>
          <a:p>
            <a:pPr lvl="1" algn="just"/>
            <a:r>
              <a:rPr lang="en-SG" dirty="0"/>
              <a:t>2.3 million women diagnosed with breast cancer globally</a:t>
            </a:r>
          </a:p>
          <a:p>
            <a:pPr algn="just"/>
            <a:endParaRPr lang="en-SG" sz="2400" dirty="0"/>
          </a:p>
          <a:p>
            <a:pPr algn="just"/>
            <a:r>
              <a:rPr lang="en-SG" sz="2400" dirty="0"/>
              <a:t>By establishing that deep learning is able to improve the accuracy, it allows:</a:t>
            </a:r>
          </a:p>
          <a:p>
            <a:pPr lvl="1" algn="just"/>
            <a:r>
              <a:rPr lang="en-SG" dirty="0"/>
              <a:t>Radiologists to analyse and identify potential breast cancer indicators much quicker</a:t>
            </a:r>
          </a:p>
          <a:p>
            <a:pPr lvl="1" algn="just"/>
            <a:r>
              <a:rPr lang="en-SG" dirty="0"/>
              <a:t>Methodology can be applied to identify other cancer types</a:t>
            </a:r>
          </a:p>
          <a:p>
            <a:pPr algn="just"/>
            <a:endParaRPr lang="en-SG" sz="2400" dirty="0"/>
          </a:p>
          <a:p>
            <a:pPr algn="just"/>
            <a:endParaRPr lang="en-SG" sz="2400" dirty="0"/>
          </a:p>
        </p:txBody>
      </p:sp>
    </p:spTree>
    <p:extLst>
      <p:ext uri="{BB962C8B-B14F-4D97-AF65-F5344CB8AC3E}">
        <p14:creationId xmlns:p14="http://schemas.microsoft.com/office/powerpoint/2010/main" val="3233472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00295-ABE2-27F8-8873-BDDEF923F9EC}"/>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Aim</a:t>
            </a:r>
          </a:p>
        </p:txBody>
      </p:sp>
      <p:sp>
        <p:nvSpPr>
          <p:cNvPr id="3" name="Content Placeholder 2">
            <a:extLst>
              <a:ext uri="{FF2B5EF4-FFF2-40B4-BE49-F238E27FC236}">
                <a16:creationId xmlns:a16="http://schemas.microsoft.com/office/drawing/2014/main" id="{2CEFB090-B002-C36F-BDC5-933C1A8968D9}"/>
              </a:ext>
            </a:extLst>
          </p:cNvPr>
          <p:cNvSpPr>
            <a:spLocks noGrp="1"/>
          </p:cNvSpPr>
          <p:nvPr>
            <p:ph idx="1"/>
          </p:nvPr>
        </p:nvSpPr>
        <p:spPr>
          <a:xfrm>
            <a:off x="1543519" y="2184240"/>
            <a:ext cx="9724031" cy="1597433"/>
          </a:xfrm>
        </p:spPr>
        <p:txBody>
          <a:bodyPr anchor="ctr">
            <a:noAutofit/>
          </a:bodyPr>
          <a:lstStyle/>
          <a:p>
            <a:pPr marL="0" indent="0" algn="just">
              <a:buNone/>
            </a:pPr>
            <a:r>
              <a:rPr lang="en-SG" sz="2400" dirty="0"/>
              <a:t>To evaluate the accuracy of U-Net based segmentation and custom convolution neural network (CNN) classification on the Digital Database for Screening Mammography (DDSM) and Chinese Mammography Database (CMMD) dataset, comparing with models mentioned in previous literature such as Full-Resolution convolution network (</a:t>
            </a:r>
            <a:r>
              <a:rPr lang="en-SG" sz="2400" dirty="0" err="1"/>
              <a:t>FrCN</a:t>
            </a:r>
            <a:r>
              <a:rPr lang="en-SG" sz="2400" dirty="0"/>
              <a:t>) and Residual Network (</a:t>
            </a:r>
            <a:r>
              <a:rPr lang="en-SG" sz="2400" dirty="0" err="1"/>
              <a:t>ResNet</a:t>
            </a:r>
            <a:r>
              <a:rPr lang="en-SG" sz="2400" dirty="0"/>
              <a:t>).</a:t>
            </a:r>
          </a:p>
        </p:txBody>
      </p:sp>
    </p:spTree>
    <p:extLst>
      <p:ext uri="{BB962C8B-B14F-4D97-AF65-F5344CB8AC3E}">
        <p14:creationId xmlns:p14="http://schemas.microsoft.com/office/powerpoint/2010/main" val="1051461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33609E-F4AD-55A4-1643-C602A437968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EAC415D-7A8F-16E2-CA7A-CCD47CCF1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3D75389-5ED0-ED7F-9223-435C4AA5D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0E2BEC-CCBC-E3A7-194C-6A8124982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1060A0F-A4AA-7227-29F3-9560B2D18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B1B4B3-F609-D78A-4DC5-983C93DF6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24660-1357-61D9-0369-260A232406FF}"/>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Outcome and Deliverables</a:t>
            </a:r>
          </a:p>
        </p:txBody>
      </p:sp>
      <p:sp>
        <p:nvSpPr>
          <p:cNvPr id="3" name="Content Placeholder 2">
            <a:extLst>
              <a:ext uri="{FF2B5EF4-FFF2-40B4-BE49-F238E27FC236}">
                <a16:creationId xmlns:a16="http://schemas.microsoft.com/office/drawing/2014/main" id="{B9D8A016-CA08-4387-18F7-7A1B2FCA3354}"/>
              </a:ext>
            </a:extLst>
          </p:cNvPr>
          <p:cNvSpPr>
            <a:spLocks noGrp="1"/>
          </p:cNvSpPr>
          <p:nvPr>
            <p:ph idx="1"/>
          </p:nvPr>
        </p:nvSpPr>
        <p:spPr>
          <a:xfrm>
            <a:off x="1371598" y="3767778"/>
            <a:ext cx="9724031" cy="1597433"/>
          </a:xfrm>
        </p:spPr>
        <p:txBody>
          <a:bodyPr anchor="ctr">
            <a:noAutofit/>
          </a:bodyPr>
          <a:lstStyle/>
          <a:p>
            <a:pPr marL="0" indent="0" algn="just">
              <a:buNone/>
            </a:pPr>
            <a:endParaRPr lang="en-SG" sz="2400" dirty="0"/>
          </a:p>
          <a:p>
            <a:pPr algn="just"/>
            <a:r>
              <a:rPr lang="en-SG" sz="2400" dirty="0"/>
              <a:t>Outcome</a:t>
            </a:r>
          </a:p>
          <a:p>
            <a:pPr lvl="1" algn="just"/>
            <a:r>
              <a:rPr lang="en-SG" dirty="0"/>
              <a:t>The expected outcome of this project are models that are generalizable and more robust </a:t>
            </a:r>
          </a:p>
          <a:p>
            <a:pPr algn="just"/>
            <a:r>
              <a:rPr lang="en-SG" sz="2400" dirty="0"/>
              <a:t>Deliverables</a:t>
            </a:r>
          </a:p>
          <a:p>
            <a:pPr lvl="1" algn="just"/>
            <a:r>
              <a:rPr lang="en-SG" dirty="0"/>
              <a:t>Final Project Report that details:</a:t>
            </a:r>
          </a:p>
          <a:p>
            <a:pPr lvl="2" algn="just"/>
            <a:r>
              <a:rPr lang="en-SG" sz="2400" dirty="0"/>
              <a:t>Data and Model documentation</a:t>
            </a:r>
          </a:p>
          <a:p>
            <a:pPr lvl="2" algn="just"/>
            <a:r>
              <a:rPr lang="en-SG" sz="2400" dirty="0"/>
              <a:t>Evaluation and comparison reports</a:t>
            </a:r>
          </a:p>
          <a:p>
            <a:pPr lvl="2" algn="just"/>
            <a:r>
              <a:rPr lang="en-SG" sz="2400" dirty="0"/>
              <a:t>How outcome is achieved</a:t>
            </a:r>
          </a:p>
          <a:p>
            <a:pPr lvl="1" algn="just"/>
            <a:r>
              <a:rPr lang="en-SG" dirty="0"/>
              <a:t>Source code and trained model files</a:t>
            </a:r>
          </a:p>
          <a:p>
            <a:pPr algn="just"/>
            <a:r>
              <a:rPr lang="en-SG" sz="2400" dirty="0"/>
              <a:t>Users</a:t>
            </a:r>
          </a:p>
          <a:p>
            <a:pPr lvl="1" algn="just"/>
            <a:r>
              <a:rPr lang="en-SG" dirty="0"/>
              <a:t>Radiologists</a:t>
            </a:r>
          </a:p>
          <a:p>
            <a:pPr lvl="1" algn="just"/>
            <a:r>
              <a:rPr lang="en-SG" dirty="0"/>
              <a:t>Patients</a:t>
            </a:r>
          </a:p>
          <a:p>
            <a:pPr lvl="1" algn="just"/>
            <a:endParaRPr lang="en-SG" dirty="0"/>
          </a:p>
          <a:p>
            <a:pPr lvl="1" algn="just"/>
            <a:endParaRPr lang="en-SG" dirty="0"/>
          </a:p>
        </p:txBody>
      </p:sp>
    </p:spTree>
    <p:extLst>
      <p:ext uri="{BB962C8B-B14F-4D97-AF65-F5344CB8AC3E}">
        <p14:creationId xmlns:p14="http://schemas.microsoft.com/office/powerpoint/2010/main" val="471254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B833C0-0B01-B7EA-E80C-BE67D2E945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0016B27-4E5F-1652-5F97-593508CC6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31E1CF-06CB-7F39-6C2A-78EE57880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B515A90-D3D4-05F0-D132-05EE9AD73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8459A35-7F4A-043C-106A-11266D660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B62B2F1-9019-4F94-B258-540247A18C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23B288-DFA1-9064-63CA-6806B4531585}"/>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Rationale behind architecture chosen</a:t>
            </a:r>
          </a:p>
        </p:txBody>
      </p:sp>
      <p:sp>
        <p:nvSpPr>
          <p:cNvPr id="3" name="Content Placeholder 2">
            <a:extLst>
              <a:ext uri="{FF2B5EF4-FFF2-40B4-BE49-F238E27FC236}">
                <a16:creationId xmlns:a16="http://schemas.microsoft.com/office/drawing/2014/main" id="{9E25360D-2721-52B3-EA1E-A632783D8957}"/>
              </a:ext>
            </a:extLst>
          </p:cNvPr>
          <p:cNvSpPr>
            <a:spLocks noGrp="1"/>
          </p:cNvSpPr>
          <p:nvPr>
            <p:ph idx="1"/>
          </p:nvPr>
        </p:nvSpPr>
        <p:spPr>
          <a:xfrm>
            <a:off x="1371599" y="2017985"/>
            <a:ext cx="9724031" cy="3603496"/>
          </a:xfrm>
        </p:spPr>
        <p:txBody>
          <a:bodyPr anchor="ctr">
            <a:noAutofit/>
          </a:bodyPr>
          <a:lstStyle/>
          <a:p>
            <a:pPr algn="just"/>
            <a:r>
              <a:rPr lang="en-SG" sz="2400" dirty="0"/>
              <a:t>U-Net</a:t>
            </a:r>
          </a:p>
          <a:p>
            <a:pPr lvl="1" algn="just"/>
            <a:r>
              <a:rPr lang="en-SG" dirty="0"/>
              <a:t>Built specifically for medical image segmentation</a:t>
            </a:r>
          </a:p>
          <a:p>
            <a:pPr lvl="1" algn="just"/>
            <a:r>
              <a:rPr lang="en-SG" dirty="0"/>
              <a:t>Flexible and modifiable </a:t>
            </a:r>
          </a:p>
          <a:p>
            <a:pPr lvl="1" algn="just"/>
            <a:r>
              <a:rPr lang="en-SG" dirty="0"/>
              <a:t>Has shown in multiple research in delivering high accuracy </a:t>
            </a:r>
          </a:p>
          <a:p>
            <a:pPr lvl="1" algn="just"/>
            <a:endParaRPr lang="en-SG" dirty="0"/>
          </a:p>
          <a:p>
            <a:pPr algn="just"/>
            <a:r>
              <a:rPr lang="en-SG" sz="2400" dirty="0"/>
              <a:t>Custom CNN model</a:t>
            </a:r>
          </a:p>
          <a:p>
            <a:pPr lvl="1" algn="just"/>
            <a:r>
              <a:rPr lang="en-SG" dirty="0"/>
              <a:t>Tailor the model for this specific classification task, classifying microcalcifications</a:t>
            </a:r>
          </a:p>
          <a:p>
            <a:pPr algn="just"/>
            <a:endParaRPr lang="en-SG" sz="2400" dirty="0"/>
          </a:p>
        </p:txBody>
      </p:sp>
    </p:spTree>
    <p:extLst>
      <p:ext uri="{BB962C8B-B14F-4D97-AF65-F5344CB8AC3E}">
        <p14:creationId xmlns:p14="http://schemas.microsoft.com/office/powerpoint/2010/main" val="3540965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90AD8C-62C5-6F31-5562-F9C7583672D3}"/>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Fully integrated CAD system for digital X-ray mammograms via deep learning (Al-</a:t>
            </a:r>
            <a:r>
              <a:rPr lang="en-SG" sz="3200" dirty="0" err="1">
                <a:solidFill>
                  <a:srgbClr val="FFFFFF"/>
                </a:solidFill>
              </a:rPr>
              <a:t>Antari</a:t>
            </a:r>
            <a:r>
              <a:rPr lang="en-SG" sz="3200" dirty="0">
                <a:solidFill>
                  <a:srgbClr val="FFFFFF"/>
                </a:solidFill>
              </a:rPr>
              <a:t> et al, 2018)</a:t>
            </a:r>
          </a:p>
        </p:txBody>
      </p:sp>
      <p:sp>
        <p:nvSpPr>
          <p:cNvPr id="3" name="Content Placeholder 2">
            <a:extLst>
              <a:ext uri="{FF2B5EF4-FFF2-40B4-BE49-F238E27FC236}">
                <a16:creationId xmlns:a16="http://schemas.microsoft.com/office/drawing/2014/main" id="{A01D905D-5C43-DBA0-0FD1-90253CF2E494}"/>
              </a:ext>
            </a:extLst>
          </p:cNvPr>
          <p:cNvSpPr>
            <a:spLocks noGrp="1"/>
          </p:cNvSpPr>
          <p:nvPr>
            <p:ph idx="1"/>
          </p:nvPr>
        </p:nvSpPr>
        <p:spPr>
          <a:xfrm>
            <a:off x="1371598" y="1738608"/>
            <a:ext cx="9724031" cy="3683358"/>
          </a:xfrm>
        </p:spPr>
        <p:txBody>
          <a:bodyPr anchor="ctr">
            <a:normAutofit/>
          </a:bodyPr>
          <a:lstStyle/>
          <a:p>
            <a:pPr algn="just"/>
            <a:r>
              <a:rPr lang="en-SG" sz="2400" dirty="0"/>
              <a:t>Proposed a integrated computer assisted diagnosis system made up of:</a:t>
            </a:r>
          </a:p>
          <a:p>
            <a:pPr lvl="1" algn="just"/>
            <a:r>
              <a:rPr lang="en-SG" dirty="0"/>
              <a:t>You-Only-Look-Once (YOLO) to identify breast mass</a:t>
            </a:r>
          </a:p>
          <a:p>
            <a:pPr lvl="1" algn="just"/>
            <a:r>
              <a:rPr lang="en-SG" dirty="0" err="1"/>
              <a:t>FrCN</a:t>
            </a:r>
            <a:r>
              <a:rPr lang="en-SG" dirty="0"/>
              <a:t> to segment breast mass</a:t>
            </a:r>
          </a:p>
          <a:p>
            <a:pPr lvl="1" algn="just"/>
            <a:r>
              <a:rPr lang="en-SG" dirty="0"/>
              <a:t>CNN to classify whether it is benign or malignant</a:t>
            </a:r>
          </a:p>
          <a:p>
            <a:pPr algn="just"/>
            <a:r>
              <a:rPr lang="en-SG" sz="2400" dirty="0"/>
              <a:t>Uses transfer learning to initialise its deep learning models</a:t>
            </a:r>
          </a:p>
          <a:p>
            <a:pPr algn="just"/>
            <a:r>
              <a:rPr lang="en-SG" sz="2400" dirty="0"/>
              <a:t>Experimented and compared extensively with other existing model and architecture </a:t>
            </a:r>
          </a:p>
        </p:txBody>
      </p:sp>
    </p:spTree>
    <p:extLst>
      <p:ext uri="{BB962C8B-B14F-4D97-AF65-F5344CB8AC3E}">
        <p14:creationId xmlns:p14="http://schemas.microsoft.com/office/powerpoint/2010/main" val="3772661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B8CE1-C1A5-E202-3449-336004442F50}"/>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CNN for automated mass segmentation in mammography </a:t>
            </a:r>
            <a:r>
              <a:rPr lang="en-SG" sz="3200" b="0" i="0" dirty="0">
                <a:solidFill>
                  <a:srgbClr val="FFFFFF"/>
                </a:solidFill>
                <a:effectLst/>
                <a:latin typeface="BlinkMacSystemFont"/>
              </a:rPr>
              <a:t>(Abdelhafiz et al, 2020)</a:t>
            </a:r>
            <a:endParaRPr lang="en-SG" sz="3200" dirty="0">
              <a:solidFill>
                <a:srgbClr val="FFFFFF"/>
              </a:solidFill>
            </a:endParaRPr>
          </a:p>
        </p:txBody>
      </p:sp>
      <p:sp>
        <p:nvSpPr>
          <p:cNvPr id="3" name="Content Placeholder 2">
            <a:extLst>
              <a:ext uri="{FF2B5EF4-FFF2-40B4-BE49-F238E27FC236}">
                <a16:creationId xmlns:a16="http://schemas.microsoft.com/office/drawing/2014/main" id="{5F4181C9-8788-369D-F01E-A7DD11FC60E4}"/>
              </a:ext>
            </a:extLst>
          </p:cNvPr>
          <p:cNvSpPr>
            <a:spLocks noGrp="1"/>
          </p:cNvSpPr>
          <p:nvPr>
            <p:ph idx="1"/>
          </p:nvPr>
        </p:nvSpPr>
        <p:spPr>
          <a:xfrm>
            <a:off x="1371599" y="2184240"/>
            <a:ext cx="9724031" cy="3683358"/>
          </a:xfrm>
        </p:spPr>
        <p:txBody>
          <a:bodyPr anchor="ctr">
            <a:normAutofit/>
          </a:bodyPr>
          <a:lstStyle/>
          <a:p>
            <a:pPr algn="just"/>
            <a:r>
              <a:rPr lang="en-SG" sz="2400" dirty="0"/>
              <a:t>Proposed a new model (vanilla U-Net) based on U-Net by adding batch normalization layer and dropout layer</a:t>
            </a:r>
          </a:p>
          <a:p>
            <a:pPr algn="just"/>
            <a:r>
              <a:rPr lang="en-SG" sz="2400" dirty="0"/>
              <a:t>Achieved state-of-the-art performance when compared to other existing state-of-the-art models</a:t>
            </a:r>
          </a:p>
          <a:p>
            <a:pPr algn="just"/>
            <a:r>
              <a:rPr lang="en-SG" sz="2400" dirty="0"/>
              <a:t>Uses multiple datasets:</a:t>
            </a:r>
          </a:p>
          <a:p>
            <a:pPr lvl="1" algn="just"/>
            <a:r>
              <a:rPr lang="en-SG" dirty="0"/>
              <a:t>CBIS-DDSM</a:t>
            </a:r>
          </a:p>
          <a:p>
            <a:pPr lvl="1" algn="just"/>
            <a:r>
              <a:rPr lang="en-SG" dirty="0"/>
              <a:t>BCDR</a:t>
            </a:r>
          </a:p>
          <a:p>
            <a:pPr lvl="1" algn="just"/>
            <a:r>
              <a:rPr lang="en-SG" dirty="0" err="1"/>
              <a:t>Inbreast</a:t>
            </a:r>
            <a:endParaRPr lang="en-SG" dirty="0"/>
          </a:p>
          <a:p>
            <a:pPr algn="just"/>
            <a:endParaRPr lang="en-SG" sz="2400" dirty="0"/>
          </a:p>
          <a:p>
            <a:pPr algn="just"/>
            <a:endParaRPr lang="en-SG" sz="2400" dirty="0"/>
          </a:p>
        </p:txBody>
      </p:sp>
    </p:spTree>
    <p:extLst>
      <p:ext uri="{BB962C8B-B14F-4D97-AF65-F5344CB8AC3E}">
        <p14:creationId xmlns:p14="http://schemas.microsoft.com/office/powerpoint/2010/main" val="3042215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FD61D-561D-D8C0-C88D-2066C933376B}"/>
              </a:ext>
            </a:extLst>
          </p:cNvPr>
          <p:cNvSpPr>
            <a:spLocks noGrp="1"/>
          </p:cNvSpPr>
          <p:nvPr>
            <p:ph type="title"/>
          </p:nvPr>
        </p:nvSpPr>
        <p:spPr>
          <a:xfrm>
            <a:off x="1371599" y="294538"/>
            <a:ext cx="9895951" cy="1033669"/>
          </a:xfrm>
        </p:spPr>
        <p:txBody>
          <a:bodyPr>
            <a:noAutofit/>
          </a:bodyPr>
          <a:lstStyle/>
          <a:p>
            <a:r>
              <a:rPr lang="en-SG" sz="3200" dirty="0">
                <a:solidFill>
                  <a:srgbClr val="FFFFFF"/>
                </a:solidFill>
              </a:rPr>
              <a:t>Enhanced breast mass segmentation in mammograms using a hybrid transformer U-Net (Mohammadi &amp; Ahmadi, 2025)</a:t>
            </a:r>
          </a:p>
        </p:txBody>
      </p:sp>
      <p:sp>
        <p:nvSpPr>
          <p:cNvPr id="3" name="Content Placeholder 2">
            <a:extLst>
              <a:ext uri="{FF2B5EF4-FFF2-40B4-BE49-F238E27FC236}">
                <a16:creationId xmlns:a16="http://schemas.microsoft.com/office/drawing/2014/main" id="{47B7927E-6475-9272-057A-A06BD429B6B8}"/>
              </a:ext>
            </a:extLst>
          </p:cNvPr>
          <p:cNvSpPr>
            <a:spLocks noGrp="1"/>
          </p:cNvSpPr>
          <p:nvPr>
            <p:ph idx="1"/>
          </p:nvPr>
        </p:nvSpPr>
        <p:spPr>
          <a:xfrm>
            <a:off x="1371599" y="2184240"/>
            <a:ext cx="9724031" cy="3683358"/>
          </a:xfrm>
        </p:spPr>
        <p:txBody>
          <a:bodyPr anchor="ctr">
            <a:normAutofit/>
          </a:bodyPr>
          <a:lstStyle/>
          <a:p>
            <a:pPr algn="just"/>
            <a:r>
              <a:rPr lang="en-SG" sz="2400" dirty="0"/>
              <a:t>Proposed a hybrid architecture that utilizes the strength of U-Net and transformers to improve breast mass segmentation</a:t>
            </a:r>
          </a:p>
          <a:p>
            <a:pPr algn="just"/>
            <a:r>
              <a:rPr lang="en-SG" sz="2400" dirty="0"/>
              <a:t>Outperformed multiple state-of-the-art methods in terms of accuracy for segmentation</a:t>
            </a:r>
          </a:p>
          <a:p>
            <a:pPr algn="just"/>
            <a:r>
              <a:rPr lang="en-SG" sz="2400" dirty="0"/>
              <a:t>Uses multiple datasets:</a:t>
            </a:r>
          </a:p>
          <a:p>
            <a:pPr lvl="1" algn="just"/>
            <a:r>
              <a:rPr lang="en-SG" dirty="0"/>
              <a:t>CBIS-DDSM</a:t>
            </a:r>
          </a:p>
          <a:p>
            <a:pPr lvl="1" algn="just"/>
            <a:r>
              <a:rPr lang="en-SG" dirty="0" err="1"/>
              <a:t>Inbreast</a:t>
            </a:r>
            <a:endParaRPr lang="en-SG" dirty="0"/>
          </a:p>
          <a:p>
            <a:pPr algn="just"/>
            <a:endParaRPr lang="en-SG" sz="2400" dirty="0"/>
          </a:p>
          <a:p>
            <a:pPr algn="just"/>
            <a:endParaRPr lang="en-SG" sz="2400" dirty="0"/>
          </a:p>
          <a:p>
            <a:pPr algn="just"/>
            <a:endParaRPr lang="en-SG" sz="2400" dirty="0"/>
          </a:p>
        </p:txBody>
      </p:sp>
    </p:spTree>
    <p:extLst>
      <p:ext uri="{BB962C8B-B14F-4D97-AF65-F5344CB8AC3E}">
        <p14:creationId xmlns:p14="http://schemas.microsoft.com/office/powerpoint/2010/main" val="3876735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44D08C-594D-4A77-EBEF-D963A691DF5A}"/>
              </a:ext>
            </a:extLst>
          </p:cNvPr>
          <p:cNvSpPr>
            <a:spLocks noGrp="1"/>
          </p:cNvSpPr>
          <p:nvPr>
            <p:ph type="title"/>
          </p:nvPr>
        </p:nvSpPr>
        <p:spPr>
          <a:xfrm>
            <a:off x="1371599" y="294538"/>
            <a:ext cx="9895951" cy="1033669"/>
          </a:xfrm>
        </p:spPr>
        <p:txBody>
          <a:bodyPr>
            <a:normAutofit/>
          </a:bodyPr>
          <a:lstStyle/>
          <a:p>
            <a:r>
              <a:rPr lang="en-SG" sz="3200" dirty="0">
                <a:solidFill>
                  <a:srgbClr val="FFFFFF"/>
                </a:solidFill>
              </a:rPr>
              <a:t>Related Project Flaws</a:t>
            </a:r>
          </a:p>
        </p:txBody>
      </p:sp>
      <p:sp>
        <p:nvSpPr>
          <p:cNvPr id="3" name="Content Placeholder 2">
            <a:extLst>
              <a:ext uri="{FF2B5EF4-FFF2-40B4-BE49-F238E27FC236}">
                <a16:creationId xmlns:a16="http://schemas.microsoft.com/office/drawing/2014/main" id="{611FD495-7AA1-DD6D-B646-BC8F00C4F1FF}"/>
              </a:ext>
            </a:extLst>
          </p:cNvPr>
          <p:cNvSpPr>
            <a:spLocks noGrp="1"/>
          </p:cNvSpPr>
          <p:nvPr>
            <p:ph idx="1"/>
          </p:nvPr>
        </p:nvSpPr>
        <p:spPr>
          <a:xfrm>
            <a:off x="1371598" y="1854106"/>
            <a:ext cx="9724031" cy="4161625"/>
          </a:xfrm>
        </p:spPr>
        <p:txBody>
          <a:bodyPr anchor="ctr">
            <a:noAutofit/>
          </a:bodyPr>
          <a:lstStyle/>
          <a:p>
            <a:pPr algn="just"/>
            <a:r>
              <a:rPr lang="en-SG" sz="2400" dirty="0"/>
              <a:t>Under-represented race</a:t>
            </a:r>
          </a:p>
          <a:p>
            <a:pPr lvl="1" algn="just"/>
            <a:r>
              <a:rPr lang="en-SG" dirty="0"/>
              <a:t>Past project focuses on DDSM dataset that originated from the United States.</a:t>
            </a:r>
          </a:p>
          <a:p>
            <a:pPr lvl="1" algn="just"/>
            <a:r>
              <a:rPr lang="en-SG" dirty="0"/>
              <a:t>Results in Asian women being under-represented.</a:t>
            </a:r>
          </a:p>
          <a:p>
            <a:pPr lvl="1" algn="just"/>
            <a:r>
              <a:rPr lang="en-SG" dirty="0"/>
              <a:t>Asian women has a denser breast but lower breast cancer incidence rate compared to western white women. (Bae, J. M. &amp; Kim, E. H. 2016)</a:t>
            </a:r>
          </a:p>
          <a:p>
            <a:pPr lvl="1" algn="just"/>
            <a:r>
              <a:rPr lang="en-SG" dirty="0"/>
              <a:t>“…underrepresentation of racial and ethnic diversity in datasets for AI-driven mammogram interpretation could compromise the generalizability, fairness, and equity of these models…” (Isabele et al, 2025)</a:t>
            </a:r>
          </a:p>
        </p:txBody>
      </p:sp>
    </p:spTree>
    <p:extLst>
      <p:ext uri="{BB962C8B-B14F-4D97-AF65-F5344CB8AC3E}">
        <p14:creationId xmlns:p14="http://schemas.microsoft.com/office/powerpoint/2010/main" val="2002972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1529</TotalTime>
  <Words>1029</Words>
  <Application>Microsoft Office PowerPoint</Application>
  <PresentationFormat>Widescreen</PresentationFormat>
  <Paragraphs>86</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BlinkMacSystemFont</vt:lpstr>
      <vt:lpstr>Office Theme</vt:lpstr>
      <vt:lpstr>Machine Learning and Neural Network Project Idea 2: Deep Learning Breast Cancer Detection</vt:lpstr>
      <vt:lpstr>Motivation</vt:lpstr>
      <vt:lpstr>Aim</vt:lpstr>
      <vt:lpstr>Outcome and Deliverables</vt:lpstr>
      <vt:lpstr>Rationale behind architecture chosen</vt:lpstr>
      <vt:lpstr>Fully integrated CAD system for digital X-ray mammograms via deep learning (Al-Antari et al, 2018)</vt:lpstr>
      <vt:lpstr>CNN for automated mass segmentation in mammography (Abdelhafiz et al, 2020)</vt:lpstr>
      <vt:lpstr>Enhanced breast mass segmentation in mammograms using a hybrid transformer U-Net (Mohammadi &amp; Ahmadi, 2025)</vt:lpstr>
      <vt:lpstr>Related Project Flaws</vt:lpstr>
      <vt:lpstr>Related Project Flaws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Sherman Tay</dc:creator>
  <cp:lastModifiedBy>Sherman Tay</cp:lastModifiedBy>
  <cp:revision>11</cp:revision>
  <dcterms:created xsi:type="dcterms:W3CDTF">2025-04-19T07:27:09Z</dcterms:created>
  <dcterms:modified xsi:type="dcterms:W3CDTF">2025-05-05T00:29:09Z</dcterms:modified>
</cp:coreProperties>
</file>