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94" r:id="rId9"/>
    <p:sldId id="298" r:id="rId10"/>
    <p:sldId id="284" r:id="rId11"/>
    <p:sldId id="290" r:id="rId12"/>
    <p:sldId id="296" r:id="rId13"/>
    <p:sldId id="293" r:id="rId14"/>
    <p:sldId id="292" r:id="rId15"/>
    <p:sldId id="299"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herodbrooks20/Senior-Capstone-Project/blob/main/Original_Season_data.xlsx" TargetMode="External"/><Relationship Id="rId2" Type="http://schemas.openxmlformats.org/officeDocument/2006/relationships/hyperlink" Target="https://www.kaggle.com/datasets/drgilermo/nba-players-stats" TargetMode="External"/><Relationship Id="rId1" Type="http://schemas.openxmlformats.org/officeDocument/2006/relationships/slideLayout" Target="../slideLayouts/slideLayout14.xml"/><Relationship Id="rId5" Type="http://schemas.openxmlformats.org/officeDocument/2006/relationships/hyperlink" Target="https://github.com/Sherodbrooks20/Senior-Capstone-Project/blob/main/Who_Should_NBA_Teams_Draft_Based_on_history_After_1975_clean%20(9).ipynb" TargetMode="External"/><Relationship Id="rId4" Type="http://schemas.openxmlformats.org/officeDocument/2006/relationships/hyperlink" Target="https://github.com/Sherodbrooks20/Senior-Capstone-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21321"/>
            <a:ext cx="5385816" cy="1225296"/>
          </a:xfrm>
        </p:spPr>
        <p:txBody>
          <a:bodyPr/>
          <a:lstStyle/>
          <a:p>
            <a:r>
              <a:rPr lang="en-US" b="0" i="0" u="none" strike="noStrike" dirty="0">
                <a:solidFill>
                  <a:srgbClr val="313131"/>
                </a:solidFill>
                <a:effectLst/>
                <a:latin typeface="-apple-system"/>
              </a:rPr>
              <a:t>comparison for distribution for each position in Basketball</a:t>
            </a:r>
            <a:br>
              <a:rPr lang="en-US" b="0" i="0" u="none" strike="noStrike" dirty="0">
                <a:solidFill>
                  <a:srgbClr val="313131"/>
                </a:solidFill>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36393" y="3169729"/>
            <a:ext cx="7319214" cy="1841655"/>
          </a:xfrm>
        </p:spPr>
        <p:txBody>
          <a:bodyPr/>
          <a:lstStyle/>
          <a:p>
            <a:r>
              <a:rPr lang="en-US" dirty="0"/>
              <a:t>Sherod Brooks</a:t>
            </a:r>
          </a:p>
          <a:p>
            <a:r>
              <a:rPr lang="en-US" dirty="0"/>
              <a:t>Senior Mathematics Capstone Project </a:t>
            </a:r>
          </a:p>
          <a:p>
            <a:r>
              <a:rPr lang="en-US" dirty="0"/>
              <a:t>Faculty Advisor: Dr. </a:t>
            </a:r>
            <a:r>
              <a:rPr lang="en-US" dirty="0" err="1"/>
              <a:t>Seonguk</a:t>
            </a:r>
            <a:r>
              <a:rPr lang="en-US" dirty="0"/>
              <a:t> Kim</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6F8-DBC8-4E09-AE83-B085A671AA86}"/>
              </a:ext>
            </a:extLst>
          </p:cNvPr>
          <p:cNvSpPr>
            <a:spLocks noGrp="1"/>
          </p:cNvSpPr>
          <p:nvPr>
            <p:ph type="title"/>
          </p:nvPr>
        </p:nvSpPr>
        <p:spPr>
          <a:xfrm>
            <a:off x="3685032" y="731520"/>
            <a:ext cx="8467344" cy="1280160"/>
          </a:xfrm>
        </p:spPr>
        <p:txBody>
          <a:bodyPr/>
          <a:lstStyle/>
          <a:p>
            <a:r>
              <a:rPr lang="en-US" dirty="0"/>
              <a:t>Mathematical analysis Cont. </a:t>
            </a:r>
          </a:p>
        </p:txBody>
      </p:sp>
      <p:sp>
        <p:nvSpPr>
          <p:cNvPr id="3" name="Text Placeholder 2">
            <a:extLst>
              <a:ext uri="{FF2B5EF4-FFF2-40B4-BE49-F238E27FC236}">
                <a16:creationId xmlns:a16="http://schemas.microsoft.com/office/drawing/2014/main" id="{7EA52E5F-307B-4A05-9840-8D3ECCC79679}"/>
              </a:ext>
            </a:extLst>
          </p:cNvPr>
          <p:cNvSpPr>
            <a:spLocks noGrp="1"/>
          </p:cNvSpPr>
          <p:nvPr>
            <p:ph type="body" idx="1"/>
          </p:nvPr>
        </p:nvSpPr>
        <p:spPr>
          <a:xfrm>
            <a:off x="3685032" y="2330704"/>
            <a:ext cx="7811008" cy="411480"/>
          </a:xfrm>
        </p:spPr>
        <p:txBody>
          <a:bodyPr/>
          <a:lstStyle/>
          <a:p>
            <a:r>
              <a:rPr lang="en-US" dirty="0"/>
              <a:t>Distributions by Position </a:t>
            </a:r>
          </a:p>
          <a:p>
            <a:endParaRPr lang="en-US" dirty="0"/>
          </a:p>
        </p:txBody>
      </p:sp>
      <p:pic>
        <p:nvPicPr>
          <p:cNvPr id="8" name="Content Placeholder 7">
            <a:extLst>
              <a:ext uri="{FF2B5EF4-FFF2-40B4-BE49-F238E27FC236}">
                <a16:creationId xmlns:a16="http://schemas.microsoft.com/office/drawing/2014/main" id="{26D6CE83-DBC8-423D-9692-B50F9BA8CFD4}"/>
              </a:ext>
            </a:extLst>
          </p:cNvPr>
          <p:cNvPicPr>
            <a:picLocks noGrp="1" noChangeAspect="1"/>
          </p:cNvPicPr>
          <p:nvPr>
            <p:ph sz="half" idx="2"/>
          </p:nvPr>
        </p:nvPicPr>
        <p:blipFill>
          <a:blip r:embed="rId2"/>
          <a:stretch>
            <a:fillRect/>
          </a:stretch>
        </p:blipFill>
        <p:spPr>
          <a:xfrm>
            <a:off x="3684588" y="3259972"/>
            <a:ext cx="3741737" cy="2917744"/>
          </a:xfrm>
        </p:spPr>
      </p:pic>
      <p:pic>
        <p:nvPicPr>
          <p:cNvPr id="10" name="Content Placeholder 9">
            <a:extLst>
              <a:ext uri="{FF2B5EF4-FFF2-40B4-BE49-F238E27FC236}">
                <a16:creationId xmlns:a16="http://schemas.microsoft.com/office/drawing/2014/main" id="{8158C7BE-EA3D-48D0-81AF-BC968D12F9FA}"/>
              </a:ext>
            </a:extLst>
          </p:cNvPr>
          <p:cNvPicPr>
            <a:picLocks noGrp="1" noChangeAspect="1"/>
          </p:cNvPicPr>
          <p:nvPr>
            <p:ph sz="quarter" idx="4"/>
          </p:nvPr>
        </p:nvPicPr>
        <p:blipFill>
          <a:blip r:embed="rId3"/>
          <a:stretch>
            <a:fillRect/>
          </a:stretch>
        </p:blipFill>
        <p:spPr>
          <a:xfrm>
            <a:off x="7753350" y="3277564"/>
            <a:ext cx="3743325" cy="2882560"/>
          </a:xfrm>
        </p:spPr>
      </p:pic>
      <p:sp>
        <p:nvSpPr>
          <p:cNvPr id="7" name="Slide Number Placeholder 6">
            <a:extLst>
              <a:ext uri="{FF2B5EF4-FFF2-40B4-BE49-F238E27FC236}">
                <a16:creationId xmlns:a16="http://schemas.microsoft.com/office/drawing/2014/main" id="{F3F5F22C-F7F8-468C-838D-7F41E11E033E}"/>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89112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33118"/>
            <a:ext cx="6766560" cy="768096"/>
          </a:xfrm>
        </p:spPr>
        <p:txBody>
          <a:bodyPr/>
          <a:lstStyle/>
          <a:p>
            <a:r>
              <a:rPr lang="en-US" dirty="0"/>
              <a:t>Coding work</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54158" y="196197"/>
            <a:ext cx="4438480"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498048"/>
            <a:ext cx="7084824" cy="3492090"/>
          </a:xfrm>
        </p:spPr>
        <p:txBody>
          <a:bodyPr/>
          <a:lstStyle/>
          <a:p>
            <a:pPr>
              <a:lnSpc>
                <a:spcPct val="200000"/>
              </a:lnSpc>
            </a:pPr>
            <a:r>
              <a:rPr lang="en-US" sz="1400" dirty="0"/>
              <a:t>Kaggle: </a:t>
            </a:r>
            <a:r>
              <a:rPr lang="en-US" sz="1400" dirty="0">
                <a:solidFill>
                  <a:schemeClr val="accent3">
                    <a:lumMod val="60000"/>
                    <a:lumOff val="40000"/>
                  </a:schemeClr>
                </a:solidFill>
                <a:hlinkClick r:id="rId2">
                  <a:extLst>
                    <a:ext uri="{A12FA001-AC4F-418D-AE19-62706E023703}">
                      <ahyp:hlinkClr xmlns:ahyp="http://schemas.microsoft.com/office/drawing/2018/hyperlinkcolor" val="tx"/>
                    </a:ext>
                  </a:extLst>
                </a:hlinkClick>
              </a:rPr>
              <a:t>NBA Players stats since 1950 (kaggle.com)</a:t>
            </a:r>
            <a:endParaRPr lang="en-US" sz="1400" dirty="0">
              <a:solidFill>
                <a:schemeClr val="accent3">
                  <a:lumMod val="60000"/>
                  <a:lumOff val="40000"/>
                </a:schemeClr>
              </a:solidFill>
            </a:endParaRPr>
          </a:p>
          <a:p>
            <a:pPr>
              <a:lnSpc>
                <a:spcPct val="200000"/>
              </a:lnSpc>
            </a:pPr>
            <a:r>
              <a:rPr lang="en-US" sz="1400" dirty="0"/>
              <a:t>Excel: (Original)</a:t>
            </a:r>
            <a:r>
              <a:rPr lang="en-US" sz="1400" dirty="0">
                <a:solidFill>
                  <a:schemeClr val="accent3">
                    <a:lumMod val="60000"/>
                    <a:lumOff val="40000"/>
                  </a:schemeClr>
                </a:solidFill>
                <a:hlinkClick r:id="rId3">
                  <a:extLst>
                    <a:ext uri="{A12FA001-AC4F-418D-AE19-62706E023703}">
                      <ahyp:hlinkClr xmlns:ahyp="http://schemas.microsoft.com/office/drawing/2018/hyperlinkcolor" val="tx"/>
                    </a:ext>
                  </a:extLst>
                </a:hlinkClick>
              </a:rPr>
              <a:t>Senior-Capstone-Project/Original_Season_data.xlsx at main · Sherodbrooks20/Senior-Capstone-Project (github.com)</a:t>
            </a:r>
            <a:r>
              <a:rPr lang="en-US" sz="1400" dirty="0">
                <a:solidFill>
                  <a:schemeClr val="accent3">
                    <a:lumMod val="50000"/>
                  </a:schemeClr>
                </a:solidFill>
              </a:rPr>
              <a:t>, (Updated) </a:t>
            </a:r>
            <a:r>
              <a:rPr lang="en-US" sz="1400" dirty="0">
                <a:solidFill>
                  <a:schemeClr val="accent3">
                    <a:lumMod val="60000"/>
                    <a:lumOff val="40000"/>
                  </a:schemeClr>
                </a:solidFill>
                <a:hlinkClick r:id="rId4">
                  <a:extLst>
                    <a:ext uri="{A12FA001-AC4F-418D-AE19-62706E023703}">
                      <ahyp:hlinkClr xmlns:ahyp="http://schemas.microsoft.com/office/drawing/2018/hyperlinkcolor" val="tx"/>
                    </a:ext>
                  </a:extLst>
                </a:hlinkClick>
              </a:rPr>
              <a:t>Sherodbrooks20/Senior-Capstone-Project (github.com)</a:t>
            </a:r>
            <a:endParaRPr lang="en-US" sz="1400" dirty="0">
              <a:solidFill>
                <a:schemeClr val="accent3">
                  <a:lumMod val="60000"/>
                  <a:lumOff val="40000"/>
                </a:schemeClr>
              </a:solidFill>
            </a:endParaRPr>
          </a:p>
          <a:p>
            <a:pPr>
              <a:lnSpc>
                <a:spcPct val="200000"/>
              </a:lnSpc>
            </a:pPr>
            <a:r>
              <a:rPr lang="en-US" sz="1400" dirty="0"/>
              <a:t>Pandas: </a:t>
            </a:r>
            <a:r>
              <a:rPr lang="en-US" sz="14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Senior-Capstone-Project/Who_Should_NBA_Teams_Draft_Based_on_history_After_1975_clean (9).</a:t>
            </a:r>
            <a:r>
              <a:rPr lang="en-US" sz="1400" dirty="0" err="1">
                <a:solidFill>
                  <a:schemeClr val="accent3">
                    <a:lumMod val="60000"/>
                    <a:lumOff val="40000"/>
                  </a:schemeClr>
                </a:solidFill>
                <a:hlinkClick r:id="rId5">
                  <a:extLst>
                    <a:ext uri="{A12FA001-AC4F-418D-AE19-62706E023703}">
                      <ahyp:hlinkClr xmlns:ahyp="http://schemas.microsoft.com/office/drawing/2018/hyperlinkcolor" val="tx"/>
                    </a:ext>
                  </a:extLst>
                </a:hlinkClick>
              </a:rPr>
              <a:t>ipynb</a:t>
            </a:r>
            <a:r>
              <a:rPr lang="en-US" sz="14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 at main · Sherodbrooks20/Senior-Capstone-Project (github.com)</a:t>
            </a:r>
            <a:endParaRPr lang="en-US" sz="1400" dirty="0">
              <a:solidFill>
                <a:schemeClr val="accent3">
                  <a:lumMod val="60000"/>
                  <a:lumOff val="40000"/>
                </a:schemeClr>
              </a:solidFill>
            </a:endParaRPr>
          </a:p>
          <a:p>
            <a:pPr>
              <a:lnSpc>
                <a:spcPct val="200000"/>
              </a:lnSpc>
            </a:pPr>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4659C8-A55B-4AFF-A06C-5EDCF3825CC3}"/>
              </a:ext>
            </a:extLst>
          </p:cNvPr>
          <p:cNvSpPr>
            <a:spLocks noGrp="1"/>
          </p:cNvSpPr>
          <p:nvPr>
            <p:ph type="ftr" sz="quarter" idx="11"/>
          </p:nvPr>
        </p:nvSpPr>
        <p:spPr>
          <a:xfrm>
            <a:off x="621792" y="457200"/>
            <a:ext cx="433194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9E78A53A-9438-4E7C-8742-A02E1ABD878A}"/>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itle 7">
            <a:extLst>
              <a:ext uri="{FF2B5EF4-FFF2-40B4-BE49-F238E27FC236}">
                <a16:creationId xmlns:a16="http://schemas.microsoft.com/office/drawing/2014/main" id="{B4A50064-9E18-4582-B245-43EFBA0A1C98}"/>
              </a:ext>
            </a:extLst>
          </p:cNvPr>
          <p:cNvSpPr>
            <a:spLocks noGrp="1"/>
          </p:cNvSpPr>
          <p:nvPr>
            <p:ph type="title"/>
          </p:nvPr>
        </p:nvSpPr>
        <p:spPr/>
        <p:txBody>
          <a:bodyPr/>
          <a:lstStyle/>
          <a:p>
            <a:r>
              <a:rPr lang="en-US" sz="4400" b="1" dirty="0">
                <a:solidFill>
                  <a:schemeClr val="accent6"/>
                </a:solidFill>
                <a:latin typeface="+mj-lt"/>
              </a:rPr>
              <a:t>POWER BI DASHBOARD</a:t>
            </a:r>
            <a:br>
              <a:rPr lang="en-US" sz="4400" b="1" dirty="0">
                <a:solidFill>
                  <a:schemeClr val="accent6"/>
                </a:solidFill>
                <a:latin typeface="+mj-lt"/>
              </a:rPr>
            </a:br>
            <a:endParaRPr lang="en-US" dirty="0"/>
          </a:p>
        </p:txBody>
      </p:sp>
    </p:spTree>
    <p:extLst>
      <p:ext uri="{BB962C8B-B14F-4D97-AF65-F5344CB8AC3E}">
        <p14:creationId xmlns:p14="http://schemas.microsoft.com/office/powerpoint/2010/main" val="79914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4F0-36F2-47CB-BE91-FA9EA6FF7CCC}"/>
              </a:ext>
            </a:extLst>
          </p:cNvPr>
          <p:cNvSpPr>
            <a:spLocks noGrp="1"/>
          </p:cNvSpPr>
          <p:nvPr>
            <p:ph type="title"/>
          </p:nvPr>
        </p:nvSpPr>
        <p:spPr/>
        <p:txBody>
          <a:bodyPr/>
          <a:lstStyle/>
          <a:p>
            <a:r>
              <a:rPr lang="en-US" dirty="0"/>
              <a:t>Work Cited </a:t>
            </a:r>
          </a:p>
        </p:txBody>
      </p:sp>
      <p:sp>
        <p:nvSpPr>
          <p:cNvPr id="3" name="Content Placeholder 2">
            <a:extLst>
              <a:ext uri="{FF2B5EF4-FFF2-40B4-BE49-F238E27FC236}">
                <a16:creationId xmlns:a16="http://schemas.microsoft.com/office/drawing/2014/main" id="{2653A72C-09E3-4734-9817-92156FAE8841}"/>
              </a:ext>
            </a:extLst>
          </p:cNvPr>
          <p:cNvSpPr>
            <a:spLocks noGrp="1"/>
          </p:cNvSpPr>
          <p:nvPr>
            <p:ph sz="half" idx="1"/>
          </p:nvPr>
        </p:nvSpPr>
        <p:spPr/>
        <p:txBody>
          <a:bodyPr/>
          <a:lstStyle/>
          <a:p>
            <a:pPr>
              <a:lnSpc>
                <a:spcPct val="200000"/>
              </a:lnSpc>
            </a:pPr>
            <a:r>
              <a:rPr lang="en-US" dirty="0">
                <a:effectLst/>
              </a:rPr>
              <a:t>“Swish Courts.” </a:t>
            </a:r>
            <a:r>
              <a:rPr lang="en-US" i="1" dirty="0">
                <a:effectLst/>
              </a:rPr>
              <a:t>Swish Court</a:t>
            </a:r>
            <a:r>
              <a:rPr lang="en-US" dirty="0">
                <a:effectLst/>
              </a:rPr>
              <a:t>, swishcourts.com.au/. Accessed 12 Apr. 2024. </a:t>
            </a:r>
          </a:p>
          <a:p>
            <a:pPr>
              <a:lnSpc>
                <a:spcPct val="200000"/>
              </a:lnSpc>
            </a:pPr>
            <a:r>
              <a:rPr lang="en-US" dirty="0">
                <a:effectLst/>
              </a:rPr>
              <a:t>Frost, Jim. “Normal Distribution in Statistics.” Statistics By Jim, 6 Oct. 2023, statisticsbyjim.com/basics/normal-distribution/. </a:t>
            </a:r>
          </a:p>
          <a:p>
            <a:pPr>
              <a:lnSpc>
                <a:spcPct val="200000"/>
              </a:lnSpc>
            </a:pPr>
            <a:r>
              <a:rPr lang="fr-FR" dirty="0" err="1">
                <a:effectLst/>
              </a:rPr>
              <a:t>Bhandari</a:t>
            </a:r>
            <a:r>
              <a:rPr lang="fr-FR" dirty="0">
                <a:effectLst/>
              </a:rPr>
              <a:t>, </a:t>
            </a:r>
            <a:r>
              <a:rPr lang="fr-FR" dirty="0" err="1">
                <a:effectLst/>
              </a:rPr>
              <a:t>Pritha</a:t>
            </a:r>
            <a:r>
              <a:rPr lang="fr-FR" dirty="0">
                <a:effectLst/>
              </a:rPr>
              <a:t>. “Normal Distribution: </a:t>
            </a:r>
            <a:r>
              <a:rPr lang="fr-FR" dirty="0" err="1">
                <a:effectLst/>
              </a:rPr>
              <a:t>Examples</a:t>
            </a:r>
            <a:r>
              <a:rPr lang="fr-FR" dirty="0">
                <a:effectLst/>
              </a:rPr>
              <a:t>, Formulas, &amp; Uses.” </a:t>
            </a:r>
            <a:r>
              <a:rPr lang="fr-FR" i="1" dirty="0" err="1">
                <a:effectLst/>
              </a:rPr>
              <a:t>Scribbr</a:t>
            </a:r>
            <a:r>
              <a:rPr lang="fr-FR" dirty="0">
                <a:effectLst/>
              </a:rPr>
              <a:t>, 21 June 2023, www.scribbr.com/statistics/normal-distribution/. </a:t>
            </a:r>
          </a:p>
          <a:p>
            <a:pPr>
              <a:lnSpc>
                <a:spcPct val="200000"/>
              </a:lnSpc>
            </a:pPr>
            <a:r>
              <a:rPr lang="en-US" dirty="0">
                <a:effectLst/>
              </a:rPr>
              <a:t>“Normal Distribution (Solutions, Examples, Formulas, Videos).” </a:t>
            </a:r>
            <a:r>
              <a:rPr lang="en-US" i="1" dirty="0" err="1">
                <a:effectLst/>
              </a:rPr>
              <a:t>Www.Onlinemathlearning.Com</a:t>
            </a:r>
            <a:r>
              <a:rPr lang="en-US" dirty="0">
                <a:effectLst/>
              </a:rPr>
              <a:t>, www.onlinemathlearning.com/normal-distribution.html. Accessed 12 Apr. 2024. </a:t>
            </a:r>
          </a:p>
          <a:p>
            <a:pPr>
              <a:lnSpc>
                <a:spcPct val="200000"/>
              </a:lnSpc>
            </a:pPr>
            <a:endParaRPr lang="fr-FR" dirty="0">
              <a:effectLst/>
            </a:endParaRPr>
          </a:p>
          <a:p>
            <a:pPr>
              <a:lnSpc>
                <a:spcPct val="200000"/>
              </a:lnSpc>
            </a:pPr>
            <a:endParaRPr lang="en-US" dirty="0">
              <a:effectLst/>
            </a:endParaRPr>
          </a:p>
          <a:p>
            <a:endParaRPr lang="en-US" dirty="0"/>
          </a:p>
        </p:txBody>
      </p:sp>
      <p:sp>
        <p:nvSpPr>
          <p:cNvPr id="4" name="Footer Placeholder 3">
            <a:extLst>
              <a:ext uri="{FF2B5EF4-FFF2-40B4-BE49-F238E27FC236}">
                <a16:creationId xmlns:a16="http://schemas.microsoft.com/office/drawing/2014/main" id="{4F6D1B58-AB30-42AC-869D-94CB17ED2984}"/>
              </a:ext>
            </a:extLst>
          </p:cNvPr>
          <p:cNvSpPr>
            <a:spLocks noGrp="1"/>
          </p:cNvSpPr>
          <p:nvPr>
            <p:ph type="ftr" sz="quarter" idx="11"/>
          </p:nvPr>
        </p:nvSpPr>
        <p:spPr>
          <a:xfrm>
            <a:off x="621791" y="457200"/>
            <a:ext cx="434970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ED490C78-B981-43B5-9504-61493FC49298}"/>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72430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65020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953887"/>
            <a:ext cx="5693664" cy="3122168"/>
          </a:xfrm>
        </p:spPr>
        <p:txBody>
          <a:bodyPr/>
          <a:lstStyle/>
          <a:p>
            <a:r>
              <a:rPr lang="en-US" dirty="0"/>
              <a:t>Abstract </a:t>
            </a:r>
          </a:p>
          <a:p>
            <a:r>
              <a:rPr lang="en-US" dirty="0"/>
              <a:t>Project goals</a:t>
            </a:r>
          </a:p>
          <a:p>
            <a:r>
              <a:rPr lang="en-US" dirty="0"/>
              <a:t>Basketball Information</a:t>
            </a:r>
          </a:p>
          <a:p>
            <a:r>
              <a:rPr lang="en-US" dirty="0"/>
              <a:t>​Parameters</a:t>
            </a:r>
          </a:p>
          <a:p>
            <a:r>
              <a:rPr lang="en-US" dirty="0"/>
              <a:t>Process of Project</a:t>
            </a:r>
          </a:p>
          <a:p>
            <a:r>
              <a:rPr lang="en-US" dirty="0"/>
              <a:t>Mathematical Analysis </a:t>
            </a:r>
          </a:p>
          <a:p>
            <a:r>
              <a:rPr lang="en-US" dirty="0"/>
              <a:t>​Coding Work</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200000"/>
              </a:lnSpc>
            </a:pPr>
            <a:r>
              <a:rPr lang="en-US" dirty="0"/>
              <a:t>We used mathematical and data analysis through multiple applications to gain insights on what NBA teams can look for when they are deciding who they should draft, sign in free agency, etc. We used mathematical tools such as normal distribution to get those insights and we used pandas, excel, and other tools to visualize and explain our findings.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30691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08301"/>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150261"/>
            <a:ext cx="6844375" cy="1136086"/>
          </a:xfrm>
        </p:spPr>
        <p:txBody>
          <a:bodyPr/>
          <a:lstStyle/>
          <a:p>
            <a:pPr algn="ctr"/>
            <a:r>
              <a:rPr lang="en-US" dirty="0">
                <a:solidFill>
                  <a:srgbClr val="313131"/>
                </a:solidFill>
                <a:latin typeface="-apple-system"/>
              </a:rPr>
              <a:t>Our primary goal is to find</a:t>
            </a:r>
            <a:r>
              <a:rPr lang="en-US" b="0" i="0" u="none" strike="noStrike" dirty="0">
                <a:solidFill>
                  <a:srgbClr val="313131"/>
                </a:solidFill>
                <a:effectLst/>
                <a:latin typeface="-apple-system"/>
              </a:rPr>
              <a:t> the distributions of FG, 3PT, 2PT, FT for each position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AF2F-858D-4719-A344-52EDCB961EDD}"/>
              </a:ext>
            </a:extLst>
          </p:cNvPr>
          <p:cNvSpPr>
            <a:spLocks noGrp="1"/>
          </p:cNvSpPr>
          <p:nvPr>
            <p:ph type="title"/>
          </p:nvPr>
        </p:nvSpPr>
        <p:spPr/>
        <p:txBody>
          <a:bodyPr/>
          <a:lstStyle/>
          <a:p>
            <a:r>
              <a:rPr lang="en-US" dirty="0"/>
              <a:t>Basic basketball Info</a:t>
            </a:r>
          </a:p>
        </p:txBody>
      </p:sp>
      <p:sp>
        <p:nvSpPr>
          <p:cNvPr id="3" name="Content Placeholder 2">
            <a:extLst>
              <a:ext uri="{FF2B5EF4-FFF2-40B4-BE49-F238E27FC236}">
                <a16:creationId xmlns:a16="http://schemas.microsoft.com/office/drawing/2014/main" id="{C4BEC0AD-E4C2-48AE-86BF-14ADF4F8F4B9}"/>
              </a:ext>
            </a:extLst>
          </p:cNvPr>
          <p:cNvSpPr>
            <a:spLocks noGrp="1"/>
          </p:cNvSpPr>
          <p:nvPr>
            <p:ph sz="half" idx="1"/>
          </p:nvPr>
        </p:nvSpPr>
        <p:spPr>
          <a:xfrm>
            <a:off x="755904" y="2825496"/>
            <a:ext cx="5067847" cy="2834640"/>
          </a:xfrm>
        </p:spPr>
        <p:txBody>
          <a:bodyPr/>
          <a:lstStyle/>
          <a:p>
            <a:pPr>
              <a:lnSpc>
                <a:spcPct val="200000"/>
              </a:lnSpc>
            </a:pPr>
            <a:r>
              <a:rPr lang="en-US" dirty="0"/>
              <a:t>National Basketball Association(NBA)</a:t>
            </a:r>
          </a:p>
          <a:p>
            <a:pPr>
              <a:lnSpc>
                <a:spcPct val="200000"/>
              </a:lnSpc>
            </a:pPr>
            <a:r>
              <a:rPr lang="en-US" dirty="0"/>
              <a:t>FG% , 3PT% , 2PT% , FT%</a:t>
            </a:r>
          </a:p>
          <a:p>
            <a:endParaRPr lang="en-US" dirty="0"/>
          </a:p>
        </p:txBody>
      </p:sp>
      <p:sp>
        <p:nvSpPr>
          <p:cNvPr id="4" name="Footer Placeholder 3">
            <a:extLst>
              <a:ext uri="{FF2B5EF4-FFF2-40B4-BE49-F238E27FC236}">
                <a16:creationId xmlns:a16="http://schemas.microsoft.com/office/drawing/2014/main" id="{8574F730-38FB-4397-A1F2-DE3315F5F9D3}"/>
              </a:ext>
            </a:extLst>
          </p:cNvPr>
          <p:cNvSpPr>
            <a:spLocks noGrp="1"/>
          </p:cNvSpPr>
          <p:nvPr>
            <p:ph type="ftr" sz="quarter" idx="11"/>
          </p:nvPr>
        </p:nvSpPr>
        <p:spPr>
          <a:xfrm>
            <a:off x="755904" y="186431"/>
            <a:ext cx="434970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2622D69-E636-4D2C-A409-8AD340301779}"/>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032" name="Picture 8" descr="Swish Court | Design your own court">
            <a:extLst>
              <a:ext uri="{FF2B5EF4-FFF2-40B4-BE49-F238E27FC236}">
                <a16:creationId xmlns:a16="http://schemas.microsoft.com/office/drawing/2014/main" id="{2A725CD7-1266-4D78-B881-5FBB8D185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188" y="2290439"/>
            <a:ext cx="5393716" cy="404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C000-A999-43FA-9FC1-EC1DC2CFD549}"/>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2AB2E10A-76C5-48AB-AE8E-937C3C490025}"/>
              </a:ext>
            </a:extLst>
          </p:cNvPr>
          <p:cNvSpPr>
            <a:spLocks noGrp="1"/>
          </p:cNvSpPr>
          <p:nvPr>
            <p:ph idx="1"/>
          </p:nvPr>
        </p:nvSpPr>
        <p:spPr>
          <a:xfrm>
            <a:off x="4224528" y="3222752"/>
            <a:ext cx="6766560" cy="1704355"/>
          </a:xfrm>
        </p:spPr>
        <p:txBody>
          <a:bodyPr/>
          <a:lstStyle/>
          <a:p>
            <a:pPr marL="285750" indent="-285750">
              <a:lnSpc>
                <a:spcPct val="200000"/>
              </a:lnSpc>
              <a:buFont typeface="Arial" panose="020B0604020202020204" pitchFamily="34" charset="0"/>
              <a:buChar char="•"/>
            </a:pPr>
            <a:r>
              <a:rPr lang="en-US" dirty="0"/>
              <a:t>NBA player stats from 1975-2017</a:t>
            </a:r>
          </a:p>
          <a:p>
            <a:pPr marL="285750" indent="-285750">
              <a:lnSpc>
                <a:spcPct val="200000"/>
              </a:lnSpc>
              <a:buFont typeface="Arial" panose="020B0604020202020204" pitchFamily="34" charset="0"/>
              <a:buChar char="•"/>
            </a:pPr>
            <a:r>
              <a:rPr lang="en-US" dirty="0"/>
              <a:t>Pre-historic 50s and 60s</a:t>
            </a:r>
          </a:p>
          <a:p>
            <a:pPr marL="285750" indent="-285750">
              <a:lnSpc>
                <a:spcPct val="200000"/>
              </a:lnSpc>
              <a:buFont typeface="Arial" panose="020B0604020202020204" pitchFamily="34" charset="0"/>
              <a:buChar char="•"/>
            </a:pPr>
            <a:r>
              <a:rPr lang="en-US" dirty="0"/>
              <a:t>Invention of the 3PT line and other rules </a:t>
            </a:r>
          </a:p>
        </p:txBody>
      </p:sp>
      <p:sp>
        <p:nvSpPr>
          <p:cNvPr id="4" name="Footer Placeholder 3">
            <a:extLst>
              <a:ext uri="{FF2B5EF4-FFF2-40B4-BE49-F238E27FC236}">
                <a16:creationId xmlns:a16="http://schemas.microsoft.com/office/drawing/2014/main" id="{DE962C59-A5F9-47BE-AA81-E978F07448E8}"/>
              </a:ext>
            </a:extLst>
          </p:cNvPr>
          <p:cNvSpPr>
            <a:spLocks noGrp="1"/>
          </p:cNvSpPr>
          <p:nvPr>
            <p:ph type="ftr" sz="quarter" idx="11"/>
          </p:nvPr>
        </p:nvSpPr>
        <p:spPr>
          <a:xfrm>
            <a:off x="4224528" y="457200"/>
            <a:ext cx="399619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D30BC698-9461-4977-A96E-42D72DCE70E7}"/>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79316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Process of the project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58952" y="186431"/>
            <a:ext cx="414551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4BE1AACD-EE41-0DB8-FB94-AC2EA793293F}"/>
              </a:ext>
            </a:extLst>
          </p:cNvPr>
          <p:cNvSpPr>
            <a:spLocks noGrp="1"/>
          </p:cNvSpPr>
          <p:nvPr>
            <p:ph sz="half" idx="1"/>
          </p:nvPr>
        </p:nvSpPr>
        <p:spPr>
          <a:xfrm>
            <a:off x="621791" y="2086251"/>
            <a:ext cx="5193083" cy="4660777"/>
          </a:xfrm>
        </p:spPr>
        <p:txBody>
          <a:bodyPr/>
          <a:lstStyle/>
          <a:p>
            <a:pPr>
              <a:lnSpc>
                <a:spcPct val="200000"/>
              </a:lnSpc>
            </a:pPr>
            <a:r>
              <a:rPr lang="en-US" sz="1600" dirty="0"/>
              <a:t>Data Analysis structure: collection, cleaning, analysis, visualization </a:t>
            </a:r>
          </a:p>
          <a:p>
            <a:pPr>
              <a:lnSpc>
                <a:spcPct val="200000"/>
              </a:lnSpc>
            </a:pPr>
            <a:r>
              <a:rPr lang="en-US" sz="1600" dirty="0"/>
              <a:t>First we got the data from Kaggle</a:t>
            </a:r>
          </a:p>
          <a:p>
            <a:pPr>
              <a:lnSpc>
                <a:spcPct val="200000"/>
              </a:lnSpc>
            </a:pPr>
            <a:r>
              <a:rPr lang="en-US" sz="1600" dirty="0"/>
              <a:t>Then put the data into Excel and cleaned and transform the data</a:t>
            </a:r>
          </a:p>
          <a:p>
            <a:pPr>
              <a:lnSpc>
                <a:spcPct val="200000"/>
              </a:lnSpc>
            </a:pPr>
            <a:r>
              <a:rPr lang="en-US" sz="1600" dirty="0"/>
              <a:t>With that new and cleaned data we put it into Pandas</a:t>
            </a:r>
          </a:p>
          <a:p>
            <a:pPr>
              <a:lnSpc>
                <a:spcPct val="200000"/>
              </a:lnSpc>
            </a:pPr>
            <a:r>
              <a:rPr lang="en-US" sz="1600" dirty="0"/>
              <a:t>Then lastly we put the data into Power Bi to get dynamic visualizations</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1189076"/>
            <a:ext cx="8467344" cy="796481"/>
          </a:xfrm>
        </p:spPr>
        <p:txBody>
          <a:bodyPr/>
          <a:lstStyle/>
          <a:p>
            <a:r>
              <a:rPr lang="en-US" dirty="0"/>
              <a:t>Mathematical analysis </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330704"/>
            <a:ext cx="7811008" cy="411480"/>
          </a:xfrm>
        </p:spPr>
        <p:txBody>
          <a:bodyPr/>
          <a:lstStyle/>
          <a:p>
            <a:r>
              <a:rPr lang="en-US" dirty="0"/>
              <a:t>Normal Distribution Explained </a:t>
            </a:r>
          </a:p>
        </p:txBody>
      </p:sp>
      <p:sp>
        <p:nvSpPr>
          <p:cNvPr id="4" name="Content Placeholder 3">
            <a:extLst>
              <a:ext uri="{FF2B5EF4-FFF2-40B4-BE49-F238E27FC236}">
                <a16:creationId xmlns:a16="http://schemas.microsoft.com/office/drawing/2014/main" id="{920FFC5F-C4EA-43C2-999D-9655A365675C}"/>
              </a:ext>
            </a:extLst>
          </p:cNvPr>
          <p:cNvSpPr>
            <a:spLocks noGrp="1"/>
          </p:cNvSpPr>
          <p:nvPr>
            <p:ph sz="half" idx="2"/>
          </p:nvPr>
        </p:nvSpPr>
        <p:spPr>
          <a:xfrm>
            <a:off x="3685032" y="2877312"/>
            <a:ext cx="7980226" cy="3684588"/>
          </a:xfrm>
        </p:spPr>
        <p:txBody>
          <a:bodyPr/>
          <a:lstStyle/>
          <a:p>
            <a:pPr>
              <a:lnSpc>
                <a:spcPct val="200000"/>
              </a:lnSpc>
            </a:pPr>
            <a:r>
              <a:rPr lang="en-US" dirty="0">
                <a:solidFill>
                  <a:srgbClr val="202C8F"/>
                </a:solidFill>
                <a:effectLst/>
              </a:rPr>
              <a:t>A normal distribution, also known as the Gaussian distribution, is a probability distribution that is symmetric about the mean. </a:t>
            </a:r>
            <a:r>
              <a:rPr lang="en-US" u="none" strike="noStrike" dirty="0">
                <a:solidFill>
                  <a:srgbClr val="202C8F"/>
                </a:solidFill>
                <a:effectLst/>
              </a:rPr>
              <a:t>It shows that data near the mean are more frequent in occurrence than data far from the mean</a:t>
            </a:r>
            <a:r>
              <a:rPr lang="en-US" dirty="0">
                <a:solidFill>
                  <a:srgbClr val="202C8F"/>
                </a:solidFill>
                <a:effectLst/>
              </a:rPr>
              <a:t>. </a:t>
            </a:r>
            <a:r>
              <a:rPr lang="en-US" u="none" strike="noStrike" dirty="0">
                <a:solidFill>
                  <a:srgbClr val="202C8F"/>
                </a:solidFill>
                <a:effectLst/>
              </a:rPr>
              <a:t>In graphical form, the normal distribution appears as a "bell curve"</a:t>
            </a:r>
            <a:r>
              <a:rPr lang="en-US" dirty="0">
                <a:solidFill>
                  <a:srgbClr val="202C8F"/>
                </a:solidFill>
                <a:effectLst/>
              </a:rPr>
              <a:t>. </a:t>
            </a:r>
            <a:r>
              <a:rPr lang="en-US" u="none" strike="noStrike" dirty="0">
                <a:solidFill>
                  <a:srgbClr val="202C8F"/>
                </a:solidFill>
                <a:effectLst/>
              </a:rPr>
              <a:t>The normal distribution is used to analyze data when there is an equal chance for the data to be above and below the average value of the continuous data</a:t>
            </a:r>
            <a:r>
              <a:rPr lang="en-US" dirty="0">
                <a:solidFill>
                  <a:srgbClr val="202C8F"/>
                </a:solidFill>
                <a:effectLst/>
              </a:rPr>
              <a:t>.</a:t>
            </a:r>
            <a:endParaRPr lang="en-US" dirty="0">
              <a:solidFill>
                <a:srgbClr val="202C8F"/>
              </a:solidFill>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38DE48-796F-4784-9ED6-A12D09C59CAA}"/>
              </a:ext>
            </a:extLst>
          </p:cNvPr>
          <p:cNvSpPr>
            <a:spLocks noGrp="1"/>
          </p:cNvSpPr>
          <p:nvPr>
            <p:ph type="ftr" sz="quarter" idx="11"/>
          </p:nvPr>
        </p:nvSpPr>
        <p:spPr>
          <a:xfrm>
            <a:off x="621791" y="457200"/>
            <a:ext cx="4669299"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3" name="Slide Number Placeholder 2">
            <a:extLst>
              <a:ext uri="{FF2B5EF4-FFF2-40B4-BE49-F238E27FC236}">
                <a16:creationId xmlns:a16="http://schemas.microsoft.com/office/drawing/2014/main" id="{74BE8081-0D0B-4B6A-AB86-2EE26ED90C3E}"/>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2" descr="Normal Distribution | Examples, Formulas, &amp; Uses">
            <a:extLst>
              <a:ext uri="{FF2B5EF4-FFF2-40B4-BE49-F238E27FC236}">
                <a16:creationId xmlns:a16="http://schemas.microsoft.com/office/drawing/2014/main" id="{55C13CB6-3DDC-4A60-B8D9-F1EC9D368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2604"/>
            <a:ext cx="5113539" cy="3161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a normal distribution equation">
            <a:extLst>
              <a:ext uri="{FF2B5EF4-FFF2-40B4-BE49-F238E27FC236}">
                <a16:creationId xmlns:a16="http://schemas.microsoft.com/office/drawing/2014/main" id="{87CFA655-BDBD-4262-BF4E-06E9BD6FE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44996"/>
            <a:ext cx="2570154" cy="2422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199B0D-4CF0-477F-B6AA-B021EF28FBEF}"/>
              </a:ext>
            </a:extLst>
          </p:cNvPr>
          <p:cNvSpPr txBox="1"/>
          <p:nvPr/>
        </p:nvSpPr>
        <p:spPr>
          <a:xfrm>
            <a:off x="1260628" y="1580225"/>
            <a:ext cx="4030462" cy="3721788"/>
          </a:xfrm>
          <a:prstGeom prst="rect">
            <a:avLst/>
          </a:prstGeom>
          <a:noFill/>
        </p:spPr>
        <p:txBody>
          <a:bodyPr wrap="square" rtlCol="0">
            <a:spAutoFit/>
          </a:bodyPr>
          <a:lstStyle/>
          <a:p>
            <a:pPr>
              <a:lnSpc>
                <a:spcPct val="200000"/>
              </a:lnSpc>
            </a:pPr>
            <a:r>
              <a:rPr lang="en-US" sz="1500" dirty="0">
                <a:solidFill>
                  <a:schemeClr val="accent6"/>
                </a:solidFill>
              </a:rPr>
              <a:t>Standard Deviation: </a:t>
            </a:r>
            <a:r>
              <a:rPr lang="en-US" sz="1500" b="0" i="0" dirty="0">
                <a:solidFill>
                  <a:schemeClr val="accent6"/>
                </a:solidFill>
                <a:effectLst/>
              </a:rPr>
              <a:t>is a measure of variability. It defines the width of the normal distribution a</a:t>
            </a:r>
            <a:r>
              <a:rPr lang="en-US" sz="1500" dirty="0">
                <a:solidFill>
                  <a:schemeClr val="accent6"/>
                </a:solidFill>
              </a:rPr>
              <a:t>nd </a:t>
            </a:r>
            <a:r>
              <a:rPr lang="en-US" sz="1500" b="0" i="0" dirty="0">
                <a:solidFill>
                  <a:schemeClr val="accent6"/>
                </a:solidFill>
                <a:effectLst/>
              </a:rPr>
              <a:t>determines how far away from the mean the values tend to fall</a:t>
            </a:r>
          </a:p>
          <a:p>
            <a:pPr>
              <a:lnSpc>
                <a:spcPct val="200000"/>
              </a:lnSpc>
            </a:pPr>
            <a:endParaRPr lang="en-US" sz="1500" dirty="0">
              <a:solidFill>
                <a:schemeClr val="accent6"/>
              </a:solidFill>
            </a:endParaRPr>
          </a:p>
          <a:p>
            <a:pPr>
              <a:lnSpc>
                <a:spcPct val="200000"/>
              </a:lnSpc>
            </a:pPr>
            <a:r>
              <a:rPr lang="en-US" sz="1500" dirty="0">
                <a:solidFill>
                  <a:schemeClr val="accent6"/>
                </a:solidFill>
              </a:rPr>
              <a:t>Mean(Average): the central tendency and defines the location of the peak of the bell curve, is also the median and mode.</a:t>
            </a:r>
          </a:p>
        </p:txBody>
      </p:sp>
    </p:spTree>
    <p:extLst>
      <p:ext uri="{BB962C8B-B14F-4D97-AF65-F5344CB8AC3E}">
        <p14:creationId xmlns:p14="http://schemas.microsoft.com/office/powerpoint/2010/main" val="382736695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documentManagement/types"/>
    <ds:schemaRef ds:uri="http://schemas.microsoft.com/office/infopath/2007/PartnerControls"/>
    <ds:schemaRef ds:uri="http://purl.org/dc/elements/1.1/"/>
    <ds:schemaRef ds:uri="http://purl.org/dc/terms/"/>
    <ds:schemaRef ds:uri="http://schemas.openxmlformats.org/package/2006/metadata/core-properties"/>
    <ds:schemaRef ds:uri="230e9df3-be65-4c73-a93b-d1236ebd677e"/>
    <ds:schemaRef ds:uri="16c05727-aa75-4e4a-9b5f-8a80a1165891"/>
    <ds:schemaRef ds:uri="http://purl.org/dc/dcmitype/"/>
    <ds:schemaRef ds:uri="http://schemas.microsoft.com/sharepoint/v3"/>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155</TotalTime>
  <Words>654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Arial Black</vt:lpstr>
      <vt:lpstr>Sabon Next LT</vt:lpstr>
      <vt:lpstr>Office Theme</vt:lpstr>
      <vt:lpstr>comparison for distribution for each position in Basketball </vt:lpstr>
      <vt:lpstr>AGENDA</vt:lpstr>
      <vt:lpstr>Abstract</vt:lpstr>
      <vt:lpstr>Project GOALS</vt:lpstr>
      <vt:lpstr>Basic basketball Info</vt:lpstr>
      <vt:lpstr>Parameters</vt:lpstr>
      <vt:lpstr>Process of the project</vt:lpstr>
      <vt:lpstr>Mathematical analysis </vt:lpstr>
      <vt:lpstr>PowerPoint Presentation</vt:lpstr>
      <vt:lpstr>Mathematical analysis Cont. </vt:lpstr>
      <vt:lpstr>Coding work</vt:lpstr>
      <vt:lpstr>POWER BI DASHBOARD </vt:lpstr>
      <vt:lpstr>Work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for distribution for each position in Basketball</dc:title>
  <dc:subject/>
  <dc:creator>Brooks Sherod</dc:creator>
  <cp:lastModifiedBy>Brooks Sherod</cp:lastModifiedBy>
  <cp:revision>19</cp:revision>
  <dcterms:created xsi:type="dcterms:W3CDTF">2024-02-20T23:34:12Z</dcterms:created>
  <dcterms:modified xsi:type="dcterms:W3CDTF">2024-04-13T02:36:42Z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