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79" r:id="rId6"/>
    <p:sldId id="280" r:id="rId7"/>
    <p:sldId id="281" r:id="rId8"/>
    <p:sldId id="284" r:id="rId9"/>
    <p:sldId id="294" r:id="rId10"/>
    <p:sldId id="290" r:id="rId11"/>
    <p:sldId id="296" r:id="rId12"/>
    <p:sldId id="293" r:id="rId13"/>
    <p:sldId id="292"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varScale="1">
        <p:scale>
          <a:sx n="108" d="100"/>
          <a:sy n="108" d="100"/>
        </p:scale>
        <p:origin x="666"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chrism70/1572015527" TargetMode="External"/><Relationship Id="rId2" Type="http://schemas.openxmlformats.org/officeDocument/2006/relationships/image" Target="../media/image9.jpg"/><Relationship Id="rId1" Type="http://schemas.openxmlformats.org/officeDocument/2006/relationships/slideLayout" Target="../slideLayouts/slideLayout6.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21321"/>
            <a:ext cx="5385816" cy="1225296"/>
          </a:xfrm>
        </p:spPr>
        <p:txBody>
          <a:bodyPr/>
          <a:lstStyle/>
          <a:p>
            <a:r>
              <a:rPr lang="en-US" b="0" i="0" u="none" strike="noStrike" dirty="0">
                <a:solidFill>
                  <a:srgbClr val="313131"/>
                </a:solidFill>
                <a:effectLst/>
                <a:latin typeface="-apple-system"/>
              </a:rPr>
              <a:t>comparison for distribution for each position in Basketball</a:t>
            </a:r>
            <a:br>
              <a:rPr lang="en-US" b="0" i="0" u="none" strike="noStrike" dirty="0">
                <a:solidFill>
                  <a:srgbClr val="313131"/>
                </a:solidFill>
                <a:effectLst/>
                <a:latin typeface="-apple-system"/>
              </a:rPr>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436393" y="3169729"/>
            <a:ext cx="7319214" cy="1841655"/>
          </a:xfrm>
        </p:spPr>
        <p:txBody>
          <a:bodyPr/>
          <a:lstStyle/>
          <a:p>
            <a:r>
              <a:rPr lang="en-US" dirty="0"/>
              <a:t>Sherod Brooks</a:t>
            </a:r>
          </a:p>
          <a:p>
            <a:r>
              <a:rPr lang="en-US" dirty="0"/>
              <a:t>Senior Mathematics Capstone Project </a:t>
            </a:r>
          </a:p>
          <a:p>
            <a:r>
              <a:rPr lang="en-US" dirty="0"/>
              <a:t>Faculty Advisor: Dr. </a:t>
            </a:r>
            <a:r>
              <a:rPr lang="en-US" dirty="0" err="1"/>
              <a:t>Seonguk</a:t>
            </a:r>
            <a:r>
              <a:rPr lang="en-US" dirty="0"/>
              <a:t> Kim</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Coding work</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54158" y="196197"/>
            <a:ext cx="4438480"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837688"/>
            <a:ext cx="5879592" cy="2204829"/>
          </a:xfrm>
        </p:spPr>
        <p:txBody>
          <a:bodyPr/>
          <a:lstStyle/>
          <a:p>
            <a:pPr>
              <a:lnSpc>
                <a:spcPct val="200000"/>
              </a:lnSpc>
            </a:pPr>
            <a:r>
              <a:rPr lang="en-US" dirty="0"/>
              <a:t>Kaggle</a:t>
            </a:r>
          </a:p>
          <a:p>
            <a:pPr>
              <a:lnSpc>
                <a:spcPct val="200000"/>
              </a:lnSpc>
            </a:pPr>
            <a:r>
              <a:rPr lang="en-US" dirty="0"/>
              <a:t>Excel</a:t>
            </a:r>
          </a:p>
          <a:p>
            <a:pPr>
              <a:lnSpc>
                <a:spcPct val="200000"/>
              </a:lnSpc>
            </a:pPr>
            <a:r>
              <a:rPr lang="en-US" dirty="0"/>
              <a:t>Pandas</a:t>
            </a:r>
          </a:p>
          <a:p>
            <a:pPr>
              <a:lnSpc>
                <a:spcPct val="200000"/>
              </a:lnSpc>
            </a:pPr>
            <a:r>
              <a:rPr lang="en-US" dirty="0"/>
              <a:t>Power BI</a:t>
            </a:r>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84F0-36F2-47CB-BE91-FA9EA6FF7CCC}"/>
              </a:ext>
            </a:extLst>
          </p:cNvPr>
          <p:cNvSpPr>
            <a:spLocks noGrp="1"/>
          </p:cNvSpPr>
          <p:nvPr>
            <p:ph type="title"/>
          </p:nvPr>
        </p:nvSpPr>
        <p:spPr/>
        <p:txBody>
          <a:bodyPr/>
          <a:lstStyle/>
          <a:p>
            <a:r>
              <a:rPr lang="en-US" dirty="0"/>
              <a:t>Work Cited </a:t>
            </a:r>
          </a:p>
        </p:txBody>
      </p:sp>
      <p:sp>
        <p:nvSpPr>
          <p:cNvPr id="3" name="Content Placeholder 2">
            <a:extLst>
              <a:ext uri="{FF2B5EF4-FFF2-40B4-BE49-F238E27FC236}">
                <a16:creationId xmlns:a16="http://schemas.microsoft.com/office/drawing/2014/main" id="{2653A72C-09E3-4734-9817-92156FAE8841}"/>
              </a:ext>
            </a:extLst>
          </p:cNvPr>
          <p:cNvSpPr>
            <a:spLocks noGrp="1"/>
          </p:cNvSpPr>
          <p:nvPr>
            <p:ph sz="half" idx="1"/>
          </p:nvPr>
        </p:nvSpPr>
        <p:spPr/>
        <p:txBody>
          <a:bodyPr/>
          <a:lstStyle/>
          <a:p>
            <a:r>
              <a:rPr lang="en-US" dirty="0">
                <a:effectLst/>
              </a:rPr>
              <a:t>Frost, Jim. “Normal Distribution in Statistics.” Statistics By Jim, 6 Oct. 2023, statisticsbyjim.com/basics/normal-distribution/. </a:t>
            </a:r>
          </a:p>
          <a:p>
            <a:endParaRPr lang="en-US" dirty="0"/>
          </a:p>
        </p:txBody>
      </p:sp>
      <p:sp>
        <p:nvSpPr>
          <p:cNvPr id="4" name="Footer Placeholder 3">
            <a:extLst>
              <a:ext uri="{FF2B5EF4-FFF2-40B4-BE49-F238E27FC236}">
                <a16:creationId xmlns:a16="http://schemas.microsoft.com/office/drawing/2014/main" id="{4F6D1B58-AB30-42AC-869D-94CB17ED298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D490C78-B981-43B5-9504-61493FC49298}"/>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72430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Abstract </a:t>
            </a:r>
          </a:p>
          <a:p>
            <a:r>
              <a:rPr lang="en-US" dirty="0"/>
              <a:t>Project goals</a:t>
            </a:r>
          </a:p>
          <a:p>
            <a:r>
              <a:rPr lang="en-US" dirty="0"/>
              <a:t>​Process of Project</a:t>
            </a:r>
          </a:p>
          <a:p>
            <a:r>
              <a:rPr lang="en-US" dirty="0"/>
              <a:t>Basketball Information</a:t>
            </a:r>
          </a:p>
          <a:p>
            <a:r>
              <a:rPr lang="en-US" dirty="0"/>
              <a:t>Mathematical Analysis </a:t>
            </a:r>
          </a:p>
          <a:p>
            <a:r>
              <a:rPr lang="en-US" dirty="0"/>
              <a:t>​Coding Work</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nSpc>
                <a:spcPct val="200000"/>
              </a:lnSpc>
            </a:pPr>
            <a:r>
              <a:rPr lang="en-US" dirty="0"/>
              <a:t>We used data analysis through multiple platforms to gain insights on what NBA teams can look for when they are deciding who they should draft. We used mathematical tools such as normal distribution to get those insights and we used pandas, excel, and other tools to visualize and explain our findings.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4306913"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599" y="4718304"/>
            <a:ext cx="6844375" cy="1136086"/>
          </a:xfrm>
        </p:spPr>
        <p:txBody>
          <a:bodyPr/>
          <a:lstStyle/>
          <a:p>
            <a:pPr algn="ctr"/>
            <a:r>
              <a:rPr lang="en-US" b="0" i="0" u="none" strike="noStrike" dirty="0">
                <a:solidFill>
                  <a:srgbClr val="313131"/>
                </a:solidFill>
                <a:effectLst/>
                <a:latin typeface="-apple-system"/>
              </a:rPr>
              <a:t>finding the distributions of FG, 3PT, 2PT, FT for each position </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Process of the project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58952" y="186431"/>
            <a:ext cx="4145518"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4BE1AACD-EE41-0DB8-FB94-AC2EA793293F}"/>
              </a:ext>
            </a:extLst>
          </p:cNvPr>
          <p:cNvSpPr>
            <a:spLocks noGrp="1"/>
          </p:cNvSpPr>
          <p:nvPr>
            <p:ph sz="half" idx="1"/>
          </p:nvPr>
        </p:nvSpPr>
        <p:spPr>
          <a:xfrm>
            <a:off x="621791" y="2086251"/>
            <a:ext cx="5193083" cy="4660777"/>
          </a:xfrm>
        </p:spPr>
        <p:txBody>
          <a:bodyPr/>
          <a:lstStyle/>
          <a:p>
            <a:pPr>
              <a:lnSpc>
                <a:spcPct val="200000"/>
              </a:lnSpc>
            </a:pPr>
            <a:r>
              <a:rPr lang="en-US" sz="1600" dirty="0"/>
              <a:t>Initially was a data analysis project(explain)</a:t>
            </a:r>
          </a:p>
          <a:p>
            <a:pPr>
              <a:lnSpc>
                <a:spcPct val="200000"/>
              </a:lnSpc>
            </a:pPr>
            <a:r>
              <a:rPr lang="en-US" sz="1600" dirty="0"/>
              <a:t>First we got the data from Kaggle(explain)</a:t>
            </a:r>
          </a:p>
          <a:p>
            <a:pPr>
              <a:lnSpc>
                <a:spcPct val="200000"/>
              </a:lnSpc>
            </a:pPr>
            <a:r>
              <a:rPr lang="en-US" sz="1600" dirty="0"/>
              <a:t>Then put the data into Excel and cleaned and transform the data(explain)</a:t>
            </a:r>
          </a:p>
          <a:p>
            <a:pPr>
              <a:lnSpc>
                <a:spcPct val="200000"/>
              </a:lnSpc>
            </a:pPr>
            <a:r>
              <a:rPr lang="en-US" sz="1600" dirty="0"/>
              <a:t>With that new and cleaned data we put it into pandas(explain)</a:t>
            </a:r>
          </a:p>
          <a:p>
            <a:pPr>
              <a:lnSpc>
                <a:spcPct val="200000"/>
              </a:lnSpc>
            </a:pPr>
            <a:r>
              <a:rPr lang="en-US" sz="1600" dirty="0"/>
              <a:t>Then lastly we put the data into power bi to get some really thorough visualizations</a:t>
            </a: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AF2F-858D-4719-A344-52EDCB961EDD}"/>
              </a:ext>
            </a:extLst>
          </p:cNvPr>
          <p:cNvSpPr>
            <a:spLocks noGrp="1"/>
          </p:cNvSpPr>
          <p:nvPr>
            <p:ph type="title"/>
          </p:nvPr>
        </p:nvSpPr>
        <p:spPr/>
        <p:txBody>
          <a:bodyPr/>
          <a:lstStyle/>
          <a:p>
            <a:r>
              <a:rPr lang="en-US" dirty="0"/>
              <a:t>Basic basketball Info</a:t>
            </a:r>
          </a:p>
        </p:txBody>
      </p:sp>
      <p:sp>
        <p:nvSpPr>
          <p:cNvPr id="3" name="Content Placeholder 2">
            <a:extLst>
              <a:ext uri="{FF2B5EF4-FFF2-40B4-BE49-F238E27FC236}">
                <a16:creationId xmlns:a16="http://schemas.microsoft.com/office/drawing/2014/main" id="{C4BEC0AD-E4C2-48AE-86BF-14ADF4F8F4B9}"/>
              </a:ext>
            </a:extLst>
          </p:cNvPr>
          <p:cNvSpPr>
            <a:spLocks noGrp="1"/>
          </p:cNvSpPr>
          <p:nvPr>
            <p:ph sz="half" idx="1"/>
          </p:nvPr>
        </p:nvSpPr>
        <p:spPr>
          <a:xfrm>
            <a:off x="755904" y="2825496"/>
            <a:ext cx="5067847" cy="2834640"/>
          </a:xfrm>
        </p:spPr>
        <p:txBody>
          <a:bodyPr/>
          <a:lstStyle/>
          <a:p>
            <a:pPr>
              <a:lnSpc>
                <a:spcPct val="200000"/>
              </a:lnSpc>
            </a:pPr>
            <a:r>
              <a:rPr lang="en-US" dirty="0"/>
              <a:t>NBA/College/Overseas Explain</a:t>
            </a:r>
          </a:p>
          <a:p>
            <a:pPr>
              <a:lnSpc>
                <a:spcPct val="200000"/>
              </a:lnSpc>
            </a:pPr>
            <a:r>
              <a:rPr lang="en-US" dirty="0"/>
              <a:t>NBA Draft</a:t>
            </a:r>
          </a:p>
          <a:p>
            <a:pPr>
              <a:lnSpc>
                <a:spcPct val="200000"/>
              </a:lnSpc>
            </a:pPr>
            <a:r>
              <a:rPr lang="en-US" dirty="0"/>
              <a:t>FG% , 3P% , 2P% , FT%</a:t>
            </a:r>
          </a:p>
          <a:p>
            <a:endParaRPr lang="en-US" dirty="0"/>
          </a:p>
        </p:txBody>
      </p:sp>
      <p:sp>
        <p:nvSpPr>
          <p:cNvPr id="4" name="Footer Placeholder 3">
            <a:extLst>
              <a:ext uri="{FF2B5EF4-FFF2-40B4-BE49-F238E27FC236}">
                <a16:creationId xmlns:a16="http://schemas.microsoft.com/office/drawing/2014/main" id="{8574F730-38FB-4397-A1F2-DE3315F5F9D3}"/>
              </a:ext>
            </a:extLst>
          </p:cNvPr>
          <p:cNvSpPr>
            <a:spLocks noGrp="1"/>
          </p:cNvSpPr>
          <p:nvPr>
            <p:ph type="ftr" sz="quarter" idx="11"/>
          </p:nvPr>
        </p:nvSpPr>
        <p:spPr>
          <a:xfrm>
            <a:off x="755904" y="186431"/>
            <a:ext cx="4349704"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B2622D69-E636-4D2C-A409-8AD340301779}"/>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a:extLst>
              <a:ext uri="{FF2B5EF4-FFF2-40B4-BE49-F238E27FC236}">
                <a16:creationId xmlns:a16="http://schemas.microsoft.com/office/drawing/2014/main" id="{0DFA712B-CB63-472C-B4C8-FED65532CE0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958978" y="2341076"/>
            <a:ext cx="5395917" cy="3599035"/>
          </a:xfrm>
          <a:prstGeom prst="rect">
            <a:avLst/>
          </a:prstGeom>
        </p:spPr>
      </p:pic>
      <p:sp>
        <p:nvSpPr>
          <p:cNvPr id="8" name="TextBox 7">
            <a:extLst>
              <a:ext uri="{FF2B5EF4-FFF2-40B4-BE49-F238E27FC236}">
                <a16:creationId xmlns:a16="http://schemas.microsoft.com/office/drawing/2014/main" id="{D552BBED-95A5-4E30-A980-0ECA50D15012}"/>
              </a:ext>
            </a:extLst>
          </p:cNvPr>
          <p:cNvSpPr txBox="1"/>
          <p:nvPr/>
        </p:nvSpPr>
        <p:spPr>
          <a:xfrm>
            <a:off x="6752049" y="5709278"/>
            <a:ext cx="4306599" cy="230832"/>
          </a:xfrm>
          <a:prstGeom prst="rect">
            <a:avLst/>
          </a:prstGeom>
          <a:noFill/>
        </p:spPr>
        <p:txBody>
          <a:bodyPr wrap="square" rtlCol="0">
            <a:spAutoFit/>
          </a:bodyPr>
          <a:lstStyle/>
          <a:p>
            <a:r>
              <a:rPr lang="en-US" sz="900">
                <a:hlinkClick r:id="rId3" tooltip="https://www.flickr.com/photos/chrism70/1572015527"/>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11458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85032" y="1189076"/>
            <a:ext cx="8467344" cy="796481"/>
          </a:xfrm>
        </p:spPr>
        <p:txBody>
          <a:bodyPr/>
          <a:lstStyle/>
          <a:p>
            <a:r>
              <a:rPr lang="en-US" dirty="0"/>
              <a:t>Mathematical analysis </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685032" y="2330704"/>
            <a:ext cx="7811008" cy="411480"/>
          </a:xfrm>
        </p:spPr>
        <p:txBody>
          <a:bodyPr/>
          <a:lstStyle/>
          <a:p>
            <a:r>
              <a:rPr lang="en-US" dirty="0"/>
              <a:t>Normal Distribution Explained </a:t>
            </a:r>
          </a:p>
        </p:txBody>
      </p:sp>
      <p:sp>
        <p:nvSpPr>
          <p:cNvPr id="4" name="Content Placeholder 3">
            <a:extLst>
              <a:ext uri="{FF2B5EF4-FFF2-40B4-BE49-F238E27FC236}">
                <a16:creationId xmlns:a16="http://schemas.microsoft.com/office/drawing/2014/main" id="{920FFC5F-C4EA-43C2-999D-9655A365675C}"/>
              </a:ext>
            </a:extLst>
          </p:cNvPr>
          <p:cNvSpPr>
            <a:spLocks noGrp="1"/>
          </p:cNvSpPr>
          <p:nvPr>
            <p:ph sz="half" idx="2"/>
          </p:nvPr>
        </p:nvSpPr>
        <p:spPr>
          <a:xfrm>
            <a:off x="3685032" y="2877312"/>
            <a:ext cx="7980226" cy="3684588"/>
          </a:xfrm>
        </p:spPr>
        <p:txBody>
          <a:bodyPr/>
          <a:lstStyle/>
          <a:p>
            <a:pPr>
              <a:lnSpc>
                <a:spcPct val="200000"/>
              </a:lnSpc>
            </a:pPr>
            <a:r>
              <a:rPr lang="en-US" dirty="0">
                <a:solidFill>
                  <a:srgbClr val="202C8F"/>
                </a:solidFill>
                <a:effectLst/>
              </a:rPr>
              <a:t>A normal distribution, also known as the Gaussian distribution, is a probability distribution that is symmetric about the mean. </a:t>
            </a:r>
            <a:r>
              <a:rPr lang="en-US" u="none" strike="noStrike" dirty="0">
                <a:solidFill>
                  <a:srgbClr val="202C8F"/>
                </a:solidFill>
                <a:effectLst/>
              </a:rPr>
              <a:t>It shows that data near the mean are more frequent in occurrence than data far from the mean</a:t>
            </a:r>
            <a:r>
              <a:rPr lang="en-US" dirty="0">
                <a:solidFill>
                  <a:srgbClr val="202C8F"/>
                </a:solidFill>
                <a:effectLst/>
              </a:rPr>
              <a:t>. </a:t>
            </a:r>
            <a:r>
              <a:rPr lang="en-US" u="none" strike="noStrike" dirty="0">
                <a:solidFill>
                  <a:srgbClr val="202C8F"/>
                </a:solidFill>
                <a:effectLst/>
              </a:rPr>
              <a:t>In graphical form, the normal distribution appears as a "bell curve"</a:t>
            </a:r>
            <a:r>
              <a:rPr lang="en-US" dirty="0">
                <a:solidFill>
                  <a:srgbClr val="202C8F"/>
                </a:solidFill>
                <a:effectLst/>
              </a:rPr>
              <a:t>. </a:t>
            </a:r>
            <a:r>
              <a:rPr lang="en-US" u="none" strike="noStrike" dirty="0">
                <a:solidFill>
                  <a:srgbClr val="202C8F"/>
                </a:solidFill>
                <a:effectLst/>
              </a:rPr>
              <a:t>The normal distribution is used to analyze data when there is an equal chance for the data to be above and below the average value of the continuous data</a:t>
            </a:r>
            <a:r>
              <a:rPr lang="en-US" dirty="0">
                <a:solidFill>
                  <a:srgbClr val="202C8F"/>
                </a:solidFill>
                <a:effectLst/>
              </a:rPr>
              <a:t>.</a:t>
            </a:r>
            <a:endParaRPr lang="en-US" dirty="0">
              <a:solidFill>
                <a:srgbClr val="202C8F"/>
              </a:solidFill>
            </a:endParaRPr>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38DE48-796F-4784-9ED6-A12D09C59CAA}"/>
              </a:ext>
            </a:extLst>
          </p:cNvPr>
          <p:cNvSpPr>
            <a:spLocks noGrp="1"/>
          </p:cNvSpPr>
          <p:nvPr>
            <p:ph type="ftr" sz="quarter" idx="11"/>
          </p:nvPr>
        </p:nvSpPr>
        <p:spPr>
          <a:xfrm>
            <a:off x="621791" y="457200"/>
            <a:ext cx="4669299"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3" name="Slide Number Placeholder 2">
            <a:extLst>
              <a:ext uri="{FF2B5EF4-FFF2-40B4-BE49-F238E27FC236}">
                <a16:creationId xmlns:a16="http://schemas.microsoft.com/office/drawing/2014/main" id="{74BE8081-0D0B-4B6A-AB86-2EE26ED90C3E}"/>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4" name="Picture 2" descr="Normal Distribution | Examples, Formulas, &amp; Uses">
            <a:extLst>
              <a:ext uri="{FF2B5EF4-FFF2-40B4-BE49-F238E27FC236}">
                <a16:creationId xmlns:a16="http://schemas.microsoft.com/office/drawing/2014/main" id="{55C13CB6-3DDC-4A60-B8D9-F1EC9D368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62604"/>
            <a:ext cx="5113539" cy="31616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a normal distribution equation">
            <a:extLst>
              <a:ext uri="{FF2B5EF4-FFF2-40B4-BE49-F238E27FC236}">
                <a16:creationId xmlns:a16="http://schemas.microsoft.com/office/drawing/2014/main" id="{87CFA655-BDBD-4262-BF4E-06E9BD6FE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44996"/>
            <a:ext cx="2570154" cy="24221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A199B0D-4CF0-477F-B6AA-B021EF28FBEF}"/>
              </a:ext>
            </a:extLst>
          </p:cNvPr>
          <p:cNvSpPr txBox="1"/>
          <p:nvPr/>
        </p:nvSpPr>
        <p:spPr>
          <a:xfrm>
            <a:off x="1260628" y="1580225"/>
            <a:ext cx="4030462" cy="3721788"/>
          </a:xfrm>
          <a:prstGeom prst="rect">
            <a:avLst/>
          </a:prstGeom>
          <a:noFill/>
        </p:spPr>
        <p:txBody>
          <a:bodyPr wrap="square" rtlCol="0">
            <a:spAutoFit/>
          </a:bodyPr>
          <a:lstStyle/>
          <a:p>
            <a:pPr>
              <a:lnSpc>
                <a:spcPct val="200000"/>
              </a:lnSpc>
            </a:pPr>
            <a:r>
              <a:rPr lang="en-US" sz="1500" dirty="0">
                <a:solidFill>
                  <a:schemeClr val="accent6"/>
                </a:solidFill>
              </a:rPr>
              <a:t>Standard Deviation: </a:t>
            </a:r>
            <a:r>
              <a:rPr lang="en-US" sz="1500" b="0" i="0" dirty="0">
                <a:solidFill>
                  <a:schemeClr val="accent6"/>
                </a:solidFill>
                <a:effectLst/>
              </a:rPr>
              <a:t>is a measure of variability. It defines the width of the normal distribution a</a:t>
            </a:r>
            <a:r>
              <a:rPr lang="en-US" sz="1500" dirty="0">
                <a:solidFill>
                  <a:schemeClr val="accent6"/>
                </a:solidFill>
              </a:rPr>
              <a:t>nd </a:t>
            </a:r>
            <a:r>
              <a:rPr lang="en-US" sz="1500" b="0" i="0" dirty="0">
                <a:solidFill>
                  <a:schemeClr val="accent6"/>
                </a:solidFill>
                <a:effectLst/>
              </a:rPr>
              <a:t>determines how far away from the mean the values tend to fall</a:t>
            </a:r>
          </a:p>
          <a:p>
            <a:pPr>
              <a:lnSpc>
                <a:spcPct val="200000"/>
              </a:lnSpc>
            </a:pPr>
            <a:endParaRPr lang="en-US" sz="1500" dirty="0">
              <a:solidFill>
                <a:schemeClr val="accent6"/>
              </a:solidFill>
            </a:endParaRPr>
          </a:p>
          <a:p>
            <a:pPr>
              <a:lnSpc>
                <a:spcPct val="200000"/>
              </a:lnSpc>
            </a:pPr>
            <a:r>
              <a:rPr lang="en-US" sz="1500" dirty="0">
                <a:solidFill>
                  <a:schemeClr val="accent6"/>
                </a:solidFill>
              </a:rPr>
              <a:t>Mean(Average): the central tendency and defines the location of the peak of the bell curve, is also the median and mode.</a:t>
            </a:r>
          </a:p>
        </p:txBody>
      </p:sp>
    </p:spTree>
    <p:extLst>
      <p:ext uri="{BB962C8B-B14F-4D97-AF65-F5344CB8AC3E}">
        <p14:creationId xmlns:p14="http://schemas.microsoft.com/office/powerpoint/2010/main" val="382736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E6F8-DBC8-4E09-AE83-B085A671AA86}"/>
              </a:ext>
            </a:extLst>
          </p:cNvPr>
          <p:cNvSpPr>
            <a:spLocks noGrp="1"/>
          </p:cNvSpPr>
          <p:nvPr>
            <p:ph type="title"/>
          </p:nvPr>
        </p:nvSpPr>
        <p:spPr>
          <a:xfrm>
            <a:off x="3685032" y="731520"/>
            <a:ext cx="8467344" cy="1280160"/>
          </a:xfrm>
        </p:spPr>
        <p:txBody>
          <a:bodyPr/>
          <a:lstStyle/>
          <a:p>
            <a:r>
              <a:rPr lang="en-US" dirty="0"/>
              <a:t>Mathematical analysis Cont. </a:t>
            </a:r>
          </a:p>
        </p:txBody>
      </p:sp>
      <p:sp>
        <p:nvSpPr>
          <p:cNvPr id="3" name="Text Placeholder 2">
            <a:extLst>
              <a:ext uri="{FF2B5EF4-FFF2-40B4-BE49-F238E27FC236}">
                <a16:creationId xmlns:a16="http://schemas.microsoft.com/office/drawing/2014/main" id="{7EA52E5F-307B-4A05-9840-8D3ECCC79679}"/>
              </a:ext>
            </a:extLst>
          </p:cNvPr>
          <p:cNvSpPr>
            <a:spLocks noGrp="1"/>
          </p:cNvSpPr>
          <p:nvPr>
            <p:ph type="body" idx="1"/>
          </p:nvPr>
        </p:nvSpPr>
        <p:spPr>
          <a:xfrm>
            <a:off x="3685032" y="2330704"/>
            <a:ext cx="7811008" cy="411480"/>
          </a:xfrm>
        </p:spPr>
        <p:txBody>
          <a:bodyPr/>
          <a:lstStyle/>
          <a:p>
            <a:r>
              <a:rPr lang="en-US" dirty="0"/>
              <a:t>Distributions by Position </a:t>
            </a:r>
          </a:p>
          <a:p>
            <a:endParaRPr lang="en-US" dirty="0"/>
          </a:p>
        </p:txBody>
      </p:sp>
      <p:pic>
        <p:nvPicPr>
          <p:cNvPr id="8" name="Content Placeholder 7">
            <a:extLst>
              <a:ext uri="{FF2B5EF4-FFF2-40B4-BE49-F238E27FC236}">
                <a16:creationId xmlns:a16="http://schemas.microsoft.com/office/drawing/2014/main" id="{26D6CE83-DBC8-423D-9692-B50F9BA8CFD4}"/>
              </a:ext>
            </a:extLst>
          </p:cNvPr>
          <p:cNvPicPr>
            <a:picLocks noGrp="1" noChangeAspect="1"/>
          </p:cNvPicPr>
          <p:nvPr>
            <p:ph sz="half" idx="2"/>
          </p:nvPr>
        </p:nvPicPr>
        <p:blipFill>
          <a:blip r:embed="rId2"/>
          <a:stretch>
            <a:fillRect/>
          </a:stretch>
        </p:blipFill>
        <p:spPr>
          <a:xfrm>
            <a:off x="3684588" y="3259972"/>
            <a:ext cx="3741737" cy="2917744"/>
          </a:xfrm>
        </p:spPr>
      </p:pic>
      <p:pic>
        <p:nvPicPr>
          <p:cNvPr id="10" name="Content Placeholder 9">
            <a:extLst>
              <a:ext uri="{FF2B5EF4-FFF2-40B4-BE49-F238E27FC236}">
                <a16:creationId xmlns:a16="http://schemas.microsoft.com/office/drawing/2014/main" id="{8158C7BE-EA3D-48D0-81AF-BC968D12F9FA}"/>
              </a:ext>
            </a:extLst>
          </p:cNvPr>
          <p:cNvPicPr>
            <a:picLocks noGrp="1" noChangeAspect="1"/>
          </p:cNvPicPr>
          <p:nvPr>
            <p:ph sz="quarter" idx="4"/>
          </p:nvPr>
        </p:nvPicPr>
        <p:blipFill>
          <a:blip r:embed="rId3"/>
          <a:stretch>
            <a:fillRect/>
          </a:stretch>
        </p:blipFill>
        <p:spPr>
          <a:xfrm>
            <a:off x="7753350" y="3277564"/>
            <a:ext cx="3743325" cy="2882560"/>
          </a:xfrm>
        </p:spPr>
      </p:pic>
      <p:sp>
        <p:nvSpPr>
          <p:cNvPr id="7" name="Slide Number Placeholder 6">
            <a:extLst>
              <a:ext uri="{FF2B5EF4-FFF2-40B4-BE49-F238E27FC236}">
                <a16:creationId xmlns:a16="http://schemas.microsoft.com/office/drawing/2014/main" id="{F3F5F22C-F7F8-468C-838D-7F41E11E033E}"/>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89112157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85</TotalTime>
  <Words>447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Arial Black</vt:lpstr>
      <vt:lpstr>Sabon Next LT</vt:lpstr>
      <vt:lpstr>Office Theme</vt:lpstr>
      <vt:lpstr>comparison for distribution for each position in Basketball </vt:lpstr>
      <vt:lpstr>AGENDA</vt:lpstr>
      <vt:lpstr>Abstract</vt:lpstr>
      <vt:lpstr>Project GOALS</vt:lpstr>
      <vt:lpstr>Process of the project</vt:lpstr>
      <vt:lpstr>Basic basketball Info</vt:lpstr>
      <vt:lpstr>Mathematical analysis </vt:lpstr>
      <vt:lpstr>PowerPoint Presentation</vt:lpstr>
      <vt:lpstr>Mathematical analysis Cont. </vt:lpstr>
      <vt:lpstr>Coding work</vt:lpstr>
      <vt:lpstr>Work Cited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for distribution for each position in Basketball</dc:title>
  <dc:subject/>
  <dc:creator>Brooks Sherod</dc:creator>
  <cp:lastModifiedBy>Brooks Sherod</cp:lastModifiedBy>
  <cp:revision>11</cp:revision>
  <dcterms:created xsi:type="dcterms:W3CDTF">2024-02-20T23:34:12Z</dcterms:created>
  <dcterms:modified xsi:type="dcterms:W3CDTF">2024-04-03T03:17:40Z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