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sldIdLst>
    <p:sldId id="278" r:id="rId5"/>
    <p:sldId id="279" r:id="rId6"/>
    <p:sldId id="280" r:id="rId7"/>
    <p:sldId id="281" r:id="rId8"/>
    <p:sldId id="284" r:id="rId9"/>
    <p:sldId id="290" r:id="rId10"/>
    <p:sldId id="293" r:id="rId11"/>
    <p:sldId id="292"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varScale="1">
        <p:scale>
          <a:sx n="108" d="100"/>
          <a:sy n="108" d="100"/>
        </p:scale>
        <p:origin x="666"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21321"/>
            <a:ext cx="5385816" cy="1225296"/>
          </a:xfrm>
        </p:spPr>
        <p:txBody>
          <a:bodyPr/>
          <a:lstStyle/>
          <a:p>
            <a:r>
              <a:rPr lang="en-US" b="0" i="0" u="none" strike="noStrike" dirty="0">
                <a:solidFill>
                  <a:srgbClr val="313131"/>
                </a:solidFill>
                <a:effectLst/>
                <a:latin typeface="-apple-system"/>
              </a:rPr>
              <a:t>comparison for distribution for each position in Basketball</a:t>
            </a:r>
            <a:br>
              <a:rPr lang="en-US" b="0" i="0" u="none" strike="noStrike" dirty="0">
                <a:solidFill>
                  <a:srgbClr val="313131"/>
                </a:solidFill>
                <a:effectLst/>
                <a:latin typeface="-apple-system"/>
              </a:rPr>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436393" y="3169729"/>
            <a:ext cx="7319214" cy="1841655"/>
          </a:xfrm>
        </p:spPr>
        <p:txBody>
          <a:bodyPr/>
          <a:lstStyle/>
          <a:p>
            <a:r>
              <a:rPr lang="en-US" dirty="0"/>
              <a:t>Sherod Brooks</a:t>
            </a:r>
          </a:p>
          <a:p>
            <a:r>
              <a:rPr lang="en-US" dirty="0"/>
              <a:t>Senior Mathematics Capstone Project </a:t>
            </a:r>
          </a:p>
          <a:p>
            <a:r>
              <a:rPr lang="en-US" dirty="0"/>
              <a:t>Faculty Advisor: Dr. </a:t>
            </a:r>
            <a:r>
              <a:rPr lang="en-US" dirty="0" err="1"/>
              <a:t>Seonguk</a:t>
            </a:r>
            <a:r>
              <a:rPr lang="en-US" dirty="0"/>
              <a:t> Kim</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Abstract </a:t>
            </a:r>
          </a:p>
          <a:p>
            <a:r>
              <a:rPr lang="en-US" dirty="0"/>
              <a:t>Project goals</a:t>
            </a:r>
          </a:p>
          <a:p>
            <a:r>
              <a:rPr lang="en-US" dirty="0"/>
              <a:t>​More info</a:t>
            </a:r>
          </a:p>
          <a:p>
            <a:r>
              <a:rPr lang="en-US" dirty="0"/>
              <a:t>Mathematical Analysis </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nSpc>
                <a:spcPct val="200000"/>
              </a:lnSpc>
            </a:pPr>
            <a:r>
              <a:rPr lang="en-US" dirty="0"/>
              <a:t>We used data analysis through multiple platforms to gain insights on what NBA teams can look for when they are deciding who they should draft. We used mathematical tools such as normal distribution to get those insights and we used pandas, excel, and other tools to visualize and explain our findings.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4306913"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599" y="4718304"/>
            <a:ext cx="6844375" cy="1136086"/>
          </a:xfrm>
        </p:spPr>
        <p:txBody>
          <a:bodyPr/>
          <a:lstStyle/>
          <a:p>
            <a:pPr algn="ctr"/>
            <a:r>
              <a:rPr lang="en-US" b="0" i="0" u="none" strike="noStrike" dirty="0">
                <a:solidFill>
                  <a:srgbClr val="313131"/>
                </a:solidFill>
                <a:effectLst/>
                <a:latin typeface="-apple-system"/>
              </a:rPr>
              <a:t>finding the distributions of FG, 3PT, 2PT, FT for each position </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Process of the project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1" y="457200"/>
            <a:ext cx="4145518"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4BE1AACD-EE41-0DB8-FB94-AC2EA793293F}"/>
              </a:ext>
            </a:extLst>
          </p:cNvPr>
          <p:cNvSpPr>
            <a:spLocks noGrp="1"/>
          </p:cNvSpPr>
          <p:nvPr>
            <p:ph sz="half" idx="1"/>
          </p:nvPr>
        </p:nvSpPr>
        <p:spPr>
          <a:xfrm>
            <a:off x="621791" y="2086252"/>
            <a:ext cx="10680192" cy="3187084"/>
          </a:xfrm>
        </p:spPr>
        <p:txBody>
          <a:bodyPr/>
          <a:lstStyle/>
          <a:p>
            <a:pPr>
              <a:lnSpc>
                <a:spcPct val="200000"/>
              </a:lnSpc>
            </a:pPr>
            <a:r>
              <a:rPr lang="en-US" dirty="0"/>
              <a:t>Initially was a data analysis project(explain)</a:t>
            </a:r>
          </a:p>
          <a:p>
            <a:pPr>
              <a:lnSpc>
                <a:spcPct val="200000"/>
              </a:lnSpc>
            </a:pPr>
            <a:r>
              <a:rPr lang="en-US" dirty="0"/>
              <a:t>First we got the data from Kaggle(explain)</a:t>
            </a:r>
          </a:p>
          <a:p>
            <a:pPr>
              <a:lnSpc>
                <a:spcPct val="200000"/>
              </a:lnSpc>
            </a:pPr>
            <a:r>
              <a:rPr lang="en-US" dirty="0"/>
              <a:t>Then put the data into Excel and cleaned and transform the data(explain)</a:t>
            </a:r>
          </a:p>
          <a:p>
            <a:pPr>
              <a:lnSpc>
                <a:spcPct val="200000"/>
              </a:lnSpc>
            </a:pPr>
            <a:r>
              <a:rPr lang="en-US" dirty="0"/>
              <a:t>With that new and cleaned data we put it into pandas(explain)</a:t>
            </a:r>
          </a:p>
          <a:p>
            <a:pPr>
              <a:lnSpc>
                <a:spcPct val="200000"/>
              </a:lnSpc>
            </a:pPr>
            <a:r>
              <a:rPr lang="en-US" dirty="0"/>
              <a:t>Then lastly we put the data into power bi to get some really thorough visualizations</a:t>
            </a: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85032" y="1189076"/>
            <a:ext cx="8467344" cy="796481"/>
          </a:xfrm>
        </p:spPr>
        <p:txBody>
          <a:bodyPr/>
          <a:lstStyle/>
          <a:p>
            <a:r>
              <a:rPr lang="en-US" dirty="0"/>
              <a:t>Mathematical analysis </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685032" y="2330704"/>
            <a:ext cx="7811008" cy="411480"/>
          </a:xfrm>
        </p:spPr>
        <p:txBody>
          <a:bodyPr/>
          <a:lstStyle/>
          <a:p>
            <a:r>
              <a:rPr lang="en-US" dirty="0"/>
              <a:t>Normal Distribution Explained </a:t>
            </a:r>
          </a:p>
        </p:txBody>
      </p:sp>
      <p:sp>
        <p:nvSpPr>
          <p:cNvPr id="4" name="Content Placeholder 3">
            <a:extLst>
              <a:ext uri="{FF2B5EF4-FFF2-40B4-BE49-F238E27FC236}">
                <a16:creationId xmlns:a16="http://schemas.microsoft.com/office/drawing/2014/main" id="{920FFC5F-C4EA-43C2-999D-9655A365675C}"/>
              </a:ext>
            </a:extLst>
          </p:cNvPr>
          <p:cNvSpPr>
            <a:spLocks noGrp="1"/>
          </p:cNvSpPr>
          <p:nvPr>
            <p:ph sz="half" idx="2"/>
          </p:nvPr>
        </p:nvSpPr>
        <p:spPr>
          <a:xfrm>
            <a:off x="3685032" y="2877312"/>
            <a:ext cx="7980226" cy="3684588"/>
          </a:xfrm>
        </p:spPr>
        <p:txBody>
          <a:bodyPr/>
          <a:lstStyle/>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E6F8-DBC8-4E09-AE83-B085A671AA86}"/>
              </a:ext>
            </a:extLst>
          </p:cNvPr>
          <p:cNvSpPr>
            <a:spLocks noGrp="1"/>
          </p:cNvSpPr>
          <p:nvPr>
            <p:ph type="title"/>
          </p:nvPr>
        </p:nvSpPr>
        <p:spPr>
          <a:xfrm>
            <a:off x="3685032" y="731520"/>
            <a:ext cx="8467344" cy="1280160"/>
          </a:xfrm>
        </p:spPr>
        <p:txBody>
          <a:bodyPr/>
          <a:lstStyle/>
          <a:p>
            <a:r>
              <a:rPr lang="en-US" dirty="0"/>
              <a:t>Mathematical analysis Cont. </a:t>
            </a:r>
          </a:p>
        </p:txBody>
      </p:sp>
      <p:sp>
        <p:nvSpPr>
          <p:cNvPr id="3" name="Text Placeholder 2">
            <a:extLst>
              <a:ext uri="{FF2B5EF4-FFF2-40B4-BE49-F238E27FC236}">
                <a16:creationId xmlns:a16="http://schemas.microsoft.com/office/drawing/2014/main" id="{7EA52E5F-307B-4A05-9840-8D3ECCC79679}"/>
              </a:ext>
            </a:extLst>
          </p:cNvPr>
          <p:cNvSpPr>
            <a:spLocks noGrp="1"/>
          </p:cNvSpPr>
          <p:nvPr>
            <p:ph type="body" idx="1"/>
          </p:nvPr>
        </p:nvSpPr>
        <p:spPr>
          <a:xfrm>
            <a:off x="3685032" y="2330704"/>
            <a:ext cx="7811008" cy="411480"/>
          </a:xfrm>
        </p:spPr>
        <p:txBody>
          <a:bodyPr/>
          <a:lstStyle/>
          <a:p>
            <a:r>
              <a:rPr lang="en-US" dirty="0"/>
              <a:t>Distributions by Position </a:t>
            </a:r>
          </a:p>
          <a:p>
            <a:endParaRPr lang="en-US" dirty="0"/>
          </a:p>
        </p:txBody>
      </p:sp>
      <p:sp>
        <p:nvSpPr>
          <p:cNvPr id="4" name="Content Placeholder 3">
            <a:extLst>
              <a:ext uri="{FF2B5EF4-FFF2-40B4-BE49-F238E27FC236}">
                <a16:creationId xmlns:a16="http://schemas.microsoft.com/office/drawing/2014/main" id="{E0E19491-4B96-4C7C-9A9E-3DFDF742E9C9}"/>
              </a:ext>
            </a:extLst>
          </p:cNvPr>
          <p:cNvSpPr>
            <a:spLocks noGrp="1"/>
          </p:cNvSpPr>
          <p:nvPr>
            <p:ph sz="half" idx="2"/>
          </p:nvPr>
        </p:nvSpPr>
        <p:spPr/>
        <p:txBody>
          <a:bodyPr/>
          <a:lstStyle/>
          <a:p>
            <a:endParaRPr lang="en-US"/>
          </a:p>
        </p:txBody>
      </p:sp>
      <p:sp>
        <p:nvSpPr>
          <p:cNvPr id="6" name="Content Placeholder 5">
            <a:extLst>
              <a:ext uri="{FF2B5EF4-FFF2-40B4-BE49-F238E27FC236}">
                <a16:creationId xmlns:a16="http://schemas.microsoft.com/office/drawing/2014/main" id="{CEE3AF3E-B5F4-47B1-8681-C190AD91135E}"/>
              </a:ext>
            </a:extLst>
          </p:cNvPr>
          <p:cNvSpPr>
            <a:spLocks noGrp="1"/>
          </p:cNvSpPr>
          <p:nvPr>
            <p:ph sz="quarter" idx="4"/>
          </p:nvPr>
        </p:nvSpPr>
        <p:spPr/>
        <p:txBody>
          <a:bodyPr/>
          <a:lstStyle/>
          <a:p>
            <a:endParaRPr lang="en-US"/>
          </a:p>
        </p:txBody>
      </p:sp>
      <p:sp>
        <p:nvSpPr>
          <p:cNvPr id="7" name="Slide Number Placeholder 6">
            <a:extLst>
              <a:ext uri="{FF2B5EF4-FFF2-40B4-BE49-F238E27FC236}">
                <a16:creationId xmlns:a16="http://schemas.microsoft.com/office/drawing/2014/main" id="{F3F5F22C-F7F8-468C-838D-7F41E11E033E}"/>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891121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Coding work</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31</TotalTime>
  <Words>210</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Arial Black</vt:lpstr>
      <vt:lpstr>Sabon Next LT</vt:lpstr>
      <vt:lpstr>Office Theme</vt:lpstr>
      <vt:lpstr>comparison for distribution for each position in Basketball </vt:lpstr>
      <vt:lpstr>AGENDA</vt:lpstr>
      <vt:lpstr>Abstract</vt:lpstr>
      <vt:lpstr>Project GOALS</vt:lpstr>
      <vt:lpstr>Process of the project</vt:lpstr>
      <vt:lpstr>Mathematical analysis </vt:lpstr>
      <vt:lpstr>Mathematical analysis Cont. </vt:lpstr>
      <vt:lpstr>Coding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for distribution for each position in Basketball</dc:title>
  <dc:subject/>
  <dc:creator>Brooks Sherod</dc:creator>
  <cp:lastModifiedBy>Brooks Sherod</cp:lastModifiedBy>
  <cp:revision>4</cp:revision>
  <dcterms:created xsi:type="dcterms:W3CDTF">2024-02-20T23:34:12Z</dcterms:created>
  <dcterms:modified xsi:type="dcterms:W3CDTF">2024-02-21T18:13:47Z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