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a3bf70d3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a3bf70d3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3bf70d3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a3bf70d3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3bf70d3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a3bf70d3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a3bf70d3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a3bf70d3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a3bf70d3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a3bf70d3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a3bf70d3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a3bf70d3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a3bf70d3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a3bf70d3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a3bf70d3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a3bf70d3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d75fd6d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d75fd6d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a3bf70d3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a3bf70d3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a3bf70d3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a3bf70d3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a3bf70d3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a3bf70d3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08310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Effort, Mastery, and Mathematics in Decision Making </a:t>
            </a:r>
            <a:endParaRPr sz="5800"/>
          </a:p>
        </p:txBody>
      </p:sp>
      <p:sp>
        <p:nvSpPr>
          <p:cNvPr id="63" name="Google Shape;63;p13"/>
          <p:cNvSpPr txBox="1"/>
          <p:nvPr>
            <p:ph idx="4294967295" type="subTitle"/>
          </p:nvPr>
        </p:nvSpPr>
        <p:spPr>
          <a:xfrm>
            <a:off x="773700" y="2725825"/>
            <a:ext cx="75966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500">
                <a:latin typeface="Economica"/>
                <a:ea typeface="Economica"/>
                <a:cs typeface="Economica"/>
                <a:sym typeface="Economica"/>
              </a:rPr>
              <a:t>Sherod Brooks, Natalee Cooper, and Cole Mortemore</a:t>
            </a:r>
            <a:endParaRPr sz="2500">
              <a:latin typeface="Economica"/>
              <a:ea typeface="Economica"/>
              <a:cs typeface="Economica"/>
              <a:sym typeface="Economica"/>
            </a:endParaRPr>
          </a:p>
        </p:txBody>
      </p:sp>
      <p:sp>
        <p:nvSpPr>
          <p:cNvPr id="64" name="Google Shape;64;p13"/>
          <p:cNvSpPr txBox="1"/>
          <p:nvPr/>
        </p:nvSpPr>
        <p:spPr>
          <a:xfrm>
            <a:off x="773700" y="3141675"/>
            <a:ext cx="7596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Economica"/>
                <a:ea typeface="Economica"/>
                <a:cs typeface="Economica"/>
                <a:sym typeface="Economica"/>
              </a:rPr>
              <a:t>Faculty Advisor: Professor David Stuckey</a:t>
            </a:r>
            <a:endParaRPr sz="2000">
              <a:latin typeface="Economica"/>
              <a:ea typeface="Economica"/>
              <a:cs typeface="Economica"/>
              <a:sym typeface="Economica"/>
            </a:endParaRPr>
          </a:p>
        </p:txBody>
      </p:sp>
      <p:sp>
        <p:nvSpPr>
          <p:cNvPr id="65" name="Google Shape;65;p13"/>
          <p:cNvSpPr txBox="1"/>
          <p:nvPr>
            <p:ph idx="4294967295" type="subTitle"/>
          </p:nvPr>
        </p:nvSpPr>
        <p:spPr>
          <a:xfrm>
            <a:off x="644250" y="4248925"/>
            <a:ext cx="7855500" cy="3963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1200"/>
              </a:spcAft>
              <a:buNone/>
            </a:pPr>
            <a:r>
              <a:rPr lang="en" sz="1500">
                <a:latin typeface="Economica"/>
                <a:ea typeface="Economica"/>
                <a:cs typeface="Economica"/>
                <a:sym typeface="Economica"/>
              </a:rPr>
              <a:t>McMaster</a:t>
            </a:r>
            <a:r>
              <a:rPr lang="en" sz="1500">
                <a:latin typeface="Economica"/>
                <a:ea typeface="Economica"/>
                <a:cs typeface="Economica"/>
                <a:sym typeface="Economica"/>
              </a:rPr>
              <a:t> Symposium Wednesday, April 26, 2023</a:t>
            </a:r>
            <a:endParaRPr sz="15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500"/>
              <a:t>Final Results </a:t>
            </a:r>
            <a:endParaRPr sz="5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Applications </a:t>
            </a:r>
            <a:endParaRPr/>
          </a:p>
        </p:txBody>
      </p:sp>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 sz="2400"/>
              <a:t>Sports</a:t>
            </a:r>
            <a:endParaRPr sz="2400"/>
          </a:p>
          <a:p>
            <a:pPr indent="-355600" lvl="1" marL="914400" rtl="0" algn="l">
              <a:spcBef>
                <a:spcPts val="0"/>
              </a:spcBef>
              <a:spcAft>
                <a:spcPts val="0"/>
              </a:spcAft>
              <a:buSzPts val="2000"/>
              <a:buChar char="○"/>
            </a:pPr>
            <a:r>
              <a:rPr lang="en" sz="2000"/>
              <a:t>Ability vs Effort </a:t>
            </a:r>
            <a:endParaRPr sz="2000"/>
          </a:p>
          <a:p>
            <a:pPr indent="-381000" lvl="0" marL="457200" rtl="0" algn="l">
              <a:spcBef>
                <a:spcPts val="0"/>
              </a:spcBef>
              <a:spcAft>
                <a:spcPts val="0"/>
              </a:spcAft>
              <a:buSzPts val="2400"/>
              <a:buChar char="●"/>
            </a:pPr>
            <a:r>
              <a:rPr lang="en" sz="2400"/>
              <a:t>Workplace </a:t>
            </a:r>
            <a:endParaRPr sz="2400"/>
          </a:p>
          <a:p>
            <a:pPr indent="-355600" lvl="1" marL="914400" rtl="0" algn="l">
              <a:spcBef>
                <a:spcPts val="0"/>
              </a:spcBef>
              <a:spcAft>
                <a:spcPts val="0"/>
              </a:spcAft>
              <a:buSzPts val="2000"/>
              <a:buChar char="○"/>
            </a:pPr>
            <a:r>
              <a:rPr lang="en" sz="2000"/>
              <a:t>Laber vs Customer Interaction </a:t>
            </a:r>
            <a:endParaRPr sz="2000"/>
          </a:p>
          <a:p>
            <a:pPr indent="-381000" lvl="0" marL="457200" rtl="0" algn="l">
              <a:spcBef>
                <a:spcPts val="0"/>
              </a:spcBef>
              <a:spcAft>
                <a:spcPts val="0"/>
              </a:spcAft>
              <a:buSzPts val="2400"/>
              <a:buChar char="●"/>
            </a:pPr>
            <a:r>
              <a:rPr lang="en" sz="2400"/>
              <a:t>Construction Jobs</a:t>
            </a:r>
            <a:endParaRPr sz="2400"/>
          </a:p>
          <a:p>
            <a:pPr indent="-355600" lvl="1" marL="914400" rtl="0" algn="l">
              <a:spcBef>
                <a:spcPts val="0"/>
              </a:spcBef>
              <a:spcAft>
                <a:spcPts val="0"/>
              </a:spcAft>
              <a:buSzPts val="2000"/>
              <a:buChar char="○"/>
            </a:pPr>
            <a:r>
              <a:rPr lang="en" sz="2000"/>
              <a:t>Time of a Job vs Materials needed</a:t>
            </a:r>
            <a:endParaRPr sz="2000"/>
          </a:p>
          <a:p>
            <a:pPr indent="-381000" lvl="0" marL="457200" rtl="0" algn="l">
              <a:spcBef>
                <a:spcPts val="0"/>
              </a:spcBef>
              <a:spcAft>
                <a:spcPts val="0"/>
              </a:spcAft>
              <a:buSzPts val="2400"/>
              <a:buChar char="●"/>
            </a:pPr>
            <a:r>
              <a:rPr lang="en" sz="2400"/>
              <a:t>Military </a:t>
            </a:r>
            <a:endParaRPr sz="2400"/>
          </a:p>
          <a:p>
            <a:pPr indent="-355600" lvl="1" marL="914400" rtl="0" algn="l">
              <a:spcBef>
                <a:spcPts val="0"/>
              </a:spcBef>
              <a:spcAft>
                <a:spcPts val="0"/>
              </a:spcAft>
              <a:buSzPts val="2000"/>
              <a:buChar char="○"/>
            </a:pPr>
            <a:r>
              <a:rPr lang="en" sz="2000"/>
              <a:t>Physical Ability vs Mental Dexterity </a:t>
            </a:r>
            <a:endParaRPr sz="2000"/>
          </a:p>
          <a:p>
            <a:pPr indent="-355600" lvl="0" marL="457200" rtl="0" algn="l">
              <a:spcBef>
                <a:spcPts val="0"/>
              </a:spcBef>
              <a:spcAft>
                <a:spcPts val="0"/>
              </a:spcAft>
              <a:buSzPts val="2000"/>
              <a:buChar char="●"/>
            </a:pPr>
            <a:r>
              <a:rPr lang="en" sz="2000"/>
              <a:t>And more…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Topics For Further Study</a:t>
            </a:r>
            <a:endParaRPr/>
          </a:p>
        </p:txBody>
      </p:sp>
      <p:sp>
        <p:nvSpPr>
          <p:cNvPr id="130" name="Google Shape;130;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should overall student growth in a semester affect their final grades?</a:t>
            </a:r>
            <a:endParaRPr sz="2400"/>
          </a:p>
          <a:p>
            <a:pPr indent="-381000" lvl="0" marL="457200" rtl="0" algn="l">
              <a:spcBef>
                <a:spcPts val="0"/>
              </a:spcBef>
              <a:spcAft>
                <a:spcPts val="0"/>
              </a:spcAft>
              <a:buSzPts val="2400"/>
              <a:buChar char="●"/>
            </a:pPr>
            <a:r>
              <a:rPr lang="en" sz="2400"/>
              <a:t>Including actual student data at </a:t>
            </a:r>
            <a:r>
              <a:rPr lang="en" sz="2400"/>
              <a:t>various</a:t>
            </a:r>
            <a:r>
              <a:rPr lang="en" sz="2400"/>
              <a:t> levels of </a:t>
            </a:r>
            <a:r>
              <a:rPr lang="en" sz="2400"/>
              <a:t>achievement</a:t>
            </a:r>
            <a:endParaRPr sz="2400"/>
          </a:p>
          <a:p>
            <a:pPr indent="-381000" lvl="0" marL="457200" rtl="0" algn="l">
              <a:spcBef>
                <a:spcPts val="0"/>
              </a:spcBef>
              <a:spcAft>
                <a:spcPts val="0"/>
              </a:spcAft>
              <a:buSzPts val="2400"/>
              <a:buChar char="●"/>
            </a:pPr>
            <a:r>
              <a:rPr lang="en" sz="2400"/>
              <a:t>Preferred organization (ex. total points possible in mastery and effort)</a:t>
            </a:r>
            <a:endParaRPr sz="2400"/>
          </a:p>
          <a:p>
            <a:pPr indent="-381000" lvl="0" marL="457200" rtl="0" algn="l">
              <a:spcBef>
                <a:spcPts val="0"/>
              </a:spcBef>
              <a:spcAft>
                <a:spcPts val="0"/>
              </a:spcAft>
              <a:buSzPts val="2400"/>
              <a:buChar char="●"/>
            </a:pPr>
            <a:r>
              <a:rPr lang="en" sz="2400"/>
              <a:t>Adding attendance into the final grade</a:t>
            </a:r>
            <a:endParaRPr sz="2400"/>
          </a:p>
          <a:p>
            <a:pPr indent="-381000" lvl="0" marL="457200" rtl="0" algn="l">
              <a:spcBef>
                <a:spcPts val="0"/>
              </a:spcBef>
              <a:spcAft>
                <a:spcPts val="0"/>
              </a:spcAft>
              <a:buSzPts val="2400"/>
              <a:buChar char="●"/>
            </a:pPr>
            <a:r>
              <a:rPr lang="en" sz="2400"/>
              <a:t>Extra credit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Questions</a:t>
            </a:r>
            <a:endParaRPr sz="6000"/>
          </a:p>
        </p:txBody>
      </p:sp>
      <p:sp>
        <p:nvSpPr>
          <p:cNvPr id="136" name="Google Shape;136;p25"/>
          <p:cNvSpPr txBox="1"/>
          <p:nvPr/>
        </p:nvSpPr>
        <p:spPr>
          <a:xfrm>
            <a:off x="462275" y="3924200"/>
            <a:ext cx="3424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Economica"/>
                <a:ea typeface="Economica"/>
                <a:cs typeface="Economica"/>
                <a:sym typeface="Economica"/>
              </a:rPr>
              <a:t>Thank you Dr. Brown for input on </a:t>
            </a:r>
            <a:r>
              <a:rPr lang="en" sz="1800">
                <a:latin typeface="Economica"/>
                <a:ea typeface="Economica"/>
                <a:cs typeface="Economica"/>
                <a:sym typeface="Economica"/>
              </a:rPr>
              <a:t>organization</a:t>
            </a:r>
            <a:r>
              <a:rPr lang="en" sz="1800">
                <a:latin typeface="Economica"/>
                <a:ea typeface="Economica"/>
                <a:cs typeface="Economica"/>
                <a:sym typeface="Economica"/>
              </a:rPr>
              <a:t> of the </a:t>
            </a:r>
            <a:r>
              <a:rPr lang="en" sz="1800">
                <a:latin typeface="Economica"/>
                <a:ea typeface="Economica"/>
                <a:cs typeface="Economica"/>
                <a:sym typeface="Economica"/>
              </a:rPr>
              <a:t>spreadsheet.</a:t>
            </a:r>
            <a:endParaRPr sz="1800">
              <a:latin typeface="Economica"/>
              <a:ea typeface="Economica"/>
              <a:cs typeface="Economica"/>
              <a:sym typeface="Economica"/>
            </a:endParaRPr>
          </a:p>
          <a:p>
            <a:pPr indent="0" lvl="0" marL="0" rtl="0" algn="l">
              <a:spcBef>
                <a:spcPts val="0"/>
              </a:spcBef>
              <a:spcAft>
                <a:spcPts val="0"/>
              </a:spcAft>
              <a:buNone/>
            </a:pPr>
            <a:r>
              <a:t/>
            </a:r>
            <a:endParaRPr sz="18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250700"/>
            <a:ext cx="8520600" cy="89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Abstract </a:t>
            </a:r>
            <a:endParaRPr sz="5000"/>
          </a:p>
        </p:txBody>
      </p:sp>
      <p:sp>
        <p:nvSpPr>
          <p:cNvPr id="71" name="Google Shape;71;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3000"/>
              <a:t>Based on conversations with professor Tim Green and data supplied by him, we are trying to find the best way to assign grades based on mastery and effort. How should individual assignments be weighted for these two concepts? We use the </a:t>
            </a:r>
            <a:r>
              <a:rPr lang="en" sz="3000"/>
              <a:t>methods of linear programming and the Excel program to determine a reasonable ratio between mastery and effort. Other applications for these ideas will be considered.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Interview </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Professor Green expressed his main concerns</a:t>
            </a:r>
            <a:endParaRPr sz="2200"/>
          </a:p>
          <a:p>
            <a:pPr indent="-342900" lvl="1" marL="914400" rtl="0" algn="l">
              <a:spcBef>
                <a:spcPts val="0"/>
              </a:spcBef>
              <a:spcAft>
                <a:spcPts val="0"/>
              </a:spcAft>
              <a:buSzPts val="1800"/>
              <a:buChar char="○"/>
            </a:pPr>
            <a:r>
              <a:rPr lang="en" sz="1800"/>
              <a:t>Grades based on mastery vs </a:t>
            </a:r>
            <a:r>
              <a:rPr lang="en" sz="1800"/>
              <a:t>effort</a:t>
            </a:r>
            <a:r>
              <a:rPr lang="en" sz="1800"/>
              <a:t> </a:t>
            </a:r>
            <a:endParaRPr sz="1800"/>
          </a:p>
          <a:p>
            <a:pPr indent="-342900" lvl="1" marL="914400" rtl="0" algn="l">
              <a:spcBef>
                <a:spcPts val="0"/>
              </a:spcBef>
              <a:spcAft>
                <a:spcPts val="0"/>
              </a:spcAft>
              <a:buSzPts val="1800"/>
              <a:buChar char="○"/>
            </a:pPr>
            <a:r>
              <a:rPr lang="en" sz="1800"/>
              <a:t>Desired mathematical fairness</a:t>
            </a:r>
            <a:endParaRPr sz="1800"/>
          </a:p>
          <a:p>
            <a:pPr indent="-368300" lvl="0" marL="457200" rtl="0" algn="l">
              <a:spcBef>
                <a:spcPts val="0"/>
              </a:spcBef>
              <a:spcAft>
                <a:spcPts val="0"/>
              </a:spcAft>
              <a:buSzPts val="2200"/>
              <a:buChar char="●"/>
            </a:pPr>
            <a:r>
              <a:rPr lang="en" sz="2200"/>
              <a:t>English 109 Writing Workshop </a:t>
            </a:r>
            <a:endParaRPr sz="2200"/>
          </a:p>
          <a:p>
            <a:pPr indent="-368300" lvl="0" marL="457200" rtl="0" algn="l">
              <a:spcBef>
                <a:spcPts val="0"/>
              </a:spcBef>
              <a:spcAft>
                <a:spcPts val="0"/>
              </a:spcAft>
              <a:buSzPts val="2200"/>
              <a:buChar char="●"/>
            </a:pPr>
            <a:r>
              <a:rPr lang="en" sz="2200"/>
              <a:t>Assignments in the class</a:t>
            </a:r>
            <a:endParaRPr sz="2200"/>
          </a:p>
          <a:p>
            <a:pPr indent="-368300" lvl="0" marL="457200" rtl="0" algn="l">
              <a:spcBef>
                <a:spcPts val="0"/>
              </a:spcBef>
              <a:spcAft>
                <a:spcPts val="0"/>
              </a:spcAft>
              <a:buSzPts val="2200"/>
              <a:buChar char="●"/>
            </a:pPr>
            <a:r>
              <a:rPr lang="en" sz="2200"/>
              <a:t>Class </a:t>
            </a:r>
            <a:r>
              <a:rPr lang="en" sz="2200"/>
              <a:t>syllabus</a:t>
            </a:r>
            <a:r>
              <a:rPr lang="en" sz="2200"/>
              <a:t> breakdown</a:t>
            </a:r>
            <a:endParaRPr sz="2200"/>
          </a:p>
          <a:p>
            <a:pPr indent="-368300" lvl="0" marL="457200" rtl="0" algn="l">
              <a:spcBef>
                <a:spcPts val="0"/>
              </a:spcBef>
              <a:spcAft>
                <a:spcPts val="0"/>
              </a:spcAft>
              <a:buSzPts val="2200"/>
              <a:buChar char="●"/>
            </a:pPr>
            <a:r>
              <a:rPr lang="en" sz="2200"/>
              <a:t>Ratios (ex. </a:t>
            </a:r>
            <a:r>
              <a:rPr lang="en" sz="2200"/>
              <a:t>b</a:t>
            </a:r>
            <a:r>
              <a:rPr lang="en" sz="2200"/>
              <a:t>rainstorm : more </a:t>
            </a:r>
            <a:r>
              <a:rPr lang="en" sz="2200"/>
              <a:t>effort</a:t>
            </a:r>
            <a:r>
              <a:rPr lang="en" sz="2200"/>
              <a:t> than mastery) </a:t>
            </a:r>
            <a:endParaRPr sz="2200"/>
          </a:p>
          <a:p>
            <a:pPr indent="-368300" lvl="0" marL="457200" rtl="0" algn="l">
              <a:spcBef>
                <a:spcPts val="0"/>
              </a:spcBef>
              <a:spcAft>
                <a:spcPts val="0"/>
              </a:spcAft>
              <a:buSzPts val="2200"/>
              <a:buChar char="●"/>
            </a:pPr>
            <a:r>
              <a:rPr lang="en" sz="2200"/>
              <a:t>The easiest way for him to work a spreadsheet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Spreadsheet Layout and Organization</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Friendly </a:t>
            </a:r>
            <a:endParaRPr/>
          </a:p>
        </p:txBody>
      </p:sp>
      <p:sp>
        <p:nvSpPr>
          <p:cNvPr id="88" name="Google Shape;88;p17"/>
          <p:cNvSpPr txBox="1"/>
          <p:nvPr>
            <p:ph idx="1" type="body"/>
          </p:nvPr>
        </p:nvSpPr>
        <p:spPr>
          <a:xfrm>
            <a:off x="311700" y="1212375"/>
            <a:ext cx="7969200" cy="3725400"/>
          </a:xfrm>
          <a:prstGeom prst="rect">
            <a:avLst/>
          </a:prstGeom>
        </p:spPr>
        <p:txBody>
          <a:bodyPr anchorCtr="0" anchor="t" bIns="91425" lIns="91425" spcFirstLastPara="1" rIns="91425" wrap="square" tIns="91425">
            <a:normAutofit fontScale="77500" lnSpcReduction="20000"/>
          </a:bodyPr>
          <a:lstStyle/>
          <a:p>
            <a:pPr indent="-388540" lvl="0" marL="457200" rtl="0" algn="l">
              <a:spcBef>
                <a:spcPts val="0"/>
              </a:spcBef>
              <a:spcAft>
                <a:spcPts val="0"/>
              </a:spcAft>
              <a:buSzPct val="100000"/>
              <a:buChar char="●"/>
            </a:pPr>
            <a:r>
              <a:rPr lang="en" sz="3250"/>
              <a:t>Goal: Make the spreadsheet accessible to anyone</a:t>
            </a:r>
            <a:endParaRPr sz="3250"/>
          </a:p>
          <a:p>
            <a:pPr indent="-388540" lvl="0" marL="457200" rtl="0" algn="l">
              <a:spcBef>
                <a:spcPts val="0"/>
              </a:spcBef>
              <a:spcAft>
                <a:spcPts val="0"/>
              </a:spcAft>
              <a:buSzPct val="100000"/>
              <a:buChar char="●"/>
            </a:pPr>
            <a:r>
              <a:rPr lang="en" sz="3250"/>
              <a:t>Integers/Decimals in the worksheet</a:t>
            </a:r>
            <a:endParaRPr sz="3250"/>
          </a:p>
          <a:p>
            <a:pPr indent="-388540" lvl="0" marL="457200" rtl="0" algn="l">
              <a:spcBef>
                <a:spcPts val="0"/>
              </a:spcBef>
              <a:spcAft>
                <a:spcPts val="0"/>
              </a:spcAft>
              <a:buSzPct val="100000"/>
              <a:buChar char="●"/>
            </a:pPr>
            <a:r>
              <a:rPr lang="en" sz="3250"/>
              <a:t>Simplified process for entering grades</a:t>
            </a:r>
            <a:endParaRPr sz="3250"/>
          </a:p>
          <a:p>
            <a:pPr indent="-388540" lvl="0" marL="457200" rtl="0" algn="l">
              <a:spcBef>
                <a:spcPts val="0"/>
              </a:spcBef>
              <a:spcAft>
                <a:spcPts val="0"/>
              </a:spcAft>
              <a:buSzPct val="100000"/>
              <a:buChar char="●"/>
            </a:pPr>
            <a:r>
              <a:rPr lang="en" sz="3250"/>
              <a:t>Easy to make adjustments</a:t>
            </a:r>
            <a:endParaRPr sz="3250"/>
          </a:p>
          <a:p>
            <a:pPr indent="-388540" lvl="0" marL="457200" rtl="0" algn="l">
              <a:spcBef>
                <a:spcPts val="0"/>
              </a:spcBef>
              <a:spcAft>
                <a:spcPts val="0"/>
              </a:spcAft>
              <a:buSzPct val="100000"/>
              <a:buChar char="●"/>
            </a:pPr>
            <a:r>
              <a:rPr lang="en" sz="3250"/>
              <a:t>Format of the spreadsheet makes it is easy to follow</a:t>
            </a:r>
            <a:endParaRPr sz="3250"/>
          </a:p>
          <a:p>
            <a:pPr indent="-388540" lvl="0" marL="457200" rtl="0" algn="l">
              <a:spcBef>
                <a:spcPts val="0"/>
              </a:spcBef>
              <a:spcAft>
                <a:spcPts val="0"/>
              </a:spcAft>
              <a:buSzPct val="100000"/>
              <a:buChar char="●"/>
            </a:pPr>
            <a:r>
              <a:rPr lang="en" sz="3250"/>
              <a:t>Formulas</a:t>
            </a:r>
            <a:endParaRPr sz="325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Friendly cont.</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30125" y="1225225"/>
            <a:ext cx="8883751" cy="3154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Constraints</a:t>
            </a:r>
            <a:endParaRPr/>
          </a:p>
        </p:txBody>
      </p:sp>
      <p:sp>
        <p:nvSpPr>
          <p:cNvPr id="101" name="Google Shape;101;p19"/>
          <p:cNvSpPr txBox="1"/>
          <p:nvPr>
            <p:ph idx="1" type="body"/>
          </p:nvPr>
        </p:nvSpPr>
        <p:spPr>
          <a:xfrm>
            <a:off x="311700" y="1263800"/>
            <a:ext cx="8033700" cy="3354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Define what a Constraint is</a:t>
            </a:r>
            <a:endParaRPr sz="2400"/>
          </a:p>
          <a:p>
            <a:pPr indent="-381000" lvl="0" marL="457200" rtl="0" algn="l">
              <a:spcBef>
                <a:spcPts val="0"/>
              </a:spcBef>
              <a:spcAft>
                <a:spcPts val="0"/>
              </a:spcAft>
              <a:buSzPts val="2400"/>
              <a:buChar char="●"/>
            </a:pPr>
            <a:r>
              <a:rPr lang="en" sz="2400"/>
              <a:t>Major constraints - integers/decimals, can not be negative, student variable</a:t>
            </a:r>
            <a:endParaRPr sz="2400"/>
          </a:p>
          <a:p>
            <a:pPr indent="-381000" lvl="0" marL="457200" rtl="0" algn="l">
              <a:spcBef>
                <a:spcPts val="0"/>
              </a:spcBef>
              <a:spcAft>
                <a:spcPts val="0"/>
              </a:spcAft>
              <a:buSzPts val="2400"/>
              <a:buChar char="●"/>
            </a:pPr>
            <a:r>
              <a:rPr lang="en" sz="2400"/>
              <a:t>How the assignments are weighted</a:t>
            </a:r>
            <a:endParaRPr sz="2400"/>
          </a:p>
          <a:p>
            <a:pPr indent="-342900" lvl="0" marL="457200" rtl="0" algn="l">
              <a:spcBef>
                <a:spcPts val="0"/>
              </a:spcBef>
              <a:spcAft>
                <a:spcPts val="0"/>
              </a:spcAft>
              <a:buSzPts val="1800"/>
              <a:buChar char="●"/>
            </a:pPr>
            <a:r>
              <a:rPr lang="en" sz="2400"/>
              <a:t>Emphasis on the mastery and effort</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Solver Program </a:t>
            </a:r>
            <a:endParaRPr/>
          </a:p>
        </p:txBody>
      </p:sp>
      <p:sp>
        <p:nvSpPr>
          <p:cNvPr id="107" name="Google Shape;107;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Solver</a:t>
            </a:r>
            <a:endParaRPr/>
          </a:p>
          <a:p>
            <a:pPr indent="-342900" lvl="0" marL="457200" rtl="0" algn="l">
              <a:spcBef>
                <a:spcPts val="0"/>
              </a:spcBef>
              <a:spcAft>
                <a:spcPts val="0"/>
              </a:spcAft>
              <a:buSzPts val="1800"/>
              <a:buChar char="●"/>
            </a:pPr>
            <a:r>
              <a:rPr lang="en"/>
              <a:t>Description of solver</a:t>
            </a:r>
            <a:endParaRPr/>
          </a:p>
          <a:p>
            <a:pPr indent="-342900" lvl="0" marL="457200" rtl="0" algn="l">
              <a:spcBef>
                <a:spcPts val="0"/>
              </a:spcBef>
              <a:spcAft>
                <a:spcPts val="0"/>
              </a:spcAft>
              <a:buSzPts val="1800"/>
              <a:buChar char="●"/>
            </a:pPr>
            <a:r>
              <a:rPr lang="en"/>
              <a:t>What is solver used for/ how we used solver </a:t>
            </a:r>
            <a:endParaRPr/>
          </a:p>
          <a:p>
            <a:pPr indent="-342900" lvl="0" marL="457200" rtl="0" algn="l">
              <a:spcBef>
                <a:spcPts val="0"/>
              </a:spcBef>
              <a:spcAft>
                <a:spcPts val="0"/>
              </a:spcAft>
              <a:buSzPts val="1800"/>
              <a:buChar char="●"/>
            </a:pPr>
            <a:r>
              <a:rPr lang="en"/>
              <a:t>Where is solver in Excel and how to </a:t>
            </a:r>
            <a:r>
              <a:rPr lang="en"/>
              <a:t>download it</a:t>
            </a:r>
            <a:endParaRPr/>
          </a:p>
          <a:p>
            <a:pPr indent="-342900" lvl="0" marL="457200" rtl="0" algn="l">
              <a:spcBef>
                <a:spcPts val="0"/>
              </a:spcBef>
              <a:spcAft>
                <a:spcPts val="0"/>
              </a:spcAft>
              <a:buSzPts val="1800"/>
              <a:buChar char="●"/>
            </a:pPr>
            <a:r>
              <a:rPr lang="en"/>
              <a:t>How to use solver</a:t>
            </a:r>
            <a:endParaRPr/>
          </a:p>
          <a:p>
            <a:pPr indent="-342900" lvl="0" marL="457200" rtl="0" algn="l">
              <a:spcBef>
                <a:spcPts val="0"/>
              </a:spcBef>
              <a:spcAft>
                <a:spcPts val="0"/>
              </a:spcAft>
              <a:buSzPts val="1800"/>
              <a:buChar char="●"/>
            </a:pPr>
            <a:r>
              <a:rPr lang="en"/>
              <a:t>Limitations of solver</a:t>
            </a:r>
            <a:endParaRPr/>
          </a:p>
          <a:p>
            <a:pPr indent="-342900" lvl="0" marL="457200" rtl="0" algn="l">
              <a:spcBef>
                <a:spcPts val="0"/>
              </a:spcBef>
              <a:spcAft>
                <a:spcPts val="0"/>
              </a:spcAft>
              <a:buSzPts val="1800"/>
              <a:buChar char="●"/>
            </a:pPr>
            <a:r>
              <a:rPr lang="en"/>
              <a:t>Tools comparable to solver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Debugging/Streamlining </a:t>
            </a:r>
            <a:endParaRPr/>
          </a:p>
        </p:txBody>
      </p:sp>
      <p:sp>
        <p:nvSpPr>
          <p:cNvPr id="113" name="Google Shape;113;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0603" lvl="0" marL="457200" rtl="0" algn="l">
              <a:lnSpc>
                <a:spcPct val="95000"/>
              </a:lnSpc>
              <a:spcBef>
                <a:spcPts val="0"/>
              </a:spcBef>
              <a:spcAft>
                <a:spcPts val="0"/>
              </a:spcAft>
              <a:buSzPts val="2394"/>
              <a:buChar char="●"/>
            </a:pPr>
            <a:r>
              <a:rPr lang="en" sz="2393"/>
              <a:t>Issues with finding the solution</a:t>
            </a:r>
            <a:endParaRPr sz="2393"/>
          </a:p>
          <a:p>
            <a:pPr indent="-380603" lvl="1" marL="914400" rtl="0" algn="l">
              <a:lnSpc>
                <a:spcPct val="95000"/>
              </a:lnSpc>
              <a:spcBef>
                <a:spcPts val="0"/>
              </a:spcBef>
              <a:spcAft>
                <a:spcPts val="0"/>
              </a:spcAft>
              <a:buSzPts val="2394"/>
              <a:buChar char="○"/>
            </a:pPr>
            <a:r>
              <a:rPr lang="en" sz="2393"/>
              <a:t>Had to restart with solver</a:t>
            </a:r>
            <a:endParaRPr sz="2393"/>
          </a:p>
          <a:p>
            <a:pPr indent="-380603" lvl="1" marL="914400" rtl="0" algn="l">
              <a:lnSpc>
                <a:spcPct val="95000"/>
              </a:lnSpc>
              <a:spcBef>
                <a:spcPts val="0"/>
              </a:spcBef>
              <a:spcAft>
                <a:spcPts val="0"/>
              </a:spcAft>
              <a:buSzPts val="2394"/>
              <a:buChar char="○"/>
            </a:pPr>
            <a:r>
              <a:rPr lang="en" sz="2393"/>
              <a:t>Making sure every formula is in the correct spots and has the correct cells</a:t>
            </a:r>
            <a:endParaRPr sz="2393"/>
          </a:p>
          <a:p>
            <a:pPr indent="-380603" lvl="1" marL="914400" rtl="0" algn="l">
              <a:lnSpc>
                <a:spcPct val="95000"/>
              </a:lnSpc>
              <a:spcBef>
                <a:spcPts val="0"/>
              </a:spcBef>
              <a:spcAft>
                <a:spcPts val="0"/>
              </a:spcAft>
              <a:buSzPts val="2394"/>
              <a:buChar char="○"/>
            </a:pPr>
            <a:r>
              <a:rPr lang="en" sz="2393"/>
              <a:t>Could not have the essay constraints as integers in solver </a:t>
            </a:r>
            <a:endParaRPr sz="2393"/>
          </a:p>
          <a:p>
            <a:pPr indent="-380603" lvl="0" marL="457200" rtl="0" algn="l">
              <a:lnSpc>
                <a:spcPct val="95000"/>
              </a:lnSpc>
              <a:spcBef>
                <a:spcPts val="0"/>
              </a:spcBef>
              <a:spcAft>
                <a:spcPts val="0"/>
              </a:spcAft>
              <a:buSzPts val="2394"/>
              <a:buChar char="●"/>
            </a:pPr>
            <a:r>
              <a:rPr lang="en" sz="2393"/>
              <a:t>Added chain addition </a:t>
            </a:r>
            <a:endParaRPr sz="2393"/>
          </a:p>
          <a:p>
            <a:pPr indent="-380603" lvl="0" marL="457200" rtl="0" algn="l">
              <a:lnSpc>
                <a:spcPct val="95000"/>
              </a:lnSpc>
              <a:spcBef>
                <a:spcPts val="0"/>
              </a:spcBef>
              <a:spcAft>
                <a:spcPts val="0"/>
              </a:spcAft>
              <a:buSzPts val="2394"/>
              <a:buChar char="●"/>
            </a:pPr>
            <a:r>
              <a:rPr lang="en" sz="2393"/>
              <a:t>For the final answer, we also controlled </a:t>
            </a:r>
            <a:r>
              <a:rPr lang="en" sz="2393"/>
              <a:t>how</a:t>
            </a:r>
            <a:r>
              <a:rPr lang="en" sz="2393"/>
              <a:t> </a:t>
            </a:r>
            <a:r>
              <a:rPr lang="en" sz="2393"/>
              <a:t>many</a:t>
            </a:r>
            <a:r>
              <a:rPr lang="en" sz="2393"/>
              <a:t> decimal places were </a:t>
            </a:r>
            <a:r>
              <a:rPr lang="en" sz="2393"/>
              <a:t>shown to allow for simpler solutions</a:t>
            </a:r>
            <a:endParaRPr sz="19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