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7" r:id="rId5"/>
    <p:sldId id="268" r:id="rId6"/>
    <p:sldId id="278" r:id="rId7"/>
    <p:sldId id="269" r:id="rId8"/>
    <p:sldId id="285" r:id="rId9"/>
    <p:sldId id="271" r:id="rId10"/>
    <p:sldId id="282" r:id="rId11"/>
    <p:sldId id="283" r:id="rId12"/>
    <p:sldId id="284" r:id="rId13"/>
    <p:sldId id="286" r:id="rId14"/>
    <p:sldId id="276" r:id="rId15"/>
    <p:sldId id="275" r:id="rId16"/>
    <p:sldId id="279" r:id="rId17"/>
    <p:sldId id="280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E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5" y="62"/>
      </p:cViewPr>
      <p:guideLst>
        <p:guide pos="3840"/>
        <p:guide orient="horz" pos="2160"/>
      </p:guideLst>
    </p:cSldViewPr>
  </p:slideViewPr>
  <p:notesTextViewPr>
    <p:cViewPr>
      <p:scale>
        <a:sx n="176" d="100"/>
        <a:sy n="176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58074C2-62CA-4AAD-83F9-86A9EA52414A}">
      <dgm:prSet phldrT="[Text]"/>
      <dgm:spPr/>
      <dgm:t>
        <a:bodyPr rtlCol="0"/>
        <a:lstStyle/>
        <a:p>
          <a:pPr rtl="0"/>
          <a:r>
            <a:rPr lang="fr-FR" noProof="0" dirty="0"/>
            <a:t>Objectif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 rtlCol="0"/>
        <a:lstStyle/>
        <a:p>
          <a:pPr rtl="0"/>
          <a:endParaRPr lang="en-US"/>
        </a:p>
      </dgm:t>
    </dgm:pt>
    <dgm:pt modelId="{A45342B1-59A4-4DDF-BE5E-FE6E305D033B}" type="sibTrans" cxnId="{E98F13FA-F723-4894-85E2-4F0C4C71CA7E}">
      <dgm:prSet/>
      <dgm:spPr/>
      <dgm:t>
        <a:bodyPr rtlCol="0"/>
        <a:lstStyle/>
        <a:p>
          <a:pPr rtl="0"/>
          <a:endParaRPr lang="en-US"/>
        </a:p>
      </dgm:t>
    </dgm:pt>
    <dgm:pt modelId="{82992329-2141-41AE-8498-398419F9D342}">
      <dgm:prSet phldrT="[Text]"/>
      <dgm:spPr/>
      <dgm:t>
        <a:bodyPr rtlCol="0"/>
        <a:lstStyle/>
        <a:p>
          <a:pPr rtl="0"/>
          <a:r>
            <a:rPr lang="fr-FR" noProof="0" dirty="0"/>
            <a:t>Cours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 rtlCol="0"/>
        <a:lstStyle/>
        <a:p>
          <a:pPr rtl="0"/>
          <a:endParaRPr lang="en-US"/>
        </a:p>
      </dgm:t>
    </dgm:pt>
    <dgm:pt modelId="{FC647F25-4DEC-4063-BBDD-F93B2C5E6756}">
      <dgm:prSet phldrT="[Text]"/>
      <dgm:spPr/>
      <dgm:t>
        <a:bodyPr rtlCol="0"/>
        <a:lstStyle/>
        <a:p>
          <a:pPr rtl="0"/>
          <a:r>
            <a:rPr lang="fr-FR" noProof="0" dirty="0"/>
            <a:t>Forums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 rtlCol="0"/>
        <a:lstStyle/>
        <a:p>
          <a:pPr rtl="0"/>
          <a:endParaRPr lang="en-US"/>
        </a:p>
      </dgm:t>
    </dgm:pt>
    <dgm:pt modelId="{ADFE6FFF-2D74-44C2-B492-ED92605EC5A7}">
      <dgm:prSet phldrT="[Text]"/>
      <dgm:spPr/>
      <dgm:t>
        <a:bodyPr rtlCol="0"/>
        <a:lstStyle/>
        <a:p>
          <a:pPr rtl="0"/>
          <a:r>
            <a:rPr lang="fr-FR" noProof="0" dirty="0"/>
            <a:t>Guides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 rtlCol="0"/>
        <a:lstStyle/>
        <a:p>
          <a:pPr rtl="0"/>
          <a:endParaRPr lang="en-US"/>
        </a:p>
      </dgm:t>
    </dgm:pt>
    <dgm:pt modelId="{1470B9EC-C850-4629-B611-73663AF3CFCD}">
      <dgm:prSet phldrT="[Text]"/>
      <dgm:spPr/>
      <dgm:t>
        <a:bodyPr rtlCol="0"/>
        <a:lstStyle/>
        <a:p>
          <a:pPr rtl="0"/>
          <a:r>
            <a:rPr lang="fr-FR" noProof="0" dirty="0"/>
            <a:t>Site officiel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46C8161-7A92-4025-958D-C80B26A5778E}" type="parTrans" cxnId="{106EDB46-A3A0-48F0-B05F-286E727B4C55}">
      <dgm:prSet/>
      <dgm:spPr/>
      <dgm:t>
        <a:bodyPr/>
        <a:lstStyle/>
        <a:p>
          <a:endParaRPr lang="fr-FR"/>
        </a:p>
      </dgm:t>
    </dgm:pt>
    <dgm:pt modelId="{93C07DC7-CF24-4CD6-878A-A8304F1B04ED}" type="sibTrans" cxnId="{106EDB46-A3A0-48F0-B05F-286E727B4C55}">
      <dgm:prSet/>
      <dgm:spPr/>
      <dgm:t>
        <a:bodyPr/>
        <a:lstStyle/>
        <a:p>
          <a:endParaRPr lang="fr-FR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4"/>
      <dgm:spPr/>
    </dgm:pt>
    <dgm:pt modelId="{15AAAA0F-4593-4F22-B652-8F08B16E55CD}" type="pres">
      <dgm:prSet presAssocID="{82992329-2141-41AE-8498-398419F9D342}" presName="node" presStyleLbl="node1" presStyleIdx="0" presStyleCnt="4">
        <dgm:presLayoutVars>
          <dgm:bulletEnabled val="1"/>
        </dgm:presLayoutVars>
      </dgm:prSet>
      <dgm:spPr/>
    </dgm:pt>
    <dgm:pt modelId="{8ECDCF68-FC1D-42B5-ACE8-92C8D3BB589C}" type="pres">
      <dgm:prSet presAssocID="{846C8161-7A92-4025-958D-C80B26A5778E}" presName="parTrans" presStyleLbl="bgSibTrans2D1" presStyleIdx="1" presStyleCnt="4"/>
      <dgm:spPr/>
    </dgm:pt>
    <dgm:pt modelId="{8B9002EE-B569-49E7-9F4D-872BCDC15402}" type="pres">
      <dgm:prSet presAssocID="{1470B9EC-C850-4629-B611-73663AF3CFCD}" presName="node" presStyleLbl="node1" presStyleIdx="1" presStyleCnt="4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2" presStyleCnt="4"/>
      <dgm:spPr/>
    </dgm:pt>
    <dgm:pt modelId="{BAD72918-AD54-4A3F-9FE2-7902A2063F5C}" type="pres">
      <dgm:prSet presAssocID="{FC647F25-4DEC-4063-BBDD-F93B2C5E6756}" presName="node" presStyleLbl="node1" presStyleIdx="2" presStyleCnt="4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3" presStyleCnt="4"/>
      <dgm:spPr/>
    </dgm:pt>
    <dgm:pt modelId="{DF4F3CC4-9ADE-4D5A-9D51-11C67A5A8F9F}" type="pres">
      <dgm:prSet presAssocID="{ADFE6FFF-2D74-44C2-B492-ED92605EC5A7}" presName="node" presStyleLbl="node1" presStyleIdx="3" presStyleCnt="4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B24130F-CC0D-4284-856E-9EC407732C1E}" type="presOf" srcId="{1470B9EC-C850-4629-B611-73663AF3CFCD}" destId="{8B9002EE-B569-49E7-9F4D-872BCDC15402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06EDB46-A3A0-48F0-B05F-286E727B4C55}" srcId="{F58074C2-62CA-4AAD-83F9-86A9EA52414A}" destId="{1470B9EC-C850-4629-B611-73663AF3CFCD}" srcOrd="1" destOrd="0" parTransId="{846C8161-7A92-4025-958D-C80B26A5778E}" sibTransId="{93C07DC7-CF24-4CD6-878A-A8304F1B04ED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2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84F027AD-632C-42A9-9D53-8A6232F614F8}" type="presOf" srcId="{846C8161-7A92-4025-958D-C80B26A5778E}" destId="{8ECDCF68-FC1D-42B5-ACE8-92C8D3BB589C}" srcOrd="0" destOrd="0" presId="urn:microsoft.com/office/officeart/2005/8/layout/radial4"/>
    <dgm:cxn modelId="{6D5838E4-CA40-4AC8-9654-0651DC5397FB}" srcId="{F58074C2-62CA-4AAD-83F9-86A9EA52414A}" destId="{ADFE6FFF-2D74-44C2-B492-ED92605EC5A7}" srcOrd="3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9A72F569-8B34-4B76-B3DB-642A2ADC70B8}" type="presParOf" srcId="{4CC2A726-4DF7-4B61-8EA9-C776AA95A549}" destId="{8ECDCF68-FC1D-42B5-ACE8-92C8D3BB589C}" srcOrd="3" destOrd="0" presId="urn:microsoft.com/office/officeart/2005/8/layout/radial4"/>
    <dgm:cxn modelId="{30E937B6-C9FE-47EA-BD6D-0F568F9EF9C7}" type="presParOf" srcId="{4CC2A726-4DF7-4B61-8EA9-C776AA95A549}" destId="{8B9002EE-B569-49E7-9F4D-872BCDC15402}" srcOrd="4" destOrd="0" presId="urn:microsoft.com/office/officeart/2005/8/layout/radial4"/>
    <dgm:cxn modelId="{BD3D298F-BC83-435E-AA98-56F9295A7605}" type="presParOf" srcId="{4CC2A726-4DF7-4B61-8EA9-C776AA95A549}" destId="{26F3572A-44B5-40A9-A054-A83B3BCE9750}" srcOrd="5" destOrd="0" presId="urn:microsoft.com/office/officeart/2005/8/layout/radial4"/>
    <dgm:cxn modelId="{03C86896-4DC2-403F-B187-5206953488C1}" type="presParOf" srcId="{4CC2A726-4DF7-4B61-8EA9-C776AA95A549}" destId="{BAD72918-AD54-4A3F-9FE2-7902A2063F5C}" srcOrd="6" destOrd="0" presId="urn:microsoft.com/office/officeart/2005/8/layout/radial4"/>
    <dgm:cxn modelId="{F615174A-F6FE-4CDE-8C94-7A7F1783499C}" type="presParOf" srcId="{4CC2A726-4DF7-4B61-8EA9-C776AA95A549}" destId="{1204005B-0B62-484D-8BEB-E7B9E9CE6A61}" srcOrd="7" destOrd="0" presId="urn:microsoft.com/office/officeart/2005/8/layout/radial4"/>
    <dgm:cxn modelId="{D0C2E886-76FB-4050-A208-732C8A2477D6}" type="presParOf" srcId="{4CC2A726-4DF7-4B61-8EA9-C776AA95A549}" destId="{DF4F3CC4-9ADE-4D5A-9D51-11C67A5A8F9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668780" y="2279803"/>
          <a:ext cx="1234440" cy="12344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Objectif</a:t>
          </a:r>
        </a:p>
      </dsp:txBody>
      <dsp:txXfrm>
        <a:off x="1849560" y="2460583"/>
        <a:ext cx="872880" cy="872880"/>
      </dsp:txXfrm>
    </dsp:sp>
    <dsp:sp modelId="{0647D637-619C-451F-8084-44E62D21528F}">
      <dsp:nvSpPr>
        <dsp:cNvPr id="0" name=""/>
        <dsp:cNvSpPr/>
      </dsp:nvSpPr>
      <dsp:spPr>
        <a:xfrm rot="11700000">
          <a:off x="568747" y="2405510"/>
          <a:ext cx="1078795" cy="3518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767" y="1972724"/>
          <a:ext cx="1172718" cy="93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15" tIns="43815" rIns="43815" bIns="4381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Cours</a:t>
          </a:r>
        </a:p>
      </dsp:txBody>
      <dsp:txXfrm>
        <a:off x="28245" y="2000202"/>
        <a:ext cx="1117762" cy="883218"/>
      </dsp:txXfrm>
    </dsp:sp>
    <dsp:sp modelId="{8ECDCF68-FC1D-42B5-ACE8-92C8D3BB589C}">
      <dsp:nvSpPr>
        <dsp:cNvPr id="0" name=""/>
        <dsp:cNvSpPr/>
      </dsp:nvSpPr>
      <dsp:spPr>
        <a:xfrm rot="14700000">
          <a:off x="1231259" y="1615959"/>
          <a:ext cx="1078795" cy="3518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9002EE-B569-49E7-9F4D-872BCDC15402}">
      <dsp:nvSpPr>
        <dsp:cNvPr id="0" name=""/>
        <dsp:cNvSpPr/>
      </dsp:nvSpPr>
      <dsp:spPr>
        <a:xfrm>
          <a:off x="956338" y="833919"/>
          <a:ext cx="1172718" cy="93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15" tIns="43815" rIns="43815" bIns="4381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Site officiel</a:t>
          </a:r>
        </a:p>
      </dsp:txBody>
      <dsp:txXfrm>
        <a:off x="983816" y="861397"/>
        <a:ext cx="1117762" cy="883218"/>
      </dsp:txXfrm>
    </dsp:sp>
    <dsp:sp modelId="{26F3572A-44B5-40A9-A054-A83B3BCE9750}">
      <dsp:nvSpPr>
        <dsp:cNvPr id="0" name=""/>
        <dsp:cNvSpPr/>
      </dsp:nvSpPr>
      <dsp:spPr>
        <a:xfrm rot="17700000">
          <a:off x="2261944" y="1615959"/>
          <a:ext cx="1078795" cy="3518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2442943" y="833919"/>
          <a:ext cx="1172718" cy="93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15" tIns="43815" rIns="43815" bIns="4381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Forums</a:t>
          </a:r>
        </a:p>
      </dsp:txBody>
      <dsp:txXfrm>
        <a:off x="2470421" y="861397"/>
        <a:ext cx="1117762" cy="883218"/>
      </dsp:txXfrm>
    </dsp:sp>
    <dsp:sp modelId="{1204005B-0B62-484D-8BEB-E7B9E9CE6A61}">
      <dsp:nvSpPr>
        <dsp:cNvPr id="0" name=""/>
        <dsp:cNvSpPr/>
      </dsp:nvSpPr>
      <dsp:spPr>
        <a:xfrm rot="20700000">
          <a:off x="2924456" y="2405510"/>
          <a:ext cx="1078795" cy="3518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3398514" y="1972724"/>
          <a:ext cx="1172718" cy="938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15" tIns="43815" rIns="43815" bIns="4381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Guides</a:t>
          </a:r>
        </a:p>
      </dsp:txBody>
      <dsp:txXfrm>
        <a:off x="3425992" y="2000202"/>
        <a:ext cx="1117762" cy="88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5BDD98-1DD8-4A62-ACBE-7B42D7F7964C}" type="datetime1">
              <a:rPr lang="fr-FR" smtClean="0"/>
              <a:t>05/03/2018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A438FC-7519-4FEE-9160-9BDC047A3078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4" name="Espace réservé de l'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SALEM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554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SALEM + CHRISTOPHE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374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CHRISTOPHE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01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CHRISTOPHE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882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SALEM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336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19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SALEM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4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SALEM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42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CHRISTOPHE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52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SALEM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85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SALEM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73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CHRISTOPHE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8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SALEM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4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CHRISTOPHE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68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97B34A-87AE-4551-BA81-64A568712FD6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4F876D-7ED7-4DEF-8D41-A874DBAFFABE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C38D-2CF1-4E8C-83A4-9EF8868C4868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B0B46-974E-4163-A2B7-50173B8495DB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CD597-8C11-45A1-B8E8-E2AA8E08DA25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FB064-1154-498D-B361-160538AD7087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67F20-A27B-42E3-97A4-4B013580047C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E37D5-A6FF-4444-B54D-FCBE77FED3BA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7054A-73C5-4730-B41A-9E5E45C9D6E0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5B51B995-0424-474B-9684-35C2C1D93573}" type="datetime1">
              <a:rPr lang="fr-FR" noProof="0" smtClean="0"/>
              <a:t>05/03/2018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4.png"/><Relationship Id="rId3" Type="http://schemas.openxmlformats.org/officeDocument/2006/relationships/hyperlink" Target="https://fr.vuejs.org/" TargetMode="External"/><Relationship Id="rId7" Type="http://schemas.openxmlformats.org/officeDocument/2006/relationships/diagramLayout" Target="../diagrams/layout1.xml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hyperlink" Target="https://grafikart.fr/formations/vuejs/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s://forum.vuejs.org/" TargetMode="External"/><Relationship Id="rId9" Type="http://schemas.openxmlformats.org/officeDocument/2006/relationships/diagramColors" Target="../diagrams/colors1.xml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1375254" cy="3083767"/>
          </a:xfrm>
        </p:spPr>
        <p:txBody>
          <a:bodyPr rtlCol="0"/>
          <a:lstStyle/>
          <a:p>
            <a:pPr rtl="0"/>
            <a:r>
              <a:rPr lang="fr-FR" dirty="0">
                <a:latin typeface="Arial Rounded MT Bold" panose="020F0704030504030204" pitchFamily="34" charset="0"/>
              </a:rPr>
              <a:t>Projet : Site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Arial Rounded MT Bold" panose="020F0704030504030204" pitchFamily="34" charset="0"/>
              </a:rPr>
              <a:t>ALICHE Salem </a:t>
            </a:r>
          </a:p>
          <a:p>
            <a:pPr rtl="0"/>
            <a:r>
              <a:rPr lang="fr-FR" dirty="0">
                <a:latin typeface="Arial Rounded MT Bold" panose="020F0704030504030204" pitchFamily="34" charset="0"/>
              </a:rPr>
              <a:t>LIGNAC Christophe</a:t>
            </a:r>
          </a:p>
        </p:txBody>
      </p:sp>
      <p:pic>
        <p:nvPicPr>
          <p:cNvPr id="1026" name="Picture 2" descr="Résultat de recherche d'images pour &quot;vuejs&quot;">
            <a:extLst>
              <a:ext uri="{FF2B5EF4-FFF2-40B4-BE49-F238E27FC236}">
                <a16:creationId xmlns:a16="http://schemas.microsoft.com/office/drawing/2014/main" id="{51E74B9D-C83F-4F23-89C2-AA90E03B4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21" y="2343707"/>
            <a:ext cx="2002627" cy="2002627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cesi alternance&quot;">
            <a:extLst>
              <a:ext uri="{FF2B5EF4-FFF2-40B4-BE49-F238E27FC236}">
                <a16:creationId xmlns:a16="http://schemas.microsoft.com/office/drawing/2014/main" id="{D9B36CF4-855E-471A-8A38-BAE5154B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630" y="5509370"/>
            <a:ext cx="3176604" cy="10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B48C0B5-B6DD-430A-BA67-CC1B5C390D96}"/>
              </a:ext>
            </a:extLst>
          </p:cNvPr>
          <p:cNvSpPr txBox="1">
            <a:spLocks/>
          </p:cNvSpPr>
          <p:nvPr/>
        </p:nvSpPr>
        <p:spPr>
          <a:xfrm>
            <a:off x="845105" y="592254"/>
            <a:ext cx="9601200" cy="1069940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RESULTAT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938EBA-1B39-4E9C-9123-DADD1465E985}"/>
              </a:ext>
            </a:extLst>
          </p:cNvPr>
          <p:cNvSpPr txBox="1">
            <a:spLocks/>
          </p:cNvSpPr>
          <p:nvPr/>
        </p:nvSpPr>
        <p:spPr>
          <a:xfrm>
            <a:off x="4678217" y="4473892"/>
            <a:ext cx="4572000" cy="42487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3"/>
              </a:rPr>
              <a:t>http://localhost/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C03D09-E840-4315-80DD-21EAF1BD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05" y="1338068"/>
            <a:ext cx="11053665" cy="49276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7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>
                <a:latin typeface="Arial Rounded MT Bold" panose="020F0704030504030204" pitchFamily="34" charset="0"/>
              </a:rPr>
              <a:t>Outils de communication</a:t>
            </a:r>
          </a:p>
        </p:txBody>
      </p:sp>
      <p:pic>
        <p:nvPicPr>
          <p:cNvPr id="2050" name="Picture 2" descr="Résultat de recherche d'images pour &quot;logo skype&quot;">
            <a:extLst>
              <a:ext uri="{FF2B5EF4-FFF2-40B4-BE49-F238E27FC236}">
                <a16:creationId xmlns:a16="http://schemas.microsoft.com/office/drawing/2014/main" id="{A030B190-283D-4030-9DEE-963F3135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90" y="3386116"/>
            <a:ext cx="4599709" cy="20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icone telephone*&quot;">
            <a:extLst>
              <a:ext uri="{FF2B5EF4-FFF2-40B4-BE49-F238E27FC236}">
                <a16:creationId xmlns:a16="http://schemas.microsoft.com/office/drawing/2014/main" id="{F40E7357-08B0-408E-9AD8-594421EA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31" y="2216207"/>
            <a:ext cx="3924944" cy="3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github logo&quot;">
            <a:extLst>
              <a:ext uri="{FF2B5EF4-FFF2-40B4-BE49-F238E27FC236}">
                <a16:creationId xmlns:a16="http://schemas.microsoft.com/office/drawing/2014/main" id="{73ACF728-5C2C-40E3-A6FE-1B9CD948E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32" y="2530763"/>
            <a:ext cx="4323904" cy="359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 7">
            <a:extLst>
              <a:ext uri="{FF2B5EF4-FFF2-40B4-BE49-F238E27FC236}">
                <a16:creationId xmlns:a16="http://schemas.microsoft.com/office/drawing/2014/main" id="{AEDAE448-38B5-4E2C-A75D-75669D9C28A6}"/>
              </a:ext>
            </a:extLst>
          </p:cNvPr>
          <p:cNvSpPr txBox="1">
            <a:spLocks/>
          </p:cNvSpPr>
          <p:nvPr/>
        </p:nvSpPr>
        <p:spPr>
          <a:xfrm>
            <a:off x="7979330" y="1060316"/>
            <a:ext cx="3603070" cy="1554480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Outils de gestion de projet</a:t>
            </a:r>
          </a:p>
        </p:txBody>
      </p:sp>
      <p:pic>
        <p:nvPicPr>
          <p:cNvPr id="2058" name="Picture 10" descr="Résultat de recherche d'images pour &quot;logo trello&quot;">
            <a:extLst>
              <a:ext uri="{FF2B5EF4-FFF2-40B4-BE49-F238E27FC236}">
                <a16:creationId xmlns:a16="http://schemas.microsoft.com/office/drawing/2014/main" id="{21BBADDB-199F-4418-B480-FCC6240FA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57" y="3373062"/>
            <a:ext cx="4677655" cy="14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437B8EC-AF69-4F0A-AF98-464674B3C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80" y="1118215"/>
            <a:ext cx="6096671" cy="487618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D272D49-CACA-44A4-820B-0A905D844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914" y="1190567"/>
            <a:ext cx="4323904" cy="50727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A1DF27-C0F4-4E24-B525-8FC071E7F4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60" y="2369073"/>
            <a:ext cx="7094430" cy="259469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7E39CABE-05D6-462F-B516-320CA0BFDFED}"/>
              </a:ext>
            </a:extLst>
          </p:cNvPr>
          <p:cNvSpPr txBox="1">
            <a:spLocks/>
          </p:cNvSpPr>
          <p:nvPr/>
        </p:nvSpPr>
        <p:spPr>
          <a:xfrm>
            <a:off x="845105" y="592254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Rounded MT Bold" panose="020F0704030504030204" pitchFamily="34" charset="0"/>
              </a:rPr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28D23-47FD-4175-99C4-778DE4B012BD}"/>
              </a:ext>
            </a:extLst>
          </p:cNvPr>
          <p:cNvSpPr txBox="1">
            <a:spLocks/>
          </p:cNvSpPr>
          <p:nvPr/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Rounded MT Bold" panose="020F0704030504030204" pitchFamily="34" charset="0"/>
              </a:rPr>
              <a:t>EVOLUTIONS</a:t>
            </a:r>
          </a:p>
        </p:txBody>
      </p:sp>
      <p:pic>
        <p:nvPicPr>
          <p:cNvPr id="9218" name="Picture 2" descr="Résultat de recherche d'images pour &quot;icone mail&quot;">
            <a:extLst>
              <a:ext uri="{FF2B5EF4-FFF2-40B4-BE49-F238E27FC236}">
                <a16:creationId xmlns:a16="http://schemas.microsoft.com/office/drawing/2014/main" id="{D6DE58E5-412F-4EB8-B303-F6A2B69A1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6" y="1618075"/>
            <a:ext cx="3991303" cy="399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97FE747-8C7C-4B35-926B-D5590DC61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088" y="1994476"/>
            <a:ext cx="3686175" cy="16192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84BD761-F96F-4610-9BEC-06C107821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987" y="4175959"/>
            <a:ext cx="3762375" cy="7905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FC6A313-CC12-4500-BEF3-644FAC7C4305}"/>
              </a:ext>
            </a:extLst>
          </p:cNvPr>
          <p:cNvSpPr/>
          <p:nvPr/>
        </p:nvSpPr>
        <p:spPr>
          <a:xfrm>
            <a:off x="4867806" y="2719002"/>
            <a:ext cx="1728870" cy="32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1E6ED79-132E-47E5-8F18-D1C87BA18FF1}"/>
              </a:ext>
            </a:extLst>
          </p:cNvPr>
          <p:cNvSpPr/>
          <p:nvPr/>
        </p:nvSpPr>
        <p:spPr>
          <a:xfrm>
            <a:off x="4867806" y="4276967"/>
            <a:ext cx="1728870" cy="32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0" name="Picture 4" descr="Résultat de recherche d'images pour &quot;icone sms&quot;">
            <a:extLst>
              <a:ext uri="{FF2B5EF4-FFF2-40B4-BE49-F238E27FC236}">
                <a16:creationId xmlns:a16="http://schemas.microsoft.com/office/drawing/2014/main" id="{77737670-48FB-4826-8356-9CF616E1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8" y="1795877"/>
            <a:ext cx="3635697" cy="36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C90400D-0EF8-47CB-BA5F-CB3710F8D32F}"/>
              </a:ext>
            </a:extLst>
          </p:cNvPr>
          <p:cNvSpPr/>
          <p:nvPr/>
        </p:nvSpPr>
        <p:spPr>
          <a:xfrm>
            <a:off x="4867806" y="3336387"/>
            <a:ext cx="1728870" cy="32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2FE82D-F9DB-4CCC-B04F-311B64405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4986" y="2588345"/>
            <a:ext cx="3762375" cy="18192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10242" name="Picture 2" descr="Résultat de recherche d'images pour &quot;programming logo&quot;">
            <a:extLst>
              <a:ext uri="{FF2B5EF4-FFF2-40B4-BE49-F238E27FC236}">
                <a16:creationId xmlns:a16="http://schemas.microsoft.com/office/drawing/2014/main" id="{DDA98C55-EB0A-43C5-9B4F-8B31ADD0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0" y="2841896"/>
            <a:ext cx="2952750" cy="2476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associée">
            <a:extLst>
              <a:ext uri="{FF2B5EF4-FFF2-40B4-BE49-F238E27FC236}">
                <a16:creationId xmlns:a16="http://schemas.microsoft.com/office/drawing/2014/main" id="{028735EC-B6D3-414A-8CB4-C77A8A56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841896"/>
            <a:ext cx="2952750" cy="2476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ésultat de recherche d'images pour &quot;gestion de projet logo&quot;">
            <a:extLst>
              <a:ext uri="{FF2B5EF4-FFF2-40B4-BE49-F238E27FC236}">
                <a16:creationId xmlns:a16="http://schemas.microsoft.com/office/drawing/2014/main" id="{0F6729A0-D5E2-4955-BEE0-2749CE807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60" y="2841896"/>
            <a:ext cx="2952750" cy="2476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6000" dirty="0">
                <a:latin typeface="Arial Rounded MT Bold" panose="020F0704030504030204" pitchFamily="34" charset="0"/>
              </a:rPr>
              <a:t>Questions ?</a:t>
            </a:r>
          </a:p>
        </p:txBody>
      </p:sp>
      <p:pic>
        <p:nvPicPr>
          <p:cNvPr id="2050" name="Picture 2" descr="Résultat de recherche d'images pour &quot;questions fond transparent&quot;">
            <a:extLst>
              <a:ext uri="{FF2B5EF4-FFF2-40B4-BE49-F238E27FC236}">
                <a16:creationId xmlns:a16="http://schemas.microsoft.com/office/drawing/2014/main" id="{E94AB46E-AB97-4FF2-BD8D-268FEC0B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25" y="2108401"/>
            <a:ext cx="3462291" cy="346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2.22222E-6 L 0.65039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1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Arial Rounded MT Bold" panose="020F0704030504030204" pitchFamily="34" charset="0"/>
              </a:rPr>
              <a:t>INTRODUCTION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1B99FF-0429-420A-A954-E08F71BC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29" y="2532249"/>
            <a:ext cx="3121408" cy="152514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7172" name="Picture 4" descr="Résultat de recherche d'images pour &quot;suivi&quot;">
            <a:extLst>
              <a:ext uri="{FF2B5EF4-FFF2-40B4-BE49-F238E27FC236}">
                <a16:creationId xmlns:a16="http://schemas.microsoft.com/office/drawing/2014/main" id="{2C966E03-F331-4BA9-A2D4-297B4522A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8040" r="6218" b="6263"/>
          <a:stretch/>
        </p:blipFill>
        <p:spPr bwMode="auto">
          <a:xfrm>
            <a:off x="7813964" y="1764146"/>
            <a:ext cx="3574472" cy="353752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E0FDFE2-9A74-4769-A808-A4AC6C1AD93C}"/>
              </a:ext>
            </a:extLst>
          </p:cNvPr>
          <p:cNvSpPr/>
          <p:nvPr/>
        </p:nvSpPr>
        <p:spPr>
          <a:xfrm>
            <a:off x="4322852" y="3225877"/>
            <a:ext cx="2941063" cy="32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377FA9-28BD-44DA-B05E-72057EADC1BA}"/>
              </a:ext>
            </a:extLst>
          </p:cNvPr>
          <p:cNvGrpSpPr/>
          <p:nvPr/>
        </p:nvGrpSpPr>
        <p:grpSpPr>
          <a:xfrm>
            <a:off x="6466749" y="2013019"/>
            <a:ext cx="6434325" cy="3288655"/>
            <a:chOff x="4655128" y="2168375"/>
            <a:chExt cx="6434325" cy="3288655"/>
          </a:xfrm>
        </p:grpSpPr>
        <p:pic>
          <p:nvPicPr>
            <p:cNvPr id="7176" name="Picture 8" descr="Résultat de recherche d'images pour &quot;loupe fond transparent&quot;">
              <a:extLst>
                <a:ext uri="{FF2B5EF4-FFF2-40B4-BE49-F238E27FC236}">
                  <a16:creationId xmlns:a16="http://schemas.microsoft.com/office/drawing/2014/main" id="{0AFC7B9D-C4E2-45AE-92F5-8B2F356B8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128" y="2168375"/>
              <a:ext cx="6434325" cy="3288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space réservé du contenu 2">
              <a:extLst>
                <a:ext uri="{FF2B5EF4-FFF2-40B4-BE49-F238E27FC236}">
                  <a16:creationId xmlns:a16="http://schemas.microsoft.com/office/drawing/2014/main" id="{C2C47597-DE91-4F4C-9AB9-8EB97A228FD9}"/>
                </a:ext>
              </a:extLst>
            </p:cNvPr>
            <p:cNvSpPr txBox="1">
              <a:spLocks/>
            </p:cNvSpPr>
            <p:nvPr/>
          </p:nvSpPr>
          <p:spPr>
            <a:xfrm>
              <a:off x="7556419" y="2990083"/>
              <a:ext cx="2036022" cy="425669"/>
            </a:xfrm>
            <a:prstGeom prst="rect">
              <a:avLst/>
            </a:prstGeom>
          </p:spPr>
          <p:txBody>
            <a:bodyPr rtlCol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292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601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02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288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574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dirty="0"/>
                <a:t>BACKLOG</a:t>
              </a:r>
            </a:p>
            <a:p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E657139-AC14-47C6-9127-7DAE7261CE03}"/>
              </a:ext>
            </a:extLst>
          </p:cNvPr>
          <p:cNvGrpSpPr/>
          <p:nvPr/>
        </p:nvGrpSpPr>
        <p:grpSpPr>
          <a:xfrm>
            <a:off x="203944" y="1847849"/>
            <a:ext cx="3691800" cy="3618994"/>
            <a:chOff x="1191131" y="1542473"/>
            <a:chExt cx="3691800" cy="3618994"/>
          </a:xfrm>
        </p:grpSpPr>
        <p:pic>
          <p:nvPicPr>
            <p:cNvPr id="7184" name="Picture 16" descr="Résultat de recherche d'images pour &quot;icone entreprise&quot;">
              <a:extLst>
                <a:ext uri="{FF2B5EF4-FFF2-40B4-BE49-F238E27FC236}">
                  <a16:creationId xmlns:a16="http://schemas.microsoft.com/office/drawing/2014/main" id="{FC274A03-915D-480F-A0F3-9F7735005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1" t="959" b="4964"/>
            <a:stretch/>
          </p:blipFill>
          <p:spPr bwMode="auto">
            <a:xfrm>
              <a:off x="1191131" y="1542473"/>
              <a:ext cx="3691800" cy="361899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Espace réservé du contenu 2">
              <a:extLst>
                <a:ext uri="{FF2B5EF4-FFF2-40B4-BE49-F238E27FC236}">
                  <a16:creationId xmlns:a16="http://schemas.microsoft.com/office/drawing/2014/main" id="{7AB42C21-0593-4CCE-B15F-7E35031ED646}"/>
                </a:ext>
              </a:extLst>
            </p:cNvPr>
            <p:cNvSpPr txBox="1">
              <a:spLocks/>
            </p:cNvSpPr>
            <p:nvPr/>
          </p:nvSpPr>
          <p:spPr>
            <a:xfrm>
              <a:off x="1524290" y="4236914"/>
              <a:ext cx="3090557" cy="425669"/>
            </a:xfrm>
            <a:prstGeom prst="rect">
              <a:avLst/>
            </a:prstGeom>
          </p:spPr>
          <p:txBody>
            <a:bodyPr rtlCol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292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601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02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288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574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2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TAKATOUKITÉ</a:t>
              </a:r>
            </a:p>
            <a:p>
              <a:endPara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6000" dirty="0">
                <a:latin typeface="Arial Rounded MT Bold" panose="020F070403050403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Backlog</a:t>
            </a:r>
            <a:r>
              <a:rPr lang="fr-FR" dirty="0"/>
              <a:t> du projet</a:t>
            </a:r>
          </a:p>
          <a:p>
            <a:pPr rtl="0"/>
            <a:r>
              <a:rPr lang="fr-FR" dirty="0"/>
              <a:t>Learning</a:t>
            </a:r>
          </a:p>
          <a:p>
            <a:pPr rtl="0"/>
            <a:r>
              <a:rPr lang="fr-FR" dirty="0"/>
              <a:t>Construction :</a:t>
            </a:r>
          </a:p>
          <a:p>
            <a:pPr lvl="1"/>
            <a:r>
              <a:rPr lang="fr-FR" dirty="0"/>
              <a:t>HTML</a:t>
            </a:r>
          </a:p>
          <a:p>
            <a:pPr lvl="1"/>
            <a:r>
              <a:rPr lang="fr-FR" dirty="0"/>
              <a:t>CSS</a:t>
            </a:r>
          </a:p>
          <a:p>
            <a:pPr lvl="1"/>
            <a:r>
              <a:rPr lang="fr-FR" dirty="0"/>
              <a:t>JS / </a:t>
            </a:r>
            <a:r>
              <a:rPr lang="fr-FR" dirty="0" err="1"/>
              <a:t>VueJS</a:t>
            </a:r>
            <a:endParaRPr lang="fr-FR" dirty="0"/>
          </a:p>
          <a:p>
            <a:r>
              <a:rPr lang="fr-FR" dirty="0"/>
              <a:t>Résultat</a:t>
            </a:r>
          </a:p>
          <a:p>
            <a:r>
              <a:rPr lang="fr-FR" dirty="0"/>
              <a:t>Outils utilisés</a:t>
            </a:r>
          </a:p>
          <a:p>
            <a:r>
              <a:rPr lang="fr-FR" dirty="0"/>
              <a:t>Evolutions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4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5905" y="98109"/>
            <a:ext cx="9601200" cy="1069940"/>
          </a:xfrm>
        </p:spPr>
        <p:txBody>
          <a:bodyPr rtlCol="0"/>
          <a:lstStyle/>
          <a:p>
            <a:pPr rtl="0"/>
            <a:r>
              <a:rPr lang="fr-FR" dirty="0"/>
              <a:t>BACKLOG DU PROJET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DF29145-43AF-41E2-A156-76769F8AA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02137"/>
              </p:ext>
            </p:extLst>
          </p:nvPr>
        </p:nvGraphicFramePr>
        <p:xfrm>
          <a:off x="247494" y="1390076"/>
          <a:ext cx="11697011" cy="524552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20357">
                  <a:extLst>
                    <a:ext uri="{9D8B030D-6E8A-4147-A177-3AD203B41FA5}">
                      <a16:colId xmlns:a16="http://schemas.microsoft.com/office/drawing/2014/main" val="115538040"/>
                    </a:ext>
                  </a:extLst>
                </a:gridCol>
                <a:gridCol w="9056297">
                  <a:extLst>
                    <a:ext uri="{9D8B030D-6E8A-4147-A177-3AD203B41FA5}">
                      <a16:colId xmlns:a16="http://schemas.microsoft.com/office/drawing/2014/main" val="3218576569"/>
                    </a:ext>
                  </a:extLst>
                </a:gridCol>
                <a:gridCol w="1320357">
                  <a:extLst>
                    <a:ext uri="{9D8B030D-6E8A-4147-A177-3AD203B41FA5}">
                      <a16:colId xmlns:a16="http://schemas.microsoft.com/office/drawing/2014/main" val="4009744274"/>
                    </a:ext>
                  </a:extLst>
                </a:gridCol>
              </a:tblGrid>
              <a:tr h="42984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Story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User Story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Priorité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9353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ajouter 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586001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éditer 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02154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supprimer 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71768"/>
                  </a:ext>
                </a:extLst>
              </a:tr>
              <a:tr h="526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lister l'intégralité des interventions sous la forme d'un tableau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893390"/>
                  </a:ext>
                </a:extLst>
              </a:tr>
              <a:tr h="41956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filtrer la liste des interventions par colonne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9095172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ordonnancer les interventions par colonne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31053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visualiser les détails d'une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399205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filtrer par mot clé les interventions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1482250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que développeur je souhaite que ma vue soit responsive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40690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supprimer plusieurs interventions de manière groupée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63253"/>
                  </a:ext>
                </a:extLst>
              </a:tr>
              <a:tr h="2942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limiter le nombre d'interventions affichées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0840"/>
                  </a:ext>
                </a:extLst>
              </a:tr>
              <a:tr h="5265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pouvoir éditer directement depuis la liste les informations principales d'une intervention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5116960"/>
                  </a:ext>
                </a:extLst>
              </a:tr>
              <a:tr h="32174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que développeur je souhaite réaliser un PowerPoint présentant l'outil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011352"/>
                  </a:ext>
                </a:extLst>
              </a:tr>
              <a:tr h="37322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En tant qu'utilisateur je souhaite que l'application intègre une feuille de style personnalisée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4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vue js&quot;">
            <a:extLst>
              <a:ext uri="{FF2B5EF4-FFF2-40B4-BE49-F238E27FC236}">
                <a16:creationId xmlns:a16="http://schemas.microsoft.com/office/drawing/2014/main" id="{A3C7F171-270C-449C-AFC7-D29BFFE9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6780" r="17138" b="24678"/>
          <a:stretch/>
        </p:blipFill>
        <p:spPr bwMode="auto">
          <a:xfrm>
            <a:off x="435006" y="2162441"/>
            <a:ext cx="3213364" cy="118769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6E719DF-0F63-4C52-89D7-1948CB3128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12" t="1376" r="6718" b="1719"/>
          <a:stretch/>
        </p:blipFill>
        <p:spPr>
          <a:xfrm>
            <a:off x="4165080" y="2162441"/>
            <a:ext cx="1979721" cy="419913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3CD6D-B87B-493B-B4B0-D3AB93A30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113" y="3745391"/>
            <a:ext cx="2698257" cy="256727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16978B8A-0CFE-416F-97F5-DC60BAF3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05" y="98109"/>
            <a:ext cx="9601200" cy="1069940"/>
          </a:xfrm>
        </p:spPr>
        <p:txBody>
          <a:bodyPr rtlCol="0"/>
          <a:lstStyle/>
          <a:p>
            <a:pPr rtl="0"/>
            <a:r>
              <a:rPr lang="fr-FR" dirty="0">
                <a:latin typeface="Arial Rounded MT Bold" panose="020F0704030504030204" pitchFamily="34" charset="0"/>
              </a:rPr>
              <a:t>LEARNING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5868FA5-EDF0-433E-83D9-2FF496178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tretch/>
        </p:blipFill>
        <p:spPr>
          <a:xfrm>
            <a:off x="6735302" y="2087926"/>
            <a:ext cx="2246550" cy="43481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6367904-0B72-48AE-944A-37D012B247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15" t="69" r="4216" b="3360"/>
          <a:stretch/>
        </p:blipFill>
        <p:spPr>
          <a:xfrm>
            <a:off x="9572354" y="2162440"/>
            <a:ext cx="2054971" cy="419913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277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5905" y="98109"/>
            <a:ext cx="9601200" cy="1069940"/>
          </a:xfrm>
        </p:spPr>
        <p:txBody>
          <a:bodyPr rtlCol="0"/>
          <a:lstStyle/>
          <a:p>
            <a:pPr rtl="0"/>
            <a:r>
              <a:rPr lang="fr-FR" dirty="0">
                <a:latin typeface="Arial Rounded MT Bold" panose="020F0704030504030204" pitchFamily="34" charset="0"/>
              </a:rPr>
              <a:t>LEARNING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70323" y="1440086"/>
            <a:ext cx="4997078" cy="1865745"/>
          </a:xfrm>
        </p:spPr>
        <p:txBody>
          <a:bodyPr rtlCol="0">
            <a:normAutofit lnSpcReduction="10000"/>
          </a:bodyPr>
          <a:lstStyle/>
          <a:p>
            <a:r>
              <a:rPr lang="fr-FR" dirty="0">
                <a:hlinkClick r:id="rId3"/>
              </a:rPr>
              <a:t>https://ent.cesi.fr/</a:t>
            </a:r>
          </a:p>
          <a:p>
            <a:r>
              <a:rPr lang="fr-FR" dirty="0">
                <a:hlinkClick r:id="rId3"/>
              </a:rPr>
              <a:t>https://fr.vuejs.org/</a:t>
            </a:r>
            <a:endParaRPr lang="fr-FR" dirty="0"/>
          </a:p>
          <a:p>
            <a:r>
              <a:rPr lang="fr-FR" dirty="0">
                <a:hlinkClick r:id="rId4"/>
              </a:rPr>
              <a:t>https://forum.vuejs.org/</a:t>
            </a:r>
            <a:endParaRPr lang="fr-FR" dirty="0"/>
          </a:p>
          <a:p>
            <a:r>
              <a:rPr lang="fr-FR" dirty="0">
                <a:hlinkClick r:id="rId5"/>
              </a:rPr>
              <a:t>https://grafikart.fr/formations/vuejs/</a:t>
            </a:r>
            <a:endParaRPr lang="fr-FR" dirty="0"/>
          </a:p>
        </p:txBody>
      </p:sp>
      <p:graphicFrame>
        <p:nvGraphicFramePr>
          <p:cNvPr id="5" name="Espace réservé du contenu 4" descr="Diagramme radial convergent montrant la relation entre 3 étapes orientées vers un objectif centr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4822924"/>
              </p:ext>
            </p:extLst>
          </p:nvPr>
        </p:nvGraphicFramePr>
        <p:xfrm>
          <a:off x="6324600" y="1828800"/>
          <a:ext cx="45720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2" descr="Résultat de recherche d'images pour &quot;vuejs&quot;">
            <a:extLst>
              <a:ext uri="{FF2B5EF4-FFF2-40B4-BE49-F238E27FC236}">
                <a16:creationId xmlns:a16="http://schemas.microsoft.com/office/drawing/2014/main" id="{BAB5D686-6622-43FD-A1F2-C08D22DC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74" y="3867707"/>
            <a:ext cx="2002627" cy="2002627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1A31DFA2-FFD4-4BBF-BFFF-7181D3A3321E}"/>
              </a:ext>
            </a:extLst>
          </p:cNvPr>
          <p:cNvGrpSpPr/>
          <p:nvPr/>
        </p:nvGrpSpPr>
        <p:grpSpPr>
          <a:xfrm>
            <a:off x="7278292" y="2659256"/>
            <a:ext cx="1167091" cy="939382"/>
            <a:chOff x="2157" y="1395576"/>
            <a:chExt cx="1370885" cy="1096708"/>
          </a:xfrm>
          <a:solidFill>
            <a:srgbClr val="85E4BE"/>
          </a:solidFill>
          <a:scene3d>
            <a:camera prst="orthographicFront"/>
            <a:lightRig rig="flat" dir="t"/>
          </a:scene3d>
        </p:grpSpPr>
        <p:sp>
          <p:nvSpPr>
            <p:cNvPr id="8" name="Rectangle : coins arrondis 7" title="Step 1 title">
              <a:extLst>
                <a:ext uri="{FF2B5EF4-FFF2-40B4-BE49-F238E27FC236}">
                  <a16:creationId xmlns:a16="http://schemas.microsoft.com/office/drawing/2014/main" id="{22A6CB6B-40A2-4B02-8CB7-270DF331A140}"/>
                </a:ext>
              </a:extLst>
            </p:cNvPr>
            <p:cNvSpPr/>
            <p:nvPr/>
          </p:nvSpPr>
          <p:spPr>
            <a:xfrm>
              <a:off x="2157" y="1395576"/>
              <a:ext cx="1370885" cy="1096708"/>
            </a:xfrm>
            <a:prstGeom prst="roundRect">
              <a:avLst>
                <a:gd name="adj" fmla="val 10000"/>
              </a:avLst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Rectangle : coins arrondis 4">
              <a:extLst>
                <a:ext uri="{FF2B5EF4-FFF2-40B4-BE49-F238E27FC236}">
                  <a16:creationId xmlns:a16="http://schemas.microsoft.com/office/drawing/2014/main" id="{8EEF3FCC-8EDD-4549-923F-CDA1FF6DA875}"/>
                </a:ext>
              </a:extLst>
            </p:cNvPr>
            <p:cNvSpPr txBox="1"/>
            <p:nvPr/>
          </p:nvSpPr>
          <p:spPr>
            <a:xfrm>
              <a:off x="34278" y="1427697"/>
              <a:ext cx="1306643" cy="103246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1435" tIns="51435" rIns="51435" bIns="51435" numCol="1" spcCol="1270" rtlCol="0" anchor="ctr" anchorCtr="0">
              <a:noAutofit/>
            </a:bodyPr>
            <a:lstStyle/>
            <a:p>
              <a:pPr marL="0" lvl="0" indent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noProof="0" dirty="0"/>
                <a:t>Site officiel</a:t>
              </a:r>
            </a:p>
          </p:txBody>
        </p:sp>
      </p:grpSp>
      <p:pic>
        <p:nvPicPr>
          <p:cNvPr id="3074" name="Picture 2" descr="Résultat de recherche d'images pour &quot;forum&quot;">
            <a:extLst>
              <a:ext uri="{FF2B5EF4-FFF2-40B4-BE49-F238E27FC236}">
                <a16:creationId xmlns:a16="http://schemas.microsoft.com/office/drawing/2014/main" id="{3DE0BB2F-D046-40CA-9606-E76021A9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11" y="3838222"/>
            <a:ext cx="2767751" cy="2032112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B7275E40-427E-4076-9DC9-426771FAF319}"/>
              </a:ext>
            </a:extLst>
          </p:cNvPr>
          <p:cNvGrpSpPr/>
          <p:nvPr/>
        </p:nvGrpSpPr>
        <p:grpSpPr>
          <a:xfrm>
            <a:off x="8774708" y="2630913"/>
            <a:ext cx="1167091" cy="967725"/>
            <a:chOff x="1600557" y="563502"/>
            <a:chExt cx="1370885" cy="1096708"/>
          </a:xfrm>
          <a:scene3d>
            <a:camera prst="orthographicFront"/>
            <a:lightRig rig="flat" dir="t"/>
          </a:scene3d>
        </p:grpSpPr>
        <p:sp>
          <p:nvSpPr>
            <p:cNvPr id="11" name="Rectangle : coins arrondis 10" title="Step 2 title">
              <a:extLst>
                <a:ext uri="{FF2B5EF4-FFF2-40B4-BE49-F238E27FC236}">
                  <a16:creationId xmlns:a16="http://schemas.microsoft.com/office/drawing/2014/main" id="{EC56D849-39EA-4EC7-AAD9-1BDE6D11AFB5}"/>
                </a:ext>
              </a:extLst>
            </p:cNvPr>
            <p:cNvSpPr/>
            <p:nvPr/>
          </p:nvSpPr>
          <p:spPr>
            <a:xfrm>
              <a:off x="1600557" y="563502"/>
              <a:ext cx="1370885" cy="1096708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E57FAD2D-3956-42C6-8C0A-E08C78C66DA4}"/>
                </a:ext>
              </a:extLst>
            </p:cNvPr>
            <p:cNvSpPr txBox="1"/>
            <p:nvPr/>
          </p:nvSpPr>
          <p:spPr>
            <a:xfrm>
              <a:off x="1632678" y="595623"/>
              <a:ext cx="1306643" cy="10324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1435" tIns="51435" rIns="51435" bIns="51435" numCol="1" spcCol="1270" rtlCol="0" anchor="ctr" anchorCtr="0">
              <a:noAutofit/>
            </a:bodyPr>
            <a:lstStyle/>
            <a:p>
              <a:pPr marL="0" lvl="0" indent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noProof="0" dirty="0"/>
                <a:t>Forums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E005297-1C06-4A2F-B953-310C4104C112}"/>
              </a:ext>
            </a:extLst>
          </p:cNvPr>
          <p:cNvGrpSpPr/>
          <p:nvPr/>
        </p:nvGrpSpPr>
        <p:grpSpPr>
          <a:xfrm>
            <a:off x="9729509" y="3779982"/>
            <a:ext cx="1167091" cy="967725"/>
            <a:chOff x="3198956" y="1395576"/>
            <a:chExt cx="1370885" cy="1096708"/>
          </a:xfrm>
          <a:scene3d>
            <a:camera prst="orthographicFront"/>
            <a:lightRig rig="flat" dir="t"/>
          </a:scene3d>
        </p:grpSpPr>
        <p:sp>
          <p:nvSpPr>
            <p:cNvPr id="14" name="Rectangle : coins arrondis 13" title="Step 3 title">
              <a:extLst>
                <a:ext uri="{FF2B5EF4-FFF2-40B4-BE49-F238E27FC236}">
                  <a16:creationId xmlns:a16="http://schemas.microsoft.com/office/drawing/2014/main" id="{64CCC831-89A7-4B62-838D-3A36642D223A}"/>
                </a:ext>
              </a:extLst>
            </p:cNvPr>
            <p:cNvSpPr/>
            <p:nvPr/>
          </p:nvSpPr>
          <p:spPr>
            <a:xfrm>
              <a:off x="3198956" y="1395576"/>
              <a:ext cx="1370885" cy="1096708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Rectangle : coins arrondis 4">
              <a:extLst>
                <a:ext uri="{FF2B5EF4-FFF2-40B4-BE49-F238E27FC236}">
                  <a16:creationId xmlns:a16="http://schemas.microsoft.com/office/drawing/2014/main" id="{16A0ADED-E43A-42E0-AC60-40D6A869CE6E}"/>
                </a:ext>
              </a:extLst>
            </p:cNvPr>
            <p:cNvSpPr txBox="1"/>
            <p:nvPr/>
          </p:nvSpPr>
          <p:spPr>
            <a:xfrm>
              <a:off x="3231077" y="1427697"/>
              <a:ext cx="1306643" cy="10324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1435" tIns="51435" rIns="51435" bIns="51435" numCol="1" spcCol="1270" rtlCol="0" anchor="ctr" anchorCtr="0">
              <a:noAutofit/>
            </a:bodyPr>
            <a:lstStyle/>
            <a:p>
              <a:pPr marL="0" lvl="0" indent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noProof="0" dirty="0"/>
                <a:t>Guides</a:t>
              </a:r>
            </a:p>
          </p:txBody>
        </p:sp>
      </p:grpSp>
      <p:pic>
        <p:nvPicPr>
          <p:cNvPr id="3076" name="Picture 4" descr="Résultat de recherche d'images pour &quot;guide&quot;">
            <a:extLst>
              <a:ext uri="{FF2B5EF4-FFF2-40B4-BE49-F238E27FC236}">
                <a16:creationId xmlns:a16="http://schemas.microsoft.com/office/drawing/2014/main" id="{CF673DEC-9B1D-4AE9-AC9F-A035A968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02" y="3779982"/>
            <a:ext cx="2390199" cy="239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91139918-AE01-4F82-8E98-E3DE643172FE}"/>
              </a:ext>
            </a:extLst>
          </p:cNvPr>
          <p:cNvGrpSpPr/>
          <p:nvPr/>
        </p:nvGrpSpPr>
        <p:grpSpPr>
          <a:xfrm>
            <a:off x="6328634" y="3803096"/>
            <a:ext cx="1172718" cy="938174"/>
            <a:chOff x="767" y="1972724"/>
            <a:chExt cx="1172718" cy="938174"/>
          </a:xfrm>
          <a:scene3d>
            <a:camera prst="orthographicFront"/>
            <a:lightRig rig="flat" dir="t"/>
          </a:scene3d>
        </p:grpSpPr>
        <p:sp>
          <p:nvSpPr>
            <p:cNvPr id="19" name="Rectangle : coins arrondis 18" title="Step 1 title">
              <a:extLst>
                <a:ext uri="{FF2B5EF4-FFF2-40B4-BE49-F238E27FC236}">
                  <a16:creationId xmlns:a16="http://schemas.microsoft.com/office/drawing/2014/main" id="{A93D963B-F2F3-4877-9BC0-FD1D9C55667B}"/>
                </a:ext>
              </a:extLst>
            </p:cNvPr>
            <p:cNvSpPr/>
            <p:nvPr/>
          </p:nvSpPr>
          <p:spPr>
            <a:xfrm>
              <a:off x="767" y="1972724"/>
              <a:ext cx="1172718" cy="93817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 : coins arrondis 4">
              <a:extLst>
                <a:ext uri="{FF2B5EF4-FFF2-40B4-BE49-F238E27FC236}">
                  <a16:creationId xmlns:a16="http://schemas.microsoft.com/office/drawing/2014/main" id="{48EB877C-0F90-4FAC-BD16-68CAD1DE1320}"/>
                </a:ext>
              </a:extLst>
            </p:cNvPr>
            <p:cNvSpPr txBox="1"/>
            <p:nvPr/>
          </p:nvSpPr>
          <p:spPr>
            <a:xfrm>
              <a:off x="28245" y="2000202"/>
              <a:ext cx="1117762" cy="8832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3815" tIns="43815" rIns="43815" bIns="43815" numCol="1" spcCol="1270" rtlCol="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noProof="0" dirty="0"/>
                <a:t>Cours</a:t>
              </a:r>
            </a:p>
          </p:txBody>
        </p:sp>
      </p:grpSp>
      <p:pic>
        <p:nvPicPr>
          <p:cNvPr id="3080" name="Picture 8" descr="Résultat de recherche d'images pour &quot;cesi&quot;">
            <a:extLst>
              <a:ext uri="{FF2B5EF4-FFF2-40B4-BE49-F238E27FC236}">
                <a16:creationId xmlns:a16="http://schemas.microsoft.com/office/drawing/2014/main" id="{8F92E5B3-976B-4F7F-9F68-3F04F86B7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1" b="23902"/>
          <a:stretch/>
        </p:blipFill>
        <p:spPr bwMode="auto">
          <a:xfrm>
            <a:off x="895905" y="4146773"/>
            <a:ext cx="3485429" cy="1415009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B48C0B5-B6DD-430A-BA67-CC1B5C390D96}"/>
              </a:ext>
            </a:extLst>
          </p:cNvPr>
          <p:cNvSpPr txBox="1">
            <a:spLocks/>
          </p:cNvSpPr>
          <p:nvPr/>
        </p:nvSpPr>
        <p:spPr>
          <a:xfrm>
            <a:off x="845105" y="592254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Rounded MT Bold" panose="020F0704030504030204" pitchFamily="34" charset="0"/>
              </a:rPr>
              <a:t>CONSTRUCTION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938EBA-1B39-4E9C-9123-DADD1465E985}"/>
              </a:ext>
            </a:extLst>
          </p:cNvPr>
          <p:cNvSpPr txBox="1">
            <a:spLocks/>
          </p:cNvSpPr>
          <p:nvPr/>
        </p:nvSpPr>
        <p:spPr>
          <a:xfrm>
            <a:off x="1295401" y="1828800"/>
            <a:ext cx="4572000" cy="434816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HTML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146" name="Picture 2" descr="Résultat de recherche d'images pour &quot;logo html&quot;">
            <a:extLst>
              <a:ext uri="{FF2B5EF4-FFF2-40B4-BE49-F238E27FC236}">
                <a16:creationId xmlns:a16="http://schemas.microsoft.com/office/drawing/2014/main" id="{61939002-83AF-4C7C-A48C-373802ED5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3" t="-4007" b="-1"/>
          <a:stretch/>
        </p:blipFill>
        <p:spPr bwMode="auto">
          <a:xfrm>
            <a:off x="9304219" y="2470509"/>
            <a:ext cx="1780310" cy="256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28AE59A-6A4C-417B-8D1C-DFF7D2FB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78" y="2969418"/>
            <a:ext cx="6762750" cy="20669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0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938EBA-1B39-4E9C-9123-DADD1465E985}"/>
              </a:ext>
            </a:extLst>
          </p:cNvPr>
          <p:cNvSpPr txBox="1">
            <a:spLocks/>
          </p:cNvSpPr>
          <p:nvPr/>
        </p:nvSpPr>
        <p:spPr>
          <a:xfrm>
            <a:off x="1295401" y="1828800"/>
            <a:ext cx="4572000" cy="434816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CSS</a:t>
            </a:r>
          </a:p>
          <a:p>
            <a:endParaRPr lang="fr-FR" dirty="0"/>
          </a:p>
        </p:txBody>
      </p:sp>
      <p:pic>
        <p:nvPicPr>
          <p:cNvPr id="5122" name="Picture 2" descr="Résultat de recherche d'images pour &quot;logo html&quot;">
            <a:extLst>
              <a:ext uri="{FF2B5EF4-FFF2-40B4-BE49-F238E27FC236}">
                <a16:creationId xmlns:a16="http://schemas.microsoft.com/office/drawing/2014/main" id="{A32A1BF9-3F40-4619-9511-D4DD52DC6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6" r="52667" b="1"/>
          <a:stretch/>
        </p:blipFill>
        <p:spPr bwMode="auto">
          <a:xfrm>
            <a:off x="9326419" y="2710115"/>
            <a:ext cx="1803399" cy="25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AE46451-3DF1-46E7-9F4B-920C9AC80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943" y="288492"/>
            <a:ext cx="4105275" cy="64103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5A41C7F6-CAFE-4F3A-9F31-2B155B408A66}"/>
              </a:ext>
            </a:extLst>
          </p:cNvPr>
          <p:cNvSpPr txBox="1">
            <a:spLocks/>
          </p:cNvSpPr>
          <p:nvPr/>
        </p:nvSpPr>
        <p:spPr>
          <a:xfrm>
            <a:off x="845105" y="592254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Rounded MT Bold" panose="020F0704030504030204" pitchFamily="34" charset="0"/>
              </a:rPr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423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938EBA-1B39-4E9C-9123-DADD1465E985}"/>
              </a:ext>
            </a:extLst>
          </p:cNvPr>
          <p:cNvSpPr txBox="1">
            <a:spLocks/>
          </p:cNvSpPr>
          <p:nvPr/>
        </p:nvSpPr>
        <p:spPr>
          <a:xfrm>
            <a:off x="1295401" y="1828800"/>
            <a:ext cx="4572000" cy="434816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JavaScript / </a:t>
            </a:r>
            <a:r>
              <a:rPr lang="fr-FR" dirty="0" err="1"/>
              <a:t>VueJS</a:t>
            </a:r>
            <a:endParaRPr lang="fr-FR" dirty="0"/>
          </a:p>
          <a:p>
            <a:endParaRPr lang="fr-FR" dirty="0"/>
          </a:p>
        </p:txBody>
      </p:sp>
      <p:pic>
        <p:nvPicPr>
          <p:cNvPr id="4098" name="Picture 2" descr="Résultat de recherche d'images pour &quot;logo js&quot;">
            <a:extLst>
              <a:ext uri="{FF2B5EF4-FFF2-40B4-BE49-F238E27FC236}">
                <a16:creationId xmlns:a16="http://schemas.microsoft.com/office/drawing/2014/main" id="{F4E40B2A-0346-4886-9668-D9180E4A2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27" y="2704883"/>
            <a:ext cx="2595995" cy="259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13B415A-4989-4FA4-9CA1-E093843FE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363" y="2332125"/>
            <a:ext cx="5724814" cy="41116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4100" name="Picture 4" descr="Résultat de recherche d'images pour &quot;vuejs&quot;">
            <a:extLst>
              <a:ext uri="{FF2B5EF4-FFF2-40B4-BE49-F238E27FC236}">
                <a16:creationId xmlns:a16="http://schemas.microsoft.com/office/drawing/2014/main" id="{B071B1B0-0131-472E-9625-08C8D6B9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394" y="2704883"/>
            <a:ext cx="2924660" cy="296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D873A7-0DDF-432F-A0C1-11BC32451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114" y="2267157"/>
            <a:ext cx="5435311" cy="424154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F09FBF8-86CF-44B3-B86F-013DE1C1601F}"/>
              </a:ext>
            </a:extLst>
          </p:cNvPr>
          <p:cNvSpPr txBox="1">
            <a:spLocks/>
          </p:cNvSpPr>
          <p:nvPr/>
        </p:nvSpPr>
        <p:spPr>
          <a:xfrm>
            <a:off x="845105" y="592254"/>
            <a:ext cx="9601200" cy="106994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Rounded MT Bold" panose="020F0704030504030204" pitchFamily="34" charset="0"/>
              </a:rPr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21879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étal brossé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411_TF03030981" id="{5D42BD52-F9D0-4E90-921F-10A38D68BCE2}" vid="{19442F28-F5A6-4E5C-A376-AEC3EB02E4B5}"/>
    </a:ext>
  </a:extLst>
</a:theme>
</file>

<file path=ppt/theme/theme2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ushedMetal">
    <a:dk1>
      <a:sysClr val="windowText" lastClr="000000"/>
    </a:dk1>
    <a:lt1>
      <a:sysClr val="window" lastClr="FFFFFF"/>
    </a:lt1>
    <a:dk2>
      <a:srgbClr val="2F333A"/>
    </a:dk2>
    <a:lt2>
      <a:srgbClr val="E4F9F9"/>
    </a:lt2>
    <a:accent1>
      <a:srgbClr val="07CB98"/>
    </a:accent1>
    <a:accent2>
      <a:srgbClr val="5A90D1"/>
    </a:accent2>
    <a:accent3>
      <a:srgbClr val="E6AD1E"/>
    </a:accent3>
    <a:accent4>
      <a:srgbClr val="EA6312"/>
    </a:accent4>
    <a:accent5>
      <a:srgbClr val="8253A9"/>
    </a:accent5>
    <a:accent6>
      <a:srgbClr val="CB274A"/>
    </a:accent6>
    <a:hlink>
      <a:srgbClr val="5A90D1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purl.org/dc/dcmitype/"/>
    <ds:schemaRef ds:uri="a4f35948-e619-41b3-aa29-22878b09cfd2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327</Words>
  <Application>Microsoft Office PowerPoint</Application>
  <PresentationFormat>Grand écran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Georgia</vt:lpstr>
      <vt:lpstr>Métal brossé 16x9</vt:lpstr>
      <vt:lpstr>Projet : Site Web</vt:lpstr>
      <vt:lpstr>INTRODUCTION</vt:lpstr>
      <vt:lpstr>Sommaire</vt:lpstr>
      <vt:lpstr>BACKLOG DU PROJET</vt:lpstr>
      <vt:lpstr>LEARNING</vt:lpstr>
      <vt:lpstr>LEARNING</vt:lpstr>
      <vt:lpstr>Présentation PowerPoint</vt:lpstr>
      <vt:lpstr>Présentation PowerPoint</vt:lpstr>
      <vt:lpstr>Présentation PowerPoint</vt:lpstr>
      <vt:lpstr>Présentation PowerPoint</vt:lpstr>
      <vt:lpstr>Outils de communication</vt:lpstr>
      <vt:lpstr>Présentation PowerPoint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Site Web</dc:title>
  <dc:creator>ALICHE SALEM</dc:creator>
  <cp:lastModifiedBy>ALICHE SALEM</cp:lastModifiedBy>
  <cp:revision>33</cp:revision>
  <dcterms:created xsi:type="dcterms:W3CDTF">2018-02-09T13:44:14Z</dcterms:created>
  <dcterms:modified xsi:type="dcterms:W3CDTF">2018-03-06T10:27:36Z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