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aws.amazon.com/r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A32F8-D048-4359-D47E-F9DAA5587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RDS</a:t>
            </a:r>
            <a:br>
              <a:rPr lang="en-IN" dirty="0"/>
            </a:br>
            <a:r>
              <a:rPr lang="en-IN" dirty="0"/>
              <a:t>(RELATIONAL DATABASE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799BC3-4762-278D-AFCB-65D6A6F56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PRESENTED BY</a:t>
            </a:r>
          </a:p>
          <a:p>
            <a:r>
              <a:rPr lang="en-IN" dirty="0"/>
              <a:t>                                                                                     L NARENDRA</a:t>
            </a:r>
          </a:p>
        </p:txBody>
      </p:sp>
      <p:pic>
        <p:nvPicPr>
          <p:cNvPr id="1026" name="Picture 2" descr="Amazon Relational Database Service (RDS)">
            <a:extLst>
              <a:ext uri="{FF2B5EF4-FFF2-40B4-BE49-F238E27FC236}">
                <a16:creationId xmlns:a16="http://schemas.microsoft.com/office/drawing/2014/main" xmlns="" id="{00F417F4-85D5-C431-B84D-F6F98AB6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7735" y="184150"/>
            <a:ext cx="36861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3313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C5B3E-16ED-AAD3-346C-419BED4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737A7-882A-ED25-CD9B-88353793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8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RDS NOW SUPPORTS</a:t>
            </a:r>
          </a:p>
          <a:p>
            <a:r>
              <a:rPr lang="en-IN" dirty="0"/>
              <a:t> 9.3.6- fix for RDS Bug – </a:t>
            </a:r>
            <a:r>
              <a:rPr lang="en-IN" sz="2800" dirty="0"/>
              <a:t>reset all  </a:t>
            </a:r>
            <a:endParaRPr lang="en-IN" dirty="0"/>
          </a:p>
          <a:p>
            <a:r>
              <a:rPr lang="en-IN" dirty="0"/>
              <a:t>9.3.9  (Default)</a:t>
            </a:r>
          </a:p>
          <a:p>
            <a:r>
              <a:rPr lang="en-IN" dirty="0"/>
              <a:t>9.4.1 and 9.4.4 (defualt)</a:t>
            </a:r>
          </a:p>
          <a:p>
            <a:pPr marL="0" indent="0">
              <a:buNone/>
            </a:pPr>
            <a:r>
              <a:rPr lang="en-IN" dirty="0"/>
              <a:t>     - JSON</a:t>
            </a:r>
          </a:p>
          <a:p>
            <a:pPr marL="0" indent="0">
              <a:buNone/>
            </a:pPr>
            <a:r>
              <a:rPr lang="en-IN" dirty="0"/>
              <a:t>     - GIN index </a:t>
            </a:r>
            <a:r>
              <a:rPr lang="en-IN" dirty="0" smtClean="0"/>
              <a:t>improvements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174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B309F-A83B-C106-7957-67738A0C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9976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Cost of Amazon RDS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B3136-7ECB-EB95-ABF0-DFAED8069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23" y="1658143"/>
            <a:ext cx="10925083" cy="4957810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When using Amazon RDS, pay only for only the usage without any minimum and setup charges. Billing is based on the following criteria 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Instance class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Pricing is based on the class of the DB instance consumed.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Running time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Price is calculated by the instance-hour, which is equivalent to a single instance running per hour.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Bill is calculated as per the storage capacity plan chosen in terms of per GB.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I/O requests per month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Billing structure also includes total number of storage I/O requests made in a billing cycle.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Backup storage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There is no additional charges for backup storage up to 100% of database. This service is free only for active DB instances.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82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6D40B-B455-62DD-F7D0-AA8DE890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098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How to Set Up Amazon RDS?</a:t>
            </a: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784F79-BF97-1BAC-350E-89F8B244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5" y="1819180"/>
            <a:ext cx="10889223" cy="4420301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1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Login to AWS management console. Use the following link to open Amazon RDS console − </a:t>
            </a:r>
            <a:r>
              <a:rPr lang="en-US" b="0" i="0" u="none" strike="noStrike" dirty="0">
                <a:solidFill>
                  <a:srgbClr val="0DBA4B"/>
                </a:solidFill>
                <a:effectLst/>
                <a:latin typeface="Nunito" pitchFamily="2" charset="0"/>
                <a:hlinkClick r:id="rId2"/>
              </a:rPr>
              <a:t>https://console.aws.amazon.com/rds/</a:t>
            </a:r>
            <a:endParaRPr lang="en-US" b="0" i="0" u="none" strike="noStrike" dirty="0">
              <a:solidFill>
                <a:srgbClr val="0DBA4B"/>
              </a:solidFill>
              <a:effectLst/>
              <a:latin typeface="Nunito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2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Select the region where the DB instance is to be created, at the top right corner of the Amazon RDS console.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3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Select Instances in the navigation pane, then click Launch DB Instance button.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4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The Launch DB Instance Wizard opens. Select the type of instance as required to launch and click the Select button.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119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0793-A248-EE01-9C25-31E8FFC5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On the Specify DB Details page, provide the required details and click the Continue button</a:t>
            </a:r>
            <a:endParaRPr lang="en-IN" sz="2400" dirty="0"/>
          </a:p>
        </p:txBody>
      </p:sp>
      <p:pic>
        <p:nvPicPr>
          <p:cNvPr id="5122" name="Picture 2" descr="Continue">
            <a:extLst>
              <a:ext uri="{FF2B5EF4-FFF2-40B4-BE49-F238E27FC236}">
                <a16:creationId xmlns:a16="http://schemas.microsoft.com/office/drawing/2014/main" xmlns="" id="{E7049A5D-2165-350F-296C-CFB8BD8B7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17058"/>
            <a:ext cx="9167999" cy="450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486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7E220-E770-A1B6-8BF7-00115DF2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On the Additional configuration page, provide the additional information required to launch the MySQL DB instance and click the Continue button.</a:t>
            </a:r>
            <a:endParaRPr lang="en-IN" sz="2400" dirty="0"/>
          </a:p>
        </p:txBody>
      </p:sp>
      <p:pic>
        <p:nvPicPr>
          <p:cNvPr id="6146" name="Picture 2" descr="DB Security Group">
            <a:extLst>
              <a:ext uri="{FF2B5EF4-FFF2-40B4-BE49-F238E27FC236}">
                <a16:creationId xmlns:a16="http://schemas.microsoft.com/office/drawing/2014/main" xmlns="" id="{3DB1B86C-9FA7-BBF1-1A3E-C93FACAC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3648" y="2097088"/>
            <a:ext cx="8166846" cy="459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4183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8D2B1-1E07-6EBE-7ECA-C3155CE2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7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On Management options page, make the choices and click the Continue button.</a:t>
            </a:r>
            <a:endParaRPr lang="en-IN" dirty="0"/>
          </a:p>
        </p:txBody>
      </p:sp>
      <p:pic>
        <p:nvPicPr>
          <p:cNvPr id="7170" name="Picture 2" descr="Launch DB Instance Wizard">
            <a:extLst>
              <a:ext uri="{FF2B5EF4-FFF2-40B4-BE49-F238E27FC236}">
                <a16:creationId xmlns:a16="http://schemas.microsoft.com/office/drawing/2014/main" xmlns="" id="{33FDC536-BE43-C5E8-A354-8E2FA702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0919" y="2357718"/>
            <a:ext cx="9018494" cy="388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071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22264A-6C78-2740-BCD6-4F1F04B6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217"/>
            <a:ext cx="10820399" cy="147857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Step 8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On the Review page, verify the details and click the Launch DB Instance button.</a:t>
            </a:r>
            <a:endParaRPr lang="en-IN" dirty="0"/>
          </a:p>
        </p:txBody>
      </p:sp>
      <p:pic>
        <p:nvPicPr>
          <p:cNvPr id="8194" name="Picture 2" descr="Launch DB Instance">
            <a:extLst>
              <a:ext uri="{FF2B5EF4-FFF2-40B4-BE49-F238E27FC236}">
                <a16:creationId xmlns:a16="http://schemas.microsoft.com/office/drawing/2014/main" xmlns="" id="{0B6A75D6-CD8A-5093-5787-69F7F301B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741" y="1425387"/>
            <a:ext cx="9861178" cy="52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200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BF800-C3D3-EADA-BCC3-25D9BCE9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29000"/>
            <a:ext cx="9905998" cy="1478570"/>
          </a:xfrm>
        </p:spPr>
        <p:txBody>
          <a:bodyPr>
            <a:norm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160176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E952BE-95E4-1A0B-86B4-423ED5C8C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812" y="0"/>
            <a:ext cx="8791575" cy="1655762"/>
          </a:xfrm>
        </p:spPr>
        <p:txBody>
          <a:bodyPr/>
          <a:lstStyle/>
          <a:p>
            <a:r>
              <a:rPr lang="en-IN" dirty="0"/>
              <a:t>AGENDA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B00CE6-E99E-9328-672A-721BBFBFD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452281"/>
            <a:ext cx="8791575" cy="523538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What is aws 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Aws rds  services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Choice of data base engines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RDS  READ AND WRITE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Backups and disaster recovery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Push button scaling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INCLUDES VALUABLE RDS FUNCTIONALLY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VERSION UPDATES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tx2">
                    <a:lumMod val="75000"/>
                  </a:schemeClr>
                </a:solidFill>
                <a:effectLst/>
                <a:latin typeface="Heebo" pitchFamily="2" charset="-79"/>
                <a:cs typeface="Heebo" pitchFamily="2" charset="-79"/>
              </a:rPr>
              <a:t>Cost of Amazon 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ebo" pitchFamily="2" charset="-79"/>
                <a:cs typeface="Heebo" pitchFamily="2" charset="-79"/>
              </a:rPr>
              <a:t>How to Set Up Amazon RDS?</a:t>
            </a:r>
            <a:b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878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C892C-384F-C479-98AF-460D6ABD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What is aws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449265-ABA3-6AF5-EF8E-D2C921607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Amazon Relational Database Service (Amazon RDS) is </a:t>
            </a:r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collection of managed services that makes it simple to set up, operate, and scale databases in the cloud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81138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C4E19-DBD5-7D75-003F-D457BF48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Aws rds  services </a:t>
            </a:r>
          </a:p>
        </p:txBody>
      </p:sp>
      <p:pic>
        <p:nvPicPr>
          <p:cNvPr id="2050" name="Picture 2" descr="What is AWS RDS (Relational Database Service)? - Intellipaat">
            <a:extLst>
              <a:ext uri="{FF2B5EF4-FFF2-40B4-BE49-F238E27FC236}">
                <a16:creationId xmlns:a16="http://schemas.microsoft.com/office/drawing/2014/main" xmlns="" id="{B7A52090-A0DB-CBEA-0425-1C67BCB9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97088"/>
            <a:ext cx="10049435" cy="4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3245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A8833-7685-49F8-601B-497CFE70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Choice of database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953B3-A84C-A606-781C-39ACD24CE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MANAGED SERVICE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EASY TO SCALE AND OPERATE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 PERFORMENCE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 AVAILABILITY </a:t>
            </a:r>
          </a:p>
        </p:txBody>
      </p:sp>
    </p:spTree>
    <p:extLst>
      <p:ext uri="{BB962C8B-B14F-4D97-AF65-F5344CB8AC3E}">
        <p14:creationId xmlns:p14="http://schemas.microsoft.com/office/powerpoint/2010/main" xmlns="" val="268609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B31E3-68D0-A508-97DD-ABB85BE0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RDS  READ AND WRITE </a:t>
            </a:r>
          </a:p>
        </p:txBody>
      </p:sp>
      <p:pic>
        <p:nvPicPr>
          <p:cNvPr id="3076" name="Picture 4" descr="DAT402) Amazon RDS PostgreSQL:Lessons Learned &amp; New Features">
            <a:extLst>
              <a:ext uri="{FF2B5EF4-FFF2-40B4-BE49-F238E27FC236}">
                <a16:creationId xmlns:a16="http://schemas.microsoft.com/office/drawing/2014/main" xmlns="" id="{BC61646A-1141-1ABA-2F32-C29FA1A312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7341" y="2393576"/>
            <a:ext cx="5020235" cy="33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9FE1DD-6FF7-8E81-9705-277391C46290}"/>
              </a:ext>
            </a:extLst>
          </p:cNvPr>
          <p:cNvSpPr txBox="1"/>
          <p:nvPr/>
        </p:nvSpPr>
        <p:spPr>
          <a:xfrm>
            <a:off x="251012" y="2690336"/>
            <a:ext cx="61318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Amazon RDS Multi-AZ deployments provide enhanced availability and durability for your Amazon RDS database (DB) instances, making them a natural fit for production database workloads. With two different deployment options, you can customize your workloads for the availability they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749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D130F-CA20-23F0-9C13-94EE1F77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58" y="0"/>
            <a:ext cx="9905998" cy="1478570"/>
          </a:xfrm>
        </p:spPr>
        <p:txBody>
          <a:bodyPr/>
          <a:lstStyle/>
          <a:p>
            <a:r>
              <a:rPr lang="en-IN" dirty="0"/>
              <a:t>Backups and 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05FACA-A315-69C0-AF74-7B0719FA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048" y="1164532"/>
            <a:ext cx="10889223" cy="54856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DB  SNAPSHOTS</a:t>
            </a:r>
          </a:p>
          <a:p>
            <a:pPr marL="0" indent="0">
              <a:buNone/>
            </a:pPr>
            <a:r>
              <a:rPr lang="en-IN" dirty="0"/>
              <a:t>               - user-driven snapshots of database</a:t>
            </a:r>
          </a:p>
          <a:p>
            <a:pPr marL="0" indent="0">
              <a:buNone/>
            </a:pPr>
            <a:r>
              <a:rPr lang="en-IN" dirty="0"/>
              <a:t>               - kept until explicity deleted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AUTOMATED BACKUPS </a:t>
            </a:r>
          </a:p>
          <a:p>
            <a:pPr marL="0" indent="0">
              <a:buNone/>
            </a:pPr>
            <a:r>
              <a:rPr lang="en-IN" dirty="0"/>
              <a:t>               - nightly system snapshots + transaction backups</a:t>
            </a:r>
          </a:p>
          <a:p>
            <a:pPr marL="0" indent="0">
              <a:buNone/>
            </a:pPr>
            <a:r>
              <a:rPr lang="en-IN" dirty="0"/>
              <a:t>               - enables point- in –time restore to any point in relation period up to  the </a:t>
            </a:r>
          </a:p>
          <a:p>
            <a:pPr marL="0" indent="0">
              <a:buNone/>
            </a:pPr>
            <a:r>
              <a:rPr lang="en-IN" dirty="0"/>
              <a:t>                   the last 5 minutes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CROSS REGION COPY</a:t>
            </a:r>
          </a:p>
          <a:p>
            <a:pPr marL="0" indent="0">
              <a:buNone/>
            </a:pPr>
            <a:r>
              <a:rPr lang="en-IN" dirty="0"/>
              <a:t>                - change region </a:t>
            </a:r>
          </a:p>
          <a:p>
            <a:pPr marL="0" indent="0">
              <a:buNone/>
            </a:pPr>
            <a:r>
              <a:rPr lang="en-IN" dirty="0"/>
              <a:t>                - disaster recovery</a:t>
            </a:r>
          </a:p>
        </p:txBody>
      </p:sp>
    </p:spTree>
    <p:extLst>
      <p:ext uri="{BB962C8B-B14F-4D97-AF65-F5344CB8AC3E}">
        <p14:creationId xmlns:p14="http://schemas.microsoft.com/office/powerpoint/2010/main" xmlns="" val="407794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D6762-45D1-AA6B-689F-9F2095D3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0283"/>
            <a:ext cx="9905998" cy="1478570"/>
          </a:xfrm>
        </p:spPr>
        <p:txBody>
          <a:bodyPr/>
          <a:lstStyle/>
          <a:p>
            <a:r>
              <a:rPr lang="en-IN" dirty="0"/>
              <a:t>Push button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56205B-F4CF-5E48-99B6-13C0F9E5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29" y="1505415"/>
            <a:ext cx="9905999" cy="518230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SCALE NODES VERTICALLY UP OR DOWN</a:t>
            </a:r>
          </a:p>
          <a:p>
            <a:pPr marL="0" indent="0">
              <a:buNone/>
            </a:pPr>
            <a:r>
              <a:rPr lang="en-IN" dirty="0"/>
              <a:t>    - 14 current generation DB instance classes</a:t>
            </a:r>
          </a:p>
          <a:p>
            <a:pPr marL="0" indent="0">
              <a:buNone/>
            </a:pPr>
            <a:r>
              <a:rPr lang="en-IN" dirty="0"/>
              <a:t>    - db t2 micro (AWS free usage tier)</a:t>
            </a:r>
          </a:p>
          <a:p>
            <a:pPr marL="0" indent="0">
              <a:buNone/>
            </a:pPr>
            <a:r>
              <a:rPr lang="en-IN" dirty="0"/>
              <a:t>    - db .r3 8xlarge (32 virtual cross 244GB)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ONLINE STORAGE SCALING 5GB TO 3TB</a:t>
            </a:r>
          </a:p>
          <a:p>
            <a:pPr marL="0" indent="0">
              <a:buNone/>
            </a:pPr>
            <a:r>
              <a:rPr lang="en-IN" dirty="0"/>
              <a:t>    - magnetic &amp; general purpose SSD</a:t>
            </a:r>
          </a:p>
          <a:p>
            <a:pPr marL="0" indent="0">
              <a:buNone/>
            </a:pPr>
            <a:r>
              <a:rPr lang="en-IN" dirty="0"/>
              <a:t>    - SSD up to 30000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SCALE OUT NODES HORIZONTALLY</a:t>
            </a:r>
          </a:p>
          <a:p>
            <a:pPr marL="0" indent="0">
              <a:buNone/>
            </a:pPr>
            <a:r>
              <a:rPr lang="en-IN" dirty="0"/>
              <a:t>    - shard based on data or workload characteristics</a:t>
            </a:r>
          </a:p>
          <a:p>
            <a:pPr marL="0" indent="0">
              <a:buNone/>
            </a:pPr>
            <a:r>
              <a:rPr lang="en-IN" dirty="0"/>
              <a:t>    - fast and easy database creation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6176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E9D5-2612-9A74-9B54-95677E93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INCLUDES VALUABLE RDS FUNCTIONALLY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5099F-69DF-4BF6-28DA-0E59EDFB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Fast deployment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Backups and point-in-time recovery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Snapshots and restore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Compute and storage scaling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Multy-AZ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Provisioned IOPs </a:t>
            </a:r>
          </a:p>
        </p:txBody>
      </p:sp>
    </p:spTree>
    <p:extLst>
      <p:ext uri="{BB962C8B-B14F-4D97-AF65-F5344CB8AC3E}">
        <p14:creationId xmlns:p14="http://schemas.microsoft.com/office/powerpoint/2010/main" xmlns="" val="93596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373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AMAZON RDS (RELATIONAL DATABASE SERVICE</vt:lpstr>
      <vt:lpstr>AGENDA </vt:lpstr>
      <vt:lpstr>What is aws rds</vt:lpstr>
      <vt:lpstr>Aws rds  services </vt:lpstr>
      <vt:lpstr>Choice of database engines</vt:lpstr>
      <vt:lpstr>RDS  READ AND WRITE </vt:lpstr>
      <vt:lpstr>Backups and disaster recovery</vt:lpstr>
      <vt:lpstr>Push button scaling</vt:lpstr>
      <vt:lpstr>INCLUDES VALUABLE RDS FUNCTIONALLY</vt:lpstr>
      <vt:lpstr>VERSION UPDATES</vt:lpstr>
      <vt:lpstr>Cost of Amazon RDS </vt:lpstr>
      <vt:lpstr>How to Set Up Amazon RDS? </vt:lpstr>
      <vt:lpstr>Step 5 − On the Specify DB Details page, provide the required details and click the Continue button</vt:lpstr>
      <vt:lpstr>Step 6 − On the Additional configuration page, provide the additional information required to launch the MySQL DB instance and click the Continue button.</vt:lpstr>
      <vt:lpstr>Step 7 − On Management options page, make the choices and click the Continue button.</vt:lpstr>
      <vt:lpstr>Step 8 − On the Review page, verify the details and click the Launch DB Instance button.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RDS (RELATIONAL DATABASE SERVICE</dc:title>
  <dc:creator>Charan G</dc:creator>
  <cp:lastModifiedBy>HP</cp:lastModifiedBy>
  <cp:revision>3</cp:revision>
  <dcterms:created xsi:type="dcterms:W3CDTF">2023-02-19T16:17:32Z</dcterms:created>
  <dcterms:modified xsi:type="dcterms:W3CDTF">2023-02-20T04:30:12Z</dcterms:modified>
</cp:coreProperties>
</file>