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1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A54F3E-B3E0-4C55-AE8F-E45E7EBDE8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4698-38EF-48A7-A8BC-14CF01B2426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A54F3E-B3E0-4C55-AE8F-E45E7EBDE8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A4698-38EF-48A7-A8BC-14CF01B2426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A54F3E-B3E0-4C55-AE8F-E45E7EBDE8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4698-38EF-48A7-A8BC-14CF01B2426B}"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A54F3E-B3E0-4C55-AE8F-E45E7EBDE8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4698-38EF-48A7-A8BC-14CF01B2426B}" type="slidenum">
              <a:rPr lang="en-IN" smtClean="0"/>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A54F3E-B3E0-4C55-AE8F-E45E7EBDE8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4698-38EF-48A7-A8BC-14CF01B2426B}"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A54F3E-B3E0-4C55-AE8F-E45E7EBDE86E}"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4698-38EF-48A7-A8BC-14CF01B2426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A54F3E-B3E0-4C55-AE8F-E45E7EBDE86E}"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4698-38EF-48A7-A8BC-14CF01B2426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AA54F3E-B3E0-4C55-AE8F-E45E7EBDE8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4698-38EF-48A7-A8BC-14CF01B2426B}"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AA54F3E-B3E0-4C55-AE8F-E45E7EBDE8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4698-38EF-48A7-A8BC-14CF01B2426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1AA54F3E-B3E0-4C55-AE8F-E45E7EBDE8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4698-38EF-48A7-A8BC-14CF01B2426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A54F3E-B3E0-4C55-AE8F-E45E7EBDE8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A4698-38EF-48A7-A8BC-14CF01B2426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AA54F3E-B3E0-4C55-AE8F-E45E7EBDE8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A4698-38EF-48A7-A8BC-14CF01B2426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AA54F3E-B3E0-4C55-AE8F-E45E7EBDE86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0A4698-38EF-48A7-A8BC-14CF01B2426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AA54F3E-B3E0-4C55-AE8F-E45E7EBDE86E}"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40A4698-38EF-48A7-A8BC-14CF01B2426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AA54F3E-B3E0-4C55-AE8F-E45E7EBDE86E}"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40A4698-38EF-48A7-A8BC-14CF01B2426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1AA54F3E-B3E0-4C55-AE8F-E45E7EBDE86E}"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40A4698-38EF-48A7-A8BC-14CF01B2426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A54F3E-B3E0-4C55-AE8F-E45E7EBDE8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A4698-38EF-48A7-A8BC-14CF01B2426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AA54F3E-B3E0-4C55-AE8F-E45E7EBDE86E}" type="datetimeFigureOut">
              <a:rPr lang="en-IN" smtClean="0"/>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40A4698-38EF-48A7-A8BC-14CF01B2426B}"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cloudzero.com/blog/horizontal-vs-vertical-scaling" TargetMode="External"/><Relationship Id="rId2" Type="http://schemas.openxmlformats.org/officeDocument/2006/relationships/hyperlink" Target="https://www.cloudzero.com/blog/cloud-infrastructure" TargetMode="External"/><Relationship Id="rId1" Type="http://schemas.openxmlformats.org/officeDocument/2006/relationships/hyperlink" Target="https://aws.amazon.com/autoscal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cloudzero.com/blog/cloud-elasticity"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aws.amazon.com/elasticloadbalancing/?whats-new-cards-elb.sort-by=item.additionalFields.postDateTime&amp;whats-new-cards-elb.sort-order=desc" TargetMode="External"/><Relationship Id="rId1" Type="http://schemas.openxmlformats.org/officeDocument/2006/relationships/hyperlink" Target="https://www.cloudzero.com/blog/cloudwatch-pric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AWS AUTOSCALING GROUPS</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507" y="584791"/>
            <a:ext cx="11461898" cy="5869172"/>
          </a:xfrm>
        </p:spPr>
        <p:txBody>
          <a:bodyPr/>
          <a:lstStyle/>
          <a:p>
            <a:r>
              <a:rPr lang="en-US" b="1" i="0" dirty="0">
                <a:solidFill>
                  <a:schemeClr val="tx1"/>
                </a:solidFill>
                <a:effectLst/>
                <a:latin typeface="Gotham SSm A"/>
              </a:rPr>
              <a:t>What Is An AWS Auto Scaling?</a:t>
            </a:r>
            <a:br>
              <a:rPr lang="en-US" b="1" i="0" dirty="0">
                <a:solidFill>
                  <a:schemeClr val="tx1"/>
                </a:solidFill>
                <a:effectLst/>
                <a:latin typeface="Gotham SSm A"/>
              </a:rPr>
            </a:br>
            <a:endParaRPr lang="en-IN" sz="2000" dirty="0">
              <a:solidFill>
                <a:schemeClr val="tx1"/>
              </a:solidFill>
            </a:endParaRPr>
          </a:p>
        </p:txBody>
      </p:sp>
      <p:sp>
        <p:nvSpPr>
          <p:cNvPr id="5" name="Content Placeholder 4"/>
          <p:cNvSpPr>
            <a:spLocks noGrp="1"/>
          </p:cNvSpPr>
          <p:nvPr>
            <p:ph idx="1"/>
          </p:nvPr>
        </p:nvSpPr>
        <p:spPr>
          <a:xfrm>
            <a:off x="0" y="1127051"/>
            <a:ext cx="12119345" cy="7538483"/>
          </a:xfrm>
        </p:spPr>
        <p:txBody>
          <a:bodyPr/>
          <a:lstStyle/>
          <a:p>
            <a:endParaRPr lang="en-IN" dirty="0"/>
          </a:p>
          <a:p>
            <a:pPr algn="l"/>
            <a:r>
              <a:rPr lang="en-US" sz="2400" b="0" i="0" u="none" strike="noStrike" dirty="0">
                <a:effectLst/>
                <a:latin typeface="Gotham SSm A"/>
                <a:hlinkClick r:id="rId1"/>
              </a:rPr>
              <a:t>AWS Auto Scaling</a:t>
            </a:r>
            <a:r>
              <a:rPr lang="en-US" sz="2400" b="0" i="0" dirty="0">
                <a:effectLst/>
                <a:latin typeface="Gotham SSm A"/>
              </a:rPr>
              <a:t> is a service that assists organizations in supervising </a:t>
            </a:r>
            <a:r>
              <a:rPr lang="en-US" sz="2400" b="0" i="0" dirty="0">
                <a:effectLst/>
                <a:highlight>
                  <a:srgbClr val="000000"/>
                </a:highlight>
                <a:latin typeface="Gotham SSm A"/>
              </a:rPr>
              <a:t>AWS-based software </a:t>
            </a:r>
            <a:r>
              <a:rPr lang="en-US" sz="2400" b="0" i="0" dirty="0">
                <a:effectLst/>
                <a:latin typeface="Gotham SSm A"/>
              </a:rPr>
              <a:t>and</a:t>
            </a:r>
            <a:r>
              <a:rPr lang="en-US" sz="2400" b="0" i="0" dirty="0">
                <a:effectLst/>
                <a:highlight>
                  <a:srgbClr val="000000"/>
                </a:highlight>
                <a:latin typeface="Gotham SSm A"/>
              </a:rPr>
              <a:t> </a:t>
            </a:r>
            <a:r>
              <a:rPr lang="en-US" sz="2400" b="0" i="0" u="none" strike="noStrike" dirty="0">
                <a:effectLst/>
                <a:highlight>
                  <a:srgbClr val="000000"/>
                </a:highlight>
                <a:latin typeface="Gotham SSm A"/>
                <a:hlinkClick r:id="rId2"/>
              </a:rPr>
              <a:t>infrastructure</a:t>
            </a:r>
            <a:r>
              <a:rPr lang="en-US" sz="2400" b="0" i="0" dirty="0">
                <a:effectLst/>
                <a:latin typeface="Gotham SSm A"/>
              </a:rPr>
              <a:t>. The service automatically adjusts capacity to maintain steady, predictable performance at the lowest possible cost. </a:t>
            </a:r>
            <a:endParaRPr lang="en-US" sz="2400" b="0" i="0" dirty="0">
              <a:effectLst/>
              <a:latin typeface="Gotham SSm A"/>
            </a:endParaRPr>
          </a:p>
          <a:p>
            <a:pPr algn="l"/>
            <a:r>
              <a:rPr lang="en-US" sz="2400" b="0" i="0" dirty="0">
                <a:effectLst/>
                <a:latin typeface="Gotham SSm A"/>
              </a:rPr>
              <a:t>AWS Auto Scaling can </a:t>
            </a:r>
            <a:r>
              <a:rPr lang="en-US" sz="2400" b="0" i="0" u="none" strike="noStrike" dirty="0">
                <a:effectLst/>
                <a:highlight>
                  <a:srgbClr val="000000"/>
                </a:highlight>
                <a:latin typeface="Gotham SSm A"/>
                <a:hlinkClick r:id="rId3"/>
              </a:rPr>
              <a:t>increase and/or decrease</a:t>
            </a:r>
            <a:r>
              <a:rPr lang="en-US" sz="2400" b="0" i="0" dirty="0">
                <a:effectLst/>
                <a:highlight>
                  <a:srgbClr val="000000"/>
                </a:highlight>
                <a:latin typeface="Gotham SSm A"/>
              </a:rPr>
              <a:t> </a:t>
            </a:r>
            <a:r>
              <a:rPr lang="en-US" sz="2400" b="0" i="0" dirty="0">
                <a:effectLst/>
                <a:latin typeface="Gotham SSm A"/>
              </a:rPr>
              <a:t>the capacity of AWS services to optimize costs. The service will monitor all scalable cloud services and resources related to a user’s applications. These resources may include:</a:t>
            </a:r>
            <a:endParaRPr lang="en-US" sz="2400" b="0" i="0" dirty="0">
              <a:effectLst/>
              <a:latin typeface="Gotham SSm A"/>
            </a:endParaRPr>
          </a:p>
          <a:p>
            <a:pPr algn="l">
              <a:buFont typeface="Arial" panose="020B0604020202020204" pitchFamily="34" charset="0"/>
              <a:buChar char="•"/>
            </a:pPr>
            <a:r>
              <a:rPr lang="en-IN" b="0" i="0" dirty="0">
                <a:effectLst/>
                <a:latin typeface="Gotham SSm A"/>
              </a:rPr>
              <a:t>Aurora DB clusters and replicas</a:t>
            </a:r>
            <a:endParaRPr lang="en-IN" b="0" i="0" dirty="0">
              <a:effectLst/>
              <a:latin typeface="Gotham SSm A"/>
            </a:endParaRPr>
          </a:p>
          <a:p>
            <a:pPr algn="l">
              <a:buFont typeface="Arial" panose="020B0604020202020204" pitchFamily="34" charset="0"/>
              <a:buChar char="•"/>
            </a:pPr>
            <a:r>
              <a:rPr lang="en-IN" b="0" i="0" dirty="0">
                <a:effectLst/>
                <a:latin typeface="Gotham SSm A"/>
              </a:rPr>
              <a:t>Elastic Compute Cloud Auto Scaling Groups</a:t>
            </a:r>
            <a:endParaRPr lang="en-IN" b="0" i="0" dirty="0">
              <a:effectLst/>
              <a:latin typeface="Gotham SSm A"/>
            </a:endParaRPr>
          </a:p>
          <a:p>
            <a:pPr algn="l">
              <a:buFont typeface="Arial" panose="020B0604020202020204" pitchFamily="34" charset="0"/>
              <a:buChar char="•"/>
            </a:pPr>
            <a:r>
              <a:rPr lang="en-IN" b="0" i="0" dirty="0">
                <a:effectLst/>
                <a:latin typeface="Gotham SSm A"/>
              </a:rPr>
              <a:t>EC2 Spot Fleets</a:t>
            </a:r>
            <a:endParaRPr lang="en-IN" b="0" i="0" dirty="0">
              <a:effectLst/>
              <a:latin typeface="Gotham SSm A"/>
            </a:endParaRPr>
          </a:p>
          <a:p>
            <a:pPr algn="l">
              <a:buFont typeface="Arial" panose="020B0604020202020204" pitchFamily="34" charset="0"/>
              <a:buChar char="•"/>
            </a:pPr>
            <a:r>
              <a:rPr lang="en-IN" b="0" i="0" dirty="0">
                <a:effectLst/>
                <a:latin typeface="Gotham SSm A"/>
              </a:rPr>
              <a:t>Elastic Container Service (ECS) components</a:t>
            </a:r>
            <a:endParaRPr lang="en-IN" b="0" i="0" dirty="0">
              <a:effectLst/>
              <a:latin typeface="Gotham SSm A"/>
            </a:endParaRPr>
          </a:p>
          <a:p>
            <a:pPr algn="l">
              <a:buFont typeface="Arial" panose="020B0604020202020204" pitchFamily="34" charset="0"/>
              <a:buChar char="•"/>
            </a:pPr>
            <a:r>
              <a:rPr lang="en-IN" b="0" i="0" dirty="0">
                <a:effectLst/>
                <a:latin typeface="Gotham SSm A"/>
              </a:rPr>
              <a:t>Amazon Elastic Container Service</a:t>
            </a:r>
            <a:endParaRPr lang="en-IN" b="0" i="0" dirty="0">
              <a:effectLst/>
              <a:latin typeface="Gotham SSm A"/>
            </a:endParaRPr>
          </a:p>
          <a:p>
            <a:pPr algn="l">
              <a:buFont typeface="Arial" panose="020B0604020202020204" pitchFamily="34" charset="0"/>
              <a:buChar char="•"/>
            </a:pPr>
            <a:r>
              <a:rPr lang="en-IN" b="0" i="0" dirty="0">
                <a:effectLst/>
                <a:latin typeface="Gotham SSm A"/>
              </a:rPr>
              <a:t>DynamoDB global secondary indexes and tables</a:t>
            </a:r>
            <a:endParaRPr lang="en-IN" b="0" i="0" dirty="0">
              <a:effectLst/>
              <a:latin typeface="Gotham SSm A"/>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Best way to understand:</a:t>
            </a:r>
            <a:endParaRPr lang="en-IN"/>
          </a:p>
        </p:txBody>
      </p:sp>
      <p:sp>
        <p:nvSpPr>
          <p:cNvPr id="3" name="Content Placeholder 2"/>
          <p:cNvSpPr>
            <a:spLocks noGrp="1"/>
          </p:cNvSpPr>
          <p:nvPr>
            <p:ph idx="1"/>
          </p:nvPr>
        </p:nvSpPr>
        <p:spPr/>
        <p:txBody>
          <a:bodyPr/>
          <a:lstStyle/>
          <a:p>
            <a:pPr algn="l"/>
            <a:r>
              <a:rPr lang="en-US" sz="2400" b="0" i="0" dirty="0">
                <a:effectLst/>
                <a:latin typeface="Gotham SSm A"/>
              </a:rPr>
              <a:t>However, the best way to understand auto scaling is through Amazon’s Elastic Compute Cloud (EC2) service. EC2 provides virtual servers or compute instances that you can use to host your application(s). These virtual servers are known as EC2 instances.  </a:t>
            </a:r>
            <a:endParaRPr lang="en-US" sz="2400" b="0" i="0" dirty="0">
              <a:effectLst/>
              <a:latin typeface="Gotham SSm A"/>
            </a:endParaRPr>
          </a:p>
          <a:p>
            <a:pPr algn="l"/>
            <a:r>
              <a:rPr lang="en-US" sz="2400" b="0" i="0" dirty="0">
                <a:effectLst/>
                <a:latin typeface="Gotham SSm A"/>
              </a:rPr>
              <a:t>An organization may have multiple instances with different specifications. Throughout the rest of this guide, we’ll focus on Amazon Auto Scaling from an EC2 context, to make the topic simpler to understand</a:t>
            </a:r>
            <a:r>
              <a:rPr lang="en-US" b="0" i="0" dirty="0">
                <a:effectLst/>
                <a:latin typeface="Gotham SSm A"/>
              </a:rPr>
              <a:t>.</a:t>
            </a:r>
            <a:endParaRPr lang="en-US" b="0" i="0" dirty="0">
              <a:effectLst/>
              <a:latin typeface="Gotham SSm 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81" y="452717"/>
            <a:ext cx="9795653" cy="5795681"/>
          </a:xfrm>
        </p:spPr>
        <p:txBody>
          <a:bodyPr/>
          <a:lstStyle/>
          <a:p>
            <a:pPr algn="l"/>
            <a:r>
              <a:rPr lang="en-US" b="1" i="0" dirty="0">
                <a:solidFill>
                  <a:schemeClr val="tx1">
                    <a:lumMod val="95000"/>
                  </a:schemeClr>
                </a:solidFill>
                <a:effectLst/>
                <a:latin typeface="Gotham SSm A"/>
              </a:rPr>
              <a:t>How Does AWS Auto Scaling Work?</a:t>
            </a:r>
            <a:br>
              <a:rPr lang="en-US" b="1" i="0" dirty="0">
                <a:solidFill>
                  <a:schemeClr val="tx1">
                    <a:lumMod val="95000"/>
                  </a:schemeClr>
                </a:solidFill>
                <a:effectLst/>
                <a:latin typeface="Gotham SSm A"/>
              </a:rPr>
            </a:br>
            <a:r>
              <a:rPr lang="en-US" sz="2400" b="0" i="0" u="none" strike="noStrike" dirty="0">
                <a:solidFill>
                  <a:schemeClr val="tx1">
                    <a:lumMod val="95000"/>
                  </a:schemeClr>
                </a:solidFill>
                <a:effectLst/>
                <a:latin typeface="Gotham SSm A"/>
                <a:hlinkClick r:id="rId1"/>
              </a:rPr>
              <a:t>Elasticity</a:t>
            </a:r>
            <a:r>
              <a:rPr lang="en-US" sz="2400" b="0" i="0" dirty="0">
                <a:solidFill>
                  <a:schemeClr val="tx1">
                    <a:lumMod val="95000"/>
                  </a:schemeClr>
                </a:solidFill>
                <a:effectLst/>
                <a:latin typeface="Gotham SSm A"/>
              </a:rPr>
              <a:t> (or elastic computing) is one of the cloud’s greatest attributes. Auto scaling facilitates elasticity by automatically adding resources to meet new workload demand and reducing them when demand decreases. </a:t>
            </a:r>
            <a:br>
              <a:rPr lang="en-US" sz="2400" b="0" i="0" dirty="0">
                <a:solidFill>
                  <a:schemeClr val="tx1">
                    <a:lumMod val="95000"/>
                  </a:schemeClr>
                </a:solidFill>
                <a:effectLst/>
                <a:latin typeface="Gotham SSm A"/>
              </a:rPr>
            </a:br>
            <a:r>
              <a:rPr lang="en-US" sz="2400" b="0" i="0" dirty="0">
                <a:solidFill>
                  <a:schemeClr val="tx1">
                    <a:lumMod val="95000"/>
                  </a:schemeClr>
                </a:solidFill>
                <a:effectLst/>
                <a:latin typeface="Gotham SSm A"/>
              </a:rPr>
              <a:t>In the case of EC2, AWS will elastically scale your EC2 instances by launching new ones and terminating old unhealthy ones. You can use Amazon Auto Scaling to configure a certain number of instances using a set of defined scaling policies. </a:t>
            </a:r>
            <a:br>
              <a:rPr lang="en-US" sz="2400" b="0" i="0" dirty="0">
                <a:solidFill>
                  <a:schemeClr val="tx1">
                    <a:lumMod val="95000"/>
                  </a:schemeClr>
                </a:solidFill>
                <a:effectLst/>
                <a:latin typeface="Gotham SSm A"/>
              </a:rPr>
            </a:br>
            <a:r>
              <a:rPr lang="en-US" sz="2400" b="0" i="0" dirty="0">
                <a:solidFill>
                  <a:schemeClr val="tx1">
                    <a:lumMod val="95000"/>
                  </a:schemeClr>
                </a:solidFill>
                <a:effectLst/>
                <a:latin typeface="Gotham SSm A"/>
              </a:rPr>
              <a:t>If an EC2 instance status-check fails, AWS Auto Scaling will replace the instance. This helps you develop more resilient applications. However, this isn’t the only way auto scaling work</a:t>
            </a:r>
            <a:br>
              <a:rPr lang="en-US" sz="2400" b="0" i="0" dirty="0">
                <a:solidFill>
                  <a:schemeClr val="tx1">
                    <a:lumMod val="95000"/>
                  </a:schemeClr>
                </a:solidFill>
                <a:effectLst/>
                <a:latin typeface="Gotham SSm A"/>
              </a:rPr>
            </a:br>
            <a:endParaRPr lang="en-IN" sz="2400" dirty="0">
              <a:solidFill>
                <a:schemeClr val="tx1">
                  <a:lumMod val="95000"/>
                </a:schemeClr>
              </a:solidFill>
            </a:endParaRPr>
          </a:p>
        </p:txBody>
      </p:sp>
      <p:sp>
        <p:nvSpPr>
          <p:cNvPr id="7" name="Content Placeholder 6"/>
          <p:cNvSpPr>
            <a:spLocks noGrp="1"/>
          </p:cNvSpPr>
          <p:nvPr>
            <p:ph idx="1"/>
          </p:nvPr>
        </p:nvSpPr>
        <p:spPr>
          <a:xfrm>
            <a:off x="255182" y="148856"/>
            <a:ext cx="10196623" cy="5156792"/>
          </a:xfrm>
        </p:spPr>
        <p:txBody>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r>
              <a:rPr lang="en-US" b="0" i="0" dirty="0">
                <a:effectLst/>
                <a:latin typeface="Gotham SSm A"/>
              </a:rPr>
              <a:t>Auto scaling also utilizes performance-based metrics that are sent to </a:t>
            </a:r>
            <a:r>
              <a:rPr lang="en-US" b="0" i="0" u="none" strike="noStrike" dirty="0">
                <a:effectLst/>
                <a:latin typeface="Gotham SSm A"/>
                <a:hlinkClick r:id="rId1"/>
              </a:rPr>
              <a:t>CloudWatch</a:t>
            </a:r>
            <a:r>
              <a:rPr lang="en-US" b="0" i="0" dirty="0">
                <a:effectLst/>
                <a:latin typeface="Gotham SSm A"/>
              </a:rPr>
              <a:t>. For instance, you might set performance metrics based on CPU thresholds. If CPU usage reaches a certain defined percentage, CloudWatch will notify AWS Auto Scaling. The auto scaling service will respond by launching an extra instance to handle the pressure and add more capacity. </a:t>
            </a:r>
            <a:endParaRPr lang="en-US" b="0" i="0" dirty="0">
              <a:effectLst/>
              <a:latin typeface="Gotham SSm A"/>
            </a:endParaRPr>
          </a:p>
          <a:p>
            <a:pPr algn="l"/>
            <a:r>
              <a:rPr lang="en-US" b="0" i="0" dirty="0">
                <a:effectLst/>
                <a:latin typeface="Gotham SSm A"/>
              </a:rPr>
              <a:t>This is how auto scaling works at a very basic level. However, it also works very well with </a:t>
            </a:r>
            <a:r>
              <a:rPr lang="en-US" b="0" i="0" u="none" strike="noStrike" dirty="0">
                <a:effectLst/>
                <a:latin typeface="Gotham SSm A"/>
                <a:hlinkClick r:id="rId2"/>
              </a:rPr>
              <a:t>elastic load balancing</a:t>
            </a:r>
            <a:r>
              <a:rPr lang="en-US" b="0" i="0" dirty="0">
                <a:effectLst/>
                <a:latin typeface="Gotham SSm A"/>
              </a:rPr>
              <a:t>. For instance, clients can connect to Amazon’s load balancer, which will distribute them to your EC2 instances. If an EC2 instance fails, the load balancer will re-route the connection to the next available healthy EC2 instance.</a:t>
            </a:r>
            <a:endParaRPr lang="en-US" b="0" i="0" dirty="0">
              <a:effectLst/>
              <a:latin typeface="Gotham SSm A"/>
            </a:endParaRPr>
          </a:p>
          <a:p>
            <a:pPr algn="l"/>
            <a:r>
              <a:rPr lang="en-US" b="0" i="0" dirty="0">
                <a:effectLst/>
                <a:latin typeface="Gotham SSm A"/>
              </a:rPr>
              <a:t>AWS Auto Scaling will be notified during this process and will </a:t>
            </a:r>
            <a:r>
              <a:rPr lang="en-US" sz="2800" b="0" i="0" dirty="0">
                <a:effectLst/>
                <a:latin typeface="Gotham SSm A"/>
              </a:rPr>
              <a:t>terminate</a:t>
            </a:r>
            <a:r>
              <a:rPr lang="en-US" b="0" i="0" dirty="0">
                <a:effectLst/>
                <a:latin typeface="Gotham SSm A"/>
              </a:rPr>
              <a:t> the instance and launch a new one. </a:t>
            </a:r>
            <a:endParaRPr lang="en-US" b="0" i="0" dirty="0">
              <a:effectLst/>
              <a:latin typeface="Gotham SSm A"/>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102995" y="1093470"/>
            <a:ext cx="8946515" cy="5607685"/>
          </a:xfrm>
        </p:spPr>
        <p:txBody>
          <a:bodyPr>
            <a:normAutofit/>
          </a:bodyPr>
          <a:p>
            <a:r>
              <a:rPr lang="en-US" sz="2855">
                <a:highlight>
                  <a:srgbClr val="000000"/>
                </a:highlight>
              </a:rPr>
              <a:t>Horizontal and Vertical Autoscaling in Cloud Computing</a:t>
            </a:r>
            <a:r>
              <a:rPr lang="en-IN" altLang="en-US" sz="2855">
                <a:highlight>
                  <a:srgbClr val="000000"/>
                </a:highlight>
              </a:rPr>
              <a:t>:</a:t>
            </a:r>
            <a:endParaRPr lang="en-IN" altLang="en-US" sz="2855">
              <a:highlight>
                <a:srgbClr val="000000"/>
              </a:highlight>
            </a:endParaRPr>
          </a:p>
          <a:p>
            <a:r>
              <a:rPr lang="en-IN" altLang="en-US" sz="2855"/>
              <a:t>Vertical Autoscaling:</a:t>
            </a:r>
            <a:endParaRPr lang="en-IN" altLang="en-US" sz="2855"/>
          </a:p>
          <a:p>
            <a:r>
              <a:rPr lang="en-IN" altLang="en-US"/>
              <a:t>Vertical Autoscaling simply refers to adding more power to an existing instance. It resizes the server with no modifications to the base code. It is the ability to enhance the capacity of the existing hardware or software by including additional resources.</a:t>
            </a:r>
            <a:endParaRPr lang="en-IN" altLang="en-US"/>
          </a:p>
          <a:p>
            <a:endParaRPr lang="en-IN" altLang="en-US"/>
          </a:p>
          <a:p>
            <a:pPr marL="0" indent="0">
              <a:buNone/>
            </a:pPr>
            <a:r>
              <a:rPr lang="en-IN" altLang="en-US" sz="2855"/>
              <a:t>Horizontal Autoscaling:</a:t>
            </a:r>
            <a:endParaRPr lang="en-IN" altLang="en-US" sz="2855"/>
          </a:p>
          <a:p>
            <a:pPr marL="0" indent="0">
              <a:buNone/>
            </a:pPr>
            <a:r>
              <a:rPr lang="en-IN" altLang="en-US"/>
              <a:t>Horizontal autoscaling refers to the ability to scale wider as per the increasing traffic. It is the capability to amend several hardware or software entities such as servers so that they execute as a single logical unit. Such scaling cannot be implemented in short notice.</a:t>
            </a:r>
            <a:endParaRPr lang="en-IN" altLang="en-US"/>
          </a:p>
          <a:p>
            <a:pPr marL="0" indent="0">
              <a:buNone/>
            </a:pPr>
            <a:endParaRPr lang="en-IN" altLang="en-US"/>
          </a:p>
          <a:p>
            <a:pPr marL="0" indent="0">
              <a:buNone/>
            </a:pP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10000"/>
          </a:bodyPr>
          <a:p>
            <a:r>
              <a:rPr lang="en-US" sz="2800" b="1"/>
              <a:t>Advantages of AWS Auto Scaling</a:t>
            </a:r>
            <a:r>
              <a:rPr lang="en-IN" altLang="en-US" sz="2800" b="1"/>
              <a:t>:</a:t>
            </a:r>
            <a:endParaRPr lang="en-IN" altLang="en-US" sz="2800" b="1"/>
          </a:p>
          <a:p>
            <a:r>
              <a:rPr lang="en-IN" altLang="en-US">
                <a:highlight>
                  <a:srgbClr val="000000"/>
                </a:highlight>
              </a:rPr>
              <a:t>Improved fault tolerance </a:t>
            </a:r>
            <a:r>
              <a:rPr lang="en-IN" altLang="en-US"/>
              <a:t>- AWS Auto Scaling allows you to monitor your applications. It can help you terminate any corrupted instances and automatically launch new ones.</a:t>
            </a:r>
            <a:endParaRPr lang="en-IN" altLang="en-US"/>
          </a:p>
          <a:p>
            <a:r>
              <a:rPr lang="en-IN" altLang="en-US">
                <a:highlight>
                  <a:srgbClr val="000000"/>
                </a:highlight>
              </a:rPr>
              <a:t>Improved cost management </a:t>
            </a:r>
            <a:r>
              <a:rPr lang="en-IN" altLang="en-US"/>
              <a:t>- Scaling is done automatically through a set of threshold parameters. You can scale up or down depending on your organization’s requirements. This allows you to save money on personnel and equipment. It also gives you a centralized position to view all your scaling costs.</a:t>
            </a:r>
            <a:endParaRPr lang="en-IN" altLang="en-US"/>
          </a:p>
          <a:p>
            <a:r>
              <a:rPr lang="en-IN" altLang="en-US">
                <a:highlight>
                  <a:srgbClr val="000000"/>
                </a:highlight>
              </a:rPr>
              <a:t>Reliability</a:t>
            </a:r>
            <a:r>
              <a:rPr lang="en-IN" altLang="en-US"/>
              <a:t> - Since scaling is done automatically, it’s incredibly efficient and reliable. Furthermore, whenever scaling is initiated, AWS will send notifications to your phone or email address.</a:t>
            </a:r>
            <a:endParaRPr lang="en-IN" altLang="en-US"/>
          </a:p>
          <a:p>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IN" altLang="en-US"/>
              <a:t>                                           </a:t>
            </a:r>
            <a:r>
              <a:rPr lang="en-IN" altLang="en-US">
                <a:highlight>
                  <a:srgbClr val="000000"/>
                </a:highlight>
              </a:rPr>
              <a:t> </a:t>
            </a:r>
            <a:r>
              <a:rPr lang="en-IN" altLang="en-US" sz="5400">
                <a:highlight>
                  <a:srgbClr val="000000"/>
                </a:highlight>
              </a:rPr>
              <a:t>Thank you</a:t>
            </a:r>
            <a:endParaRPr lang="en-IN" altLang="en-US" sz="5400">
              <a:highlight>
                <a:srgbClr val="000000"/>
              </a:highligh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4051</Words>
  <Application>WPS Presentation</Application>
  <PresentationFormat>Widescreen</PresentationFormat>
  <Paragraphs>43</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Wingdings 3</vt:lpstr>
      <vt:lpstr>Arial</vt:lpstr>
      <vt:lpstr>Gotham SSm A</vt:lpstr>
      <vt:lpstr>Segoe Print</vt:lpstr>
      <vt:lpstr>Century Gothic</vt:lpstr>
      <vt:lpstr>Microsoft YaHei</vt:lpstr>
      <vt:lpstr>Arial Unicode MS</vt:lpstr>
      <vt:lpstr>Calibri</vt:lpstr>
      <vt:lpstr>Ion</vt:lpstr>
      <vt:lpstr>AWS AUTOSCALING GROUPS</vt:lpstr>
      <vt:lpstr>What Is An AWS Auto Scaling? </vt:lpstr>
      <vt:lpstr>Best way to understand:</vt:lpstr>
      <vt:lpstr>How Does AWS Auto Scaling Work? Elasticity (or elastic computing) is one of the cloud’s greatest attributes. Auto scaling facilitates elasticity by automatically adding resources to meet new workload demand and reducing them when demand decreases.  In the case of EC2, AWS will elastically scale your EC2 instances by launching new ones and terminating old unhealthy ones. You can use Amazon Auto Scaling to configure a certain number of instances using a set of defined scaling policies.  If an EC2 instance status-check fails, AWS Auto Scaling will replace the instance. This helps you develop more resilient applications. However, this isn’t the only way auto scaling work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AUTOSCALING GROUPS</dc:title>
  <dc:creator>sri devika</dc:creator>
  <cp:lastModifiedBy>gsrid</cp:lastModifiedBy>
  <cp:revision>8</cp:revision>
  <dcterms:created xsi:type="dcterms:W3CDTF">2023-02-18T09:21:00Z</dcterms:created>
  <dcterms:modified xsi:type="dcterms:W3CDTF">2023-02-20T07:48:55Z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5FDD140F28D149D5B8E53892D792AC8B</vt:lpwstr>
  </property>
  <property fmtid="{D5CDD505-2E9C-101B-9397-08002B2CF9AE}" pid="3" name="KSOProductBuildVer">
    <vt:lpwstr>1033-11.2.0.11486</vt:lpwstr>
  </property>
</Properties>
</file>