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2D0C3A-B314-4B23-A18C-0CDFC6BF894C}" type="datetimeFigureOut">
              <a:rPr lang="en-US" smtClean="0"/>
              <a:t>2/12/2023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B5D2DC4-ECC0-4D43-A33C-5420391CEE9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D0C3A-B314-4B23-A18C-0CDFC6BF894C}"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D0C3A-B314-4B23-A18C-0CDFC6BF894C}"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D0C3A-B314-4B23-A18C-0CDFC6BF894C}"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2D0C3A-B314-4B23-A18C-0CDFC6BF894C}"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2DC4-ECC0-4D43-A33C-5420391CEE9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2D0C3A-B314-4B23-A18C-0CDFC6BF894C}"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2D0C3A-B314-4B23-A18C-0CDFC6BF894C}"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2D0C3A-B314-4B23-A18C-0CDFC6BF894C}"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D0C3A-B314-4B23-A18C-0CDFC6BF894C}"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2D0C3A-B314-4B23-A18C-0CDFC6BF894C}"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2DC4-ECC0-4D43-A33C-5420391CEE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2D0C3A-B314-4B23-A18C-0CDFC6BF894C}"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B5D2DC4-ECC0-4D43-A33C-5420391CEE9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2D0C3A-B314-4B23-A18C-0CDFC6BF894C}" type="datetimeFigureOut">
              <a:rPr lang="en-US" smtClean="0"/>
              <a:t>2/12/2023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5D2DC4-ECC0-4D43-A33C-5420391CEE9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oanna-kosinska-9gfGDbxuqrU-unsplash.jpg"/>
          <p:cNvPicPr>
            <a:picLocks noChangeAspect="1"/>
          </p:cNvPicPr>
          <p:nvPr/>
        </p:nvPicPr>
        <p:blipFill>
          <a:blip r:embed="rId2" cstate="print"/>
          <a:stretch>
            <a:fillRect/>
          </a:stretch>
        </p:blipFill>
        <p:spPr>
          <a:xfrm>
            <a:off x="0" y="0"/>
            <a:ext cx="9144000" cy="6857999"/>
          </a:xfrm>
          <a:prstGeom prst="rect">
            <a:avLst/>
          </a:prstGeom>
        </p:spPr>
      </p:pic>
      <p:sp>
        <p:nvSpPr>
          <p:cNvPr id="4" name="TextBox 3"/>
          <p:cNvSpPr txBox="1"/>
          <p:nvPr/>
        </p:nvSpPr>
        <p:spPr>
          <a:xfrm>
            <a:off x="2500298" y="1643050"/>
            <a:ext cx="354584" cy="400110"/>
          </a:xfrm>
          <a:prstGeom prst="rect">
            <a:avLst/>
          </a:prstGeom>
          <a:noFill/>
        </p:spPr>
        <p:txBody>
          <a:bodyPr wrap="none" rtlCol="0">
            <a:spAutoFit/>
          </a:bodyPr>
          <a:lstStyle/>
          <a:p>
            <a:r>
              <a:rPr lang="en-US" sz="2000" dirty="0" smtClean="0">
                <a:latin typeface="Arial Black" pitchFamily="34" charset="0"/>
              </a:rPr>
              <a:t>  </a:t>
            </a:r>
            <a:endParaRPr lang="en-US" sz="2000" dirty="0">
              <a:latin typeface="Arial Black" pitchFamily="34" charset="0"/>
            </a:endParaRPr>
          </a:p>
        </p:txBody>
      </p:sp>
      <p:sp>
        <p:nvSpPr>
          <p:cNvPr id="5" name="TextBox 4"/>
          <p:cNvSpPr txBox="1"/>
          <p:nvPr/>
        </p:nvSpPr>
        <p:spPr>
          <a:xfrm>
            <a:off x="2214546" y="1428736"/>
            <a:ext cx="5709768" cy="1323439"/>
          </a:xfrm>
          <a:prstGeom prst="rect">
            <a:avLst/>
          </a:prstGeom>
          <a:noFill/>
        </p:spPr>
        <p:txBody>
          <a:bodyPr wrap="none" rtlCol="0">
            <a:spAutoFit/>
          </a:bodyPr>
          <a:lstStyle/>
          <a:p>
            <a:r>
              <a:rPr lang="en-US" sz="4800" dirty="0" smtClean="0"/>
              <a:t>               </a:t>
            </a:r>
            <a:r>
              <a:rPr lang="en-US" sz="4800" dirty="0" smtClean="0">
                <a:latin typeface="Goudy Stout" pitchFamily="18" charset="0"/>
              </a:rPr>
              <a:t>IAM</a:t>
            </a:r>
          </a:p>
          <a:p>
            <a:r>
              <a:rPr lang="en-US" sz="3200" dirty="0" smtClean="0"/>
              <a:t>IDENTITY ACCESS MANAGEMENT</a:t>
            </a:r>
            <a:endParaRPr lang="en-US" sz="3200" dirty="0"/>
          </a:p>
        </p:txBody>
      </p:sp>
      <p:sp>
        <p:nvSpPr>
          <p:cNvPr id="7" name="TextBox 6"/>
          <p:cNvSpPr txBox="1"/>
          <p:nvPr/>
        </p:nvSpPr>
        <p:spPr>
          <a:xfrm>
            <a:off x="4071934" y="2857496"/>
            <a:ext cx="1487908" cy="923330"/>
          </a:xfrm>
          <a:prstGeom prst="rect">
            <a:avLst/>
          </a:prstGeom>
          <a:noFill/>
        </p:spPr>
        <p:txBody>
          <a:bodyPr wrap="none" rtlCol="0">
            <a:spAutoFit/>
          </a:bodyPr>
          <a:lstStyle/>
          <a:p>
            <a:r>
              <a:rPr lang="en-US" sz="5400" dirty="0" smtClean="0"/>
              <a:t>AWS</a:t>
            </a:r>
            <a:endParaRPr lang="en-US" sz="5400" dirty="0"/>
          </a:p>
        </p:txBody>
      </p:sp>
      <p:sp>
        <p:nvSpPr>
          <p:cNvPr id="8" name="TextBox 7"/>
          <p:cNvSpPr txBox="1"/>
          <p:nvPr/>
        </p:nvSpPr>
        <p:spPr>
          <a:xfrm>
            <a:off x="4071934" y="4214818"/>
            <a:ext cx="4407873" cy="707886"/>
          </a:xfrm>
          <a:prstGeom prst="rect">
            <a:avLst/>
          </a:prstGeom>
          <a:noFill/>
        </p:spPr>
        <p:txBody>
          <a:bodyPr wrap="none" rtlCol="0">
            <a:spAutoFit/>
          </a:bodyPr>
          <a:lstStyle/>
          <a:p>
            <a:r>
              <a:rPr lang="en-US" sz="4000" dirty="0" smtClean="0">
                <a:latin typeface="Cooper Black" pitchFamily="18" charset="0"/>
              </a:rPr>
              <a:t>PRESENTED BY</a:t>
            </a:r>
            <a:endParaRPr lang="en-US" sz="4000" dirty="0">
              <a:latin typeface="Cooper Black" pitchFamily="18" charset="0"/>
            </a:endParaRPr>
          </a:p>
        </p:txBody>
      </p:sp>
      <p:sp>
        <p:nvSpPr>
          <p:cNvPr id="9" name="TextBox 8"/>
          <p:cNvSpPr txBox="1"/>
          <p:nvPr/>
        </p:nvSpPr>
        <p:spPr>
          <a:xfrm>
            <a:off x="5072066" y="5143512"/>
            <a:ext cx="2488245" cy="523220"/>
          </a:xfrm>
          <a:prstGeom prst="rect">
            <a:avLst/>
          </a:prstGeom>
          <a:noFill/>
        </p:spPr>
        <p:txBody>
          <a:bodyPr wrap="none" rtlCol="0">
            <a:spAutoFit/>
          </a:bodyPr>
          <a:lstStyle/>
          <a:p>
            <a:r>
              <a:rPr lang="en-US" sz="2800" dirty="0" smtClean="0">
                <a:latin typeface="Forte" pitchFamily="66" charset="0"/>
              </a:rPr>
              <a:t>L .NARENDRA</a:t>
            </a:r>
            <a:endParaRPr lang="en-US" sz="2800" dirty="0">
              <a:latin typeface="Forte"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Advanced Topics</a:t>
            </a:r>
            <a:endParaRPr lang="en-US" dirty="0"/>
          </a:p>
        </p:txBody>
      </p:sp>
      <p:sp>
        <p:nvSpPr>
          <p:cNvPr id="3" name="Rectangle 2"/>
          <p:cNvSpPr/>
          <p:nvPr/>
        </p:nvSpPr>
        <p:spPr>
          <a:xfrm>
            <a:off x="785786" y="1928802"/>
            <a:ext cx="8358214" cy="4278094"/>
          </a:xfrm>
          <a:prstGeom prst="rect">
            <a:avLst/>
          </a:prstGeom>
        </p:spPr>
        <p:txBody>
          <a:bodyPr wrap="square">
            <a:spAutoFit/>
          </a:bodyPr>
          <a:lstStyle/>
          <a:p>
            <a:r>
              <a:rPr lang="en-US" sz="2800" dirty="0" smtClean="0"/>
              <a:t>Advanced Policies</a:t>
            </a:r>
          </a:p>
          <a:p>
            <a:r>
              <a:rPr lang="en-US" sz="2800" dirty="0" smtClean="0"/>
              <a:t>Policy Analysis</a:t>
            </a:r>
          </a:p>
          <a:p>
            <a:r>
              <a:rPr lang="en-US" sz="2800" dirty="0" smtClean="0"/>
              <a:t>Cross account-permissions</a:t>
            </a:r>
          </a:p>
          <a:p>
            <a:r>
              <a:rPr lang="en-US" sz="2800" dirty="0" smtClean="0"/>
              <a:t>Security Token Service - temporary credentials</a:t>
            </a:r>
          </a:p>
          <a:p>
            <a:pPr marL="342882" lvl="1" indent="-342882">
              <a:buFont typeface="Arial" panose="020B0604020202020204" pitchFamily="34" charset="0"/>
              <a:buChar char="•"/>
            </a:pPr>
            <a:r>
              <a:rPr lang="en-US" sz="2800" dirty="0" smtClean="0"/>
              <a:t>IAM server certificate management</a:t>
            </a:r>
          </a:p>
          <a:p>
            <a:r>
              <a:rPr lang="en-US" sz="2800" dirty="0" smtClean="0"/>
              <a:t>Related Services</a:t>
            </a:r>
          </a:p>
          <a:p>
            <a:pPr lvl="1"/>
            <a:r>
              <a:rPr lang="en-US" sz="4000" dirty="0" smtClean="0"/>
              <a:t>- </a:t>
            </a:r>
            <a:r>
              <a:rPr lang="en-US" sz="2800" dirty="0" smtClean="0"/>
              <a:t>AWS Key Management Service</a:t>
            </a:r>
          </a:p>
          <a:p>
            <a:pPr lvl="1"/>
            <a:r>
              <a:rPr lang="en-US" sz="3600" dirty="0" smtClean="0"/>
              <a:t>- </a:t>
            </a:r>
            <a:r>
              <a:rPr lang="en-US" sz="2800" dirty="0" smtClean="0"/>
              <a:t>AWS </a:t>
            </a:r>
            <a:r>
              <a:rPr lang="en-US" sz="2800" dirty="0" err="1" smtClean="0"/>
              <a:t>CloudTrail</a:t>
            </a:r>
            <a:endParaRPr lang="en-US" sz="2800" dirty="0" smtClean="0"/>
          </a:p>
          <a:p>
            <a:pPr lvl="1"/>
            <a:r>
              <a:rPr lang="en-US" sz="2800" dirty="0" smtClean="0"/>
              <a:t>- AWS </a:t>
            </a:r>
            <a:r>
              <a:rPr lang="en-US" sz="2800" dirty="0" err="1" smtClean="0"/>
              <a:t>Config</a:t>
            </a:r>
            <a:endParaRPr lang="en-US" sz="2800" dirty="0"/>
          </a:p>
        </p:txBody>
      </p:sp>
      <p:sp>
        <p:nvSpPr>
          <p:cNvPr id="4" name="Right Arrow 3"/>
          <p:cNvSpPr/>
          <p:nvPr/>
        </p:nvSpPr>
        <p:spPr>
          <a:xfrm>
            <a:off x="357158" y="2071678"/>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57158" y="2500306"/>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57158" y="3000372"/>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57158" y="3429000"/>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57158" y="4214818"/>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5).png"/>
          <p:cNvPicPr>
            <a:picLocks noChangeAspect="1"/>
          </p:cNvPicPr>
          <p:nvPr/>
        </p:nvPicPr>
        <p:blipFill>
          <a:blip r:embed="rId2"/>
          <a:stretch>
            <a:fillRect/>
          </a:stretch>
        </p:blipFill>
        <p:spPr>
          <a:xfrm>
            <a:off x="857224" y="857233"/>
            <a:ext cx="6715172" cy="6000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IAM</a:t>
            </a:r>
          </a:p>
          <a:p>
            <a:endParaRPr lang="en-US" dirty="0" smtClean="0"/>
          </a:p>
          <a:p>
            <a:pPr marL="274320" lvl="1" indent="-274320">
              <a:buClr>
                <a:schemeClr val="accent3"/>
              </a:buClr>
              <a:buSzPct val="95000"/>
            </a:pPr>
            <a:r>
              <a:rPr lang="en-US" dirty="0" smtClean="0"/>
              <a:t>IAM </a:t>
            </a:r>
            <a:r>
              <a:rPr lang="en-US" dirty="0" smtClean="0"/>
              <a:t>concepts</a:t>
            </a:r>
          </a:p>
          <a:p>
            <a:pPr marL="274320" lvl="1" indent="-274320">
              <a:buClr>
                <a:schemeClr val="accent3"/>
              </a:buClr>
              <a:buSzPct val="95000"/>
              <a:buNone/>
            </a:pPr>
            <a:endParaRPr lang="en-US" dirty="0" smtClean="0"/>
          </a:p>
          <a:p>
            <a:r>
              <a:rPr lang="en-US" dirty="0" smtClean="0"/>
              <a:t>IAM Best Practices</a:t>
            </a:r>
          </a:p>
          <a:p>
            <a:pPr>
              <a:buNone/>
            </a:pPr>
            <a:endParaRPr lang="en-US" dirty="0" smtClean="0"/>
          </a:p>
          <a:p>
            <a:r>
              <a:rPr lang="en-US" dirty="0" smtClean="0"/>
              <a:t>AWS </a:t>
            </a:r>
            <a:r>
              <a:rPr lang="en-US" dirty="0" smtClean="0"/>
              <a:t>Permissions</a:t>
            </a:r>
          </a:p>
          <a:p>
            <a:endParaRPr lang="en-US" dirty="0" smtClean="0"/>
          </a:p>
          <a:p>
            <a:r>
              <a:rPr lang="en-US" dirty="0" smtClean="0"/>
              <a:t>Security Outside of IAM</a:t>
            </a:r>
            <a:endParaRPr lang="en-US" dirty="0" smtClean="0"/>
          </a:p>
          <a:p>
            <a:endParaRPr lang="en-US" dirty="0"/>
          </a:p>
        </p:txBody>
      </p:sp>
      <p:sp>
        <p:nvSpPr>
          <p:cNvPr id="4" name="Right Arrow 3"/>
          <p:cNvSpPr/>
          <p:nvPr/>
        </p:nvSpPr>
        <p:spPr>
          <a:xfrm>
            <a:off x="-1214478" y="18573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86314" y="2714620"/>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5357818" y="1357298"/>
            <a:ext cx="1665410" cy="3187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IAM</a:t>
            </a:r>
            <a:endParaRPr lang="en-US" dirty="0"/>
          </a:p>
        </p:txBody>
      </p:sp>
      <p:sp>
        <p:nvSpPr>
          <p:cNvPr id="3" name="Content Placeholder 2"/>
          <p:cNvSpPr>
            <a:spLocks noGrp="1"/>
          </p:cNvSpPr>
          <p:nvPr>
            <p:ph idx="1"/>
          </p:nvPr>
        </p:nvSpPr>
        <p:spPr>
          <a:xfrm>
            <a:off x="642910" y="2468880"/>
            <a:ext cx="8229600" cy="4389120"/>
          </a:xfrm>
        </p:spPr>
        <p:txBody>
          <a:bodyPr>
            <a:normAutofit/>
          </a:bodyPr>
          <a:lstStyle/>
          <a:p>
            <a:r>
              <a:rPr lang="en-US" sz="2400" dirty="0" smtClean="0"/>
              <a:t> </a:t>
            </a:r>
            <a:r>
              <a:rPr lang="en-US" sz="2400" dirty="0" smtClean="0"/>
              <a:t>AWS Identity and Access Management (IAM) is </a:t>
            </a:r>
            <a:r>
              <a:rPr lang="en-US" sz="2400" b="1" dirty="0" smtClean="0"/>
              <a:t>a web service that helps you securely control access to AWS resources</a:t>
            </a:r>
            <a:r>
              <a:rPr lang="en-US" sz="2400" dirty="0" smtClean="0"/>
              <a:t>. With IAM, you can centrally manage permissions that control which AWS resources users can access. You use IAM to control who is authenticated (signed in) and authorized (has permissions) to use resources.</a:t>
            </a:r>
            <a:endParaRPr lang="en-US" sz="2400" dirty="0" smtClean="0"/>
          </a:p>
          <a:p>
            <a:endParaRPr lang="en-US" sz="2400" dirty="0" smtClean="0"/>
          </a:p>
          <a:p>
            <a:pPr>
              <a:buNone/>
            </a:pPr>
            <a:r>
              <a:rPr lang="en-US" sz="2400" dirty="0" smtClean="0"/>
              <a: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1214422"/>
            <a:ext cx="6215106" cy="2185214"/>
          </a:xfrm>
          <a:prstGeom prst="rect">
            <a:avLst/>
          </a:prstGeom>
        </p:spPr>
        <p:txBody>
          <a:bodyPr wrap="square">
            <a:spAutoFit/>
          </a:bodyPr>
          <a:lstStyle/>
          <a:p>
            <a:r>
              <a:rPr lang="en-US" sz="4400" dirty="0" smtClean="0"/>
              <a:t>Root User</a:t>
            </a:r>
          </a:p>
          <a:p>
            <a:endParaRPr lang="en-US" sz="4400" dirty="0" smtClean="0"/>
          </a:p>
          <a:p>
            <a:pPr lvl="1"/>
            <a:r>
              <a:rPr lang="en-US" sz="2400" dirty="0" smtClean="0"/>
              <a:t>the identity used to create AWS account</a:t>
            </a:r>
          </a:p>
          <a:p>
            <a:pPr lvl="1"/>
            <a:r>
              <a:rPr lang="en-US" sz="2400" dirty="0" smtClean="0"/>
              <a:t>complete access</a:t>
            </a:r>
            <a:endParaRPr lang="en-US" sz="2400" dirty="0"/>
          </a:p>
        </p:txBody>
      </p:sp>
      <p:sp>
        <p:nvSpPr>
          <p:cNvPr id="4" name="Rectangle 3"/>
          <p:cNvSpPr/>
          <p:nvPr/>
        </p:nvSpPr>
        <p:spPr>
          <a:xfrm>
            <a:off x="1857356" y="3643314"/>
            <a:ext cx="6572296" cy="461665"/>
          </a:xfrm>
          <a:prstGeom prst="rect">
            <a:avLst/>
          </a:prstGeom>
        </p:spPr>
        <p:txBody>
          <a:bodyPr wrap="square">
            <a:spAutoFit/>
          </a:bodyPr>
          <a:lstStyle/>
          <a:p>
            <a:r>
              <a:rPr lang="en-US" sz="2400" dirty="0" smtClean="0"/>
              <a:t>an identity with assigned permissions </a:t>
            </a:r>
            <a:endParaRPr lang="en-US" sz="2400" dirty="0"/>
          </a:p>
        </p:txBody>
      </p:sp>
      <p:sp>
        <p:nvSpPr>
          <p:cNvPr id="5" name="Rectangle 4"/>
          <p:cNvSpPr/>
          <p:nvPr/>
        </p:nvSpPr>
        <p:spPr>
          <a:xfrm>
            <a:off x="1428728" y="4357694"/>
            <a:ext cx="6072230" cy="830997"/>
          </a:xfrm>
          <a:prstGeom prst="rect">
            <a:avLst/>
          </a:prstGeom>
        </p:spPr>
        <p:txBody>
          <a:bodyPr wrap="square">
            <a:spAutoFit/>
          </a:bodyPr>
          <a:lstStyle/>
          <a:p>
            <a:pPr lvl="1"/>
            <a:r>
              <a:rPr lang="en-US" sz="2400" dirty="0" smtClean="0"/>
              <a:t>can have username/password access to AWS console</a:t>
            </a:r>
            <a:endParaRPr lang="en-US" sz="2400" dirty="0" smtClean="0"/>
          </a:p>
        </p:txBody>
      </p:sp>
      <p:sp>
        <p:nvSpPr>
          <p:cNvPr id="6" name="Rectangle 5"/>
          <p:cNvSpPr/>
          <p:nvPr/>
        </p:nvSpPr>
        <p:spPr>
          <a:xfrm>
            <a:off x="1857356" y="5643578"/>
            <a:ext cx="5910160" cy="461665"/>
          </a:xfrm>
          <a:prstGeom prst="rect">
            <a:avLst/>
          </a:prstGeom>
        </p:spPr>
        <p:txBody>
          <a:bodyPr wrap="square">
            <a:spAutoFit/>
          </a:bodyPr>
          <a:lstStyle/>
          <a:p>
            <a:r>
              <a:rPr lang="en-US" sz="2400" dirty="0" smtClean="0"/>
              <a:t>can have (secret) key-based access to AWS</a:t>
            </a:r>
            <a:endParaRPr lang="en-US" sz="2400" dirty="0"/>
          </a:p>
        </p:txBody>
      </p:sp>
      <p:sp>
        <p:nvSpPr>
          <p:cNvPr id="7" name="Right Arrow 6"/>
          <p:cNvSpPr/>
          <p:nvPr/>
        </p:nvSpPr>
        <p:spPr>
          <a:xfrm>
            <a:off x="857224" y="2714620"/>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57224" y="3786190"/>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857224" y="4643446"/>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57224" y="5786454"/>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GROUPS</a:t>
            </a:r>
            <a:endParaRPr lang="en-US" dirty="0"/>
          </a:p>
        </p:txBody>
      </p:sp>
      <p:sp>
        <p:nvSpPr>
          <p:cNvPr id="3" name="Rectangle 2"/>
          <p:cNvSpPr/>
          <p:nvPr/>
        </p:nvSpPr>
        <p:spPr>
          <a:xfrm>
            <a:off x="857224" y="2643182"/>
            <a:ext cx="7000924" cy="2246769"/>
          </a:xfrm>
          <a:prstGeom prst="rect">
            <a:avLst/>
          </a:prstGeom>
        </p:spPr>
        <p:txBody>
          <a:bodyPr wrap="square">
            <a:spAutoFit/>
          </a:bodyPr>
          <a:lstStyle/>
          <a:p>
            <a:r>
              <a:rPr lang="en-US" sz="2800" dirty="0"/>
              <a:t>An IAM user group is </a:t>
            </a:r>
            <a:r>
              <a:rPr lang="en-US" sz="2800" b="1" dirty="0"/>
              <a:t>a collection of IAM users</a:t>
            </a:r>
            <a:r>
              <a:rPr lang="en-US" sz="2800" dirty="0"/>
              <a:t>. User groups let you specify permissions for multiple users, which can make it easier to manage the permissions for those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POLICIES</a:t>
            </a:r>
            <a:endParaRPr lang="en-US" dirty="0"/>
          </a:p>
        </p:txBody>
      </p:sp>
      <p:sp>
        <p:nvSpPr>
          <p:cNvPr id="6" name="Rectangle 5"/>
          <p:cNvSpPr/>
          <p:nvPr/>
        </p:nvSpPr>
        <p:spPr>
          <a:xfrm>
            <a:off x="928662" y="2428868"/>
            <a:ext cx="7358114" cy="1384995"/>
          </a:xfrm>
          <a:prstGeom prst="rect">
            <a:avLst/>
          </a:prstGeom>
        </p:spPr>
        <p:txBody>
          <a:bodyPr wrap="square">
            <a:spAutoFit/>
          </a:bodyPr>
          <a:lstStyle/>
          <a:p>
            <a:r>
              <a:rPr lang="en-US" sz="2800" dirty="0"/>
              <a:t>IAM policies </a:t>
            </a:r>
            <a:r>
              <a:rPr lang="en-US" sz="2800" b="1" dirty="0"/>
              <a:t>define permissions for an action regardless of the method that you use to perform the operation</a:t>
            </a:r>
            <a:endParaRPr lang="en-US" sz="2800" dirty="0"/>
          </a:p>
        </p:txBody>
      </p:sp>
      <p:sp>
        <p:nvSpPr>
          <p:cNvPr id="7" name="Rectangle 6"/>
          <p:cNvSpPr/>
          <p:nvPr/>
        </p:nvSpPr>
        <p:spPr>
          <a:xfrm>
            <a:off x="1142976" y="4357694"/>
            <a:ext cx="6614696" cy="523220"/>
          </a:xfrm>
          <a:prstGeom prst="rect">
            <a:avLst/>
          </a:prstGeom>
        </p:spPr>
        <p:txBody>
          <a:bodyPr wrap="none">
            <a:spAutoFit/>
          </a:bodyPr>
          <a:lstStyle/>
          <a:p>
            <a:r>
              <a:rPr lang="en-US" sz="2800" dirty="0" smtClean="0"/>
              <a:t>set of permissions to be granted or denied</a:t>
            </a:r>
            <a:endParaRPr lang="en-US" sz="2800" dirty="0" smtClean="0"/>
          </a:p>
        </p:txBody>
      </p:sp>
      <p:sp>
        <p:nvSpPr>
          <p:cNvPr id="8" name="Rectangle 7"/>
          <p:cNvSpPr/>
          <p:nvPr/>
        </p:nvSpPr>
        <p:spPr>
          <a:xfrm>
            <a:off x="1214414" y="5429264"/>
            <a:ext cx="6719660" cy="584775"/>
          </a:xfrm>
          <a:prstGeom prst="rect">
            <a:avLst/>
          </a:prstGeom>
        </p:spPr>
        <p:txBody>
          <a:bodyPr wrap="none">
            <a:spAutoFit/>
          </a:bodyPr>
          <a:lstStyle/>
          <a:p>
            <a:r>
              <a:rPr lang="en-US" sz="3200" dirty="0" smtClean="0"/>
              <a:t>can be assigned directly to IAM users</a:t>
            </a:r>
            <a:endParaRPr lang="en-US" sz="3200" dirty="0" smtClean="0"/>
          </a:p>
        </p:txBody>
      </p:sp>
      <p:sp>
        <p:nvSpPr>
          <p:cNvPr id="9" name="Right Arrow 8"/>
          <p:cNvSpPr/>
          <p:nvPr/>
        </p:nvSpPr>
        <p:spPr>
          <a:xfrm>
            <a:off x="428596" y="4572008"/>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8596" y="5643578"/>
            <a:ext cx="642942" cy="270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Permissions</a:t>
            </a:r>
            <a:endParaRPr lang="en-US" dirty="0"/>
          </a:p>
        </p:txBody>
      </p:sp>
      <p:pic>
        <p:nvPicPr>
          <p:cNvPr id="4" name="Picture 3"/>
          <p:cNvPicPr>
            <a:picLocks noChangeAspect="1"/>
          </p:cNvPicPr>
          <p:nvPr/>
        </p:nvPicPr>
        <p:blipFill>
          <a:blip r:embed="rId2"/>
          <a:stretch>
            <a:fillRect/>
          </a:stretch>
        </p:blipFill>
        <p:spPr>
          <a:xfrm>
            <a:off x="4143373" y="1928802"/>
            <a:ext cx="4820034" cy="4643470"/>
          </a:xfrm>
          <a:prstGeom prst="rect">
            <a:avLst/>
          </a:prstGeom>
        </p:spPr>
      </p:pic>
      <p:sp>
        <p:nvSpPr>
          <p:cNvPr id="5" name="Rectangle 4"/>
          <p:cNvSpPr/>
          <p:nvPr/>
        </p:nvSpPr>
        <p:spPr>
          <a:xfrm>
            <a:off x="285720" y="2285992"/>
            <a:ext cx="3929090" cy="1754326"/>
          </a:xfrm>
          <a:prstGeom prst="rect">
            <a:avLst/>
          </a:prstGeom>
        </p:spPr>
        <p:txBody>
          <a:bodyPr wrap="square">
            <a:spAutoFit/>
          </a:bodyPr>
          <a:lstStyle/>
          <a:p>
            <a:r>
              <a:rPr lang="en-US" b="1" dirty="0"/>
              <a:t>provides you with fine-grained access control to help you establish permissions that determine who can access which AWS resources under which conditions</a:t>
            </a:r>
            <a:r>
              <a:rPr lang="en-US" dirty="0"/>
              <a:t>.</a:t>
            </a:r>
          </a:p>
        </p:txBody>
      </p:sp>
      <p:sp>
        <p:nvSpPr>
          <p:cNvPr id="6" name="Rectangle 5"/>
          <p:cNvSpPr/>
          <p:nvPr/>
        </p:nvSpPr>
        <p:spPr>
          <a:xfrm>
            <a:off x="500034" y="4214818"/>
            <a:ext cx="4572000" cy="2031325"/>
          </a:xfrm>
          <a:prstGeom prst="rect">
            <a:avLst/>
          </a:prstGeom>
        </p:spPr>
        <p:txBody>
          <a:bodyPr>
            <a:spAutoFit/>
          </a:bodyPr>
          <a:lstStyle/>
          <a:p>
            <a:r>
              <a:rPr lang="en-US" dirty="0" smtClean="0"/>
              <a:t>IAM Policies</a:t>
            </a:r>
          </a:p>
          <a:p>
            <a:r>
              <a:rPr lang="en-US" dirty="0" smtClean="0"/>
              <a:t>Resource-based Permissions</a:t>
            </a:r>
          </a:p>
          <a:p>
            <a:pPr lvl="1"/>
            <a:r>
              <a:rPr lang="en-US" dirty="0" smtClean="0"/>
              <a:t>S3 buckets</a:t>
            </a:r>
          </a:p>
          <a:p>
            <a:pPr lvl="1"/>
            <a:r>
              <a:rPr lang="en-US" dirty="0" smtClean="0"/>
              <a:t>Glacier vaults</a:t>
            </a:r>
          </a:p>
          <a:p>
            <a:pPr lvl="1"/>
            <a:r>
              <a:rPr lang="en-US" dirty="0" smtClean="0"/>
              <a:t>SNS topics</a:t>
            </a:r>
          </a:p>
          <a:p>
            <a:pPr lvl="1"/>
            <a:r>
              <a:rPr lang="en-US" dirty="0" smtClean="0"/>
              <a:t>SQS queues</a:t>
            </a:r>
          </a:p>
          <a:p>
            <a:pPr lvl="1"/>
            <a:r>
              <a:rPr lang="en-US" dirty="0" smtClean="0"/>
              <a:t>Key Management Service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IAM Best </a:t>
            </a:r>
            <a:r>
              <a:rPr lang="en-US" dirty="0" smtClean="0"/>
              <a:t>Practices</a:t>
            </a:r>
            <a:endParaRPr lang="en-US" dirty="0"/>
          </a:p>
        </p:txBody>
      </p:sp>
      <p:sp>
        <p:nvSpPr>
          <p:cNvPr id="3" name="Rectangle 2"/>
          <p:cNvSpPr/>
          <p:nvPr/>
        </p:nvSpPr>
        <p:spPr>
          <a:xfrm>
            <a:off x="285720" y="2357430"/>
            <a:ext cx="8858280" cy="3785652"/>
          </a:xfrm>
          <a:prstGeom prst="rect">
            <a:avLst/>
          </a:prstGeom>
        </p:spPr>
        <p:txBody>
          <a:bodyPr wrap="square">
            <a:spAutoFit/>
          </a:bodyPr>
          <a:lstStyle/>
          <a:p>
            <a:r>
              <a:rPr lang="en-US" sz="2400" b="1" dirty="0" smtClean="0"/>
              <a:t>Users</a:t>
            </a:r>
            <a:r>
              <a:rPr lang="en-US" sz="2400" dirty="0" smtClean="0"/>
              <a:t> – Create individual users.</a:t>
            </a:r>
          </a:p>
          <a:p>
            <a:r>
              <a:rPr lang="en-US" sz="2400" b="1" dirty="0" smtClean="0"/>
              <a:t>Permissions</a:t>
            </a:r>
            <a:r>
              <a:rPr lang="en-US" sz="2400" dirty="0" smtClean="0"/>
              <a:t> – Grant least privilege.</a:t>
            </a:r>
          </a:p>
          <a:p>
            <a:r>
              <a:rPr lang="en-US" sz="2400" b="1" dirty="0" smtClean="0"/>
              <a:t>Groups</a:t>
            </a:r>
            <a:r>
              <a:rPr lang="en-US" sz="2400" dirty="0" smtClean="0"/>
              <a:t> – Manage permissions with groups.</a:t>
            </a:r>
          </a:p>
          <a:p>
            <a:r>
              <a:rPr lang="en-US" sz="2400" b="1" dirty="0" smtClean="0"/>
              <a:t>Conditions</a:t>
            </a:r>
            <a:r>
              <a:rPr lang="en-US" sz="2400" dirty="0" smtClean="0"/>
              <a:t> – Restrict privileged access further with conditions.</a:t>
            </a:r>
          </a:p>
          <a:p>
            <a:r>
              <a:rPr lang="en-US" sz="2400" b="1" dirty="0" smtClean="0"/>
              <a:t>Password</a:t>
            </a:r>
            <a:r>
              <a:rPr lang="en-US" sz="2400" dirty="0" smtClean="0"/>
              <a:t> – Configure a strong password policy.</a:t>
            </a:r>
          </a:p>
          <a:p>
            <a:r>
              <a:rPr lang="en-US" sz="2400" b="1" dirty="0" smtClean="0"/>
              <a:t>Rotate</a:t>
            </a:r>
            <a:r>
              <a:rPr lang="en-US" sz="2400" dirty="0" smtClean="0"/>
              <a:t> – Rotate security credentials regularly.</a:t>
            </a:r>
          </a:p>
          <a:p>
            <a:r>
              <a:rPr lang="en-US" sz="2400" b="1" dirty="0" smtClean="0"/>
              <a:t>MFA</a:t>
            </a:r>
            <a:r>
              <a:rPr lang="en-US" sz="2400" dirty="0" smtClean="0"/>
              <a:t> – Enable MFA for privileged users.</a:t>
            </a:r>
          </a:p>
          <a:p>
            <a:r>
              <a:rPr lang="en-US" sz="2400" b="1" dirty="0" smtClean="0"/>
              <a:t>Sharing</a:t>
            </a:r>
            <a:r>
              <a:rPr lang="en-US" sz="2400" dirty="0" smtClean="0"/>
              <a:t> – Use IAM roles to share access.</a:t>
            </a:r>
          </a:p>
          <a:p>
            <a:r>
              <a:rPr lang="en-US" sz="2400" b="1" dirty="0" smtClean="0"/>
              <a:t>Roles</a:t>
            </a:r>
            <a:r>
              <a:rPr lang="en-US" sz="2400" dirty="0" smtClean="0"/>
              <a:t> – Use IAM roles for Amazon EC2 instances.</a:t>
            </a:r>
          </a:p>
          <a:p>
            <a:r>
              <a:rPr lang="en-US" sz="2400" b="1" dirty="0" smtClean="0"/>
              <a:t>Root</a:t>
            </a:r>
            <a:r>
              <a:rPr lang="en-US" sz="2400" dirty="0" smtClean="0"/>
              <a:t> – Reduce or remove use of root.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Outside of </a:t>
            </a:r>
            <a:r>
              <a:rPr lang="en-US" dirty="0" smtClean="0"/>
              <a:t>IAM</a:t>
            </a:r>
            <a:endParaRPr lang="en-US" dirty="0"/>
          </a:p>
        </p:txBody>
      </p:sp>
      <p:sp>
        <p:nvSpPr>
          <p:cNvPr id="3" name="Rectangle 2"/>
          <p:cNvSpPr/>
          <p:nvPr/>
        </p:nvSpPr>
        <p:spPr>
          <a:xfrm>
            <a:off x="571472" y="2500306"/>
            <a:ext cx="8286792" cy="3816429"/>
          </a:xfrm>
          <a:prstGeom prst="rect">
            <a:avLst/>
          </a:prstGeom>
        </p:spPr>
        <p:txBody>
          <a:bodyPr wrap="square">
            <a:spAutoFit/>
          </a:bodyPr>
          <a:lstStyle/>
          <a:p>
            <a:r>
              <a:rPr lang="en-US" dirty="0" smtClean="0"/>
              <a:t>IAM controls access to create and manage resources</a:t>
            </a:r>
          </a:p>
          <a:p>
            <a:pPr lvl="1"/>
            <a:r>
              <a:rPr lang="en-US" sz="2400" b="1" dirty="0" smtClean="0"/>
              <a:t>-</a:t>
            </a:r>
            <a:r>
              <a:rPr lang="en-US" dirty="0" smtClean="0"/>
              <a:t> does not control identity and access </a:t>
            </a:r>
            <a:r>
              <a:rPr lang="en-US" b="1" u="sng" dirty="0" smtClean="0"/>
              <a:t>within</a:t>
            </a:r>
            <a:r>
              <a:rPr lang="en-US" dirty="0" smtClean="0"/>
              <a:t> those resources</a:t>
            </a:r>
          </a:p>
          <a:p>
            <a:pPr lvl="1"/>
            <a:endParaRPr lang="en-US" dirty="0" smtClean="0"/>
          </a:p>
          <a:p>
            <a:r>
              <a:rPr lang="en-US" dirty="0" smtClean="0"/>
              <a:t>Elastic Compute Cloud (EC2)</a:t>
            </a:r>
          </a:p>
          <a:p>
            <a:pPr lvl="1"/>
            <a:r>
              <a:rPr lang="en-US" sz="2800" dirty="0" smtClean="0"/>
              <a:t>-</a:t>
            </a:r>
            <a:r>
              <a:rPr lang="en-US" dirty="0" smtClean="0"/>
              <a:t>access instances using key pairs (Linux) or password (Windows)</a:t>
            </a:r>
          </a:p>
          <a:p>
            <a:pPr lvl="1"/>
            <a:r>
              <a:rPr lang="en-US" dirty="0" smtClean="0"/>
              <a:t> </a:t>
            </a:r>
            <a:r>
              <a:rPr lang="en-US" sz="2400" b="1" dirty="0" smtClean="0"/>
              <a:t> - </a:t>
            </a:r>
            <a:r>
              <a:rPr lang="en-US" dirty="0" smtClean="0"/>
              <a:t>configure instance users separately</a:t>
            </a:r>
          </a:p>
          <a:p>
            <a:r>
              <a:rPr lang="en-US" dirty="0" smtClean="0"/>
              <a:t>Relational Database Service (RDS)</a:t>
            </a:r>
          </a:p>
          <a:p>
            <a:pPr lvl="1"/>
            <a:r>
              <a:rPr lang="en-US" sz="2800" b="1" dirty="0" smtClean="0"/>
              <a:t>-</a:t>
            </a:r>
            <a:r>
              <a:rPr lang="en-US" dirty="0" smtClean="0"/>
              <a:t> </a:t>
            </a:r>
            <a:r>
              <a:rPr lang="en-US" dirty="0" smtClean="0"/>
              <a:t>username/passwords tied to database</a:t>
            </a:r>
          </a:p>
          <a:p>
            <a:r>
              <a:rPr lang="en-US" dirty="0" smtClean="0"/>
              <a:t>Virtual Private Cloud </a:t>
            </a:r>
          </a:p>
          <a:p>
            <a:pPr lvl="1"/>
            <a:r>
              <a:rPr lang="en-US" sz="2400" b="1" dirty="0" smtClean="0"/>
              <a:t>- </a:t>
            </a:r>
            <a:r>
              <a:rPr lang="en-US" dirty="0" smtClean="0"/>
              <a:t>security groups, network ACLS, etc. </a:t>
            </a:r>
          </a:p>
          <a:p>
            <a:pPr lvl="1"/>
            <a:r>
              <a:rPr lang="en-US" sz="2400" b="1" dirty="0" smtClean="0"/>
              <a:t>-</a:t>
            </a:r>
            <a:r>
              <a:rPr lang="en-US" dirty="0" smtClean="0"/>
              <a:t>controls connectivity resources</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TotalTime>
  <Words>327</Words>
  <Application>Microsoft Office PowerPoint</Application>
  <PresentationFormat>On-screen Show (4:3)</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Slide 1</vt:lpstr>
      <vt:lpstr>AGENDA</vt:lpstr>
      <vt:lpstr>WHAT IS IAM</vt:lpstr>
      <vt:lpstr>Slide 4</vt:lpstr>
      <vt:lpstr>IAM GROUPS</vt:lpstr>
      <vt:lpstr>IAM POLICIES</vt:lpstr>
      <vt:lpstr>AWS Permissions</vt:lpstr>
      <vt:lpstr>IAM Best Practices</vt:lpstr>
      <vt:lpstr>Security Outside of IAM</vt:lpstr>
      <vt:lpstr>IAM Advanced Topics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11</cp:revision>
  <dcterms:created xsi:type="dcterms:W3CDTF">2023-02-12T16:24:28Z</dcterms:created>
  <dcterms:modified xsi:type="dcterms:W3CDTF">2023-02-12T18:08:21Z</dcterms:modified>
</cp:coreProperties>
</file>