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38"/>
  </p:notesMasterIdLst>
  <p:sldIdLst>
    <p:sldId id="264" r:id="rId2"/>
    <p:sldId id="257" r:id="rId3"/>
    <p:sldId id="258" r:id="rId4"/>
    <p:sldId id="268" r:id="rId5"/>
    <p:sldId id="259" r:id="rId6"/>
    <p:sldId id="269" r:id="rId7"/>
    <p:sldId id="262" r:id="rId8"/>
    <p:sldId id="270" r:id="rId9"/>
    <p:sldId id="261" r:id="rId10"/>
    <p:sldId id="271" r:id="rId11"/>
    <p:sldId id="272" r:id="rId12"/>
    <p:sldId id="260" r:id="rId13"/>
    <p:sldId id="273" r:id="rId14"/>
    <p:sldId id="274" r:id="rId15"/>
    <p:sldId id="263" r:id="rId16"/>
    <p:sldId id="275" r:id="rId17"/>
    <p:sldId id="265" r:id="rId18"/>
    <p:sldId id="267" r:id="rId19"/>
    <p:sldId id="276" r:id="rId20"/>
    <p:sldId id="280" r:id="rId21"/>
    <p:sldId id="282" r:id="rId22"/>
    <p:sldId id="281" r:id="rId23"/>
    <p:sldId id="277" r:id="rId24"/>
    <p:sldId id="283" r:id="rId25"/>
    <p:sldId id="295" r:id="rId26"/>
    <p:sldId id="284" r:id="rId27"/>
    <p:sldId id="278" r:id="rId28"/>
    <p:sldId id="287" r:id="rId29"/>
    <p:sldId id="286" r:id="rId30"/>
    <p:sldId id="288" r:id="rId31"/>
    <p:sldId id="289" r:id="rId32"/>
    <p:sldId id="290" r:id="rId33"/>
    <p:sldId id="291" r:id="rId34"/>
    <p:sldId id="292" r:id="rId35"/>
    <p:sldId id="293" r:id="rId36"/>
    <p:sldId id="294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ELL" initials="D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3" autoAdjust="0"/>
    <p:restoredTop sz="96268" autoAdjust="0"/>
  </p:normalViewPr>
  <p:slideViewPr>
    <p:cSldViewPr>
      <p:cViewPr>
        <p:scale>
          <a:sx n="60" d="100"/>
          <a:sy n="60" d="100"/>
        </p:scale>
        <p:origin x="-1456" y="-2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284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8050CA0-AA3B-41B3-B5BF-CEB64F78E9DA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C5C2A97-B491-49DE-96D8-21266C82AECC}">
      <dgm:prSet/>
      <dgm:spPr/>
      <dgm:t>
        <a:bodyPr/>
        <a:lstStyle/>
        <a:p>
          <a:pPr rtl="0"/>
          <a:r>
            <a:rPr lang="en-US" dirty="0" smtClean="0"/>
            <a:t>Agenda:</a:t>
          </a:r>
          <a:endParaRPr lang="en-US" dirty="0"/>
        </a:p>
      </dgm:t>
    </dgm:pt>
    <dgm:pt modelId="{DB086AFB-4601-4B38-B9BD-D89CDF393DBA}" type="parTrans" cxnId="{1C80096A-AE25-44F7-A995-496652D720BE}">
      <dgm:prSet/>
      <dgm:spPr/>
      <dgm:t>
        <a:bodyPr/>
        <a:lstStyle/>
        <a:p>
          <a:endParaRPr lang="en-US"/>
        </a:p>
      </dgm:t>
    </dgm:pt>
    <dgm:pt modelId="{7957D95A-FF7F-4D13-8178-DE7D81AD21C4}" type="sibTrans" cxnId="{1C80096A-AE25-44F7-A995-496652D720BE}">
      <dgm:prSet/>
      <dgm:spPr/>
      <dgm:t>
        <a:bodyPr/>
        <a:lstStyle/>
        <a:p>
          <a:endParaRPr lang="en-US"/>
        </a:p>
      </dgm:t>
    </dgm:pt>
    <dgm:pt modelId="{71BA8C2E-0B2B-4A16-97FC-6B8333B6AD5B}">
      <dgm:prSet/>
      <dgm:spPr/>
      <dgm:t>
        <a:bodyPr/>
        <a:lstStyle/>
        <a:p>
          <a:pPr rtl="0"/>
          <a:r>
            <a:rPr lang="en-US" dirty="0" smtClean="0"/>
            <a:t>What is </a:t>
          </a:r>
          <a:r>
            <a:rPr lang="en-US" dirty="0" err="1" smtClean="0"/>
            <a:t>HAproxy</a:t>
          </a:r>
          <a:r>
            <a:rPr lang="en-US" dirty="0" smtClean="0"/>
            <a:t>?</a:t>
          </a:r>
          <a:endParaRPr lang="en-US" dirty="0"/>
        </a:p>
      </dgm:t>
    </dgm:pt>
    <dgm:pt modelId="{1B3CD0B3-43AF-45E2-AF7D-C1AE930C6DA5}" type="parTrans" cxnId="{C02396B2-BE9F-4A16-A98A-EF9C741E5FBB}">
      <dgm:prSet/>
      <dgm:spPr/>
      <dgm:t>
        <a:bodyPr/>
        <a:lstStyle/>
        <a:p>
          <a:endParaRPr lang="en-US"/>
        </a:p>
      </dgm:t>
    </dgm:pt>
    <dgm:pt modelId="{4F83FEAE-18F8-4869-A31B-8AE0427C930C}" type="sibTrans" cxnId="{C02396B2-BE9F-4A16-A98A-EF9C741E5FBB}">
      <dgm:prSet/>
      <dgm:spPr/>
      <dgm:t>
        <a:bodyPr/>
        <a:lstStyle/>
        <a:p>
          <a:endParaRPr lang="en-US"/>
        </a:p>
      </dgm:t>
    </dgm:pt>
    <dgm:pt modelId="{8B006EA9-E72F-4423-91A0-31295B742147}">
      <dgm:prSet/>
      <dgm:spPr/>
      <dgm:t>
        <a:bodyPr/>
        <a:lstStyle/>
        <a:p>
          <a:pPr rtl="0"/>
          <a:r>
            <a:rPr lang="en-US" dirty="0" smtClean="0"/>
            <a:t>When to use?</a:t>
          </a:r>
          <a:endParaRPr lang="en-US" dirty="0"/>
        </a:p>
      </dgm:t>
    </dgm:pt>
    <dgm:pt modelId="{A8D67DE0-6DA8-4597-9873-5F9FDC7AAF99}" type="parTrans" cxnId="{2D236C9E-91D8-4676-B20F-3ADAD2926AF4}">
      <dgm:prSet/>
      <dgm:spPr/>
      <dgm:t>
        <a:bodyPr/>
        <a:lstStyle/>
        <a:p>
          <a:endParaRPr lang="en-US"/>
        </a:p>
      </dgm:t>
    </dgm:pt>
    <dgm:pt modelId="{72604139-84C2-4AF6-B251-823E3672BE58}" type="sibTrans" cxnId="{2D236C9E-91D8-4676-B20F-3ADAD2926AF4}">
      <dgm:prSet/>
      <dgm:spPr/>
      <dgm:t>
        <a:bodyPr/>
        <a:lstStyle/>
        <a:p>
          <a:endParaRPr lang="en-US"/>
        </a:p>
      </dgm:t>
    </dgm:pt>
    <dgm:pt modelId="{71754C8F-F3F1-46D8-B47F-10C8CA7942D2}">
      <dgm:prSet/>
      <dgm:spPr/>
      <dgm:t>
        <a:bodyPr/>
        <a:lstStyle/>
        <a:p>
          <a:pPr rtl="0"/>
          <a:r>
            <a:rPr lang="en-US" dirty="0" smtClean="0"/>
            <a:t>Who uses </a:t>
          </a:r>
          <a:r>
            <a:rPr lang="en-US" dirty="0" err="1" smtClean="0"/>
            <a:t>HAproxy</a:t>
          </a:r>
          <a:r>
            <a:rPr lang="en-US" dirty="0" smtClean="0"/>
            <a:t>?</a:t>
          </a:r>
          <a:endParaRPr lang="en-US" dirty="0"/>
        </a:p>
      </dgm:t>
    </dgm:pt>
    <dgm:pt modelId="{EADC0F68-F080-4292-9794-D6497BAEABC8}" type="parTrans" cxnId="{254F1F91-E4F1-43A7-A8C7-501E5F155732}">
      <dgm:prSet/>
      <dgm:spPr/>
      <dgm:t>
        <a:bodyPr/>
        <a:lstStyle/>
        <a:p>
          <a:endParaRPr lang="en-US"/>
        </a:p>
      </dgm:t>
    </dgm:pt>
    <dgm:pt modelId="{789531F8-CDBD-4C1E-88DC-3429DC8F894C}" type="sibTrans" cxnId="{254F1F91-E4F1-43A7-A8C7-501E5F155732}">
      <dgm:prSet/>
      <dgm:spPr/>
      <dgm:t>
        <a:bodyPr/>
        <a:lstStyle/>
        <a:p>
          <a:endParaRPr lang="en-US"/>
        </a:p>
      </dgm:t>
    </dgm:pt>
    <dgm:pt modelId="{E9DC5F9F-AE12-4662-B73D-847A5888A61C}">
      <dgm:prSet/>
      <dgm:spPr/>
      <dgm:t>
        <a:bodyPr/>
        <a:lstStyle/>
        <a:p>
          <a:pPr rtl="0"/>
          <a:r>
            <a:rPr lang="en-US" dirty="0" smtClean="0"/>
            <a:t>Why </a:t>
          </a:r>
          <a:r>
            <a:rPr lang="en-US" dirty="0" err="1" smtClean="0"/>
            <a:t>HAproxy</a:t>
          </a:r>
          <a:r>
            <a:rPr lang="en-US" dirty="0" smtClean="0"/>
            <a:t>?</a:t>
          </a:r>
          <a:endParaRPr lang="en-US" dirty="0"/>
        </a:p>
      </dgm:t>
    </dgm:pt>
    <dgm:pt modelId="{CC98CEAF-53CE-48D7-84E4-167B9090D200}" type="parTrans" cxnId="{4FCD11B5-E367-45DF-8F06-CB32EA3930DF}">
      <dgm:prSet/>
      <dgm:spPr/>
      <dgm:t>
        <a:bodyPr/>
        <a:lstStyle/>
        <a:p>
          <a:endParaRPr lang="en-US"/>
        </a:p>
      </dgm:t>
    </dgm:pt>
    <dgm:pt modelId="{D0868B90-7B67-4B12-B7A7-7C627E3B1302}" type="sibTrans" cxnId="{4FCD11B5-E367-45DF-8F06-CB32EA3930DF}">
      <dgm:prSet/>
      <dgm:spPr/>
      <dgm:t>
        <a:bodyPr/>
        <a:lstStyle/>
        <a:p>
          <a:endParaRPr lang="en-US"/>
        </a:p>
      </dgm:t>
    </dgm:pt>
    <dgm:pt modelId="{3E7012E2-8419-4EC9-98AA-E574767E52FA}">
      <dgm:prSet/>
      <dgm:spPr/>
      <dgm:t>
        <a:bodyPr/>
        <a:lstStyle/>
        <a:p>
          <a:pPr rtl="0"/>
          <a:r>
            <a:rPr lang="en-US" dirty="0" smtClean="0"/>
            <a:t>Where it can be used?</a:t>
          </a:r>
          <a:endParaRPr lang="en-US" dirty="0"/>
        </a:p>
      </dgm:t>
    </dgm:pt>
    <dgm:pt modelId="{0966F75C-8DA6-4609-90ED-531995627164}" type="parTrans" cxnId="{89BEBAED-FCDE-4F2D-AFB1-928351810F8A}">
      <dgm:prSet/>
      <dgm:spPr/>
      <dgm:t>
        <a:bodyPr/>
        <a:lstStyle/>
        <a:p>
          <a:endParaRPr lang="en-US"/>
        </a:p>
      </dgm:t>
    </dgm:pt>
    <dgm:pt modelId="{6E0724F9-7010-4F22-803C-85E87C8F544F}" type="sibTrans" cxnId="{89BEBAED-FCDE-4F2D-AFB1-928351810F8A}">
      <dgm:prSet/>
      <dgm:spPr/>
      <dgm:t>
        <a:bodyPr/>
        <a:lstStyle/>
        <a:p>
          <a:endParaRPr lang="en-US"/>
        </a:p>
      </dgm:t>
    </dgm:pt>
    <dgm:pt modelId="{9C6A4E00-6DE8-47CA-85C7-8EF431C2EC88}">
      <dgm:prSet/>
      <dgm:spPr/>
      <dgm:t>
        <a:bodyPr/>
        <a:lstStyle/>
        <a:p>
          <a:pPr rtl="0"/>
          <a:r>
            <a:rPr lang="en-US" dirty="0" smtClean="0"/>
            <a:t>How to implement?</a:t>
          </a:r>
          <a:endParaRPr lang="en-US" dirty="0"/>
        </a:p>
      </dgm:t>
    </dgm:pt>
    <dgm:pt modelId="{CDB401AD-212C-4EAA-ACA5-1EE59588C909}" type="parTrans" cxnId="{C27E7D9A-7115-4CBE-917A-76259F8A777B}">
      <dgm:prSet/>
      <dgm:spPr/>
      <dgm:t>
        <a:bodyPr/>
        <a:lstStyle/>
        <a:p>
          <a:endParaRPr lang="en-US"/>
        </a:p>
      </dgm:t>
    </dgm:pt>
    <dgm:pt modelId="{9EE3B14B-FBCB-41A1-B74A-839AC833B610}" type="sibTrans" cxnId="{C27E7D9A-7115-4CBE-917A-76259F8A777B}">
      <dgm:prSet/>
      <dgm:spPr/>
      <dgm:t>
        <a:bodyPr/>
        <a:lstStyle/>
        <a:p>
          <a:endParaRPr lang="en-US"/>
        </a:p>
      </dgm:t>
    </dgm:pt>
    <dgm:pt modelId="{5C1AD192-EE84-4195-ABB9-4C2C9ABF84E5}" type="pres">
      <dgm:prSet presAssocID="{58050CA0-AA3B-41B3-B5BF-CEB64F78E9D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1C80E1F-FB1E-4589-B8FC-6519C0AD3777}" type="pres">
      <dgm:prSet presAssocID="{4C5C2A97-B491-49DE-96D8-21266C82AECC}" presName="linNode" presStyleCnt="0"/>
      <dgm:spPr/>
    </dgm:pt>
    <dgm:pt modelId="{DC1D613C-F560-4C02-A115-F7307E555900}" type="pres">
      <dgm:prSet presAssocID="{4C5C2A97-B491-49DE-96D8-21266C82AECC}" presName="parentText" presStyleLbl="node1" presStyleIdx="0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042FF3-A874-4BBC-9727-B29136325D8F}" type="pres">
      <dgm:prSet presAssocID="{7957D95A-FF7F-4D13-8178-DE7D81AD21C4}" presName="sp" presStyleCnt="0"/>
      <dgm:spPr/>
    </dgm:pt>
    <dgm:pt modelId="{358ABE68-19BC-4E87-9DDF-AFBF021B2158}" type="pres">
      <dgm:prSet presAssocID="{71BA8C2E-0B2B-4A16-97FC-6B8333B6AD5B}" presName="linNode" presStyleCnt="0"/>
      <dgm:spPr/>
    </dgm:pt>
    <dgm:pt modelId="{EFA745A8-D832-46B1-9377-95294BFF12EE}" type="pres">
      <dgm:prSet presAssocID="{71BA8C2E-0B2B-4A16-97FC-6B8333B6AD5B}" presName="parentText" presStyleLbl="node1" presStyleIdx="1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F1B9D1-6098-4A5B-9B80-EA053B919153}" type="pres">
      <dgm:prSet presAssocID="{4F83FEAE-18F8-4869-A31B-8AE0427C930C}" presName="sp" presStyleCnt="0"/>
      <dgm:spPr/>
    </dgm:pt>
    <dgm:pt modelId="{CAFFD539-0CF9-471A-A304-A93A38A836E2}" type="pres">
      <dgm:prSet presAssocID="{8B006EA9-E72F-4423-91A0-31295B742147}" presName="linNode" presStyleCnt="0"/>
      <dgm:spPr/>
    </dgm:pt>
    <dgm:pt modelId="{DD1A6D17-7F95-4CE8-80B2-97A44E4AE8D0}" type="pres">
      <dgm:prSet presAssocID="{8B006EA9-E72F-4423-91A0-31295B742147}" presName="parentText" presStyleLbl="node1" presStyleIdx="2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93D4CC-749B-4E64-B374-0E0D13842B28}" type="pres">
      <dgm:prSet presAssocID="{72604139-84C2-4AF6-B251-823E3672BE58}" presName="sp" presStyleCnt="0"/>
      <dgm:spPr/>
    </dgm:pt>
    <dgm:pt modelId="{8B67DC31-507C-416B-A818-37EB8FB1CA4C}" type="pres">
      <dgm:prSet presAssocID="{71754C8F-F3F1-46D8-B47F-10C8CA7942D2}" presName="linNode" presStyleCnt="0"/>
      <dgm:spPr/>
    </dgm:pt>
    <dgm:pt modelId="{5AAE163F-99A2-4FE9-B5E6-33EA1D289A8D}" type="pres">
      <dgm:prSet presAssocID="{71754C8F-F3F1-46D8-B47F-10C8CA7942D2}" presName="parentText" presStyleLbl="node1" presStyleIdx="3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9AB22A-294E-412F-A45A-CE4429B1E90F}" type="pres">
      <dgm:prSet presAssocID="{789531F8-CDBD-4C1E-88DC-3429DC8F894C}" presName="sp" presStyleCnt="0"/>
      <dgm:spPr/>
    </dgm:pt>
    <dgm:pt modelId="{75973012-318F-43B9-B798-01E447BA9E35}" type="pres">
      <dgm:prSet presAssocID="{E9DC5F9F-AE12-4662-B73D-847A5888A61C}" presName="linNode" presStyleCnt="0"/>
      <dgm:spPr/>
    </dgm:pt>
    <dgm:pt modelId="{9E489C1D-8F7F-4A5D-BDFF-3020B102450F}" type="pres">
      <dgm:prSet presAssocID="{E9DC5F9F-AE12-4662-B73D-847A5888A61C}" presName="parentText" presStyleLbl="node1" presStyleIdx="4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2CF0826-0529-443A-891A-9E64B8CC9F14}" type="pres">
      <dgm:prSet presAssocID="{D0868B90-7B67-4B12-B7A7-7C627E3B1302}" presName="sp" presStyleCnt="0"/>
      <dgm:spPr/>
    </dgm:pt>
    <dgm:pt modelId="{115D1ECC-E894-4B35-AAC1-AACC13921DA7}" type="pres">
      <dgm:prSet presAssocID="{3E7012E2-8419-4EC9-98AA-E574767E52FA}" presName="linNode" presStyleCnt="0"/>
      <dgm:spPr/>
    </dgm:pt>
    <dgm:pt modelId="{BA7B09D5-7DD1-4E46-9A78-5C9B454B85B1}" type="pres">
      <dgm:prSet presAssocID="{3E7012E2-8419-4EC9-98AA-E574767E52FA}" presName="parentText" presStyleLbl="node1" presStyleIdx="5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D3D136-025D-4C4B-B28D-AF859385F5E9}" type="pres">
      <dgm:prSet presAssocID="{6E0724F9-7010-4F22-803C-85E87C8F544F}" presName="sp" presStyleCnt="0"/>
      <dgm:spPr/>
    </dgm:pt>
    <dgm:pt modelId="{0CD65ACA-893A-4362-BDC4-73C35AF7485F}" type="pres">
      <dgm:prSet presAssocID="{9C6A4E00-6DE8-47CA-85C7-8EF431C2EC88}" presName="linNode" presStyleCnt="0"/>
      <dgm:spPr/>
    </dgm:pt>
    <dgm:pt modelId="{7E7BA6B7-EAC4-4AB2-9079-DFB4E545B95C}" type="pres">
      <dgm:prSet presAssocID="{9C6A4E00-6DE8-47CA-85C7-8EF431C2EC88}" presName="parentText" presStyleLbl="node1" presStyleIdx="6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9BEBAED-FCDE-4F2D-AFB1-928351810F8A}" srcId="{58050CA0-AA3B-41B3-B5BF-CEB64F78E9DA}" destId="{3E7012E2-8419-4EC9-98AA-E574767E52FA}" srcOrd="5" destOrd="0" parTransId="{0966F75C-8DA6-4609-90ED-531995627164}" sibTransId="{6E0724F9-7010-4F22-803C-85E87C8F544F}"/>
    <dgm:cxn modelId="{2D236C9E-91D8-4676-B20F-3ADAD2926AF4}" srcId="{58050CA0-AA3B-41B3-B5BF-CEB64F78E9DA}" destId="{8B006EA9-E72F-4423-91A0-31295B742147}" srcOrd="2" destOrd="0" parTransId="{A8D67DE0-6DA8-4597-9873-5F9FDC7AAF99}" sibTransId="{72604139-84C2-4AF6-B251-823E3672BE58}"/>
    <dgm:cxn modelId="{C02396B2-BE9F-4A16-A98A-EF9C741E5FBB}" srcId="{58050CA0-AA3B-41B3-B5BF-CEB64F78E9DA}" destId="{71BA8C2E-0B2B-4A16-97FC-6B8333B6AD5B}" srcOrd="1" destOrd="0" parTransId="{1B3CD0B3-43AF-45E2-AF7D-C1AE930C6DA5}" sibTransId="{4F83FEAE-18F8-4869-A31B-8AE0427C930C}"/>
    <dgm:cxn modelId="{254F1F91-E4F1-43A7-A8C7-501E5F155732}" srcId="{58050CA0-AA3B-41B3-B5BF-CEB64F78E9DA}" destId="{71754C8F-F3F1-46D8-B47F-10C8CA7942D2}" srcOrd="3" destOrd="0" parTransId="{EADC0F68-F080-4292-9794-D6497BAEABC8}" sibTransId="{789531F8-CDBD-4C1E-88DC-3429DC8F894C}"/>
    <dgm:cxn modelId="{C27E7D9A-7115-4CBE-917A-76259F8A777B}" srcId="{58050CA0-AA3B-41B3-B5BF-CEB64F78E9DA}" destId="{9C6A4E00-6DE8-47CA-85C7-8EF431C2EC88}" srcOrd="6" destOrd="0" parTransId="{CDB401AD-212C-4EAA-ACA5-1EE59588C909}" sibTransId="{9EE3B14B-FBCB-41A1-B74A-839AC833B610}"/>
    <dgm:cxn modelId="{4FCD11B5-E367-45DF-8F06-CB32EA3930DF}" srcId="{58050CA0-AA3B-41B3-B5BF-CEB64F78E9DA}" destId="{E9DC5F9F-AE12-4662-B73D-847A5888A61C}" srcOrd="4" destOrd="0" parTransId="{CC98CEAF-53CE-48D7-84E4-167B9090D200}" sibTransId="{D0868B90-7B67-4B12-B7A7-7C627E3B1302}"/>
    <dgm:cxn modelId="{E713B290-FF48-4EBE-9567-3CD057234ACD}" type="presOf" srcId="{9C6A4E00-6DE8-47CA-85C7-8EF431C2EC88}" destId="{7E7BA6B7-EAC4-4AB2-9079-DFB4E545B95C}" srcOrd="0" destOrd="0" presId="urn:microsoft.com/office/officeart/2005/8/layout/vList5"/>
    <dgm:cxn modelId="{5BBC7A97-8F50-4A0D-9AFB-CCDB65AEF05E}" type="presOf" srcId="{E9DC5F9F-AE12-4662-B73D-847A5888A61C}" destId="{9E489C1D-8F7F-4A5D-BDFF-3020B102450F}" srcOrd="0" destOrd="0" presId="urn:microsoft.com/office/officeart/2005/8/layout/vList5"/>
    <dgm:cxn modelId="{A2C81204-4432-41E4-AC6B-999228ADAFD6}" type="presOf" srcId="{71754C8F-F3F1-46D8-B47F-10C8CA7942D2}" destId="{5AAE163F-99A2-4FE9-B5E6-33EA1D289A8D}" srcOrd="0" destOrd="0" presId="urn:microsoft.com/office/officeart/2005/8/layout/vList5"/>
    <dgm:cxn modelId="{AFB1F1C3-5309-4393-9344-696DF7D18BBD}" type="presOf" srcId="{3E7012E2-8419-4EC9-98AA-E574767E52FA}" destId="{BA7B09D5-7DD1-4E46-9A78-5C9B454B85B1}" srcOrd="0" destOrd="0" presId="urn:microsoft.com/office/officeart/2005/8/layout/vList5"/>
    <dgm:cxn modelId="{9AF6CF50-2670-4230-80B9-D4A1097AEFC9}" type="presOf" srcId="{71BA8C2E-0B2B-4A16-97FC-6B8333B6AD5B}" destId="{EFA745A8-D832-46B1-9377-95294BFF12EE}" srcOrd="0" destOrd="0" presId="urn:microsoft.com/office/officeart/2005/8/layout/vList5"/>
    <dgm:cxn modelId="{3F92D646-2EB3-406B-9F6D-ADE2309D922A}" type="presOf" srcId="{8B006EA9-E72F-4423-91A0-31295B742147}" destId="{DD1A6D17-7F95-4CE8-80B2-97A44E4AE8D0}" srcOrd="0" destOrd="0" presId="urn:microsoft.com/office/officeart/2005/8/layout/vList5"/>
    <dgm:cxn modelId="{40BF5BEE-3F6D-4581-A906-0EA4BC899947}" type="presOf" srcId="{4C5C2A97-B491-49DE-96D8-21266C82AECC}" destId="{DC1D613C-F560-4C02-A115-F7307E555900}" srcOrd="0" destOrd="0" presId="urn:microsoft.com/office/officeart/2005/8/layout/vList5"/>
    <dgm:cxn modelId="{00889C57-79FD-49D8-8151-8BA18A2B6792}" type="presOf" srcId="{58050CA0-AA3B-41B3-B5BF-CEB64F78E9DA}" destId="{5C1AD192-EE84-4195-ABB9-4C2C9ABF84E5}" srcOrd="0" destOrd="0" presId="urn:microsoft.com/office/officeart/2005/8/layout/vList5"/>
    <dgm:cxn modelId="{1C80096A-AE25-44F7-A995-496652D720BE}" srcId="{58050CA0-AA3B-41B3-B5BF-CEB64F78E9DA}" destId="{4C5C2A97-B491-49DE-96D8-21266C82AECC}" srcOrd="0" destOrd="0" parTransId="{DB086AFB-4601-4B38-B9BD-D89CDF393DBA}" sibTransId="{7957D95A-FF7F-4D13-8178-DE7D81AD21C4}"/>
    <dgm:cxn modelId="{9BD3EC65-3297-4072-A339-D47752CD891F}" type="presParOf" srcId="{5C1AD192-EE84-4195-ABB9-4C2C9ABF84E5}" destId="{81C80E1F-FB1E-4589-B8FC-6519C0AD3777}" srcOrd="0" destOrd="0" presId="urn:microsoft.com/office/officeart/2005/8/layout/vList5"/>
    <dgm:cxn modelId="{C59FB64A-7E27-451C-8A07-E63A0DAE9B2C}" type="presParOf" srcId="{81C80E1F-FB1E-4589-B8FC-6519C0AD3777}" destId="{DC1D613C-F560-4C02-A115-F7307E555900}" srcOrd="0" destOrd="0" presId="urn:microsoft.com/office/officeart/2005/8/layout/vList5"/>
    <dgm:cxn modelId="{30A57C8F-8DC2-44F8-9374-9B59CB217891}" type="presParOf" srcId="{5C1AD192-EE84-4195-ABB9-4C2C9ABF84E5}" destId="{A6042FF3-A874-4BBC-9727-B29136325D8F}" srcOrd="1" destOrd="0" presId="urn:microsoft.com/office/officeart/2005/8/layout/vList5"/>
    <dgm:cxn modelId="{3E03AE43-C6A0-4D53-A132-137EA971511C}" type="presParOf" srcId="{5C1AD192-EE84-4195-ABB9-4C2C9ABF84E5}" destId="{358ABE68-19BC-4E87-9DDF-AFBF021B2158}" srcOrd="2" destOrd="0" presId="urn:microsoft.com/office/officeart/2005/8/layout/vList5"/>
    <dgm:cxn modelId="{5896D3B9-C25F-4D94-8DE0-0F01FD2F7EBB}" type="presParOf" srcId="{358ABE68-19BC-4E87-9DDF-AFBF021B2158}" destId="{EFA745A8-D832-46B1-9377-95294BFF12EE}" srcOrd="0" destOrd="0" presId="urn:microsoft.com/office/officeart/2005/8/layout/vList5"/>
    <dgm:cxn modelId="{FB3F615D-8E80-4F55-BFB4-96DE1283D48E}" type="presParOf" srcId="{5C1AD192-EE84-4195-ABB9-4C2C9ABF84E5}" destId="{65F1B9D1-6098-4A5B-9B80-EA053B919153}" srcOrd="3" destOrd="0" presId="urn:microsoft.com/office/officeart/2005/8/layout/vList5"/>
    <dgm:cxn modelId="{DF942472-3D7E-4D61-81D8-CF00C341E8AE}" type="presParOf" srcId="{5C1AD192-EE84-4195-ABB9-4C2C9ABF84E5}" destId="{CAFFD539-0CF9-471A-A304-A93A38A836E2}" srcOrd="4" destOrd="0" presId="urn:microsoft.com/office/officeart/2005/8/layout/vList5"/>
    <dgm:cxn modelId="{9103E7F6-5C02-4EA0-A431-DE398EC47933}" type="presParOf" srcId="{CAFFD539-0CF9-471A-A304-A93A38A836E2}" destId="{DD1A6D17-7F95-4CE8-80B2-97A44E4AE8D0}" srcOrd="0" destOrd="0" presId="urn:microsoft.com/office/officeart/2005/8/layout/vList5"/>
    <dgm:cxn modelId="{2DC84897-2637-4A72-AAED-6119CD798DBC}" type="presParOf" srcId="{5C1AD192-EE84-4195-ABB9-4C2C9ABF84E5}" destId="{DF93D4CC-749B-4E64-B374-0E0D13842B28}" srcOrd="5" destOrd="0" presId="urn:microsoft.com/office/officeart/2005/8/layout/vList5"/>
    <dgm:cxn modelId="{5CCF5505-5558-4BE5-A086-A5895FA04BD7}" type="presParOf" srcId="{5C1AD192-EE84-4195-ABB9-4C2C9ABF84E5}" destId="{8B67DC31-507C-416B-A818-37EB8FB1CA4C}" srcOrd="6" destOrd="0" presId="urn:microsoft.com/office/officeart/2005/8/layout/vList5"/>
    <dgm:cxn modelId="{7639E96F-0F3F-4C89-8FAD-8058F0312B6E}" type="presParOf" srcId="{8B67DC31-507C-416B-A818-37EB8FB1CA4C}" destId="{5AAE163F-99A2-4FE9-B5E6-33EA1D289A8D}" srcOrd="0" destOrd="0" presId="urn:microsoft.com/office/officeart/2005/8/layout/vList5"/>
    <dgm:cxn modelId="{6ACA5788-D77A-47D8-971F-8EDD17ECE452}" type="presParOf" srcId="{5C1AD192-EE84-4195-ABB9-4C2C9ABF84E5}" destId="{949AB22A-294E-412F-A45A-CE4429B1E90F}" srcOrd="7" destOrd="0" presId="urn:microsoft.com/office/officeart/2005/8/layout/vList5"/>
    <dgm:cxn modelId="{10E56E20-EC13-4ED0-B426-D78DA332463C}" type="presParOf" srcId="{5C1AD192-EE84-4195-ABB9-4C2C9ABF84E5}" destId="{75973012-318F-43B9-B798-01E447BA9E35}" srcOrd="8" destOrd="0" presId="urn:microsoft.com/office/officeart/2005/8/layout/vList5"/>
    <dgm:cxn modelId="{67740657-FB56-421F-86A4-68AF94F28882}" type="presParOf" srcId="{75973012-318F-43B9-B798-01E447BA9E35}" destId="{9E489C1D-8F7F-4A5D-BDFF-3020B102450F}" srcOrd="0" destOrd="0" presId="urn:microsoft.com/office/officeart/2005/8/layout/vList5"/>
    <dgm:cxn modelId="{95035A66-3E90-4AF7-AF8E-78FCC3268D84}" type="presParOf" srcId="{5C1AD192-EE84-4195-ABB9-4C2C9ABF84E5}" destId="{82CF0826-0529-443A-891A-9E64B8CC9F14}" srcOrd="9" destOrd="0" presId="urn:microsoft.com/office/officeart/2005/8/layout/vList5"/>
    <dgm:cxn modelId="{2E56ADEF-0F67-48B0-BE29-3CB4A3E96C31}" type="presParOf" srcId="{5C1AD192-EE84-4195-ABB9-4C2C9ABF84E5}" destId="{115D1ECC-E894-4B35-AAC1-AACC13921DA7}" srcOrd="10" destOrd="0" presId="urn:microsoft.com/office/officeart/2005/8/layout/vList5"/>
    <dgm:cxn modelId="{8D03C1C3-ED2A-4A62-AEC8-906BDD1B71AA}" type="presParOf" srcId="{115D1ECC-E894-4B35-AAC1-AACC13921DA7}" destId="{BA7B09D5-7DD1-4E46-9A78-5C9B454B85B1}" srcOrd="0" destOrd="0" presId="urn:microsoft.com/office/officeart/2005/8/layout/vList5"/>
    <dgm:cxn modelId="{039B53E7-86CE-4BDE-84BD-4C993D13FD57}" type="presParOf" srcId="{5C1AD192-EE84-4195-ABB9-4C2C9ABF84E5}" destId="{F2D3D136-025D-4C4B-B28D-AF859385F5E9}" srcOrd="11" destOrd="0" presId="urn:microsoft.com/office/officeart/2005/8/layout/vList5"/>
    <dgm:cxn modelId="{370C96B8-C2C8-4242-B7CE-B8DE95A9B802}" type="presParOf" srcId="{5C1AD192-EE84-4195-ABB9-4C2C9ABF84E5}" destId="{0CD65ACA-893A-4362-BDC4-73C35AF7485F}" srcOrd="12" destOrd="0" presId="urn:microsoft.com/office/officeart/2005/8/layout/vList5"/>
    <dgm:cxn modelId="{880A31FA-7C8E-417B-9C42-0134792EFBF4}" type="presParOf" srcId="{0CD65ACA-893A-4362-BDC4-73C35AF7485F}" destId="{7E7BA6B7-EAC4-4AB2-9079-DFB4E545B95C}" srcOrd="0" destOrd="0" presId="urn:microsoft.com/office/officeart/2005/8/layout/vList5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9553AC-09FF-49E9-98F4-D1AC7C2CF86A}" type="datetimeFigureOut">
              <a:rPr lang="en-US" smtClean="0"/>
              <a:pPr/>
              <a:t>2/13/2023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638418-C501-4E24-86D9-16AF1B7BD7F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38418-C501-4E24-86D9-16AF1B7BD7F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38418-C501-4E24-86D9-16AF1B7BD7FB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38418-C501-4E24-86D9-16AF1B7BD7FB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C455C-1418-435C-8B68-72B5C5800321}" type="datetime1">
              <a:rPr lang="en-US" smtClean="0"/>
              <a:pPr/>
              <a:t>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8294C-C3CB-4D20-B75D-0FC0B0E2B61B}" type="datetime1">
              <a:rPr lang="en-US" smtClean="0"/>
              <a:pPr/>
              <a:t>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5AA0E-FD84-4A9D-BBB1-08535A229DCB}" type="datetime1">
              <a:rPr lang="en-US" smtClean="0"/>
              <a:pPr/>
              <a:t>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13F24-C0E1-42A7-9A76-0B2AFF5800D6}" type="datetime1">
              <a:rPr lang="en-US" smtClean="0"/>
              <a:pPr/>
              <a:t>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AA9C3-503B-4A2A-8418-217A907D85EF}" type="datetime1">
              <a:rPr lang="en-US" smtClean="0"/>
              <a:pPr/>
              <a:t>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1E312-AE6C-4DBD-9AAA-1E40791E1A9B}" type="datetime1">
              <a:rPr lang="en-US" smtClean="0"/>
              <a:pPr/>
              <a:t>2/13/2023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D707E-6DCD-435E-B1BB-2B44520E406E}" type="datetime1">
              <a:rPr lang="en-US" smtClean="0"/>
              <a:pPr/>
              <a:t>2/13/2023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A4E6A-BB3F-48CE-BC42-D132F199E6AF}" type="datetime1">
              <a:rPr lang="en-US" smtClean="0"/>
              <a:pPr/>
              <a:t>2/13/2023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FF3C1-1181-425D-88DF-E32347AFA1C6}" type="datetime1">
              <a:rPr lang="en-US" smtClean="0"/>
              <a:pPr/>
              <a:t>2/13/2023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C47E1-3BCD-4ABA-8538-1E86FBFB76F1}" type="datetime1">
              <a:rPr lang="en-US" smtClean="0"/>
              <a:pPr/>
              <a:t>2/13/2023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F3503-DA00-447E-AAEA-816EB4173CE6}" type="datetime1">
              <a:rPr lang="en-US" smtClean="0"/>
              <a:pPr/>
              <a:t>2/13/2023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2DAA08-5200-435E-8D4F-6F78F9AD541A}" type="datetime1">
              <a:rPr lang="en-US" smtClean="0"/>
              <a:pPr/>
              <a:t>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HAProxy Configuration Basics: Load Balance Your Servers - HAProxy  Technologies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914400" y="6248400"/>
            <a:ext cx="6248400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          Presented by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Pavan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Chaitanya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endParaRPr lang="en-US" sz="4000" dirty="0" smtClean="0"/>
          </a:p>
          <a:p>
            <a:pPr>
              <a:buFont typeface="Wingdings" pitchFamily="2" charset="2"/>
              <a:buChar char="Ø"/>
            </a:pPr>
            <a:r>
              <a:rPr lang="en-US" sz="4000" dirty="0" smtClean="0"/>
              <a:t>It is also easy to use and configure, and is open source software, making it a cost-effective solution for organizations that need to improve the performance, reliability, and availability of their services.</a:t>
            </a:r>
          </a:p>
          <a:p>
            <a:pPr>
              <a:buFont typeface="Wingdings" pitchFamily="2" charset="2"/>
              <a:buChar char="Ø"/>
            </a:pPr>
            <a:endParaRPr lang="en-US" sz="4000" dirty="0"/>
          </a:p>
        </p:txBody>
      </p:sp>
      <p:sp>
        <p:nvSpPr>
          <p:cNvPr id="4" name="Rectangle 3"/>
          <p:cNvSpPr/>
          <p:nvPr/>
        </p:nvSpPr>
        <p:spPr>
          <a:xfrm>
            <a:off x="685800" y="304800"/>
            <a:ext cx="4191000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800" dirty="0" smtClean="0">
                <a:latin typeface="Arial Black" pitchFamily="34" charset="0"/>
              </a:rPr>
              <a:t>Why HAproxy?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endParaRPr lang="en-US" sz="4000" dirty="0"/>
          </a:p>
          <a:p>
            <a:pPr>
              <a:buFont typeface="Wingdings" pitchFamily="2" charset="2"/>
              <a:buChar char="Ø"/>
            </a:pPr>
            <a:r>
              <a:rPr lang="en-US" sz="4000" dirty="0" smtClean="0"/>
              <a:t>Additionally, </a:t>
            </a:r>
            <a:r>
              <a:rPr lang="en-US" sz="4000" dirty="0" err="1" smtClean="0"/>
              <a:t>HAProxy</a:t>
            </a:r>
            <a:r>
              <a:rPr lang="en-US" sz="4000" dirty="0" smtClean="0"/>
              <a:t> has a large and active community of users and developers, providing users with a wealth of resources and support.</a:t>
            </a:r>
          </a:p>
          <a:p>
            <a:endParaRPr lang="en-US" sz="4000" dirty="0"/>
          </a:p>
        </p:txBody>
      </p:sp>
      <p:sp>
        <p:nvSpPr>
          <p:cNvPr id="4" name="Rectangle 3"/>
          <p:cNvSpPr/>
          <p:nvPr/>
        </p:nvSpPr>
        <p:spPr>
          <a:xfrm>
            <a:off x="685800" y="304800"/>
            <a:ext cx="4191000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800" dirty="0" smtClean="0">
                <a:latin typeface="Arial Black" pitchFamily="34" charset="0"/>
              </a:rPr>
              <a:t>Why HAproxy?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4000" dirty="0" smtClean="0"/>
              <a:t>  </a:t>
            </a:r>
            <a:r>
              <a:rPr lang="en-US" sz="4000" dirty="0" err="1" smtClean="0"/>
              <a:t>HAProxy</a:t>
            </a:r>
            <a:r>
              <a:rPr lang="en-US" sz="4000" dirty="0" smtClean="0"/>
              <a:t> </a:t>
            </a:r>
            <a:r>
              <a:rPr lang="en-US" sz="4000" dirty="0"/>
              <a:t>can be used in a variety of situations where it is necessary to distribute incoming network traffic across multiple servers. </a:t>
            </a:r>
            <a:endParaRPr lang="en-US" sz="4000" dirty="0" smtClean="0"/>
          </a:p>
          <a:p>
            <a:pPr>
              <a:buNone/>
            </a:pPr>
            <a:endParaRPr lang="en-US" sz="4000" dirty="0"/>
          </a:p>
        </p:txBody>
      </p:sp>
      <p:sp>
        <p:nvSpPr>
          <p:cNvPr id="4" name="Rectangle 3"/>
          <p:cNvSpPr/>
          <p:nvPr/>
        </p:nvSpPr>
        <p:spPr>
          <a:xfrm>
            <a:off x="533400" y="685800"/>
            <a:ext cx="5257800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800" b="1" dirty="0" smtClean="0">
                <a:latin typeface="Arial Black" pitchFamily="34" charset="0"/>
              </a:rPr>
              <a:t>Where it can be used?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838200" y="1219200"/>
            <a:ext cx="3886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4000" dirty="0" smtClean="0"/>
              <a:t>Some </a:t>
            </a:r>
            <a:r>
              <a:rPr lang="en-US" sz="4000" dirty="0"/>
              <a:t>common use cases include web infrastructure, cloud computing, enterprise networks, online gaming, and content delivery networks. </a:t>
            </a:r>
          </a:p>
        </p:txBody>
      </p:sp>
      <p:sp>
        <p:nvSpPr>
          <p:cNvPr id="4" name="Rectangle 3"/>
          <p:cNvSpPr/>
          <p:nvPr/>
        </p:nvSpPr>
        <p:spPr>
          <a:xfrm>
            <a:off x="533400" y="685800"/>
            <a:ext cx="5257800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800" b="1" dirty="0" smtClean="0">
                <a:latin typeface="Arial Black" pitchFamily="34" charset="0"/>
              </a:rPr>
              <a:t>Where it can be used?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838200" y="1219200"/>
            <a:ext cx="3886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4000" dirty="0" smtClean="0"/>
              <a:t>The specific use case will depend on the needs of your infrastructure and the goals you are trying to achieve.</a:t>
            </a:r>
            <a:endParaRPr lang="en-US" sz="4000" dirty="0"/>
          </a:p>
        </p:txBody>
      </p:sp>
      <p:sp>
        <p:nvSpPr>
          <p:cNvPr id="4" name="Rectangle 3"/>
          <p:cNvSpPr/>
          <p:nvPr/>
        </p:nvSpPr>
        <p:spPr>
          <a:xfrm>
            <a:off x="533400" y="685800"/>
            <a:ext cx="5257800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800" b="1" dirty="0" smtClean="0">
                <a:latin typeface="Arial Black" pitchFamily="34" charset="0"/>
              </a:rPr>
              <a:t>Where it can be used?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838200" y="1219200"/>
            <a:ext cx="3886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800" b="1" dirty="0" smtClean="0">
                <a:latin typeface="Arial Black" pitchFamily="34" charset="0"/>
              </a:rPr>
              <a:t>How to implement?</a:t>
            </a:r>
            <a:br>
              <a:rPr lang="en-US" sz="2800" b="1" dirty="0" smtClean="0">
                <a:latin typeface="Arial Black" pitchFamily="34" charset="0"/>
              </a:rPr>
            </a:br>
            <a:endParaRPr lang="en-US" sz="2800" b="1" dirty="0"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4000" dirty="0"/>
              <a:t>To implement </a:t>
            </a:r>
            <a:r>
              <a:rPr lang="en-US" sz="4000" dirty="0" err="1"/>
              <a:t>HAProxy</a:t>
            </a:r>
            <a:r>
              <a:rPr lang="en-US" sz="4000" dirty="0"/>
              <a:t>, you need to install the software on a </a:t>
            </a:r>
            <a:r>
              <a:rPr lang="en-US" sz="4000" dirty="0" smtClean="0"/>
              <a:t>server</a:t>
            </a:r>
          </a:p>
          <a:p>
            <a:pPr>
              <a:buNone/>
            </a:pPr>
            <a:endParaRPr lang="en-US" sz="4000" dirty="0" smtClean="0"/>
          </a:p>
          <a:p>
            <a:pPr>
              <a:buFont typeface="Wingdings" pitchFamily="2" charset="2"/>
              <a:buChar char="Ø"/>
            </a:pPr>
            <a:r>
              <a:rPr lang="en-US" sz="4000" dirty="0" smtClean="0"/>
              <a:t>And </a:t>
            </a:r>
            <a:r>
              <a:rPr lang="en-US" sz="4000" dirty="0"/>
              <a:t>configure it with your desired load balancing rules and backend servers. </a:t>
            </a:r>
            <a:endParaRPr lang="en-US" sz="4000" dirty="0" smtClean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209800" y="914400"/>
            <a:ext cx="4648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800" b="1" dirty="0" smtClean="0">
                <a:latin typeface="Arial Black" pitchFamily="34" charset="0"/>
              </a:rPr>
              <a:t>How to implement?</a:t>
            </a:r>
            <a:br>
              <a:rPr lang="en-US" sz="2800" b="1" dirty="0" smtClean="0">
                <a:latin typeface="Arial Black" pitchFamily="34" charset="0"/>
              </a:rPr>
            </a:br>
            <a:endParaRPr lang="en-US" sz="2800" b="1" dirty="0"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4000" dirty="0" smtClean="0"/>
              <a:t>Once </a:t>
            </a:r>
            <a:r>
              <a:rPr lang="en-US" sz="4000" dirty="0"/>
              <a:t>configured, </a:t>
            </a:r>
            <a:r>
              <a:rPr lang="en-US" sz="4000" dirty="0" err="1"/>
              <a:t>HAProxy</a:t>
            </a:r>
            <a:r>
              <a:rPr lang="en-US" sz="4000" dirty="0"/>
              <a:t> can be started and will begin distributing incoming traffic to the specified backend servers.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2209800" y="914400"/>
            <a:ext cx="4648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 descr="An Introduction to HAProxy and Load Balancing Concepts | DigitalOcea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533400"/>
            <a:ext cx="8001000" cy="4724400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wedg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 descr="How to Setup High-Availability Load Balancer with 'HAProxy' to Control Web  Server Traffic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wedg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990600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3600" dirty="0" smtClean="0"/>
              <a:t>Steps to setup two </a:t>
            </a:r>
            <a:r>
              <a:rPr lang="en-US" sz="3600" dirty="0" err="1" smtClean="0"/>
              <a:t>webservers</a:t>
            </a:r>
            <a:r>
              <a:rPr lang="en-US" sz="3600" dirty="0" smtClean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1029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 bwMode="auto">
          <a:xfrm>
            <a:off x="457200" y="3015889"/>
            <a:ext cx="8229600" cy="1694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609600" y="1600200"/>
            <a:ext cx="8153400" cy="92333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28600" indent="-228600">
              <a:buFont typeface="Wingdings" pitchFamily="2" charset="2"/>
              <a:buChar char="Ø"/>
            </a:pPr>
            <a:r>
              <a:rPr lang="en-US" dirty="0" smtClean="0"/>
              <a:t>Launch  Three ec2 instances</a:t>
            </a:r>
            <a:br>
              <a:rPr lang="en-US" dirty="0" smtClean="0"/>
            </a:br>
            <a:endParaRPr lang="en-US" dirty="0" smtClean="0"/>
          </a:p>
          <a:p>
            <a:pPr marL="228600" indent="-228600">
              <a:buFont typeface="Wingdings" pitchFamily="2" charset="2"/>
              <a:buChar char="Ø"/>
            </a:pPr>
            <a:r>
              <a:rPr lang="en-US" dirty="0" smtClean="0"/>
              <a:t>1 for </a:t>
            </a:r>
            <a:r>
              <a:rPr lang="en-US" dirty="0" err="1" smtClean="0"/>
              <a:t>Haproxy</a:t>
            </a:r>
            <a:r>
              <a:rPr lang="en-US" dirty="0" smtClean="0"/>
              <a:t> &amp; 2 for </a:t>
            </a:r>
            <a:r>
              <a:rPr lang="en-US" dirty="0" err="1" smtClean="0"/>
              <a:t>webservers</a:t>
            </a:r>
            <a:endParaRPr lang="en-US" dirty="0"/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09600"/>
          </a:xfr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sz="4400" dirty="0" smtClean="0">
                <a:solidFill>
                  <a:prstClr val="black"/>
                </a:solidFill>
                <a:latin typeface="Arial Black" pitchFamily="34" charset="0"/>
              </a:rPr>
              <a:t>HAproxy</a:t>
            </a:r>
            <a:endParaRPr lang="en-US" dirty="0">
              <a:latin typeface="Arial Black" pitchFamily="34" charset="0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1143000"/>
          <a:ext cx="8229600" cy="5059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100" dirty="0" smtClean="0">
                <a:latin typeface="Arial Black" pitchFamily="34" charset="0"/>
              </a:rPr>
              <a:t>Install  </a:t>
            </a:r>
            <a:r>
              <a:rPr lang="en-US" sz="3100" dirty="0" err="1" smtClean="0">
                <a:latin typeface="Arial Black" pitchFamily="34" charset="0"/>
              </a:rPr>
              <a:t>webservers</a:t>
            </a:r>
            <a:r>
              <a:rPr lang="en-US" sz="3100" dirty="0" smtClean="0">
                <a:latin typeface="Arial Black" pitchFamily="34" charset="0"/>
              </a:rPr>
              <a:t> on two ec2instances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457200" y="2381410"/>
            <a:ext cx="8229600" cy="2963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457200" y="10668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1.Open </a:t>
            </a:r>
            <a:r>
              <a:rPr lang="en-US" sz="2400" dirty="0" err="1" smtClean="0"/>
              <a:t>gitbash</a:t>
            </a:r>
            <a:r>
              <a:rPr lang="en-US" sz="2400" dirty="0" smtClean="0"/>
              <a:t> terminal and </a:t>
            </a:r>
            <a:r>
              <a:rPr lang="en-US" sz="2400" dirty="0" err="1" smtClean="0"/>
              <a:t>conncet</a:t>
            </a:r>
            <a:r>
              <a:rPr lang="en-US" sz="2400" dirty="0" smtClean="0"/>
              <a:t> the ec2 instance </a:t>
            </a:r>
          </a:p>
          <a:p>
            <a:r>
              <a:rPr lang="en-US" sz="2400" dirty="0" smtClean="0"/>
              <a:t>2. yum install </a:t>
            </a:r>
            <a:r>
              <a:rPr lang="en-US" sz="2400" dirty="0" err="1" smtClean="0"/>
              <a:t>httpd</a:t>
            </a:r>
            <a:r>
              <a:rPr lang="en-US" sz="2400" dirty="0" smtClean="0"/>
              <a:t> --- it used to install the apache</a:t>
            </a:r>
            <a:endParaRPr lang="en-US" sz="2400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Start the service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457200" y="3360662"/>
            <a:ext cx="8229600" cy="1005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609600" y="1828800"/>
            <a:ext cx="8229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1.systemctl start </a:t>
            </a:r>
            <a:r>
              <a:rPr lang="en-US" sz="2400" b="1" dirty="0" err="1" smtClean="0"/>
              <a:t>httpd</a:t>
            </a:r>
            <a:endParaRPr lang="en-US" sz="2400" b="1" dirty="0" smtClean="0"/>
          </a:p>
          <a:p>
            <a:r>
              <a:rPr lang="en-US" sz="2400" b="1" dirty="0" smtClean="0"/>
              <a:t>2.systemctl status </a:t>
            </a:r>
            <a:r>
              <a:rPr lang="en-US" sz="2400" b="1" dirty="0" err="1" smtClean="0"/>
              <a:t>httpd</a:t>
            </a:r>
            <a:endParaRPr lang="en-US" sz="2400" b="1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Write sample html code 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00200"/>
            <a:ext cx="8229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81000"/>
            <a:ext cx="8229600" cy="5364163"/>
          </a:xfrm>
        </p:spPr>
        <p:txBody>
          <a:bodyPr>
            <a:normAutofit/>
          </a:bodyPr>
          <a:lstStyle/>
          <a:p>
            <a:endParaRPr lang="nb-NO" sz="4000" dirty="0" smtClean="0"/>
          </a:p>
          <a:p>
            <a:r>
              <a:rPr lang="nb-NO" sz="4000" dirty="0" smtClean="0"/>
              <a:t>goto cd /etc</a:t>
            </a:r>
          </a:p>
          <a:p>
            <a:r>
              <a:rPr lang="nb-NO" sz="4000" dirty="0" smtClean="0"/>
              <a:t> vi hosts give public ip of proxy server(loadbalancer)</a:t>
            </a:r>
            <a:endParaRPr lang="en-US" sz="4000" dirty="0" smtClean="0"/>
          </a:p>
          <a:p>
            <a:r>
              <a:rPr lang="en-US" sz="4000" dirty="0" smtClean="0"/>
              <a:t>Start the services</a:t>
            </a:r>
          </a:p>
          <a:p>
            <a:r>
              <a:rPr lang="en-US" sz="4000" dirty="0" smtClean="0"/>
              <a:t>Ping </a:t>
            </a:r>
            <a:r>
              <a:rPr lang="en-US" sz="4000" dirty="0" err="1" smtClean="0"/>
              <a:t>loadbalancer</a:t>
            </a:r>
            <a:endParaRPr lang="en-US" sz="4000" dirty="0" smtClean="0"/>
          </a:p>
          <a:p>
            <a:pPr>
              <a:buNone/>
            </a:pPr>
            <a:endParaRPr lang="en-US" sz="4000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304800"/>
            <a:ext cx="8229600" cy="14830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1992313"/>
            <a:ext cx="8686800" cy="174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2133600"/>
            <a:ext cx="8229600" cy="13810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1295400" y="1066800"/>
            <a:ext cx="5715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1.systemctl restart </a:t>
            </a:r>
            <a:r>
              <a:rPr lang="en-US" b="1" dirty="0" err="1" smtClean="0"/>
              <a:t>httpd</a:t>
            </a:r>
            <a:endParaRPr lang="en-US" b="1" dirty="0" smtClean="0"/>
          </a:p>
          <a:p>
            <a:r>
              <a:rPr lang="en-US" b="1" dirty="0" smtClean="0"/>
              <a:t>2.systemctl status </a:t>
            </a:r>
            <a:r>
              <a:rPr lang="en-US" b="1" dirty="0" err="1" smtClean="0"/>
              <a:t>httpd</a:t>
            </a:r>
            <a:endParaRPr lang="en-US" b="1" dirty="0" smtClean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457200"/>
            <a:ext cx="8229600" cy="5181600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4400" dirty="0" smtClean="0">
                <a:latin typeface="Arial Black" pitchFamily="34" charset="0"/>
              </a:rPr>
              <a:t>Repeat  the same steps in server2 also </a:t>
            </a:r>
          </a:p>
          <a:p>
            <a:r>
              <a:rPr lang="en-US" dirty="0" smtClean="0"/>
              <a:t>Make sure to update Server 2's index.html file with a different message. </a:t>
            </a:r>
          </a:p>
          <a:p>
            <a:r>
              <a:rPr lang="en-US" dirty="0" smtClean="0"/>
              <a:t>e.g. "Hello from Server 2," so that when you run a curl command the different message will be displayed.</a:t>
            </a:r>
            <a:endParaRPr lang="en-US" dirty="0"/>
          </a:p>
        </p:txBody>
      </p:sp>
    </p:spTree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Update the packages</a:t>
            </a:r>
          </a:p>
          <a:p>
            <a:r>
              <a:rPr lang="en-US" dirty="0" smtClean="0"/>
              <a:t>Install </a:t>
            </a:r>
            <a:r>
              <a:rPr lang="en-US" dirty="0" err="1" smtClean="0"/>
              <a:t>Haproxy</a:t>
            </a:r>
            <a:endParaRPr lang="en-US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228600"/>
            <a:ext cx="82296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Steps to setup a </a:t>
            </a:r>
            <a:r>
              <a:rPr kumimoji="0" lang="en-US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HAproxy</a:t>
            </a: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981200"/>
            <a:ext cx="8229600" cy="11430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533400"/>
            <a:ext cx="7964012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1828800"/>
            <a:ext cx="76200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Goto cd /etc</a:t>
            </a:r>
          </a:p>
          <a:p>
            <a:r>
              <a:rPr lang="nb-NO" dirty="0" smtClean="0"/>
              <a:t> vi hosts give public ip of both ec2instances</a:t>
            </a:r>
          </a:p>
          <a:p>
            <a:r>
              <a:rPr lang="en-US" dirty="0" smtClean="0"/>
              <a:t>Ping both servers</a:t>
            </a:r>
          </a:p>
          <a:p>
            <a:endParaRPr lang="en-US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2950" indent="-742950">
              <a:buFont typeface="Wingdings" pitchFamily="2" charset="2"/>
              <a:buChar char="Ø"/>
            </a:pPr>
            <a:r>
              <a:rPr lang="en-US" sz="4400" dirty="0" err="1"/>
              <a:t>HAProxy</a:t>
            </a:r>
            <a:r>
              <a:rPr lang="en-US" sz="4400" dirty="0"/>
              <a:t> is a free, open-source software load </a:t>
            </a:r>
            <a:r>
              <a:rPr lang="en-US" sz="4400" dirty="0" smtClean="0"/>
              <a:t>balancer. </a:t>
            </a:r>
          </a:p>
          <a:p>
            <a:pPr marL="742950" indent="-742950">
              <a:buFont typeface="Wingdings" pitchFamily="2" charset="2"/>
              <a:buChar char="Ø"/>
            </a:pPr>
            <a:endParaRPr lang="en-US" sz="4400" dirty="0" smtClean="0"/>
          </a:p>
          <a:p>
            <a:pPr marL="742950" indent="-742950">
              <a:buFont typeface="Wingdings" pitchFamily="2" charset="2"/>
              <a:buChar char="Ø"/>
            </a:pPr>
            <a:r>
              <a:rPr lang="en-US" sz="4400" dirty="0" smtClean="0"/>
              <a:t>It is a proxy </a:t>
            </a:r>
            <a:r>
              <a:rPr lang="en-US" sz="4400" dirty="0"/>
              <a:t>solution for TCP and HTTP-based applications. </a:t>
            </a:r>
            <a:endParaRPr lang="en-US" sz="44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457200" y="838200"/>
            <a:ext cx="5029200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800" dirty="0" smtClean="0">
                <a:latin typeface="Arial Black" pitchFamily="34" charset="0"/>
              </a:rPr>
              <a:t>What is HAproxy?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685800" y="1371600"/>
            <a:ext cx="3276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066801"/>
            <a:ext cx="8229600" cy="3554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goto</a:t>
            </a:r>
            <a:r>
              <a:rPr lang="en-US" dirty="0" smtClean="0"/>
              <a:t> </a:t>
            </a:r>
            <a:r>
              <a:rPr lang="en-US" dirty="0" err="1" smtClean="0"/>
              <a:t>cd</a:t>
            </a:r>
            <a:r>
              <a:rPr lang="en-US" dirty="0" smtClean="0"/>
              <a:t> </a:t>
            </a:r>
            <a:r>
              <a:rPr lang="en-US" dirty="0" err="1" smtClean="0"/>
              <a:t>haproxy</a:t>
            </a:r>
            <a:r>
              <a:rPr lang="en-US" dirty="0" smtClean="0"/>
              <a:t>/</a:t>
            </a:r>
            <a:br>
              <a:rPr lang="en-US" dirty="0" smtClean="0"/>
            </a:br>
            <a:r>
              <a:rPr lang="en-US" dirty="0" smtClean="0"/>
              <a:t>Backup the haproxy.cfg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2057400"/>
            <a:ext cx="8229600" cy="2638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sz="3600" dirty="0" smtClean="0"/>
              <a:t>vi haproxy.cfg </a:t>
            </a:r>
            <a:br>
              <a:rPr lang="en-US" sz="3600" dirty="0" smtClean="0"/>
            </a:br>
            <a:r>
              <a:rPr lang="en-US" sz="3600" dirty="0" smtClean="0"/>
              <a:t>Give the servers public </a:t>
            </a:r>
            <a:r>
              <a:rPr lang="en-US" sz="3600" dirty="0" err="1" smtClean="0"/>
              <a:t>ip’s</a:t>
            </a:r>
            <a:r>
              <a:rPr lang="en-US" sz="3600" dirty="0" smtClean="0"/>
              <a:t> and port number 80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1073752" y="1600200"/>
            <a:ext cx="6996496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6324600"/>
          </a:xfrm>
        </p:spPr>
        <p:txBody>
          <a:bodyPr>
            <a:normAutofit/>
          </a:bodyPr>
          <a:lstStyle/>
          <a:p>
            <a:r>
              <a:rPr lang="en-US" dirty="0" smtClean="0"/>
              <a:t>Start service 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905000"/>
            <a:ext cx="83058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609600" y="1447800"/>
            <a:ext cx="731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Start the </a:t>
            </a:r>
            <a:r>
              <a:rPr lang="en-US" dirty="0" err="1" smtClean="0"/>
              <a:t>haproxy</a:t>
            </a:r>
            <a:r>
              <a:rPr lang="en-US" dirty="0" smtClean="0"/>
              <a:t> and check the status</a:t>
            </a:r>
            <a:endParaRPr lang="en-US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Curl </a:t>
            </a:r>
            <a:r>
              <a:rPr lang="en-US" sz="2800" dirty="0" err="1" smtClean="0"/>
              <a:t>publicip</a:t>
            </a:r>
            <a:r>
              <a:rPr lang="en-US" sz="2800" dirty="0" smtClean="0"/>
              <a:t> of server1 &amp; server2 </a:t>
            </a:r>
            <a:endParaRPr lang="en-US" sz="2800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2133600"/>
            <a:ext cx="8229600" cy="1317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73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sz="3100" dirty="0" smtClean="0"/>
              <a:t>On </a:t>
            </a:r>
            <a:r>
              <a:rPr lang="en-US" sz="3100" dirty="0" err="1" smtClean="0"/>
              <a:t>webbrowser</a:t>
            </a:r>
            <a:r>
              <a:rPr lang="en-US" sz="3100" dirty="0" smtClean="0"/>
              <a:t> give public </a:t>
            </a:r>
            <a:r>
              <a:rPr lang="en-US" sz="3100" dirty="0" err="1" smtClean="0"/>
              <a:t>ip</a:t>
            </a:r>
            <a:r>
              <a:rPr lang="en-US" sz="3100" dirty="0" smtClean="0"/>
              <a:t> of </a:t>
            </a:r>
            <a:r>
              <a:rPr lang="en-US" sz="3100" dirty="0" err="1" smtClean="0"/>
              <a:t>Haproxy</a:t>
            </a:r>
            <a:r>
              <a:rPr lang="en-US" sz="3100" dirty="0" smtClean="0"/>
              <a:t> server</a:t>
            </a:r>
            <a:br>
              <a:rPr lang="en-US" sz="3100" dirty="0" smtClean="0"/>
            </a:br>
            <a:r>
              <a:rPr lang="en-US" sz="3100" dirty="0" smtClean="0"/>
              <a:t>Refresh the page it will change the servers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76400"/>
            <a:ext cx="8229600" cy="1371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3200400"/>
            <a:ext cx="78486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None/>
            </a:pPr>
            <a:endParaRPr lang="en-US" sz="5400" b="1" dirty="0" smtClean="0">
              <a:latin typeface="Jokerman" pitchFamily="82" charset="0"/>
            </a:endParaRPr>
          </a:p>
          <a:p>
            <a:pPr>
              <a:buNone/>
            </a:pPr>
            <a:r>
              <a:rPr lang="en-US" sz="5400" b="1" dirty="0" smtClean="0">
                <a:latin typeface="Jokerman" pitchFamily="82" charset="0"/>
              </a:rPr>
              <a:t>   </a:t>
            </a:r>
            <a:endParaRPr lang="en-US" sz="5400" b="1" dirty="0">
              <a:latin typeface="Jokerman" pitchFamily="8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47262" y="2967335"/>
            <a:ext cx="744947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Jokerman" pitchFamily="82" charset="0"/>
              </a:rPr>
              <a:t>Thankyou</a:t>
            </a:r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Jokerman" pitchFamily="82" charset="0"/>
              </a:rPr>
              <a:t> very much </a:t>
            </a:r>
            <a:endParaRPr 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534400" cy="4678363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sz="4400" dirty="0" smtClean="0"/>
              <a:t>It is used to distribute incoming traffic across multiple servers to improve performance, reliability, and availability of services.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609600"/>
            <a:ext cx="5029200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800" dirty="0" smtClean="0">
                <a:latin typeface="Arial Black" pitchFamily="34" charset="0"/>
              </a:rPr>
              <a:t>What is HAproxy?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4000" dirty="0" err="1"/>
              <a:t>HAProxy</a:t>
            </a:r>
            <a:r>
              <a:rPr lang="en-US" sz="4000" dirty="0"/>
              <a:t> should be used when you need to improve the performance, reliability, and availability of your services by distributing incoming traffic </a:t>
            </a:r>
            <a:r>
              <a:rPr lang="en-US" sz="4000" dirty="0" smtClean="0"/>
              <a:t>across </a:t>
            </a:r>
            <a:r>
              <a:rPr lang="en-US" sz="4000" dirty="0"/>
              <a:t>multiple servers. </a:t>
            </a:r>
            <a:endParaRPr lang="en-US" sz="4000" dirty="0" smtClean="0"/>
          </a:p>
        </p:txBody>
      </p:sp>
      <p:sp>
        <p:nvSpPr>
          <p:cNvPr id="5" name="Rectangle 4"/>
          <p:cNvSpPr/>
          <p:nvPr/>
        </p:nvSpPr>
        <p:spPr>
          <a:xfrm>
            <a:off x="609600" y="457200"/>
            <a:ext cx="4648200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800" b="1" dirty="0" smtClean="0">
                <a:latin typeface="Arial Black" pitchFamily="34" charset="0"/>
              </a:rPr>
              <a:t>When to use?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762000" y="914400"/>
            <a:ext cx="2514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sz="4000" dirty="0" smtClean="0"/>
              <a:t>It is also useful when you need to load balance traffic, provide content-based routing, offload SSL processing, and perform other functions at the network layer.</a:t>
            </a:r>
          </a:p>
          <a:p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762000" y="914400"/>
            <a:ext cx="2514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609600" y="457200"/>
            <a:ext cx="4648200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800" b="1" dirty="0" smtClean="0">
                <a:latin typeface="Arial Black" pitchFamily="34" charset="0"/>
              </a:rPr>
              <a:t>When to use?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US" sz="5100" dirty="0" err="1"/>
              <a:t>HAProxy</a:t>
            </a:r>
            <a:r>
              <a:rPr lang="en-US" sz="5100" dirty="0"/>
              <a:t> is used by organizations of all sizes and industries, including large enterprises, small and medium-sized businesses, government agencies, and online service providers. </a:t>
            </a:r>
            <a:endParaRPr lang="en-US" sz="5100" dirty="0" smtClean="0"/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33400" y="533400"/>
            <a:ext cx="4495800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800" dirty="0" smtClean="0">
                <a:latin typeface="Arial Black" pitchFamily="34" charset="0"/>
              </a:rPr>
              <a:t>Who uses HAproxy?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838200" y="990600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pull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Some of the companies and organizations that use </a:t>
            </a:r>
            <a:r>
              <a:rPr lang="en-US" dirty="0" err="1" smtClean="0"/>
              <a:t>HAProxy</a:t>
            </a:r>
            <a:r>
              <a:rPr lang="en-US" dirty="0" smtClean="0"/>
              <a:t> include:</a:t>
            </a:r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Twitter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GitHub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Netflix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Facebook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Amazon Web Services</a:t>
            </a:r>
          </a:p>
          <a:p>
            <a:pPr>
              <a:buFont typeface="Wingdings" pitchFamily="2" charset="2"/>
              <a:buChar char="Ø"/>
            </a:pP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838200" y="990600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533400" y="533400"/>
            <a:ext cx="4495800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800" dirty="0" smtClean="0">
                <a:latin typeface="Arial Black" pitchFamily="34" charset="0"/>
              </a:rPr>
              <a:t>Who uses HAproxy?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</a:t>
            </a:r>
            <a:r>
              <a:rPr lang="en-US" sz="4000" dirty="0" err="1" smtClean="0"/>
              <a:t>HAProxy</a:t>
            </a:r>
            <a:r>
              <a:rPr lang="en-US" sz="4000" dirty="0" smtClean="0"/>
              <a:t> is used because it offers high performance, high availability, and load balancing capabilities.</a:t>
            </a:r>
            <a:endParaRPr lang="en-US" sz="4000" dirty="0"/>
          </a:p>
        </p:txBody>
      </p:sp>
      <p:sp>
        <p:nvSpPr>
          <p:cNvPr id="4" name="Rectangle 3"/>
          <p:cNvSpPr/>
          <p:nvPr/>
        </p:nvSpPr>
        <p:spPr>
          <a:xfrm>
            <a:off x="685800" y="304800"/>
            <a:ext cx="4191000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800" dirty="0" smtClean="0">
                <a:latin typeface="Arial Black" pitchFamily="34" charset="0"/>
              </a:rPr>
              <a:t>Why HAproxy?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838200" y="762000"/>
            <a:ext cx="2819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322</TotalTime>
  <Words>570</Words>
  <Application>Microsoft Office PowerPoint</Application>
  <PresentationFormat>On-screen Show (4:3)</PresentationFormat>
  <Paragraphs>91</Paragraphs>
  <Slides>36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Office Theme</vt:lpstr>
      <vt:lpstr>Slide 1</vt:lpstr>
      <vt:lpstr>HAproxy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How to implement? </vt:lpstr>
      <vt:lpstr>How to implement? </vt:lpstr>
      <vt:lpstr>Slide 17</vt:lpstr>
      <vt:lpstr>Slide 18</vt:lpstr>
      <vt:lpstr>  Steps to setup two webservers   </vt:lpstr>
      <vt:lpstr> Install  webservers on two ec2instances </vt:lpstr>
      <vt:lpstr>Start the service</vt:lpstr>
      <vt:lpstr>Write sample html code  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 goto cd haproxy/ Backup the haproxy.cfg </vt:lpstr>
      <vt:lpstr> vi haproxy.cfg  Give the servers public ip’s and port number 80 </vt:lpstr>
      <vt:lpstr>Slide 33</vt:lpstr>
      <vt:lpstr>Curl publicip of server1 &amp; server2 </vt:lpstr>
      <vt:lpstr> On webbrowser give public ip of Haproxy server Refresh the page it will change the servers </vt:lpstr>
      <vt:lpstr>Slide 36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TOPIC :</dc:title>
  <dc:creator>DELL</dc:creator>
  <cp:lastModifiedBy>DELL</cp:lastModifiedBy>
  <cp:revision>64</cp:revision>
  <dcterms:created xsi:type="dcterms:W3CDTF">2006-08-16T00:00:00Z</dcterms:created>
  <dcterms:modified xsi:type="dcterms:W3CDTF">2023-02-13T07:55:13Z</dcterms:modified>
</cp:coreProperties>
</file>