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73" r:id="rId20"/>
    <p:sldId id="274"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10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86A82B9-1251-4000-8F64-8B832D92AEFB}"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656EFCA-2FE0-42DC-80F5-4031A10696C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6A82B9-1251-4000-8F64-8B832D92AE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6A82B9-1251-4000-8F64-8B832D92AE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6A82B9-1251-4000-8F64-8B832D92AE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6A82B9-1251-4000-8F64-8B832D92AE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6A82B9-1251-4000-8F64-8B832D92AEF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6A82B9-1251-4000-8F64-8B832D92AEFB}"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6A82B9-1251-4000-8F64-8B832D92AE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86A82B9-1251-4000-8F64-8B832D92AE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6A82B9-1251-4000-8F64-8B832D92AE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6A82B9-1251-4000-8F64-8B832D92AE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86A82B9-1251-4000-8F64-8B832D92AE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6A82B9-1251-4000-8F64-8B832D92AEF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6A82B9-1251-4000-8F64-8B832D92AEF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A82B9-1251-4000-8F64-8B832D92AEF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6A82B9-1251-4000-8F64-8B832D92AE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6A82B9-1251-4000-8F64-8B832D92AE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56EFCA-2FE0-42DC-80F5-4031A10696C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86A82B9-1251-4000-8F64-8B832D92AEFB}"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656EFCA-2FE0-42DC-80F5-4031A10696C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console.aws.amazon.com/vpc/"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995" y="1143953"/>
            <a:ext cx="11174819" cy="2387600"/>
          </a:xfrm>
        </p:spPr>
        <p:txBody>
          <a:bodyPr/>
          <a:lstStyle/>
          <a:p>
            <a:r>
              <a:rPr lang="en-IN" b="1" dirty="0">
                <a:solidFill>
                  <a:srgbClr val="FF0000"/>
                </a:solidFill>
              </a:rPr>
              <a:t>NAT GATEWAY/NAT INSTANCE</a:t>
            </a:r>
            <a:endParaRPr lang="en-IN" b="1" dirty="0">
              <a:solidFill>
                <a:srgbClr val="FF0000"/>
              </a:solidFill>
            </a:endParaRPr>
          </a:p>
        </p:txBody>
      </p:sp>
      <p:sp>
        <p:nvSpPr>
          <p:cNvPr id="3" name="Subtitle 2"/>
          <p:cNvSpPr>
            <a:spLocks noGrp="1"/>
          </p:cNvSpPr>
          <p:nvPr>
            <p:ph type="subTitle" idx="1"/>
          </p:nvPr>
        </p:nvSpPr>
        <p:spPr/>
        <p:txBody>
          <a:bodyPr/>
          <a:lstStyle/>
          <a:p>
            <a:endParaRPr lang="en-IN"/>
          </a:p>
        </p:txBody>
      </p:sp>
      <p:sp>
        <p:nvSpPr>
          <p:cNvPr id="4" name="Isosceles Triangle 3"/>
          <p:cNvSpPr/>
          <p:nvPr/>
        </p:nvSpPr>
        <p:spPr>
          <a:xfrm>
            <a:off x="4486940" y="1850065"/>
            <a:ext cx="45719"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347330" y="2392326"/>
          <a:ext cx="11497341" cy="1148080"/>
        </p:xfrm>
        <a:graphic>
          <a:graphicData uri="http://schemas.openxmlformats.org/drawingml/2006/table">
            <a:tbl>
              <a:tblPr/>
              <a:tblGrid>
                <a:gridCol w="3832447"/>
                <a:gridCol w="3832447"/>
                <a:gridCol w="3832447"/>
              </a:tblGrid>
              <a:tr h="1036674">
                <a:tc>
                  <a:txBody>
                    <a:bodyPr/>
                    <a:lstStyle/>
                    <a:p>
                      <a:pPr fontAlgn="t" latinLnBrk="0"/>
                      <a:r>
                        <a:rPr lang="en-IN" b="0" dirty="0">
                          <a:effectLst/>
                        </a:rPr>
                        <a:t>Maintenance</a:t>
                      </a:r>
                      <a:endParaRPr lang="en-IN" b="0" dirty="0">
                        <a:effectLst/>
                      </a:endParaRPr>
                    </a:p>
                  </a:txBody>
                  <a:tcPr marL="127000" marR="127000" marT="25400" marB="254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a:effectLst/>
                        </a:rPr>
                        <a:t>Managed by AWS. You do not need to perform any maintenance.</a:t>
                      </a:r>
                      <a:endParaRPr lang="en-US" b="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dirty="0">
                          <a:effectLst/>
                        </a:rPr>
                        <a:t>Managed by you, for example, by installing software updates or operating system patches on the instance.</a:t>
                      </a:r>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nvGraphicFramePr>
        <p:xfrm>
          <a:off x="342900" y="6080760"/>
          <a:ext cx="11420255" cy="1245870"/>
        </p:xfrm>
        <a:graphic>
          <a:graphicData uri="http://schemas.openxmlformats.org/drawingml/2006/table">
            <a:tbl>
              <a:tblPr/>
              <a:tblGrid>
                <a:gridCol w="3755361"/>
                <a:gridCol w="3832447"/>
                <a:gridCol w="3832447"/>
              </a:tblGrid>
              <a:tr h="1245870">
                <a:tc>
                  <a:txBody>
                    <a:bodyPr/>
                    <a:lstStyle/>
                    <a:p>
                      <a:pPr fontAlgn="t" latinLnBrk="0"/>
                      <a:endParaRPr lang="en-IN" b="0" dirty="0">
                        <a:effectLst/>
                      </a:endParaRPr>
                    </a:p>
                  </a:txBody>
                  <a:tcPr marL="127000" marR="127000" marT="25400" marB="254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nvGraphicFramePr>
        <p:xfrm>
          <a:off x="434340" y="3326130"/>
          <a:ext cx="10972800" cy="1422400"/>
        </p:xfrm>
        <a:graphic>
          <a:graphicData uri="http://schemas.openxmlformats.org/drawingml/2006/table">
            <a:tbl>
              <a:tblPr/>
              <a:tblGrid>
                <a:gridCol w="3657600"/>
                <a:gridCol w="3657600"/>
                <a:gridCol w="3657600"/>
              </a:tblGrid>
              <a:tr h="0">
                <a:tc>
                  <a:txBody>
                    <a:bodyPr/>
                    <a:lstStyle/>
                    <a:p>
                      <a:pPr fontAlgn="t" latinLnBrk="0"/>
                      <a:r>
                        <a:rPr lang="en-IN" b="0">
                          <a:effectLst/>
                        </a:rPr>
                        <a:t>Cost</a:t>
                      </a:r>
                      <a:endParaRPr lang="en-IN" b="0">
                        <a:effectLst/>
                      </a:endParaRPr>
                    </a:p>
                  </a:txBody>
                  <a:tcPr marL="127000" marR="127000" marT="25400" marB="254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a:effectLst/>
                        </a:rPr>
                        <a:t>Charged depending on the number of NAT gateways you use, duration of usage, and amount of data that you send through the NAT gateways.</a:t>
                      </a:r>
                      <a:endParaRPr lang="en-US" b="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dirty="0">
                          <a:effectLst/>
                        </a:rPr>
                        <a:t>Charged depending on the number of NAT instances that you use, duration of usage, and instance type and size.</a:t>
                      </a:r>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nvGraphicFramePr>
        <p:xfrm>
          <a:off x="428846" y="5298440"/>
          <a:ext cx="11172603" cy="873760"/>
        </p:xfrm>
        <a:graphic>
          <a:graphicData uri="http://schemas.openxmlformats.org/drawingml/2006/table">
            <a:tbl>
              <a:tblPr/>
              <a:tblGrid>
                <a:gridCol w="3724201"/>
                <a:gridCol w="3724201"/>
                <a:gridCol w="3724201"/>
              </a:tblGrid>
              <a:tr h="764186">
                <a:tc>
                  <a:txBody>
                    <a:bodyPr/>
                    <a:lstStyle/>
                    <a:p>
                      <a:pPr fontAlgn="t" latinLnBrk="0"/>
                      <a:r>
                        <a:rPr lang="en-IN" b="0">
                          <a:effectLst/>
                        </a:rPr>
                        <a:t>Type and size</a:t>
                      </a:r>
                      <a:endParaRPr lang="en-IN" b="0">
                        <a:effectLst/>
                      </a:endParaRPr>
                    </a:p>
                  </a:txBody>
                  <a:tcPr marL="127000" marR="127000" marT="25400" marB="254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a:effectLst/>
                        </a:rPr>
                        <a:t>Uniform offering; you don’t need to decide on the type or size.</a:t>
                      </a:r>
                      <a:endParaRPr lang="en-US" b="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dirty="0">
                          <a:effectLst/>
                        </a:rPr>
                        <a:t>Choose a suitable instance type and size, according to your predicted workload.</a:t>
                      </a:r>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537210" y="2560746"/>
          <a:ext cx="11132820" cy="2096841"/>
        </p:xfrm>
        <a:graphic>
          <a:graphicData uri="http://schemas.openxmlformats.org/drawingml/2006/table">
            <a:tbl>
              <a:tblPr/>
              <a:tblGrid>
                <a:gridCol w="3710940"/>
                <a:gridCol w="3710940"/>
                <a:gridCol w="3710940"/>
              </a:tblGrid>
              <a:tr h="1321297">
                <a:tc>
                  <a:txBody>
                    <a:bodyPr/>
                    <a:lstStyle/>
                    <a:p>
                      <a:pPr fontAlgn="t" latinLnBrk="0"/>
                      <a:r>
                        <a:rPr lang="en-IN" sz="1600" b="0" dirty="0">
                          <a:effectLst/>
                        </a:rPr>
                        <a:t>Public IP addresses </a:t>
                      </a:r>
                      <a:endParaRPr lang="en-IN" sz="1600" b="0" dirty="0">
                        <a:effectLst/>
                      </a:endParaRPr>
                    </a:p>
                  </a:txBody>
                  <a:tcPr marL="110061" marR="110061" marT="22012" marB="22012">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600" b="0">
                          <a:effectLst/>
                        </a:rPr>
                        <a:t>Choose the Elastic IP address to associate with a public NAT gateway at creation.</a:t>
                      </a:r>
                      <a:endParaRPr lang="en-US" sz="1600" b="0">
                        <a:effectLst/>
                      </a:endParaRPr>
                    </a:p>
                  </a:txBody>
                  <a:tcPr marL="110061" marR="110061" marT="22012" marB="2201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600" b="0">
                          <a:effectLst/>
                        </a:rPr>
                        <a:t>Use an Elastic IP address or a public IP address with a NAT instance. You can change the public IP address at any time by associating a new Elastic IP address with the instance.</a:t>
                      </a:r>
                      <a:endParaRPr lang="en-US" sz="1600" b="0">
                        <a:effectLst/>
                      </a:endParaRPr>
                    </a:p>
                  </a:txBody>
                  <a:tcPr marL="110061" marR="110061" marT="22012" marB="2201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r>
              <a:tr h="752613">
                <a:tc>
                  <a:txBody>
                    <a:bodyPr/>
                    <a:lstStyle/>
                    <a:p>
                      <a:pPr fontAlgn="t" latinLnBrk="0"/>
                      <a:r>
                        <a:rPr lang="en-IN" sz="1600" b="0" dirty="0">
                          <a:effectLst/>
                        </a:rPr>
                        <a:t>Private IP addresses</a:t>
                      </a:r>
                      <a:endParaRPr lang="en-IN" sz="1600" b="0" dirty="0">
                        <a:effectLst/>
                      </a:endParaRPr>
                    </a:p>
                  </a:txBody>
                  <a:tcPr marL="110061" marR="110061" marT="22012" marB="22012">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600" b="0" dirty="0">
                          <a:effectLst/>
                        </a:rPr>
                        <a:t>Automatically selected from the subnet's IP address range when you create the gateway.</a:t>
                      </a:r>
                      <a:endParaRPr lang="en-US" sz="1600" b="0" dirty="0">
                        <a:effectLst/>
                      </a:endParaRPr>
                    </a:p>
                  </a:txBody>
                  <a:tcPr marL="110061" marR="110061" marT="22012" marB="2201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600" b="0" dirty="0">
                          <a:effectLst/>
                        </a:rPr>
                        <a:t>Assign a specific private IP address from the subnet's IP address range when you launch the instance.</a:t>
                      </a:r>
                      <a:endParaRPr lang="en-US" sz="1600" b="0" dirty="0">
                        <a:effectLst/>
                      </a:endParaRPr>
                    </a:p>
                  </a:txBody>
                  <a:tcPr marL="110061" marR="110061" marT="22012" marB="2201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nvGraphicFramePr>
        <p:xfrm>
          <a:off x="537210" y="4784090"/>
          <a:ext cx="10995660" cy="2073910"/>
        </p:xfrm>
        <a:graphic>
          <a:graphicData uri="http://schemas.openxmlformats.org/drawingml/2006/table">
            <a:tbl>
              <a:tblPr/>
              <a:tblGrid>
                <a:gridCol w="3665220"/>
                <a:gridCol w="3665220"/>
                <a:gridCol w="3665220"/>
              </a:tblGrid>
              <a:tr h="2073910">
                <a:tc>
                  <a:txBody>
                    <a:bodyPr/>
                    <a:lstStyle/>
                    <a:p>
                      <a:pPr fontAlgn="t" latinLnBrk="0"/>
                      <a:r>
                        <a:rPr lang="en-IN" b="0" dirty="0">
                          <a:effectLst/>
                        </a:rPr>
                        <a:t>Security groups</a:t>
                      </a:r>
                      <a:endParaRPr lang="en-IN" b="0" dirty="0">
                        <a:effectLst/>
                      </a:endParaRPr>
                    </a:p>
                  </a:txBody>
                  <a:tcPr marL="127000" marR="127000" marT="25400" marB="254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fontAlgn="t" latinLnBrk="0"/>
                      <a:r>
                        <a:rPr lang="en-US" b="0" dirty="0">
                          <a:effectLst/>
                        </a:rPr>
                        <a:t>You cannot associate security groups with NAT gateways. You can associate them with the resources behind the NAT gateway to control inbound and outbound traffic.</a:t>
                      </a:r>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dirty="0">
                          <a:effectLst/>
                        </a:rPr>
                        <a:t>Associate with your NAT instance and the resources behind your NAT instance to control inbound and outbound traffic.</a:t>
                      </a:r>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1187450" y="2868930"/>
          <a:ext cx="8761413" cy="605790"/>
        </p:xfrm>
        <a:graphic>
          <a:graphicData uri="http://schemas.openxmlformats.org/drawingml/2006/table">
            <a:tbl>
              <a:tblPr/>
              <a:tblGrid>
                <a:gridCol w="2920471"/>
                <a:gridCol w="2920471"/>
                <a:gridCol w="2920471"/>
              </a:tblGrid>
              <a:tr h="605790">
                <a:tc>
                  <a:txBody>
                    <a:bodyPr/>
                    <a:lstStyle/>
                    <a:p>
                      <a:pPr fontAlgn="t" latinLnBrk="0"/>
                      <a:r>
                        <a:rPr lang="en-IN" b="0" dirty="0">
                          <a:effectLst/>
                        </a:rPr>
                        <a:t>Bastion servers</a:t>
                      </a:r>
                      <a:endParaRPr lang="en-IN" b="0" dirty="0">
                        <a:effectLst/>
                      </a:endParaRPr>
                    </a:p>
                  </a:txBody>
                  <a:tcPr marL="127000" marR="127000" marT="25400" marB="254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IN" b="0">
                          <a:effectLst/>
                        </a:rPr>
                        <a:t>Not supported.</a:t>
                      </a:r>
                      <a:endParaRPr lang="en-IN" b="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dirty="0">
                          <a:effectLst/>
                        </a:rPr>
                        <a:t>Use as a bastion server.</a:t>
                      </a:r>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cap="all" dirty="0">
                <a:effectLst/>
                <a:latin typeface="Montserrat" panose="00000500000000000000" pitchFamily="2" charset="0"/>
              </a:rPr>
              <a:t> CREATE NAT GATEWAY</a:t>
            </a:r>
            <a:br>
              <a:rPr lang="en-IN" b="0" i="0" cap="all" dirty="0">
                <a:effectLst/>
                <a:latin typeface="Montserrat" panose="00000500000000000000" pitchFamily="2" charset="0"/>
              </a:rPr>
            </a:br>
            <a:endParaRPr lang="en-IN" dirty="0"/>
          </a:p>
        </p:txBody>
      </p:sp>
      <p:sp>
        <p:nvSpPr>
          <p:cNvPr id="6" name="Rectangle 1"/>
          <p:cNvSpPr>
            <a:spLocks noGrp="1" noChangeArrowheads="1"/>
          </p:cNvSpPr>
          <p:nvPr>
            <p:ph idx="1"/>
          </p:nvPr>
        </p:nvSpPr>
        <p:spPr bwMode="auto">
          <a:xfrm>
            <a:off x="194310" y="2095818"/>
            <a:ext cx="11997690" cy="443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1" i="0" u="none" strike="noStrike" cap="none" normalizeH="0" baseline="0" dirty="0">
              <a:ln>
                <a:noFill/>
              </a:ln>
              <a:solidFill>
                <a:schemeClr val="tx1"/>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Open the Amazon VPC console at </a:t>
            </a: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hlinkClick r:id="rId1"/>
              </a:rPr>
              <a:t>https://console.aws.amazon.com/vpc/</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In the navigation pane, choose NAT Gateways, Create NAT Gateway.</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Specify the subnet in which to create the NAT gateway, and select the allocation ID of an Elastic IP address to associate with the NAT gateway.</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[Add a tag] Choose Add tag and do the following:</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For Key, enter the key name.</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For Value, enter the key value.</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Choose Create a NAT Gateway.</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The NAT gateway displays in the console. After a few moments, its status changes to Available, after which it’s ready for you to use.</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After you’ve created your NAT gateway, you must update your route tables for your private subnets to point internet traffic to the NAT gateway. We use the most specific route that matches the traffic to determine how to route the traffic (longest prefix match).</a:t>
            </a:r>
            <a:endParaRPr kumimoji="0" lang="en-US" altLang="en-US" sz="1600" b="1" i="0" u="none" strike="noStrike" cap="none" normalizeH="0" baseline="0" dirty="0">
              <a:ln>
                <a:noFill/>
              </a:ln>
              <a:solidFill>
                <a:schemeClr val="tx1"/>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Open the Amazon VPC console at </a:t>
            </a: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hlinkClick r:id="rId1"/>
              </a:rPr>
              <a:t>https://console.aws.amazon.com/vpc/</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In the navigation pane, choose Route Tables.</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Select the route table associated with your private subnet and choose Routes, Edit.</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Choose Add another route. For Destination, enter </a:t>
            </a:r>
            <a:r>
              <a:rPr kumimoji="0" lang="en-US" altLang="en-US" sz="1600" b="1" i="0" u="none" strike="noStrike" cap="none" normalizeH="0" baseline="0" dirty="0">
                <a:ln>
                  <a:noFill/>
                </a:ln>
                <a:solidFill>
                  <a:srgbClr val="5E5E5E"/>
                </a:solidFill>
                <a:effectLst/>
                <a:latin typeface="Aparajita" panose="02020603050405020304" charset="0"/>
                <a:cs typeface="Aparajita" panose="02020603050405020304" charset="0"/>
              </a:rPr>
              <a:t>0.0.0.0/0</a:t>
            </a: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 For Target, select the ID of your NAT gateway.</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Choose Save.</a:t>
            </a:r>
            <a:endPar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323235"/>
                </a:solidFill>
                <a:effectLst/>
                <a:latin typeface="Aparajita" panose="02020603050405020304" charset="0"/>
                <a:cs typeface="Aparajita" panose="02020603050405020304" charset="0"/>
              </a:rPr>
              <a:t>To ensure that your NAT gateway can access the internet, the route table associated with the subnet in which your NAT gateway resides must include a route that points internet traffic to an internet gateway.</a:t>
            </a:r>
            <a:endParaRPr kumimoji="0" lang="en-US" altLang="en-US" sz="1600" b="1" i="0" u="none" strike="noStrike" cap="none" normalizeH="0" baseline="0" dirty="0">
              <a:ln>
                <a:noFill/>
              </a:ln>
              <a:solidFill>
                <a:schemeClr val="tx1"/>
              </a:solidFill>
              <a:effectLst/>
              <a:latin typeface="Aparajita" panose="02020603050405020304" charset="0"/>
              <a:cs typeface="Aparajita"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ChangeAspect="1"/>
          </p:cNvPicPr>
          <p:nvPr>
            <p:ph idx="1"/>
          </p:nvPr>
        </p:nvPicPr>
        <p:blipFill>
          <a:blip r:embed="rId1"/>
          <a:stretch>
            <a:fillRect/>
          </a:stretch>
        </p:blipFill>
        <p:spPr>
          <a:xfrm>
            <a:off x="1154430" y="2862580"/>
            <a:ext cx="9790430" cy="3676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511935" y="2603500"/>
            <a:ext cx="9499600" cy="3416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ChangeAspect="1"/>
          </p:cNvPicPr>
          <p:nvPr>
            <p:ph idx="1"/>
          </p:nvPr>
        </p:nvPicPr>
        <p:blipFill>
          <a:blip r:embed="rId1"/>
          <a:stretch>
            <a:fillRect/>
          </a:stretch>
        </p:blipFill>
        <p:spPr>
          <a:xfrm>
            <a:off x="1908175" y="2603500"/>
            <a:ext cx="9045575" cy="3416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1036320" y="2230755"/>
            <a:ext cx="9375140" cy="4127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155065" y="2603500"/>
            <a:ext cx="8520430" cy="29984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INTERVIEW QUESTIONS:</a:t>
            </a:r>
            <a:endParaRPr lang="en-IN" altLang="en-US"/>
          </a:p>
        </p:txBody>
      </p:sp>
      <p:sp>
        <p:nvSpPr>
          <p:cNvPr id="3" name="Content Placeholder 2"/>
          <p:cNvSpPr>
            <a:spLocks noGrp="1"/>
          </p:cNvSpPr>
          <p:nvPr>
            <p:ph idx="1"/>
          </p:nvPr>
        </p:nvSpPr>
        <p:spPr>
          <a:xfrm>
            <a:off x="895350" y="2828290"/>
            <a:ext cx="6015355" cy="3191510"/>
          </a:xfrm>
        </p:spPr>
        <p:txBody>
          <a:bodyPr>
            <a:normAutofit fontScale="50000"/>
          </a:bodyPr>
          <a:p>
            <a:pPr marL="0" indent="0">
              <a:buNone/>
            </a:pPr>
            <a:r>
              <a:rPr lang="en-IN" altLang="en-US" sz="3600" b="1"/>
              <a:t> However will NAT work?</a:t>
            </a:r>
            <a:endParaRPr lang="en-IN" altLang="en-US" sz="3600" b="1"/>
          </a:p>
          <a:p>
            <a:pPr marL="0" indent="0">
              <a:buNone/>
            </a:pPr>
            <a:r>
              <a:rPr lang="en-IN" altLang="en-US" sz="3600" b="1"/>
              <a:t>Ans : Basically, NAT permits one device, like a router, to act as AN agent between the net (or public network) and an area network (or personal network), which suggests that solely one distinctive informatics address is needed to represent a whole cluster of computers to something outside their network. confer with however NAT Works for a lot of data</a:t>
            </a:r>
            <a:endParaRPr lang="en-IN" alt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NAT?</a:t>
            </a:r>
            <a:endParaRPr lang="en-IN"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i="1" dirty="0">
                <a:solidFill>
                  <a:srgbClr val="51565E"/>
                </a:solidFill>
                <a:effectLst/>
                <a:latin typeface="Aparajita" panose="02020603050405020304" charset="0"/>
                <a:cs typeface="Aparajita" panose="02020603050405020304" charset="0"/>
              </a:rPr>
              <a:t>Network </a:t>
            </a:r>
            <a:r>
              <a:rPr lang="en-US" sz="2400" i="0" dirty="0">
                <a:solidFill>
                  <a:srgbClr val="51565E"/>
                </a:solidFill>
                <a:effectLst/>
                <a:latin typeface="Aparajita" panose="02020603050405020304" charset="0"/>
                <a:cs typeface="Aparajita" panose="02020603050405020304" charset="0"/>
              </a:rPr>
              <a:t>Address Translation is the network process that is the task of </a:t>
            </a:r>
            <a:r>
              <a:rPr lang="en-US" sz="2400" i="0" dirty="0">
                <a:ln/>
                <a:solidFill>
                  <a:schemeClr val="accent1"/>
                </a:solidFill>
                <a:effectLst>
                  <a:outerShdw blurRad="38100" dist="25400" dir="5400000" algn="ctr" rotWithShape="0">
                    <a:srgbClr val="6E747A">
                      <a:alpha val="43000"/>
                    </a:srgbClr>
                  </a:outerShdw>
                </a:effectLst>
                <a:latin typeface="Aparajita" panose="02020603050405020304" charset="0"/>
                <a:cs typeface="Aparajita" panose="02020603050405020304" charset="0"/>
              </a:rPr>
              <a:t>translating </a:t>
            </a:r>
            <a:r>
              <a:rPr lang="en-US" sz="2400" i="0" dirty="0">
                <a:solidFill>
                  <a:srgbClr val="51565E"/>
                </a:solidFill>
                <a:effectLst/>
                <a:latin typeface="Aparajita" panose="02020603050405020304" charset="0"/>
                <a:cs typeface="Aparajita" panose="02020603050405020304" charset="0"/>
              </a:rPr>
              <a:t>and </a:t>
            </a:r>
            <a:r>
              <a:rPr lang="en-US" sz="2400" i="0" dirty="0">
                <a:ln/>
                <a:solidFill>
                  <a:schemeClr val="accent1"/>
                </a:solidFill>
                <a:effectLst>
                  <a:outerShdw blurRad="38100" dist="25400" dir="5400000" algn="ctr" rotWithShape="0">
                    <a:srgbClr val="6E747A">
                      <a:alpha val="43000"/>
                    </a:srgbClr>
                  </a:outerShdw>
                </a:effectLst>
                <a:latin typeface="Aparajita" panose="02020603050405020304" charset="0"/>
                <a:cs typeface="Aparajita" panose="02020603050405020304" charset="0"/>
              </a:rPr>
              <a:t>assigning </a:t>
            </a:r>
            <a:r>
              <a:rPr lang="en-US" sz="2400" i="0" dirty="0">
                <a:solidFill>
                  <a:srgbClr val="51565E"/>
                </a:solidFill>
                <a:effectLst/>
                <a:latin typeface="Aparajita" panose="02020603050405020304" charset="0"/>
                <a:cs typeface="Aparajita" panose="02020603050405020304" charset="0"/>
              </a:rPr>
              <a:t>the private network model, to the global IP address to access internet services. </a:t>
            </a:r>
            <a:endParaRPr lang="en-US" sz="2400" i="0" dirty="0">
              <a:solidFill>
                <a:srgbClr val="51565E"/>
              </a:solidFill>
              <a:effectLst/>
              <a:latin typeface="Aparajita" panose="02020603050405020304" charset="0"/>
              <a:cs typeface="Aparajita" panose="02020603050405020304" charset="0"/>
            </a:endParaRPr>
          </a:p>
          <a:p>
            <a:endParaRPr lang="en-US" sz="2400" i="0" dirty="0">
              <a:solidFill>
                <a:srgbClr val="51565E"/>
              </a:solidFill>
              <a:effectLst/>
              <a:latin typeface="Aparajita" panose="02020603050405020304" charset="0"/>
              <a:cs typeface="Aparajita" panose="02020603050405020304" charset="0"/>
            </a:endParaRPr>
          </a:p>
          <a:p>
            <a:r>
              <a:rPr lang="en-US" sz="2400" i="0" dirty="0">
                <a:solidFill>
                  <a:srgbClr val="51565E"/>
                </a:solidFill>
                <a:effectLst/>
                <a:latin typeface="Aparajita" panose="02020603050405020304" charset="0"/>
                <a:cs typeface="Aparajita" panose="02020603050405020304" charset="0"/>
              </a:rPr>
              <a:t>The same step is </a:t>
            </a:r>
            <a:r>
              <a:rPr lang="en-US" sz="2400" i="0" dirty="0">
                <a:ln/>
                <a:solidFill>
                  <a:schemeClr val="tx1"/>
                </a:solidFill>
                <a:effectLst>
                  <a:outerShdw blurRad="38100" dist="19050" dir="2700000" algn="tl" rotWithShape="0">
                    <a:schemeClr val="dk1">
                      <a:alpha val="40000"/>
                    </a:schemeClr>
                  </a:outerShdw>
                </a:effectLst>
                <a:latin typeface="Aparajita" panose="02020603050405020304" charset="0"/>
                <a:cs typeface="Aparajita" panose="02020603050405020304" charset="0"/>
              </a:rPr>
              <a:t>repeated</a:t>
            </a:r>
            <a:r>
              <a:rPr lang="en-US" sz="2400" i="0" dirty="0">
                <a:solidFill>
                  <a:srgbClr val="51565E"/>
                </a:solidFill>
                <a:effectLst/>
                <a:latin typeface="Aparajita" panose="02020603050405020304" charset="0"/>
                <a:cs typeface="Aparajita" panose="02020603050405020304" charset="0"/>
              </a:rPr>
              <a:t>, to convert a public IP address into a private IP address, to provide the received data and information from the internet. The NAT process helps with the conservation of IP addresses and provides better security.</a:t>
            </a:r>
            <a:endParaRPr lang="en-IN" sz="2400" dirty="0">
              <a:latin typeface="Aparajita" panose="02020603050405020304" charset="0"/>
              <a:cs typeface="Aparajita"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r>
              <a:rPr lang="en-US"/>
              <a:t>aws nat gateway vs nat instance pricing – which is cheaper? This entirely depends on the amount of usage. But if you compare like for like, then gateways are more cost effective.</a:t>
            </a:r>
            <a:endParaRPr lang="en-US"/>
          </a:p>
          <a:p>
            <a:endParaRPr lang="en-US"/>
          </a:p>
          <a:p>
            <a:r>
              <a:rPr lang="en-US"/>
              <a:t>Nat gateway instance high availability – high availability is easier to achieve via a nat gateway than a nat instance. It is also much easier to maintain.</a:t>
            </a:r>
            <a:endParaRPr lang="en-US"/>
          </a:p>
          <a:p>
            <a:endParaRPr lang="en-US"/>
          </a:p>
          <a:p>
            <a:r>
              <a:rPr lang="en-US"/>
              <a:t>Nat gateway vs internet gateway – two different things that shouldn’t be confused. A internet gateway provides access to the internet for your entire VPC. Where as a gateway provides internet access for a subnet.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IN" altLang="en-US" sz="5400"/>
              <a:t>Thank you</a:t>
            </a:r>
            <a:endParaRPr lang="en-IN" altLang="en-US"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40730"/>
            <a:ext cx="8761413" cy="1013641"/>
          </a:xfrm>
        </p:spPr>
        <p:txBody>
          <a:bodyPr/>
          <a:lstStyle/>
          <a:p>
            <a:r>
              <a:rPr lang="en-US" b="0" i="0" dirty="0">
                <a:solidFill>
                  <a:srgbClr val="FF0000"/>
                </a:solidFill>
                <a:effectLst/>
                <a:latin typeface="Roboto" panose="02000000000000000000" pitchFamily="2" charset="0"/>
              </a:rPr>
              <a:t>Addresses of NAT</a:t>
            </a:r>
            <a:br>
              <a:rPr lang="en-US" b="0" i="0" dirty="0">
                <a:solidFill>
                  <a:srgbClr val="FF0000"/>
                </a:solidFill>
                <a:effectLst/>
                <a:latin typeface="Roboto" panose="02000000000000000000" pitchFamily="2" charset="0"/>
              </a:rPr>
            </a:br>
            <a:endParaRPr lang="en-IN" dirty="0"/>
          </a:p>
        </p:txBody>
      </p:sp>
      <p:sp>
        <p:nvSpPr>
          <p:cNvPr id="3" name="Content Placeholder 2"/>
          <p:cNvSpPr>
            <a:spLocks noGrp="1"/>
          </p:cNvSpPr>
          <p:nvPr>
            <p:ph idx="1"/>
          </p:nvPr>
        </p:nvSpPr>
        <p:spPr>
          <a:xfrm>
            <a:off x="382772" y="2603499"/>
            <a:ext cx="11157718" cy="3010491"/>
          </a:xfrm>
        </p:spPr>
        <p:txBody>
          <a:bodyPr>
            <a:scene3d>
              <a:camera prst="orthographicFront"/>
              <a:lightRig rig="threePt" dir="t"/>
            </a:scene3d>
          </a:bodyPr>
          <a:lstStyle/>
          <a:p>
            <a:pPr marL="0" indent="0">
              <a:buNone/>
            </a:pPr>
            <a:endParaRPr lang="en-IN" dirty="0">
              <a:ln/>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651510" y="2603498"/>
            <a:ext cx="10892790" cy="2522855"/>
          </a:xfrm>
          <a:prstGeom prst="rect">
            <a:avLst/>
          </a:prstGeom>
          <a:noFill/>
        </p:spPr>
        <p:txBody>
          <a:bodyPr wrap="square">
            <a:spAutoFit/>
          </a:bodyPr>
          <a:lstStyle/>
          <a:p>
            <a:pPr algn="l"/>
            <a:endParaRPr lang="en-US" b="0" i="0" dirty="0">
              <a:solidFill>
                <a:srgbClr val="FF0000"/>
              </a:solidFill>
              <a:effectLst/>
              <a:latin typeface="Roboto" panose="02000000000000000000" pitchFamily="2" charset="0"/>
            </a:endParaRPr>
          </a:p>
          <a:p>
            <a:pPr algn="l"/>
            <a:r>
              <a:rPr lang="en-US" sz="2800" b="0" i="0" dirty="0">
                <a:solidFill>
                  <a:srgbClr val="51565E"/>
                </a:solidFill>
                <a:effectLst/>
                <a:latin typeface="Aparajita" panose="02020603050405020304" charset="0"/>
                <a:cs typeface="Aparajita" panose="02020603050405020304" charset="0"/>
              </a:rPr>
              <a:t>NAT addresses can be differentiated as inside and outside addresses, where inside address refers to the private addresses to be </a:t>
            </a:r>
            <a:r>
              <a:rPr lang="en-US" sz="2800" b="0" i="0" dirty="0">
                <a:ln/>
                <a:solidFill>
                  <a:schemeClr val="accent1"/>
                </a:solidFill>
                <a:effectLst>
                  <a:outerShdw blurRad="38100" dist="25400" dir="5400000" algn="ctr" rotWithShape="0">
                    <a:srgbClr val="6E747A">
                      <a:alpha val="43000"/>
                    </a:srgbClr>
                  </a:outerShdw>
                </a:effectLst>
                <a:latin typeface="Aparajita" panose="02020603050405020304" charset="0"/>
                <a:cs typeface="Aparajita" panose="02020603050405020304" charset="0"/>
              </a:rPr>
              <a:t>translated</a:t>
            </a:r>
            <a:r>
              <a:rPr lang="en-US" sz="2800" b="0" i="0" dirty="0">
                <a:solidFill>
                  <a:srgbClr val="51565E"/>
                </a:solidFill>
                <a:effectLst/>
                <a:latin typeface="Aparajita" panose="02020603050405020304" charset="0"/>
                <a:cs typeface="Aparajita" panose="02020603050405020304" charset="0"/>
              </a:rPr>
              <a:t>. The outside addresses refer to as the ones used to access the internet.</a:t>
            </a:r>
            <a:endParaRPr lang="en-US" sz="2800" b="0" i="0" dirty="0">
              <a:solidFill>
                <a:srgbClr val="51565E"/>
              </a:solidFill>
              <a:effectLst/>
              <a:latin typeface="Aparajita" panose="02020603050405020304" charset="0"/>
              <a:cs typeface="Aparajita" panose="02020603050405020304" charset="0"/>
            </a:endParaRPr>
          </a:p>
          <a:p>
            <a:pPr algn="l"/>
            <a:endParaRPr lang="en-US" sz="2800" dirty="0">
              <a:solidFill>
                <a:srgbClr val="51565E"/>
              </a:solidFill>
              <a:latin typeface="Aparajita" panose="02020603050405020304" charset="0"/>
              <a:cs typeface="Aparajita" panose="02020603050405020304" charset="0"/>
            </a:endParaRPr>
          </a:p>
          <a:p>
            <a:pPr algn="l"/>
            <a:endParaRPr lang="en-US" sz="2800" b="0" i="0" dirty="0">
              <a:solidFill>
                <a:srgbClr val="51565E"/>
              </a:solidFill>
              <a:effectLst/>
              <a:latin typeface="Aparajita" panose="02020603050405020304" charset="0"/>
              <a:cs typeface="Aparajita" panose="02020603050405020304" charset="0"/>
            </a:endParaRPr>
          </a:p>
        </p:txBody>
      </p:sp>
      <p:pic>
        <p:nvPicPr>
          <p:cNvPr id="2050" name="Picture 2" descr="Network_address_translation_Inside_addres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2520" y="4455160"/>
            <a:ext cx="8330565" cy="1621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2800" b="0" i="0" dirty="0">
                <a:solidFill>
                  <a:srgbClr val="51565E"/>
                </a:solidFill>
                <a:effectLst/>
                <a:latin typeface="Aparajita" panose="02020603050405020304" charset="0"/>
                <a:cs typeface="Aparajita" panose="02020603050405020304" charset="0"/>
              </a:rPr>
              <a:t>Inside local address: This IP address represents the </a:t>
            </a:r>
            <a:r>
              <a:rPr lang="en-US" sz="2800" b="0" i="0" dirty="0">
                <a:ln/>
                <a:solidFill>
                  <a:schemeClr val="accent1"/>
                </a:solidFill>
                <a:effectLst>
                  <a:outerShdw blurRad="38100" dist="25400" dir="5400000" algn="ctr" rotWithShape="0">
                    <a:srgbClr val="6E747A">
                      <a:alpha val="43000"/>
                    </a:srgbClr>
                  </a:outerShdw>
                </a:effectLst>
                <a:latin typeface="Aparajita" panose="02020603050405020304" charset="0"/>
                <a:cs typeface="Aparajita" panose="02020603050405020304" charset="0"/>
              </a:rPr>
              <a:t>host </a:t>
            </a:r>
            <a:r>
              <a:rPr lang="en-US" sz="2800" b="0" i="0" dirty="0">
                <a:solidFill>
                  <a:srgbClr val="51565E"/>
                </a:solidFill>
                <a:effectLst/>
                <a:latin typeface="Aparajita" panose="02020603050405020304" charset="0"/>
                <a:cs typeface="Aparajita" panose="02020603050405020304" charset="0"/>
              </a:rPr>
              <a:t>of the private network. This address cannot be used by a private network to access the internet directly.</a:t>
            </a:r>
            <a:endParaRPr lang="en-US" sz="2800" b="0" i="0" dirty="0">
              <a:solidFill>
                <a:srgbClr val="51565E"/>
              </a:solidFill>
              <a:effectLst/>
              <a:latin typeface="Aparajita" panose="02020603050405020304" charset="0"/>
              <a:cs typeface="Aparajita" panose="02020603050405020304" charset="0"/>
            </a:endParaRPr>
          </a:p>
          <a:p>
            <a:pPr algn="l"/>
            <a:r>
              <a:rPr lang="en-US" sz="2800" b="0" i="0" dirty="0">
                <a:solidFill>
                  <a:srgbClr val="51565E"/>
                </a:solidFill>
                <a:effectLst/>
                <a:latin typeface="Aparajita" panose="02020603050405020304" charset="0"/>
                <a:cs typeface="Aparajita" panose="02020603050405020304" charset="0"/>
              </a:rPr>
              <a:t>Inside global address: This IP address represents the whole private network, by using a </a:t>
            </a:r>
            <a:r>
              <a:rPr lang="en-US" sz="2800" b="0" i="0" dirty="0">
                <a:ln/>
                <a:solidFill>
                  <a:schemeClr val="accent1"/>
                </a:solidFill>
                <a:effectLst>
                  <a:outerShdw blurRad="38100" dist="25400" dir="5400000" algn="ctr" rotWithShape="0">
                    <a:srgbClr val="6E747A">
                      <a:alpha val="43000"/>
                    </a:srgbClr>
                  </a:outerShdw>
                </a:effectLst>
                <a:latin typeface="Aparajita" panose="02020603050405020304" charset="0"/>
                <a:cs typeface="Aparajita" panose="02020603050405020304" charset="0"/>
              </a:rPr>
              <a:t>globally recognized </a:t>
            </a:r>
            <a:r>
              <a:rPr lang="en-US" sz="2800" b="0" i="0" dirty="0">
                <a:solidFill>
                  <a:srgbClr val="51565E"/>
                </a:solidFill>
                <a:effectLst/>
                <a:latin typeface="Aparajita" panose="02020603050405020304" charset="0"/>
                <a:cs typeface="Aparajita" panose="02020603050405020304" charset="0"/>
              </a:rPr>
              <a:t>public IP address. It is used to access the internet services for the private network.</a:t>
            </a:r>
            <a:endParaRPr lang="en-US" b="0" i="0" dirty="0">
              <a:solidFill>
                <a:srgbClr val="51565E"/>
              </a:solidFill>
              <a:effectLst/>
              <a:latin typeface="Roboto" panose="02000000000000000000" pitchFamily="2"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098" name="Picture 2" descr="Network_address_translation_outside_address"/>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316215" y="4766310"/>
            <a:ext cx="6503882" cy="13030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77925" y="2594344"/>
            <a:ext cx="8591107" cy="2245360"/>
          </a:xfrm>
          <a:prstGeom prst="rect">
            <a:avLst/>
          </a:prstGeom>
          <a:noFill/>
        </p:spPr>
        <p:txBody>
          <a:bodyPr wrap="square">
            <a:spAutoFit/>
          </a:bodyPr>
          <a:lstStyle/>
          <a:p>
            <a:pPr algn="l"/>
            <a:r>
              <a:rPr lang="en-US" sz="2800" i="0" dirty="0">
                <a:solidFill>
                  <a:srgbClr val="51565E"/>
                </a:solidFill>
                <a:effectLst/>
                <a:latin typeface="Aparajita" panose="02020603050405020304" charset="0"/>
                <a:cs typeface="Aparajita" panose="02020603050405020304" charset="0"/>
              </a:rPr>
              <a:t>Outside global address: This IP address represents the outside network address for the </a:t>
            </a:r>
            <a:r>
              <a:rPr lang="en-US" sz="2800" dirty="0">
                <a:ln/>
                <a:solidFill>
                  <a:schemeClr val="accent1"/>
                </a:solidFill>
                <a:effectLst>
                  <a:outerShdw blurRad="38100" dist="25400" dir="5400000" algn="ctr" rotWithShape="0">
                    <a:srgbClr val="6E747A">
                      <a:alpha val="43000"/>
                    </a:srgbClr>
                  </a:outerShdw>
                </a:effectLst>
                <a:latin typeface="Aparajita" panose="02020603050405020304" charset="0"/>
                <a:cs typeface="Aparajita" panose="02020603050405020304" charset="0"/>
              </a:rPr>
              <a:t>host</a:t>
            </a:r>
            <a:r>
              <a:rPr lang="en-US" sz="2800" i="0" dirty="0">
                <a:ln/>
                <a:solidFill>
                  <a:schemeClr val="accent1"/>
                </a:solidFill>
                <a:effectLst>
                  <a:outerShdw blurRad="38100" dist="25400" dir="5400000" algn="ctr" rotWithShape="0">
                    <a:srgbClr val="6E747A">
                      <a:alpha val="43000"/>
                    </a:srgbClr>
                  </a:outerShdw>
                </a:effectLst>
                <a:latin typeface="Aparajita" panose="02020603050405020304" charset="0"/>
                <a:cs typeface="Aparajita" panose="02020603050405020304" charset="0"/>
              </a:rPr>
              <a:t> </a:t>
            </a:r>
            <a:r>
              <a:rPr lang="en-US" sz="2800" i="0" dirty="0">
                <a:solidFill>
                  <a:srgbClr val="51565E"/>
                </a:solidFill>
                <a:effectLst/>
                <a:latin typeface="Aparajita" panose="02020603050405020304" charset="0"/>
                <a:cs typeface="Aparajita" panose="02020603050405020304" charset="0"/>
              </a:rPr>
              <a:t>before the NAT translation process.</a:t>
            </a:r>
            <a:endParaRPr lang="en-US" sz="2800" i="0" dirty="0">
              <a:solidFill>
                <a:srgbClr val="51565E"/>
              </a:solidFill>
              <a:effectLst/>
              <a:latin typeface="Aparajita" panose="02020603050405020304" charset="0"/>
              <a:cs typeface="Aparajita" panose="02020603050405020304" charset="0"/>
            </a:endParaRPr>
          </a:p>
          <a:p>
            <a:pPr algn="l"/>
            <a:endParaRPr lang="en-US" sz="2800" i="0" dirty="0">
              <a:solidFill>
                <a:srgbClr val="51565E"/>
              </a:solidFill>
              <a:effectLst/>
              <a:latin typeface="Aparajita" panose="02020603050405020304" charset="0"/>
              <a:cs typeface="Aparajita" panose="02020603050405020304" charset="0"/>
            </a:endParaRPr>
          </a:p>
          <a:p>
            <a:pPr algn="l"/>
            <a:r>
              <a:rPr lang="en-US" sz="2800" i="0" dirty="0">
                <a:solidFill>
                  <a:srgbClr val="51565E"/>
                </a:solidFill>
                <a:effectLst/>
                <a:latin typeface="Aparajita" panose="02020603050405020304" charset="0"/>
                <a:cs typeface="Aparajita" panose="02020603050405020304" charset="0"/>
              </a:rPr>
              <a:t>Outside local address: This IP address </a:t>
            </a:r>
            <a:r>
              <a:rPr lang="en-US" sz="2800" i="0" dirty="0">
                <a:ln/>
                <a:solidFill>
                  <a:schemeClr val="tx1"/>
                </a:solidFill>
                <a:effectLst>
                  <a:outerShdw blurRad="38100" dist="19050" dir="2700000" algn="tl" rotWithShape="0">
                    <a:schemeClr val="dk1">
                      <a:alpha val="40000"/>
                    </a:schemeClr>
                  </a:outerShdw>
                </a:effectLst>
                <a:latin typeface="Aparajita" panose="02020603050405020304" charset="0"/>
                <a:cs typeface="Aparajita" panose="02020603050405020304" charset="0"/>
              </a:rPr>
              <a:t>represents </a:t>
            </a:r>
            <a:r>
              <a:rPr lang="en-US" sz="2800" i="0" dirty="0">
                <a:solidFill>
                  <a:srgbClr val="51565E"/>
                </a:solidFill>
                <a:effectLst/>
                <a:latin typeface="Aparajita" panose="02020603050405020304" charset="0"/>
                <a:cs typeface="Aparajita" panose="02020603050405020304" charset="0"/>
              </a:rPr>
              <a:t>the </a:t>
            </a:r>
            <a:r>
              <a:rPr lang="en-US" sz="2800" i="0" dirty="0">
                <a:ln/>
                <a:solidFill>
                  <a:schemeClr val="accent1"/>
                </a:solidFill>
                <a:effectLst>
                  <a:outerShdw blurRad="38100" dist="25400" dir="5400000" algn="ctr" rotWithShape="0">
                    <a:srgbClr val="6E747A">
                      <a:alpha val="43000"/>
                    </a:srgbClr>
                  </a:outerShdw>
                </a:effectLst>
                <a:latin typeface="Aparajita" panose="02020603050405020304" charset="0"/>
                <a:cs typeface="Aparajita" panose="02020603050405020304" charset="0"/>
              </a:rPr>
              <a:t>actual </a:t>
            </a:r>
            <a:r>
              <a:rPr lang="en-US" sz="2800" i="0" dirty="0">
                <a:solidFill>
                  <a:srgbClr val="51565E"/>
                </a:solidFill>
                <a:effectLst/>
                <a:latin typeface="Aparajita" panose="02020603050405020304" charset="0"/>
                <a:cs typeface="Aparajita" panose="02020603050405020304" charset="0"/>
              </a:rPr>
              <a:t>address representing the host on the internet, after the NAT translation process.</a:t>
            </a:r>
            <a:endParaRPr lang="en-US" sz="2800" i="0" dirty="0">
              <a:solidFill>
                <a:srgbClr val="51565E"/>
              </a:solidFill>
              <a:effectLst/>
              <a:latin typeface="Aparajita" panose="02020603050405020304" charset="0"/>
              <a:cs typeface="Aparajita"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 GATEWAY/NAT INSTANCE</a:t>
            </a:r>
            <a:br>
              <a:rPr lang="en-IN" dirty="0"/>
            </a:br>
            <a:endParaRPr lang="en-IN" dirty="0"/>
          </a:p>
        </p:txBody>
      </p:sp>
      <p:pic>
        <p:nvPicPr>
          <p:cNvPr id="5138" name="Picture 18"/>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350645" y="1691640"/>
            <a:ext cx="11275060" cy="5591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l"/>
            <a:r>
              <a:rPr lang="en-US" sz="1300" b="0" i="0" dirty="0">
                <a:solidFill>
                  <a:srgbClr val="292929"/>
                </a:solidFill>
                <a:effectLst/>
                <a:latin typeface="Aparajita" panose="02020603050405020304" charset="0"/>
                <a:cs typeface="Aparajita" panose="02020603050405020304" charset="0"/>
              </a:rPr>
              <a:t>We have 2 kinds of NAT devices:</a:t>
            </a:r>
            <a:endParaRPr lang="en-US" sz="1300"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NAT Gateway</a:t>
            </a:r>
            <a:endParaRPr lang="en-US" sz="1300"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NAT Instance</a:t>
            </a:r>
            <a:endParaRPr lang="en-US" sz="1300" b="0" i="0" dirty="0">
              <a:solidFill>
                <a:srgbClr val="292929"/>
              </a:solidFill>
              <a:effectLst/>
              <a:latin typeface="Aparajita" panose="02020603050405020304" charset="0"/>
              <a:cs typeface="Aparajita" panose="02020603050405020304" charset="0"/>
            </a:endParaRPr>
          </a:p>
          <a:p>
            <a:pPr algn="l"/>
            <a:r>
              <a:rPr lang="en-US" sz="1300" b="1" i="0" dirty="0">
                <a:solidFill>
                  <a:srgbClr val="292929"/>
                </a:solidFill>
                <a:effectLst/>
                <a:latin typeface="Aparajita" panose="02020603050405020304" charset="0"/>
                <a:cs typeface="Aparajita" panose="02020603050405020304" charset="0"/>
              </a:rPr>
              <a:t>Nat Gateway</a:t>
            </a:r>
            <a:endParaRPr lang="en-US" sz="1300" b="1"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NAT stands for Network Address Translation.</a:t>
            </a:r>
            <a:endParaRPr lang="en-US" sz="1300"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A NAT Gateway is a device used to enable instances in a private subnet to connect to the internet or other AWS services.</a:t>
            </a:r>
            <a:endParaRPr lang="en-US" sz="1300"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It prevents the internet from initiating connections with the instances present in the private subnet.</a:t>
            </a:r>
            <a:endParaRPr lang="en-US" sz="1300"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Charged for each hour that your NAT gateway is available and each Gigabyte of data that it processes.</a:t>
            </a:r>
            <a:endParaRPr lang="en-US" sz="1300"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NAT gateways are not supported for IPv6 traffic.</a:t>
            </a:r>
            <a:endParaRPr lang="en-US" sz="1300"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A NAT gateway supports 5 Gbps of bandwidth and automatically scales up to 45 Gbps.</a:t>
            </a:r>
            <a:endParaRPr lang="en-US" sz="1300"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It is AWS managed service that has higher bandwidth, better availability, and no admin work required.</a:t>
            </a:r>
            <a:endParaRPr lang="en-US" sz="1300"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300" b="0" i="0" dirty="0">
                <a:solidFill>
                  <a:srgbClr val="292929"/>
                </a:solidFill>
                <a:effectLst/>
                <a:latin typeface="Aparajita" panose="02020603050405020304" charset="0"/>
                <a:cs typeface="Aparajita" panose="02020603050405020304" charset="0"/>
              </a:rPr>
              <a:t>NAT is created in a specific AZ and uses an EIP and No security group to manage/required</a:t>
            </a:r>
            <a:endParaRPr lang="en-US" sz="1300" b="0" i="0" dirty="0">
              <a:solidFill>
                <a:srgbClr val="292929"/>
              </a:solidFill>
              <a:effectLst/>
              <a:latin typeface="source-serif-pro"/>
            </a:endParaRPr>
          </a:p>
          <a:p>
            <a:endParaRPr lang="en-US" sz="300" b="0" i="0" dirty="0">
              <a:solidFill>
                <a:srgbClr val="292929"/>
              </a:solidFill>
              <a:effectLst/>
              <a:latin typeface="source-serif-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l"/>
            <a:r>
              <a:rPr lang="en-US" sz="1945" b="1" i="0" dirty="0">
                <a:solidFill>
                  <a:srgbClr val="292929"/>
                </a:solidFill>
                <a:effectLst/>
                <a:latin typeface="Aparajita" panose="02020603050405020304" charset="0"/>
                <a:cs typeface="Aparajita" panose="02020603050405020304" charset="0"/>
              </a:rPr>
              <a:t>NAT Instance</a:t>
            </a:r>
            <a:endParaRPr lang="en-US" sz="1945" b="1"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945" b="0" i="0" dirty="0">
                <a:solidFill>
                  <a:srgbClr val="292929"/>
                </a:solidFill>
                <a:effectLst/>
                <a:latin typeface="Aparajita" panose="02020603050405020304" charset="0"/>
                <a:cs typeface="Aparajita" panose="02020603050405020304" charset="0"/>
              </a:rPr>
              <a:t>NAT Instance uses Amazon Linux AMIs.</a:t>
            </a:r>
            <a:endParaRPr lang="en-US" sz="1945"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945" b="0" i="0" dirty="0">
                <a:solidFill>
                  <a:srgbClr val="292929"/>
                </a:solidFill>
                <a:effectLst/>
                <a:latin typeface="Aparajita" panose="02020603050405020304" charset="0"/>
                <a:cs typeface="Aparajita" panose="02020603050405020304" charset="0"/>
              </a:rPr>
              <a:t>NAT Instance limit depends on your instance type limit for the region.</a:t>
            </a:r>
            <a:endParaRPr lang="en-US" sz="1945"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945" b="0" i="0" dirty="0">
                <a:solidFill>
                  <a:srgbClr val="292929"/>
                </a:solidFill>
                <a:effectLst/>
                <a:latin typeface="Aparajita" panose="02020603050405020304" charset="0"/>
                <a:cs typeface="Aparajita" panose="02020603050405020304" charset="0"/>
              </a:rPr>
              <a:t>NAT Instance does not support IPv6 traffic.</a:t>
            </a:r>
            <a:endParaRPr lang="en-US" sz="1945"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945" b="0" i="0" dirty="0">
                <a:solidFill>
                  <a:srgbClr val="292929"/>
                </a:solidFill>
                <a:effectLst/>
                <a:latin typeface="Aparajita" panose="02020603050405020304" charset="0"/>
                <a:cs typeface="Aparajita" panose="02020603050405020304" charset="0"/>
              </a:rPr>
              <a:t>NAT Gateway usage is charged to the customer on an hourly basis.</a:t>
            </a:r>
            <a:endParaRPr lang="en-US" sz="1945"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945" b="0" i="0" dirty="0">
                <a:solidFill>
                  <a:srgbClr val="292929"/>
                </a:solidFill>
                <a:effectLst/>
                <a:latin typeface="Aparajita" panose="02020603050405020304" charset="0"/>
                <a:cs typeface="Aparajita" panose="02020603050405020304" charset="0"/>
              </a:rPr>
              <a:t>NAT Gateway does not support IPv6 traffic.</a:t>
            </a:r>
            <a:endParaRPr lang="en-US" sz="1945"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945" b="0" i="0" dirty="0">
                <a:solidFill>
                  <a:srgbClr val="292929"/>
                </a:solidFill>
                <a:effectLst/>
                <a:latin typeface="Aparajita" panose="02020603050405020304" charset="0"/>
                <a:cs typeface="Aparajita" panose="02020603050405020304" charset="0"/>
              </a:rPr>
              <a:t>AWS recommends the usage of NAT Gateway since they provide better availability and bandwidth over NAT Instances.</a:t>
            </a:r>
            <a:endParaRPr lang="en-US" sz="1945"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945" b="0" i="0" dirty="0">
                <a:solidFill>
                  <a:srgbClr val="292929"/>
                </a:solidFill>
                <a:effectLst/>
                <a:latin typeface="Aparajita" panose="02020603050405020304" charset="0"/>
                <a:cs typeface="Aparajita" panose="02020603050405020304" charset="0"/>
              </a:rPr>
              <a:t>To create a NAT instance, we can choose AMI </a:t>
            </a:r>
            <a:r>
              <a:rPr lang="en-US" sz="1945" b="0" i="1" dirty="0" err="1">
                <a:solidFill>
                  <a:srgbClr val="292929"/>
                </a:solidFill>
                <a:effectLst/>
                <a:latin typeface="Aparajita" panose="02020603050405020304" charset="0"/>
                <a:cs typeface="Aparajita" panose="02020603050405020304" charset="0"/>
              </a:rPr>
              <a:t>amzn</a:t>
            </a:r>
            <a:r>
              <a:rPr lang="en-US" sz="1945" b="0" i="1" dirty="0">
                <a:solidFill>
                  <a:srgbClr val="292929"/>
                </a:solidFill>
                <a:effectLst/>
                <a:latin typeface="Aparajita" panose="02020603050405020304" charset="0"/>
                <a:cs typeface="Aparajita" panose="02020603050405020304" charset="0"/>
              </a:rPr>
              <a:t>-</a:t>
            </a:r>
            <a:r>
              <a:rPr lang="en-US" sz="1945" b="0" i="1" dirty="0" err="1">
                <a:solidFill>
                  <a:srgbClr val="292929"/>
                </a:solidFill>
                <a:effectLst/>
                <a:latin typeface="Aparajita" panose="02020603050405020304" charset="0"/>
                <a:cs typeface="Aparajita" panose="02020603050405020304" charset="0"/>
              </a:rPr>
              <a:t>ami</a:t>
            </a:r>
            <a:r>
              <a:rPr lang="en-US" sz="1945" b="0" i="1" dirty="0">
                <a:solidFill>
                  <a:srgbClr val="292929"/>
                </a:solidFill>
                <a:effectLst/>
                <a:latin typeface="Aparajita" panose="02020603050405020304" charset="0"/>
                <a:cs typeface="Aparajita" panose="02020603050405020304" charset="0"/>
              </a:rPr>
              <a:t>-</a:t>
            </a:r>
            <a:r>
              <a:rPr lang="en-US" sz="1945" b="0" i="1" dirty="0" err="1">
                <a:solidFill>
                  <a:srgbClr val="292929"/>
                </a:solidFill>
                <a:effectLst/>
                <a:latin typeface="Aparajita" panose="02020603050405020304" charset="0"/>
                <a:cs typeface="Aparajita" panose="02020603050405020304" charset="0"/>
              </a:rPr>
              <a:t>vpc</a:t>
            </a:r>
            <a:r>
              <a:rPr lang="en-US" sz="1945" b="0" i="1" dirty="0">
                <a:solidFill>
                  <a:srgbClr val="292929"/>
                </a:solidFill>
                <a:effectLst/>
                <a:latin typeface="Aparajita" panose="02020603050405020304" charset="0"/>
                <a:cs typeface="Aparajita" panose="02020603050405020304" charset="0"/>
              </a:rPr>
              <a:t>-nat.</a:t>
            </a:r>
            <a:endParaRPr lang="en-US" sz="1945" b="0" i="0" dirty="0">
              <a:solidFill>
                <a:srgbClr val="292929"/>
              </a:solidFill>
              <a:effectLst/>
              <a:latin typeface="Aparajita" panose="02020603050405020304" charset="0"/>
              <a:cs typeface="Aparajita" panose="02020603050405020304" charset="0"/>
            </a:endParaRPr>
          </a:p>
          <a:p>
            <a:pPr algn="l">
              <a:buFont typeface="Arial" panose="020B0604020202020204" pitchFamily="34" charset="0"/>
              <a:buChar char="•"/>
            </a:pPr>
            <a:r>
              <a:rPr lang="en-US" sz="1945" b="0" i="0" dirty="0">
                <a:solidFill>
                  <a:srgbClr val="292929"/>
                </a:solidFill>
                <a:effectLst/>
                <a:latin typeface="Aparajita" panose="02020603050405020304" charset="0"/>
                <a:cs typeface="Aparajita" panose="02020603050405020304" charset="0"/>
              </a:rPr>
              <a:t>You must disable source/destination checks on the NAT instance.</a:t>
            </a:r>
            <a:endParaRPr lang="en-US" sz="1945" b="0" i="0" dirty="0">
              <a:solidFill>
                <a:srgbClr val="292929"/>
              </a:solidFill>
              <a:effectLst/>
              <a:latin typeface="Aparajita" panose="02020603050405020304" charset="0"/>
              <a:cs typeface="Aparajita" panose="02020603050405020304" charset="0"/>
            </a:endParaRPr>
          </a:p>
          <a:p>
            <a:pPr marL="0" indent="0" algn="l">
              <a:buNone/>
            </a:pPr>
            <a:endParaRPr lang="en-US" b="0" i="0" dirty="0">
              <a:solidFill>
                <a:srgbClr val="292929"/>
              </a:solidFill>
              <a:effectLst/>
              <a:latin typeface="source-serif-pro"/>
            </a:endParaRPr>
          </a:p>
          <a:p>
            <a:pPr marL="0" indent="0" algn="l">
              <a:buNone/>
            </a:pPr>
            <a:endParaRPr lang="en-US" dirty="0">
              <a:solidFill>
                <a:srgbClr val="292929"/>
              </a:solidFill>
              <a:latin typeface="source-serif-pro"/>
            </a:endParaRPr>
          </a:p>
          <a:p>
            <a:pPr marL="0" indent="0" algn="l">
              <a:buNone/>
            </a:pPr>
            <a:endParaRPr lang="en-US" b="0" i="0" dirty="0">
              <a:solidFill>
                <a:srgbClr val="292929"/>
              </a:solidFill>
              <a:effectLst/>
              <a:latin typeface="source-serif-pro"/>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35936" y="2731770"/>
          <a:ext cx="11344938" cy="2336800"/>
        </p:xfrm>
        <a:graphic>
          <a:graphicData uri="http://schemas.openxmlformats.org/drawingml/2006/table">
            <a:tbl>
              <a:tblPr/>
              <a:tblGrid>
                <a:gridCol w="3781646"/>
                <a:gridCol w="3781646"/>
                <a:gridCol w="3781646"/>
              </a:tblGrid>
              <a:tr h="249759">
                <a:tc>
                  <a:txBody>
                    <a:bodyPr/>
                    <a:lstStyle/>
                    <a:p>
                      <a:pPr algn="l" fontAlgn="t" latinLnBrk="0"/>
                      <a:r>
                        <a:rPr lang="en-IN" b="1">
                          <a:effectLst/>
                        </a:rPr>
                        <a:t>Attribute</a:t>
                      </a:r>
                      <a:endParaRPr lang="en-IN" b="1">
                        <a:effectLst/>
                      </a:endParaRPr>
                    </a:p>
                  </a:txBody>
                  <a:tcPr marL="127000" marR="127000">
                    <a:lnL w="12700" cap="flat" cmpd="sng" algn="ctr">
                      <a:solidFill>
                        <a:srgbClr val="A0EA9D"/>
                      </a:solidFill>
                      <a:prstDash val="solid"/>
                      <a:round/>
                      <a:headEnd type="none" w="med" len="med"/>
                      <a:tailEnd type="none" w="med" len="med"/>
                    </a:lnL>
                    <a:lnR w="12700" cap="flat" cmpd="sng" algn="ctr">
                      <a:solidFill>
                        <a:srgbClr val="A0F79D"/>
                      </a:solidFill>
                      <a:prstDash val="solid"/>
                      <a:round/>
                      <a:headEnd type="none" w="med" len="med"/>
                      <a:tailEnd type="none" w="med" len="med"/>
                    </a:lnR>
                    <a:lnT w="12700" cap="flat" cmpd="sng" algn="ctr">
                      <a:solidFill>
                        <a:srgbClr val="A0EA9D"/>
                      </a:solidFill>
                      <a:prstDash val="solid"/>
                      <a:round/>
                      <a:headEnd type="none" w="med" len="med"/>
                      <a:tailEnd type="none" w="med" len="med"/>
                    </a:lnT>
                    <a:lnB w="6350" cap="flat" cmpd="sng" algn="ctr">
                      <a:solidFill>
                        <a:srgbClr val="A0EA9D"/>
                      </a:solidFill>
                      <a:prstDash val="solid"/>
                      <a:round/>
                      <a:headEnd type="none" w="med" len="med"/>
                      <a:tailEnd type="none" w="med" len="med"/>
                    </a:lnB>
                    <a:solidFill>
                      <a:srgbClr val="FFFFFF"/>
                    </a:solidFill>
                  </a:tcPr>
                </a:tc>
                <a:tc>
                  <a:txBody>
                    <a:bodyPr/>
                    <a:lstStyle/>
                    <a:p>
                      <a:pPr algn="l" fontAlgn="t" latinLnBrk="0"/>
                      <a:r>
                        <a:rPr lang="en-IN" b="1">
                          <a:effectLst/>
                        </a:rPr>
                        <a:t>NAT gateway</a:t>
                      </a:r>
                      <a:endParaRPr lang="en-IN" b="1">
                        <a:effectLst/>
                      </a:endParaRPr>
                    </a:p>
                  </a:txBody>
                  <a:tcPr marL="127000" marR="127000">
                    <a:lnL w="12700" cap="flat" cmpd="sng" algn="ctr">
                      <a:solidFill>
                        <a:srgbClr val="A0F79D"/>
                      </a:solidFill>
                      <a:prstDash val="solid"/>
                      <a:round/>
                      <a:headEnd type="none" w="med" len="med"/>
                      <a:tailEnd type="none" w="med" len="med"/>
                    </a:lnL>
                    <a:lnR w="12700" cap="flat" cmpd="sng" algn="ctr">
                      <a:solidFill>
                        <a:srgbClr val="20F49D"/>
                      </a:solidFill>
                      <a:prstDash val="solid"/>
                      <a:round/>
                      <a:headEnd type="none" w="med" len="med"/>
                      <a:tailEnd type="none" w="med" len="med"/>
                    </a:lnR>
                    <a:lnT w="12700" cap="flat" cmpd="sng" algn="ctr">
                      <a:solidFill>
                        <a:srgbClr val="A0F79D"/>
                      </a:solidFill>
                      <a:prstDash val="solid"/>
                      <a:round/>
                      <a:headEnd type="none" w="med" len="med"/>
                      <a:tailEnd type="none" w="med" len="med"/>
                    </a:lnT>
                    <a:lnB w="6350" cap="flat" cmpd="sng" algn="ctr">
                      <a:solidFill>
                        <a:srgbClr val="A0F79D"/>
                      </a:solidFill>
                      <a:prstDash val="solid"/>
                      <a:round/>
                      <a:headEnd type="none" w="med" len="med"/>
                      <a:tailEnd type="none" w="med" len="med"/>
                    </a:lnB>
                    <a:solidFill>
                      <a:srgbClr val="FFFFFF"/>
                    </a:solidFill>
                  </a:tcPr>
                </a:tc>
                <a:tc>
                  <a:txBody>
                    <a:bodyPr/>
                    <a:lstStyle/>
                    <a:p>
                      <a:pPr algn="l" fontAlgn="t" latinLnBrk="0"/>
                      <a:r>
                        <a:rPr lang="en-IN" b="1">
                          <a:effectLst/>
                        </a:rPr>
                        <a:t>NAT instance</a:t>
                      </a:r>
                      <a:endParaRPr lang="en-IN" b="1">
                        <a:effectLst/>
                      </a:endParaRPr>
                    </a:p>
                  </a:txBody>
                  <a:tcPr marL="127000" marR="127000">
                    <a:lnL w="12700" cap="flat" cmpd="sng" algn="ctr">
                      <a:solidFill>
                        <a:srgbClr val="20F49D"/>
                      </a:solidFill>
                      <a:prstDash val="solid"/>
                      <a:round/>
                      <a:headEnd type="none" w="med" len="med"/>
                      <a:tailEnd type="none" w="med" len="med"/>
                    </a:lnL>
                    <a:lnR w="6350" cap="flat" cmpd="sng" algn="ctr">
                      <a:solidFill>
                        <a:srgbClr val="20F49D"/>
                      </a:solidFill>
                      <a:prstDash val="solid"/>
                      <a:round/>
                      <a:headEnd type="none" w="med" len="med"/>
                      <a:tailEnd type="none" w="med" len="med"/>
                    </a:lnR>
                    <a:lnT w="12700" cap="flat" cmpd="sng" algn="ctr">
                      <a:solidFill>
                        <a:srgbClr val="20F49D"/>
                      </a:solidFill>
                      <a:prstDash val="solid"/>
                      <a:round/>
                      <a:headEnd type="none" w="med" len="med"/>
                      <a:tailEnd type="none" w="med" len="med"/>
                    </a:lnT>
                    <a:lnB w="6350" cap="flat" cmpd="sng" algn="ctr">
                      <a:solidFill>
                        <a:srgbClr val="20F49D"/>
                      </a:solidFill>
                      <a:prstDash val="solid"/>
                      <a:round/>
                      <a:headEnd type="none" w="med" len="med"/>
                      <a:tailEnd type="none" w="med" len="med"/>
                    </a:lnB>
                    <a:solidFill>
                      <a:srgbClr val="FFFFFF"/>
                    </a:solidFill>
                  </a:tcPr>
                </a:tc>
              </a:tr>
              <a:tr h="1345922">
                <a:tc>
                  <a:txBody>
                    <a:bodyPr/>
                    <a:lstStyle/>
                    <a:p>
                      <a:pPr fontAlgn="t" latinLnBrk="0"/>
                      <a:r>
                        <a:rPr lang="en-IN" b="0" dirty="0">
                          <a:effectLst/>
                        </a:rPr>
                        <a:t>Availability</a:t>
                      </a:r>
                      <a:endParaRPr lang="en-IN" b="0" dirty="0">
                        <a:effectLst/>
                      </a:endParaRPr>
                    </a:p>
                  </a:txBody>
                  <a:tcPr marL="127000" marR="127000" marT="25400" marB="25400">
                    <a:lnL>
                      <a:noFill/>
                    </a:lnL>
                    <a:lnR w="6350" cap="flat" cmpd="sng" algn="ctr">
                      <a:solidFill>
                        <a:schemeClr val="bg1"/>
                      </a:solidFill>
                      <a:prstDash val="solid"/>
                      <a:round/>
                      <a:headEnd type="none" w="med" len="med"/>
                      <a:tailEnd type="none" w="med" len="med"/>
                    </a:lnR>
                    <a:lnT w="6350" cap="flat" cmpd="sng" algn="ctr">
                      <a:solidFill>
                        <a:srgbClr val="A0EA9D"/>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a:effectLst/>
                        </a:rPr>
                        <a:t>Highly available. NAT gateways in each Availability Zone are implemented with redundancy. Create a NAT gateway in each Availability Zone to ensure zone-independent architecture.</a:t>
                      </a:r>
                      <a:endParaRPr lang="en-US" b="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A0F79D"/>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dirty="0">
                          <a:effectLst/>
                        </a:rPr>
                        <a:t>Use a script to manage failover </a:t>
                      </a:r>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0F49D"/>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nvGraphicFramePr>
        <p:xfrm>
          <a:off x="411126" y="5284892"/>
          <a:ext cx="11642649" cy="599440"/>
        </p:xfrm>
        <a:graphic>
          <a:graphicData uri="http://schemas.openxmlformats.org/drawingml/2006/table">
            <a:tbl>
              <a:tblPr/>
              <a:tblGrid>
                <a:gridCol w="3880883"/>
                <a:gridCol w="3880883"/>
                <a:gridCol w="3880883"/>
              </a:tblGrid>
              <a:tr h="375072">
                <a:tc>
                  <a:txBody>
                    <a:bodyPr/>
                    <a:lstStyle/>
                    <a:p>
                      <a:pPr fontAlgn="t" latinLnBrk="0"/>
                      <a:r>
                        <a:rPr lang="en-IN" b="0" dirty="0">
                          <a:effectLst/>
                        </a:rPr>
                        <a:t>Bandwidth</a:t>
                      </a:r>
                      <a:endParaRPr lang="en-IN" b="0" dirty="0">
                        <a:effectLst/>
                      </a:endParaRPr>
                    </a:p>
                  </a:txBody>
                  <a:tcPr marL="127000" marR="127000" marT="25400" marB="254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a:effectLst/>
                        </a:rPr>
                        <a:t>Scale up to 100 Gbps.</a:t>
                      </a:r>
                      <a:endParaRPr lang="en-US" b="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b="0" dirty="0">
                          <a:effectLst/>
                        </a:rPr>
                        <a:t>Depends on the bandwidth of the instance type.</a:t>
                      </a:r>
                      <a:endParaRPr lang="en-US" b="0" dirty="0">
                        <a:effectLst/>
                      </a:endParaRPr>
                    </a:p>
                  </a:txBody>
                  <a:tcPr marL="127000" marR="127000" marT="25400" marB="254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6609</Words>
  <Application>WPS Presentation</Application>
  <PresentationFormat>Widescreen</PresentationFormat>
  <Paragraphs>143</Paragraphs>
  <Slides>21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SimSun</vt:lpstr>
      <vt:lpstr>Wingdings</vt:lpstr>
      <vt:lpstr>Wingdings 3</vt:lpstr>
      <vt:lpstr>Arial</vt:lpstr>
      <vt:lpstr>Roboto</vt:lpstr>
      <vt:lpstr>Wide Latin</vt:lpstr>
      <vt:lpstr>Algerian</vt:lpstr>
      <vt:lpstr>source-serif-pro</vt:lpstr>
      <vt:lpstr>Segoe Print</vt:lpstr>
      <vt:lpstr>sohne</vt:lpstr>
      <vt:lpstr>Century Gothic</vt:lpstr>
      <vt:lpstr>Microsoft YaHei</vt:lpstr>
      <vt:lpstr>Arial Unicode MS</vt:lpstr>
      <vt:lpstr>Calibri</vt:lpstr>
      <vt:lpstr>Montserrat</vt:lpstr>
      <vt:lpstr>Consolas</vt:lpstr>
      <vt:lpstr>Aparajita</vt:lpstr>
      <vt:lpstr>Ion Boardroom</vt:lpstr>
      <vt:lpstr>NAT GATEWAY/NAT INSTANCE</vt:lpstr>
      <vt:lpstr>What is NAT?</vt:lpstr>
      <vt:lpstr>Addresses of NAT </vt:lpstr>
      <vt:lpstr>PowerPoint 演示文稿</vt:lpstr>
      <vt:lpstr>PowerPoint 演示文稿</vt:lpstr>
      <vt:lpstr>NAT GATEWAY/NAT INSTANCE </vt:lpstr>
      <vt:lpstr>PowerPoint 演示文稿</vt:lpstr>
      <vt:lpstr>PowerPoint 演示文稿</vt:lpstr>
      <vt:lpstr>PowerPoint 演示文稿</vt:lpstr>
      <vt:lpstr>PowerPoint 演示文稿</vt:lpstr>
      <vt:lpstr>PowerPoint 演示文稿</vt:lpstr>
      <vt:lpstr>PowerPoint 演示文稿</vt:lpstr>
      <vt:lpstr> CREATE NAT GATEWAY </vt:lpstr>
      <vt:lpstr>PowerPoint 演示文稿</vt:lpstr>
      <vt:lpstr>PowerPoint 演示文稿</vt:lpstr>
      <vt:lpstr>PowerPoint 演示文稿</vt:lpstr>
      <vt:lpstr>PowerPoint 演示文稿</vt:lpstr>
      <vt:lpstr>PowerPoint 演示文稿</vt:lpstr>
      <vt:lpstr>INTERVIEW QUESTIONS: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 GATEWAY/NAT INSTANCE</dc:title>
  <dc:creator>sri devika</dc:creator>
  <cp:lastModifiedBy>gsrid</cp:lastModifiedBy>
  <cp:revision>8</cp:revision>
  <dcterms:created xsi:type="dcterms:W3CDTF">2023-02-12T15:38:00Z</dcterms:created>
  <dcterms:modified xsi:type="dcterms:W3CDTF">2023-02-13T07:51:53Z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A423A7A0F34A4C02834FB3BA357FF415</vt:lpwstr>
  </property>
  <property fmtid="{D5CDD505-2E9C-101B-9397-08002B2CF9AE}" pid="3" name="KSOProductBuildVer">
    <vt:lpwstr>1033-11.2.0.11440</vt:lpwstr>
  </property>
</Properties>
</file>