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4"/>
  </p:notesMasterIdLst>
  <p:sldIdLst>
    <p:sldId id="278" r:id="rId2"/>
    <p:sldId id="279" r:id="rId3"/>
    <p:sldId id="280" r:id="rId4"/>
    <p:sldId id="281" r:id="rId5"/>
    <p:sldId id="292" r:id="rId6"/>
    <p:sldId id="294" r:id="rId7"/>
    <p:sldId id="295" r:id="rId8"/>
    <p:sldId id="296" r:id="rId9"/>
    <p:sldId id="297" r:id="rId10"/>
    <p:sldId id="298" r:id="rId11"/>
    <p:sldId id="299" r:id="rId12"/>
    <p:sldId id="300" r:id="rId13"/>
    <p:sldId id="301" r:id="rId14"/>
    <p:sldId id="302" r:id="rId15"/>
    <p:sldId id="303" r:id="rId16"/>
    <p:sldId id="304" r:id="rId17"/>
    <p:sldId id="306" r:id="rId18"/>
    <p:sldId id="307" r:id="rId19"/>
    <p:sldId id="308" r:id="rId20"/>
    <p:sldId id="309" r:id="rId21"/>
    <p:sldId id="310" r:id="rId22"/>
    <p:sldId id="293" r:id="rId2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09" autoAdjust="0"/>
  </p:normalViewPr>
  <p:slideViewPr>
    <p:cSldViewPr snapToGrid="0" snapToObjects="1">
      <p:cViewPr varScale="1">
        <p:scale>
          <a:sx n="91" d="100"/>
          <a:sy n="91" d="100"/>
        </p:scale>
        <p:origin x="322" y="7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java.sun.com/" TargetMode="External"/><Relationship Id="rId2" Type="http://schemas.openxmlformats.org/officeDocument/2006/relationships/hyperlink" Target="http://tomcat.apache.org/" TargetMode="Externa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hyperlink" Target="http://httpd.apache.org/" TargetMode="Externa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tomcat.apache.org/" TargetMode="Externa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776233"/>
            <a:ext cx="5385816" cy="1225296"/>
          </a:xfrm>
        </p:spPr>
        <p:txBody>
          <a:bodyPr/>
          <a:lstStyle/>
          <a:p>
            <a:r>
              <a:rPr lang="fr-FR" sz="3600" dirty="0"/>
              <a:t>Tomcat, NGINX AND APACHE installation on EC2 instance</a:t>
            </a:r>
            <a:br>
              <a:rPr lang="en-US" sz="3600" dirty="0"/>
            </a:br>
            <a:endParaRPr lang="en-US" sz="3600"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PRESENTING BY SUBBARAMA REDDY I</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3216968" y="1016508"/>
            <a:ext cx="7578090" cy="540830"/>
          </a:xfrm>
        </p:spPr>
        <p:txBody>
          <a:bodyPr/>
          <a:lstStyle/>
          <a:p>
            <a:r>
              <a:rPr lang="en-US" sz="2800" dirty="0"/>
              <a:t>References:</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fr-FR" dirty="0"/>
              <a:t>Tomcat installation on EC2 instance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737235" y="1855852"/>
            <a:ext cx="9063990" cy="3695890"/>
          </a:xfrm>
        </p:spPr>
        <p:txBody>
          <a:bodyPr/>
          <a:lstStyle/>
          <a:p>
            <a:pPr marL="457200" indent="-457200">
              <a:buFont typeface="Wingdings" panose="05000000000000000000" pitchFamily="2" charset="2"/>
              <a:buChar char="§"/>
            </a:pPr>
            <a:r>
              <a:rPr lang="en-US" sz="2400" dirty="0">
                <a:solidFill>
                  <a:schemeClr val="tx1"/>
                </a:solidFill>
                <a:hlinkClick r:id="rId2">
                  <a:extLst>
                    <a:ext uri="{A12FA001-AC4F-418D-AE19-62706E023703}">
                      <ahyp:hlinkClr xmlns:ahyp="http://schemas.microsoft.com/office/drawing/2018/hyperlinkcolor" val="tx"/>
                    </a:ext>
                  </a:extLst>
                </a:hlinkClick>
              </a:rPr>
              <a:t>http://tomcat.apache.org</a:t>
            </a:r>
            <a:endParaRPr lang="en-US" sz="2400" dirty="0">
              <a:solidFill>
                <a:schemeClr val="tx1"/>
              </a:solidFill>
            </a:endParaRPr>
          </a:p>
          <a:p>
            <a:pPr marL="457200" indent="-457200">
              <a:buFont typeface="Wingdings" panose="05000000000000000000" pitchFamily="2" charset="2"/>
              <a:buChar char="§"/>
            </a:pPr>
            <a:r>
              <a:rPr lang="en-US" sz="2400" dirty="0">
                <a:solidFill>
                  <a:schemeClr val="tx1"/>
                </a:solidFill>
                <a:hlinkClick r:id="rId3">
                  <a:extLst>
                    <a:ext uri="{A12FA001-AC4F-418D-AE19-62706E023703}">
                      <ahyp:hlinkClr xmlns:ahyp="http://schemas.microsoft.com/office/drawing/2018/hyperlinkcolor" val="tx"/>
                    </a:ext>
                  </a:extLst>
                </a:hlinkClick>
              </a:rPr>
              <a:t>http://java.sun.com</a:t>
            </a:r>
            <a:endParaRPr lang="en-US" sz="2400" dirty="0">
              <a:solidFill>
                <a:schemeClr val="tx1"/>
              </a:solidFill>
            </a:endParaRPr>
          </a:p>
          <a:p>
            <a:pPr marL="457200" indent="-457200">
              <a:buFont typeface="Wingdings" panose="05000000000000000000" pitchFamily="2" charset="2"/>
              <a:buChar char="§"/>
            </a:pPr>
            <a:r>
              <a:rPr lang="en-US" sz="2400" dirty="0">
                <a:solidFill>
                  <a:schemeClr val="tx1"/>
                </a:solidFill>
              </a:rPr>
              <a:t>http://Jakarta.apache.org/</a:t>
            </a:r>
          </a:p>
        </p:txBody>
      </p:sp>
    </p:spTree>
    <p:extLst>
      <p:ext uri="{BB962C8B-B14F-4D97-AF65-F5344CB8AC3E}">
        <p14:creationId xmlns:p14="http://schemas.microsoft.com/office/powerpoint/2010/main" val="431431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95DCB-C615-2112-F51F-D86A2AE4B5F6}"/>
              </a:ext>
            </a:extLst>
          </p:cNvPr>
          <p:cNvSpPr>
            <a:spLocks noGrp="1"/>
          </p:cNvSpPr>
          <p:nvPr>
            <p:ph type="title"/>
          </p:nvPr>
        </p:nvSpPr>
        <p:spPr>
          <a:xfrm>
            <a:off x="1508760" y="899922"/>
            <a:ext cx="8563928" cy="571691"/>
          </a:xfrm>
        </p:spPr>
        <p:txBody>
          <a:bodyPr/>
          <a:lstStyle/>
          <a:p>
            <a:r>
              <a:rPr lang="en-IN" sz="3200" dirty="0"/>
              <a:t>Implementing nginx web server </a:t>
            </a:r>
            <a:br>
              <a:rPr lang="en-IN" sz="3200" dirty="0"/>
            </a:br>
            <a:endParaRPr lang="en-IN" sz="3200" dirty="0"/>
          </a:p>
        </p:txBody>
      </p:sp>
      <p:sp>
        <p:nvSpPr>
          <p:cNvPr id="3" name="Content Placeholder 2">
            <a:extLst>
              <a:ext uri="{FF2B5EF4-FFF2-40B4-BE49-F238E27FC236}">
                <a16:creationId xmlns:a16="http://schemas.microsoft.com/office/drawing/2014/main" id="{33AC9D57-D26E-6136-3D3C-81B846A148AB}"/>
              </a:ext>
            </a:extLst>
          </p:cNvPr>
          <p:cNvSpPr>
            <a:spLocks noGrp="1"/>
          </p:cNvSpPr>
          <p:nvPr>
            <p:ph idx="1"/>
          </p:nvPr>
        </p:nvSpPr>
        <p:spPr>
          <a:xfrm>
            <a:off x="621791" y="1908047"/>
            <a:ext cx="10451021" cy="3435477"/>
          </a:xfrm>
        </p:spPr>
        <p:txBody>
          <a:bodyPr/>
          <a:lstStyle/>
          <a:p>
            <a:r>
              <a:rPr lang="en-IN" sz="2800" dirty="0">
                <a:solidFill>
                  <a:schemeClr val="tx1"/>
                </a:solidFill>
              </a:rPr>
              <a:t>What is NGINX ?</a:t>
            </a:r>
          </a:p>
          <a:p>
            <a:r>
              <a:rPr lang="en-IN" sz="2800" dirty="0">
                <a:solidFill>
                  <a:schemeClr val="tx1"/>
                </a:solidFill>
              </a:rPr>
              <a:t>	NGINX provides a unique combination of web server, caching proxy and load balancing solution to any website that just wants to be consistently efficient. Because of its design and architecture NGINX has already enabled more performance, scalability, reliability and security to many organizations across the world. Today NGINX is the 2nd most popular open source web server on the Internet.</a:t>
            </a:r>
          </a:p>
          <a:p>
            <a:endParaRPr lang="en-IN" sz="2800" dirty="0">
              <a:solidFill>
                <a:schemeClr val="tx1"/>
              </a:solidFill>
            </a:endParaRPr>
          </a:p>
          <a:p>
            <a:endParaRPr lang="en-IN" sz="2800" dirty="0">
              <a:solidFill>
                <a:schemeClr val="tx1"/>
              </a:solidFill>
            </a:endParaRPr>
          </a:p>
        </p:txBody>
      </p:sp>
      <p:sp>
        <p:nvSpPr>
          <p:cNvPr id="4" name="Slide Number Placeholder 3">
            <a:extLst>
              <a:ext uri="{FF2B5EF4-FFF2-40B4-BE49-F238E27FC236}">
                <a16:creationId xmlns:a16="http://schemas.microsoft.com/office/drawing/2014/main" id="{AC4A3717-0374-21AB-96A5-9C5816DE35C4}"/>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5" name="Footer Placeholder 4">
            <a:extLst>
              <a:ext uri="{FF2B5EF4-FFF2-40B4-BE49-F238E27FC236}">
                <a16:creationId xmlns:a16="http://schemas.microsoft.com/office/drawing/2014/main" id="{CAA75FCD-4411-1E4E-48AC-2E1B91B9C752}"/>
              </a:ext>
            </a:extLst>
          </p:cNvPr>
          <p:cNvSpPr>
            <a:spLocks noGrp="1"/>
          </p:cNvSpPr>
          <p:nvPr>
            <p:ph type="ftr" sz="quarter" idx="13"/>
          </p:nvPr>
        </p:nvSpPr>
        <p:spPr/>
        <p:txBody>
          <a:bodyPr/>
          <a:lstStyle/>
          <a:p>
            <a:r>
              <a:rPr lang="fr-FR" dirty="0"/>
              <a:t>NGINX installation on EC2 instance</a:t>
            </a:r>
            <a:endParaRPr lang="en-US" dirty="0"/>
          </a:p>
        </p:txBody>
      </p:sp>
    </p:spTree>
    <p:extLst>
      <p:ext uri="{BB962C8B-B14F-4D97-AF65-F5344CB8AC3E}">
        <p14:creationId xmlns:p14="http://schemas.microsoft.com/office/powerpoint/2010/main" val="2960144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545F4-9134-E481-EA00-A7612C68235F}"/>
              </a:ext>
            </a:extLst>
          </p:cNvPr>
          <p:cNvSpPr>
            <a:spLocks noGrp="1"/>
          </p:cNvSpPr>
          <p:nvPr>
            <p:ph type="title"/>
          </p:nvPr>
        </p:nvSpPr>
        <p:spPr>
          <a:xfrm>
            <a:off x="2008823" y="935736"/>
            <a:ext cx="7449502" cy="664464"/>
          </a:xfrm>
        </p:spPr>
        <p:txBody>
          <a:bodyPr/>
          <a:lstStyle/>
          <a:p>
            <a:r>
              <a:rPr lang="en-IN" dirty="0"/>
              <a:t>History of NGINX</a:t>
            </a:r>
          </a:p>
        </p:txBody>
      </p:sp>
      <p:sp>
        <p:nvSpPr>
          <p:cNvPr id="3" name="Content Placeholder 2">
            <a:extLst>
              <a:ext uri="{FF2B5EF4-FFF2-40B4-BE49-F238E27FC236}">
                <a16:creationId xmlns:a16="http://schemas.microsoft.com/office/drawing/2014/main" id="{64CE5E47-8302-7C42-0305-61C1B67A62CC}"/>
              </a:ext>
            </a:extLst>
          </p:cNvPr>
          <p:cNvSpPr>
            <a:spLocks noGrp="1"/>
          </p:cNvSpPr>
          <p:nvPr>
            <p:ph idx="1"/>
          </p:nvPr>
        </p:nvSpPr>
        <p:spPr>
          <a:xfrm>
            <a:off x="828675" y="1923288"/>
            <a:ext cx="10344150" cy="4134612"/>
          </a:xfrm>
        </p:spPr>
        <p:txBody>
          <a:bodyPr/>
          <a:lstStyle/>
          <a:p>
            <a:r>
              <a:rPr lang="en-US" altLang="en-US" sz="3200" dirty="0">
                <a:solidFill>
                  <a:schemeClr val="tx1"/>
                </a:solidFill>
              </a:rPr>
              <a:t>	NGINX was written by Igor Sysoev, a Russian system and software engineer. From the very beginning NGINX was created with a vision on how the pressure for content and the increasing number of web and mobile users will transform the essential infrastructure elements used by the Internet focused companies.</a:t>
            </a:r>
          </a:p>
        </p:txBody>
      </p:sp>
      <p:sp>
        <p:nvSpPr>
          <p:cNvPr id="4" name="Slide Number Placeholder 3">
            <a:extLst>
              <a:ext uri="{FF2B5EF4-FFF2-40B4-BE49-F238E27FC236}">
                <a16:creationId xmlns:a16="http://schemas.microsoft.com/office/drawing/2014/main" id="{DCB83A58-CBA5-6D31-8EB7-7EDA9F54F5EF}"/>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5" name="Footer Placeholder 4">
            <a:extLst>
              <a:ext uri="{FF2B5EF4-FFF2-40B4-BE49-F238E27FC236}">
                <a16:creationId xmlns:a16="http://schemas.microsoft.com/office/drawing/2014/main" id="{0BA1DB69-ADAD-F848-CF2A-DEEA8AD95B69}"/>
              </a:ext>
            </a:extLst>
          </p:cNvPr>
          <p:cNvSpPr>
            <a:spLocks noGrp="1"/>
          </p:cNvSpPr>
          <p:nvPr>
            <p:ph type="ftr" sz="quarter" idx="13"/>
          </p:nvPr>
        </p:nvSpPr>
        <p:spPr/>
        <p:txBody>
          <a:bodyPr/>
          <a:lstStyle/>
          <a:p>
            <a:r>
              <a:rPr lang="fr-FR" dirty="0"/>
              <a:t>NGINX installation on EC2 instance</a:t>
            </a:r>
            <a:endParaRPr lang="en-US" dirty="0"/>
          </a:p>
        </p:txBody>
      </p:sp>
    </p:spTree>
    <p:extLst>
      <p:ext uri="{BB962C8B-B14F-4D97-AF65-F5344CB8AC3E}">
        <p14:creationId xmlns:p14="http://schemas.microsoft.com/office/powerpoint/2010/main" val="2381793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00C9-3225-0F96-8BDF-94E1097CCD9B}"/>
              </a:ext>
            </a:extLst>
          </p:cNvPr>
          <p:cNvSpPr>
            <a:spLocks noGrp="1"/>
          </p:cNvSpPr>
          <p:nvPr>
            <p:ph type="title"/>
          </p:nvPr>
        </p:nvSpPr>
        <p:spPr>
          <a:xfrm>
            <a:off x="1723072" y="731520"/>
            <a:ext cx="6766560" cy="768096"/>
          </a:xfrm>
        </p:spPr>
        <p:txBody>
          <a:bodyPr/>
          <a:lstStyle/>
          <a:p>
            <a:r>
              <a:rPr lang="en-IN" dirty="0"/>
              <a:t>Who uses nginx</a:t>
            </a:r>
          </a:p>
        </p:txBody>
      </p:sp>
      <p:sp>
        <p:nvSpPr>
          <p:cNvPr id="3" name="Content Placeholder 2">
            <a:extLst>
              <a:ext uri="{FF2B5EF4-FFF2-40B4-BE49-F238E27FC236}">
                <a16:creationId xmlns:a16="http://schemas.microsoft.com/office/drawing/2014/main" id="{AEF9FE35-D9F5-6534-1032-B5CD1F22DB0C}"/>
              </a:ext>
            </a:extLst>
          </p:cNvPr>
          <p:cNvSpPr>
            <a:spLocks noGrp="1"/>
          </p:cNvSpPr>
          <p:nvPr>
            <p:ph idx="1"/>
          </p:nvPr>
        </p:nvSpPr>
        <p:spPr>
          <a:xfrm>
            <a:off x="271463" y="1551240"/>
            <a:ext cx="11129962" cy="4849559"/>
          </a:xfrm>
        </p:spPr>
        <p:txBody>
          <a:bodyPr/>
          <a:lstStyle/>
          <a:p>
            <a:r>
              <a:rPr lang="en-US" altLang="en-US" sz="3200" dirty="0">
                <a:solidFill>
                  <a:schemeClr val="tx1"/>
                </a:solidFill>
              </a:rPr>
              <a:t>	NGINX has been really successful with customers in a </a:t>
            </a:r>
            <a:r>
              <a:rPr lang="en-US" altLang="en-US" sz="3200" dirty="0" err="1">
                <a:solidFill>
                  <a:schemeClr val="tx1"/>
                </a:solidFill>
              </a:rPr>
              <a:t>ariety</a:t>
            </a:r>
            <a:r>
              <a:rPr lang="en-US" altLang="en-US" sz="3200" dirty="0">
                <a:solidFill>
                  <a:schemeClr val="tx1"/>
                </a:solidFill>
              </a:rPr>
              <a:t> of market areas which include Service </a:t>
            </a:r>
            <a:r>
              <a:rPr lang="en-US" altLang="en-US" sz="3200" dirty="0" err="1">
                <a:solidFill>
                  <a:schemeClr val="tx1"/>
                </a:solidFill>
              </a:rPr>
              <a:t>roviders</a:t>
            </a:r>
            <a:r>
              <a:rPr lang="en-US" altLang="en-US" sz="3200" dirty="0">
                <a:solidFill>
                  <a:schemeClr val="tx1"/>
                </a:solidFill>
              </a:rPr>
              <a:t>, Media &amp; Entertainment, Online Retail, Social Media and </a:t>
            </a:r>
          </a:p>
          <a:p>
            <a:r>
              <a:rPr lang="en-US" altLang="en-US" sz="3200" dirty="0">
                <a:solidFill>
                  <a:schemeClr val="tx1"/>
                </a:solidFill>
              </a:rPr>
              <a:t>more.</a:t>
            </a:r>
          </a:p>
          <a:p>
            <a:r>
              <a:rPr lang="en-US" altLang="en-US" sz="3200" dirty="0">
                <a:solidFill>
                  <a:schemeClr val="tx1"/>
                </a:solidFill>
              </a:rPr>
              <a:t>	Today over 10% of the top 1,000,000 Internet web sites and 25% of the top 1,000 web sites run on NGINX, including Groupon, LivingSocial, </a:t>
            </a:r>
            <a:r>
              <a:rPr lang="en-US" altLang="en-US" sz="3200" dirty="0" err="1">
                <a:solidFill>
                  <a:schemeClr val="tx1"/>
                </a:solidFill>
              </a:rPr>
              <a:t>Playdom</a:t>
            </a:r>
            <a:r>
              <a:rPr lang="en-US" altLang="en-US" sz="3200" dirty="0">
                <a:solidFill>
                  <a:schemeClr val="tx1"/>
                </a:solidFill>
              </a:rPr>
              <a:t>, Zappos, Hulu, TechCrunch, Dropbox, Yandex, WordPress and many others.</a:t>
            </a:r>
          </a:p>
          <a:p>
            <a:endParaRPr lang="en-IN" sz="3200" dirty="0"/>
          </a:p>
        </p:txBody>
      </p:sp>
      <p:sp>
        <p:nvSpPr>
          <p:cNvPr id="4" name="Slide Number Placeholder 3">
            <a:extLst>
              <a:ext uri="{FF2B5EF4-FFF2-40B4-BE49-F238E27FC236}">
                <a16:creationId xmlns:a16="http://schemas.microsoft.com/office/drawing/2014/main" id="{359DF254-B61C-2EE3-178C-DE9C8C091830}"/>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5" name="Footer Placeholder 4">
            <a:extLst>
              <a:ext uri="{FF2B5EF4-FFF2-40B4-BE49-F238E27FC236}">
                <a16:creationId xmlns:a16="http://schemas.microsoft.com/office/drawing/2014/main" id="{CBF1BE8D-BD61-F853-ACDD-030B37970A79}"/>
              </a:ext>
            </a:extLst>
          </p:cNvPr>
          <p:cNvSpPr>
            <a:spLocks noGrp="1"/>
          </p:cNvSpPr>
          <p:nvPr>
            <p:ph type="ftr" sz="quarter" idx="13"/>
          </p:nvPr>
        </p:nvSpPr>
        <p:spPr/>
        <p:txBody>
          <a:bodyPr/>
          <a:lstStyle/>
          <a:p>
            <a:r>
              <a:rPr lang="fr-FR" dirty="0"/>
              <a:t>NGINX installation on EC2 instance</a:t>
            </a:r>
            <a:endParaRPr lang="en-US" dirty="0"/>
          </a:p>
        </p:txBody>
      </p:sp>
    </p:spTree>
    <p:extLst>
      <p:ext uri="{BB962C8B-B14F-4D97-AF65-F5344CB8AC3E}">
        <p14:creationId xmlns:p14="http://schemas.microsoft.com/office/powerpoint/2010/main" val="4267050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2CCC0-BC63-5174-D029-EEFBDF47F81C}"/>
              </a:ext>
            </a:extLst>
          </p:cNvPr>
          <p:cNvSpPr>
            <a:spLocks noGrp="1"/>
          </p:cNvSpPr>
          <p:nvPr>
            <p:ph type="title"/>
          </p:nvPr>
        </p:nvSpPr>
        <p:spPr>
          <a:xfrm>
            <a:off x="1657350" y="731520"/>
            <a:ext cx="9429749" cy="768096"/>
          </a:xfrm>
        </p:spPr>
        <p:txBody>
          <a:bodyPr/>
          <a:lstStyle/>
          <a:p>
            <a:r>
              <a:rPr lang="en-IN" dirty="0"/>
              <a:t>Benefits of using NGINX</a:t>
            </a:r>
          </a:p>
        </p:txBody>
      </p:sp>
      <p:sp>
        <p:nvSpPr>
          <p:cNvPr id="3" name="Content Placeholder 2">
            <a:extLst>
              <a:ext uri="{FF2B5EF4-FFF2-40B4-BE49-F238E27FC236}">
                <a16:creationId xmlns:a16="http://schemas.microsoft.com/office/drawing/2014/main" id="{A46647E4-D8E6-08EB-B5A1-8C660C2AFE23}"/>
              </a:ext>
            </a:extLst>
          </p:cNvPr>
          <p:cNvSpPr>
            <a:spLocks noGrp="1"/>
          </p:cNvSpPr>
          <p:nvPr>
            <p:ph idx="1"/>
          </p:nvPr>
        </p:nvSpPr>
        <p:spPr>
          <a:xfrm>
            <a:off x="621791" y="1768410"/>
            <a:ext cx="10779633" cy="4632389"/>
          </a:xfrm>
        </p:spPr>
        <p:txBody>
          <a:bodyPr/>
          <a:lstStyle/>
          <a:p>
            <a:r>
              <a:rPr lang="en-US" altLang="en-US" sz="2800" dirty="0">
                <a:solidFill>
                  <a:schemeClr val="tx1"/>
                </a:solidFill>
              </a:rPr>
              <a:t>	Essentially, NGINX has the lowest memory footprint possible and optimizes CPU usage while delivering maximum performance even on a very inexpensive server hardware.</a:t>
            </a:r>
          </a:p>
          <a:p>
            <a:r>
              <a:rPr lang="en-US" altLang="en-US" sz="2800" dirty="0">
                <a:solidFill>
                  <a:schemeClr val="tx1"/>
                </a:solidFill>
              </a:rPr>
              <a:t>	More importantly, NGINX is able to continuously take more connections while retaining compact memory footprint.</a:t>
            </a:r>
          </a:p>
          <a:p>
            <a:r>
              <a:rPr lang="en-US" altLang="en-US" sz="2800" dirty="0">
                <a:solidFill>
                  <a:schemeClr val="tx1"/>
                </a:solidFill>
              </a:rPr>
              <a:t>	NGINX supports all the major standards and </a:t>
            </a:r>
            <a:r>
              <a:rPr lang="en-US" altLang="en-US" sz="2800" dirty="0" err="1">
                <a:solidFill>
                  <a:schemeClr val="tx1"/>
                </a:solidFill>
              </a:rPr>
              <a:t>protocols,providing</a:t>
            </a:r>
            <a:r>
              <a:rPr lang="en-US" altLang="en-US" sz="2800" dirty="0">
                <a:solidFill>
                  <a:schemeClr val="tx1"/>
                </a:solidFill>
              </a:rPr>
              <a:t> the set of features necessary today to build a scalable web setup.</a:t>
            </a:r>
          </a:p>
          <a:p>
            <a:endParaRPr lang="en-IN" sz="2800" dirty="0"/>
          </a:p>
        </p:txBody>
      </p:sp>
      <p:sp>
        <p:nvSpPr>
          <p:cNvPr id="4" name="Slide Number Placeholder 3">
            <a:extLst>
              <a:ext uri="{FF2B5EF4-FFF2-40B4-BE49-F238E27FC236}">
                <a16:creationId xmlns:a16="http://schemas.microsoft.com/office/drawing/2014/main" id="{2BA8D91C-2F8A-9FAC-B5E2-21C72A16D426}"/>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5" name="Footer Placeholder 4">
            <a:extLst>
              <a:ext uri="{FF2B5EF4-FFF2-40B4-BE49-F238E27FC236}">
                <a16:creationId xmlns:a16="http://schemas.microsoft.com/office/drawing/2014/main" id="{BBFD1B34-2958-6DBA-77F3-2EB0559C6A3D}"/>
              </a:ext>
            </a:extLst>
          </p:cNvPr>
          <p:cNvSpPr>
            <a:spLocks noGrp="1"/>
          </p:cNvSpPr>
          <p:nvPr>
            <p:ph type="ftr" sz="quarter" idx="13"/>
          </p:nvPr>
        </p:nvSpPr>
        <p:spPr/>
        <p:txBody>
          <a:bodyPr/>
          <a:lstStyle/>
          <a:p>
            <a:r>
              <a:rPr lang="fr-FR" dirty="0"/>
              <a:t>NGINX installation on EC2 instance</a:t>
            </a:r>
            <a:endParaRPr lang="en-US" dirty="0"/>
          </a:p>
        </p:txBody>
      </p:sp>
    </p:spTree>
    <p:extLst>
      <p:ext uri="{BB962C8B-B14F-4D97-AF65-F5344CB8AC3E}">
        <p14:creationId xmlns:p14="http://schemas.microsoft.com/office/powerpoint/2010/main" val="1306395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CAC71-8CAE-311F-D65B-2060FFBDD3AD}"/>
              </a:ext>
            </a:extLst>
          </p:cNvPr>
          <p:cNvSpPr>
            <a:spLocks noGrp="1"/>
          </p:cNvSpPr>
          <p:nvPr>
            <p:ph type="title"/>
          </p:nvPr>
        </p:nvSpPr>
        <p:spPr>
          <a:xfrm>
            <a:off x="1508760" y="935736"/>
            <a:ext cx="8822246" cy="768096"/>
          </a:xfrm>
        </p:spPr>
        <p:txBody>
          <a:bodyPr/>
          <a:lstStyle/>
          <a:p>
            <a:r>
              <a:rPr lang="en-US" altLang="en-US" dirty="0"/>
              <a:t>Benefits of using NGINX</a:t>
            </a:r>
            <a:endParaRPr lang="en-IN" dirty="0"/>
          </a:p>
        </p:txBody>
      </p:sp>
      <p:sp>
        <p:nvSpPr>
          <p:cNvPr id="3" name="Content Placeholder 2">
            <a:extLst>
              <a:ext uri="{FF2B5EF4-FFF2-40B4-BE49-F238E27FC236}">
                <a16:creationId xmlns:a16="http://schemas.microsoft.com/office/drawing/2014/main" id="{722F7ACF-8190-DB56-8941-3A80050E2181}"/>
              </a:ext>
            </a:extLst>
          </p:cNvPr>
          <p:cNvSpPr>
            <a:spLocks noGrp="1"/>
          </p:cNvSpPr>
          <p:nvPr>
            <p:ph idx="1"/>
          </p:nvPr>
        </p:nvSpPr>
        <p:spPr>
          <a:xfrm>
            <a:off x="621792" y="1908048"/>
            <a:ext cx="10651046" cy="4492752"/>
          </a:xfrm>
        </p:spPr>
        <p:txBody>
          <a:bodyPr/>
          <a:lstStyle/>
          <a:p>
            <a:r>
              <a:rPr lang="en-US" altLang="en-US" sz="2800" dirty="0">
                <a:solidFill>
                  <a:schemeClr val="tx1"/>
                </a:solidFill>
              </a:rPr>
              <a:t>	NGINX configuration is logical and flexible and allows more efficiency and scalability in day-to-day engineering </a:t>
            </a:r>
          </a:p>
          <a:p>
            <a:r>
              <a:rPr lang="en-US" altLang="en-US" sz="2800" dirty="0">
                <a:solidFill>
                  <a:schemeClr val="tx1"/>
                </a:solidFill>
              </a:rPr>
              <a:t>operations.</a:t>
            </a:r>
          </a:p>
          <a:p>
            <a:r>
              <a:rPr lang="en-US" altLang="en-US" sz="2800" dirty="0">
                <a:solidFill>
                  <a:schemeClr val="tx1"/>
                </a:solidFill>
              </a:rPr>
              <a:t>	All of the above is what really makes NGINX so much more resource efficient in comparison to the older web server architectures.</a:t>
            </a:r>
          </a:p>
          <a:p>
            <a:r>
              <a:rPr lang="en-US" altLang="en-US" sz="2800" dirty="0">
                <a:solidFill>
                  <a:schemeClr val="tx1"/>
                </a:solidFill>
              </a:rPr>
              <a:t>	Being very flexible and ridiculously efficient in hardware resource utilization NGINX means not just performance and scalability, but also more density and a greener environment too.</a:t>
            </a:r>
          </a:p>
        </p:txBody>
      </p:sp>
      <p:sp>
        <p:nvSpPr>
          <p:cNvPr id="4" name="Slide Number Placeholder 3">
            <a:extLst>
              <a:ext uri="{FF2B5EF4-FFF2-40B4-BE49-F238E27FC236}">
                <a16:creationId xmlns:a16="http://schemas.microsoft.com/office/drawing/2014/main" id="{F5BD1137-E1BF-1102-DFD1-0BA276E3D025}"/>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5" name="Footer Placeholder 4">
            <a:extLst>
              <a:ext uri="{FF2B5EF4-FFF2-40B4-BE49-F238E27FC236}">
                <a16:creationId xmlns:a16="http://schemas.microsoft.com/office/drawing/2014/main" id="{D63DBA82-0A42-E85F-B074-92C304DF6C42}"/>
              </a:ext>
            </a:extLst>
          </p:cNvPr>
          <p:cNvSpPr>
            <a:spLocks noGrp="1"/>
          </p:cNvSpPr>
          <p:nvPr>
            <p:ph type="ftr" sz="quarter" idx="13"/>
          </p:nvPr>
        </p:nvSpPr>
        <p:spPr/>
        <p:txBody>
          <a:bodyPr/>
          <a:lstStyle/>
          <a:p>
            <a:r>
              <a:rPr lang="fr-FR" dirty="0"/>
              <a:t>NGINX installation on EC2 instance</a:t>
            </a:r>
            <a:endParaRPr lang="en-US" dirty="0"/>
          </a:p>
        </p:txBody>
      </p:sp>
    </p:spTree>
    <p:extLst>
      <p:ext uri="{BB962C8B-B14F-4D97-AF65-F5344CB8AC3E}">
        <p14:creationId xmlns:p14="http://schemas.microsoft.com/office/powerpoint/2010/main" val="1181259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EBBB5-2B3D-1F2D-80D8-80D4FA98B9E8}"/>
              </a:ext>
            </a:extLst>
          </p:cNvPr>
          <p:cNvSpPr>
            <a:spLocks noGrp="1"/>
          </p:cNvSpPr>
          <p:nvPr>
            <p:ph type="title"/>
          </p:nvPr>
        </p:nvSpPr>
        <p:spPr>
          <a:xfrm>
            <a:off x="942975" y="731520"/>
            <a:ext cx="9215438" cy="768096"/>
          </a:xfrm>
        </p:spPr>
        <p:txBody>
          <a:bodyPr/>
          <a:lstStyle/>
          <a:p>
            <a:r>
              <a:rPr lang="en-IN" sz="3600" dirty="0"/>
              <a:t>Documents related to nginx</a:t>
            </a:r>
          </a:p>
        </p:txBody>
      </p:sp>
      <p:sp>
        <p:nvSpPr>
          <p:cNvPr id="3" name="Content Placeholder 2">
            <a:extLst>
              <a:ext uri="{FF2B5EF4-FFF2-40B4-BE49-F238E27FC236}">
                <a16:creationId xmlns:a16="http://schemas.microsoft.com/office/drawing/2014/main" id="{B42CC23B-E1DC-31A5-9816-1FF087389649}"/>
              </a:ext>
            </a:extLst>
          </p:cNvPr>
          <p:cNvSpPr>
            <a:spLocks noGrp="1"/>
          </p:cNvSpPr>
          <p:nvPr>
            <p:ph idx="1"/>
          </p:nvPr>
        </p:nvSpPr>
        <p:spPr>
          <a:xfrm>
            <a:off x="621792" y="1773936"/>
            <a:ext cx="10651046" cy="4755452"/>
          </a:xfrm>
        </p:spPr>
        <p:txBody>
          <a:bodyPr/>
          <a:lstStyle/>
          <a:p>
            <a:r>
              <a:rPr lang="en-US" altLang="en-US" sz="2400" dirty="0">
                <a:solidFill>
                  <a:schemeClr val="tx1"/>
                </a:solidFill>
              </a:rPr>
              <a:t>	</a:t>
            </a:r>
            <a:r>
              <a:rPr lang="en-US" altLang="en-US" sz="2400" b="1" dirty="0">
                <a:solidFill>
                  <a:schemeClr val="tx1"/>
                </a:solidFill>
              </a:rPr>
              <a:t>Configuration file:</a:t>
            </a:r>
          </a:p>
          <a:p>
            <a:r>
              <a:rPr lang="en-US" altLang="en-US" sz="2400" dirty="0">
                <a:solidFill>
                  <a:schemeClr val="tx1"/>
                </a:solidFill>
              </a:rPr>
              <a:t>		/</a:t>
            </a:r>
            <a:r>
              <a:rPr lang="en-US" altLang="en-US" sz="2400" dirty="0" err="1">
                <a:solidFill>
                  <a:schemeClr val="tx1"/>
                </a:solidFill>
              </a:rPr>
              <a:t>etc</a:t>
            </a:r>
            <a:r>
              <a:rPr lang="en-US" altLang="en-US" sz="2400" dirty="0">
                <a:solidFill>
                  <a:schemeClr val="tx1"/>
                </a:solidFill>
              </a:rPr>
              <a:t>/nginx/</a:t>
            </a:r>
            <a:r>
              <a:rPr lang="en-US" altLang="en-US" sz="2400" dirty="0" err="1">
                <a:solidFill>
                  <a:schemeClr val="tx1"/>
                </a:solidFill>
              </a:rPr>
              <a:t>nginx.conf</a:t>
            </a:r>
            <a:endParaRPr lang="en-US" altLang="en-US" sz="2400" dirty="0">
              <a:solidFill>
                <a:schemeClr val="tx1"/>
              </a:solidFill>
            </a:endParaRPr>
          </a:p>
          <a:p>
            <a:endParaRPr lang="en-US" altLang="en-US" sz="2400" b="1" dirty="0">
              <a:solidFill>
                <a:schemeClr val="tx1"/>
              </a:solidFill>
            </a:endParaRPr>
          </a:p>
          <a:p>
            <a:r>
              <a:rPr lang="en-US" altLang="en-US" sz="2400" b="1" dirty="0">
                <a:solidFill>
                  <a:schemeClr val="tx1"/>
                </a:solidFill>
              </a:rPr>
              <a:t>	Default Document Root Directory:</a:t>
            </a:r>
          </a:p>
          <a:p>
            <a:r>
              <a:rPr lang="en-US" altLang="en-US" sz="2400" dirty="0">
                <a:solidFill>
                  <a:schemeClr val="tx1"/>
                </a:solidFill>
              </a:rPr>
              <a:t>		/</a:t>
            </a:r>
            <a:r>
              <a:rPr lang="en-US" altLang="en-US" sz="2400" dirty="0" err="1">
                <a:solidFill>
                  <a:schemeClr val="tx1"/>
                </a:solidFill>
              </a:rPr>
              <a:t>usr</a:t>
            </a:r>
            <a:r>
              <a:rPr lang="en-US" altLang="en-US" sz="2400" dirty="0">
                <a:solidFill>
                  <a:schemeClr val="tx1"/>
                </a:solidFill>
              </a:rPr>
              <a:t>/share/nginx/html</a:t>
            </a:r>
          </a:p>
          <a:p>
            <a:endParaRPr lang="en-US" altLang="en-US" sz="2400" dirty="0">
              <a:solidFill>
                <a:schemeClr val="tx1"/>
              </a:solidFill>
            </a:endParaRPr>
          </a:p>
          <a:p>
            <a:r>
              <a:rPr lang="en-US" altLang="en-US" sz="2400" b="1" dirty="0">
                <a:solidFill>
                  <a:schemeClr val="tx1"/>
                </a:solidFill>
              </a:rPr>
              <a:t>	Log Files Directory:</a:t>
            </a:r>
          </a:p>
          <a:p>
            <a:r>
              <a:rPr lang="en-US" altLang="en-US" sz="2400" dirty="0">
                <a:solidFill>
                  <a:schemeClr val="tx1"/>
                </a:solidFill>
              </a:rPr>
              <a:t>		/var/log/nginx</a:t>
            </a:r>
          </a:p>
          <a:p>
            <a:endParaRPr lang="en-US" altLang="en-US" sz="2400" dirty="0">
              <a:solidFill>
                <a:schemeClr val="tx1"/>
              </a:solidFill>
            </a:endParaRPr>
          </a:p>
          <a:p>
            <a:endParaRPr lang="en-US" altLang="en-US" sz="2400" dirty="0">
              <a:solidFill>
                <a:schemeClr val="tx1"/>
              </a:solidFill>
            </a:endParaRPr>
          </a:p>
          <a:p>
            <a:endParaRPr lang="en-US" altLang="en-US" sz="2400" dirty="0">
              <a:solidFill>
                <a:schemeClr val="tx1"/>
              </a:solidFill>
            </a:endParaRPr>
          </a:p>
          <a:p>
            <a:endParaRPr lang="en-IN" sz="2400" dirty="0"/>
          </a:p>
        </p:txBody>
      </p:sp>
      <p:sp>
        <p:nvSpPr>
          <p:cNvPr id="4" name="Slide Number Placeholder 3">
            <a:extLst>
              <a:ext uri="{FF2B5EF4-FFF2-40B4-BE49-F238E27FC236}">
                <a16:creationId xmlns:a16="http://schemas.microsoft.com/office/drawing/2014/main" id="{3961B7AD-964E-376F-C9A3-87C1CC4D0040}"/>
              </a:ext>
            </a:extLst>
          </p:cNvPr>
          <p:cNvSpPr>
            <a:spLocks noGrp="1"/>
          </p:cNvSpPr>
          <p:nvPr>
            <p:ph type="sldNum" sz="quarter" idx="12"/>
          </p:nvPr>
        </p:nvSpPr>
        <p:spPr/>
        <p:txBody>
          <a:bodyPr/>
          <a:lstStyle/>
          <a:p>
            <a:fld id="{48F63A3B-78C7-47BE-AE5E-E10140E04643}" type="slidenum">
              <a:rPr lang="en-US" smtClean="0"/>
              <a:t>16</a:t>
            </a:fld>
            <a:endParaRPr lang="en-US" dirty="0"/>
          </a:p>
        </p:txBody>
      </p:sp>
      <p:sp>
        <p:nvSpPr>
          <p:cNvPr id="5" name="Footer Placeholder 4">
            <a:extLst>
              <a:ext uri="{FF2B5EF4-FFF2-40B4-BE49-F238E27FC236}">
                <a16:creationId xmlns:a16="http://schemas.microsoft.com/office/drawing/2014/main" id="{96631E08-68AB-422F-C977-0F3CF9C62704}"/>
              </a:ext>
            </a:extLst>
          </p:cNvPr>
          <p:cNvSpPr>
            <a:spLocks noGrp="1"/>
          </p:cNvSpPr>
          <p:nvPr>
            <p:ph type="ftr" sz="quarter" idx="13"/>
          </p:nvPr>
        </p:nvSpPr>
        <p:spPr/>
        <p:txBody>
          <a:bodyPr/>
          <a:lstStyle/>
          <a:p>
            <a:r>
              <a:rPr lang="fr-FR" dirty="0"/>
              <a:t>NGINX installation on EC2 instance</a:t>
            </a:r>
            <a:endParaRPr lang="en-US" dirty="0"/>
          </a:p>
        </p:txBody>
      </p:sp>
    </p:spTree>
    <p:extLst>
      <p:ext uri="{BB962C8B-B14F-4D97-AF65-F5344CB8AC3E}">
        <p14:creationId xmlns:p14="http://schemas.microsoft.com/office/powerpoint/2010/main" val="2156001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84A94-566E-14A2-8AED-AE7E7C75816A}"/>
              </a:ext>
            </a:extLst>
          </p:cNvPr>
          <p:cNvSpPr>
            <a:spLocks noGrp="1"/>
          </p:cNvSpPr>
          <p:nvPr>
            <p:ph type="title"/>
          </p:nvPr>
        </p:nvSpPr>
        <p:spPr>
          <a:xfrm>
            <a:off x="1508759" y="731520"/>
            <a:ext cx="8463915" cy="525780"/>
          </a:xfrm>
        </p:spPr>
        <p:txBody>
          <a:bodyPr/>
          <a:lstStyle/>
          <a:p>
            <a:r>
              <a:rPr lang="en-IN" sz="3600" dirty="0"/>
              <a:t>Configuring the nginx</a:t>
            </a:r>
          </a:p>
        </p:txBody>
      </p:sp>
      <p:sp>
        <p:nvSpPr>
          <p:cNvPr id="3" name="Content Placeholder 2">
            <a:extLst>
              <a:ext uri="{FF2B5EF4-FFF2-40B4-BE49-F238E27FC236}">
                <a16:creationId xmlns:a16="http://schemas.microsoft.com/office/drawing/2014/main" id="{CD637CE0-EF4B-AA79-5ABB-10AEFD709641}"/>
              </a:ext>
            </a:extLst>
          </p:cNvPr>
          <p:cNvSpPr>
            <a:spLocks noGrp="1"/>
          </p:cNvSpPr>
          <p:nvPr>
            <p:ph idx="1"/>
          </p:nvPr>
        </p:nvSpPr>
        <p:spPr>
          <a:xfrm>
            <a:off x="407480" y="1371029"/>
            <a:ext cx="10323576" cy="4755451"/>
          </a:xfrm>
        </p:spPr>
        <p:txBody>
          <a:bodyPr/>
          <a:lstStyle/>
          <a:p>
            <a:r>
              <a:rPr lang="en-US" altLang="en-US" sz="2800" dirty="0">
                <a:solidFill>
                  <a:schemeClr val="tx1"/>
                </a:solidFill>
              </a:rPr>
              <a:t>	Step 1: Install nginx web server</a:t>
            </a:r>
          </a:p>
          <a:p>
            <a:endParaRPr lang="en-US" altLang="en-US" sz="2800" dirty="0">
              <a:solidFill>
                <a:schemeClr val="tx1"/>
              </a:solidFill>
            </a:endParaRPr>
          </a:p>
          <a:p>
            <a:endParaRPr lang="en-IN" sz="2800" dirty="0"/>
          </a:p>
          <a:p>
            <a:r>
              <a:rPr lang="en-US" altLang="en-US" sz="2800" dirty="0">
                <a:solidFill>
                  <a:schemeClr val="tx1"/>
                </a:solidFill>
              </a:rPr>
              <a:t>	Step 2: Start or restart the nginx service</a:t>
            </a:r>
          </a:p>
          <a:p>
            <a:endParaRPr lang="en-US" altLang="en-US" sz="2800" dirty="0">
              <a:solidFill>
                <a:schemeClr val="tx1"/>
              </a:solidFill>
            </a:endParaRPr>
          </a:p>
          <a:p>
            <a:endParaRPr lang="en-IN" sz="2800" dirty="0"/>
          </a:p>
        </p:txBody>
      </p:sp>
      <p:sp>
        <p:nvSpPr>
          <p:cNvPr id="4" name="Slide Number Placeholder 3">
            <a:extLst>
              <a:ext uri="{FF2B5EF4-FFF2-40B4-BE49-F238E27FC236}">
                <a16:creationId xmlns:a16="http://schemas.microsoft.com/office/drawing/2014/main" id="{0CFE6905-DD1F-DB1D-CDB1-050204634010}"/>
              </a:ext>
            </a:extLst>
          </p:cNvPr>
          <p:cNvSpPr>
            <a:spLocks noGrp="1"/>
          </p:cNvSpPr>
          <p:nvPr>
            <p:ph type="sldNum" sz="quarter" idx="12"/>
          </p:nvPr>
        </p:nvSpPr>
        <p:spPr/>
        <p:txBody>
          <a:bodyPr/>
          <a:lstStyle/>
          <a:p>
            <a:fld id="{48F63A3B-78C7-47BE-AE5E-E10140E04643}" type="slidenum">
              <a:rPr lang="en-US" smtClean="0"/>
              <a:t>17</a:t>
            </a:fld>
            <a:endParaRPr lang="en-US" dirty="0"/>
          </a:p>
        </p:txBody>
      </p:sp>
      <p:sp>
        <p:nvSpPr>
          <p:cNvPr id="5" name="Footer Placeholder 4">
            <a:extLst>
              <a:ext uri="{FF2B5EF4-FFF2-40B4-BE49-F238E27FC236}">
                <a16:creationId xmlns:a16="http://schemas.microsoft.com/office/drawing/2014/main" id="{C9268E97-5524-9A51-B3B8-E3B31B625C11}"/>
              </a:ext>
            </a:extLst>
          </p:cNvPr>
          <p:cNvSpPr>
            <a:spLocks noGrp="1"/>
          </p:cNvSpPr>
          <p:nvPr>
            <p:ph type="ftr" sz="quarter" idx="13"/>
          </p:nvPr>
        </p:nvSpPr>
        <p:spPr/>
        <p:txBody>
          <a:bodyPr/>
          <a:lstStyle/>
          <a:p>
            <a:r>
              <a:rPr lang="fr-FR" dirty="0"/>
              <a:t>NGINX installation on EC2 instance</a:t>
            </a:r>
            <a:endParaRPr lang="en-US" dirty="0"/>
          </a:p>
        </p:txBody>
      </p:sp>
      <p:pic>
        <p:nvPicPr>
          <p:cNvPr id="10" name="Picture 9">
            <a:extLst>
              <a:ext uri="{FF2B5EF4-FFF2-40B4-BE49-F238E27FC236}">
                <a16:creationId xmlns:a16="http://schemas.microsoft.com/office/drawing/2014/main" id="{2E4132E4-800E-D1B8-DD02-3D4E27B39103}"/>
              </a:ext>
            </a:extLst>
          </p:cNvPr>
          <p:cNvPicPr>
            <a:picLocks noChangeAspect="1"/>
          </p:cNvPicPr>
          <p:nvPr/>
        </p:nvPicPr>
        <p:blipFill>
          <a:blip r:embed="rId2"/>
          <a:stretch>
            <a:fillRect/>
          </a:stretch>
        </p:blipFill>
        <p:spPr>
          <a:xfrm>
            <a:off x="440435" y="3300413"/>
            <a:ext cx="11311127" cy="3465575"/>
          </a:xfrm>
          <a:prstGeom prst="rect">
            <a:avLst/>
          </a:prstGeom>
        </p:spPr>
      </p:pic>
      <p:pic>
        <p:nvPicPr>
          <p:cNvPr id="11" name="Picture 10">
            <a:extLst>
              <a:ext uri="{FF2B5EF4-FFF2-40B4-BE49-F238E27FC236}">
                <a16:creationId xmlns:a16="http://schemas.microsoft.com/office/drawing/2014/main" id="{AE60117F-5988-3E23-15B2-6B54B6143EF0}"/>
              </a:ext>
            </a:extLst>
          </p:cNvPr>
          <p:cNvPicPr>
            <a:picLocks noChangeAspect="1"/>
          </p:cNvPicPr>
          <p:nvPr/>
        </p:nvPicPr>
        <p:blipFill>
          <a:blip r:embed="rId3"/>
          <a:stretch>
            <a:fillRect/>
          </a:stretch>
        </p:blipFill>
        <p:spPr>
          <a:xfrm>
            <a:off x="407480" y="1896808"/>
            <a:ext cx="11344082" cy="960691"/>
          </a:xfrm>
          <a:prstGeom prst="rect">
            <a:avLst/>
          </a:prstGeom>
        </p:spPr>
      </p:pic>
    </p:spTree>
    <p:extLst>
      <p:ext uri="{BB962C8B-B14F-4D97-AF65-F5344CB8AC3E}">
        <p14:creationId xmlns:p14="http://schemas.microsoft.com/office/powerpoint/2010/main" val="1181443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19593-2E96-CE26-86C4-4D53D550E5B3}"/>
              </a:ext>
            </a:extLst>
          </p:cNvPr>
          <p:cNvSpPr>
            <a:spLocks noGrp="1"/>
          </p:cNvSpPr>
          <p:nvPr>
            <p:ph type="title"/>
          </p:nvPr>
        </p:nvSpPr>
        <p:spPr>
          <a:xfrm>
            <a:off x="1508760" y="772096"/>
            <a:ext cx="6766560" cy="768096"/>
          </a:xfrm>
        </p:spPr>
        <p:txBody>
          <a:bodyPr/>
          <a:lstStyle/>
          <a:p>
            <a:r>
              <a:rPr lang="en-IN" sz="3200" dirty="0"/>
              <a:t>Apache Web Server</a:t>
            </a:r>
          </a:p>
        </p:txBody>
      </p:sp>
      <p:sp>
        <p:nvSpPr>
          <p:cNvPr id="3" name="Content Placeholder 2">
            <a:extLst>
              <a:ext uri="{FF2B5EF4-FFF2-40B4-BE49-F238E27FC236}">
                <a16:creationId xmlns:a16="http://schemas.microsoft.com/office/drawing/2014/main" id="{432F4D8A-DAD5-C34B-CF68-C5E11871D0D4}"/>
              </a:ext>
            </a:extLst>
          </p:cNvPr>
          <p:cNvSpPr>
            <a:spLocks noGrp="1"/>
          </p:cNvSpPr>
          <p:nvPr>
            <p:ph idx="1"/>
          </p:nvPr>
        </p:nvSpPr>
        <p:spPr>
          <a:xfrm>
            <a:off x="621792" y="1580767"/>
            <a:ext cx="10993946" cy="4634295"/>
          </a:xfrm>
        </p:spPr>
        <p:txBody>
          <a:bodyPr/>
          <a:lstStyle/>
          <a:p>
            <a:r>
              <a:rPr lang="en-IN" sz="3200" dirty="0"/>
              <a:t>About Apache</a:t>
            </a:r>
          </a:p>
          <a:p>
            <a:pPr marL="457200" indent="-457200" eaLnBrk="1">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sz="3200" dirty="0">
                <a:solidFill>
                  <a:schemeClr val="tx1"/>
                </a:solidFill>
              </a:rPr>
              <a:t>Apache http server project</a:t>
            </a:r>
          </a:p>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sz="3200" dirty="0">
                <a:solidFill>
                  <a:schemeClr val="tx1"/>
                </a:solidFill>
                <a:hlinkClick r:id="rId2">
                  <a:extLst>
                    <a:ext uri="{A12FA001-AC4F-418D-AE19-62706E023703}">
                      <ahyp:hlinkClr xmlns:ahyp="http://schemas.microsoft.com/office/drawing/2018/hyperlinkcolor" val="tx"/>
                    </a:ext>
                  </a:extLst>
                </a:hlinkClick>
              </a:rPr>
              <a:t>http://httpd.apache.org</a:t>
            </a:r>
          </a:p>
          <a:p>
            <a:pPr marL="457200" indent="-457200" eaLnBrk="1">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sz="3200" dirty="0">
                <a:solidFill>
                  <a:schemeClr val="tx1"/>
                </a:solidFill>
              </a:rPr>
              <a:t>Apache foundation started to support the web server project, but now extends to a multitude of other projects.</a:t>
            </a:r>
          </a:p>
          <a:p>
            <a:endParaRPr lang="en-IN" sz="3200" dirty="0"/>
          </a:p>
        </p:txBody>
      </p:sp>
      <p:sp>
        <p:nvSpPr>
          <p:cNvPr id="4" name="Slide Number Placeholder 3">
            <a:extLst>
              <a:ext uri="{FF2B5EF4-FFF2-40B4-BE49-F238E27FC236}">
                <a16:creationId xmlns:a16="http://schemas.microsoft.com/office/drawing/2014/main" id="{7316BCF4-AD1E-89A4-EED6-F021468A0B37}"/>
              </a:ext>
            </a:extLst>
          </p:cNvPr>
          <p:cNvSpPr>
            <a:spLocks noGrp="1"/>
          </p:cNvSpPr>
          <p:nvPr>
            <p:ph type="sldNum" sz="quarter" idx="12"/>
          </p:nvPr>
        </p:nvSpPr>
        <p:spPr/>
        <p:txBody>
          <a:bodyPr/>
          <a:lstStyle/>
          <a:p>
            <a:fld id="{48F63A3B-78C7-47BE-AE5E-E10140E04643}" type="slidenum">
              <a:rPr lang="en-US" smtClean="0"/>
              <a:t>18</a:t>
            </a:fld>
            <a:endParaRPr lang="en-US" dirty="0"/>
          </a:p>
        </p:txBody>
      </p:sp>
      <p:sp>
        <p:nvSpPr>
          <p:cNvPr id="5" name="Footer Placeholder 4">
            <a:extLst>
              <a:ext uri="{FF2B5EF4-FFF2-40B4-BE49-F238E27FC236}">
                <a16:creationId xmlns:a16="http://schemas.microsoft.com/office/drawing/2014/main" id="{38A6BF0F-1D13-7EE0-34BD-8FDE50E26412}"/>
              </a:ext>
            </a:extLst>
          </p:cNvPr>
          <p:cNvSpPr>
            <a:spLocks noGrp="1"/>
          </p:cNvSpPr>
          <p:nvPr>
            <p:ph type="ftr" sz="quarter" idx="13"/>
          </p:nvPr>
        </p:nvSpPr>
        <p:spPr>
          <a:xfrm>
            <a:off x="621791" y="457200"/>
            <a:ext cx="3446869" cy="274320"/>
          </a:xfrm>
        </p:spPr>
        <p:txBody>
          <a:bodyPr/>
          <a:lstStyle/>
          <a:p>
            <a:r>
              <a:rPr lang="fr-FR" dirty="0"/>
              <a:t>HTTPD (APACHE) installation on EC2 instance</a:t>
            </a:r>
            <a:endParaRPr lang="en-US" dirty="0"/>
          </a:p>
        </p:txBody>
      </p:sp>
    </p:spTree>
    <p:extLst>
      <p:ext uri="{BB962C8B-B14F-4D97-AF65-F5344CB8AC3E}">
        <p14:creationId xmlns:p14="http://schemas.microsoft.com/office/powerpoint/2010/main" val="1274084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19593-2E96-CE26-86C4-4D53D550E5B3}"/>
              </a:ext>
            </a:extLst>
          </p:cNvPr>
          <p:cNvSpPr>
            <a:spLocks noGrp="1"/>
          </p:cNvSpPr>
          <p:nvPr>
            <p:ph type="title"/>
          </p:nvPr>
        </p:nvSpPr>
        <p:spPr>
          <a:xfrm>
            <a:off x="1508760" y="772096"/>
            <a:ext cx="6766560" cy="768096"/>
          </a:xfrm>
        </p:spPr>
        <p:txBody>
          <a:bodyPr/>
          <a:lstStyle/>
          <a:p>
            <a:r>
              <a:rPr lang="en-IN" sz="3200" dirty="0"/>
              <a:t>Apache and ipV6 and ipv4</a:t>
            </a:r>
          </a:p>
        </p:txBody>
      </p:sp>
      <p:sp>
        <p:nvSpPr>
          <p:cNvPr id="3" name="Content Placeholder 2">
            <a:extLst>
              <a:ext uri="{FF2B5EF4-FFF2-40B4-BE49-F238E27FC236}">
                <a16:creationId xmlns:a16="http://schemas.microsoft.com/office/drawing/2014/main" id="{432F4D8A-DAD5-C34B-CF68-C5E11871D0D4}"/>
              </a:ext>
            </a:extLst>
          </p:cNvPr>
          <p:cNvSpPr>
            <a:spLocks noGrp="1"/>
          </p:cNvSpPr>
          <p:nvPr>
            <p:ph idx="1"/>
          </p:nvPr>
        </p:nvSpPr>
        <p:spPr>
          <a:xfrm>
            <a:off x="621792" y="1580767"/>
            <a:ext cx="10993946" cy="4634295"/>
          </a:xfrm>
        </p:spPr>
        <p:txBody>
          <a:bodyPr/>
          <a:lstStyle/>
          <a:p>
            <a:pPr marL="457200" indent="-457200" eaLnBrk="1">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sz="3200" dirty="0">
                <a:solidFill>
                  <a:schemeClr val="tx1"/>
                </a:solidFill>
              </a:rPr>
              <a:t>Apache supports IPv4 and IPv6 by default</a:t>
            </a:r>
          </a:p>
          <a:p>
            <a:pPr marL="457200" indent="-457200" eaLnBrk="1">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sz="3200" dirty="0">
                <a:solidFill>
                  <a:schemeClr val="tx1"/>
                </a:solidFill>
              </a:rPr>
              <a:t>Set the listen option to port 80 will listen for both IPv4 and IPv6</a:t>
            </a:r>
          </a:p>
          <a:p>
            <a:pPr marL="457200" indent="-457200" eaLnBrk="1">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sz="3200" dirty="0">
                <a:solidFill>
                  <a:schemeClr val="tx1"/>
                </a:solidFill>
              </a:rPr>
              <a:t>listen option with IPv4 and IPv6 specific addresses will invoke different sockets for each protocol</a:t>
            </a:r>
          </a:p>
          <a:p>
            <a:pPr marL="457200" indent="-457200" eaLnBrk="1">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sz="3200" dirty="0">
                <a:solidFill>
                  <a:schemeClr val="tx1"/>
                </a:solidFill>
              </a:rPr>
              <a:t>Listen 196.200.219.xx:80</a:t>
            </a:r>
          </a:p>
          <a:p>
            <a:pPr marL="457200" indent="-457200" eaLnBrk="1">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sz="3200" dirty="0">
                <a:solidFill>
                  <a:schemeClr val="tx1"/>
                </a:solidFill>
              </a:rPr>
              <a:t>Listen [2001:4348:0:219:196.200.219:xx]:80</a:t>
            </a:r>
          </a:p>
        </p:txBody>
      </p:sp>
      <p:sp>
        <p:nvSpPr>
          <p:cNvPr id="4" name="Slide Number Placeholder 3">
            <a:extLst>
              <a:ext uri="{FF2B5EF4-FFF2-40B4-BE49-F238E27FC236}">
                <a16:creationId xmlns:a16="http://schemas.microsoft.com/office/drawing/2014/main" id="{7316BCF4-AD1E-89A4-EED6-F021468A0B37}"/>
              </a:ext>
            </a:extLst>
          </p:cNvPr>
          <p:cNvSpPr>
            <a:spLocks noGrp="1"/>
          </p:cNvSpPr>
          <p:nvPr>
            <p:ph type="sldNum" sz="quarter" idx="12"/>
          </p:nvPr>
        </p:nvSpPr>
        <p:spPr/>
        <p:txBody>
          <a:bodyPr/>
          <a:lstStyle/>
          <a:p>
            <a:fld id="{48F63A3B-78C7-47BE-AE5E-E10140E04643}" type="slidenum">
              <a:rPr lang="en-US" smtClean="0"/>
              <a:t>19</a:t>
            </a:fld>
            <a:endParaRPr lang="en-US" dirty="0"/>
          </a:p>
        </p:txBody>
      </p:sp>
      <p:sp>
        <p:nvSpPr>
          <p:cNvPr id="5" name="Footer Placeholder 4">
            <a:extLst>
              <a:ext uri="{FF2B5EF4-FFF2-40B4-BE49-F238E27FC236}">
                <a16:creationId xmlns:a16="http://schemas.microsoft.com/office/drawing/2014/main" id="{38A6BF0F-1D13-7EE0-34BD-8FDE50E26412}"/>
              </a:ext>
            </a:extLst>
          </p:cNvPr>
          <p:cNvSpPr>
            <a:spLocks noGrp="1"/>
          </p:cNvSpPr>
          <p:nvPr>
            <p:ph type="ftr" sz="quarter" idx="13"/>
          </p:nvPr>
        </p:nvSpPr>
        <p:spPr>
          <a:xfrm>
            <a:off x="621792" y="457200"/>
            <a:ext cx="3547536" cy="274320"/>
          </a:xfrm>
        </p:spPr>
        <p:txBody>
          <a:bodyPr/>
          <a:lstStyle/>
          <a:p>
            <a:r>
              <a:rPr lang="fr-FR" dirty="0"/>
              <a:t>HTTPD (APACHE) installation on EC2 instance</a:t>
            </a:r>
            <a:endParaRPr lang="en-US" dirty="0"/>
          </a:p>
        </p:txBody>
      </p:sp>
    </p:spTree>
    <p:extLst>
      <p:ext uri="{BB962C8B-B14F-4D97-AF65-F5344CB8AC3E}">
        <p14:creationId xmlns:p14="http://schemas.microsoft.com/office/powerpoint/2010/main" val="3411092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agenda</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1"/>
            <a:ext cx="5693664" cy="3026161"/>
          </a:xfrm>
        </p:spPr>
        <p:txBody>
          <a:bodyPr/>
          <a:lstStyle/>
          <a:p>
            <a:pPr marL="457200" indent="-457200">
              <a:buFont typeface="Wingdings" panose="05000000000000000000" pitchFamily="2" charset="2"/>
              <a:buChar char="§"/>
            </a:pPr>
            <a:r>
              <a:rPr lang="en-IN" sz="3200" dirty="0">
                <a:solidFill>
                  <a:schemeClr val="tx1"/>
                </a:solidFill>
              </a:rPr>
              <a:t>EC2 instance with Java v1.8.x </a:t>
            </a:r>
          </a:p>
          <a:p>
            <a:pPr marL="457200" indent="-457200">
              <a:buFont typeface="Wingdings" panose="05000000000000000000" pitchFamily="2" charset="2"/>
              <a:buChar char="§"/>
            </a:pPr>
            <a:r>
              <a:rPr lang="en-IN" sz="3200" dirty="0">
                <a:solidFill>
                  <a:schemeClr val="tx1"/>
                </a:solidFill>
              </a:rPr>
              <a:t>Tomcat installation</a:t>
            </a:r>
            <a:endParaRPr lang="en-US" sz="3200" dirty="0">
              <a:solidFill>
                <a:schemeClr val="tx1"/>
              </a:solidFill>
            </a:endParaRPr>
          </a:p>
          <a:p>
            <a:pPr marL="457200" indent="-457200">
              <a:buFont typeface="Wingdings" panose="05000000000000000000" pitchFamily="2" charset="2"/>
              <a:buChar char="§"/>
            </a:pPr>
            <a:r>
              <a:rPr lang="en-US" sz="3200" dirty="0">
                <a:solidFill>
                  <a:schemeClr val="tx1"/>
                </a:solidFill>
              </a:rPr>
              <a:t>Install nginx</a:t>
            </a:r>
          </a:p>
          <a:p>
            <a:pPr marL="457200" indent="-457200">
              <a:buFont typeface="Wingdings" panose="05000000000000000000" pitchFamily="2" charset="2"/>
              <a:buChar char="§"/>
            </a:pPr>
            <a:r>
              <a:rPr lang="en-US" sz="3200" dirty="0">
                <a:solidFill>
                  <a:schemeClr val="tx1"/>
                </a:solidFill>
              </a:rPr>
              <a:t>​Install HTTPD (Apache)</a:t>
            </a:r>
          </a:p>
          <a:p>
            <a:endParaRPr lang="en-US" sz="3200" dirty="0">
              <a:solidFill>
                <a:schemeClr val="tx1"/>
              </a:solidFill>
            </a:endParaRPr>
          </a:p>
          <a:p>
            <a:endParaRPr lang="en-US" sz="3200" dirty="0">
              <a:solidFill>
                <a:schemeClr val="tx1"/>
              </a:solidFill>
            </a:endParaRPr>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19593-2E96-CE26-86C4-4D53D550E5B3}"/>
              </a:ext>
            </a:extLst>
          </p:cNvPr>
          <p:cNvSpPr>
            <a:spLocks noGrp="1"/>
          </p:cNvSpPr>
          <p:nvPr>
            <p:ph type="title"/>
          </p:nvPr>
        </p:nvSpPr>
        <p:spPr>
          <a:xfrm>
            <a:off x="1508759" y="772096"/>
            <a:ext cx="8006715" cy="528067"/>
          </a:xfrm>
        </p:spPr>
        <p:txBody>
          <a:bodyPr/>
          <a:lstStyle/>
          <a:p>
            <a:r>
              <a:rPr lang="en-IN" sz="3200" dirty="0"/>
              <a:t>Apache implementations</a:t>
            </a:r>
          </a:p>
        </p:txBody>
      </p:sp>
      <p:sp>
        <p:nvSpPr>
          <p:cNvPr id="3" name="Content Placeholder 2">
            <a:extLst>
              <a:ext uri="{FF2B5EF4-FFF2-40B4-BE49-F238E27FC236}">
                <a16:creationId xmlns:a16="http://schemas.microsoft.com/office/drawing/2014/main" id="{432F4D8A-DAD5-C34B-CF68-C5E11871D0D4}"/>
              </a:ext>
            </a:extLst>
          </p:cNvPr>
          <p:cNvSpPr>
            <a:spLocks noGrp="1"/>
          </p:cNvSpPr>
          <p:nvPr>
            <p:ph idx="1"/>
          </p:nvPr>
        </p:nvSpPr>
        <p:spPr>
          <a:xfrm>
            <a:off x="621792" y="1580767"/>
            <a:ext cx="10993946" cy="4634295"/>
          </a:xfrm>
        </p:spPr>
        <p:txBody>
          <a:bodyPr/>
          <a:lstStyle/>
          <a:p>
            <a:pPr marL="457200" indent="-457200" eaLnBrk="1">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altLang="en-US" sz="3200" dirty="0">
                <a:solidFill>
                  <a:schemeClr val="tx1"/>
                </a:solidFill>
              </a:rPr>
              <a:t>Apache is widely used to serve many content applications</a:t>
            </a:r>
          </a:p>
          <a:p>
            <a:pPr marL="457200" indent="-457200" eaLnBrk="1">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altLang="en-US" sz="3200" dirty="0">
                <a:solidFill>
                  <a:schemeClr val="tx1"/>
                </a:solidFill>
              </a:rPr>
              <a:t>Webmail, Blogs, Wiki’s, CMS etc</a:t>
            </a:r>
          </a:p>
          <a:p>
            <a:pPr marL="457200" indent="-457200" eaLnBrk="1">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altLang="en-US" sz="3200" dirty="0">
                <a:solidFill>
                  <a:schemeClr val="tx1"/>
                </a:solidFill>
              </a:rPr>
              <a:t>Attempt to install </a:t>
            </a:r>
            <a:r>
              <a:rPr lang="en-IN" altLang="en-US" sz="3200" dirty="0" err="1">
                <a:solidFill>
                  <a:schemeClr val="tx1"/>
                </a:solidFill>
              </a:rPr>
              <a:t>wordpress</a:t>
            </a:r>
            <a:r>
              <a:rPr lang="en-IN" altLang="en-US" sz="3200" dirty="0">
                <a:solidFill>
                  <a:schemeClr val="tx1"/>
                </a:solidFill>
              </a:rPr>
              <a:t> and configure it</a:t>
            </a:r>
          </a:p>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IN" altLang="en-US" sz="3200" dirty="0">
              <a:solidFill>
                <a:schemeClr val="tx1"/>
              </a:solidFill>
            </a:endParaRPr>
          </a:p>
        </p:txBody>
      </p:sp>
      <p:sp>
        <p:nvSpPr>
          <p:cNvPr id="4" name="Slide Number Placeholder 3">
            <a:extLst>
              <a:ext uri="{FF2B5EF4-FFF2-40B4-BE49-F238E27FC236}">
                <a16:creationId xmlns:a16="http://schemas.microsoft.com/office/drawing/2014/main" id="{7316BCF4-AD1E-89A4-EED6-F021468A0B37}"/>
              </a:ext>
            </a:extLst>
          </p:cNvPr>
          <p:cNvSpPr>
            <a:spLocks noGrp="1"/>
          </p:cNvSpPr>
          <p:nvPr>
            <p:ph type="sldNum" sz="quarter" idx="12"/>
          </p:nvPr>
        </p:nvSpPr>
        <p:spPr/>
        <p:txBody>
          <a:bodyPr/>
          <a:lstStyle/>
          <a:p>
            <a:fld id="{48F63A3B-78C7-47BE-AE5E-E10140E04643}" type="slidenum">
              <a:rPr lang="en-US" smtClean="0"/>
              <a:t>20</a:t>
            </a:fld>
            <a:endParaRPr lang="en-US" dirty="0"/>
          </a:p>
        </p:txBody>
      </p:sp>
      <p:sp>
        <p:nvSpPr>
          <p:cNvPr id="5" name="Footer Placeholder 4">
            <a:extLst>
              <a:ext uri="{FF2B5EF4-FFF2-40B4-BE49-F238E27FC236}">
                <a16:creationId xmlns:a16="http://schemas.microsoft.com/office/drawing/2014/main" id="{38A6BF0F-1D13-7EE0-34BD-8FDE50E26412}"/>
              </a:ext>
            </a:extLst>
          </p:cNvPr>
          <p:cNvSpPr>
            <a:spLocks noGrp="1"/>
          </p:cNvSpPr>
          <p:nvPr>
            <p:ph type="ftr" sz="quarter" idx="13"/>
          </p:nvPr>
        </p:nvSpPr>
        <p:spPr>
          <a:xfrm>
            <a:off x="621791" y="457200"/>
            <a:ext cx="3396535" cy="274320"/>
          </a:xfrm>
        </p:spPr>
        <p:txBody>
          <a:bodyPr/>
          <a:lstStyle/>
          <a:p>
            <a:r>
              <a:rPr lang="fr-FR" dirty="0"/>
              <a:t>HTTPD (APACHE) installation on EC2 instance</a:t>
            </a:r>
            <a:endParaRPr lang="en-US" dirty="0"/>
          </a:p>
        </p:txBody>
      </p:sp>
    </p:spTree>
    <p:extLst>
      <p:ext uri="{BB962C8B-B14F-4D97-AF65-F5344CB8AC3E}">
        <p14:creationId xmlns:p14="http://schemas.microsoft.com/office/powerpoint/2010/main" val="2411957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52979-D727-8056-1DAC-906990EE388E}"/>
              </a:ext>
            </a:extLst>
          </p:cNvPr>
          <p:cNvSpPr>
            <a:spLocks noGrp="1"/>
          </p:cNvSpPr>
          <p:nvPr>
            <p:ph type="title"/>
          </p:nvPr>
        </p:nvSpPr>
        <p:spPr>
          <a:xfrm>
            <a:off x="1911432" y="2487671"/>
            <a:ext cx="6766560" cy="768096"/>
          </a:xfrm>
        </p:spPr>
        <p:txBody>
          <a:bodyPr/>
          <a:lstStyle/>
          <a:p>
            <a:r>
              <a:rPr lang="en-IN" dirty="0">
                <a:latin typeface="MV Boli" panose="02000500030200090000" pitchFamily="2" charset="0"/>
                <a:cs typeface="MV Boli" panose="02000500030200090000" pitchFamily="2" charset="0"/>
              </a:rPr>
              <a:t>ANY </a:t>
            </a:r>
            <a:r>
              <a:rPr lang="en-IN" sz="6600" dirty="0">
                <a:latin typeface="MV Boli" panose="02000500030200090000" pitchFamily="2" charset="0"/>
                <a:cs typeface="MV Boli" panose="02000500030200090000" pitchFamily="2" charset="0"/>
              </a:rPr>
              <a:t>QUESTIONS</a:t>
            </a:r>
          </a:p>
        </p:txBody>
      </p:sp>
      <p:pic>
        <p:nvPicPr>
          <p:cNvPr id="7" name="Content Placeholder 6" descr="Question mark">
            <a:extLst>
              <a:ext uri="{FF2B5EF4-FFF2-40B4-BE49-F238E27FC236}">
                <a16:creationId xmlns:a16="http://schemas.microsoft.com/office/drawing/2014/main" id="{2642CAEE-34B2-04A9-E50F-C094575E4522}"/>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4951514" y="3515826"/>
            <a:ext cx="914400" cy="914400"/>
          </a:xfrm>
        </p:spPr>
      </p:pic>
      <p:sp>
        <p:nvSpPr>
          <p:cNvPr id="4" name="Slide Number Placeholder 3">
            <a:extLst>
              <a:ext uri="{FF2B5EF4-FFF2-40B4-BE49-F238E27FC236}">
                <a16:creationId xmlns:a16="http://schemas.microsoft.com/office/drawing/2014/main" id="{DAA9EFB0-030E-DD0B-FC42-7D5E3D963FF8}"/>
              </a:ext>
            </a:extLst>
          </p:cNvPr>
          <p:cNvSpPr>
            <a:spLocks noGrp="1"/>
          </p:cNvSpPr>
          <p:nvPr>
            <p:ph type="sldNum" sz="quarter" idx="12"/>
          </p:nvPr>
        </p:nvSpPr>
        <p:spPr/>
        <p:txBody>
          <a:bodyPr/>
          <a:lstStyle/>
          <a:p>
            <a:fld id="{48F63A3B-78C7-47BE-AE5E-E10140E04643}" type="slidenum">
              <a:rPr lang="en-US" smtClean="0"/>
              <a:t>21</a:t>
            </a:fld>
            <a:endParaRPr lang="en-US" dirty="0"/>
          </a:p>
        </p:txBody>
      </p:sp>
      <p:sp>
        <p:nvSpPr>
          <p:cNvPr id="5" name="Footer Placeholder 4">
            <a:extLst>
              <a:ext uri="{FF2B5EF4-FFF2-40B4-BE49-F238E27FC236}">
                <a16:creationId xmlns:a16="http://schemas.microsoft.com/office/drawing/2014/main" id="{67CD1642-D7D1-C9E0-6569-A52691FD68A0}"/>
              </a:ext>
            </a:extLst>
          </p:cNvPr>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2569072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2541460" y="2141410"/>
            <a:ext cx="4169664" cy="667512"/>
          </a:xfrm>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2916936" y="3232594"/>
            <a:ext cx="4169664" cy="2176272"/>
          </a:xfrm>
        </p:spPr>
        <p:txBody>
          <a:bodyPr/>
          <a:lstStyle/>
          <a:p>
            <a:r>
              <a:rPr lang="en-US" dirty="0">
                <a:solidFill>
                  <a:schemeClr val="tx1"/>
                </a:solidFill>
              </a:rPr>
              <a:t>SUBBARAMA REDDY I</a:t>
            </a: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66476" y="1512199"/>
            <a:ext cx="6766560" cy="350158"/>
          </a:xfrm>
        </p:spPr>
        <p:txBody>
          <a:bodyPr/>
          <a:lstStyle/>
          <a:p>
            <a:r>
              <a:rPr lang="en-US" sz="1400" dirty="0"/>
              <a:t>What is </a:t>
            </a:r>
            <a:r>
              <a:rPr lang="en-US" sz="1400" dirty="0" err="1"/>
              <a:t>apache</a:t>
            </a:r>
            <a:r>
              <a:rPr lang="en-US" sz="1400" dirty="0"/>
              <a:t> tomcat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1862357"/>
            <a:ext cx="6766560" cy="4052668"/>
          </a:xfrm>
        </p:spPr>
        <p:txBody>
          <a:bodyPr/>
          <a:lstStyle/>
          <a:p>
            <a:pPr marL="342900" indent="-342900">
              <a:buAutoNum type="arabicPeriod"/>
            </a:pPr>
            <a:r>
              <a:rPr lang="en-IN" sz="1800" dirty="0">
                <a:solidFill>
                  <a:schemeClr val="tx1"/>
                </a:solidFill>
              </a:rPr>
              <a:t>Apache is the most common HTTP web server on the internet.</a:t>
            </a:r>
          </a:p>
          <a:p>
            <a:pPr marL="342900" indent="-342900">
              <a:buAutoNum type="arabicPeriod"/>
            </a:pPr>
            <a:r>
              <a:rPr lang="en-IN" sz="1800" dirty="0">
                <a:solidFill>
                  <a:schemeClr val="tx1"/>
                </a:solidFill>
              </a:rPr>
              <a:t>The tomcat server is a java-based web application container which is used too run servlet and java server pages (JSP) web applications.</a:t>
            </a:r>
          </a:p>
          <a:p>
            <a:pPr marL="342900" indent="-342900">
              <a:buAutoNum type="arabicPeriod"/>
            </a:pPr>
            <a:r>
              <a:rPr lang="en-IN" sz="1800" dirty="0">
                <a:solidFill>
                  <a:schemeClr val="tx1"/>
                </a:solidFill>
              </a:rPr>
              <a:t>Tomcat has become the reference implementation for both the java servlets java server pages specifications.</a:t>
            </a:r>
          </a:p>
          <a:p>
            <a:pPr marL="342900" indent="-342900">
              <a:buAutoNum type="arabicPeriod"/>
            </a:pPr>
            <a:r>
              <a:rPr lang="en-IN" sz="1800" dirty="0">
                <a:solidFill>
                  <a:schemeClr val="tx1"/>
                </a:solidFill>
              </a:rPr>
              <a:t>Tomcat was chosen to be the official Sun Web Component  (JSP/Servlet) Container Reference Implementation.</a:t>
            </a:r>
          </a:p>
          <a:p>
            <a:pPr marL="342900" indent="-342900">
              <a:buAutoNum type="arabicPeriod"/>
            </a:pPr>
            <a:r>
              <a:rPr lang="en-IN" sz="1800" dirty="0">
                <a:solidFill>
                  <a:schemeClr val="tx1"/>
                </a:solidFill>
              </a:rPr>
              <a:t>Apache tomcat is used to server java servlets and java server pages. It’s a complex piece of software and though the documentation is very comprehensive, it helps to </a:t>
            </a:r>
            <a:r>
              <a:rPr lang="en-IN" sz="1800" dirty="0" err="1">
                <a:solidFill>
                  <a:schemeClr val="tx1"/>
                </a:solidFill>
              </a:rPr>
              <a:t>havw</a:t>
            </a:r>
            <a:r>
              <a:rPr lang="en-IN" sz="1800" dirty="0">
                <a:solidFill>
                  <a:schemeClr val="tx1"/>
                </a:solidFill>
              </a:rPr>
              <a:t> a good reference work to hand.</a:t>
            </a:r>
          </a:p>
          <a:p>
            <a:pPr marL="342900" indent="-342900">
              <a:buAutoNum type="arabicPeriod"/>
            </a:pPr>
            <a:r>
              <a:rPr lang="en-IN" sz="1800" dirty="0">
                <a:solidFill>
                  <a:schemeClr val="tx1"/>
                </a:solidFill>
              </a:rPr>
              <a:t>It is an open source java servlet application server used to deploy java applications after they are built with JSP and servlets. It can be used as a stand-alone product or it can be integrated with the Apache Server.</a:t>
            </a:r>
            <a:endParaRPr lang="en-US" sz="1800" dirty="0">
              <a:solidFill>
                <a:schemeClr val="tx1"/>
              </a:solidFill>
            </a:endParaRP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fr-FR" dirty="0"/>
              <a:t>Tomcat installation on EC2 instance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066924" y="887539"/>
            <a:ext cx="6400800" cy="768096"/>
          </a:xfrm>
        </p:spPr>
        <p:txBody>
          <a:bodyPr/>
          <a:lstStyle/>
          <a:p>
            <a:r>
              <a:rPr lang="en-US" dirty="0">
                <a:latin typeface="Arial Black" panose="020B0604020202020204" pitchFamily="34" charset="0"/>
                <a:cs typeface="Arial Black" panose="020B0604020202020204" pitchFamily="34" charset="0"/>
              </a:rPr>
              <a:t>Initial setup</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697465" y="1984248"/>
            <a:ext cx="9572625" cy="3986213"/>
          </a:xfrm>
        </p:spPr>
        <p:txBody>
          <a:bodyPr/>
          <a:lstStyle/>
          <a:p>
            <a:pPr algn="ctr"/>
            <a:r>
              <a:rPr lang="en-US" dirty="0">
                <a:solidFill>
                  <a:schemeClr val="tx1"/>
                </a:solidFill>
                <a:latin typeface="Sabon Next LT" panose="02000500000000000000" pitchFamily="2" charset="0"/>
                <a:cs typeface="Sabon Next LT" panose="02000500000000000000" pitchFamily="2" charset="0"/>
              </a:rPr>
              <a:t>The java Software </a:t>
            </a:r>
            <a:r>
              <a:rPr lang="en-US" dirty="0" err="1">
                <a:solidFill>
                  <a:schemeClr val="tx1"/>
                </a:solidFill>
                <a:latin typeface="Sabon Next LT" panose="02000500000000000000" pitchFamily="2" charset="0"/>
                <a:cs typeface="Sabon Next LT" panose="02000500000000000000" pitchFamily="2" charset="0"/>
              </a:rPr>
              <a:t>Devlopment</a:t>
            </a:r>
            <a:r>
              <a:rPr lang="en-US" dirty="0">
                <a:solidFill>
                  <a:schemeClr val="tx1"/>
                </a:solidFill>
                <a:latin typeface="Sabon Next LT" panose="02000500000000000000" pitchFamily="2" charset="0"/>
                <a:cs typeface="Sabon Next LT" panose="02000500000000000000" pitchFamily="2" charset="0"/>
              </a:rPr>
              <a:t> Kit (JDK) is aimed at java </a:t>
            </a:r>
            <a:r>
              <a:rPr lang="en-US" dirty="0" err="1">
                <a:solidFill>
                  <a:schemeClr val="tx1"/>
                </a:solidFill>
                <a:latin typeface="Sabon Next LT" panose="02000500000000000000" pitchFamily="2" charset="0"/>
                <a:cs typeface="Sabon Next LT" panose="02000500000000000000" pitchFamily="2" charset="0"/>
              </a:rPr>
              <a:t>devlopers</a:t>
            </a:r>
            <a:r>
              <a:rPr lang="en-US" dirty="0">
                <a:solidFill>
                  <a:schemeClr val="tx1"/>
                </a:solidFill>
                <a:latin typeface="Sabon Next LT" panose="02000500000000000000" pitchFamily="2" charset="0"/>
                <a:cs typeface="Sabon Next LT" panose="02000500000000000000" pitchFamily="2" charset="0"/>
              </a:rPr>
              <a:t>. It consists of Sun’s Java Runtime Environment bundled with programming tools. Java Runtime environment (JRE) is the software required to run any application deployed on java platform.</a:t>
            </a:r>
          </a:p>
          <a:p>
            <a:pPr marL="457200" indent="-457200" algn="ctr">
              <a:buAutoNum type="arabicPeriod"/>
            </a:pPr>
            <a:endParaRPr lang="en-US" dirty="0">
              <a:solidFill>
                <a:schemeClr val="tx1"/>
              </a:solidFill>
              <a:latin typeface="Sabon Next LT" panose="02000500000000000000" pitchFamily="2" charset="0"/>
              <a:cs typeface="Sabon Next LT" panose="02000500000000000000" pitchFamily="2" charset="0"/>
            </a:endParaRPr>
          </a:p>
          <a:p>
            <a:pPr marL="457200" indent="-457200" algn="ctr">
              <a:buAutoNum type="arabicPeriod"/>
            </a:pPr>
            <a:endParaRPr lang="en-US" dirty="0">
              <a:solidFill>
                <a:schemeClr val="tx1"/>
              </a:solidFill>
              <a:latin typeface="Sabon Next LT" panose="02000500000000000000" pitchFamily="2" charset="0"/>
              <a:cs typeface="Sabon Next LT" panose="02000500000000000000" pitchFamily="2" charset="0"/>
            </a:endParaRPr>
          </a:p>
          <a:p>
            <a:pPr marL="457200" indent="-457200" algn="ctr">
              <a:buAutoNum type="arabicPeriod"/>
            </a:pPr>
            <a:r>
              <a:rPr lang="en-US" dirty="0">
                <a:solidFill>
                  <a:schemeClr val="tx1"/>
                </a:solidFill>
                <a:latin typeface="Sabon Next LT" panose="02000500000000000000" pitchFamily="2" charset="0"/>
                <a:cs typeface="Sabon Next LT" panose="02000500000000000000" pitchFamily="2" charset="0"/>
              </a:rPr>
              <a:t>Download J2SE Runtime Environment.</a:t>
            </a:r>
          </a:p>
          <a:p>
            <a:pPr marL="457200" indent="-457200" algn="ctr">
              <a:buAutoNum type="arabicPeriod"/>
            </a:pPr>
            <a:r>
              <a:rPr lang="en-US" dirty="0">
                <a:solidFill>
                  <a:schemeClr val="tx1"/>
                </a:solidFill>
                <a:latin typeface="Sabon Next LT" panose="02000500000000000000" pitchFamily="2" charset="0"/>
                <a:cs typeface="Sabon Next LT" panose="02000500000000000000" pitchFamily="2" charset="0"/>
              </a:rPr>
              <a:t>Install the JRE according to the instructions included with the release.</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623060" y="1016508"/>
            <a:ext cx="7578090" cy="540830"/>
          </a:xfrm>
        </p:spPr>
        <p:txBody>
          <a:bodyPr/>
          <a:lstStyle/>
          <a:p>
            <a:r>
              <a:rPr lang="en-US" sz="2800" dirty="0"/>
              <a:t>INSTALLATION OF APACHE TOMCAT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fr-FR" dirty="0"/>
              <a:t>Tomcat installation on EC2 instance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1842326"/>
            <a:ext cx="9063990" cy="3695890"/>
          </a:xfrm>
        </p:spPr>
        <p:txBody>
          <a:bodyPr/>
          <a:lstStyle/>
          <a:p>
            <a:r>
              <a:rPr lang="en-US" sz="2800" dirty="0">
                <a:solidFill>
                  <a:schemeClr val="tx1"/>
                </a:solidFill>
              </a:rPr>
              <a:t>Initiate the download of tomcat from the site </a:t>
            </a:r>
            <a:r>
              <a:rPr lang="en-US" sz="2800" dirty="0">
                <a:solidFill>
                  <a:schemeClr val="tx1"/>
                </a:solidFill>
                <a:hlinkClick r:id="rId2">
                  <a:extLst>
                    <a:ext uri="{A12FA001-AC4F-418D-AE19-62706E023703}">
                      <ahyp:hlinkClr xmlns:ahyp="http://schemas.microsoft.com/office/drawing/2018/hyperlinkcolor" val="tx"/>
                    </a:ext>
                  </a:extLst>
                </a:hlinkClick>
              </a:rPr>
              <a:t>http://tomcat.apache.org/</a:t>
            </a:r>
            <a:endParaRPr lang="en-US" sz="2800" dirty="0">
              <a:solidFill>
                <a:schemeClr val="tx1"/>
              </a:solidFill>
            </a:endParaRPr>
          </a:p>
          <a:p>
            <a:endParaRPr lang="en-US" sz="2800" dirty="0">
              <a:solidFill>
                <a:schemeClr val="tx1"/>
              </a:solidFill>
            </a:endParaRPr>
          </a:p>
          <a:p>
            <a:pPr marL="457200" indent="-457200">
              <a:buAutoNum type="arabicPeriod"/>
            </a:pPr>
            <a:r>
              <a:rPr lang="en-US" sz="2800" dirty="0">
                <a:solidFill>
                  <a:schemeClr val="tx1"/>
                </a:solidFill>
              </a:rPr>
              <a:t>View the corresponding documentation and setup for  help in running on various platform and requirements.</a:t>
            </a:r>
          </a:p>
          <a:p>
            <a:pPr marL="457200" indent="-457200">
              <a:buAutoNum type="arabicPeriod"/>
            </a:pPr>
            <a:r>
              <a:rPr lang="en-US" sz="2800" dirty="0">
                <a:solidFill>
                  <a:schemeClr val="tx1"/>
                </a:solidFill>
              </a:rPr>
              <a:t>After the downloading </a:t>
            </a:r>
            <a:r>
              <a:rPr lang="en-US" sz="2800" dirty="0" err="1">
                <a:solidFill>
                  <a:schemeClr val="tx1"/>
                </a:solidFill>
              </a:rPr>
              <a:t>fllow</a:t>
            </a:r>
            <a:r>
              <a:rPr lang="en-US" sz="2800" dirty="0">
                <a:solidFill>
                  <a:schemeClr val="tx1"/>
                </a:solidFill>
              </a:rPr>
              <a:t> the instructions to start installation.</a:t>
            </a:r>
          </a:p>
        </p:txBody>
      </p:sp>
    </p:spTree>
    <p:extLst>
      <p:ext uri="{BB962C8B-B14F-4D97-AF65-F5344CB8AC3E}">
        <p14:creationId xmlns:p14="http://schemas.microsoft.com/office/powerpoint/2010/main" val="94818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3250524" y="1016508"/>
            <a:ext cx="7578090" cy="540830"/>
          </a:xfrm>
        </p:spPr>
        <p:txBody>
          <a:bodyPr/>
          <a:lstStyle/>
          <a:p>
            <a:r>
              <a:rPr lang="en-US" sz="2800" dirty="0"/>
              <a:t>Start up tomcat</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fr-FR" dirty="0"/>
              <a:t>Tomcat installation on EC2 instance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1842326"/>
            <a:ext cx="9063990" cy="3695890"/>
          </a:xfrm>
        </p:spPr>
        <p:txBody>
          <a:bodyPr/>
          <a:lstStyle/>
          <a:p>
            <a:pPr marL="457200" indent="-457200">
              <a:buFont typeface="Wingdings" panose="05000000000000000000" pitchFamily="2" charset="2"/>
              <a:buChar char="§"/>
            </a:pPr>
            <a:r>
              <a:rPr lang="en-US" sz="2400" dirty="0">
                <a:solidFill>
                  <a:schemeClr val="tx1"/>
                </a:solidFill>
              </a:rPr>
              <a:t>Tomcat can be started by executing the following commands:</a:t>
            </a:r>
          </a:p>
          <a:p>
            <a:r>
              <a:rPr lang="en-US" sz="2400" dirty="0">
                <a:solidFill>
                  <a:schemeClr val="tx1"/>
                </a:solidFill>
              </a:rPr>
              <a:t>  	$CATALINA_HOME\bin\startup.bat     (windows)</a:t>
            </a:r>
          </a:p>
          <a:p>
            <a:r>
              <a:rPr lang="en-US" sz="2400" dirty="0">
                <a:solidFill>
                  <a:schemeClr val="tx1"/>
                </a:solidFill>
              </a:rPr>
              <a:t>	$CATALINA_HOME\bin\startup.sh         (Unix)</a:t>
            </a:r>
          </a:p>
          <a:p>
            <a:pPr marL="457200" indent="-457200">
              <a:buFont typeface="Wingdings" panose="05000000000000000000" pitchFamily="2" charset="2"/>
              <a:buChar char="§"/>
            </a:pPr>
            <a:r>
              <a:rPr lang="en-US" sz="2400" dirty="0">
                <a:solidFill>
                  <a:schemeClr val="tx1"/>
                </a:solidFill>
              </a:rPr>
              <a:t>After startup, the default web applications included with Tomcat will be available by visiting:</a:t>
            </a:r>
          </a:p>
          <a:p>
            <a:r>
              <a:rPr lang="en-US" sz="2400" dirty="0">
                <a:solidFill>
                  <a:schemeClr val="tx1"/>
                </a:solidFill>
              </a:rPr>
              <a:t> 			http://localhost:8080/</a:t>
            </a:r>
          </a:p>
        </p:txBody>
      </p:sp>
    </p:spTree>
    <p:extLst>
      <p:ext uri="{BB962C8B-B14F-4D97-AF65-F5344CB8AC3E}">
        <p14:creationId xmlns:p14="http://schemas.microsoft.com/office/powerpoint/2010/main" val="2063678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2990465" y="1016508"/>
            <a:ext cx="7578090" cy="540830"/>
          </a:xfrm>
        </p:spPr>
        <p:txBody>
          <a:bodyPr/>
          <a:lstStyle/>
          <a:p>
            <a:r>
              <a:rPr lang="en-US" sz="2800" dirty="0"/>
              <a:t>Shut down tomcat</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fr-FR" dirty="0"/>
              <a:t>Tomcat installation on EC2 instance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737235" y="1855852"/>
            <a:ext cx="9063990" cy="3695890"/>
          </a:xfrm>
        </p:spPr>
        <p:txBody>
          <a:bodyPr/>
          <a:lstStyle/>
          <a:p>
            <a:pPr marL="457200" indent="-457200">
              <a:buFont typeface="Wingdings" panose="05000000000000000000" pitchFamily="2" charset="2"/>
              <a:buChar char="§"/>
            </a:pPr>
            <a:r>
              <a:rPr lang="en-US" sz="2400" dirty="0">
                <a:solidFill>
                  <a:schemeClr val="tx1"/>
                </a:solidFill>
              </a:rPr>
              <a:t>Tomcat can be shutdown by executing the following commands:</a:t>
            </a:r>
          </a:p>
          <a:p>
            <a:r>
              <a:rPr lang="en-US" sz="2400" dirty="0">
                <a:solidFill>
                  <a:schemeClr val="tx1"/>
                </a:solidFill>
              </a:rPr>
              <a:t>  	$CATALINA_HOME\bin\shutdown         (windows)</a:t>
            </a:r>
          </a:p>
          <a:p>
            <a:r>
              <a:rPr lang="en-US" sz="2400" dirty="0">
                <a:solidFill>
                  <a:schemeClr val="tx1"/>
                </a:solidFill>
              </a:rPr>
              <a:t>	$CATALINA_HOME\bin\shutdown.sh         (Unix)</a:t>
            </a:r>
          </a:p>
        </p:txBody>
      </p:sp>
    </p:spTree>
    <p:extLst>
      <p:ext uri="{BB962C8B-B14F-4D97-AF65-F5344CB8AC3E}">
        <p14:creationId xmlns:p14="http://schemas.microsoft.com/office/powerpoint/2010/main" val="1285718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2923353" y="941007"/>
            <a:ext cx="7578090" cy="540830"/>
          </a:xfrm>
        </p:spPr>
        <p:txBody>
          <a:bodyPr/>
          <a:lstStyle/>
          <a:p>
            <a:r>
              <a:rPr lang="en-US" sz="2800" dirty="0"/>
              <a:t>Apache tomcat updates</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fr-FR" dirty="0"/>
              <a:t>Tomcat installation on EC2 instance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737235" y="1855852"/>
            <a:ext cx="9063990" cy="3695890"/>
          </a:xfrm>
        </p:spPr>
        <p:txBody>
          <a:bodyPr/>
          <a:lstStyle/>
          <a:p>
            <a:pPr marL="457200" indent="-457200">
              <a:buFont typeface="Wingdings" panose="05000000000000000000" pitchFamily="2" charset="2"/>
              <a:buChar char="§"/>
            </a:pPr>
            <a:r>
              <a:rPr lang="en-US" sz="2400" dirty="0">
                <a:solidFill>
                  <a:schemeClr val="tx1"/>
                </a:solidFill>
              </a:rPr>
              <a:t>The latest version of Apache Tomcat changes regularly so keep updated by visiting the link : </a:t>
            </a:r>
          </a:p>
          <a:p>
            <a:r>
              <a:rPr lang="en-US" sz="2400" dirty="0">
                <a:solidFill>
                  <a:schemeClr val="tx1"/>
                </a:solidFill>
              </a:rPr>
              <a:t>  	                      </a:t>
            </a:r>
          </a:p>
          <a:p>
            <a:r>
              <a:rPr lang="en-US" sz="2400" dirty="0">
                <a:solidFill>
                  <a:schemeClr val="tx1"/>
                </a:solidFill>
              </a:rPr>
              <a:t>       			 http://tomcat.apache.org/</a:t>
            </a:r>
          </a:p>
          <a:p>
            <a:r>
              <a:rPr lang="en-US" sz="2400" dirty="0">
                <a:solidFill>
                  <a:schemeClr val="tx1"/>
                </a:solidFill>
              </a:rPr>
              <a:t>                     </a:t>
            </a:r>
          </a:p>
        </p:txBody>
      </p:sp>
    </p:spTree>
    <p:extLst>
      <p:ext uri="{BB962C8B-B14F-4D97-AF65-F5344CB8AC3E}">
        <p14:creationId xmlns:p14="http://schemas.microsoft.com/office/powerpoint/2010/main" val="1850710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2221992" y="1035843"/>
            <a:ext cx="7578090" cy="540830"/>
          </a:xfrm>
        </p:spPr>
        <p:txBody>
          <a:bodyPr/>
          <a:lstStyle/>
          <a:p>
            <a:r>
              <a:rPr lang="en-US" sz="2800" dirty="0"/>
              <a:t>Advantages of tomcat</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fr-FR" dirty="0"/>
              <a:t>Tomcat installation on EC2 instance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737235" y="1855852"/>
            <a:ext cx="9063990" cy="3695890"/>
          </a:xfrm>
        </p:spPr>
        <p:txBody>
          <a:bodyPr/>
          <a:lstStyle/>
          <a:p>
            <a:pPr marL="457200" indent="-457200">
              <a:buFont typeface="Wingdings" panose="05000000000000000000" pitchFamily="2" charset="2"/>
              <a:buChar char="§"/>
            </a:pPr>
            <a:r>
              <a:rPr lang="en-US" sz="2400" dirty="0">
                <a:solidFill>
                  <a:schemeClr val="tx1"/>
                </a:solidFill>
              </a:rPr>
              <a:t>It is an open source application server</a:t>
            </a:r>
          </a:p>
          <a:p>
            <a:pPr marL="457200" indent="-457200">
              <a:buFont typeface="Wingdings" panose="05000000000000000000" pitchFamily="2" charset="2"/>
              <a:buChar char="§"/>
            </a:pPr>
            <a:r>
              <a:rPr lang="en-US" sz="2400" dirty="0">
                <a:solidFill>
                  <a:schemeClr val="tx1"/>
                </a:solidFill>
              </a:rPr>
              <a:t>It is a light weight server</a:t>
            </a:r>
          </a:p>
          <a:p>
            <a:pPr marL="457200" indent="-457200">
              <a:buFont typeface="Wingdings" panose="05000000000000000000" pitchFamily="2" charset="2"/>
              <a:buChar char="§"/>
            </a:pPr>
            <a:r>
              <a:rPr lang="en-US" sz="2400" dirty="0">
                <a:solidFill>
                  <a:schemeClr val="tx1"/>
                </a:solidFill>
              </a:rPr>
              <a:t>It is easily configured with </a:t>
            </a:r>
            <a:r>
              <a:rPr lang="en-US" sz="2400" dirty="0" err="1">
                <a:solidFill>
                  <a:schemeClr val="tx1"/>
                </a:solidFill>
              </a:rPr>
              <a:t>apache</a:t>
            </a:r>
            <a:r>
              <a:rPr lang="en-US" sz="2400" dirty="0">
                <a:solidFill>
                  <a:schemeClr val="tx1"/>
                </a:solidFill>
              </a:rPr>
              <a:t> and </a:t>
            </a:r>
            <a:r>
              <a:rPr lang="en-US" sz="2400" dirty="0" err="1">
                <a:solidFill>
                  <a:schemeClr val="tx1"/>
                </a:solidFill>
              </a:rPr>
              <a:t>Iis</a:t>
            </a:r>
            <a:endParaRPr lang="en-US" sz="2400" dirty="0">
              <a:solidFill>
                <a:schemeClr val="tx1"/>
              </a:solidFill>
            </a:endParaRPr>
          </a:p>
          <a:p>
            <a:pPr marL="457200" indent="-457200">
              <a:buFont typeface="Wingdings" panose="05000000000000000000" pitchFamily="2" charset="2"/>
              <a:buChar char="§"/>
            </a:pPr>
            <a:r>
              <a:rPr lang="en-US" sz="2400" dirty="0">
                <a:solidFill>
                  <a:schemeClr val="tx1"/>
                </a:solidFill>
              </a:rPr>
              <a:t>Very stable on </a:t>
            </a:r>
            <a:r>
              <a:rPr lang="en-US" sz="2400" dirty="0" err="1">
                <a:solidFill>
                  <a:schemeClr val="tx1"/>
                </a:solidFill>
              </a:rPr>
              <a:t>unix</a:t>
            </a:r>
            <a:r>
              <a:rPr lang="en-US" sz="2400" dirty="0">
                <a:solidFill>
                  <a:schemeClr val="tx1"/>
                </a:solidFill>
              </a:rPr>
              <a:t> systems</a:t>
            </a:r>
          </a:p>
          <a:p>
            <a:pPr marL="457200" indent="-457200">
              <a:buFont typeface="Wingdings" panose="05000000000000000000" pitchFamily="2" charset="2"/>
              <a:buChar char="§"/>
            </a:pPr>
            <a:r>
              <a:rPr lang="en-US" sz="2400" dirty="0">
                <a:solidFill>
                  <a:schemeClr val="tx1"/>
                </a:solidFill>
              </a:rPr>
              <a:t>Java Sun compliant</a:t>
            </a:r>
          </a:p>
          <a:p>
            <a:pPr marL="457200" indent="-457200">
              <a:buFont typeface="Wingdings" panose="05000000000000000000" pitchFamily="2" charset="2"/>
              <a:buChar char="§"/>
            </a:pPr>
            <a:r>
              <a:rPr lang="en-US" sz="2400" dirty="0">
                <a:solidFill>
                  <a:schemeClr val="tx1"/>
                </a:solidFill>
              </a:rPr>
              <a:t>Does not require a lot of  memory at startup</a:t>
            </a:r>
          </a:p>
          <a:p>
            <a:pPr marL="457200" indent="-457200">
              <a:buFont typeface="Wingdings" panose="05000000000000000000" pitchFamily="2" charset="2"/>
              <a:buChar char="§"/>
            </a:pPr>
            <a:r>
              <a:rPr lang="en-US" sz="2400" dirty="0">
                <a:solidFill>
                  <a:schemeClr val="tx1"/>
                </a:solidFill>
              </a:rPr>
              <a:t>It is free, yet high quality</a:t>
            </a:r>
          </a:p>
        </p:txBody>
      </p:sp>
    </p:spTree>
    <p:extLst>
      <p:ext uri="{BB962C8B-B14F-4D97-AF65-F5344CB8AC3E}">
        <p14:creationId xmlns:p14="http://schemas.microsoft.com/office/powerpoint/2010/main" val="2090712354"/>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{83354142-1846-4BC7-9375-82945AB1F2AE}tf78438558_win32</Template>
  <TotalTime>117</TotalTime>
  <Words>1178</Words>
  <Application>Microsoft Office PowerPoint</Application>
  <PresentationFormat>Widescreen</PresentationFormat>
  <Paragraphs>139</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Black</vt:lpstr>
      <vt:lpstr>MV Boli</vt:lpstr>
      <vt:lpstr>Sabon Next LT</vt:lpstr>
      <vt:lpstr>Wingdings</vt:lpstr>
      <vt:lpstr>Office Theme</vt:lpstr>
      <vt:lpstr>Tomcat, NGINX AND APACHE installation on EC2 instance </vt:lpstr>
      <vt:lpstr>agenda</vt:lpstr>
      <vt:lpstr>What is apache tomcat ?</vt:lpstr>
      <vt:lpstr>Initial setup</vt:lpstr>
      <vt:lpstr>INSTALLATION OF APACHE TOMCAT </vt:lpstr>
      <vt:lpstr>Start up tomcat</vt:lpstr>
      <vt:lpstr>Shut down tomcat</vt:lpstr>
      <vt:lpstr>Apache tomcat updates</vt:lpstr>
      <vt:lpstr>Advantages of tomcat</vt:lpstr>
      <vt:lpstr>References:</vt:lpstr>
      <vt:lpstr>Implementing nginx web server  </vt:lpstr>
      <vt:lpstr>History of NGINX</vt:lpstr>
      <vt:lpstr>Who uses nginx</vt:lpstr>
      <vt:lpstr>Benefits of using NGINX</vt:lpstr>
      <vt:lpstr>Benefits of using NGINX</vt:lpstr>
      <vt:lpstr>Documents related to nginx</vt:lpstr>
      <vt:lpstr>Configuring the nginx</vt:lpstr>
      <vt:lpstr>Apache Web Server</vt:lpstr>
      <vt:lpstr>Apache and ipV6 and ipv4</vt:lpstr>
      <vt:lpstr>Apache implementations</vt:lpstr>
      <vt:lpstr>ANY 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Tomcat installation on EC2 instance </dc:title>
  <dc:subject/>
  <dc:creator>idamakanti subbarama reddy</dc:creator>
  <cp:lastModifiedBy>idamakanti subbarama reddy</cp:lastModifiedBy>
  <cp:revision>11</cp:revision>
  <dcterms:created xsi:type="dcterms:W3CDTF">2023-02-13T04:08:44Z</dcterms:created>
  <dcterms:modified xsi:type="dcterms:W3CDTF">2023-02-13T06:06:40Z</dcterms:modified>
</cp:coreProperties>
</file>