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3A333-B920-40F1-B2F0-9084F0D7C3F4}" v="277" dt="2023-02-10T10:53:03.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VPC-VIRTUAL PRIVATE CLOUD</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A132-B3FB-9EE8-E6FB-48B300066600}"/>
              </a:ext>
            </a:extLst>
          </p:cNvPr>
          <p:cNvSpPr>
            <a:spLocks noGrp="1"/>
          </p:cNvSpPr>
          <p:nvPr>
            <p:ph type="title"/>
          </p:nvPr>
        </p:nvSpPr>
        <p:spPr/>
        <p:txBody>
          <a:bodyPr>
            <a:normAutofit/>
          </a:bodyPr>
          <a:lstStyle/>
          <a:p>
            <a:r>
              <a:rPr lang="en-US" sz="5400" dirty="0">
                <a:ea typeface="Calibri Light"/>
                <a:cs typeface="Calibri Light"/>
              </a:rPr>
              <a:t>Internet Gateways</a:t>
            </a:r>
            <a:endParaRPr lang="en-US" sz="5400" dirty="0"/>
          </a:p>
        </p:txBody>
      </p:sp>
      <p:sp>
        <p:nvSpPr>
          <p:cNvPr id="3" name="Content Placeholder 2">
            <a:extLst>
              <a:ext uri="{FF2B5EF4-FFF2-40B4-BE49-F238E27FC236}">
                <a16:creationId xmlns:a16="http://schemas.microsoft.com/office/drawing/2014/main" id="{C2901D61-DCB6-2FE6-4D3C-DD6B82DCCDEB}"/>
              </a:ext>
            </a:extLst>
          </p:cNvPr>
          <p:cNvSpPr>
            <a:spLocks noGrp="1"/>
          </p:cNvSpPr>
          <p:nvPr>
            <p:ph idx="1"/>
          </p:nvPr>
        </p:nvSpPr>
        <p:spPr/>
        <p:txBody>
          <a:bodyPr vert="horz" lIns="91440" tIns="45720" rIns="91440" bIns="45720" rtlCol="0" anchor="t">
            <a:normAutofit/>
          </a:bodyPr>
          <a:lstStyle/>
          <a:p>
            <a:r>
              <a:rPr lang="en-US" dirty="0">
                <a:ea typeface="Calibri"/>
                <a:cs typeface="Calibri"/>
              </a:rPr>
              <a:t>An Internet Gateway (IGW) is a horizontally scaled, redundant, and highly available Amazon VPC component that allows communication between instances in your Amazon VPC and the Internet.</a:t>
            </a:r>
          </a:p>
          <a:p>
            <a:endParaRPr lang="en-US" dirty="0">
              <a:ea typeface="Calibri"/>
              <a:cs typeface="Calibri"/>
            </a:endParaRPr>
          </a:p>
          <a:p>
            <a:r>
              <a:rPr lang="en-US" dirty="0">
                <a:ea typeface="Calibri"/>
                <a:cs typeface="Calibri"/>
              </a:rPr>
              <a:t>An IGW provides a target in your Amazon VPC route tables for Internet-routable traffic </a:t>
            </a:r>
          </a:p>
        </p:txBody>
      </p:sp>
    </p:spTree>
    <p:extLst>
      <p:ext uri="{BB962C8B-B14F-4D97-AF65-F5344CB8AC3E}">
        <p14:creationId xmlns:p14="http://schemas.microsoft.com/office/powerpoint/2010/main" val="179293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63C94-C8C8-7A65-AB44-946482D02834}"/>
              </a:ext>
            </a:extLst>
          </p:cNvPr>
          <p:cNvSpPr>
            <a:spLocks noGrp="1"/>
          </p:cNvSpPr>
          <p:nvPr>
            <p:ph idx="1"/>
          </p:nvPr>
        </p:nvSpPr>
        <p:spPr/>
        <p:txBody>
          <a:bodyPr vert="horz" lIns="91440" tIns="45720" rIns="91440" bIns="45720" rtlCol="0" anchor="t">
            <a:normAutofit lnSpcReduction="10000"/>
          </a:bodyPr>
          <a:lstStyle/>
          <a:p>
            <a:r>
              <a:rPr lang="en-US" dirty="0">
                <a:ea typeface="Calibri"/>
                <a:cs typeface="Calibri"/>
              </a:rPr>
              <a:t>You must do the following to create a public subnet with Internet access: </a:t>
            </a:r>
            <a:endParaRPr lang="en-US">
              <a:ea typeface="Calibri"/>
              <a:cs typeface="Calibri"/>
            </a:endParaRPr>
          </a:p>
          <a:p>
            <a:endParaRPr lang="en-US" dirty="0">
              <a:ea typeface="+mn-lt"/>
              <a:cs typeface="+mn-lt"/>
            </a:endParaRPr>
          </a:p>
          <a:p>
            <a:r>
              <a:rPr lang="en-US" dirty="0">
                <a:ea typeface="+mn-lt"/>
                <a:cs typeface="+mn-lt"/>
              </a:rPr>
              <a:t>Attach an IGW to your Amazon VPC.</a:t>
            </a:r>
          </a:p>
          <a:p>
            <a:r>
              <a:rPr lang="en-US" dirty="0">
                <a:ea typeface="Calibri"/>
                <a:cs typeface="Calibri"/>
              </a:rPr>
              <a:t>Create a subnet route table rule to send all non-local traffic (0.0.0.0/0) to the IGW</a:t>
            </a:r>
          </a:p>
          <a:p>
            <a:r>
              <a:rPr lang="en-US" dirty="0">
                <a:ea typeface="Calibri"/>
                <a:cs typeface="Calibri"/>
              </a:rPr>
              <a:t>You must do the following to enable an Amazon EC2 instance to send and receive traffic from the Internet: Assign a public IP address or EIP address, scope the route to all destinations not explicitly known to the route table (0.0.0.0/0). </a:t>
            </a:r>
          </a:p>
        </p:txBody>
      </p:sp>
    </p:spTree>
    <p:extLst>
      <p:ext uri="{BB962C8B-B14F-4D97-AF65-F5344CB8AC3E}">
        <p14:creationId xmlns:p14="http://schemas.microsoft.com/office/powerpoint/2010/main" val="193750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FB70-ACF6-7931-C11D-8D6E620CAB7B}"/>
              </a:ext>
            </a:extLst>
          </p:cNvPr>
          <p:cNvSpPr>
            <a:spLocks noGrp="1"/>
          </p:cNvSpPr>
          <p:nvPr>
            <p:ph type="title"/>
          </p:nvPr>
        </p:nvSpPr>
        <p:spPr/>
        <p:txBody>
          <a:bodyPr/>
          <a:lstStyle/>
          <a:p>
            <a:r>
              <a:rPr lang="en-US" dirty="0">
                <a:ea typeface="Calibri Light"/>
                <a:cs typeface="Calibri Light"/>
              </a:rPr>
              <a:t>Elastic IP addresses</a:t>
            </a:r>
            <a:endParaRPr lang="en-US" dirty="0"/>
          </a:p>
        </p:txBody>
      </p:sp>
      <p:sp>
        <p:nvSpPr>
          <p:cNvPr id="3" name="Content Placeholder 2">
            <a:extLst>
              <a:ext uri="{FF2B5EF4-FFF2-40B4-BE49-F238E27FC236}">
                <a16:creationId xmlns:a16="http://schemas.microsoft.com/office/drawing/2014/main" id="{812AD2CB-853C-98DE-1AE9-E48E7D4CD462}"/>
              </a:ext>
            </a:extLst>
          </p:cNvPr>
          <p:cNvSpPr>
            <a:spLocks noGrp="1"/>
          </p:cNvSpPr>
          <p:nvPr>
            <p:ph idx="1"/>
          </p:nvPr>
        </p:nvSpPr>
        <p:spPr/>
        <p:txBody>
          <a:bodyPr vert="horz" lIns="91440" tIns="45720" rIns="91440" bIns="45720" rtlCol="0" anchor="t">
            <a:normAutofit/>
          </a:bodyPr>
          <a:lstStyle/>
          <a:p>
            <a:r>
              <a:rPr lang="en-US" dirty="0">
                <a:ea typeface="Calibri"/>
                <a:cs typeface="Calibri"/>
              </a:rPr>
              <a:t>An Elastic IP Addresses (EIP) is a static public IP address in the pool for the region that you can allocate to your account (pull from the pool) and release (return to the pool). </a:t>
            </a:r>
          </a:p>
          <a:p>
            <a:endParaRPr lang="en-US" dirty="0">
              <a:ea typeface="Calibri"/>
              <a:cs typeface="Calibri"/>
            </a:endParaRPr>
          </a:p>
          <a:p>
            <a:r>
              <a:rPr lang="en-US" dirty="0">
                <a:ea typeface="Calibri"/>
                <a:cs typeface="Calibri"/>
              </a:rPr>
              <a:t>EIPs allow you to maintain a set of IP addresses that remain fixed while the underlying infrastructure may change over time.</a:t>
            </a:r>
          </a:p>
        </p:txBody>
      </p:sp>
    </p:spTree>
    <p:extLst>
      <p:ext uri="{BB962C8B-B14F-4D97-AF65-F5344CB8AC3E}">
        <p14:creationId xmlns:p14="http://schemas.microsoft.com/office/powerpoint/2010/main" val="34388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4B5F4-3AD8-CB21-6F0C-0153004AB889}"/>
              </a:ext>
            </a:extLst>
          </p:cNvPr>
          <p:cNvSpPr>
            <a:spLocks noGrp="1"/>
          </p:cNvSpPr>
          <p:nvPr>
            <p:ph idx="1"/>
          </p:nvPr>
        </p:nvSpPr>
        <p:spPr/>
        <p:txBody>
          <a:bodyPr vert="horz" lIns="91440" tIns="45720" rIns="91440" bIns="45720" rtlCol="0" anchor="t">
            <a:normAutofit/>
          </a:bodyPr>
          <a:lstStyle/>
          <a:p>
            <a:r>
              <a:rPr lang="en-US" dirty="0">
                <a:ea typeface="Calibri"/>
                <a:cs typeface="Calibri"/>
              </a:rPr>
              <a:t>When we allocate an elastic IP address, we should consider the following: § We must first allocate an EIP for use within a VPC and then assign it to an instance. </a:t>
            </a:r>
          </a:p>
          <a:p>
            <a:r>
              <a:rPr lang="en-US" dirty="0">
                <a:ea typeface="Calibri"/>
                <a:cs typeface="Calibri"/>
              </a:rPr>
              <a:t> EIPs are specific to a region. There is a one-to-one relationship between network interfaces and EIPs. </a:t>
            </a:r>
          </a:p>
          <a:p>
            <a:r>
              <a:rPr lang="en-US" dirty="0">
                <a:ea typeface="Calibri"/>
                <a:cs typeface="Calibri"/>
              </a:rPr>
              <a:t> We can move EIPs from one instance to another, either in the same Amazon VPC or a different Amazon VPC within the same region. § EIPs remain associated with your AWS account until you explicitly release them. </a:t>
            </a:r>
          </a:p>
        </p:txBody>
      </p:sp>
    </p:spTree>
    <p:extLst>
      <p:ext uri="{BB962C8B-B14F-4D97-AF65-F5344CB8AC3E}">
        <p14:creationId xmlns:p14="http://schemas.microsoft.com/office/powerpoint/2010/main" val="216520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F5CD4-4179-980F-AF94-3B28DDAE06BD}"/>
              </a:ext>
            </a:extLst>
          </p:cNvPr>
          <p:cNvSpPr>
            <a:spLocks noGrp="1"/>
          </p:cNvSpPr>
          <p:nvPr>
            <p:ph idx="1"/>
          </p:nvPr>
        </p:nvSpPr>
        <p:spPr/>
        <p:txBody>
          <a:bodyPr vert="horz" lIns="91440" tIns="45720" rIns="91440" bIns="45720" rtlCol="0" anchor="t">
            <a:normAutofit/>
          </a:bodyPr>
          <a:lstStyle/>
          <a:p>
            <a:endParaRPr lang="en-US"/>
          </a:p>
          <a:p>
            <a:endParaRPr lang="en-US" dirty="0">
              <a:ea typeface="Calibri"/>
              <a:cs typeface="Calibri"/>
            </a:endParaRPr>
          </a:p>
          <a:p>
            <a:pPr marL="0" indent="0">
              <a:buNone/>
            </a:pPr>
            <a:r>
              <a:rPr lang="en-US" dirty="0">
                <a:ea typeface="Calibri"/>
                <a:cs typeface="Calibri"/>
              </a:rPr>
              <a:t>             </a:t>
            </a:r>
            <a:r>
              <a:rPr lang="en-US" sz="7200" dirty="0">
                <a:ea typeface="Calibri"/>
                <a:cs typeface="Calibri"/>
              </a:rPr>
              <a:t>THANK YOU TEAM FOR YOUR TIME!!</a:t>
            </a:r>
          </a:p>
        </p:txBody>
      </p:sp>
    </p:spTree>
    <p:extLst>
      <p:ext uri="{BB962C8B-B14F-4D97-AF65-F5344CB8AC3E}">
        <p14:creationId xmlns:p14="http://schemas.microsoft.com/office/powerpoint/2010/main" val="24820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AFF6-04DE-528D-036D-6F2045BD8747}"/>
              </a:ext>
            </a:extLst>
          </p:cNvPr>
          <p:cNvSpPr>
            <a:spLocks noGrp="1"/>
          </p:cNvSpPr>
          <p:nvPr>
            <p:ph type="title"/>
          </p:nvPr>
        </p:nvSpPr>
        <p:spPr/>
        <p:txBody>
          <a:bodyPr/>
          <a:lstStyle/>
          <a:p>
            <a:r>
              <a:rPr lang="en-US">
                <a:ea typeface="Calibri Light"/>
                <a:cs typeface="Calibri Light"/>
              </a:rPr>
              <a:t>WHAT IS VPC?</a:t>
            </a:r>
          </a:p>
        </p:txBody>
      </p:sp>
      <p:sp>
        <p:nvSpPr>
          <p:cNvPr id="3" name="Content Placeholder 2">
            <a:extLst>
              <a:ext uri="{FF2B5EF4-FFF2-40B4-BE49-F238E27FC236}">
                <a16:creationId xmlns:a16="http://schemas.microsoft.com/office/drawing/2014/main" id="{B5FAD2FC-96AA-AE53-1767-DCDB4E4D05A1}"/>
              </a:ext>
            </a:extLst>
          </p:cNvPr>
          <p:cNvSpPr>
            <a:spLocks noGrp="1"/>
          </p:cNvSpPr>
          <p:nvPr>
            <p:ph idx="1"/>
          </p:nvPr>
        </p:nvSpPr>
        <p:spPr/>
        <p:txBody>
          <a:bodyPr vert="horz" lIns="91440" tIns="45720" rIns="91440" bIns="45720" rtlCol="0" anchor="t">
            <a:normAutofit/>
          </a:bodyPr>
          <a:lstStyle/>
          <a:p>
            <a:r>
              <a:rPr lang="en-US" sz="3600">
                <a:ea typeface="+mn-lt"/>
                <a:cs typeface="+mn-lt"/>
              </a:rPr>
              <a:t>A </a:t>
            </a:r>
            <a:r>
              <a:rPr lang="en-US" sz="3600" i="1">
                <a:ea typeface="+mn-lt"/>
                <a:cs typeface="+mn-lt"/>
              </a:rPr>
              <a:t>virtual private cloud</a:t>
            </a:r>
            <a:r>
              <a:rPr lang="en-US" sz="3600">
                <a:ea typeface="+mn-lt"/>
                <a:cs typeface="+mn-lt"/>
              </a:rPr>
              <a:t> (VPC) is a virtual network dedicated to your AWS account. It is logically isolated from other virtual networks in the AWS Cloud. You can specify an IP address range for the VPC, add subnets, add gateways, and associate security groups.</a:t>
            </a:r>
            <a:endParaRPr lang="en-US" sz="3600">
              <a:ea typeface="Calibri"/>
              <a:cs typeface="Calibri"/>
            </a:endParaRPr>
          </a:p>
        </p:txBody>
      </p:sp>
    </p:spTree>
    <p:extLst>
      <p:ext uri="{BB962C8B-B14F-4D97-AF65-F5344CB8AC3E}">
        <p14:creationId xmlns:p14="http://schemas.microsoft.com/office/powerpoint/2010/main" val="38211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7410-D532-8305-8DE8-00227F37A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5432D5-4E83-BFEF-A325-B10DDD8381EC}"/>
              </a:ext>
            </a:extLst>
          </p:cNvPr>
          <p:cNvSpPr>
            <a:spLocks noGrp="1"/>
          </p:cNvSpPr>
          <p:nvPr>
            <p:ph idx="1"/>
          </p:nvPr>
        </p:nvSpPr>
        <p:spPr/>
        <p:txBody>
          <a:bodyPr vert="horz" lIns="91440" tIns="45720" rIns="91440" bIns="45720" rtlCol="0" anchor="t">
            <a:normAutofit/>
          </a:bodyPr>
          <a:lstStyle/>
          <a:p>
            <a:r>
              <a:rPr lang="en-US" dirty="0">
                <a:ea typeface="+mn-lt"/>
                <a:cs typeface="+mn-lt"/>
              </a:rPr>
              <a:t>The Amazon Virtual Private Cloud (Amazon VPC) is a custom-defined virtual network within the AWS Cloud. </a:t>
            </a:r>
            <a:endParaRPr lang="en-US">
              <a:ea typeface="+mn-lt"/>
              <a:cs typeface="+mn-lt"/>
            </a:endParaRPr>
          </a:p>
          <a:p>
            <a:endParaRPr lang="en-US" dirty="0">
              <a:ea typeface="+mn-lt"/>
              <a:cs typeface="+mn-lt"/>
            </a:endParaRPr>
          </a:p>
          <a:p>
            <a:r>
              <a:rPr lang="en-US" dirty="0">
                <a:ea typeface="+mn-lt"/>
                <a:cs typeface="+mn-lt"/>
              </a:rPr>
              <a:t>•We can provision our own logically isolated section of AWS § Designing and implementing a separate independent network § Operating in an on premises data center. </a:t>
            </a:r>
            <a:endParaRPr lang="en-US" dirty="0">
              <a:ea typeface="Calibri"/>
              <a:cs typeface="Calibri"/>
            </a:endParaRPr>
          </a:p>
        </p:txBody>
      </p:sp>
    </p:spTree>
    <p:extLst>
      <p:ext uri="{BB962C8B-B14F-4D97-AF65-F5344CB8AC3E}">
        <p14:creationId xmlns:p14="http://schemas.microsoft.com/office/powerpoint/2010/main" val="164835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155B-2296-76CF-8489-CE05C2BACB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23A679-0886-E782-5256-1B13613AAD47}"/>
              </a:ext>
            </a:extLst>
          </p:cNvPr>
          <p:cNvSpPr>
            <a:spLocks noGrp="1"/>
          </p:cNvSpPr>
          <p:nvPr>
            <p:ph idx="1"/>
          </p:nvPr>
        </p:nvSpPr>
        <p:spPr/>
        <p:txBody>
          <a:bodyPr vert="horz" lIns="91440" tIns="45720" rIns="91440" bIns="45720" rtlCol="0" anchor="t">
            <a:normAutofit/>
          </a:bodyPr>
          <a:lstStyle/>
          <a:p>
            <a:r>
              <a:rPr lang="en-US" dirty="0">
                <a:ea typeface="+mn-lt"/>
                <a:cs typeface="+mn-lt"/>
              </a:rPr>
              <a:t>•The Various aspects of a VPC are under your control: </a:t>
            </a:r>
          </a:p>
          <a:p>
            <a:r>
              <a:rPr lang="en-US" dirty="0">
                <a:ea typeface="+mn-lt"/>
                <a:cs typeface="+mn-lt"/>
              </a:rPr>
              <a:t> IP address range, by choosing a CIDR blocks. </a:t>
            </a:r>
            <a:endParaRPr lang="en-US" dirty="0" err="1">
              <a:ea typeface="+mn-lt"/>
              <a:cs typeface="+mn-lt"/>
            </a:endParaRPr>
          </a:p>
          <a:p>
            <a:r>
              <a:rPr lang="en-US" dirty="0">
                <a:ea typeface="+mn-lt"/>
                <a:cs typeface="+mn-lt"/>
              </a:rPr>
              <a:t> Your own subnets. </a:t>
            </a:r>
          </a:p>
          <a:p>
            <a:r>
              <a:rPr lang="en-US" dirty="0">
                <a:ea typeface="+mn-lt"/>
                <a:cs typeface="+mn-lt"/>
              </a:rPr>
              <a:t> Configuring your own route tables </a:t>
            </a:r>
          </a:p>
          <a:p>
            <a:r>
              <a:rPr lang="en-US" dirty="0">
                <a:ea typeface="+mn-lt"/>
                <a:cs typeface="+mn-lt"/>
              </a:rPr>
              <a:t>Network gateways </a:t>
            </a:r>
          </a:p>
          <a:p>
            <a:r>
              <a:rPr lang="en-US" dirty="0">
                <a:ea typeface="+mn-lt"/>
                <a:cs typeface="+mn-lt"/>
              </a:rPr>
              <a:t> Security settings</a:t>
            </a:r>
            <a:endParaRPr lang="en-US" dirty="0">
              <a:ea typeface="Calibri"/>
              <a:cs typeface="Calibri"/>
            </a:endParaRPr>
          </a:p>
        </p:txBody>
      </p:sp>
    </p:spTree>
    <p:extLst>
      <p:ext uri="{BB962C8B-B14F-4D97-AF65-F5344CB8AC3E}">
        <p14:creationId xmlns:p14="http://schemas.microsoft.com/office/powerpoint/2010/main" val="96606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D2F4-BFCB-75B5-BF41-A1E8B95BD8FE}"/>
              </a:ext>
            </a:extLst>
          </p:cNvPr>
          <p:cNvSpPr>
            <a:spLocks noGrp="1"/>
          </p:cNvSpPr>
          <p:nvPr>
            <p:ph type="title"/>
          </p:nvPr>
        </p:nvSpPr>
        <p:spPr/>
        <p:txBody>
          <a:bodyPr/>
          <a:lstStyle/>
          <a:p>
            <a:r>
              <a:rPr lang="en-US" dirty="0">
                <a:ea typeface="Calibri Light"/>
                <a:cs typeface="Calibri Light"/>
              </a:rPr>
              <a:t>subnets</a:t>
            </a:r>
            <a:endParaRPr lang="en-US" dirty="0"/>
          </a:p>
        </p:txBody>
      </p:sp>
      <p:sp>
        <p:nvSpPr>
          <p:cNvPr id="3" name="Content Placeholder 2">
            <a:extLst>
              <a:ext uri="{FF2B5EF4-FFF2-40B4-BE49-F238E27FC236}">
                <a16:creationId xmlns:a16="http://schemas.microsoft.com/office/drawing/2014/main" id="{231E4225-A778-096D-E2D3-CDD480C79603}"/>
              </a:ext>
            </a:extLst>
          </p:cNvPr>
          <p:cNvSpPr>
            <a:spLocks noGrp="1"/>
          </p:cNvSpPr>
          <p:nvPr>
            <p:ph idx="1"/>
          </p:nvPr>
        </p:nvSpPr>
        <p:spPr/>
        <p:txBody>
          <a:bodyPr vert="horz" lIns="91440" tIns="45720" rIns="91440" bIns="45720" rtlCol="0" anchor="t">
            <a:normAutofit/>
          </a:bodyPr>
          <a:lstStyle/>
          <a:p>
            <a:r>
              <a:rPr lang="en-US" dirty="0">
                <a:ea typeface="Calibri"/>
                <a:cs typeface="Calibri"/>
              </a:rPr>
              <a:t>A subnet is a segment of an Amazon VPC’s IP address range where you can launch Amazon EC2 instances, Amazon Relational Database Service (Amazon RDS) databases, and other AWS resources. •</a:t>
            </a:r>
          </a:p>
          <a:p>
            <a:r>
              <a:rPr lang="en-US" dirty="0">
                <a:ea typeface="Calibri"/>
                <a:cs typeface="Calibri"/>
              </a:rPr>
              <a:t>The is a </a:t>
            </a:r>
            <a:r>
              <a:rPr lang="en-US" dirty="0" err="1">
                <a:ea typeface="Calibri"/>
                <a:cs typeface="Calibri"/>
              </a:rPr>
              <a:t>practce</a:t>
            </a:r>
            <a:r>
              <a:rPr lang="en-US" dirty="0">
                <a:ea typeface="Calibri"/>
                <a:cs typeface="Calibri"/>
              </a:rPr>
              <a:t> of dividing a network into 2 or more networks and is called </a:t>
            </a:r>
            <a:r>
              <a:rPr lang="en-US" dirty="0" err="1">
                <a:ea typeface="Calibri"/>
                <a:cs typeface="Calibri"/>
              </a:rPr>
              <a:t>subneting</a:t>
            </a:r>
          </a:p>
        </p:txBody>
      </p:sp>
    </p:spTree>
    <p:extLst>
      <p:ext uri="{BB962C8B-B14F-4D97-AF65-F5344CB8AC3E}">
        <p14:creationId xmlns:p14="http://schemas.microsoft.com/office/powerpoint/2010/main" val="272640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83E34-833D-C442-5A1F-68BCB3D625FE}"/>
              </a:ext>
            </a:extLst>
          </p:cNvPr>
          <p:cNvSpPr>
            <a:spLocks noGrp="1"/>
          </p:cNvSpPr>
          <p:nvPr>
            <p:ph idx="1"/>
          </p:nvPr>
        </p:nvSpPr>
        <p:spPr/>
        <p:txBody>
          <a:bodyPr vert="horz" lIns="91440" tIns="45720" rIns="91440" bIns="45720" rtlCol="0" anchor="t">
            <a:normAutofit/>
          </a:bodyPr>
          <a:lstStyle/>
          <a:p>
            <a:r>
              <a:rPr lang="en-US" dirty="0">
                <a:ea typeface="Calibri"/>
                <a:cs typeface="Calibri"/>
              </a:rPr>
              <a:t>The smallest subnet that you can create is a /28 (16 IP addresses). </a:t>
            </a:r>
          </a:p>
          <a:p>
            <a:r>
              <a:rPr lang="en-US" dirty="0">
                <a:ea typeface="Calibri"/>
                <a:cs typeface="Calibri"/>
              </a:rPr>
              <a:t> AWS reserves the first four IP addresses and the last IP address of every subnet for internal networking purposes. </a:t>
            </a:r>
          </a:p>
          <a:p>
            <a:r>
              <a:rPr lang="en-US" dirty="0">
                <a:ea typeface="Calibri"/>
                <a:cs typeface="Calibri"/>
              </a:rPr>
              <a:t>For ex: a subnet defined as a /28 has 16 available IP addresses, subtract the 5 IPs needed by AWS to yield 11 IP addresses for your use within the subnet</a:t>
            </a:r>
          </a:p>
        </p:txBody>
      </p:sp>
    </p:spTree>
    <p:extLst>
      <p:ext uri="{BB962C8B-B14F-4D97-AF65-F5344CB8AC3E}">
        <p14:creationId xmlns:p14="http://schemas.microsoft.com/office/powerpoint/2010/main" val="48491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6FF16-6474-2F7F-7ED3-009CDE6BCCC3}"/>
              </a:ext>
            </a:extLst>
          </p:cNvPr>
          <p:cNvSpPr>
            <a:spLocks noGrp="1"/>
          </p:cNvSpPr>
          <p:nvPr>
            <p:ph idx="1"/>
          </p:nvPr>
        </p:nvSpPr>
        <p:spPr/>
        <p:txBody>
          <a:bodyPr vert="horz" lIns="91440" tIns="45720" rIns="91440" bIns="45720" rtlCol="0" anchor="t">
            <a:normAutofit/>
          </a:bodyPr>
          <a:lstStyle/>
          <a:p>
            <a:r>
              <a:rPr lang="en-US" dirty="0">
                <a:ea typeface="Calibri"/>
                <a:cs typeface="Calibri"/>
              </a:rPr>
              <a:t>Subnets can be classified as public, private, or VPN-only. </a:t>
            </a:r>
          </a:p>
          <a:p>
            <a:r>
              <a:rPr lang="en-US" dirty="0">
                <a:ea typeface="Calibri"/>
                <a:cs typeface="Calibri"/>
              </a:rPr>
              <a:t> A public subnet is one in which the associated route table directs the subnet’s traffic to the Amazon VPC’s IGW •</a:t>
            </a:r>
          </a:p>
          <a:p>
            <a:r>
              <a:rPr lang="en-US" dirty="0">
                <a:ea typeface="Calibri"/>
                <a:cs typeface="Calibri"/>
              </a:rPr>
              <a:t>A private subnet is one in which the associated route table does not direct the subnet’s traffic to the Amazon VPC’s IGW. </a:t>
            </a:r>
          </a:p>
          <a:p>
            <a:r>
              <a:rPr lang="en-US" dirty="0">
                <a:ea typeface="Calibri"/>
                <a:cs typeface="Calibri"/>
              </a:rPr>
              <a:t>A VPN-only subnet is one in which the associated route table directs the subnet’s traffic to the Amazon VPC’s VPG. and does not have a route to the IGW. Regardless of the type of subnet, the internal IP address range of the subnet is always private (that is, </a:t>
            </a:r>
            <a:r>
              <a:rPr lang="en-US" dirty="0" err="1">
                <a:ea typeface="Calibri"/>
                <a:cs typeface="Calibri"/>
              </a:rPr>
              <a:t>nonroutable</a:t>
            </a:r>
            <a:r>
              <a:rPr lang="en-US" dirty="0">
                <a:ea typeface="Calibri"/>
                <a:cs typeface="Calibri"/>
              </a:rPr>
              <a:t> on the Internet)</a:t>
            </a:r>
          </a:p>
        </p:txBody>
      </p:sp>
    </p:spTree>
    <p:extLst>
      <p:ext uri="{BB962C8B-B14F-4D97-AF65-F5344CB8AC3E}">
        <p14:creationId xmlns:p14="http://schemas.microsoft.com/office/powerpoint/2010/main" val="174837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EF92-0ECC-011C-77A3-0C689FA8FF32}"/>
              </a:ext>
            </a:extLst>
          </p:cNvPr>
          <p:cNvSpPr>
            <a:spLocks noGrp="1"/>
          </p:cNvSpPr>
          <p:nvPr>
            <p:ph type="title"/>
          </p:nvPr>
        </p:nvSpPr>
        <p:spPr/>
        <p:txBody>
          <a:bodyPr/>
          <a:lstStyle/>
          <a:p>
            <a:r>
              <a:rPr lang="en-US" dirty="0">
                <a:ea typeface="Calibri Light"/>
                <a:cs typeface="Calibri Light"/>
              </a:rPr>
              <a:t>ROUTE TABLE</a:t>
            </a:r>
            <a:endParaRPr lang="en-US" dirty="0"/>
          </a:p>
        </p:txBody>
      </p:sp>
      <p:sp>
        <p:nvSpPr>
          <p:cNvPr id="3" name="Content Placeholder 2">
            <a:extLst>
              <a:ext uri="{FF2B5EF4-FFF2-40B4-BE49-F238E27FC236}">
                <a16:creationId xmlns:a16="http://schemas.microsoft.com/office/drawing/2014/main" id="{946B957A-50CB-174A-0114-56A0F771AF1E}"/>
              </a:ext>
            </a:extLst>
          </p:cNvPr>
          <p:cNvSpPr>
            <a:spLocks noGrp="1"/>
          </p:cNvSpPr>
          <p:nvPr>
            <p:ph idx="1"/>
          </p:nvPr>
        </p:nvSpPr>
        <p:spPr/>
        <p:txBody>
          <a:bodyPr vert="horz" lIns="91440" tIns="45720" rIns="91440" bIns="45720" rtlCol="0" anchor="t">
            <a:normAutofit/>
          </a:bodyPr>
          <a:lstStyle/>
          <a:p>
            <a:r>
              <a:rPr lang="en-US" dirty="0">
                <a:ea typeface="+mn-lt"/>
                <a:cs typeface="+mn-lt"/>
              </a:rPr>
              <a:t>A route table is a logical construct within an Amazon VPC that contains a set of rules (called routes) that are applied to the subnet and used to determine where network traffic is directed. </a:t>
            </a:r>
            <a:endParaRPr lang="en-US">
              <a:ea typeface="+mn-lt"/>
              <a:cs typeface="+mn-lt"/>
            </a:endParaRPr>
          </a:p>
          <a:p>
            <a:r>
              <a:rPr lang="en-US" dirty="0">
                <a:ea typeface="+mn-lt"/>
                <a:cs typeface="+mn-lt"/>
              </a:rPr>
              <a:t>Route tables </a:t>
            </a:r>
            <a:r>
              <a:rPr lang="en-US" dirty="0" err="1">
                <a:ea typeface="+mn-lt"/>
                <a:cs typeface="+mn-lt"/>
              </a:rPr>
              <a:t>initate</a:t>
            </a:r>
            <a:r>
              <a:rPr lang="en-US" dirty="0">
                <a:ea typeface="+mn-lt"/>
                <a:cs typeface="+mn-lt"/>
              </a:rPr>
              <a:t> </a:t>
            </a:r>
            <a:r>
              <a:rPr lang="en-US" dirty="0" err="1">
                <a:ea typeface="+mn-lt"/>
                <a:cs typeface="+mn-lt"/>
              </a:rPr>
              <a:t>communicaton</a:t>
            </a:r>
            <a:r>
              <a:rPr lang="en-US" dirty="0">
                <a:ea typeface="+mn-lt"/>
                <a:cs typeface="+mn-lt"/>
              </a:rPr>
              <a:t> between instances with different subnets in a VPC. </a:t>
            </a:r>
            <a:endParaRPr lang="en-US">
              <a:ea typeface="+mn-lt"/>
              <a:cs typeface="+mn-lt"/>
            </a:endParaRPr>
          </a:p>
          <a:p>
            <a:r>
              <a:rPr lang="en-US" dirty="0">
                <a:ea typeface="+mn-lt"/>
                <a:cs typeface="+mn-lt"/>
              </a:rPr>
              <a:t>Each route table contains a default route called the local route, which enables communication within the Amazon VPC, and this route cannot be modified or removed</a:t>
            </a:r>
            <a:endParaRPr lang="en-US">
              <a:ea typeface="Calibri"/>
              <a:cs typeface="Calibri"/>
            </a:endParaRPr>
          </a:p>
        </p:txBody>
      </p:sp>
    </p:spTree>
    <p:extLst>
      <p:ext uri="{BB962C8B-B14F-4D97-AF65-F5344CB8AC3E}">
        <p14:creationId xmlns:p14="http://schemas.microsoft.com/office/powerpoint/2010/main" val="6317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DA0F0-7221-C093-076D-E8579DCE8559}"/>
              </a:ext>
            </a:extLst>
          </p:cNvPr>
          <p:cNvSpPr>
            <a:spLocks noGrp="1"/>
          </p:cNvSpPr>
          <p:nvPr>
            <p:ph idx="1"/>
          </p:nvPr>
        </p:nvSpPr>
        <p:spPr/>
        <p:txBody>
          <a:bodyPr vert="horz" lIns="91440" tIns="45720" rIns="91440" bIns="45720" rtlCol="0" anchor="t">
            <a:normAutofit/>
          </a:bodyPr>
          <a:lstStyle/>
          <a:p>
            <a:r>
              <a:rPr lang="en-US" dirty="0">
                <a:ea typeface="Calibri"/>
                <a:cs typeface="Calibri"/>
              </a:rPr>
              <a:t>Each subnet must be associated with a route table, which controls the routing for the subnet. If you don’t explicitly associate a subnet with a particular route table, the subnet uses the main route table.</a:t>
            </a:r>
          </a:p>
          <a:p>
            <a:r>
              <a:rPr lang="en-US" dirty="0">
                <a:ea typeface="Calibri"/>
                <a:cs typeface="Calibri"/>
              </a:rPr>
              <a:t>  Can Replace the main route table with a custom table that you’ve created so that each new subnet is </a:t>
            </a:r>
            <a:r>
              <a:rPr lang="en-US" dirty="0" err="1">
                <a:ea typeface="Calibri"/>
                <a:cs typeface="Calibri"/>
              </a:rPr>
              <a:t>automa@cally</a:t>
            </a:r>
            <a:r>
              <a:rPr lang="en-US" dirty="0">
                <a:ea typeface="Calibri"/>
                <a:cs typeface="Calibri"/>
              </a:rPr>
              <a:t> associated with it. </a:t>
            </a:r>
            <a:endParaRPr lang="en-US">
              <a:ea typeface="Calibri"/>
              <a:cs typeface="Calibri"/>
            </a:endParaRPr>
          </a:p>
        </p:txBody>
      </p:sp>
    </p:spTree>
    <p:extLst>
      <p:ext uri="{BB962C8B-B14F-4D97-AF65-F5344CB8AC3E}">
        <p14:creationId xmlns:p14="http://schemas.microsoft.com/office/powerpoint/2010/main" val="2090569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VPC-VIRTUAL PRIVATE CLOUD</vt:lpstr>
      <vt:lpstr>WHAT IS VPC?</vt:lpstr>
      <vt:lpstr>PowerPoint Presentation</vt:lpstr>
      <vt:lpstr>PowerPoint Presentation</vt:lpstr>
      <vt:lpstr>subnets</vt:lpstr>
      <vt:lpstr>PowerPoint Presentation</vt:lpstr>
      <vt:lpstr>PowerPoint Presentation</vt:lpstr>
      <vt:lpstr>ROUTE TABLE</vt:lpstr>
      <vt:lpstr>PowerPoint Presentation</vt:lpstr>
      <vt:lpstr>Internet Gateways</vt:lpstr>
      <vt:lpstr>PowerPoint Presentation</vt:lpstr>
      <vt:lpstr>Elastic IP addresses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102</cp:revision>
  <dcterms:created xsi:type="dcterms:W3CDTF">2023-02-10T10:08:48Z</dcterms:created>
  <dcterms:modified xsi:type="dcterms:W3CDTF">2023-02-10T10:53:41Z</dcterms:modified>
</cp:coreProperties>
</file>