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5" r:id="rId2"/>
    <p:sldMasterId id="2147483703" r:id="rId3"/>
    <p:sldMasterId id="2147483672" r:id="rId4"/>
    <p:sldMasterId id="2147483718" r:id="rId5"/>
  </p:sldMasterIdLst>
  <p:notesMasterIdLst>
    <p:notesMasterId r:id="rId10"/>
  </p:notesMasterIdLst>
  <p:handoutMasterIdLst>
    <p:handoutMasterId r:id="rId11"/>
  </p:handoutMasterIdLst>
  <p:sldIdLst>
    <p:sldId id="630" r:id="rId6"/>
    <p:sldId id="804" r:id="rId7"/>
    <p:sldId id="783" r:id="rId8"/>
    <p:sldId id="815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DA5C"/>
    <a:srgbClr val="D1FF6B"/>
    <a:srgbClr val="597B0D"/>
    <a:srgbClr val="0F7AAD"/>
    <a:srgbClr val="094876"/>
    <a:srgbClr val="14A1E5"/>
    <a:srgbClr val="77E2FF"/>
    <a:srgbClr val="AE4A13"/>
    <a:srgbClr val="9AD519"/>
    <a:srgbClr val="164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 autoAdjust="0"/>
    <p:restoredTop sz="89212" autoAdjust="0"/>
  </p:normalViewPr>
  <p:slideViewPr>
    <p:cSldViewPr snapToGrid="0" snapToObjects="1">
      <p:cViewPr varScale="1">
        <p:scale>
          <a:sx n="90" d="100"/>
          <a:sy n="90" d="100"/>
        </p:scale>
        <p:origin x="216" y="2538"/>
      </p:cViewPr>
      <p:guideLst>
        <p:guide orient="horz" pos="4319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416"/>
    </p:cViewPr>
  </p:sorterViewPr>
  <p:notesViewPr>
    <p:cSldViewPr snapToGrid="0" snapToObjects="1">
      <p:cViewPr varScale="1">
        <p:scale>
          <a:sx n="114" d="100"/>
          <a:sy n="114" d="100"/>
        </p:scale>
        <p:origin x="-5152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Weiye" userId="49a328cd2480467b" providerId="LiveId" clId="{DCBC7FF2-330F-4612-8ACB-5326DBDB4BD8}"/>
    <pc:docChg chg="modSld">
      <pc:chgData name="Xu Weiye" userId="49a328cd2480467b" providerId="LiveId" clId="{DCBC7FF2-330F-4612-8ACB-5326DBDB4BD8}" dt="2022-02-15T16:20:30.814" v="15" actId="20577"/>
      <pc:docMkLst>
        <pc:docMk/>
      </pc:docMkLst>
      <pc:sldChg chg="modNotesTx">
        <pc:chgData name="Xu Weiye" userId="49a328cd2480467b" providerId="LiveId" clId="{DCBC7FF2-330F-4612-8ACB-5326DBDB4BD8}" dt="2022-02-15T16:20:30.814" v="15" actId="20577"/>
        <pc:sldMkLst>
          <pc:docMk/>
          <pc:sldMk cId="1826099693" sldId="8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FD5D00-21F7-954C-B79D-A429ED413661}" type="datetime1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48B806-29CE-7A46-9841-57A57AA4D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6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DDAA38-C52A-B740-83E8-BA3BE7700129}" type="datetime1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0F24F4-3247-2B4F-AACD-C457ED29B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Admin:</a:t>
            </a:r>
          </a:p>
          <a:p>
            <a:r>
              <a:rPr lang="en-US" dirty="0"/>
              <a:t>- Turn the camera on</a:t>
            </a:r>
          </a:p>
          <a:p>
            <a:r>
              <a:rPr lang="en-US" dirty="0"/>
              <a:t> - Participate in the call – that is 20% of the grade </a:t>
            </a:r>
          </a:p>
          <a:p>
            <a:r>
              <a:rPr lang="en-US" dirty="0"/>
              <a:t>	which means answer questions</a:t>
            </a:r>
          </a:p>
          <a:p>
            <a:r>
              <a:rPr lang="en-US" dirty="0"/>
              <a:t>	which means ask questions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I also cold call – I know it is not convenient, but I need your full attention in this online setting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by doing this I want students stay with the material and stay with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F24F4-3247-2B4F-AACD-C457ED29B7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(1).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有一种说法认为妻子和丈夫的年龄有相关性。根据提供的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个具有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95%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可信度的样本来检验这一说法。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r>
              <a:rPr lang="en-US" altLang="zh-CN" b="0" i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(2).</a:t>
            </a:r>
            <a:r>
              <a:rPr lang="zh-CN" altLang="en-US" b="0" i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建立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一个线性模型来预测丈夫的年龄作为妻子的函数。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F24F4-3247-2B4F-AACD-C457ED29B7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3" y="6179278"/>
            <a:ext cx="9158706" cy="760301"/>
            <a:chOff x="-3" y="6179278"/>
            <a:chExt cx="9158706" cy="760301"/>
          </a:xfrm>
        </p:grpSpPr>
        <p:sp>
          <p:nvSpPr>
            <p:cNvPr id="11" name="TextBox 10"/>
            <p:cNvSpPr txBox="1"/>
            <p:nvPr/>
          </p:nvSpPr>
          <p:spPr>
            <a:xfrm>
              <a:off x="333969" y="6603992"/>
              <a:ext cx="48647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  <a:latin typeface="Verdana"/>
                  <a:cs typeface="Verdana"/>
                </a:rPr>
                <a:t>©2013 Skyhook Wireless Inc.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 rot="16200000">
              <a:off x="4233947" y="1945328"/>
              <a:ext cx="690806" cy="9158706"/>
              <a:chOff x="4856713" y="308981"/>
              <a:chExt cx="1551428" cy="726054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858508" y="5615975"/>
                <a:ext cx="1470438" cy="1953546"/>
              </a:xfrm>
              <a:prstGeom prst="rect">
                <a:avLst/>
              </a:prstGeom>
              <a:solidFill>
                <a:srgbClr val="00418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56713" y="326033"/>
                <a:ext cx="1472242" cy="41970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935901" y="308981"/>
                <a:ext cx="1472240" cy="41212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A1E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56716" y="3993078"/>
                <a:ext cx="1472240" cy="6128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56714" y="4605977"/>
                <a:ext cx="1472245" cy="14731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56715" y="4753290"/>
                <a:ext cx="1472247" cy="87014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2229" y="6314023"/>
              <a:ext cx="4461482" cy="62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  <a:p>
              <a:pPr marL="0" marR="0" indent="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CS555, Data Analysis,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  <a:p>
              <a:pPr>
                <a:lnSpc>
                  <a:spcPct val="130000"/>
                </a:lnSpc>
              </a:pP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2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53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9038" y="2967831"/>
            <a:ext cx="7544740" cy="9128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4A74"/>
                </a:solidFill>
              </a:defRPr>
            </a:lvl1pPr>
          </a:lstStyle>
          <a:p>
            <a:pPr algn="ctr"/>
            <a:r>
              <a:rPr lang="en-US" sz="3200" b="1" spc="50" dirty="0">
                <a:solidFill>
                  <a:srgbClr val="FFFFFF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rgbClr val="FFFFFF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378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3665597" y="-2923823"/>
            <a:ext cx="2057400" cy="8316152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One simple lead statement. Use </a:t>
            </a:r>
            <a:r>
              <a:rPr lang="en-US" sz="3200" b="1" spc="50" dirty="0">
                <a:solidFill>
                  <a:schemeClr val="accent6"/>
                </a:solidFill>
                <a:latin typeface="Source Sans Pro"/>
                <a:cs typeface="Source Sans Pro"/>
              </a:rPr>
              <a:t>bold for emphasis</a:t>
            </a:r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, but please do it sparingly.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440472" y="3584221"/>
            <a:ext cx="3785616" cy="2475549"/>
          </a:xfrm>
        </p:spPr>
        <p:txBody>
          <a:bodyPr/>
          <a:lstStyle>
            <a:lvl1pPr marL="457200" indent="-457200">
              <a:lnSpc>
                <a:spcPct val="130000"/>
              </a:lnSpc>
              <a:buFont typeface="+mj-lt"/>
              <a:buAutoNum type="arabicPeriod" startAt="6"/>
              <a:defRPr sz="3200"/>
            </a:lvl1pPr>
          </a:lstStyle>
          <a:p>
            <a:pPr>
              <a:lnSpc>
                <a:spcPct val="130000"/>
              </a:lnSpc>
            </a:pPr>
            <a:r>
              <a:rPr lang="en-US" sz="2000" dirty="0" err="1">
                <a:latin typeface="Source Sans Pro Light"/>
                <a:cs typeface="Source Sans Pro Light"/>
              </a:rPr>
              <a:t>Teslafying</a:t>
            </a:r>
            <a:r>
              <a:rPr lang="en-US" sz="2000" dirty="0">
                <a:latin typeface="Source Sans Pro Light"/>
                <a:cs typeface="Source Sans Pro Light"/>
              </a:rPr>
              <a:t> the presentation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Rock steady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Conclusion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Questions?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Signoff and contact info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15983" y="2963332"/>
            <a:ext cx="4457700" cy="40375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ource Sans Pro"/>
                <a:ea typeface="+mn-ea"/>
                <a:cs typeface="Source Sans Pro"/>
              </a:rPr>
              <a:t>Today’s agenda: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15983" y="3586101"/>
            <a:ext cx="3785616" cy="2475549"/>
          </a:xfrm>
        </p:spPr>
        <p:txBody>
          <a:bodyPr/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3200"/>
            </a:lvl1pPr>
          </a:lstStyle>
          <a:p>
            <a:pPr>
              <a:lnSpc>
                <a:spcPct val="130000"/>
              </a:lnSpc>
            </a:pPr>
            <a:r>
              <a:rPr lang="en-US" sz="2000" dirty="0" err="1">
                <a:latin typeface="Source Sans Pro Light"/>
                <a:cs typeface="Source Sans Pro Light"/>
              </a:rPr>
              <a:t>Teslafying</a:t>
            </a:r>
            <a:r>
              <a:rPr lang="en-US" sz="2000" dirty="0">
                <a:latin typeface="Source Sans Pro Light"/>
                <a:cs typeface="Source Sans Pro Light"/>
              </a:rPr>
              <a:t> the presentation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Rock steady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Conclusion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Questions?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Signoff and contact info</a:t>
            </a:r>
          </a:p>
        </p:txBody>
      </p:sp>
    </p:spTree>
    <p:extLst>
      <p:ext uri="{BB962C8B-B14F-4D97-AF65-F5344CB8AC3E}">
        <p14:creationId xmlns:p14="http://schemas.microsoft.com/office/powerpoint/2010/main" val="343059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28537" y="2954338"/>
            <a:ext cx="6105525" cy="949736"/>
          </a:xfrm>
          <a:prstGeom prst="rect">
            <a:avLst/>
          </a:prstGeom>
        </p:spPr>
        <p:txBody>
          <a:bodyPr vert="horz"/>
          <a:lstStyle/>
          <a:p>
            <a:pPr algn="ctr"/>
            <a:r>
              <a:rPr lang="en-US" sz="3200" b="1" spc="50" dirty="0">
                <a:solidFill>
                  <a:srgbClr val="FFFFFF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rgbClr val="FFFFFF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5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CS555, Data Analysis,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chemeClr val="tx2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422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01196" y="2948987"/>
            <a:ext cx="6942137" cy="950619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Source Sans Pro"/>
                <a:cs typeface="Source Sans Pro"/>
              </a:defRPr>
            </a:lvl1pPr>
            <a:lvl2pPr>
              <a:defRPr>
                <a:latin typeface="Source Sans Pro"/>
                <a:cs typeface="Source Sans Pro"/>
              </a:defRPr>
            </a:lvl2pPr>
            <a:lvl3pPr>
              <a:defRPr>
                <a:latin typeface="Source Sans Pro"/>
                <a:cs typeface="Source Sans Pro"/>
              </a:defRPr>
            </a:lvl3pPr>
            <a:lvl4pPr>
              <a:defRPr>
                <a:latin typeface="Source Sans Pro"/>
                <a:cs typeface="Source Sans Pro"/>
              </a:defRPr>
            </a:lvl4pPr>
            <a:lvl5pPr>
              <a:defRPr>
                <a:latin typeface="Source Sans Pro"/>
                <a:cs typeface="Source Sans Pro"/>
              </a:defRPr>
            </a:lvl5pPr>
          </a:lstStyle>
          <a:p>
            <a:pPr algn="ctr"/>
            <a:r>
              <a:rPr lang="en-US" sz="3200" b="1" spc="50" dirty="0">
                <a:solidFill>
                  <a:schemeClr val="tx2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tx2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5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CS555, Data Analysis,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322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84396" y="2926027"/>
            <a:ext cx="5832475" cy="977723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50" dirty="0">
                <a:solidFill>
                  <a:schemeClr val="accent4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accent4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accent4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5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CS555, Data Analysis,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8061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87794" y="2887760"/>
            <a:ext cx="6784975" cy="1058862"/>
          </a:xfrm>
          <a:prstGeom prst="rect">
            <a:avLst/>
          </a:prstGeom>
        </p:spPr>
        <p:txBody>
          <a:bodyPr vert="horz"/>
          <a:lstStyle/>
          <a:p>
            <a:pPr algn="ctr"/>
            <a:r>
              <a:rPr lang="en-US" sz="3200" b="1" spc="50" dirty="0">
                <a:solidFill>
                  <a:schemeClr val="tx2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tx2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5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CS555, Data Analysis,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8059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0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26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240" y="1880838"/>
            <a:ext cx="6449760" cy="1470394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240" y="3429001"/>
            <a:ext cx="6497280" cy="17526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7839" y="6539726"/>
            <a:ext cx="336960" cy="222176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1CB934-E044-4302-ADC1-76B15BC797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 rot="5400000">
            <a:off x="-128291" y="3429000"/>
            <a:ext cx="2488581" cy="144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 rot="5400000">
            <a:off x="358389" y="6642351"/>
            <a:ext cx="207382" cy="1440"/>
          </a:xfrm>
          <a:prstGeom prst="line">
            <a:avLst/>
          </a:prstGeom>
          <a:solidFill>
            <a:srgbClr val="00CC99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93229" y="6314023"/>
            <a:ext cx="4461482" cy="4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CS555, Data Analysis,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133298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0BAA5-DBB9-7A4B-A9FE-B89B27DAD475}"/>
              </a:ext>
            </a:extLst>
          </p:cNvPr>
          <p:cNvSpPr txBox="1"/>
          <p:nvPr userDrawn="1"/>
        </p:nvSpPr>
        <p:spPr>
          <a:xfrm>
            <a:off x="2097157" y="651013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26AB9-E969-B14D-AB5F-12B30E87F44D}"/>
              </a:ext>
            </a:extLst>
          </p:cNvPr>
          <p:cNvSpPr txBox="1"/>
          <p:nvPr userDrawn="1"/>
        </p:nvSpPr>
        <p:spPr>
          <a:xfrm>
            <a:off x="2892287" y="653994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70CF7-CB2B-D341-85D1-DA8995C8F78B}"/>
              </a:ext>
            </a:extLst>
          </p:cNvPr>
          <p:cNvSpPr txBox="1"/>
          <p:nvPr userDrawn="1"/>
        </p:nvSpPr>
        <p:spPr>
          <a:xfrm>
            <a:off x="1828800" y="654988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B4D20-55F7-304C-B1B1-0E28EE1C7B7E}"/>
              </a:ext>
            </a:extLst>
          </p:cNvPr>
          <p:cNvSpPr txBox="1"/>
          <p:nvPr userDrawn="1"/>
        </p:nvSpPr>
        <p:spPr>
          <a:xfrm>
            <a:off x="1967948" y="656976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21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CC00E-C97E-7E4C-B48E-34F403E52B28}"/>
              </a:ext>
            </a:extLst>
          </p:cNvPr>
          <p:cNvSpPr txBox="1"/>
          <p:nvPr userDrawn="1"/>
        </p:nvSpPr>
        <p:spPr>
          <a:xfrm>
            <a:off x="1858617" y="656976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49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06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>
                    <a:lumMod val="25000"/>
                  </a:schemeClr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>
                    <a:lumMod val="25000"/>
                  </a:schemeClr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9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53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6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562" y="6603992"/>
            <a:ext cx="4864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Verdana"/>
                <a:cs typeface="Verdana"/>
              </a:rPr>
              <a:t>©2013 Skyhook Wireless Inc.</a:t>
            </a:r>
          </a:p>
        </p:txBody>
      </p:sp>
      <p:grpSp>
        <p:nvGrpSpPr>
          <p:cNvPr id="8" name="Group 7"/>
          <p:cNvGrpSpPr/>
          <p:nvPr/>
        </p:nvGrpSpPr>
        <p:grpSpPr>
          <a:xfrm rot="16200000">
            <a:off x="4502079" y="2222868"/>
            <a:ext cx="145142" cy="9149290"/>
            <a:chOff x="4856713" y="316444"/>
            <a:chExt cx="1472249" cy="7253076"/>
          </a:xfrm>
        </p:grpSpPr>
        <p:sp>
          <p:nvSpPr>
            <p:cNvPr id="9" name="Rectangle 8"/>
            <p:cNvSpPr/>
            <p:nvPr/>
          </p:nvSpPr>
          <p:spPr>
            <a:xfrm>
              <a:off x="4858508" y="5893765"/>
              <a:ext cx="1470438" cy="1675755"/>
            </a:xfrm>
            <a:prstGeom prst="rect">
              <a:avLst/>
            </a:prstGeom>
            <a:solidFill>
              <a:srgbClr val="00418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56713" y="326033"/>
              <a:ext cx="1472242" cy="4197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6715" y="316444"/>
              <a:ext cx="1472241" cy="4113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1E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6714" y="4430221"/>
              <a:ext cx="1472241" cy="4973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56713" y="4915427"/>
              <a:ext cx="1472244" cy="1473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6718" y="5031080"/>
              <a:ext cx="1472244" cy="8626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647141" y="6436314"/>
            <a:ext cx="8384305" cy="288628"/>
            <a:chOff x="647141" y="6436314"/>
            <a:chExt cx="8384305" cy="288628"/>
          </a:xfrm>
        </p:grpSpPr>
        <p:pic>
          <p:nvPicPr>
            <p:cNvPr id="16" name="Picture 15" descr="logo-2.png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346" y="6460338"/>
              <a:ext cx="1943100" cy="26460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647141" y="6436314"/>
              <a:ext cx="5856105" cy="25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CS555, Data Analysis,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19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chemeClr val="accent6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chemeClr val="accent6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08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32" r:id="rId2"/>
    <p:sldLayoutId id="2147483684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solidFill>
            <a:schemeClr val="accent1">
              <a:lumMod val="25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3200" kern="1200">
          <a:solidFill>
            <a:schemeClr val="tx1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800" kern="1200">
          <a:solidFill>
            <a:schemeClr val="tx1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400" kern="1200">
          <a:solidFill>
            <a:schemeClr val="tx1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000" kern="1200">
          <a:solidFill>
            <a:schemeClr val="tx1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000" kern="1200">
          <a:solidFill>
            <a:schemeClr val="tx1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522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I am thoroughly </a:t>
            </a:r>
            <a:r>
              <a:rPr kumimoji="0" lang="en-US" sz="32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Source Sans Pro"/>
              </a:rPr>
              <a:t>disruptive.</a:t>
            </a:r>
            <a:endParaRPr kumimoji="0" lang="en-US" sz="3200" b="1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5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CS555, Data Analysis,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702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marL="342900" marR="0" indent="-342900" algn="ctr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7141" y="6436314"/>
            <a:ext cx="5856105" cy="25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CS555, Data Analysis,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842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3407" cy="2479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One simple lead statement. Use </a:t>
            </a:r>
            <a:r>
              <a:rPr lang="en-US" sz="3200" b="1" spc="50" dirty="0">
                <a:solidFill>
                  <a:schemeClr val="accent6"/>
                </a:solidFill>
                <a:latin typeface="Source Sans Pro"/>
                <a:cs typeface="Source Sans Pro"/>
              </a:rPr>
              <a:t>bold for emphasis</a:t>
            </a:r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, but please do it sparingly.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274" y="3367855"/>
            <a:ext cx="3174059" cy="260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1.   Introduction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2.   Setup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3.   Meat of the presentation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4.   Black Sabbath track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5.   Something cool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562" y="6603992"/>
            <a:ext cx="4864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Verdana"/>
                <a:cs typeface="Verdana"/>
              </a:rPr>
              <a:t>©2013 Skyhook Wireless Inc.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4502079" y="2222868"/>
            <a:ext cx="145142" cy="9149290"/>
            <a:chOff x="4856713" y="316444"/>
            <a:chExt cx="1472249" cy="7253076"/>
          </a:xfrm>
        </p:grpSpPr>
        <p:sp>
          <p:nvSpPr>
            <p:cNvPr id="10" name="Rectangle 9"/>
            <p:cNvSpPr/>
            <p:nvPr/>
          </p:nvSpPr>
          <p:spPr>
            <a:xfrm>
              <a:off x="4858508" y="5893765"/>
              <a:ext cx="1470438" cy="1675755"/>
            </a:xfrm>
            <a:prstGeom prst="rect">
              <a:avLst/>
            </a:prstGeom>
            <a:solidFill>
              <a:srgbClr val="00418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6713" y="326033"/>
              <a:ext cx="1472242" cy="4197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6715" y="316444"/>
              <a:ext cx="1472241" cy="4113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1E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56714" y="4430221"/>
              <a:ext cx="1472241" cy="4973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6713" y="4915427"/>
              <a:ext cx="1472244" cy="1473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56718" y="5031080"/>
              <a:ext cx="1472244" cy="8626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2821" y="6436314"/>
            <a:ext cx="8928625" cy="288628"/>
            <a:chOff x="102821" y="6436314"/>
            <a:chExt cx="8928625" cy="288628"/>
          </a:xfrm>
        </p:grpSpPr>
        <p:pic>
          <p:nvPicPr>
            <p:cNvPr id="17" name="Picture 16" descr="logo-2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346" y="6460338"/>
              <a:ext cx="1943100" cy="26460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02821" y="6436314"/>
              <a:ext cx="5856105" cy="25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CS555, Data Analysis,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92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50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22" r:id="rId3"/>
    <p:sldLayoutId id="2147483721" r:id="rId4"/>
    <p:sldLayoutId id="2147483724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240" y="1880838"/>
            <a:ext cx="6740898" cy="1470394"/>
          </a:xfrm>
        </p:spPr>
        <p:txBody>
          <a:bodyPr>
            <a:normAutofit/>
          </a:bodyPr>
          <a:lstStyle/>
          <a:p>
            <a:r>
              <a:rPr lang="en-US" dirty="0"/>
              <a:t>Confidence Interval Lab - </a:t>
            </a:r>
            <a:br>
              <a:rPr lang="en-US" dirty="0"/>
            </a:br>
            <a:r>
              <a:rPr lang="en-US" dirty="0"/>
              <a:t>Data Analysis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Dr. Farshid Alizadeh-</a:t>
            </a:r>
            <a:r>
              <a:rPr lang="en-US" dirty="0" err="1"/>
              <a:t>Shabdiz</a:t>
            </a:r>
            <a:endParaRPr lang="en-US" dirty="0"/>
          </a:p>
          <a:p>
            <a:r>
              <a:rPr lang="en-US" dirty="0"/>
              <a:t>Spring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1CB934-E044-4302-ADC1-76B15BC7977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D72C-45F9-FB4B-9F32-769A6721A690}"/>
              </a:ext>
            </a:extLst>
          </p:cNvPr>
          <p:cNvSpPr txBox="1"/>
          <p:nvPr/>
        </p:nvSpPr>
        <p:spPr>
          <a:xfrm>
            <a:off x="2379785" y="667043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DA9007-F605-E34C-91EA-E364E8B7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Couples age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D38C72-D95F-AC4A-9788-C7873E65CC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9758981"/>
              </p:ext>
            </p:extLst>
          </p:nvPr>
        </p:nvGraphicFramePr>
        <p:xfrm>
          <a:off x="4343399" y="1182755"/>
          <a:ext cx="4038600" cy="51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13152152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91029937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654465399"/>
                    </a:ext>
                  </a:extLst>
                </a:gridCol>
              </a:tblGrid>
              <a:tr h="7150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 of Wife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 of Husband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06448"/>
                  </a:ext>
                </a:extLst>
              </a:tr>
              <a:tr h="4143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73937"/>
                  </a:ext>
                </a:extLst>
              </a:tr>
              <a:tr h="4143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47756"/>
                  </a:ext>
                </a:extLst>
              </a:tr>
              <a:tr h="4143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18521"/>
                  </a:ext>
                </a:extLst>
              </a:tr>
              <a:tr h="4143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09962"/>
                  </a:ext>
                </a:extLst>
              </a:tr>
              <a:tr h="4143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36639"/>
                  </a:ext>
                </a:extLst>
              </a:tr>
              <a:tr h="4143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77140"/>
                  </a:ext>
                </a:extLst>
              </a:tr>
              <a:tr h="5461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82008"/>
                  </a:ext>
                </a:extLst>
              </a:tr>
              <a:tr h="4671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08798"/>
                  </a:ext>
                </a:extLst>
              </a:tr>
              <a:tr h="4671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17942"/>
                  </a:ext>
                </a:extLst>
              </a:tr>
              <a:tr h="4671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02483"/>
                  </a:ext>
                </a:extLst>
              </a:tr>
            </a:tbl>
          </a:graphicData>
        </a:graphic>
      </p:graphicFrame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E428237-7C4E-394D-99AA-7C47A8AACD77}"/>
              </a:ext>
            </a:extLst>
          </p:cNvPr>
          <p:cNvSpPr txBox="1">
            <a:spLocks/>
          </p:cNvSpPr>
          <p:nvPr/>
        </p:nvSpPr>
        <p:spPr>
          <a:xfrm>
            <a:off x="-268357" y="1600200"/>
            <a:ext cx="4492487" cy="45918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SzPct val="75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Source Sans Pro Light"/>
                <a:ea typeface="+mn-ea"/>
                <a:cs typeface="Source Sans Pr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SzPct val="75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Source Sans Pro Light"/>
                <a:ea typeface="+mn-ea"/>
                <a:cs typeface="Source Sans Pr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SzPct val="75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Source Sans Pr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SzPct val="75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Source Sans Pro Light"/>
                <a:ea typeface="+mn-ea"/>
                <a:cs typeface="Source Sans Pr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SzPct val="75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AutoNum type="arabicPeriod"/>
            </a:pPr>
            <a:r>
              <a:rPr lang="en-US" dirty="0"/>
              <a:t>There is a claim that there is a correlation between age of wives and husbands. Examine that claim based on the 10 samples provided with 95% confidence.</a:t>
            </a:r>
          </a:p>
          <a:p>
            <a:pPr marL="857250" lvl="1" indent="-457200">
              <a:buAutoNum type="arabicPeriod"/>
            </a:pPr>
            <a:r>
              <a:rPr lang="en-US" dirty="0"/>
              <a:t> Build a linear model to predict age of a husband as a function of the wife.</a:t>
            </a:r>
          </a:p>
          <a:p>
            <a:pPr marL="857250" lvl="1" indent="-457200">
              <a:buAutoNum type="arabicPeriod"/>
            </a:pPr>
            <a:r>
              <a:rPr lang="en-US" dirty="0"/>
              <a:t>Add any comments and any extra computation related to your arguments</a:t>
            </a:r>
          </a:p>
        </p:txBody>
      </p:sp>
    </p:spTree>
    <p:extLst>
      <p:ext uri="{BB962C8B-B14F-4D97-AF65-F5344CB8AC3E}">
        <p14:creationId xmlns:p14="http://schemas.microsoft.com/office/powerpoint/2010/main" val="182609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DA2E3-82CF-AB4E-A5E3-EAB20E6F6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09410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B77378-B1F9-774D-AB34-D78B021A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104C6-7195-524A-8CE7-35F8318A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25733"/>
      </p:ext>
    </p:extLst>
  </p:cSld>
  <p:clrMapOvr>
    <a:masterClrMapping/>
  </p:clrMapOvr>
</p:sld>
</file>

<file path=ppt/theme/theme1.xml><?xml version="1.0" encoding="utf-8"?>
<a:theme xmlns:a="http://schemas.openxmlformats.org/drawingml/2006/main" name="PPT-Template_1-10-2014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235</Words>
  <Application>Microsoft Office PowerPoint</Application>
  <PresentationFormat>全屏显示(4:3)</PresentationFormat>
  <Paragraphs>56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Calibri</vt:lpstr>
      <vt:lpstr>Source Sans Pro</vt:lpstr>
      <vt:lpstr>Source Sans Pro Light</vt:lpstr>
      <vt:lpstr>tahoma</vt:lpstr>
      <vt:lpstr>Verdana</vt:lpstr>
      <vt:lpstr>PPT-Template_1-10-2014</vt:lpstr>
      <vt:lpstr>4_Office Theme</vt:lpstr>
      <vt:lpstr>3_Office Theme</vt:lpstr>
      <vt:lpstr>2_Office Theme</vt:lpstr>
      <vt:lpstr>5_Office Theme</vt:lpstr>
      <vt:lpstr>Confidence Interval Lab -  Data Analysis and Visualization</vt:lpstr>
      <vt:lpstr>Couples age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Data Analysis and Visualization</dc:title>
  <dc:creator>Farshid Alizadeh Shabdiz</dc:creator>
  <cp:lastModifiedBy>Xu Weiye</cp:lastModifiedBy>
  <cp:revision>77</cp:revision>
  <dcterms:created xsi:type="dcterms:W3CDTF">2021-01-23T20:53:28Z</dcterms:created>
  <dcterms:modified xsi:type="dcterms:W3CDTF">2022-02-15T16:20:31Z</dcterms:modified>
</cp:coreProperties>
</file>