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Abel"/>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E47510-D966-4390-BC2E-2E13A548420F}">
  <a:tblStyle styleId="{88E47510-D966-4390-BC2E-2E13A54842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Abel-regular.fnt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Cathay</a:t>
            </a:r>
            <a:endParaRPr/>
          </a:p>
          <a:p>
            <a:pPr indent="0" lvl="0" marL="0" rtl="0" algn="l">
              <a:spcBef>
                <a:spcPts val="0"/>
              </a:spcBef>
              <a:spcAft>
                <a:spcPts val="0"/>
              </a:spcAft>
              <a:buNone/>
            </a:pPr>
            <a:r>
              <a:rPr lang="en"/>
              <a:t>Hi everyone, welcome to our presentation. Our team, Shaleen, Sherry, Yuanzhe, Zeyu, and myself, </a:t>
            </a:r>
            <a:r>
              <a:rPr lang="en"/>
              <a:t>Cathy, are going to talk about how you could use Amazon Web Services to construct a pipeline for real-time customer sentiment analysis.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3b08a477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3b08a477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50"/>
              <a:t>After getting all the record updated on DynamoDB, the final step is to update S3 bucket. </a:t>
            </a:r>
            <a:r>
              <a:rPr lang="en" sz="1050">
                <a:solidFill>
                  <a:srgbClr val="333333"/>
                </a:solidFill>
              </a:rPr>
              <a:t>Kinesis Firehose delivery stream flatten the DynamoDB streaming JSON payload and converts the record format to Parquet and adds these records to the S3 bucket.</a:t>
            </a:r>
            <a:endParaRPr sz="1050"/>
          </a:p>
          <a:p>
            <a:pPr indent="0" lvl="0" marL="0" rtl="0" algn="l">
              <a:lnSpc>
                <a:spcPct val="115000"/>
              </a:lnSpc>
              <a:spcBef>
                <a:spcPts val="1100"/>
              </a:spcBef>
              <a:spcAft>
                <a:spcPts val="1100"/>
              </a:spcAft>
              <a:buNone/>
            </a:pPr>
            <a:r>
              <a:rPr lang="en" sz="1050"/>
              <a:t>Then </a:t>
            </a:r>
            <a:r>
              <a:rPr lang="en" sz="1050">
                <a:solidFill>
                  <a:srgbClr val="333333"/>
                </a:solidFill>
              </a:rPr>
              <a:t>users can catalog the S3 bucket on Athena and run ad hoc queries.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12d0e88c6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12d0e88c6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summary, </a:t>
            </a:r>
            <a:r>
              <a:rPr lang="en"/>
              <a:t>This application checks the sentiment on the incoming product review, creates a product review summary based on the sentiment, and keeps updates in optimized format for future ad hoc queries and analytics.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6bcc78f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6bcc78f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Sherry</a:t>
            </a:r>
            <a:endParaRPr/>
          </a:p>
          <a:p>
            <a:pPr indent="0" lvl="0" marL="0" rtl="0" algn="l">
              <a:spcBef>
                <a:spcPts val="0"/>
              </a:spcBef>
              <a:spcAft>
                <a:spcPts val="0"/>
              </a:spcAft>
              <a:buNone/>
            </a:pPr>
            <a:r>
              <a:rPr lang="en"/>
              <a:t>As you can see, the proposed pipeline handles everything from data ingestion to sentiment score reporting. With this real-time tool, (click) customer concerns can be addressed in a timely manner. (click) The automated nature also saves valuable time by cutting the need of repetitive manual work. Moreover, using AWS, (click) which is a cloud-based tool minimizes costs associated with hardware upgrade and ongoing maintenance. If you organization would like a fully managed solution to kick-start your sentiment analysis process and start actively managing your reputation, we think this pipeline will be an ideal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462fa5a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462fa5a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462fa5a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462fa5a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rPr>
              <a:t> The function reads the Amazon S3 events it receives as a parameter, determines where the review object is, reads the review object, and processes the records in the review object. The function breaks the incoming record into multiple records and DynamoDB items: a review item and product item (if it doesn’t already exist).  This allows you to retrieve an individual item based on the partition key and sort key. If you want all the product items, you can query items based on just the product partition key.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3b08a47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3b08a47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462fa5aa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462fa5aa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068a8a1c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068a8a1c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462fa5a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462fa5a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Cathy</a:t>
            </a:r>
            <a:endParaRPr/>
          </a:p>
          <a:p>
            <a:pPr indent="0" lvl="0" marL="0" rtl="0" algn="l">
              <a:spcBef>
                <a:spcPts val="0"/>
              </a:spcBef>
              <a:spcAft>
                <a:spcPts val="0"/>
              </a:spcAft>
              <a:buNone/>
            </a:pPr>
            <a:r>
              <a:rPr lang="en"/>
              <a:t>We will first walk through the business problem that real-time sentiment analysis aim to resolve. We will then introduce the dataset we used, as well as the Amazon Web Services we employed. Most of our presentation will then be focus on the introduction of the analysis pipeline, after which we will show you some sample results. Finally we will wrap up the presentation by discussing the business value that implementing the pipeline could bring.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068a8a1c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068a8a1c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Cathy</a:t>
            </a:r>
            <a:endParaRPr/>
          </a:p>
          <a:p>
            <a:pPr indent="0" lvl="0" marL="0" rtl="0" algn="l">
              <a:lnSpc>
                <a:spcPct val="115000"/>
              </a:lnSpc>
              <a:spcBef>
                <a:spcPts val="1200"/>
              </a:spcBef>
              <a:spcAft>
                <a:spcPts val="0"/>
              </a:spcAft>
              <a:buNone/>
            </a:pPr>
            <a:r>
              <a:rPr lang="en"/>
              <a:t>Did you know that 92% of </a:t>
            </a:r>
            <a:r>
              <a:rPr lang="en"/>
              <a:t>customers will stop purchasing from a company after 3 poor experiences? Not only that, because we are l</a:t>
            </a:r>
            <a:r>
              <a:rPr lang="en"/>
              <a:t>iving in a digital age when eve</a:t>
            </a:r>
            <a:r>
              <a:rPr lang="en"/>
              <a:t>ryone is looking at their little screen all the time, information gets created, shared, and influences people at an </a:t>
            </a:r>
            <a:r>
              <a:rPr lang="en"/>
              <a:t>unprecedented</a:t>
            </a:r>
            <a:r>
              <a:rPr lang="en"/>
              <a:t> rate. Because of that, companies has to respond quickly to reviews, allegations, and negative information about themselves so that they don't suffer reputational and financial consequences when those kind of information gets spreaded. This is where sentiment analysis comes in. By analyzing free form texts generated by customers, companies can get a better strategize to deal with </a:t>
            </a:r>
            <a:r>
              <a:rPr lang="en"/>
              <a:t>customer concern and potential public relations crisis. However, going through reviews and comments manually is going to take tremendous amount of time, and delayed responses, though better than no response at all, could still be costly to a business. The obvious solution is to develop machine learning algorithms to combat this problem. However, develop and deploy in-house models could be expensive and complicated because of the hardware requirements and the need for model training. That is why we are proposing a pipeline on Amazon web service where everything from data ingestion to sentiment analysis to summarizing and reporting is all managed and can be automated. with this pipeline, companies be confident that there public relations front is taken care of. Even better, there would be no additional hardware requirement for the implementation of this pipeline because all the services are cloud based, which also means that your data would be available for you to monitor anywhere you are.</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068a8a1c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068a8a1c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real Amazon product review data from 2018 in our pipeline. The dataset consists of product information like product description, category, price, brand of the product and images of the product and all the amazon user reviews and ratings related to the product. There are 233.1 million product </a:t>
            </a:r>
            <a:r>
              <a:rPr lang="en"/>
              <a:t>reviews</a:t>
            </a:r>
            <a:r>
              <a:rPr lang="en"/>
              <a:t> in the dataset.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d75577d6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d75577d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highlight>
                  <a:srgbClr val="FFFFFF"/>
                </a:highlight>
              </a:rPr>
              <a:t>We will be using the following aws services:</a:t>
            </a:r>
            <a:endParaRPr>
              <a:highlight>
                <a:srgbClr val="FFFFFF"/>
              </a:highlight>
            </a:endParaRPr>
          </a:p>
          <a:p>
            <a:pPr indent="457200" lvl="0" marL="0" rtl="0" algn="l">
              <a:spcBef>
                <a:spcPts val="0"/>
              </a:spcBef>
              <a:spcAft>
                <a:spcPts val="0"/>
              </a:spcAft>
              <a:buNone/>
            </a:pPr>
            <a:r>
              <a:rPr lang="en">
                <a:highlight>
                  <a:srgbClr val="FFFFFF"/>
                </a:highlight>
              </a:rPr>
              <a:t>For storing </a:t>
            </a:r>
            <a:r>
              <a:rPr lang="en">
                <a:solidFill>
                  <a:schemeClr val="dk1"/>
                </a:solidFill>
                <a:highlight>
                  <a:srgbClr val="FFFFFF"/>
                </a:highlight>
              </a:rPr>
              <a:t>our reviews data we will be using amazon s3. Amazon s3 is Object storage service that provides easy to use data management features.</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AutoNum type="arabicPeriod"/>
            </a:pPr>
            <a:r>
              <a:rPr lang="en">
                <a:solidFill>
                  <a:schemeClr val="dk1"/>
                </a:solidFill>
                <a:highlight>
                  <a:srgbClr val="FFFFFF"/>
                </a:highlight>
              </a:rPr>
              <a:t>For transferring output data to and from different services we are using amazon lambda. Amazon lamda is  A serverless compute service that lets you run code without provisioning or managing servers.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AutoNum type="arabicPeriod"/>
            </a:pPr>
            <a:r>
              <a:rPr lang="en">
                <a:solidFill>
                  <a:schemeClr val="dk1"/>
                </a:solidFill>
                <a:highlight>
                  <a:srgbClr val="FFFFFF"/>
                </a:highlight>
              </a:rPr>
              <a:t>We want our review data to be</a:t>
            </a:r>
            <a:r>
              <a:rPr b="1" lang="en">
                <a:solidFill>
                  <a:schemeClr val="dk1"/>
                </a:solidFill>
                <a:highlight>
                  <a:srgbClr val="FFFFFF"/>
                </a:highlight>
              </a:rPr>
              <a:t> </a:t>
            </a:r>
            <a:r>
              <a:rPr lang="en">
                <a:solidFill>
                  <a:schemeClr val="dk1"/>
                </a:solidFill>
                <a:highlight>
                  <a:srgbClr val="FFFFFF"/>
                </a:highlight>
              </a:rPr>
              <a:t>quickly injected into various aws services with low latency. This is the reason we are using dynamoDB in our project. </a:t>
            </a:r>
            <a:r>
              <a:rPr b="1" lang="en">
                <a:solidFill>
                  <a:schemeClr val="dk1"/>
                </a:solidFill>
                <a:highlight>
                  <a:srgbClr val="FFFFFF"/>
                </a:highlight>
              </a:rPr>
              <a:t>DynamoDb is </a:t>
            </a:r>
            <a:r>
              <a:rPr lang="en">
                <a:solidFill>
                  <a:schemeClr val="dk1"/>
                </a:solidFill>
                <a:highlight>
                  <a:srgbClr val="FFFFFF"/>
                </a:highlight>
              </a:rPr>
              <a:t>a key-value and document database that delivers single-digit millisecond performance at any scale.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AutoNum type="arabicPeriod"/>
            </a:pPr>
            <a:r>
              <a:rPr lang="en">
                <a:solidFill>
                  <a:schemeClr val="dk1"/>
                </a:solidFill>
                <a:highlight>
                  <a:srgbClr val="FFFFFF"/>
                </a:highlight>
              </a:rPr>
              <a:t>To provide sentiment analysis on our data we are using amazon comprehend. Amazon comprehend is a </a:t>
            </a:r>
            <a:r>
              <a:rPr lang="en" sz="1000"/>
              <a:t>Natural-language processing (NLP) service that uses machine learning to uncover information in unstructured data.</a:t>
            </a:r>
            <a:endParaRPr>
              <a:highlight>
                <a:srgbClr val="FFFFFF"/>
              </a:highlight>
            </a:endParaRPr>
          </a:p>
          <a:p>
            <a:pPr indent="0" lvl="0" marL="0" rtl="0" algn="l">
              <a:spcBef>
                <a:spcPts val="0"/>
              </a:spcBef>
              <a:spcAft>
                <a:spcPts val="0"/>
              </a:spcAft>
              <a:buNone/>
            </a:pPr>
            <a:r>
              <a:t/>
            </a:r>
            <a:endParaRPr>
              <a:highlight>
                <a:srgbClr val="FFFFFF"/>
              </a:highlight>
            </a:endParaRPr>
          </a:p>
          <a:p>
            <a:pPr indent="-298450" lvl="0" marL="457200" rtl="0" algn="l">
              <a:spcBef>
                <a:spcPts val="0"/>
              </a:spcBef>
              <a:spcAft>
                <a:spcPts val="0"/>
              </a:spcAft>
              <a:buSzPts val="1100"/>
              <a:buAutoNum type="arabicPeriod"/>
            </a:pPr>
            <a:r>
              <a:rPr lang="en">
                <a:highlight>
                  <a:srgbClr val="FFFFFF"/>
                </a:highlight>
              </a:rPr>
              <a:t>To  output the data from our pipeline  as and when it is generated we are using Amazon Kinesis. Amazon kinesis  </a:t>
            </a:r>
            <a:r>
              <a:rPr lang="en" sz="1000">
                <a:highlight>
                  <a:srgbClr val="FFFFFF"/>
                </a:highlight>
              </a:rPr>
              <a:t>Ingests real-time data into AWS services as it arrives and collects responses instantly.</a:t>
            </a:r>
            <a:endParaRPr sz="1000">
              <a:highlight>
                <a:srgbClr val="FFFFFF"/>
              </a:highlight>
            </a:endParaRPr>
          </a:p>
          <a:p>
            <a:pPr indent="-292100" lvl="0" marL="457200" rtl="0" algn="l">
              <a:spcBef>
                <a:spcPts val="0"/>
              </a:spcBef>
              <a:spcAft>
                <a:spcPts val="0"/>
              </a:spcAft>
              <a:buSzPts val="1000"/>
              <a:buAutoNum type="arabicPeriod"/>
            </a:pPr>
            <a:r>
              <a:t/>
            </a:r>
            <a:endParaRPr sz="1000">
              <a:highlight>
                <a:srgbClr val="FFFFFF"/>
              </a:highlight>
            </a:endParaRPr>
          </a:p>
          <a:p>
            <a:pPr indent="-292100" lvl="0" marL="457200" rtl="0" algn="l">
              <a:spcBef>
                <a:spcPts val="0"/>
              </a:spcBef>
              <a:spcAft>
                <a:spcPts val="0"/>
              </a:spcAft>
              <a:buSzPts val="1000"/>
              <a:buAutoNum type="arabicPeriod"/>
            </a:pPr>
            <a:r>
              <a:rPr lang="en">
                <a:solidFill>
                  <a:schemeClr val="dk1"/>
                </a:solidFill>
                <a:highlight>
                  <a:srgbClr val="FFFFFF"/>
                </a:highlight>
              </a:rPr>
              <a:t>To showcase how effectively the real time data can be analysed we are using Amazon Athena . It provides an interactive query service for the users to do deep dive into analysis of real time data via standard sql.</a:t>
            </a:r>
            <a:endParaRPr sz="1000">
              <a:highlight>
                <a:srgbClr val="FFFFFF"/>
              </a:highlight>
            </a:endParaRPr>
          </a:p>
          <a:p>
            <a:pPr indent="0" lvl="0" marL="0" rtl="0" algn="l">
              <a:spcBef>
                <a:spcPts val="0"/>
              </a:spcBef>
              <a:spcAft>
                <a:spcPts val="0"/>
              </a:spcAft>
              <a:buClr>
                <a:schemeClr val="dk1"/>
              </a:buClr>
              <a:buSzPts val="1100"/>
              <a:buFont typeface="Arial"/>
              <a:buNone/>
            </a:pPr>
            <a:r>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b="1">
              <a:highlight>
                <a:srgbClr val="FFFFFF"/>
              </a:highlight>
            </a:endParaRPr>
          </a:p>
          <a:p>
            <a:pPr indent="0" lvl="0" marL="0" rtl="0" algn="l">
              <a:spcBef>
                <a:spcPts val="0"/>
              </a:spcBef>
              <a:spcAft>
                <a:spcPts val="0"/>
              </a:spcAft>
              <a:buNone/>
            </a:pPr>
            <a:r>
              <a:t/>
            </a:r>
            <a:endParaRPr b="1">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068a8a1c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068a8a1c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12d0e88c6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12d0e88c6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333333"/>
                </a:solidFill>
              </a:rPr>
              <a:t>When there is new file uploaded to the S3, </a:t>
            </a:r>
            <a:r>
              <a:rPr lang="en" sz="1050">
                <a:solidFill>
                  <a:srgbClr val="333333"/>
                </a:solidFill>
              </a:rPr>
              <a:t>The first lambda function will read this Amazon S3 events it receives as a parameter, determines where the review object is, reads the review object, and processes the records in the review object. The second lambda function breaks the incoming record into multiple records and DynamoDB items: a review item and product item (if it doesn’t already exist).  In this way it allows you to retrieve an individual item based on the partition key and sort key. If you want all the product items, you can query items based on just the product partition key.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12d0e88c6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12d0e88c6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will use another lambda function to call amazon </a:t>
            </a:r>
            <a:r>
              <a:rPr lang="en"/>
              <a:t>comprehend</a:t>
            </a:r>
            <a:r>
              <a:rPr lang="en"/>
              <a:t> to do sentiment analysis for the each review text and update the result to the table in the dynamoDB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12d0e88c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12d0e88c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t>(click)</a:t>
            </a:r>
            <a:r>
              <a:rPr lang="en"/>
              <a:t>Add the sentiment response for the review record and (click) create a product review summary record with sentiment counts.</a:t>
            </a:r>
            <a:endParaRPr/>
          </a:p>
          <a:p>
            <a:pPr indent="0" lvl="0" marL="0" rtl="0" algn="l">
              <a:lnSpc>
                <a:spcPct val="115000"/>
              </a:lnSpc>
              <a:spcBef>
                <a:spcPts val="1100"/>
              </a:spcBef>
              <a:spcAft>
                <a:spcPts val="110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232F3E"/>
        </a:solidFill>
      </p:bgPr>
    </p:bg>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232F3E"/>
        </a:soli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FF9900"/>
              </a:buClr>
              <a:buSzPts val="2800"/>
              <a:buNone/>
              <a:defRPr b="1">
                <a:solidFill>
                  <a:srgbClr val="FF9900"/>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hyperlink" Target="https://aws.amazon.com/athen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3232400"/>
            <a:ext cx="9144000" cy="13437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0"/>
              </a:spcAft>
              <a:buSzPts val="990"/>
              <a:buNone/>
            </a:pPr>
            <a:r>
              <a:rPr b="1" lang="en" sz="2140">
                <a:solidFill>
                  <a:srgbClr val="232F3E"/>
                </a:solidFill>
              </a:rPr>
              <a:t>Real-Time Customer Sentiment Analysis with Amazon Web Services</a:t>
            </a:r>
            <a:endParaRPr b="1" sz="2140">
              <a:solidFill>
                <a:srgbClr val="232F3E"/>
              </a:solidFill>
            </a:endParaRPr>
          </a:p>
          <a:p>
            <a:pPr indent="0" lvl="0" marL="0" rtl="0" algn="l">
              <a:lnSpc>
                <a:spcPct val="130000"/>
              </a:lnSpc>
              <a:spcBef>
                <a:spcPts val="0"/>
              </a:spcBef>
              <a:spcAft>
                <a:spcPts val="0"/>
              </a:spcAft>
              <a:buSzPts val="990"/>
              <a:buNone/>
            </a:pPr>
            <a:r>
              <a:t/>
            </a:r>
            <a:endParaRPr b="1" sz="2140">
              <a:solidFill>
                <a:srgbClr val="232F3E"/>
              </a:solidFill>
            </a:endParaRPr>
          </a:p>
          <a:p>
            <a:pPr indent="0" lvl="0" marL="0" rtl="0" algn="l">
              <a:lnSpc>
                <a:spcPct val="80000"/>
              </a:lnSpc>
              <a:spcBef>
                <a:spcPts val="0"/>
              </a:spcBef>
              <a:spcAft>
                <a:spcPts val="0"/>
              </a:spcAft>
              <a:buClr>
                <a:schemeClr val="dk1"/>
              </a:buClr>
              <a:buSzPts val="842"/>
              <a:buFont typeface="Arial"/>
              <a:buNone/>
            </a:pPr>
            <a:r>
              <a:rPr lang="en" sz="1621">
                <a:solidFill>
                  <a:schemeClr val="dk2"/>
                </a:solidFill>
              </a:rPr>
              <a:t>Prepared by: Shaleen Swarup, Sherry Tang, Yuanzhe Wang, Zeyu Wang, Cathy Zheng</a:t>
            </a:r>
            <a:endParaRPr b="1" sz="2540">
              <a:solidFill>
                <a:srgbClr val="232F3E"/>
              </a:solidFill>
            </a:endParaRPr>
          </a:p>
        </p:txBody>
      </p:sp>
      <p:pic>
        <p:nvPicPr>
          <p:cNvPr id="55" name="Google Shape;55;p13"/>
          <p:cNvPicPr preferRelativeResize="0"/>
          <p:nvPr/>
        </p:nvPicPr>
        <p:blipFill rotWithShape="1">
          <a:blip r:embed="rId3">
            <a:alphaModFix/>
          </a:blip>
          <a:srcRect b="19765" l="0" r="0" t="24728"/>
          <a:stretch/>
        </p:blipFill>
        <p:spPr>
          <a:xfrm>
            <a:off x="0" y="0"/>
            <a:ext cx="9144000" cy="291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99A04"/>
                </a:solidFill>
              </a:rPr>
              <a:t>Step 3: Historical Analysis or Ad Hoc Queries</a:t>
            </a:r>
            <a:endParaRPr sz="2000">
              <a:solidFill>
                <a:srgbClr val="F99A04"/>
              </a:solidFill>
            </a:endParaRPr>
          </a:p>
        </p:txBody>
      </p:sp>
      <p:sp>
        <p:nvSpPr>
          <p:cNvPr id="194" name="Google Shape;19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22"/>
          <p:cNvSpPr txBox="1"/>
          <p:nvPr/>
        </p:nvSpPr>
        <p:spPr>
          <a:xfrm>
            <a:off x="2755325" y="3310800"/>
            <a:ext cx="391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FFFFFF"/>
                </a:solidFill>
                <a:latin typeface="Courier New"/>
                <a:ea typeface="Courier New"/>
                <a:cs typeface="Courier New"/>
                <a:sym typeface="Courier New"/>
              </a:rPr>
              <a:t>SELECT * FROM "amazon_review"."amazon_reviews" </a:t>
            </a:r>
            <a:endParaRPr sz="105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FFFFFF"/>
                </a:solidFill>
                <a:latin typeface="Courier New"/>
                <a:ea typeface="Courier New"/>
                <a:cs typeface="Courier New"/>
                <a:sym typeface="Courier New"/>
              </a:rPr>
              <a:t>where keys_pk_s ='B00004U2JW'</a:t>
            </a:r>
            <a:endParaRPr>
              <a:solidFill>
                <a:srgbClr val="FFFFFF"/>
              </a:solidFill>
            </a:endParaRPr>
          </a:p>
        </p:txBody>
      </p:sp>
      <p:sp>
        <p:nvSpPr>
          <p:cNvPr id="196" name="Google Shape;196;p22"/>
          <p:cNvSpPr txBox="1"/>
          <p:nvPr/>
        </p:nvSpPr>
        <p:spPr>
          <a:xfrm>
            <a:off x="1078697" y="1548325"/>
            <a:ext cx="17406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FFFFFF"/>
                </a:solidFill>
              </a:rPr>
              <a:t>DynamoDB streaming</a:t>
            </a:r>
            <a:endParaRPr>
              <a:solidFill>
                <a:srgbClr val="FFFFFF"/>
              </a:solidFill>
            </a:endParaRPr>
          </a:p>
        </p:txBody>
      </p:sp>
      <p:sp>
        <p:nvSpPr>
          <p:cNvPr id="197" name="Google Shape;197;p22"/>
          <p:cNvSpPr/>
          <p:nvPr/>
        </p:nvSpPr>
        <p:spPr>
          <a:xfrm>
            <a:off x="2719475" y="2187800"/>
            <a:ext cx="11244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232F3E"/>
                </a:solidFill>
              </a:rPr>
              <a:t>Amazon Kinesis</a:t>
            </a:r>
            <a:endParaRPr/>
          </a:p>
        </p:txBody>
      </p:sp>
      <p:sp>
        <p:nvSpPr>
          <p:cNvPr id="198" name="Google Shape;198;p22"/>
          <p:cNvSpPr/>
          <p:nvPr/>
        </p:nvSpPr>
        <p:spPr>
          <a:xfrm>
            <a:off x="1112943" y="2026152"/>
            <a:ext cx="234900" cy="616500"/>
          </a:xfrm>
          <a:prstGeom prst="rect">
            <a:avLst/>
          </a:prstGeom>
          <a:gradFill>
            <a:gsLst>
              <a:gs pos="0">
                <a:srgbClr val="DDDDDD"/>
              </a:gs>
              <a:gs pos="100000">
                <a:srgbClr val="919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1430790" y="2026152"/>
            <a:ext cx="234900" cy="616500"/>
          </a:xfrm>
          <a:prstGeom prst="rect">
            <a:avLst/>
          </a:prstGeom>
          <a:gradFill>
            <a:gsLst>
              <a:gs pos="0">
                <a:srgbClr val="DDDDDD"/>
              </a:gs>
              <a:gs pos="100000">
                <a:srgbClr val="919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1748637" y="2026152"/>
            <a:ext cx="234900" cy="616500"/>
          </a:xfrm>
          <a:prstGeom prst="rect">
            <a:avLst/>
          </a:prstGeom>
          <a:gradFill>
            <a:gsLst>
              <a:gs pos="0">
                <a:srgbClr val="DDDDDD"/>
              </a:gs>
              <a:gs pos="100000">
                <a:srgbClr val="919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rot="823041">
            <a:off x="2133215" y="2026386"/>
            <a:ext cx="235312" cy="616208"/>
          </a:xfrm>
          <a:prstGeom prst="rect">
            <a:avLst/>
          </a:prstGeom>
          <a:gradFill>
            <a:gsLst>
              <a:gs pos="0">
                <a:srgbClr val="DDDDDD"/>
              </a:gs>
              <a:gs pos="100000">
                <a:srgbClr val="919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2"/>
          <p:cNvCxnSpPr/>
          <p:nvPr/>
        </p:nvCxnSpPr>
        <p:spPr>
          <a:xfrm>
            <a:off x="1027149" y="2730500"/>
            <a:ext cx="1384200" cy="0"/>
          </a:xfrm>
          <a:prstGeom prst="straightConnector1">
            <a:avLst/>
          </a:prstGeom>
          <a:noFill/>
          <a:ln cap="flat" cmpd="sng" w="28575">
            <a:solidFill>
              <a:srgbClr val="F6B26B"/>
            </a:solidFill>
            <a:prstDash val="solid"/>
            <a:round/>
            <a:headEnd len="med" w="med" type="none"/>
            <a:tailEnd len="med" w="med" type="none"/>
          </a:ln>
        </p:spPr>
      </p:cxnSp>
      <p:pic>
        <p:nvPicPr>
          <p:cNvPr id="203" name="Google Shape;203;p22"/>
          <p:cNvPicPr preferRelativeResize="0"/>
          <p:nvPr/>
        </p:nvPicPr>
        <p:blipFill rotWithShape="1">
          <a:blip r:embed="rId3">
            <a:alphaModFix/>
          </a:blip>
          <a:srcRect b="0" l="0" r="56360" t="0"/>
          <a:stretch/>
        </p:blipFill>
        <p:spPr>
          <a:xfrm>
            <a:off x="3625750" y="1793850"/>
            <a:ext cx="1405550" cy="1110600"/>
          </a:xfrm>
          <a:prstGeom prst="rect">
            <a:avLst/>
          </a:prstGeom>
          <a:noFill/>
          <a:ln>
            <a:noFill/>
          </a:ln>
        </p:spPr>
      </p:pic>
      <p:sp>
        <p:nvSpPr>
          <p:cNvPr id="204" name="Google Shape;204;p22"/>
          <p:cNvSpPr txBox="1"/>
          <p:nvPr/>
        </p:nvSpPr>
        <p:spPr>
          <a:xfrm>
            <a:off x="4114470" y="1548325"/>
            <a:ext cx="11937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FFFFFF"/>
                </a:solidFill>
              </a:rPr>
              <a:t>S3 Bucket </a:t>
            </a:r>
            <a:endParaRPr>
              <a:solidFill>
                <a:srgbClr val="FFFFFF"/>
              </a:solidFill>
            </a:endParaRPr>
          </a:p>
        </p:txBody>
      </p:sp>
      <p:pic>
        <p:nvPicPr>
          <p:cNvPr id="205" name="Google Shape;205;p22"/>
          <p:cNvPicPr preferRelativeResize="0"/>
          <p:nvPr/>
        </p:nvPicPr>
        <p:blipFill>
          <a:blip r:embed="rId4">
            <a:alphaModFix/>
          </a:blip>
          <a:stretch>
            <a:fillRect/>
          </a:stretch>
        </p:blipFill>
        <p:spPr>
          <a:xfrm>
            <a:off x="2962575" y="1793859"/>
            <a:ext cx="505500" cy="365089"/>
          </a:xfrm>
          <a:prstGeom prst="rect">
            <a:avLst/>
          </a:prstGeom>
          <a:noFill/>
          <a:ln>
            <a:noFill/>
          </a:ln>
        </p:spPr>
      </p:pic>
      <p:sp>
        <p:nvSpPr>
          <p:cNvPr id="206" name="Google Shape;206;p22"/>
          <p:cNvSpPr/>
          <p:nvPr/>
        </p:nvSpPr>
        <p:spPr>
          <a:xfrm>
            <a:off x="5075388" y="2187800"/>
            <a:ext cx="11244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232F3E"/>
                </a:solidFill>
              </a:rPr>
              <a:t>Amazon Athena</a:t>
            </a:r>
            <a:endParaRPr/>
          </a:p>
        </p:txBody>
      </p:sp>
      <p:pic>
        <p:nvPicPr>
          <p:cNvPr id="207" name="Google Shape;207;p22"/>
          <p:cNvPicPr preferRelativeResize="0"/>
          <p:nvPr/>
        </p:nvPicPr>
        <p:blipFill>
          <a:blip r:embed="rId5">
            <a:alphaModFix/>
          </a:blip>
          <a:stretch>
            <a:fillRect/>
          </a:stretch>
        </p:blipFill>
        <p:spPr>
          <a:xfrm>
            <a:off x="5450625" y="1793862"/>
            <a:ext cx="321901" cy="386417"/>
          </a:xfrm>
          <a:prstGeom prst="rect">
            <a:avLst/>
          </a:prstGeom>
          <a:noFill/>
          <a:ln>
            <a:noFill/>
          </a:ln>
        </p:spPr>
      </p:pic>
      <p:sp>
        <p:nvSpPr>
          <p:cNvPr id="208" name="Google Shape;208;p22"/>
          <p:cNvSpPr txBox="1"/>
          <p:nvPr/>
        </p:nvSpPr>
        <p:spPr>
          <a:xfrm>
            <a:off x="6243900" y="2102850"/>
            <a:ext cx="219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99A04"/>
                </a:solidFill>
              </a:rPr>
              <a:t>Ad Hoc Queries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Demonstration</a:t>
            </a:r>
            <a:endParaRPr/>
          </a:p>
        </p:txBody>
      </p:sp>
      <p:sp>
        <p:nvSpPr>
          <p:cNvPr id="214" name="Google Shape;21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5" name="Google Shape;215;p23"/>
          <p:cNvPicPr preferRelativeResize="0"/>
          <p:nvPr/>
        </p:nvPicPr>
        <p:blipFill>
          <a:blip r:embed="rId3">
            <a:alphaModFix/>
          </a:blip>
          <a:stretch>
            <a:fillRect/>
          </a:stretch>
        </p:blipFill>
        <p:spPr>
          <a:xfrm>
            <a:off x="4699876" y="1362262"/>
            <a:ext cx="4057374" cy="2956426"/>
          </a:xfrm>
          <a:prstGeom prst="rect">
            <a:avLst/>
          </a:prstGeom>
          <a:noFill/>
          <a:ln>
            <a:noFill/>
          </a:ln>
        </p:spPr>
      </p:pic>
      <p:sp>
        <p:nvSpPr>
          <p:cNvPr id="216" name="Google Shape;216;p23"/>
          <p:cNvSpPr/>
          <p:nvPr/>
        </p:nvSpPr>
        <p:spPr>
          <a:xfrm>
            <a:off x="1709150" y="2402975"/>
            <a:ext cx="309000" cy="22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txBox="1"/>
          <p:nvPr/>
        </p:nvSpPr>
        <p:spPr>
          <a:xfrm>
            <a:off x="311700" y="2316875"/>
            <a:ext cx="12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New Record</a:t>
            </a:r>
            <a:endParaRPr>
              <a:solidFill>
                <a:srgbClr val="FFFFFF"/>
              </a:solidFill>
            </a:endParaRPr>
          </a:p>
        </p:txBody>
      </p:sp>
      <p:sp>
        <p:nvSpPr>
          <p:cNvPr id="218" name="Google Shape;218;p23"/>
          <p:cNvSpPr txBox="1"/>
          <p:nvPr/>
        </p:nvSpPr>
        <p:spPr>
          <a:xfrm>
            <a:off x="2121763" y="2263950"/>
            <a:ext cx="216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Real time Sentiment Analysis</a:t>
            </a:r>
            <a:endParaRPr>
              <a:solidFill>
                <a:srgbClr val="FFFFFF"/>
              </a:solidFill>
            </a:endParaRPr>
          </a:p>
        </p:txBody>
      </p:sp>
      <p:sp>
        <p:nvSpPr>
          <p:cNvPr id="219" name="Google Shape;219;p23"/>
          <p:cNvSpPr/>
          <p:nvPr/>
        </p:nvSpPr>
        <p:spPr>
          <a:xfrm>
            <a:off x="4054350" y="2402975"/>
            <a:ext cx="309000" cy="22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Value</a:t>
            </a:r>
            <a:endParaRPr/>
          </a:p>
        </p:txBody>
      </p:sp>
      <p:sp>
        <p:nvSpPr>
          <p:cNvPr id="225" name="Google Shape;2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24"/>
          <p:cNvSpPr/>
          <p:nvPr/>
        </p:nvSpPr>
        <p:spPr>
          <a:xfrm>
            <a:off x="969600" y="1682238"/>
            <a:ext cx="1468200" cy="147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300">
                <a:solidFill>
                  <a:srgbClr val="232F3E"/>
                </a:solidFill>
              </a:rPr>
              <a:t>92%</a:t>
            </a:r>
            <a:endParaRPr b="1" sz="3300">
              <a:solidFill>
                <a:srgbClr val="232F3E"/>
              </a:solidFill>
            </a:endParaRPr>
          </a:p>
        </p:txBody>
      </p:sp>
      <p:sp>
        <p:nvSpPr>
          <p:cNvPr id="227" name="Google Shape;227;p24"/>
          <p:cNvSpPr txBox="1"/>
          <p:nvPr>
            <p:ph idx="1" type="body"/>
          </p:nvPr>
        </p:nvSpPr>
        <p:spPr>
          <a:xfrm>
            <a:off x="616500" y="3364600"/>
            <a:ext cx="2174400" cy="10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600"/>
              <a:t>Customers will stop purchasing from a company after 3 poor experiences</a:t>
            </a:r>
            <a:endParaRPr sz="1600"/>
          </a:p>
        </p:txBody>
      </p:sp>
      <p:sp>
        <p:nvSpPr>
          <p:cNvPr id="228" name="Google Shape;228;p24"/>
          <p:cNvSpPr txBox="1"/>
          <p:nvPr>
            <p:ph idx="1" type="body"/>
          </p:nvPr>
        </p:nvSpPr>
        <p:spPr>
          <a:xfrm>
            <a:off x="3375450" y="3364600"/>
            <a:ext cx="2322900" cy="835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600"/>
              <a:t>Manually going through reviews and comments is time consuming.</a:t>
            </a:r>
            <a:endParaRPr sz="1600"/>
          </a:p>
        </p:txBody>
      </p:sp>
      <p:pic>
        <p:nvPicPr>
          <p:cNvPr id="229" name="Google Shape;229;p24"/>
          <p:cNvPicPr preferRelativeResize="0"/>
          <p:nvPr/>
        </p:nvPicPr>
        <p:blipFill>
          <a:blip r:embed="rId3">
            <a:alphaModFix/>
          </a:blip>
          <a:stretch>
            <a:fillRect/>
          </a:stretch>
        </p:blipFill>
        <p:spPr>
          <a:xfrm>
            <a:off x="6863625" y="1758350"/>
            <a:ext cx="1326500" cy="1326500"/>
          </a:xfrm>
          <a:prstGeom prst="rect">
            <a:avLst/>
          </a:prstGeom>
          <a:noFill/>
          <a:ln>
            <a:noFill/>
          </a:ln>
        </p:spPr>
      </p:pic>
      <p:pic>
        <p:nvPicPr>
          <p:cNvPr id="230" name="Google Shape;230;p24"/>
          <p:cNvPicPr preferRelativeResize="0"/>
          <p:nvPr/>
        </p:nvPicPr>
        <p:blipFill>
          <a:blip r:embed="rId4">
            <a:alphaModFix/>
          </a:blip>
          <a:stretch>
            <a:fillRect/>
          </a:stretch>
        </p:blipFill>
        <p:spPr>
          <a:xfrm>
            <a:off x="3873650" y="1758350"/>
            <a:ext cx="1326500" cy="1326500"/>
          </a:xfrm>
          <a:prstGeom prst="rect">
            <a:avLst/>
          </a:prstGeom>
          <a:noFill/>
          <a:ln>
            <a:noFill/>
          </a:ln>
        </p:spPr>
      </p:pic>
      <p:sp>
        <p:nvSpPr>
          <p:cNvPr id="231" name="Google Shape;231;p24"/>
          <p:cNvSpPr txBox="1"/>
          <p:nvPr>
            <p:ph idx="1" type="body"/>
          </p:nvPr>
        </p:nvSpPr>
        <p:spPr>
          <a:xfrm>
            <a:off x="6159625" y="3364600"/>
            <a:ext cx="2734500" cy="835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600"/>
              <a:t>Developing and deploying in-house sentiment analysis models could be costly.</a:t>
            </a:r>
            <a:endParaRPr sz="1600"/>
          </a:p>
        </p:txBody>
      </p:sp>
      <p:sp>
        <p:nvSpPr>
          <p:cNvPr id="232" name="Google Shape;232;p24"/>
          <p:cNvSpPr txBox="1"/>
          <p:nvPr>
            <p:ph idx="1" type="body"/>
          </p:nvPr>
        </p:nvSpPr>
        <p:spPr>
          <a:xfrm>
            <a:off x="618450" y="3364929"/>
            <a:ext cx="2322900" cy="10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600"/>
              <a:t>Address customer dissatisfaction early to avoid customer churn</a:t>
            </a:r>
            <a:endParaRPr sz="1600"/>
          </a:p>
        </p:txBody>
      </p:sp>
      <p:grpSp>
        <p:nvGrpSpPr>
          <p:cNvPr id="233" name="Google Shape;233;p24"/>
          <p:cNvGrpSpPr/>
          <p:nvPr/>
        </p:nvGrpSpPr>
        <p:grpSpPr>
          <a:xfrm>
            <a:off x="969600" y="1682238"/>
            <a:ext cx="1468200" cy="1478700"/>
            <a:chOff x="1655400" y="1682238"/>
            <a:chExt cx="1468200" cy="1478700"/>
          </a:xfrm>
        </p:grpSpPr>
        <p:sp>
          <p:nvSpPr>
            <p:cNvPr id="234" name="Google Shape;234;p24"/>
            <p:cNvSpPr/>
            <p:nvPr/>
          </p:nvSpPr>
          <p:spPr>
            <a:xfrm>
              <a:off x="1655400" y="1682238"/>
              <a:ext cx="1468200" cy="147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300">
                <a:solidFill>
                  <a:srgbClr val="232F3E"/>
                </a:solidFill>
              </a:endParaRPr>
            </a:p>
          </p:txBody>
        </p:sp>
        <p:pic>
          <p:nvPicPr>
            <p:cNvPr id="235" name="Google Shape;235;p24"/>
            <p:cNvPicPr preferRelativeResize="0"/>
            <p:nvPr/>
          </p:nvPicPr>
          <p:blipFill>
            <a:blip r:embed="rId5">
              <a:alphaModFix/>
            </a:blip>
            <a:stretch>
              <a:fillRect/>
            </a:stretch>
          </p:blipFill>
          <p:spPr>
            <a:xfrm>
              <a:off x="1920975" y="2029275"/>
              <a:ext cx="937050" cy="937050"/>
            </a:xfrm>
            <a:prstGeom prst="rect">
              <a:avLst/>
            </a:prstGeom>
            <a:noFill/>
            <a:ln>
              <a:noFill/>
            </a:ln>
          </p:spPr>
        </p:pic>
      </p:grpSp>
      <p:pic>
        <p:nvPicPr>
          <p:cNvPr id="236" name="Google Shape;236;p24"/>
          <p:cNvPicPr preferRelativeResize="0"/>
          <p:nvPr/>
        </p:nvPicPr>
        <p:blipFill>
          <a:blip r:embed="rId6">
            <a:alphaModFix/>
          </a:blip>
          <a:stretch>
            <a:fillRect/>
          </a:stretch>
        </p:blipFill>
        <p:spPr>
          <a:xfrm>
            <a:off x="3758600" y="1758350"/>
            <a:ext cx="1414300" cy="1414300"/>
          </a:xfrm>
          <a:prstGeom prst="rect">
            <a:avLst/>
          </a:prstGeom>
          <a:noFill/>
          <a:ln>
            <a:noFill/>
          </a:ln>
        </p:spPr>
      </p:pic>
      <p:pic>
        <p:nvPicPr>
          <p:cNvPr id="237" name="Google Shape;237;p24"/>
          <p:cNvPicPr preferRelativeResize="0"/>
          <p:nvPr/>
        </p:nvPicPr>
        <p:blipFill>
          <a:blip r:embed="rId7">
            <a:alphaModFix/>
          </a:blip>
          <a:stretch>
            <a:fillRect/>
          </a:stretch>
        </p:blipFill>
        <p:spPr>
          <a:xfrm>
            <a:off x="7011725" y="1714450"/>
            <a:ext cx="1414300" cy="1414300"/>
          </a:xfrm>
          <a:prstGeom prst="rect">
            <a:avLst/>
          </a:prstGeom>
          <a:noFill/>
          <a:ln>
            <a:noFill/>
          </a:ln>
        </p:spPr>
      </p:pic>
      <p:sp>
        <p:nvSpPr>
          <p:cNvPr id="238" name="Google Shape;238;p24"/>
          <p:cNvSpPr txBox="1"/>
          <p:nvPr>
            <p:ph idx="1" type="body"/>
          </p:nvPr>
        </p:nvSpPr>
        <p:spPr>
          <a:xfrm>
            <a:off x="6178563" y="3355244"/>
            <a:ext cx="2734500" cy="835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600"/>
              <a:t>Cost-effective cloud solution minimizes implementation and maintenance costs</a:t>
            </a:r>
            <a:endParaRPr sz="1600"/>
          </a:p>
        </p:txBody>
      </p:sp>
      <p:sp>
        <p:nvSpPr>
          <p:cNvPr id="239" name="Google Shape;239;p24"/>
          <p:cNvSpPr txBox="1"/>
          <p:nvPr>
            <p:ph idx="1" type="body"/>
          </p:nvPr>
        </p:nvSpPr>
        <p:spPr>
          <a:xfrm>
            <a:off x="3389025" y="3386336"/>
            <a:ext cx="2322900" cy="835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600"/>
              <a:t>Save valuable time by reducing manual review effort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xit" presetID="1" presetSubtype="0">
                                  <p:stCondLst>
                                    <p:cond delay="0"/>
                                  </p:stCondLst>
                                  <p:childTnLst>
                                    <p:set>
                                      <p:cBhvr>
                                        <p:cTn dur="1" fill="hold">
                                          <p:stCondLst>
                                            <p:cond delay="0"/>
                                          </p:stCondLst>
                                        </p:cTn>
                                        <p:tgtEl>
                                          <p:spTgt spid="22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xit" presetID="1" presetSubtype="0">
                                  <p:stCondLst>
                                    <p:cond delay="0"/>
                                  </p:stCondLst>
                                  <p:childTnLst>
                                    <p:set>
                                      <p:cBhvr>
                                        <p:cTn dur="1" fill="hold">
                                          <p:stCondLst>
                                            <p:cond delay="0"/>
                                          </p:stCondLst>
                                        </p:cTn>
                                        <p:tgtEl>
                                          <p:spTgt spid="23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xit" presetID="1" presetSubtype="0">
                                  <p:stCondLst>
                                    <p:cond delay="0"/>
                                  </p:stCondLst>
                                  <p:childTnLst>
                                    <p:set>
                                      <p:cBhvr>
                                        <p:cTn dur="1" fill="hold">
                                          <p:stCondLst>
                                            <p:cond delay="0"/>
                                          </p:stCondLst>
                                        </p:cTn>
                                        <p:tgtEl>
                                          <p:spTgt spid="22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25"/>
          <p:cNvSpPr txBox="1"/>
          <p:nvPr/>
        </p:nvSpPr>
        <p:spPr>
          <a:xfrm>
            <a:off x="0" y="2171550"/>
            <a:ext cx="9144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400">
                <a:solidFill>
                  <a:srgbClr val="F99A04"/>
                </a:solidFill>
              </a:rPr>
              <a:t>Thank You</a:t>
            </a:r>
            <a:endParaRPr sz="4400">
              <a:solidFill>
                <a:srgbClr val="F99A0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sp>
        <p:nvSpPr>
          <p:cNvPr id="250" name="Google Shape;250;p26"/>
          <p:cNvSpPr txBox="1"/>
          <p:nvPr/>
        </p:nvSpPr>
        <p:spPr>
          <a:xfrm>
            <a:off x="635775" y="311775"/>
            <a:ext cx="83499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rgbClr val="333333"/>
                </a:solidFill>
              </a:rPr>
              <a:t>Step 1: Get Review Records and Add to DynamoDB </a:t>
            </a:r>
            <a:endParaRPr b="1" sz="2300"/>
          </a:p>
        </p:txBody>
      </p:sp>
      <p:sp>
        <p:nvSpPr>
          <p:cNvPr id="251" name="Google Shape;251;p26"/>
          <p:cNvSpPr txBox="1"/>
          <p:nvPr/>
        </p:nvSpPr>
        <p:spPr>
          <a:xfrm>
            <a:off x="1437700" y="2491200"/>
            <a:ext cx="2949900" cy="32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52" name="Google Shape;252;p26"/>
          <p:cNvPicPr preferRelativeResize="0"/>
          <p:nvPr/>
        </p:nvPicPr>
        <p:blipFill>
          <a:blip r:embed="rId3">
            <a:alphaModFix/>
          </a:blip>
          <a:stretch>
            <a:fillRect/>
          </a:stretch>
        </p:blipFill>
        <p:spPr>
          <a:xfrm>
            <a:off x="1602500" y="945575"/>
            <a:ext cx="4943475" cy="1276350"/>
          </a:xfrm>
          <a:prstGeom prst="rect">
            <a:avLst/>
          </a:prstGeom>
          <a:noFill/>
          <a:ln>
            <a:noFill/>
          </a:ln>
        </p:spPr>
      </p:pic>
      <p:sp>
        <p:nvSpPr>
          <p:cNvPr id="253" name="Google Shape;253;p26"/>
          <p:cNvSpPr txBox="1"/>
          <p:nvPr/>
        </p:nvSpPr>
        <p:spPr>
          <a:xfrm>
            <a:off x="2164500" y="2344500"/>
            <a:ext cx="627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E69138"/>
                </a:solidFill>
              </a:rPr>
              <a:t>Lambda Function 1: Get records from S3 using bucket and key names</a:t>
            </a:r>
            <a:endParaRPr>
              <a:solidFill>
                <a:srgbClr val="E69138"/>
              </a:solidFill>
            </a:endParaRPr>
          </a:p>
          <a:p>
            <a:pPr indent="0" lvl="0" marL="0" rtl="0" algn="l">
              <a:spcBef>
                <a:spcPts val="0"/>
              </a:spcBef>
              <a:spcAft>
                <a:spcPts val="0"/>
              </a:spcAft>
              <a:buNone/>
            </a:pPr>
            <a:r>
              <a:t/>
            </a:r>
            <a:endParaRPr/>
          </a:p>
        </p:txBody>
      </p:sp>
      <p:sp>
        <p:nvSpPr>
          <p:cNvPr id="254" name="Google Shape;254;p26"/>
          <p:cNvSpPr txBox="1"/>
          <p:nvPr/>
        </p:nvSpPr>
        <p:spPr>
          <a:xfrm>
            <a:off x="3382775" y="2881125"/>
            <a:ext cx="6277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rPr>
              <a:t>Lambda Function 2: </a:t>
            </a:r>
            <a:endParaRPr>
              <a:solidFill>
                <a:srgbClr val="1155CC"/>
              </a:solidFill>
            </a:endParaRPr>
          </a:p>
          <a:p>
            <a:pPr indent="0" lvl="0" marL="0" rtl="0" algn="l">
              <a:spcBef>
                <a:spcPts val="0"/>
              </a:spcBef>
              <a:spcAft>
                <a:spcPts val="0"/>
              </a:spcAft>
              <a:buNone/>
            </a:pPr>
            <a:r>
              <a:t/>
            </a:r>
            <a:endParaRPr>
              <a:solidFill>
                <a:srgbClr val="1155CC"/>
              </a:solidFill>
            </a:endParaRPr>
          </a:p>
          <a:p>
            <a:pPr indent="0" lvl="0" marL="457200" rtl="0" algn="l">
              <a:spcBef>
                <a:spcPts val="0"/>
              </a:spcBef>
              <a:spcAft>
                <a:spcPts val="0"/>
              </a:spcAft>
              <a:buNone/>
            </a:pPr>
            <a:r>
              <a:rPr lang="en">
                <a:solidFill>
                  <a:srgbClr val="1155CC"/>
                </a:solidFill>
              </a:rPr>
              <a:t>Get the S3 bucket and key for each log file contained in the event</a:t>
            </a:r>
            <a:endParaRPr>
              <a:solidFill>
                <a:srgbClr val="1155CC"/>
              </a:solidFill>
            </a:endParaRPr>
          </a:p>
          <a:p>
            <a:pPr indent="0" lvl="0" marL="457200" rtl="0" algn="l">
              <a:spcBef>
                <a:spcPts val="0"/>
              </a:spcBef>
              <a:spcAft>
                <a:spcPts val="0"/>
              </a:spcAft>
              <a:buNone/>
            </a:pPr>
            <a:r>
              <a:t/>
            </a:r>
            <a:endParaRPr>
              <a:solidFill>
                <a:srgbClr val="1155CC"/>
              </a:solidFill>
            </a:endParaRPr>
          </a:p>
          <a:p>
            <a:pPr indent="0" lvl="0" marL="457200" rtl="0" algn="l">
              <a:spcBef>
                <a:spcPts val="0"/>
              </a:spcBef>
              <a:spcAft>
                <a:spcPts val="0"/>
              </a:spcAft>
              <a:buNone/>
            </a:pPr>
            <a:r>
              <a:rPr lang="en">
                <a:solidFill>
                  <a:srgbClr val="1155CC"/>
                </a:solidFill>
              </a:rPr>
              <a:t>Call function 1 to get records</a:t>
            </a:r>
            <a:endParaRPr>
              <a:solidFill>
                <a:srgbClr val="1155CC"/>
              </a:solidFill>
            </a:endParaRPr>
          </a:p>
          <a:p>
            <a:pPr indent="0" lvl="0" marL="457200" rtl="0" algn="l">
              <a:spcBef>
                <a:spcPts val="0"/>
              </a:spcBef>
              <a:spcAft>
                <a:spcPts val="0"/>
              </a:spcAft>
              <a:buNone/>
            </a:pPr>
            <a:r>
              <a:t/>
            </a:r>
            <a:endParaRPr>
              <a:solidFill>
                <a:srgbClr val="1155CC"/>
              </a:solidFill>
            </a:endParaRPr>
          </a:p>
          <a:p>
            <a:pPr indent="0" lvl="0" marL="457200" rtl="0" algn="l">
              <a:spcBef>
                <a:spcPts val="0"/>
              </a:spcBef>
              <a:spcAft>
                <a:spcPts val="0"/>
              </a:spcAft>
              <a:buNone/>
            </a:pPr>
            <a:r>
              <a:rPr lang="en">
                <a:solidFill>
                  <a:srgbClr val="1155CC"/>
                </a:solidFill>
              </a:rPr>
              <a:t>Put records into DynamoDB</a:t>
            </a:r>
            <a:endParaRPr>
              <a:solidFill>
                <a:srgbClr val="1155CC"/>
              </a:solidFill>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Sentiment Analysis Pipeline</a:t>
            </a:r>
            <a:endParaRPr sz="2200"/>
          </a:p>
        </p:txBody>
      </p:sp>
      <p:pic>
        <p:nvPicPr>
          <p:cNvPr id="260" name="Google Shape;260;p27"/>
          <p:cNvPicPr preferRelativeResize="0"/>
          <p:nvPr/>
        </p:nvPicPr>
        <p:blipFill>
          <a:blip r:embed="rId3">
            <a:alphaModFix/>
          </a:blip>
          <a:stretch>
            <a:fillRect/>
          </a:stretch>
        </p:blipFill>
        <p:spPr>
          <a:xfrm>
            <a:off x="7698756" y="3450209"/>
            <a:ext cx="919070" cy="855304"/>
          </a:xfrm>
          <a:prstGeom prst="rect">
            <a:avLst/>
          </a:prstGeom>
          <a:noFill/>
          <a:ln>
            <a:noFill/>
          </a:ln>
        </p:spPr>
      </p:pic>
      <p:sp>
        <p:nvSpPr>
          <p:cNvPr id="261" name="Google Shape;261;p27"/>
          <p:cNvSpPr/>
          <p:nvPr/>
        </p:nvSpPr>
        <p:spPr>
          <a:xfrm>
            <a:off x="6407622" y="1517900"/>
            <a:ext cx="321900" cy="770400"/>
          </a:xfrm>
          <a:prstGeom prst="rect">
            <a:avLst/>
          </a:prstGeom>
          <a:gradFill>
            <a:gsLst>
              <a:gs pos="0">
                <a:srgbClr val="DDDDDD"/>
              </a:gs>
              <a:gs pos="100000">
                <a:srgbClr val="919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6843302" y="1517900"/>
            <a:ext cx="321900" cy="770400"/>
          </a:xfrm>
          <a:prstGeom prst="rect">
            <a:avLst/>
          </a:prstGeom>
          <a:gradFill>
            <a:gsLst>
              <a:gs pos="0">
                <a:srgbClr val="DDDDDD"/>
              </a:gs>
              <a:gs pos="100000">
                <a:srgbClr val="919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7278982" y="1517900"/>
            <a:ext cx="321900" cy="770400"/>
          </a:xfrm>
          <a:prstGeom prst="rect">
            <a:avLst/>
          </a:prstGeom>
          <a:gradFill>
            <a:gsLst>
              <a:gs pos="0">
                <a:srgbClr val="DDDDDD"/>
              </a:gs>
              <a:gs pos="100000">
                <a:srgbClr val="919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rot="751728">
            <a:off x="7806987" y="1516118"/>
            <a:ext cx="320840" cy="773970"/>
          </a:xfrm>
          <a:prstGeom prst="rect">
            <a:avLst/>
          </a:prstGeom>
          <a:gradFill>
            <a:gsLst>
              <a:gs pos="0">
                <a:srgbClr val="DDDDDD"/>
              </a:gs>
              <a:gs pos="100000">
                <a:srgbClr val="919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27"/>
          <p:cNvCxnSpPr/>
          <p:nvPr/>
        </p:nvCxnSpPr>
        <p:spPr>
          <a:xfrm>
            <a:off x="6290022" y="2398138"/>
            <a:ext cx="1897500" cy="0"/>
          </a:xfrm>
          <a:prstGeom prst="straightConnector1">
            <a:avLst/>
          </a:prstGeom>
          <a:noFill/>
          <a:ln cap="flat" cmpd="sng" w="28575">
            <a:solidFill>
              <a:srgbClr val="F6B26B"/>
            </a:solidFill>
            <a:prstDash val="solid"/>
            <a:round/>
            <a:headEnd len="med" w="med" type="none"/>
            <a:tailEnd len="med" w="med" type="none"/>
          </a:ln>
        </p:spPr>
      </p:cxnSp>
      <p:sp>
        <p:nvSpPr>
          <p:cNvPr id="266" name="Google Shape;266;p27"/>
          <p:cNvSpPr txBox="1"/>
          <p:nvPr/>
        </p:nvSpPr>
        <p:spPr>
          <a:xfrm>
            <a:off x="148125" y="1595300"/>
            <a:ext cx="118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Incoming Reviews</a:t>
            </a:r>
            <a:endParaRPr b="1">
              <a:solidFill>
                <a:schemeClr val="lt1"/>
              </a:solidFill>
            </a:endParaRPr>
          </a:p>
        </p:txBody>
      </p:sp>
      <p:sp>
        <p:nvSpPr>
          <p:cNvPr id="267" name="Google Shape;267;p27"/>
          <p:cNvSpPr txBox="1"/>
          <p:nvPr/>
        </p:nvSpPr>
        <p:spPr>
          <a:xfrm>
            <a:off x="583188" y="3050650"/>
            <a:ext cx="14811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500">
                <a:latin typeface="Abel"/>
                <a:ea typeface="Abel"/>
                <a:cs typeface="Abel"/>
                <a:sym typeface="Abel"/>
              </a:rPr>
              <a:t>Amazon Athena</a:t>
            </a:r>
            <a:endParaRPr b="1" sz="1500">
              <a:latin typeface="Abel"/>
              <a:ea typeface="Abel"/>
              <a:cs typeface="Abel"/>
              <a:sym typeface="Abel"/>
            </a:endParaRPr>
          </a:p>
        </p:txBody>
      </p:sp>
      <p:sp>
        <p:nvSpPr>
          <p:cNvPr id="268" name="Google Shape;268;p27"/>
          <p:cNvSpPr txBox="1"/>
          <p:nvPr/>
        </p:nvSpPr>
        <p:spPr>
          <a:xfrm>
            <a:off x="2449638" y="3050650"/>
            <a:ext cx="11022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500">
                <a:latin typeface="Abel"/>
                <a:ea typeface="Abel"/>
                <a:cs typeface="Abel"/>
                <a:sym typeface="Abel"/>
              </a:rPr>
              <a:t>Amazon S3</a:t>
            </a:r>
            <a:endParaRPr b="1" sz="1500">
              <a:latin typeface="Abel"/>
              <a:ea typeface="Abel"/>
              <a:cs typeface="Abel"/>
              <a:sym typeface="Abel"/>
            </a:endParaRPr>
          </a:p>
        </p:txBody>
      </p:sp>
      <p:sp>
        <p:nvSpPr>
          <p:cNvPr id="269" name="Google Shape;269;p27"/>
          <p:cNvSpPr txBox="1"/>
          <p:nvPr/>
        </p:nvSpPr>
        <p:spPr>
          <a:xfrm>
            <a:off x="3937204" y="3050650"/>
            <a:ext cx="14811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500">
                <a:latin typeface="Abel"/>
                <a:ea typeface="Abel"/>
                <a:cs typeface="Abel"/>
                <a:sym typeface="Abel"/>
              </a:rPr>
              <a:t>Amazon Kinesis</a:t>
            </a:r>
            <a:endParaRPr b="1" sz="1500">
              <a:solidFill>
                <a:schemeClr val="lt1"/>
              </a:solidFill>
              <a:latin typeface="Abel"/>
              <a:ea typeface="Abel"/>
              <a:cs typeface="Abel"/>
              <a:sym typeface="Abel"/>
            </a:endParaRPr>
          </a:p>
        </p:txBody>
      </p:sp>
      <p:sp>
        <p:nvSpPr>
          <p:cNvPr id="270" name="Google Shape;270;p27"/>
          <p:cNvSpPr txBox="1"/>
          <p:nvPr/>
        </p:nvSpPr>
        <p:spPr>
          <a:xfrm>
            <a:off x="5562613" y="3050650"/>
            <a:ext cx="175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Abel"/>
                <a:ea typeface="Abel"/>
                <a:cs typeface="Abel"/>
                <a:sym typeface="Abel"/>
              </a:rPr>
              <a:t>Amazon Lambda</a:t>
            </a:r>
            <a:endParaRPr b="1" sz="1500">
              <a:latin typeface="Abel"/>
              <a:ea typeface="Abel"/>
              <a:cs typeface="Abel"/>
              <a:sym typeface="Abel"/>
            </a:endParaRPr>
          </a:p>
        </p:txBody>
      </p:sp>
      <p:pic>
        <p:nvPicPr>
          <p:cNvPr id="271" name="Google Shape;271;p27"/>
          <p:cNvPicPr preferRelativeResize="0"/>
          <p:nvPr/>
        </p:nvPicPr>
        <p:blipFill rotWithShape="1">
          <a:blip r:embed="rId4">
            <a:alphaModFix/>
          </a:blip>
          <a:srcRect b="0" l="0" r="56360" t="0"/>
          <a:stretch/>
        </p:blipFill>
        <p:spPr>
          <a:xfrm>
            <a:off x="1331025" y="1478063"/>
            <a:ext cx="1182900" cy="934674"/>
          </a:xfrm>
          <a:prstGeom prst="rect">
            <a:avLst/>
          </a:prstGeom>
          <a:noFill/>
          <a:ln>
            <a:noFill/>
          </a:ln>
        </p:spPr>
      </p:pic>
      <p:pic>
        <p:nvPicPr>
          <p:cNvPr id="272" name="Google Shape;272;p27"/>
          <p:cNvPicPr preferRelativeResize="0"/>
          <p:nvPr/>
        </p:nvPicPr>
        <p:blipFill>
          <a:blip r:embed="rId5">
            <a:alphaModFix/>
          </a:blip>
          <a:stretch>
            <a:fillRect/>
          </a:stretch>
        </p:blipFill>
        <p:spPr>
          <a:xfrm>
            <a:off x="3351000" y="1517750"/>
            <a:ext cx="706626" cy="855301"/>
          </a:xfrm>
          <a:prstGeom prst="rect">
            <a:avLst/>
          </a:prstGeom>
          <a:noFill/>
          <a:ln>
            <a:noFill/>
          </a:ln>
        </p:spPr>
      </p:pic>
      <p:pic>
        <p:nvPicPr>
          <p:cNvPr id="273" name="Google Shape;273;p27"/>
          <p:cNvPicPr preferRelativeResize="0"/>
          <p:nvPr/>
        </p:nvPicPr>
        <p:blipFill>
          <a:blip r:embed="rId6">
            <a:alphaModFix/>
          </a:blip>
          <a:stretch>
            <a:fillRect/>
          </a:stretch>
        </p:blipFill>
        <p:spPr>
          <a:xfrm>
            <a:off x="5109081" y="1544397"/>
            <a:ext cx="682758" cy="770401"/>
          </a:xfrm>
          <a:prstGeom prst="rect">
            <a:avLst/>
          </a:prstGeom>
          <a:noFill/>
          <a:ln>
            <a:noFill/>
          </a:ln>
        </p:spPr>
      </p:pic>
      <p:pic>
        <p:nvPicPr>
          <p:cNvPr id="274" name="Google Shape;274;p27"/>
          <p:cNvPicPr preferRelativeResize="0"/>
          <p:nvPr/>
        </p:nvPicPr>
        <p:blipFill>
          <a:blip r:embed="rId5">
            <a:alphaModFix/>
          </a:blip>
          <a:stretch>
            <a:fillRect/>
          </a:stretch>
        </p:blipFill>
        <p:spPr>
          <a:xfrm>
            <a:off x="6005087" y="3505325"/>
            <a:ext cx="706626" cy="855301"/>
          </a:xfrm>
          <a:prstGeom prst="rect">
            <a:avLst/>
          </a:prstGeom>
          <a:noFill/>
          <a:ln>
            <a:noFill/>
          </a:ln>
        </p:spPr>
      </p:pic>
      <p:pic>
        <p:nvPicPr>
          <p:cNvPr id="275" name="Google Shape;275;p27"/>
          <p:cNvPicPr preferRelativeResize="0"/>
          <p:nvPr/>
        </p:nvPicPr>
        <p:blipFill rotWithShape="1">
          <a:blip r:embed="rId4">
            <a:alphaModFix/>
          </a:blip>
          <a:srcRect b="0" l="0" r="56360" t="0"/>
          <a:stretch/>
        </p:blipFill>
        <p:spPr>
          <a:xfrm>
            <a:off x="2358450" y="3410525"/>
            <a:ext cx="1182900" cy="934674"/>
          </a:xfrm>
          <a:prstGeom prst="rect">
            <a:avLst/>
          </a:prstGeom>
          <a:noFill/>
          <a:ln>
            <a:noFill/>
          </a:ln>
        </p:spPr>
      </p:pic>
      <p:pic>
        <p:nvPicPr>
          <p:cNvPr id="276" name="Google Shape;276;p27"/>
          <p:cNvPicPr preferRelativeResize="0"/>
          <p:nvPr/>
        </p:nvPicPr>
        <p:blipFill>
          <a:blip r:embed="rId7">
            <a:alphaModFix/>
          </a:blip>
          <a:stretch>
            <a:fillRect/>
          </a:stretch>
        </p:blipFill>
        <p:spPr>
          <a:xfrm>
            <a:off x="852486" y="3450240"/>
            <a:ext cx="804264" cy="965473"/>
          </a:xfrm>
          <a:prstGeom prst="rect">
            <a:avLst/>
          </a:prstGeom>
          <a:noFill/>
          <a:ln>
            <a:noFill/>
          </a:ln>
        </p:spPr>
      </p:pic>
      <p:cxnSp>
        <p:nvCxnSpPr>
          <p:cNvPr id="277" name="Google Shape;277;p27"/>
          <p:cNvCxnSpPr/>
          <p:nvPr/>
        </p:nvCxnSpPr>
        <p:spPr>
          <a:xfrm>
            <a:off x="1217100" y="1899350"/>
            <a:ext cx="369000" cy="7500"/>
          </a:xfrm>
          <a:prstGeom prst="straightConnector1">
            <a:avLst/>
          </a:prstGeom>
          <a:noFill/>
          <a:ln cap="flat" cmpd="sng" w="19050">
            <a:solidFill>
              <a:srgbClr val="CC0000"/>
            </a:solidFill>
            <a:prstDash val="solid"/>
            <a:round/>
            <a:headEnd len="med" w="med" type="none"/>
            <a:tailEnd len="med" w="med" type="triangle"/>
          </a:ln>
        </p:spPr>
      </p:cxnSp>
      <p:cxnSp>
        <p:nvCxnSpPr>
          <p:cNvPr id="278" name="Google Shape;278;p27"/>
          <p:cNvCxnSpPr/>
          <p:nvPr/>
        </p:nvCxnSpPr>
        <p:spPr>
          <a:xfrm>
            <a:off x="2609500" y="1899350"/>
            <a:ext cx="369000" cy="7500"/>
          </a:xfrm>
          <a:prstGeom prst="straightConnector1">
            <a:avLst/>
          </a:prstGeom>
          <a:noFill/>
          <a:ln cap="flat" cmpd="sng" w="19050">
            <a:solidFill>
              <a:srgbClr val="E69138"/>
            </a:solidFill>
            <a:prstDash val="solid"/>
            <a:round/>
            <a:headEnd len="med" w="med" type="none"/>
            <a:tailEnd len="med" w="med" type="triangle"/>
          </a:ln>
        </p:spPr>
      </p:cxnSp>
      <p:cxnSp>
        <p:nvCxnSpPr>
          <p:cNvPr id="279" name="Google Shape;279;p27"/>
          <p:cNvCxnSpPr/>
          <p:nvPr/>
        </p:nvCxnSpPr>
        <p:spPr>
          <a:xfrm>
            <a:off x="4398850" y="1899350"/>
            <a:ext cx="369000" cy="7500"/>
          </a:xfrm>
          <a:prstGeom prst="straightConnector1">
            <a:avLst/>
          </a:prstGeom>
          <a:noFill/>
          <a:ln cap="flat" cmpd="sng" w="19050">
            <a:solidFill>
              <a:srgbClr val="3C78D8"/>
            </a:solidFill>
            <a:prstDash val="solid"/>
            <a:round/>
            <a:headEnd len="med" w="med" type="none"/>
            <a:tailEnd len="med" w="med" type="triangle"/>
          </a:ln>
        </p:spPr>
      </p:cxnSp>
      <p:cxnSp>
        <p:nvCxnSpPr>
          <p:cNvPr id="280" name="Google Shape;280;p27"/>
          <p:cNvCxnSpPr>
            <a:stCxn id="273" idx="2"/>
            <a:endCxn id="270" idx="0"/>
          </p:cNvCxnSpPr>
          <p:nvPr/>
        </p:nvCxnSpPr>
        <p:spPr>
          <a:xfrm flipH="1" rot="-5400000">
            <a:off x="5578560" y="2186698"/>
            <a:ext cx="735900" cy="992100"/>
          </a:xfrm>
          <a:prstGeom prst="curvedConnector3">
            <a:avLst>
              <a:gd fmla="val 49997" name="adj1"/>
            </a:avLst>
          </a:prstGeom>
          <a:noFill/>
          <a:ln cap="flat" cmpd="sng" w="19050">
            <a:solidFill>
              <a:srgbClr val="E69138"/>
            </a:solidFill>
            <a:prstDash val="solid"/>
            <a:round/>
            <a:headEnd len="med" w="med" type="none"/>
            <a:tailEnd len="med" w="med" type="none"/>
          </a:ln>
        </p:spPr>
      </p:cxnSp>
      <p:cxnSp>
        <p:nvCxnSpPr>
          <p:cNvPr id="281" name="Google Shape;281;p27"/>
          <p:cNvCxnSpPr>
            <a:stCxn id="270" idx="0"/>
          </p:cNvCxnSpPr>
          <p:nvPr/>
        </p:nvCxnSpPr>
        <p:spPr>
          <a:xfrm flipH="1">
            <a:off x="6432313" y="3050650"/>
            <a:ext cx="10200" cy="101700"/>
          </a:xfrm>
          <a:prstGeom prst="straightConnector1">
            <a:avLst/>
          </a:prstGeom>
          <a:noFill/>
          <a:ln cap="flat" cmpd="sng" w="9525">
            <a:solidFill>
              <a:srgbClr val="E69138"/>
            </a:solidFill>
            <a:prstDash val="solid"/>
            <a:round/>
            <a:headEnd len="med" w="med" type="none"/>
            <a:tailEnd len="med" w="med" type="triangle"/>
          </a:ln>
        </p:spPr>
      </p:cxnSp>
      <p:cxnSp>
        <p:nvCxnSpPr>
          <p:cNvPr id="282" name="Google Shape;282;p27"/>
          <p:cNvCxnSpPr/>
          <p:nvPr/>
        </p:nvCxnSpPr>
        <p:spPr>
          <a:xfrm rot="5400000">
            <a:off x="6711688" y="2468175"/>
            <a:ext cx="595500" cy="569700"/>
          </a:xfrm>
          <a:prstGeom prst="curvedConnector3">
            <a:avLst>
              <a:gd fmla="val 50000" name="adj1"/>
            </a:avLst>
          </a:prstGeom>
          <a:noFill/>
          <a:ln cap="flat" cmpd="sng" w="19050">
            <a:solidFill>
              <a:srgbClr val="999999"/>
            </a:solidFill>
            <a:prstDash val="solid"/>
            <a:round/>
            <a:headEnd len="med" w="med" type="none"/>
            <a:tailEnd len="med" w="med" type="none"/>
          </a:ln>
        </p:spPr>
      </p:cxnSp>
      <p:cxnSp>
        <p:nvCxnSpPr>
          <p:cNvPr id="283" name="Google Shape;283;p27"/>
          <p:cNvCxnSpPr/>
          <p:nvPr/>
        </p:nvCxnSpPr>
        <p:spPr>
          <a:xfrm flipH="1">
            <a:off x="6714200" y="3050650"/>
            <a:ext cx="10200" cy="101700"/>
          </a:xfrm>
          <a:prstGeom prst="straightConnector1">
            <a:avLst/>
          </a:prstGeom>
          <a:noFill/>
          <a:ln cap="flat" cmpd="sng" w="9525">
            <a:solidFill>
              <a:srgbClr val="999999"/>
            </a:solidFill>
            <a:prstDash val="solid"/>
            <a:round/>
            <a:headEnd len="med" w="med" type="none"/>
            <a:tailEnd len="med" w="med" type="triangle"/>
          </a:ln>
        </p:spPr>
      </p:cxnSp>
      <p:cxnSp>
        <p:nvCxnSpPr>
          <p:cNvPr id="284" name="Google Shape;284;p27"/>
          <p:cNvCxnSpPr/>
          <p:nvPr/>
        </p:nvCxnSpPr>
        <p:spPr>
          <a:xfrm>
            <a:off x="7087800" y="3874113"/>
            <a:ext cx="369000" cy="7500"/>
          </a:xfrm>
          <a:prstGeom prst="straightConnector1">
            <a:avLst/>
          </a:prstGeom>
          <a:noFill/>
          <a:ln cap="flat" cmpd="sng" w="19050">
            <a:solidFill>
              <a:srgbClr val="38761D"/>
            </a:solidFill>
            <a:prstDash val="solid"/>
            <a:round/>
            <a:headEnd len="med" w="med" type="none"/>
            <a:tailEnd len="med" w="med" type="triangle"/>
          </a:ln>
        </p:spPr>
      </p:cxnSp>
      <p:cxnSp>
        <p:nvCxnSpPr>
          <p:cNvPr id="285" name="Google Shape;285;p27"/>
          <p:cNvCxnSpPr/>
          <p:nvPr/>
        </p:nvCxnSpPr>
        <p:spPr>
          <a:xfrm flipH="1">
            <a:off x="5316100" y="3863525"/>
            <a:ext cx="420900" cy="14100"/>
          </a:xfrm>
          <a:prstGeom prst="straightConnector1">
            <a:avLst/>
          </a:prstGeom>
          <a:noFill/>
          <a:ln cap="flat" cmpd="sng" w="19050">
            <a:solidFill>
              <a:srgbClr val="E69138"/>
            </a:solidFill>
            <a:prstDash val="solid"/>
            <a:round/>
            <a:headEnd len="med" w="med" type="none"/>
            <a:tailEnd len="med" w="med" type="triangle"/>
          </a:ln>
        </p:spPr>
      </p:cxnSp>
      <p:cxnSp>
        <p:nvCxnSpPr>
          <p:cNvPr id="286" name="Google Shape;286;p27"/>
          <p:cNvCxnSpPr/>
          <p:nvPr/>
        </p:nvCxnSpPr>
        <p:spPr>
          <a:xfrm flipH="1">
            <a:off x="3653050" y="3863525"/>
            <a:ext cx="420900" cy="14100"/>
          </a:xfrm>
          <a:prstGeom prst="straightConnector1">
            <a:avLst/>
          </a:prstGeom>
          <a:noFill/>
          <a:ln cap="flat" cmpd="sng" w="19050">
            <a:solidFill>
              <a:srgbClr val="CC0000"/>
            </a:solidFill>
            <a:prstDash val="solid"/>
            <a:round/>
            <a:headEnd len="med" w="med" type="none"/>
            <a:tailEnd len="med" w="med" type="triangle"/>
          </a:ln>
        </p:spPr>
      </p:cxnSp>
      <p:cxnSp>
        <p:nvCxnSpPr>
          <p:cNvPr id="287" name="Google Shape;287;p27"/>
          <p:cNvCxnSpPr/>
          <p:nvPr/>
        </p:nvCxnSpPr>
        <p:spPr>
          <a:xfrm flipH="1">
            <a:off x="1990000" y="3863525"/>
            <a:ext cx="420900" cy="14100"/>
          </a:xfrm>
          <a:prstGeom prst="straightConnector1">
            <a:avLst/>
          </a:prstGeom>
          <a:noFill/>
          <a:ln cap="flat" cmpd="sng" w="19050">
            <a:solidFill>
              <a:srgbClr val="E69138"/>
            </a:solidFill>
            <a:prstDash val="solid"/>
            <a:round/>
            <a:headEnd len="med" w="med" type="none"/>
            <a:tailEnd len="med" w="med" type="triangle"/>
          </a:ln>
        </p:spPr>
      </p:cxnSp>
      <p:pic>
        <p:nvPicPr>
          <p:cNvPr id="288" name="Google Shape;288;p27"/>
          <p:cNvPicPr preferRelativeResize="0"/>
          <p:nvPr/>
        </p:nvPicPr>
        <p:blipFill>
          <a:blip r:embed="rId8">
            <a:alphaModFix/>
          </a:blip>
          <a:stretch>
            <a:fillRect/>
          </a:stretch>
        </p:blipFill>
        <p:spPr>
          <a:xfrm>
            <a:off x="4215995" y="3547775"/>
            <a:ext cx="1066708" cy="770400"/>
          </a:xfrm>
          <a:prstGeom prst="rect">
            <a:avLst/>
          </a:prstGeom>
          <a:noFill/>
          <a:ln>
            <a:noFill/>
          </a:ln>
        </p:spPr>
      </p:pic>
      <p:sp>
        <p:nvSpPr>
          <p:cNvPr id="289" name="Google Shape;28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27"/>
          <p:cNvSpPr txBox="1"/>
          <p:nvPr/>
        </p:nvSpPr>
        <p:spPr>
          <a:xfrm>
            <a:off x="1649350" y="1108225"/>
            <a:ext cx="1102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Abel"/>
                <a:ea typeface="Abel"/>
                <a:cs typeface="Abel"/>
                <a:sym typeface="Abel"/>
              </a:rPr>
              <a:t>Amazon S3</a:t>
            </a:r>
            <a:endParaRPr b="1" sz="1500">
              <a:latin typeface="Abel"/>
              <a:ea typeface="Abel"/>
              <a:cs typeface="Abel"/>
              <a:sym typeface="Abel"/>
            </a:endParaRPr>
          </a:p>
        </p:txBody>
      </p:sp>
      <p:sp>
        <p:nvSpPr>
          <p:cNvPr id="291" name="Google Shape;291;p27"/>
          <p:cNvSpPr txBox="1"/>
          <p:nvPr/>
        </p:nvSpPr>
        <p:spPr>
          <a:xfrm>
            <a:off x="3138906" y="1108213"/>
            <a:ext cx="1582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Abel"/>
                <a:ea typeface="Abel"/>
                <a:cs typeface="Abel"/>
                <a:sym typeface="Abel"/>
              </a:rPr>
              <a:t>Amazon Lambda</a:t>
            </a:r>
            <a:endParaRPr b="1" sz="1500">
              <a:solidFill>
                <a:schemeClr val="lt1"/>
              </a:solidFill>
              <a:latin typeface="Abel"/>
              <a:ea typeface="Abel"/>
              <a:cs typeface="Abel"/>
              <a:sym typeface="Abel"/>
            </a:endParaRPr>
          </a:p>
        </p:txBody>
      </p:sp>
      <p:sp>
        <p:nvSpPr>
          <p:cNvPr id="292" name="Google Shape;292;p27"/>
          <p:cNvSpPr txBox="1"/>
          <p:nvPr/>
        </p:nvSpPr>
        <p:spPr>
          <a:xfrm>
            <a:off x="4782750" y="1080950"/>
            <a:ext cx="1999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Abel"/>
                <a:ea typeface="Abel"/>
                <a:cs typeface="Abel"/>
                <a:sym typeface="Abel"/>
              </a:rPr>
              <a:t>Amazon DynamoDB</a:t>
            </a:r>
            <a:endParaRPr b="1" sz="1500">
              <a:latin typeface="Abel"/>
              <a:ea typeface="Abel"/>
              <a:cs typeface="Abel"/>
              <a:sym typeface="Abel"/>
            </a:endParaRPr>
          </a:p>
        </p:txBody>
      </p:sp>
      <p:sp>
        <p:nvSpPr>
          <p:cNvPr id="293" name="Google Shape;293;p27"/>
          <p:cNvSpPr txBox="1"/>
          <p:nvPr/>
        </p:nvSpPr>
        <p:spPr>
          <a:xfrm>
            <a:off x="6618325" y="1055475"/>
            <a:ext cx="1999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500">
                <a:latin typeface="Abel"/>
                <a:ea typeface="Abel"/>
                <a:cs typeface="Abel"/>
                <a:sym typeface="Abel"/>
              </a:rPr>
              <a:t>DynamoDB Streams</a:t>
            </a:r>
            <a:endParaRPr b="1" sz="1500">
              <a:latin typeface="Abel"/>
              <a:ea typeface="Abel"/>
              <a:cs typeface="Abel"/>
              <a:sym typeface="Abel"/>
            </a:endParaRPr>
          </a:p>
        </p:txBody>
      </p:sp>
      <p:sp>
        <p:nvSpPr>
          <p:cNvPr id="294" name="Google Shape;294;p27"/>
          <p:cNvSpPr txBox="1"/>
          <p:nvPr/>
        </p:nvSpPr>
        <p:spPr>
          <a:xfrm>
            <a:off x="7291200" y="3050650"/>
            <a:ext cx="1999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Abel"/>
                <a:ea typeface="Abel"/>
                <a:cs typeface="Abel"/>
                <a:sym typeface="Abel"/>
              </a:rPr>
              <a:t>Amazon Comprehend</a:t>
            </a:r>
            <a:endParaRPr b="1" sz="1500">
              <a:latin typeface="Abel"/>
              <a:ea typeface="Abel"/>
              <a:cs typeface="Abel"/>
              <a:sym typeface="A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 name="Shape 298"/>
        <p:cNvGrpSpPr/>
        <p:nvPr/>
      </p:nvGrpSpPr>
      <p:grpSpPr>
        <a:xfrm>
          <a:off x="0" y="0"/>
          <a:ext cx="0" cy="0"/>
          <a:chOff x="0" y="0"/>
          <a:chExt cx="0" cy="0"/>
        </a:xfrm>
      </p:grpSpPr>
      <p:sp>
        <p:nvSpPr>
          <p:cNvPr id="299" name="Google Shape;299;p28"/>
          <p:cNvSpPr txBox="1"/>
          <p:nvPr/>
        </p:nvSpPr>
        <p:spPr>
          <a:xfrm>
            <a:off x="650325" y="547250"/>
            <a:ext cx="84936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rgbClr val="333333"/>
                </a:solidFill>
              </a:rPr>
              <a:t>Step 3: Sentiment Analysis and Send Results to </a:t>
            </a:r>
            <a:r>
              <a:rPr b="1" lang="en" sz="1950">
                <a:solidFill>
                  <a:srgbClr val="333333"/>
                </a:solidFill>
              </a:rPr>
              <a:t>DynamoDB</a:t>
            </a:r>
            <a:r>
              <a:rPr b="1" lang="en" sz="1950">
                <a:solidFill>
                  <a:srgbClr val="333333"/>
                </a:solidFill>
              </a:rPr>
              <a:t> Table </a:t>
            </a:r>
            <a:endParaRPr b="1" sz="2300"/>
          </a:p>
        </p:txBody>
      </p:sp>
      <p:sp>
        <p:nvSpPr>
          <p:cNvPr id="300" name="Google Shape;300;p28"/>
          <p:cNvSpPr txBox="1"/>
          <p:nvPr/>
        </p:nvSpPr>
        <p:spPr>
          <a:xfrm>
            <a:off x="828650" y="3166350"/>
            <a:ext cx="205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Amazon Comprehend</a:t>
            </a:r>
            <a:endParaRPr>
              <a:solidFill>
                <a:schemeClr val="lt1"/>
              </a:solidFill>
            </a:endParaRPr>
          </a:p>
        </p:txBody>
      </p:sp>
      <p:sp>
        <p:nvSpPr>
          <p:cNvPr id="301" name="Google Shape;301;p28"/>
          <p:cNvSpPr txBox="1"/>
          <p:nvPr/>
        </p:nvSpPr>
        <p:spPr>
          <a:xfrm>
            <a:off x="1097213" y="1131013"/>
            <a:ext cx="17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Amazon Lambda</a:t>
            </a:r>
            <a:endParaRPr>
              <a:solidFill>
                <a:schemeClr val="lt1"/>
              </a:solidFill>
            </a:endParaRPr>
          </a:p>
        </p:txBody>
      </p:sp>
      <p:pic>
        <p:nvPicPr>
          <p:cNvPr id="302" name="Google Shape;302;p28"/>
          <p:cNvPicPr preferRelativeResize="0"/>
          <p:nvPr/>
        </p:nvPicPr>
        <p:blipFill>
          <a:blip r:embed="rId3">
            <a:alphaModFix/>
          </a:blip>
          <a:stretch>
            <a:fillRect/>
          </a:stretch>
        </p:blipFill>
        <p:spPr>
          <a:xfrm>
            <a:off x="1504637" y="1630175"/>
            <a:ext cx="706626" cy="855301"/>
          </a:xfrm>
          <a:prstGeom prst="rect">
            <a:avLst/>
          </a:prstGeom>
          <a:noFill/>
          <a:ln>
            <a:noFill/>
          </a:ln>
        </p:spPr>
      </p:pic>
      <p:sp>
        <p:nvSpPr>
          <p:cNvPr id="303" name="Google Shape;303;p28"/>
          <p:cNvSpPr/>
          <p:nvPr/>
        </p:nvSpPr>
        <p:spPr>
          <a:xfrm>
            <a:off x="3581125" y="1438875"/>
            <a:ext cx="4565100" cy="133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1100"/>
              </a:spcAft>
              <a:buNone/>
            </a:pPr>
            <a:r>
              <a:rPr lang="en" sz="1050">
                <a:solidFill>
                  <a:srgbClr val="333333"/>
                </a:solidFill>
              </a:rPr>
              <a:t>Lambda function calls the Amazon Comprehend detect_sentiment API with the review text, and Amazon Comprehend returns one of the four sentiments: positive, negative, neutral, or mixed and calls the DynamoDB table to update the sentiment response on the review item and create product review summary items (or update them if they already exist).</a:t>
            </a:r>
            <a:endParaRPr sz="1050">
              <a:solidFill>
                <a:srgbClr val="333333"/>
              </a:solidFill>
            </a:endParaRPr>
          </a:p>
        </p:txBody>
      </p:sp>
      <p:sp>
        <p:nvSpPr>
          <p:cNvPr id="304" name="Google Shape;304;p28"/>
          <p:cNvSpPr txBox="1"/>
          <p:nvPr/>
        </p:nvSpPr>
        <p:spPr>
          <a:xfrm>
            <a:off x="2916175" y="3308675"/>
            <a:ext cx="5895000" cy="3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50">
              <a:solidFill>
                <a:srgbClr val="5F6364"/>
              </a:solidFill>
              <a:latin typeface="Courier New"/>
              <a:ea typeface="Courier New"/>
              <a:cs typeface="Courier New"/>
              <a:sym typeface="Courier New"/>
            </a:endParaRPr>
          </a:p>
        </p:txBody>
      </p:sp>
      <p:cxnSp>
        <p:nvCxnSpPr>
          <p:cNvPr id="305" name="Google Shape;305;p28"/>
          <p:cNvCxnSpPr/>
          <p:nvPr/>
        </p:nvCxnSpPr>
        <p:spPr>
          <a:xfrm flipH="1">
            <a:off x="1853600" y="2699225"/>
            <a:ext cx="8700" cy="398700"/>
          </a:xfrm>
          <a:prstGeom prst="straightConnector1">
            <a:avLst/>
          </a:prstGeom>
          <a:noFill/>
          <a:ln cap="flat" cmpd="sng" w="19050">
            <a:solidFill>
              <a:srgbClr val="E69138"/>
            </a:solidFill>
            <a:prstDash val="solid"/>
            <a:round/>
            <a:headEnd len="med" w="med" type="none"/>
            <a:tailEnd len="med" w="med" type="triangle"/>
          </a:ln>
        </p:spPr>
      </p:cxnSp>
      <p:pic>
        <p:nvPicPr>
          <p:cNvPr id="306" name="Google Shape;306;p28"/>
          <p:cNvPicPr preferRelativeResize="0"/>
          <p:nvPr/>
        </p:nvPicPr>
        <p:blipFill>
          <a:blip r:embed="rId4">
            <a:alphaModFix/>
          </a:blip>
          <a:stretch>
            <a:fillRect/>
          </a:stretch>
        </p:blipFill>
        <p:spPr>
          <a:xfrm>
            <a:off x="1398406" y="3634984"/>
            <a:ext cx="919070" cy="855304"/>
          </a:xfrm>
          <a:prstGeom prst="rect">
            <a:avLst/>
          </a:prstGeom>
          <a:noFill/>
          <a:ln>
            <a:noFill/>
          </a:ln>
        </p:spPr>
      </p:pic>
      <p:sp>
        <p:nvSpPr>
          <p:cNvPr id="307" name="Google Shape;307;p28"/>
          <p:cNvSpPr txBox="1"/>
          <p:nvPr/>
        </p:nvSpPr>
        <p:spPr>
          <a:xfrm>
            <a:off x="2916175" y="3179500"/>
            <a:ext cx="62277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33333"/>
                </a:solidFill>
                <a:latin typeface="Courier New"/>
                <a:ea typeface="Courier New"/>
                <a:cs typeface="Courier New"/>
                <a:sym typeface="Courier New"/>
              </a:rPr>
              <a:t>d_response = dt.put_item(</a:t>
            </a:r>
            <a:endParaRPr sz="105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333333"/>
                </a:solidFill>
                <a:latin typeface="Courier New"/>
                <a:ea typeface="Courier New"/>
                <a:cs typeface="Courier New"/>
                <a:sym typeface="Courier New"/>
              </a:rPr>
              <a:t>Item={'pk': pk, 'sk': sk + '#' + 'SENTIMENT', 'sentiment': st})</a:t>
            </a:r>
            <a:endParaRPr sz="105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333333"/>
                </a:solidFill>
                <a:latin typeface="Courier New"/>
                <a:ea typeface="Courier New"/>
                <a:cs typeface="Courier New"/>
                <a:sym typeface="Courier New"/>
              </a:rPr>
              <a:t>if st == "POSITIVE":</a:t>
            </a:r>
            <a:endParaRPr sz="1050">
              <a:solidFill>
                <a:srgbClr val="333333"/>
              </a:solidFill>
              <a:latin typeface="Courier New"/>
              <a:ea typeface="Courier New"/>
              <a:cs typeface="Courier New"/>
              <a:sym typeface="Courier New"/>
            </a:endParaRPr>
          </a:p>
          <a:p>
            <a:pPr indent="0" lvl="0" marL="457200" rtl="0" algn="l">
              <a:spcBef>
                <a:spcPts val="0"/>
              </a:spcBef>
              <a:spcAft>
                <a:spcPts val="0"/>
              </a:spcAft>
              <a:buNone/>
            </a:pPr>
            <a:r>
              <a:rPr lang="en" sz="1050">
                <a:solidFill>
                  <a:srgbClr val="333333"/>
                </a:solidFill>
                <a:latin typeface="Courier New"/>
                <a:ea typeface="Courier New"/>
                <a:cs typeface="Courier New"/>
                <a:sym typeface="Courier New"/>
              </a:rPr>
              <a:t>d_s_response = dt.update_item(</a:t>
            </a:r>
            <a:endParaRPr sz="1050">
              <a:solidFill>
                <a:srgbClr val="333333"/>
              </a:solidFill>
              <a:latin typeface="Courier New"/>
              <a:ea typeface="Courier New"/>
              <a:cs typeface="Courier New"/>
              <a:sym typeface="Courier New"/>
            </a:endParaRPr>
          </a:p>
          <a:p>
            <a:pPr indent="457200" lvl="0" marL="0" rtl="0" algn="l">
              <a:spcBef>
                <a:spcPts val="0"/>
              </a:spcBef>
              <a:spcAft>
                <a:spcPts val="0"/>
              </a:spcAft>
              <a:buNone/>
            </a:pPr>
            <a:r>
              <a:rPr lang="en" sz="1050">
                <a:solidFill>
                  <a:srgbClr val="333333"/>
                </a:solidFill>
                <a:latin typeface="Courier New"/>
                <a:ea typeface="Courier New"/>
                <a:cs typeface="Courier New"/>
                <a:sym typeface="Courier New"/>
              </a:rPr>
              <a:t>      Key={'pk': pk,'sk': '2099-12-31#REVIEWSUMMARY'},</a:t>
            </a:r>
            <a:endParaRPr sz="1050">
              <a:solidFill>
                <a:srgbClr val="333333"/>
              </a:solidFill>
              <a:latin typeface="Courier New"/>
              <a:ea typeface="Courier New"/>
              <a:cs typeface="Courier New"/>
              <a:sym typeface="Courier New"/>
            </a:endParaRPr>
          </a:p>
          <a:p>
            <a:pPr indent="0" lvl="0" marL="1371600" rtl="0" algn="l">
              <a:spcBef>
                <a:spcPts val="0"/>
              </a:spcBef>
              <a:spcAft>
                <a:spcPts val="0"/>
              </a:spcAft>
              <a:buNone/>
            </a:pPr>
            <a:r>
              <a:rPr lang="en" sz="1050">
                <a:solidFill>
                  <a:srgbClr val="333333"/>
                </a:solidFill>
                <a:latin typeface="Courier New"/>
                <a:ea typeface="Courier New"/>
                <a:cs typeface="Courier New"/>
                <a:sym typeface="Courier New"/>
              </a:rPr>
              <a:t>U</a:t>
            </a:r>
            <a:r>
              <a:rPr lang="en" sz="1050">
                <a:solidFill>
                  <a:srgbClr val="333333"/>
                </a:solidFill>
                <a:latin typeface="Courier New"/>
                <a:ea typeface="Courier New"/>
                <a:cs typeface="Courier New"/>
                <a:sym typeface="Courier New"/>
              </a:rPr>
              <a:t>pdateExpression="set positive_sentiment_count= if_not_exists(positive_sentiment_count,:start)+:inc",</a:t>
            </a:r>
            <a:endParaRPr sz="1050">
              <a:solidFill>
                <a:srgbClr val="333333"/>
              </a:solidFill>
              <a:latin typeface="Courier New"/>
              <a:ea typeface="Courier New"/>
              <a:cs typeface="Courier New"/>
              <a:sym typeface="Courier New"/>
            </a:endParaRPr>
          </a:p>
          <a:p>
            <a:pPr indent="457200" lvl="0" marL="457200" rtl="0" algn="l">
              <a:spcBef>
                <a:spcPts val="0"/>
              </a:spcBef>
              <a:spcAft>
                <a:spcPts val="0"/>
              </a:spcAft>
              <a:buNone/>
            </a:pPr>
            <a:r>
              <a:rPr lang="en" sz="1050">
                <a:solidFill>
                  <a:srgbClr val="333333"/>
                </a:solidFill>
                <a:latin typeface="Courier New"/>
                <a:ea typeface="Courier New"/>
                <a:cs typeface="Courier New"/>
                <a:sym typeface="Courier New"/>
              </a:rPr>
              <a:t>      ExpressionAttributeValues={':inc': 1,':start': 0},</a:t>
            </a:r>
            <a:endParaRPr sz="1050">
              <a:solidFill>
                <a:srgbClr val="333333"/>
              </a:solidFill>
              <a:latin typeface="Courier New"/>
              <a:ea typeface="Courier New"/>
              <a:cs typeface="Courier New"/>
              <a:sym typeface="Courier New"/>
            </a:endParaRPr>
          </a:p>
          <a:p>
            <a:pPr indent="457200" lvl="0" marL="457200" rtl="0" algn="l">
              <a:spcBef>
                <a:spcPts val="0"/>
              </a:spcBef>
              <a:spcAft>
                <a:spcPts val="0"/>
              </a:spcAft>
              <a:buNone/>
            </a:pPr>
            <a:r>
              <a:rPr lang="en" sz="1050">
                <a:solidFill>
                  <a:srgbClr val="333333"/>
                </a:solidFill>
                <a:latin typeface="Courier New"/>
                <a:ea typeface="Courier New"/>
                <a:cs typeface="Courier New"/>
                <a:sym typeface="Courier New"/>
              </a:rPr>
              <a:t>      ReturnValues="UPDATED_NEW")</a:t>
            </a:r>
            <a:endParaRPr sz="1050">
              <a:solidFill>
                <a:srgbClr val="333333"/>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1" name="Shape 311"/>
        <p:cNvGrpSpPr/>
        <p:nvPr/>
      </p:nvGrpSpPr>
      <p:grpSpPr>
        <a:xfrm>
          <a:off x="0" y="0"/>
          <a:ext cx="0" cy="0"/>
          <a:chOff x="0" y="0"/>
          <a:chExt cx="0" cy="0"/>
        </a:xfrm>
      </p:grpSpPr>
      <p:sp>
        <p:nvSpPr>
          <p:cNvPr id="312" name="Google Shape;312;p29"/>
          <p:cNvSpPr txBox="1"/>
          <p:nvPr/>
        </p:nvSpPr>
        <p:spPr>
          <a:xfrm>
            <a:off x="650325" y="547250"/>
            <a:ext cx="63948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rgbClr val="333333"/>
                </a:solidFill>
              </a:rPr>
              <a:t>Step 4: H</a:t>
            </a:r>
            <a:r>
              <a:rPr b="1" lang="en" sz="1950">
                <a:solidFill>
                  <a:srgbClr val="333333"/>
                </a:solidFill>
              </a:rPr>
              <a:t>istorical Analysis or Ad Hoc Queries</a:t>
            </a:r>
            <a:endParaRPr b="1" sz="2300"/>
          </a:p>
        </p:txBody>
      </p:sp>
      <p:sp>
        <p:nvSpPr>
          <p:cNvPr id="313" name="Google Shape;313;p29"/>
          <p:cNvSpPr txBox="1"/>
          <p:nvPr/>
        </p:nvSpPr>
        <p:spPr>
          <a:xfrm>
            <a:off x="1062179" y="3166338"/>
            <a:ext cx="14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Amazon Kinesis</a:t>
            </a:r>
            <a:endParaRPr>
              <a:solidFill>
                <a:schemeClr val="lt1"/>
              </a:solidFill>
            </a:endParaRPr>
          </a:p>
        </p:txBody>
      </p:sp>
      <p:pic>
        <p:nvPicPr>
          <p:cNvPr id="314" name="Google Shape;314;p29"/>
          <p:cNvPicPr preferRelativeResize="0"/>
          <p:nvPr/>
        </p:nvPicPr>
        <p:blipFill>
          <a:blip r:embed="rId3">
            <a:alphaModFix/>
          </a:blip>
          <a:stretch>
            <a:fillRect/>
          </a:stretch>
        </p:blipFill>
        <p:spPr>
          <a:xfrm>
            <a:off x="1310624" y="3589140"/>
            <a:ext cx="919075" cy="919075"/>
          </a:xfrm>
          <a:prstGeom prst="rect">
            <a:avLst/>
          </a:prstGeom>
          <a:noFill/>
          <a:ln>
            <a:noFill/>
          </a:ln>
        </p:spPr>
      </p:pic>
      <p:sp>
        <p:nvSpPr>
          <p:cNvPr id="315" name="Google Shape;315;p29"/>
          <p:cNvSpPr txBox="1"/>
          <p:nvPr/>
        </p:nvSpPr>
        <p:spPr>
          <a:xfrm>
            <a:off x="1097213" y="1131013"/>
            <a:ext cx="17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Amazon Lambda</a:t>
            </a:r>
            <a:endParaRPr>
              <a:solidFill>
                <a:schemeClr val="lt1"/>
              </a:solidFill>
            </a:endParaRPr>
          </a:p>
        </p:txBody>
      </p:sp>
      <p:pic>
        <p:nvPicPr>
          <p:cNvPr id="316" name="Google Shape;316;p29"/>
          <p:cNvPicPr preferRelativeResize="0"/>
          <p:nvPr/>
        </p:nvPicPr>
        <p:blipFill>
          <a:blip r:embed="rId4">
            <a:alphaModFix/>
          </a:blip>
          <a:stretch>
            <a:fillRect/>
          </a:stretch>
        </p:blipFill>
        <p:spPr>
          <a:xfrm>
            <a:off x="1504637" y="1630175"/>
            <a:ext cx="706626" cy="855301"/>
          </a:xfrm>
          <a:prstGeom prst="rect">
            <a:avLst/>
          </a:prstGeom>
          <a:noFill/>
          <a:ln>
            <a:noFill/>
          </a:ln>
        </p:spPr>
      </p:pic>
      <p:sp>
        <p:nvSpPr>
          <p:cNvPr id="317" name="Google Shape;317;p29"/>
          <p:cNvSpPr txBox="1"/>
          <p:nvPr/>
        </p:nvSpPr>
        <p:spPr>
          <a:xfrm>
            <a:off x="4731675" y="1264350"/>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1100"/>
              </a:spcAft>
              <a:buNone/>
            </a:pPr>
            <a:r>
              <a:t/>
            </a:r>
            <a:endParaRPr sz="1050">
              <a:solidFill>
                <a:srgbClr val="333333"/>
              </a:solidFill>
            </a:endParaRPr>
          </a:p>
        </p:txBody>
      </p:sp>
      <p:sp>
        <p:nvSpPr>
          <p:cNvPr id="318" name="Google Shape;318;p29"/>
          <p:cNvSpPr/>
          <p:nvPr/>
        </p:nvSpPr>
        <p:spPr>
          <a:xfrm>
            <a:off x="3548325" y="1432175"/>
            <a:ext cx="4565100" cy="133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1100"/>
              </a:spcAft>
              <a:buNone/>
            </a:pPr>
            <a:r>
              <a:rPr lang="en" sz="1050">
                <a:solidFill>
                  <a:srgbClr val="333333"/>
                </a:solidFill>
              </a:rPr>
              <a:t>Lambda function f</a:t>
            </a:r>
            <a:r>
              <a:rPr lang="en" sz="1050">
                <a:solidFill>
                  <a:srgbClr val="333333"/>
                </a:solidFill>
              </a:rPr>
              <a:t>latten the DynamoDB streaming JSON logs and add the record to the</a:t>
            </a:r>
            <a:r>
              <a:rPr b="1" lang="en" sz="1050">
                <a:solidFill>
                  <a:srgbClr val="333333"/>
                </a:solidFill>
              </a:rPr>
              <a:t> Kinesis Data Firehose delivery stream</a:t>
            </a:r>
            <a:r>
              <a:rPr lang="en" sz="1050">
                <a:solidFill>
                  <a:srgbClr val="333333"/>
                </a:solidFill>
              </a:rPr>
              <a:t>.Invoke the Firehose delivery stream put_record API for putting updates in the S3 bucket, where you can run ad hoc queries or analytics using </a:t>
            </a:r>
            <a:r>
              <a:rPr lang="en" sz="1050">
                <a:solidFill>
                  <a:srgbClr val="333333"/>
                </a:solidFill>
                <a:uFill>
                  <a:noFill/>
                </a:uFill>
                <a:hlinkClick r:id="rId5">
                  <a:extLst>
                    <a:ext uri="{A12FA001-AC4F-418D-AE19-62706E023703}">
                      <ahyp:hlinkClr val="tx"/>
                    </a:ext>
                  </a:extLst>
                </a:hlinkClick>
              </a:rPr>
              <a:t>Amazon Athena</a:t>
            </a:r>
            <a:endParaRPr sz="1050">
              <a:solidFill>
                <a:srgbClr val="333333"/>
              </a:solidFill>
            </a:endParaRPr>
          </a:p>
        </p:txBody>
      </p:sp>
      <p:sp>
        <p:nvSpPr>
          <p:cNvPr id="319" name="Google Shape;319;p29"/>
          <p:cNvSpPr txBox="1"/>
          <p:nvPr/>
        </p:nvSpPr>
        <p:spPr>
          <a:xfrm>
            <a:off x="2916175" y="3308675"/>
            <a:ext cx="5895000" cy="11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33333"/>
                </a:solidFill>
                <a:latin typeface="Courier New"/>
                <a:ea typeface="Courier New"/>
                <a:cs typeface="Courier New"/>
                <a:sym typeface="Courier New"/>
              </a:rPr>
              <a:t>FIREHOSE_URL </a:t>
            </a:r>
            <a:r>
              <a:rPr lang="en" sz="1050">
                <a:solidFill>
                  <a:srgbClr val="A67F59"/>
                </a:solidFill>
                <a:latin typeface="Courier New"/>
                <a:ea typeface="Courier New"/>
                <a:cs typeface="Courier New"/>
                <a:sym typeface="Courier New"/>
              </a:rPr>
              <a:t>=</a:t>
            </a:r>
            <a:r>
              <a:rPr lang="en" sz="1050">
                <a:solidFill>
                  <a:srgbClr val="333333"/>
                </a:solidFill>
                <a:latin typeface="Courier New"/>
                <a:ea typeface="Courier New"/>
                <a:cs typeface="Courier New"/>
                <a:sym typeface="Courier New"/>
              </a:rPr>
              <a:t> os</a:t>
            </a:r>
            <a:r>
              <a:rPr lang="en" sz="1050">
                <a:solidFill>
                  <a:srgbClr val="5F6364"/>
                </a:solidFill>
                <a:latin typeface="Courier New"/>
                <a:ea typeface="Courier New"/>
                <a:cs typeface="Courier New"/>
                <a:sym typeface="Courier New"/>
              </a:rPr>
              <a:t>.</a:t>
            </a:r>
            <a:r>
              <a:rPr lang="en" sz="1050">
                <a:solidFill>
                  <a:srgbClr val="333333"/>
                </a:solidFill>
                <a:latin typeface="Courier New"/>
                <a:ea typeface="Courier New"/>
                <a:cs typeface="Courier New"/>
                <a:sym typeface="Courier New"/>
              </a:rPr>
              <a:t>environ</a:t>
            </a:r>
            <a:r>
              <a:rPr lang="en" sz="1050">
                <a:solidFill>
                  <a:srgbClr val="5F6364"/>
                </a:solidFill>
                <a:latin typeface="Courier New"/>
                <a:ea typeface="Courier New"/>
                <a:cs typeface="Courier New"/>
                <a:sym typeface="Courier New"/>
              </a:rPr>
              <a:t>[</a:t>
            </a:r>
            <a:r>
              <a:rPr lang="en" sz="1050">
                <a:solidFill>
                  <a:srgbClr val="2F9C0A"/>
                </a:solidFill>
                <a:latin typeface="Courier New"/>
                <a:ea typeface="Courier New"/>
                <a:cs typeface="Courier New"/>
                <a:sym typeface="Courier New"/>
              </a:rPr>
              <a:t>'FIREHOSE_URL'</a:t>
            </a:r>
            <a:r>
              <a:rPr lang="en" sz="1050">
                <a:solidFill>
                  <a:srgbClr val="5F6364"/>
                </a:solidFill>
                <a:latin typeface="Courier New"/>
                <a:ea typeface="Courier New"/>
                <a:cs typeface="Courier New"/>
                <a:sym typeface="Courier New"/>
              </a:rPr>
              <a:t>]</a:t>
            </a:r>
            <a:r>
              <a:rPr lang="en" sz="850">
                <a:solidFill>
                  <a:srgbClr val="333333"/>
                </a:solidFill>
                <a:latin typeface="Courier New"/>
                <a:ea typeface="Courier New"/>
                <a:cs typeface="Courier New"/>
                <a:sym typeface="Courier New"/>
              </a:rPr>
              <a:t>   </a:t>
            </a:r>
            <a:endParaRPr sz="85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1990B8"/>
                </a:solidFill>
                <a:latin typeface="Courier New"/>
                <a:ea typeface="Courier New"/>
                <a:cs typeface="Courier New"/>
                <a:sym typeface="Courier New"/>
              </a:rPr>
              <a:t>for</a:t>
            </a:r>
            <a:r>
              <a:rPr lang="en" sz="850">
                <a:solidFill>
                  <a:srgbClr val="333333"/>
                </a:solidFill>
                <a:latin typeface="Courier New"/>
                <a:ea typeface="Courier New"/>
                <a:cs typeface="Courier New"/>
                <a:sym typeface="Courier New"/>
              </a:rPr>
              <a:t> rec </a:t>
            </a:r>
            <a:r>
              <a:rPr lang="en" sz="850">
                <a:solidFill>
                  <a:srgbClr val="1990B8"/>
                </a:solidFill>
                <a:latin typeface="Courier New"/>
                <a:ea typeface="Courier New"/>
                <a:cs typeface="Courier New"/>
                <a:sym typeface="Courier New"/>
              </a:rPr>
              <a:t>in</a:t>
            </a:r>
            <a:r>
              <a:rPr lang="en" sz="850">
                <a:solidFill>
                  <a:srgbClr val="333333"/>
                </a:solidFill>
                <a:latin typeface="Courier New"/>
                <a:ea typeface="Courier New"/>
                <a:cs typeface="Courier New"/>
                <a:sym typeface="Courier New"/>
              </a:rPr>
              <a:t> event</a:t>
            </a:r>
            <a:r>
              <a:rPr lang="en" sz="850">
                <a:solidFill>
                  <a:srgbClr val="5F6364"/>
                </a:solidFill>
                <a:latin typeface="Courier New"/>
                <a:ea typeface="Courier New"/>
                <a:cs typeface="Courier New"/>
                <a:sym typeface="Courier New"/>
              </a:rPr>
              <a:t>[</a:t>
            </a:r>
            <a:r>
              <a:rPr lang="en" sz="850">
                <a:solidFill>
                  <a:srgbClr val="2F9C0A"/>
                </a:solidFill>
                <a:latin typeface="Courier New"/>
                <a:ea typeface="Courier New"/>
                <a:cs typeface="Courier New"/>
                <a:sym typeface="Courier New"/>
              </a:rPr>
              <a:t>'Records'</a:t>
            </a:r>
            <a:r>
              <a:rPr lang="en" sz="850">
                <a:solidFill>
                  <a:srgbClr val="5F6364"/>
                </a:solidFill>
                <a:latin typeface="Courier New"/>
                <a:ea typeface="Courier New"/>
                <a:cs typeface="Courier New"/>
                <a:sym typeface="Courier New"/>
              </a:rPr>
              <a:t>]:</a:t>
            </a:r>
            <a:endParaRPr sz="85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333333"/>
                </a:solidFill>
                <a:latin typeface="Courier New"/>
                <a:ea typeface="Courier New"/>
                <a:cs typeface="Courier New"/>
                <a:sym typeface="Courier New"/>
              </a:rPr>
              <a:t>   </a:t>
            </a:r>
            <a:r>
              <a:rPr lang="en" sz="850">
                <a:solidFill>
                  <a:srgbClr val="1990B8"/>
                </a:solidFill>
                <a:latin typeface="Courier New"/>
                <a:ea typeface="Courier New"/>
                <a:cs typeface="Courier New"/>
                <a:sym typeface="Courier New"/>
              </a:rPr>
              <a:t>if</a:t>
            </a:r>
            <a:r>
              <a:rPr lang="en" sz="850">
                <a:solidFill>
                  <a:srgbClr val="333333"/>
                </a:solidFill>
                <a:latin typeface="Courier New"/>
                <a:ea typeface="Courier New"/>
                <a:cs typeface="Courier New"/>
                <a:sym typeface="Courier New"/>
              </a:rPr>
              <a:t> </a:t>
            </a:r>
            <a:r>
              <a:rPr lang="en" sz="850">
                <a:solidFill>
                  <a:srgbClr val="5F6364"/>
                </a:solidFill>
                <a:latin typeface="Courier New"/>
                <a:ea typeface="Courier New"/>
                <a:cs typeface="Courier New"/>
                <a:sym typeface="Courier New"/>
              </a:rPr>
              <a:t>(</a:t>
            </a:r>
            <a:r>
              <a:rPr lang="en" sz="850">
                <a:solidFill>
                  <a:srgbClr val="333333"/>
                </a:solidFill>
                <a:latin typeface="Courier New"/>
                <a:ea typeface="Courier New"/>
                <a:cs typeface="Courier New"/>
                <a:sym typeface="Courier New"/>
              </a:rPr>
              <a:t>rec</a:t>
            </a:r>
            <a:r>
              <a:rPr lang="en" sz="850">
                <a:solidFill>
                  <a:srgbClr val="5F6364"/>
                </a:solidFill>
                <a:latin typeface="Courier New"/>
                <a:ea typeface="Courier New"/>
                <a:cs typeface="Courier New"/>
                <a:sym typeface="Courier New"/>
              </a:rPr>
              <a:t>[</a:t>
            </a:r>
            <a:r>
              <a:rPr lang="en" sz="850">
                <a:solidFill>
                  <a:srgbClr val="2F9C0A"/>
                </a:solidFill>
                <a:latin typeface="Courier New"/>
                <a:ea typeface="Courier New"/>
                <a:cs typeface="Courier New"/>
                <a:sym typeface="Courier New"/>
              </a:rPr>
              <a:t>'eventName'</a:t>
            </a:r>
            <a:r>
              <a:rPr lang="en" sz="850">
                <a:solidFill>
                  <a:srgbClr val="5F6364"/>
                </a:solidFill>
                <a:latin typeface="Courier New"/>
                <a:ea typeface="Courier New"/>
                <a:cs typeface="Courier New"/>
                <a:sym typeface="Courier New"/>
              </a:rPr>
              <a:t>]</a:t>
            </a:r>
            <a:r>
              <a:rPr lang="en" sz="850">
                <a:solidFill>
                  <a:srgbClr val="333333"/>
                </a:solidFill>
                <a:latin typeface="Courier New"/>
                <a:ea typeface="Courier New"/>
                <a:cs typeface="Courier New"/>
                <a:sym typeface="Courier New"/>
              </a:rPr>
              <a:t> </a:t>
            </a:r>
            <a:r>
              <a:rPr lang="en" sz="850">
                <a:solidFill>
                  <a:srgbClr val="A67F59"/>
                </a:solidFill>
                <a:latin typeface="Courier New"/>
                <a:ea typeface="Courier New"/>
                <a:cs typeface="Courier New"/>
                <a:sym typeface="Courier New"/>
              </a:rPr>
              <a:t>==</a:t>
            </a:r>
            <a:r>
              <a:rPr lang="en" sz="850">
                <a:solidFill>
                  <a:srgbClr val="333333"/>
                </a:solidFill>
                <a:latin typeface="Courier New"/>
                <a:ea typeface="Courier New"/>
                <a:cs typeface="Courier New"/>
                <a:sym typeface="Courier New"/>
              </a:rPr>
              <a:t> </a:t>
            </a:r>
            <a:r>
              <a:rPr lang="en" sz="850">
                <a:solidFill>
                  <a:srgbClr val="2F9C0A"/>
                </a:solidFill>
                <a:latin typeface="Courier New"/>
                <a:ea typeface="Courier New"/>
                <a:cs typeface="Courier New"/>
                <a:sym typeface="Courier New"/>
              </a:rPr>
              <a:t>'INSERT'</a:t>
            </a:r>
            <a:r>
              <a:rPr lang="en" sz="850">
                <a:solidFill>
                  <a:srgbClr val="333333"/>
                </a:solidFill>
                <a:latin typeface="Courier New"/>
                <a:ea typeface="Courier New"/>
                <a:cs typeface="Courier New"/>
                <a:sym typeface="Courier New"/>
              </a:rPr>
              <a:t> </a:t>
            </a:r>
            <a:r>
              <a:rPr lang="en" sz="850">
                <a:solidFill>
                  <a:srgbClr val="1990B8"/>
                </a:solidFill>
                <a:latin typeface="Courier New"/>
                <a:ea typeface="Courier New"/>
                <a:cs typeface="Courier New"/>
                <a:sym typeface="Courier New"/>
              </a:rPr>
              <a:t>and</a:t>
            </a:r>
            <a:r>
              <a:rPr lang="en" sz="850">
                <a:solidFill>
                  <a:srgbClr val="333333"/>
                </a:solidFill>
                <a:latin typeface="Courier New"/>
                <a:ea typeface="Courier New"/>
                <a:cs typeface="Courier New"/>
                <a:sym typeface="Courier New"/>
              </a:rPr>
              <a:t> </a:t>
            </a:r>
            <a:r>
              <a:rPr lang="en" sz="850">
                <a:solidFill>
                  <a:srgbClr val="5F6364"/>
                </a:solidFill>
                <a:latin typeface="Courier New"/>
                <a:ea typeface="Courier New"/>
                <a:cs typeface="Courier New"/>
                <a:sym typeface="Courier New"/>
              </a:rPr>
              <a:t>(</a:t>
            </a:r>
            <a:r>
              <a:rPr lang="en" sz="850">
                <a:solidFill>
                  <a:srgbClr val="2F9C0A"/>
                </a:solidFill>
                <a:latin typeface="Courier New"/>
                <a:ea typeface="Courier New"/>
                <a:cs typeface="Courier New"/>
                <a:sym typeface="Courier New"/>
              </a:rPr>
              <a:t>'review_body'</a:t>
            </a:r>
            <a:r>
              <a:rPr lang="en" sz="850">
                <a:solidFill>
                  <a:srgbClr val="333333"/>
                </a:solidFill>
                <a:latin typeface="Courier New"/>
                <a:ea typeface="Courier New"/>
                <a:cs typeface="Courier New"/>
                <a:sym typeface="Courier New"/>
              </a:rPr>
              <a:t> </a:t>
            </a:r>
            <a:r>
              <a:rPr lang="en" sz="850">
                <a:solidFill>
                  <a:srgbClr val="1990B8"/>
                </a:solidFill>
                <a:latin typeface="Courier New"/>
                <a:ea typeface="Courier New"/>
                <a:cs typeface="Courier New"/>
                <a:sym typeface="Courier New"/>
              </a:rPr>
              <a:t>in</a:t>
            </a:r>
            <a:r>
              <a:rPr lang="en" sz="850">
                <a:solidFill>
                  <a:srgbClr val="333333"/>
                </a:solidFill>
                <a:latin typeface="Courier New"/>
                <a:ea typeface="Courier New"/>
                <a:cs typeface="Courier New"/>
                <a:sym typeface="Courier New"/>
              </a:rPr>
              <a:t> rec</a:t>
            </a:r>
            <a:r>
              <a:rPr lang="en" sz="850">
                <a:solidFill>
                  <a:srgbClr val="5F6364"/>
                </a:solidFill>
                <a:latin typeface="Courier New"/>
                <a:ea typeface="Courier New"/>
                <a:cs typeface="Courier New"/>
                <a:sym typeface="Courier New"/>
              </a:rPr>
              <a:t>[</a:t>
            </a:r>
            <a:r>
              <a:rPr lang="en" sz="850">
                <a:solidFill>
                  <a:srgbClr val="2F9C0A"/>
                </a:solidFill>
                <a:latin typeface="Courier New"/>
                <a:ea typeface="Courier New"/>
                <a:cs typeface="Courier New"/>
                <a:sym typeface="Courier New"/>
              </a:rPr>
              <a:t>'dynamodb'</a:t>
            </a:r>
            <a:r>
              <a:rPr lang="en" sz="850">
                <a:solidFill>
                  <a:srgbClr val="5F6364"/>
                </a:solidFill>
                <a:latin typeface="Courier New"/>
                <a:ea typeface="Courier New"/>
                <a:cs typeface="Courier New"/>
                <a:sym typeface="Courier New"/>
              </a:rPr>
              <a:t>][</a:t>
            </a:r>
            <a:r>
              <a:rPr lang="en" sz="850">
                <a:solidFill>
                  <a:srgbClr val="2F9C0A"/>
                </a:solidFill>
                <a:latin typeface="Courier New"/>
                <a:ea typeface="Courier New"/>
                <a:cs typeface="Courier New"/>
                <a:sym typeface="Courier New"/>
              </a:rPr>
              <a:t>'NewImage'</a:t>
            </a:r>
            <a:r>
              <a:rPr lang="en" sz="850">
                <a:solidFill>
                  <a:srgbClr val="5F6364"/>
                </a:solidFill>
                <a:latin typeface="Courier New"/>
                <a:ea typeface="Courier New"/>
                <a:cs typeface="Courier New"/>
                <a:sym typeface="Courier New"/>
              </a:rPr>
              <a:t>])):</a:t>
            </a:r>
            <a:endParaRPr sz="85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333333"/>
                </a:solidFill>
                <a:latin typeface="Courier New"/>
                <a:ea typeface="Courier New"/>
                <a:cs typeface="Courier New"/>
                <a:sym typeface="Courier New"/>
              </a:rPr>
              <a:t>      convt</a:t>
            </a:r>
            <a:r>
              <a:rPr lang="en" sz="850">
                <a:solidFill>
                  <a:srgbClr val="A67F59"/>
                </a:solidFill>
                <a:latin typeface="Courier New"/>
                <a:ea typeface="Courier New"/>
                <a:cs typeface="Courier New"/>
                <a:sym typeface="Courier New"/>
              </a:rPr>
              <a:t>=</a:t>
            </a:r>
            <a:r>
              <a:rPr lang="en" sz="850">
                <a:solidFill>
                  <a:srgbClr val="333333"/>
                </a:solidFill>
                <a:latin typeface="Courier New"/>
                <a:ea typeface="Courier New"/>
                <a:cs typeface="Courier New"/>
                <a:sym typeface="Courier New"/>
              </a:rPr>
              <a:t>convert_file</a:t>
            </a:r>
            <a:r>
              <a:rPr lang="en" sz="850">
                <a:solidFill>
                  <a:srgbClr val="5F6364"/>
                </a:solidFill>
                <a:latin typeface="Courier New"/>
                <a:ea typeface="Courier New"/>
                <a:cs typeface="Courier New"/>
                <a:sym typeface="Courier New"/>
              </a:rPr>
              <a:t>(</a:t>
            </a:r>
            <a:r>
              <a:rPr lang="en" sz="850">
                <a:solidFill>
                  <a:srgbClr val="333333"/>
                </a:solidFill>
                <a:latin typeface="Courier New"/>
                <a:ea typeface="Courier New"/>
                <a:cs typeface="Courier New"/>
                <a:sym typeface="Courier New"/>
              </a:rPr>
              <a:t>rec</a:t>
            </a:r>
            <a:r>
              <a:rPr lang="en" sz="850">
                <a:solidFill>
                  <a:srgbClr val="5F6364"/>
                </a:solidFill>
                <a:latin typeface="Courier New"/>
                <a:ea typeface="Courier New"/>
                <a:cs typeface="Courier New"/>
                <a:sym typeface="Courier New"/>
              </a:rPr>
              <a:t>)</a:t>
            </a:r>
            <a:endParaRPr sz="85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333333"/>
                </a:solidFill>
                <a:latin typeface="Courier New"/>
                <a:ea typeface="Courier New"/>
                <a:cs typeface="Courier New"/>
                <a:sym typeface="Courier New"/>
              </a:rPr>
              <a:t>      response </a:t>
            </a:r>
            <a:r>
              <a:rPr lang="en" sz="850">
                <a:solidFill>
                  <a:srgbClr val="A67F59"/>
                </a:solidFill>
                <a:latin typeface="Courier New"/>
                <a:ea typeface="Courier New"/>
                <a:cs typeface="Courier New"/>
                <a:sym typeface="Courier New"/>
              </a:rPr>
              <a:t>=</a:t>
            </a:r>
            <a:r>
              <a:rPr lang="en" sz="850">
                <a:solidFill>
                  <a:srgbClr val="333333"/>
                </a:solidFill>
                <a:latin typeface="Courier New"/>
                <a:ea typeface="Courier New"/>
                <a:cs typeface="Courier New"/>
                <a:sym typeface="Courier New"/>
              </a:rPr>
              <a:t> fh</a:t>
            </a:r>
            <a:r>
              <a:rPr lang="en" sz="850">
                <a:solidFill>
                  <a:srgbClr val="5F6364"/>
                </a:solidFill>
                <a:latin typeface="Courier New"/>
                <a:ea typeface="Courier New"/>
                <a:cs typeface="Courier New"/>
                <a:sym typeface="Courier New"/>
              </a:rPr>
              <a:t>.</a:t>
            </a:r>
            <a:r>
              <a:rPr lang="en" sz="850">
                <a:solidFill>
                  <a:srgbClr val="333333"/>
                </a:solidFill>
                <a:latin typeface="Courier New"/>
                <a:ea typeface="Courier New"/>
                <a:cs typeface="Courier New"/>
                <a:sym typeface="Courier New"/>
              </a:rPr>
              <a:t>put_record</a:t>
            </a:r>
            <a:r>
              <a:rPr lang="en" sz="850">
                <a:solidFill>
                  <a:srgbClr val="5F6364"/>
                </a:solidFill>
                <a:latin typeface="Courier New"/>
                <a:ea typeface="Courier New"/>
                <a:cs typeface="Courier New"/>
                <a:sym typeface="Courier New"/>
              </a:rPr>
              <a:t>(</a:t>
            </a:r>
            <a:endParaRPr sz="85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333333"/>
                </a:solidFill>
                <a:latin typeface="Courier New"/>
                <a:ea typeface="Courier New"/>
                <a:cs typeface="Courier New"/>
                <a:sym typeface="Courier New"/>
              </a:rPr>
              <a:t>      DeliveryStreamName</a:t>
            </a:r>
            <a:r>
              <a:rPr lang="en" sz="850">
                <a:solidFill>
                  <a:srgbClr val="A67F59"/>
                </a:solidFill>
                <a:latin typeface="Courier New"/>
                <a:ea typeface="Courier New"/>
                <a:cs typeface="Courier New"/>
                <a:sym typeface="Courier New"/>
              </a:rPr>
              <a:t>=</a:t>
            </a:r>
            <a:r>
              <a:rPr lang="en" sz="850">
                <a:solidFill>
                  <a:srgbClr val="333333"/>
                </a:solidFill>
                <a:latin typeface="Courier New"/>
                <a:ea typeface="Courier New"/>
                <a:cs typeface="Courier New"/>
                <a:sym typeface="Courier New"/>
              </a:rPr>
              <a:t>FIREHOSE_URL</a:t>
            </a:r>
            <a:r>
              <a:rPr lang="en" sz="850">
                <a:solidFill>
                  <a:srgbClr val="5F6364"/>
                </a:solidFill>
                <a:latin typeface="Courier New"/>
                <a:ea typeface="Courier New"/>
                <a:cs typeface="Courier New"/>
                <a:sym typeface="Courier New"/>
              </a:rPr>
              <a:t>,</a:t>
            </a:r>
            <a:endParaRPr sz="850">
              <a:solidFill>
                <a:srgbClr val="5F6364"/>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5F6364"/>
                </a:solidFill>
                <a:latin typeface="Courier New"/>
                <a:ea typeface="Courier New"/>
                <a:cs typeface="Courier New"/>
                <a:sym typeface="Courier New"/>
              </a:rPr>
              <a:t>       ...</a:t>
            </a:r>
            <a:endParaRPr sz="850">
              <a:solidFill>
                <a:srgbClr val="5F6364"/>
              </a:solidFill>
              <a:latin typeface="Courier New"/>
              <a:ea typeface="Courier New"/>
              <a:cs typeface="Courier New"/>
              <a:sym typeface="Courier New"/>
            </a:endParaRPr>
          </a:p>
        </p:txBody>
      </p:sp>
      <p:cxnSp>
        <p:nvCxnSpPr>
          <p:cNvPr id="320" name="Google Shape;320;p29"/>
          <p:cNvCxnSpPr/>
          <p:nvPr/>
        </p:nvCxnSpPr>
        <p:spPr>
          <a:xfrm flipH="1">
            <a:off x="1853600" y="2699225"/>
            <a:ext cx="8700" cy="398700"/>
          </a:xfrm>
          <a:prstGeom prst="straightConnector1">
            <a:avLst/>
          </a:prstGeom>
          <a:noFill/>
          <a:ln cap="flat" cmpd="sng" w="19050">
            <a:solidFill>
              <a:srgbClr val="E69138"/>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Table of Contents</a:t>
            </a:r>
            <a:endParaRPr sz="2820"/>
          </a:p>
        </p:txBody>
      </p:sp>
      <p:sp>
        <p:nvSpPr>
          <p:cNvPr id="61" name="Google Shape;61;p14"/>
          <p:cNvSpPr txBox="1"/>
          <p:nvPr>
            <p:ph idx="1" type="body"/>
          </p:nvPr>
        </p:nvSpPr>
        <p:spPr>
          <a:xfrm>
            <a:off x="311700" y="1085025"/>
            <a:ext cx="8520600" cy="3510900"/>
          </a:xfrm>
          <a:prstGeom prst="rect">
            <a:avLst/>
          </a:prstGeom>
        </p:spPr>
        <p:txBody>
          <a:bodyPr anchorCtr="0" anchor="t" bIns="91425" lIns="91425" spcFirstLastPara="1" rIns="91425" wrap="square" tIns="91425">
            <a:normAutofit lnSpcReduction="10000"/>
          </a:bodyPr>
          <a:lstStyle/>
          <a:p>
            <a:pPr indent="-355600" lvl="0" marL="457200" rtl="0" algn="l">
              <a:lnSpc>
                <a:spcPct val="200000"/>
              </a:lnSpc>
              <a:spcBef>
                <a:spcPts val="0"/>
              </a:spcBef>
              <a:spcAft>
                <a:spcPts val="0"/>
              </a:spcAft>
              <a:buSzPts val="2000"/>
              <a:buChar char="●"/>
            </a:pPr>
            <a:r>
              <a:rPr lang="en" sz="2000"/>
              <a:t>Business Problem Introduction</a:t>
            </a:r>
            <a:endParaRPr sz="2000"/>
          </a:p>
          <a:p>
            <a:pPr indent="-355600" lvl="0" marL="457200" rtl="0" algn="l">
              <a:lnSpc>
                <a:spcPct val="200000"/>
              </a:lnSpc>
              <a:spcBef>
                <a:spcPts val="0"/>
              </a:spcBef>
              <a:spcAft>
                <a:spcPts val="0"/>
              </a:spcAft>
              <a:buSzPts val="2000"/>
              <a:buChar char="●"/>
            </a:pPr>
            <a:r>
              <a:rPr lang="en" sz="2000"/>
              <a:t>Dataset Used</a:t>
            </a:r>
            <a:endParaRPr sz="2000"/>
          </a:p>
          <a:p>
            <a:pPr indent="-355600" lvl="0" marL="457200" rtl="0" algn="l">
              <a:lnSpc>
                <a:spcPct val="200000"/>
              </a:lnSpc>
              <a:spcBef>
                <a:spcPts val="0"/>
              </a:spcBef>
              <a:spcAft>
                <a:spcPts val="0"/>
              </a:spcAft>
              <a:buSzPts val="2000"/>
              <a:buChar char="●"/>
            </a:pPr>
            <a:r>
              <a:rPr lang="en" sz="2000"/>
              <a:t>AWS Services Descriptions</a:t>
            </a:r>
            <a:endParaRPr sz="2000"/>
          </a:p>
          <a:p>
            <a:pPr indent="-355600" lvl="0" marL="457200" rtl="0" algn="l">
              <a:lnSpc>
                <a:spcPct val="200000"/>
              </a:lnSpc>
              <a:spcBef>
                <a:spcPts val="0"/>
              </a:spcBef>
              <a:spcAft>
                <a:spcPts val="0"/>
              </a:spcAft>
              <a:buSzPts val="2000"/>
              <a:buChar char="●"/>
            </a:pPr>
            <a:r>
              <a:rPr lang="en" sz="2000"/>
              <a:t>Pipeline</a:t>
            </a:r>
            <a:endParaRPr sz="2000"/>
          </a:p>
          <a:p>
            <a:pPr indent="-355600" lvl="0" marL="457200" rtl="0" algn="l">
              <a:lnSpc>
                <a:spcPct val="200000"/>
              </a:lnSpc>
              <a:spcBef>
                <a:spcPts val="0"/>
              </a:spcBef>
              <a:spcAft>
                <a:spcPts val="0"/>
              </a:spcAft>
              <a:buSzPts val="2000"/>
              <a:buChar char="●"/>
            </a:pPr>
            <a:r>
              <a:rPr lang="en" sz="2000"/>
              <a:t>Result Demonstration</a:t>
            </a:r>
            <a:endParaRPr sz="2000"/>
          </a:p>
          <a:p>
            <a:pPr indent="-355600" lvl="0" marL="457200" rtl="0" algn="l">
              <a:lnSpc>
                <a:spcPct val="200000"/>
              </a:lnSpc>
              <a:spcBef>
                <a:spcPts val="0"/>
              </a:spcBef>
              <a:spcAft>
                <a:spcPts val="0"/>
              </a:spcAft>
              <a:buSzPts val="2000"/>
              <a:buChar char="●"/>
            </a:pPr>
            <a:r>
              <a:rPr lang="en" sz="2000"/>
              <a:t>Business Values</a:t>
            </a:r>
            <a:endParaRPr sz="2000"/>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 name="Google Shape;69;p15"/>
          <p:cNvSpPr/>
          <p:nvPr/>
        </p:nvSpPr>
        <p:spPr>
          <a:xfrm>
            <a:off x="969600" y="1682238"/>
            <a:ext cx="1468200" cy="147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300">
                <a:solidFill>
                  <a:srgbClr val="232F3E"/>
                </a:solidFill>
              </a:rPr>
              <a:t>92%</a:t>
            </a:r>
            <a:endParaRPr b="1" sz="3300">
              <a:solidFill>
                <a:srgbClr val="232F3E"/>
              </a:solidFill>
            </a:endParaRPr>
          </a:p>
        </p:txBody>
      </p:sp>
      <p:sp>
        <p:nvSpPr>
          <p:cNvPr id="70" name="Google Shape;70;p15"/>
          <p:cNvSpPr txBox="1"/>
          <p:nvPr>
            <p:ph idx="1" type="body"/>
          </p:nvPr>
        </p:nvSpPr>
        <p:spPr>
          <a:xfrm>
            <a:off x="616500" y="3364600"/>
            <a:ext cx="2174400" cy="10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600"/>
              <a:t>Customers will stop purchasing from a company after 3 poor experiences</a:t>
            </a:r>
            <a:endParaRPr sz="1600"/>
          </a:p>
        </p:txBody>
      </p:sp>
      <p:sp>
        <p:nvSpPr>
          <p:cNvPr id="71" name="Google Shape;71;p15"/>
          <p:cNvSpPr txBox="1"/>
          <p:nvPr>
            <p:ph idx="1" type="body"/>
          </p:nvPr>
        </p:nvSpPr>
        <p:spPr>
          <a:xfrm>
            <a:off x="3375450" y="3364600"/>
            <a:ext cx="2322900" cy="835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600"/>
              <a:t>Manually going through reviews and comments is time consuming.</a:t>
            </a:r>
            <a:endParaRPr sz="1600"/>
          </a:p>
        </p:txBody>
      </p:sp>
      <p:pic>
        <p:nvPicPr>
          <p:cNvPr id="72" name="Google Shape;72;p15"/>
          <p:cNvPicPr preferRelativeResize="0"/>
          <p:nvPr/>
        </p:nvPicPr>
        <p:blipFill>
          <a:blip r:embed="rId3">
            <a:alphaModFix/>
          </a:blip>
          <a:stretch>
            <a:fillRect/>
          </a:stretch>
        </p:blipFill>
        <p:spPr>
          <a:xfrm>
            <a:off x="6863625" y="1758350"/>
            <a:ext cx="1326500" cy="1326500"/>
          </a:xfrm>
          <a:prstGeom prst="rect">
            <a:avLst/>
          </a:prstGeom>
          <a:noFill/>
          <a:ln>
            <a:noFill/>
          </a:ln>
        </p:spPr>
      </p:pic>
      <p:pic>
        <p:nvPicPr>
          <p:cNvPr id="73" name="Google Shape;73;p15"/>
          <p:cNvPicPr preferRelativeResize="0"/>
          <p:nvPr/>
        </p:nvPicPr>
        <p:blipFill>
          <a:blip r:embed="rId4">
            <a:alphaModFix/>
          </a:blip>
          <a:stretch>
            <a:fillRect/>
          </a:stretch>
        </p:blipFill>
        <p:spPr>
          <a:xfrm>
            <a:off x="3873650" y="1758350"/>
            <a:ext cx="1326500" cy="1326500"/>
          </a:xfrm>
          <a:prstGeom prst="rect">
            <a:avLst/>
          </a:prstGeom>
          <a:noFill/>
          <a:ln>
            <a:noFill/>
          </a:ln>
        </p:spPr>
      </p:pic>
      <p:sp>
        <p:nvSpPr>
          <p:cNvPr id="74" name="Google Shape;74;p15"/>
          <p:cNvSpPr txBox="1"/>
          <p:nvPr>
            <p:ph idx="1" type="body"/>
          </p:nvPr>
        </p:nvSpPr>
        <p:spPr>
          <a:xfrm>
            <a:off x="6159625" y="3364600"/>
            <a:ext cx="2734500" cy="835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600"/>
              <a:t>Developing and deploying in-house sentiment analysis models could be costly.</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450"/>
              <a:t>Dataset Used</a:t>
            </a:r>
            <a:endParaRPr sz="2450"/>
          </a:p>
        </p:txBody>
      </p:sp>
      <p:sp>
        <p:nvSpPr>
          <p:cNvPr id="80" name="Google Shape;80;p16"/>
          <p:cNvSpPr txBox="1"/>
          <p:nvPr>
            <p:ph idx="1" type="body"/>
          </p:nvPr>
        </p:nvSpPr>
        <p:spPr>
          <a:xfrm>
            <a:off x="4195050" y="1172325"/>
            <a:ext cx="4572300" cy="3416400"/>
          </a:xfrm>
          <a:prstGeom prst="rect">
            <a:avLst/>
          </a:prstGeom>
        </p:spPr>
        <p:txBody>
          <a:bodyPr anchorCtr="0" anchor="t" bIns="91425" lIns="91425" spcFirstLastPara="1" rIns="91425" wrap="square" tIns="91425">
            <a:normAutofit/>
          </a:bodyPr>
          <a:lstStyle/>
          <a:p>
            <a:pPr indent="-349250" lvl="0" marL="457200" rtl="0" algn="l">
              <a:lnSpc>
                <a:spcPct val="100000"/>
              </a:lnSpc>
              <a:spcBef>
                <a:spcPts val="0"/>
              </a:spcBef>
              <a:spcAft>
                <a:spcPts val="0"/>
              </a:spcAft>
              <a:buSzPts val="1900"/>
              <a:buChar char="●"/>
            </a:pPr>
            <a:r>
              <a:rPr lang="en" sz="1900"/>
              <a:t>Amazon Review Data</a:t>
            </a:r>
            <a:endParaRPr sz="1900"/>
          </a:p>
          <a:p>
            <a:pPr indent="0" lvl="0" marL="457200" rtl="0" algn="l">
              <a:lnSpc>
                <a:spcPct val="100000"/>
              </a:lnSpc>
              <a:spcBef>
                <a:spcPts val="1200"/>
              </a:spcBef>
              <a:spcAft>
                <a:spcPts val="0"/>
              </a:spcAft>
              <a:buNone/>
            </a:pPr>
            <a:r>
              <a:rPr lang="en" sz="1900"/>
              <a:t> (233.1 million reviews in 2018 )</a:t>
            </a:r>
            <a:endParaRPr sz="1900"/>
          </a:p>
          <a:p>
            <a:pPr indent="-323850" lvl="1" marL="914400" rtl="0" algn="l">
              <a:lnSpc>
                <a:spcPct val="200000"/>
              </a:lnSpc>
              <a:spcBef>
                <a:spcPts val="1200"/>
              </a:spcBef>
              <a:spcAft>
                <a:spcPts val="0"/>
              </a:spcAft>
              <a:buSzPts val="1500"/>
              <a:buChar char="○"/>
            </a:pPr>
            <a:r>
              <a:rPr lang="en" sz="1500"/>
              <a:t>Review text</a:t>
            </a:r>
            <a:endParaRPr sz="1500"/>
          </a:p>
          <a:p>
            <a:pPr indent="-323850" lvl="1" marL="914400" rtl="0" algn="l">
              <a:lnSpc>
                <a:spcPct val="200000"/>
              </a:lnSpc>
              <a:spcBef>
                <a:spcPts val="0"/>
              </a:spcBef>
              <a:spcAft>
                <a:spcPts val="0"/>
              </a:spcAft>
              <a:buSzPts val="1500"/>
              <a:buChar char="○"/>
            </a:pPr>
            <a:r>
              <a:rPr lang="en" sz="1500"/>
              <a:t>Ratings</a:t>
            </a:r>
            <a:endParaRPr sz="1500"/>
          </a:p>
          <a:p>
            <a:pPr indent="-323850" lvl="1" marL="914400" rtl="0" algn="l">
              <a:lnSpc>
                <a:spcPct val="200000"/>
              </a:lnSpc>
              <a:spcBef>
                <a:spcPts val="0"/>
              </a:spcBef>
              <a:spcAft>
                <a:spcPts val="0"/>
              </a:spcAft>
              <a:buSzPts val="1500"/>
              <a:buChar char="○"/>
            </a:pPr>
            <a:r>
              <a:rPr lang="en" sz="1500"/>
              <a:t>Helpfulness votes</a:t>
            </a:r>
            <a:endParaRPr sz="1500"/>
          </a:p>
        </p:txBody>
      </p:sp>
      <p:sp>
        <p:nvSpPr>
          <p:cNvPr id="81" name="Google Shape;81;p16"/>
          <p:cNvSpPr txBox="1"/>
          <p:nvPr/>
        </p:nvSpPr>
        <p:spPr>
          <a:xfrm>
            <a:off x="0" y="4743300"/>
            <a:ext cx="485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B7B7B7"/>
                </a:solidFill>
              </a:rPr>
              <a:t>http://deepyeti.ucsd.edu/jianmo/amazon/index.html</a:t>
            </a:r>
            <a:endParaRPr i="1" sz="1200">
              <a:solidFill>
                <a:srgbClr val="B7B7B7"/>
              </a:solidFill>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p:cNvSpPr txBox="1"/>
          <p:nvPr>
            <p:ph idx="1" type="body"/>
          </p:nvPr>
        </p:nvSpPr>
        <p:spPr>
          <a:xfrm>
            <a:off x="297600" y="1172300"/>
            <a:ext cx="4260300" cy="3416400"/>
          </a:xfrm>
          <a:prstGeom prst="rect">
            <a:avLst/>
          </a:prstGeom>
        </p:spPr>
        <p:txBody>
          <a:bodyPr anchorCtr="0" anchor="t" bIns="91425" lIns="91425" spcFirstLastPara="1" rIns="91425" wrap="square" tIns="91425">
            <a:normAutofit/>
          </a:bodyPr>
          <a:lstStyle/>
          <a:p>
            <a:pPr indent="-349250" lvl="0" marL="457200" rtl="0" algn="l">
              <a:lnSpc>
                <a:spcPct val="200000"/>
              </a:lnSpc>
              <a:spcBef>
                <a:spcPts val="0"/>
              </a:spcBef>
              <a:spcAft>
                <a:spcPts val="0"/>
              </a:spcAft>
              <a:buSzPts val="1900"/>
              <a:buChar char="●"/>
            </a:pPr>
            <a:r>
              <a:rPr lang="en" sz="1900"/>
              <a:t>Product Metadata</a:t>
            </a:r>
            <a:endParaRPr sz="1900"/>
          </a:p>
          <a:p>
            <a:pPr indent="-323850" lvl="1" marL="914400" rtl="0" algn="l">
              <a:lnSpc>
                <a:spcPct val="200000"/>
              </a:lnSpc>
              <a:spcBef>
                <a:spcPts val="0"/>
              </a:spcBef>
              <a:spcAft>
                <a:spcPts val="0"/>
              </a:spcAft>
              <a:buSzPts val="1500"/>
              <a:buChar char="○"/>
            </a:pPr>
            <a:r>
              <a:rPr lang="en" sz="1500"/>
              <a:t>Description</a:t>
            </a:r>
            <a:endParaRPr sz="1500"/>
          </a:p>
          <a:p>
            <a:pPr indent="-323850" lvl="1" marL="914400" rtl="0" algn="l">
              <a:lnSpc>
                <a:spcPct val="200000"/>
              </a:lnSpc>
              <a:spcBef>
                <a:spcPts val="0"/>
              </a:spcBef>
              <a:spcAft>
                <a:spcPts val="0"/>
              </a:spcAft>
              <a:buSzPts val="1500"/>
              <a:buChar char="○"/>
            </a:pPr>
            <a:r>
              <a:rPr lang="en" sz="1500"/>
              <a:t>Category</a:t>
            </a:r>
            <a:endParaRPr sz="1500"/>
          </a:p>
          <a:p>
            <a:pPr indent="-323850" lvl="1" marL="914400" rtl="0" algn="l">
              <a:lnSpc>
                <a:spcPct val="200000"/>
              </a:lnSpc>
              <a:spcBef>
                <a:spcPts val="0"/>
              </a:spcBef>
              <a:spcAft>
                <a:spcPts val="0"/>
              </a:spcAft>
              <a:buSzPts val="1500"/>
              <a:buChar char="○"/>
            </a:pPr>
            <a:r>
              <a:rPr lang="en" sz="1500"/>
              <a:t>Price</a:t>
            </a:r>
            <a:endParaRPr sz="1500"/>
          </a:p>
          <a:p>
            <a:pPr indent="-323850" lvl="1" marL="914400" rtl="0" algn="l">
              <a:lnSpc>
                <a:spcPct val="200000"/>
              </a:lnSpc>
              <a:spcBef>
                <a:spcPts val="0"/>
              </a:spcBef>
              <a:spcAft>
                <a:spcPts val="0"/>
              </a:spcAft>
              <a:buSzPts val="1500"/>
              <a:buChar char="○"/>
            </a:pPr>
            <a:r>
              <a:rPr lang="en" sz="1500"/>
              <a:t>Brand</a:t>
            </a:r>
            <a:endParaRPr sz="1500"/>
          </a:p>
          <a:p>
            <a:pPr indent="-323850" lvl="1" marL="914400" rtl="0" algn="l">
              <a:lnSpc>
                <a:spcPct val="200000"/>
              </a:lnSpc>
              <a:spcBef>
                <a:spcPts val="0"/>
              </a:spcBef>
              <a:spcAft>
                <a:spcPts val="0"/>
              </a:spcAft>
              <a:buSzPts val="1500"/>
              <a:buChar char="○"/>
            </a:pPr>
            <a:r>
              <a:rPr lang="en" sz="1500"/>
              <a:t>Images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0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897"/>
              <a:buFont typeface="Arial"/>
              <a:buNone/>
            </a:pPr>
            <a:r>
              <a:rPr lang="en" sz="2450"/>
              <a:t>AWS Services Used</a:t>
            </a:r>
            <a:endParaRPr sz="2450"/>
          </a:p>
          <a:p>
            <a:pPr indent="0" lvl="0" marL="0" rtl="0" algn="l">
              <a:spcBef>
                <a:spcPts val="0"/>
              </a:spcBef>
              <a:spcAft>
                <a:spcPts val="0"/>
              </a:spcAft>
              <a:buNone/>
            </a:pPr>
            <a:r>
              <a:t/>
            </a:r>
            <a:endParaRPr/>
          </a:p>
        </p:txBody>
      </p:sp>
      <p:pic>
        <p:nvPicPr>
          <p:cNvPr id="89" name="Google Shape;89;p17"/>
          <p:cNvPicPr preferRelativeResize="0"/>
          <p:nvPr/>
        </p:nvPicPr>
        <p:blipFill rotWithShape="1">
          <a:blip r:embed="rId3">
            <a:alphaModFix/>
          </a:blip>
          <a:srcRect b="0" l="0" r="56360" t="0"/>
          <a:stretch/>
        </p:blipFill>
        <p:spPr>
          <a:xfrm>
            <a:off x="260650" y="1095788"/>
            <a:ext cx="1176750" cy="934650"/>
          </a:xfrm>
          <a:prstGeom prst="rect">
            <a:avLst/>
          </a:prstGeom>
          <a:noFill/>
          <a:ln>
            <a:noFill/>
          </a:ln>
        </p:spPr>
      </p:pic>
      <p:sp>
        <p:nvSpPr>
          <p:cNvPr id="90" name="Google Shape;90;p17"/>
          <p:cNvSpPr txBox="1"/>
          <p:nvPr/>
        </p:nvSpPr>
        <p:spPr>
          <a:xfrm>
            <a:off x="524313" y="785325"/>
            <a:ext cx="11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Amazon S3</a:t>
            </a:r>
            <a:endParaRPr>
              <a:solidFill>
                <a:schemeClr val="lt1"/>
              </a:solidFill>
            </a:endParaRPr>
          </a:p>
        </p:txBody>
      </p:sp>
      <p:pic>
        <p:nvPicPr>
          <p:cNvPr id="91" name="Google Shape;91;p17"/>
          <p:cNvPicPr preferRelativeResize="0"/>
          <p:nvPr/>
        </p:nvPicPr>
        <p:blipFill>
          <a:blip r:embed="rId4">
            <a:alphaModFix/>
          </a:blip>
          <a:stretch>
            <a:fillRect/>
          </a:stretch>
        </p:blipFill>
        <p:spPr>
          <a:xfrm>
            <a:off x="712087" y="2649920"/>
            <a:ext cx="641776" cy="776806"/>
          </a:xfrm>
          <a:prstGeom prst="rect">
            <a:avLst/>
          </a:prstGeom>
          <a:noFill/>
          <a:ln>
            <a:noFill/>
          </a:ln>
        </p:spPr>
      </p:pic>
      <p:sp>
        <p:nvSpPr>
          <p:cNvPr id="92" name="Google Shape;92;p17"/>
          <p:cNvSpPr txBox="1"/>
          <p:nvPr/>
        </p:nvSpPr>
        <p:spPr>
          <a:xfrm>
            <a:off x="380843" y="2242925"/>
            <a:ext cx="15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Amazon Lambda</a:t>
            </a:r>
            <a:endParaRPr>
              <a:solidFill>
                <a:srgbClr val="FFFFFF"/>
              </a:solidFill>
            </a:endParaRPr>
          </a:p>
        </p:txBody>
      </p:sp>
      <p:pic>
        <p:nvPicPr>
          <p:cNvPr id="93" name="Google Shape;93;p17"/>
          <p:cNvPicPr preferRelativeResize="0"/>
          <p:nvPr/>
        </p:nvPicPr>
        <p:blipFill>
          <a:blip r:embed="rId5">
            <a:alphaModFix/>
          </a:blip>
          <a:stretch>
            <a:fillRect/>
          </a:stretch>
        </p:blipFill>
        <p:spPr>
          <a:xfrm>
            <a:off x="691593" y="4100747"/>
            <a:ext cx="682758" cy="770401"/>
          </a:xfrm>
          <a:prstGeom prst="rect">
            <a:avLst/>
          </a:prstGeom>
          <a:noFill/>
          <a:ln>
            <a:noFill/>
          </a:ln>
        </p:spPr>
      </p:pic>
      <p:sp>
        <p:nvSpPr>
          <p:cNvPr id="94" name="Google Shape;94;p17"/>
          <p:cNvSpPr txBox="1"/>
          <p:nvPr/>
        </p:nvSpPr>
        <p:spPr>
          <a:xfrm>
            <a:off x="486975" y="3700550"/>
            <a:ext cx="11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DynamoDB</a:t>
            </a:r>
            <a:endParaRPr>
              <a:solidFill>
                <a:srgbClr val="FFFFFF"/>
              </a:solidFill>
            </a:endParaRPr>
          </a:p>
        </p:txBody>
      </p:sp>
      <p:pic>
        <p:nvPicPr>
          <p:cNvPr id="95" name="Google Shape;95;p17"/>
          <p:cNvPicPr preferRelativeResize="0"/>
          <p:nvPr/>
        </p:nvPicPr>
        <p:blipFill rotWithShape="1">
          <a:blip r:embed="rId6">
            <a:alphaModFix/>
          </a:blip>
          <a:srcRect b="4320" l="0" r="0" t="-4320"/>
          <a:stretch/>
        </p:blipFill>
        <p:spPr>
          <a:xfrm>
            <a:off x="5458275" y="1102625"/>
            <a:ext cx="641767" cy="770401"/>
          </a:xfrm>
          <a:prstGeom prst="rect">
            <a:avLst/>
          </a:prstGeom>
          <a:noFill/>
          <a:ln>
            <a:noFill/>
          </a:ln>
        </p:spPr>
      </p:pic>
      <p:sp>
        <p:nvSpPr>
          <p:cNvPr id="96" name="Google Shape;96;p17"/>
          <p:cNvSpPr txBox="1"/>
          <p:nvPr/>
        </p:nvSpPr>
        <p:spPr>
          <a:xfrm>
            <a:off x="5038625" y="787463"/>
            <a:ext cx="14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Amazon Athena</a:t>
            </a:r>
            <a:endParaRPr>
              <a:solidFill>
                <a:srgbClr val="FFFFFF"/>
              </a:solidFill>
            </a:endParaRPr>
          </a:p>
        </p:txBody>
      </p:sp>
      <p:sp>
        <p:nvSpPr>
          <p:cNvPr id="97" name="Google Shape;97;p17"/>
          <p:cNvSpPr txBox="1"/>
          <p:nvPr/>
        </p:nvSpPr>
        <p:spPr>
          <a:xfrm>
            <a:off x="5070417" y="2252925"/>
            <a:ext cx="14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Amazon Kinesis</a:t>
            </a:r>
            <a:endParaRPr>
              <a:solidFill>
                <a:srgbClr val="FFFFFF"/>
              </a:solidFill>
            </a:endParaRPr>
          </a:p>
        </p:txBody>
      </p:sp>
      <p:pic>
        <p:nvPicPr>
          <p:cNvPr id="98" name="Google Shape;98;p17"/>
          <p:cNvPicPr preferRelativeResize="0"/>
          <p:nvPr/>
        </p:nvPicPr>
        <p:blipFill rotWithShape="1">
          <a:blip r:embed="rId7">
            <a:alphaModFix/>
          </a:blip>
          <a:srcRect b="6680" l="0" r="0" t="-6680"/>
          <a:stretch/>
        </p:blipFill>
        <p:spPr>
          <a:xfrm>
            <a:off x="5437775" y="4168238"/>
            <a:ext cx="682775" cy="635412"/>
          </a:xfrm>
          <a:prstGeom prst="rect">
            <a:avLst/>
          </a:prstGeom>
          <a:noFill/>
          <a:ln>
            <a:noFill/>
          </a:ln>
        </p:spPr>
      </p:pic>
      <p:sp>
        <p:nvSpPr>
          <p:cNvPr id="99" name="Google Shape;99;p17"/>
          <p:cNvSpPr txBox="1"/>
          <p:nvPr/>
        </p:nvSpPr>
        <p:spPr>
          <a:xfrm>
            <a:off x="4919950" y="3700550"/>
            <a:ext cx="19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Amazon Comprehend</a:t>
            </a:r>
            <a:endParaRPr>
              <a:solidFill>
                <a:srgbClr val="FFFFFF"/>
              </a:solidFill>
            </a:endParaRPr>
          </a:p>
        </p:txBody>
      </p:sp>
      <p:pic>
        <p:nvPicPr>
          <p:cNvPr id="100" name="Google Shape;100;p17"/>
          <p:cNvPicPr preferRelativeResize="0"/>
          <p:nvPr/>
        </p:nvPicPr>
        <p:blipFill>
          <a:blip r:embed="rId8">
            <a:alphaModFix/>
          </a:blip>
          <a:stretch>
            <a:fillRect/>
          </a:stretch>
        </p:blipFill>
        <p:spPr>
          <a:xfrm>
            <a:off x="5292525" y="2770250"/>
            <a:ext cx="973312" cy="702925"/>
          </a:xfrm>
          <a:prstGeom prst="rect">
            <a:avLst/>
          </a:prstGeom>
          <a:noFill/>
          <a:ln>
            <a:noFill/>
          </a:ln>
        </p:spPr>
      </p:pic>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02" name="Google Shape;102;p17"/>
          <p:cNvSpPr txBox="1"/>
          <p:nvPr/>
        </p:nvSpPr>
        <p:spPr>
          <a:xfrm>
            <a:off x="1510625" y="1052975"/>
            <a:ext cx="16554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lt1"/>
                </a:solidFill>
              </a:rPr>
              <a:t>O</a:t>
            </a:r>
            <a:r>
              <a:rPr lang="en" sz="1000">
                <a:solidFill>
                  <a:schemeClr val="lt1"/>
                </a:solidFill>
              </a:rPr>
              <a:t>bject storage service that provides easy to use data management features.</a:t>
            </a:r>
            <a:endParaRPr sz="1000">
              <a:solidFill>
                <a:schemeClr val="lt1"/>
              </a:solidFill>
            </a:endParaRPr>
          </a:p>
        </p:txBody>
      </p:sp>
      <p:sp>
        <p:nvSpPr>
          <p:cNvPr id="103" name="Google Shape;103;p17"/>
          <p:cNvSpPr txBox="1"/>
          <p:nvPr/>
        </p:nvSpPr>
        <p:spPr>
          <a:xfrm>
            <a:off x="1510625" y="2559350"/>
            <a:ext cx="16554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lt1"/>
                </a:solidFill>
              </a:rPr>
              <a:t>A serverless compute service that lets you run code without provisioning or managing server.</a:t>
            </a:r>
            <a:endParaRPr sz="1200">
              <a:solidFill>
                <a:schemeClr val="lt1"/>
              </a:solidFill>
            </a:endParaRPr>
          </a:p>
        </p:txBody>
      </p:sp>
      <p:sp>
        <p:nvSpPr>
          <p:cNvPr id="104" name="Google Shape;104;p17"/>
          <p:cNvSpPr txBox="1"/>
          <p:nvPr/>
        </p:nvSpPr>
        <p:spPr>
          <a:xfrm>
            <a:off x="1510625" y="4002750"/>
            <a:ext cx="1655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A key-value and document database that delivers single-digit millisecond performance at any scale.</a:t>
            </a:r>
            <a:endParaRPr sz="1000">
              <a:solidFill>
                <a:schemeClr val="lt1"/>
              </a:solidFill>
            </a:endParaRPr>
          </a:p>
        </p:txBody>
      </p:sp>
      <p:sp>
        <p:nvSpPr>
          <p:cNvPr id="105" name="Google Shape;105;p17"/>
          <p:cNvSpPr txBox="1"/>
          <p:nvPr/>
        </p:nvSpPr>
        <p:spPr>
          <a:xfrm>
            <a:off x="6378250" y="1185525"/>
            <a:ext cx="16554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lt1"/>
                </a:solidFill>
              </a:rPr>
              <a:t>Interactive query service to analyze data in Amazon S3 using standard SQL. </a:t>
            </a:r>
            <a:endParaRPr sz="1000">
              <a:solidFill>
                <a:schemeClr val="lt1"/>
              </a:solidFill>
            </a:endParaRPr>
          </a:p>
        </p:txBody>
      </p:sp>
      <p:sp>
        <p:nvSpPr>
          <p:cNvPr id="106" name="Google Shape;106;p17"/>
          <p:cNvSpPr txBox="1"/>
          <p:nvPr/>
        </p:nvSpPr>
        <p:spPr>
          <a:xfrm>
            <a:off x="6378250" y="2603475"/>
            <a:ext cx="16554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lt1"/>
                </a:solidFill>
              </a:rPr>
              <a:t>Ingest real-time data into AWS services as it arrives and collect responses instantly.</a:t>
            </a:r>
            <a:endParaRPr sz="1000">
              <a:solidFill>
                <a:schemeClr val="lt1"/>
              </a:solidFill>
            </a:endParaRPr>
          </a:p>
        </p:txBody>
      </p:sp>
      <p:sp>
        <p:nvSpPr>
          <p:cNvPr id="107" name="Google Shape;107;p17"/>
          <p:cNvSpPr txBox="1"/>
          <p:nvPr/>
        </p:nvSpPr>
        <p:spPr>
          <a:xfrm>
            <a:off x="6414325" y="4021425"/>
            <a:ext cx="19518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rgbClr val="FFFFFF"/>
                </a:solidFill>
              </a:rPr>
              <a:t>Natural-language processing (NLP) service that uses machine learning to uncover information in unstructured data.</a:t>
            </a:r>
            <a:endParaRPr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Sentiment Analysis Pipeline</a:t>
            </a:r>
            <a:endParaRPr sz="2200"/>
          </a:p>
        </p:txBody>
      </p:sp>
      <p:pic>
        <p:nvPicPr>
          <p:cNvPr id="113" name="Google Shape;113;p18"/>
          <p:cNvPicPr preferRelativeResize="0"/>
          <p:nvPr/>
        </p:nvPicPr>
        <p:blipFill>
          <a:blip r:embed="rId3">
            <a:alphaModFix/>
          </a:blip>
          <a:stretch>
            <a:fillRect/>
          </a:stretch>
        </p:blipFill>
        <p:spPr>
          <a:xfrm>
            <a:off x="7698756" y="3450209"/>
            <a:ext cx="919070" cy="855304"/>
          </a:xfrm>
          <a:prstGeom prst="rect">
            <a:avLst/>
          </a:prstGeom>
          <a:noFill/>
          <a:ln>
            <a:noFill/>
          </a:ln>
        </p:spPr>
      </p:pic>
      <p:sp>
        <p:nvSpPr>
          <p:cNvPr id="114" name="Google Shape;114;p18"/>
          <p:cNvSpPr/>
          <p:nvPr/>
        </p:nvSpPr>
        <p:spPr>
          <a:xfrm>
            <a:off x="6407622" y="1517900"/>
            <a:ext cx="321900" cy="770400"/>
          </a:xfrm>
          <a:prstGeom prst="rect">
            <a:avLst/>
          </a:prstGeom>
          <a:gradFill>
            <a:gsLst>
              <a:gs pos="0">
                <a:srgbClr val="DDDDDD"/>
              </a:gs>
              <a:gs pos="100000">
                <a:srgbClr val="919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6843302" y="1517900"/>
            <a:ext cx="321900" cy="770400"/>
          </a:xfrm>
          <a:prstGeom prst="rect">
            <a:avLst/>
          </a:prstGeom>
          <a:gradFill>
            <a:gsLst>
              <a:gs pos="0">
                <a:srgbClr val="DDDDDD"/>
              </a:gs>
              <a:gs pos="100000">
                <a:srgbClr val="919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7278982" y="1517900"/>
            <a:ext cx="321900" cy="770400"/>
          </a:xfrm>
          <a:prstGeom prst="rect">
            <a:avLst/>
          </a:prstGeom>
          <a:gradFill>
            <a:gsLst>
              <a:gs pos="0">
                <a:srgbClr val="DDDDDD"/>
              </a:gs>
              <a:gs pos="100000">
                <a:srgbClr val="919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rot="751728">
            <a:off x="7806987" y="1516118"/>
            <a:ext cx="320840" cy="773970"/>
          </a:xfrm>
          <a:prstGeom prst="rect">
            <a:avLst/>
          </a:prstGeom>
          <a:gradFill>
            <a:gsLst>
              <a:gs pos="0">
                <a:srgbClr val="DDDDDD"/>
              </a:gs>
              <a:gs pos="100000">
                <a:srgbClr val="919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nvSpPr>
        <p:spPr>
          <a:xfrm>
            <a:off x="1507288" y="1101775"/>
            <a:ext cx="11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Amazon S3</a:t>
            </a:r>
            <a:endParaRPr>
              <a:solidFill>
                <a:schemeClr val="lt1"/>
              </a:solidFill>
            </a:endParaRPr>
          </a:p>
        </p:txBody>
      </p:sp>
      <p:sp>
        <p:nvSpPr>
          <p:cNvPr id="119" name="Google Shape;119;p18"/>
          <p:cNvSpPr txBox="1"/>
          <p:nvPr/>
        </p:nvSpPr>
        <p:spPr>
          <a:xfrm>
            <a:off x="2943993" y="1101775"/>
            <a:ext cx="15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Amazon Lambda</a:t>
            </a:r>
            <a:endParaRPr>
              <a:solidFill>
                <a:schemeClr val="lt1"/>
              </a:solidFill>
            </a:endParaRPr>
          </a:p>
        </p:txBody>
      </p:sp>
      <p:sp>
        <p:nvSpPr>
          <p:cNvPr id="120" name="Google Shape;120;p18"/>
          <p:cNvSpPr txBox="1"/>
          <p:nvPr/>
        </p:nvSpPr>
        <p:spPr>
          <a:xfrm>
            <a:off x="4526800" y="1101775"/>
            <a:ext cx="199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Amazon DynamoDB</a:t>
            </a:r>
            <a:endParaRPr>
              <a:solidFill>
                <a:schemeClr val="lt1"/>
              </a:solidFill>
            </a:endParaRPr>
          </a:p>
        </p:txBody>
      </p:sp>
      <p:sp>
        <p:nvSpPr>
          <p:cNvPr id="121" name="Google Shape;121;p18"/>
          <p:cNvSpPr txBox="1"/>
          <p:nvPr/>
        </p:nvSpPr>
        <p:spPr>
          <a:xfrm>
            <a:off x="6526300" y="1101775"/>
            <a:ext cx="199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DynamoDB Streams</a:t>
            </a:r>
            <a:endParaRPr>
              <a:solidFill>
                <a:schemeClr val="lt1"/>
              </a:solidFill>
            </a:endParaRPr>
          </a:p>
        </p:txBody>
      </p:sp>
      <p:cxnSp>
        <p:nvCxnSpPr>
          <p:cNvPr id="122" name="Google Shape;122;p18"/>
          <p:cNvCxnSpPr/>
          <p:nvPr/>
        </p:nvCxnSpPr>
        <p:spPr>
          <a:xfrm>
            <a:off x="6290022" y="2398138"/>
            <a:ext cx="1897500" cy="0"/>
          </a:xfrm>
          <a:prstGeom prst="straightConnector1">
            <a:avLst/>
          </a:prstGeom>
          <a:noFill/>
          <a:ln cap="flat" cmpd="sng" w="28575">
            <a:solidFill>
              <a:srgbClr val="F6B26B"/>
            </a:solidFill>
            <a:prstDash val="solid"/>
            <a:round/>
            <a:headEnd len="med" w="med" type="none"/>
            <a:tailEnd len="med" w="med" type="none"/>
          </a:ln>
        </p:spPr>
      </p:cxnSp>
      <p:sp>
        <p:nvSpPr>
          <p:cNvPr id="123" name="Google Shape;123;p18"/>
          <p:cNvSpPr txBox="1"/>
          <p:nvPr/>
        </p:nvSpPr>
        <p:spPr>
          <a:xfrm>
            <a:off x="148125" y="1595300"/>
            <a:ext cx="118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Incoming Reviews</a:t>
            </a:r>
            <a:endParaRPr b="1">
              <a:solidFill>
                <a:schemeClr val="lt1"/>
              </a:solidFill>
            </a:endParaRPr>
          </a:p>
        </p:txBody>
      </p:sp>
      <p:sp>
        <p:nvSpPr>
          <p:cNvPr id="124" name="Google Shape;124;p18"/>
          <p:cNvSpPr txBox="1"/>
          <p:nvPr/>
        </p:nvSpPr>
        <p:spPr>
          <a:xfrm>
            <a:off x="583188" y="3050650"/>
            <a:ext cx="14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Amazon Athena</a:t>
            </a:r>
            <a:endParaRPr>
              <a:solidFill>
                <a:schemeClr val="lt1"/>
              </a:solidFill>
            </a:endParaRPr>
          </a:p>
        </p:txBody>
      </p:sp>
      <p:sp>
        <p:nvSpPr>
          <p:cNvPr id="125" name="Google Shape;125;p18"/>
          <p:cNvSpPr txBox="1"/>
          <p:nvPr/>
        </p:nvSpPr>
        <p:spPr>
          <a:xfrm>
            <a:off x="2449638" y="3050650"/>
            <a:ext cx="11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Amazon S3</a:t>
            </a:r>
            <a:endParaRPr>
              <a:solidFill>
                <a:schemeClr val="lt1"/>
              </a:solidFill>
            </a:endParaRPr>
          </a:p>
        </p:txBody>
      </p:sp>
      <p:sp>
        <p:nvSpPr>
          <p:cNvPr id="126" name="Google Shape;126;p18"/>
          <p:cNvSpPr txBox="1"/>
          <p:nvPr/>
        </p:nvSpPr>
        <p:spPr>
          <a:xfrm>
            <a:off x="3937204" y="3050650"/>
            <a:ext cx="14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Amazon Kinesis</a:t>
            </a:r>
            <a:endParaRPr>
              <a:solidFill>
                <a:schemeClr val="lt1"/>
              </a:solidFill>
            </a:endParaRPr>
          </a:p>
        </p:txBody>
      </p:sp>
      <p:sp>
        <p:nvSpPr>
          <p:cNvPr id="127" name="Google Shape;127;p18"/>
          <p:cNvSpPr txBox="1"/>
          <p:nvPr/>
        </p:nvSpPr>
        <p:spPr>
          <a:xfrm>
            <a:off x="5562613" y="3050650"/>
            <a:ext cx="17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Amazon Lambda</a:t>
            </a:r>
            <a:endParaRPr>
              <a:solidFill>
                <a:schemeClr val="lt1"/>
              </a:solidFill>
            </a:endParaRPr>
          </a:p>
        </p:txBody>
      </p:sp>
      <p:sp>
        <p:nvSpPr>
          <p:cNvPr id="128" name="Google Shape;128;p18"/>
          <p:cNvSpPr txBox="1"/>
          <p:nvPr/>
        </p:nvSpPr>
        <p:spPr>
          <a:xfrm>
            <a:off x="7087800" y="3050650"/>
            <a:ext cx="214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Amazon Comprehend</a:t>
            </a:r>
            <a:endParaRPr>
              <a:solidFill>
                <a:schemeClr val="lt1"/>
              </a:solidFill>
            </a:endParaRPr>
          </a:p>
        </p:txBody>
      </p:sp>
      <p:pic>
        <p:nvPicPr>
          <p:cNvPr id="129" name="Google Shape;129;p18"/>
          <p:cNvPicPr preferRelativeResize="0"/>
          <p:nvPr/>
        </p:nvPicPr>
        <p:blipFill rotWithShape="1">
          <a:blip r:embed="rId4">
            <a:alphaModFix/>
          </a:blip>
          <a:srcRect b="0" l="0" r="56360" t="0"/>
          <a:stretch/>
        </p:blipFill>
        <p:spPr>
          <a:xfrm>
            <a:off x="1331025" y="1478063"/>
            <a:ext cx="1182900" cy="934674"/>
          </a:xfrm>
          <a:prstGeom prst="rect">
            <a:avLst/>
          </a:prstGeom>
          <a:noFill/>
          <a:ln>
            <a:noFill/>
          </a:ln>
        </p:spPr>
      </p:pic>
      <p:pic>
        <p:nvPicPr>
          <p:cNvPr id="130" name="Google Shape;130;p18"/>
          <p:cNvPicPr preferRelativeResize="0"/>
          <p:nvPr/>
        </p:nvPicPr>
        <p:blipFill>
          <a:blip r:embed="rId5">
            <a:alphaModFix/>
          </a:blip>
          <a:stretch>
            <a:fillRect/>
          </a:stretch>
        </p:blipFill>
        <p:spPr>
          <a:xfrm>
            <a:off x="3351000" y="1517750"/>
            <a:ext cx="706626" cy="855301"/>
          </a:xfrm>
          <a:prstGeom prst="rect">
            <a:avLst/>
          </a:prstGeom>
          <a:noFill/>
          <a:ln>
            <a:noFill/>
          </a:ln>
        </p:spPr>
      </p:pic>
      <p:pic>
        <p:nvPicPr>
          <p:cNvPr id="131" name="Google Shape;131;p18"/>
          <p:cNvPicPr preferRelativeResize="0"/>
          <p:nvPr/>
        </p:nvPicPr>
        <p:blipFill>
          <a:blip r:embed="rId6">
            <a:alphaModFix/>
          </a:blip>
          <a:stretch>
            <a:fillRect/>
          </a:stretch>
        </p:blipFill>
        <p:spPr>
          <a:xfrm>
            <a:off x="5109081" y="1544397"/>
            <a:ext cx="682758" cy="770401"/>
          </a:xfrm>
          <a:prstGeom prst="rect">
            <a:avLst/>
          </a:prstGeom>
          <a:noFill/>
          <a:ln>
            <a:noFill/>
          </a:ln>
        </p:spPr>
      </p:pic>
      <p:pic>
        <p:nvPicPr>
          <p:cNvPr id="132" name="Google Shape;132;p18"/>
          <p:cNvPicPr preferRelativeResize="0"/>
          <p:nvPr/>
        </p:nvPicPr>
        <p:blipFill>
          <a:blip r:embed="rId5">
            <a:alphaModFix/>
          </a:blip>
          <a:stretch>
            <a:fillRect/>
          </a:stretch>
        </p:blipFill>
        <p:spPr>
          <a:xfrm>
            <a:off x="6005087" y="3505325"/>
            <a:ext cx="706626" cy="855301"/>
          </a:xfrm>
          <a:prstGeom prst="rect">
            <a:avLst/>
          </a:prstGeom>
          <a:noFill/>
          <a:ln>
            <a:noFill/>
          </a:ln>
        </p:spPr>
      </p:pic>
      <p:pic>
        <p:nvPicPr>
          <p:cNvPr id="133" name="Google Shape;133;p18"/>
          <p:cNvPicPr preferRelativeResize="0"/>
          <p:nvPr/>
        </p:nvPicPr>
        <p:blipFill rotWithShape="1">
          <a:blip r:embed="rId4">
            <a:alphaModFix/>
          </a:blip>
          <a:srcRect b="0" l="0" r="56360" t="0"/>
          <a:stretch/>
        </p:blipFill>
        <p:spPr>
          <a:xfrm>
            <a:off x="2358450" y="3410525"/>
            <a:ext cx="1182900" cy="934674"/>
          </a:xfrm>
          <a:prstGeom prst="rect">
            <a:avLst/>
          </a:prstGeom>
          <a:noFill/>
          <a:ln>
            <a:noFill/>
          </a:ln>
        </p:spPr>
      </p:pic>
      <p:pic>
        <p:nvPicPr>
          <p:cNvPr id="134" name="Google Shape;134;p18"/>
          <p:cNvPicPr preferRelativeResize="0"/>
          <p:nvPr/>
        </p:nvPicPr>
        <p:blipFill>
          <a:blip r:embed="rId7">
            <a:alphaModFix/>
          </a:blip>
          <a:stretch>
            <a:fillRect/>
          </a:stretch>
        </p:blipFill>
        <p:spPr>
          <a:xfrm>
            <a:off x="852486" y="3450240"/>
            <a:ext cx="804264" cy="965473"/>
          </a:xfrm>
          <a:prstGeom prst="rect">
            <a:avLst/>
          </a:prstGeom>
          <a:noFill/>
          <a:ln>
            <a:noFill/>
          </a:ln>
        </p:spPr>
      </p:pic>
      <p:cxnSp>
        <p:nvCxnSpPr>
          <p:cNvPr id="135" name="Google Shape;135;p18"/>
          <p:cNvCxnSpPr/>
          <p:nvPr/>
        </p:nvCxnSpPr>
        <p:spPr>
          <a:xfrm>
            <a:off x="1217100" y="1899350"/>
            <a:ext cx="369000" cy="7500"/>
          </a:xfrm>
          <a:prstGeom prst="straightConnector1">
            <a:avLst/>
          </a:prstGeom>
          <a:noFill/>
          <a:ln cap="flat" cmpd="sng" w="19050">
            <a:solidFill>
              <a:srgbClr val="CC0000"/>
            </a:solidFill>
            <a:prstDash val="solid"/>
            <a:round/>
            <a:headEnd len="med" w="med" type="none"/>
            <a:tailEnd len="med" w="med" type="triangle"/>
          </a:ln>
        </p:spPr>
      </p:cxnSp>
      <p:cxnSp>
        <p:nvCxnSpPr>
          <p:cNvPr id="136" name="Google Shape;136;p18"/>
          <p:cNvCxnSpPr/>
          <p:nvPr/>
        </p:nvCxnSpPr>
        <p:spPr>
          <a:xfrm>
            <a:off x="2609500" y="1899350"/>
            <a:ext cx="369000" cy="7500"/>
          </a:xfrm>
          <a:prstGeom prst="straightConnector1">
            <a:avLst/>
          </a:prstGeom>
          <a:noFill/>
          <a:ln cap="flat" cmpd="sng" w="19050">
            <a:solidFill>
              <a:srgbClr val="E69138"/>
            </a:solidFill>
            <a:prstDash val="solid"/>
            <a:round/>
            <a:headEnd len="med" w="med" type="none"/>
            <a:tailEnd len="med" w="med" type="triangle"/>
          </a:ln>
        </p:spPr>
      </p:cxnSp>
      <p:cxnSp>
        <p:nvCxnSpPr>
          <p:cNvPr id="137" name="Google Shape;137;p18"/>
          <p:cNvCxnSpPr/>
          <p:nvPr/>
        </p:nvCxnSpPr>
        <p:spPr>
          <a:xfrm>
            <a:off x="4398850" y="1899350"/>
            <a:ext cx="369000" cy="7500"/>
          </a:xfrm>
          <a:prstGeom prst="straightConnector1">
            <a:avLst/>
          </a:prstGeom>
          <a:noFill/>
          <a:ln cap="flat" cmpd="sng" w="19050">
            <a:solidFill>
              <a:srgbClr val="3C78D8"/>
            </a:solidFill>
            <a:prstDash val="solid"/>
            <a:round/>
            <a:headEnd len="med" w="med" type="none"/>
            <a:tailEnd len="med" w="med" type="triangle"/>
          </a:ln>
        </p:spPr>
      </p:cxnSp>
      <p:cxnSp>
        <p:nvCxnSpPr>
          <p:cNvPr id="138" name="Google Shape;138;p18"/>
          <p:cNvCxnSpPr>
            <a:stCxn id="131" idx="2"/>
            <a:endCxn id="127" idx="0"/>
          </p:cNvCxnSpPr>
          <p:nvPr/>
        </p:nvCxnSpPr>
        <p:spPr>
          <a:xfrm flipH="1" rot="-5400000">
            <a:off x="5578560" y="2186698"/>
            <a:ext cx="735900" cy="992100"/>
          </a:xfrm>
          <a:prstGeom prst="curvedConnector3">
            <a:avLst>
              <a:gd fmla="val 49997" name="adj1"/>
            </a:avLst>
          </a:prstGeom>
          <a:noFill/>
          <a:ln cap="flat" cmpd="sng" w="19050">
            <a:solidFill>
              <a:srgbClr val="E69138"/>
            </a:solidFill>
            <a:prstDash val="solid"/>
            <a:round/>
            <a:headEnd len="med" w="med" type="none"/>
            <a:tailEnd len="med" w="med" type="none"/>
          </a:ln>
        </p:spPr>
      </p:cxnSp>
      <p:cxnSp>
        <p:nvCxnSpPr>
          <p:cNvPr id="139" name="Google Shape;139;p18"/>
          <p:cNvCxnSpPr>
            <a:stCxn id="127" idx="0"/>
          </p:cNvCxnSpPr>
          <p:nvPr/>
        </p:nvCxnSpPr>
        <p:spPr>
          <a:xfrm flipH="1">
            <a:off x="6432313" y="3050650"/>
            <a:ext cx="10200" cy="101700"/>
          </a:xfrm>
          <a:prstGeom prst="straightConnector1">
            <a:avLst/>
          </a:prstGeom>
          <a:noFill/>
          <a:ln cap="flat" cmpd="sng" w="9525">
            <a:solidFill>
              <a:srgbClr val="E69138"/>
            </a:solidFill>
            <a:prstDash val="solid"/>
            <a:round/>
            <a:headEnd len="med" w="med" type="none"/>
            <a:tailEnd len="med" w="med" type="triangle"/>
          </a:ln>
        </p:spPr>
      </p:cxnSp>
      <p:cxnSp>
        <p:nvCxnSpPr>
          <p:cNvPr id="140" name="Google Shape;140;p18"/>
          <p:cNvCxnSpPr/>
          <p:nvPr/>
        </p:nvCxnSpPr>
        <p:spPr>
          <a:xfrm rot="5400000">
            <a:off x="6711688" y="2468175"/>
            <a:ext cx="595500" cy="569700"/>
          </a:xfrm>
          <a:prstGeom prst="curvedConnector3">
            <a:avLst>
              <a:gd fmla="val 50000" name="adj1"/>
            </a:avLst>
          </a:prstGeom>
          <a:noFill/>
          <a:ln cap="flat" cmpd="sng" w="19050">
            <a:solidFill>
              <a:srgbClr val="999999"/>
            </a:solidFill>
            <a:prstDash val="solid"/>
            <a:round/>
            <a:headEnd len="med" w="med" type="none"/>
            <a:tailEnd len="med" w="med" type="none"/>
          </a:ln>
        </p:spPr>
      </p:cxnSp>
      <p:cxnSp>
        <p:nvCxnSpPr>
          <p:cNvPr id="141" name="Google Shape;141;p18"/>
          <p:cNvCxnSpPr/>
          <p:nvPr/>
        </p:nvCxnSpPr>
        <p:spPr>
          <a:xfrm flipH="1">
            <a:off x="6714200" y="3050650"/>
            <a:ext cx="10200" cy="101700"/>
          </a:xfrm>
          <a:prstGeom prst="straightConnector1">
            <a:avLst/>
          </a:prstGeom>
          <a:noFill/>
          <a:ln cap="flat" cmpd="sng" w="9525">
            <a:solidFill>
              <a:srgbClr val="999999"/>
            </a:solidFill>
            <a:prstDash val="solid"/>
            <a:round/>
            <a:headEnd len="med" w="med" type="none"/>
            <a:tailEnd len="med" w="med" type="triangle"/>
          </a:ln>
        </p:spPr>
      </p:cxnSp>
      <p:cxnSp>
        <p:nvCxnSpPr>
          <p:cNvPr id="142" name="Google Shape;142;p18"/>
          <p:cNvCxnSpPr/>
          <p:nvPr/>
        </p:nvCxnSpPr>
        <p:spPr>
          <a:xfrm>
            <a:off x="7087800" y="3874113"/>
            <a:ext cx="369000" cy="7500"/>
          </a:xfrm>
          <a:prstGeom prst="straightConnector1">
            <a:avLst/>
          </a:prstGeom>
          <a:noFill/>
          <a:ln cap="flat" cmpd="sng" w="19050">
            <a:solidFill>
              <a:srgbClr val="38761D"/>
            </a:solidFill>
            <a:prstDash val="solid"/>
            <a:round/>
            <a:headEnd len="med" w="med" type="none"/>
            <a:tailEnd len="med" w="med" type="triangle"/>
          </a:ln>
        </p:spPr>
      </p:cxnSp>
      <p:cxnSp>
        <p:nvCxnSpPr>
          <p:cNvPr id="143" name="Google Shape;143;p18"/>
          <p:cNvCxnSpPr/>
          <p:nvPr/>
        </p:nvCxnSpPr>
        <p:spPr>
          <a:xfrm flipH="1">
            <a:off x="5316100" y="3863525"/>
            <a:ext cx="420900" cy="14100"/>
          </a:xfrm>
          <a:prstGeom prst="straightConnector1">
            <a:avLst/>
          </a:prstGeom>
          <a:noFill/>
          <a:ln cap="flat" cmpd="sng" w="19050">
            <a:solidFill>
              <a:srgbClr val="E69138"/>
            </a:solidFill>
            <a:prstDash val="solid"/>
            <a:round/>
            <a:headEnd len="med" w="med" type="none"/>
            <a:tailEnd len="med" w="med" type="triangle"/>
          </a:ln>
        </p:spPr>
      </p:cxnSp>
      <p:cxnSp>
        <p:nvCxnSpPr>
          <p:cNvPr id="144" name="Google Shape;144;p18"/>
          <p:cNvCxnSpPr/>
          <p:nvPr/>
        </p:nvCxnSpPr>
        <p:spPr>
          <a:xfrm flipH="1">
            <a:off x="3653050" y="3863525"/>
            <a:ext cx="420900" cy="14100"/>
          </a:xfrm>
          <a:prstGeom prst="straightConnector1">
            <a:avLst/>
          </a:prstGeom>
          <a:noFill/>
          <a:ln cap="flat" cmpd="sng" w="19050">
            <a:solidFill>
              <a:srgbClr val="CC0000"/>
            </a:solidFill>
            <a:prstDash val="solid"/>
            <a:round/>
            <a:headEnd len="med" w="med" type="none"/>
            <a:tailEnd len="med" w="med" type="triangle"/>
          </a:ln>
        </p:spPr>
      </p:cxnSp>
      <p:cxnSp>
        <p:nvCxnSpPr>
          <p:cNvPr id="145" name="Google Shape;145;p18"/>
          <p:cNvCxnSpPr/>
          <p:nvPr/>
        </p:nvCxnSpPr>
        <p:spPr>
          <a:xfrm flipH="1">
            <a:off x="1990000" y="3863525"/>
            <a:ext cx="420900" cy="14100"/>
          </a:xfrm>
          <a:prstGeom prst="straightConnector1">
            <a:avLst/>
          </a:prstGeom>
          <a:noFill/>
          <a:ln cap="flat" cmpd="sng" w="19050">
            <a:solidFill>
              <a:srgbClr val="E69138"/>
            </a:solidFill>
            <a:prstDash val="solid"/>
            <a:round/>
            <a:headEnd len="med" w="med" type="none"/>
            <a:tailEnd len="med" w="med" type="triangle"/>
          </a:ln>
        </p:spPr>
      </p:cxnSp>
      <p:pic>
        <p:nvPicPr>
          <p:cNvPr id="146" name="Google Shape;146;p18"/>
          <p:cNvPicPr preferRelativeResize="0"/>
          <p:nvPr/>
        </p:nvPicPr>
        <p:blipFill>
          <a:blip r:embed="rId8">
            <a:alphaModFix/>
          </a:blip>
          <a:stretch>
            <a:fillRect/>
          </a:stretch>
        </p:blipFill>
        <p:spPr>
          <a:xfrm>
            <a:off x="4215995" y="3547775"/>
            <a:ext cx="1066708" cy="770400"/>
          </a:xfrm>
          <a:prstGeom prst="rect">
            <a:avLst/>
          </a:prstGeom>
          <a:noFill/>
          <a:ln>
            <a:noFill/>
          </a:ln>
        </p:spPr>
      </p:pic>
      <p:sp>
        <p:nvSpPr>
          <p:cNvPr id="147" name="Google Shape;14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99A04"/>
                </a:solidFill>
              </a:rPr>
              <a:t>Step 1: Get Review Records and Add to DynamoDB </a:t>
            </a:r>
            <a:endParaRPr sz="2000">
              <a:solidFill>
                <a:srgbClr val="F99A04"/>
              </a:solidFill>
            </a:endParaRPr>
          </a:p>
        </p:txBody>
      </p:sp>
      <p:sp>
        <p:nvSpPr>
          <p:cNvPr id="153" name="Google Shape;15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19"/>
          <p:cNvSpPr txBox="1"/>
          <p:nvPr/>
        </p:nvSpPr>
        <p:spPr>
          <a:xfrm>
            <a:off x="756988" y="1528275"/>
            <a:ext cx="110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S3</a:t>
            </a:r>
            <a:endParaRPr>
              <a:solidFill>
                <a:schemeClr val="lt1"/>
              </a:solidFill>
            </a:endParaRPr>
          </a:p>
        </p:txBody>
      </p:sp>
      <p:sp>
        <p:nvSpPr>
          <p:cNvPr id="155" name="Google Shape;155;p19"/>
          <p:cNvSpPr txBox="1"/>
          <p:nvPr/>
        </p:nvSpPr>
        <p:spPr>
          <a:xfrm>
            <a:off x="474893" y="2828675"/>
            <a:ext cx="158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Lambda</a:t>
            </a:r>
            <a:endParaRPr>
              <a:solidFill>
                <a:schemeClr val="lt1"/>
              </a:solidFill>
            </a:endParaRPr>
          </a:p>
        </p:txBody>
      </p:sp>
      <p:sp>
        <p:nvSpPr>
          <p:cNvPr id="156" name="Google Shape;156;p19"/>
          <p:cNvSpPr txBox="1"/>
          <p:nvPr/>
        </p:nvSpPr>
        <p:spPr>
          <a:xfrm>
            <a:off x="659350" y="42237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DynamoDB</a:t>
            </a:r>
            <a:endParaRPr>
              <a:solidFill>
                <a:schemeClr val="lt1"/>
              </a:solidFill>
            </a:endParaRPr>
          </a:p>
        </p:txBody>
      </p:sp>
      <p:pic>
        <p:nvPicPr>
          <p:cNvPr id="157" name="Google Shape;157;p19"/>
          <p:cNvPicPr preferRelativeResize="0"/>
          <p:nvPr/>
        </p:nvPicPr>
        <p:blipFill rotWithShape="1">
          <a:blip r:embed="rId3">
            <a:alphaModFix/>
          </a:blip>
          <a:srcRect b="0" l="0" r="56360" t="0"/>
          <a:stretch/>
        </p:blipFill>
        <p:spPr>
          <a:xfrm>
            <a:off x="1619625" y="1261038"/>
            <a:ext cx="1182900" cy="934674"/>
          </a:xfrm>
          <a:prstGeom prst="rect">
            <a:avLst/>
          </a:prstGeom>
          <a:noFill/>
          <a:ln>
            <a:noFill/>
          </a:ln>
        </p:spPr>
      </p:pic>
      <p:pic>
        <p:nvPicPr>
          <p:cNvPr id="158" name="Google Shape;158;p19"/>
          <p:cNvPicPr preferRelativeResize="0"/>
          <p:nvPr/>
        </p:nvPicPr>
        <p:blipFill>
          <a:blip r:embed="rId4">
            <a:alphaModFix/>
          </a:blip>
          <a:stretch>
            <a:fillRect/>
          </a:stretch>
        </p:blipFill>
        <p:spPr>
          <a:xfrm>
            <a:off x="2057712" y="2689500"/>
            <a:ext cx="706626" cy="855301"/>
          </a:xfrm>
          <a:prstGeom prst="rect">
            <a:avLst/>
          </a:prstGeom>
          <a:noFill/>
          <a:ln>
            <a:noFill/>
          </a:ln>
        </p:spPr>
      </p:pic>
      <p:pic>
        <p:nvPicPr>
          <p:cNvPr id="159" name="Google Shape;159;p19"/>
          <p:cNvPicPr preferRelativeResize="0"/>
          <p:nvPr/>
        </p:nvPicPr>
        <p:blipFill>
          <a:blip r:embed="rId5">
            <a:alphaModFix/>
          </a:blip>
          <a:stretch>
            <a:fillRect/>
          </a:stretch>
        </p:blipFill>
        <p:spPr>
          <a:xfrm>
            <a:off x="2069643" y="4038597"/>
            <a:ext cx="682758" cy="770401"/>
          </a:xfrm>
          <a:prstGeom prst="rect">
            <a:avLst/>
          </a:prstGeom>
          <a:noFill/>
          <a:ln>
            <a:noFill/>
          </a:ln>
        </p:spPr>
      </p:pic>
      <p:cxnSp>
        <p:nvCxnSpPr>
          <p:cNvPr id="160" name="Google Shape;160;p19"/>
          <p:cNvCxnSpPr/>
          <p:nvPr/>
        </p:nvCxnSpPr>
        <p:spPr>
          <a:xfrm rot="5400000">
            <a:off x="2226525" y="2376450"/>
            <a:ext cx="369000" cy="7500"/>
          </a:xfrm>
          <a:prstGeom prst="straightConnector1">
            <a:avLst/>
          </a:prstGeom>
          <a:noFill/>
          <a:ln cap="flat" cmpd="sng" w="19050">
            <a:solidFill>
              <a:srgbClr val="E69138"/>
            </a:solidFill>
            <a:prstDash val="solid"/>
            <a:round/>
            <a:headEnd len="med" w="med" type="none"/>
            <a:tailEnd len="med" w="med" type="triangle"/>
          </a:ln>
        </p:spPr>
      </p:cxnSp>
      <p:cxnSp>
        <p:nvCxnSpPr>
          <p:cNvPr id="161" name="Google Shape;161;p19"/>
          <p:cNvCxnSpPr/>
          <p:nvPr/>
        </p:nvCxnSpPr>
        <p:spPr>
          <a:xfrm rot="5400000">
            <a:off x="2226525" y="3787950"/>
            <a:ext cx="369000" cy="7500"/>
          </a:xfrm>
          <a:prstGeom prst="straightConnector1">
            <a:avLst/>
          </a:prstGeom>
          <a:noFill/>
          <a:ln cap="flat" cmpd="sng" w="19050">
            <a:solidFill>
              <a:srgbClr val="3C78D8"/>
            </a:solidFill>
            <a:prstDash val="solid"/>
            <a:round/>
            <a:headEnd len="med" w="med" type="none"/>
            <a:tailEnd len="med" w="med" type="triangle"/>
          </a:ln>
        </p:spPr>
      </p:cxnSp>
      <p:sp>
        <p:nvSpPr>
          <p:cNvPr id="162" name="Google Shape;162;p19"/>
          <p:cNvSpPr txBox="1"/>
          <p:nvPr/>
        </p:nvSpPr>
        <p:spPr>
          <a:xfrm>
            <a:off x="4050125" y="1300800"/>
            <a:ext cx="34431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b="1" lang="en">
                <a:solidFill>
                  <a:schemeClr val="lt1"/>
                </a:solidFill>
              </a:rPr>
              <a:t>Lambda Function 1: </a:t>
            </a:r>
            <a:endParaRPr b="1">
              <a:solidFill>
                <a:schemeClr val="lt1"/>
              </a:solidFill>
            </a:endParaRPr>
          </a:p>
          <a:p>
            <a:pPr indent="0" lvl="0" marL="0" rtl="0" algn="l">
              <a:spcBef>
                <a:spcPts val="0"/>
              </a:spcBef>
              <a:spcAft>
                <a:spcPts val="0"/>
              </a:spcAft>
              <a:buNone/>
            </a:pPr>
            <a:r>
              <a:t/>
            </a:r>
            <a:endParaRPr b="1">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Get records from S3 using bucket and key names</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317500" lvl="0" marL="457200" rtl="0" algn="l">
              <a:spcBef>
                <a:spcPts val="0"/>
              </a:spcBef>
              <a:spcAft>
                <a:spcPts val="0"/>
              </a:spcAft>
              <a:buClr>
                <a:schemeClr val="lt1"/>
              </a:buClr>
              <a:buSzPts val="1400"/>
              <a:buChar char="●"/>
            </a:pPr>
            <a:r>
              <a:rPr b="1" lang="en">
                <a:solidFill>
                  <a:schemeClr val="lt1"/>
                </a:solidFill>
              </a:rPr>
              <a:t>Lambda Function 2: </a:t>
            </a:r>
            <a:endParaRPr b="1">
              <a:solidFill>
                <a:schemeClr val="lt1"/>
              </a:solidFill>
            </a:endParaRPr>
          </a:p>
          <a:p>
            <a:pPr indent="0" lvl="0" marL="45720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Call function 1 to get records</a:t>
            </a:r>
            <a:endParaRPr>
              <a:solidFill>
                <a:schemeClr val="lt1"/>
              </a:solidFill>
            </a:endParaRPr>
          </a:p>
          <a:p>
            <a:pPr indent="0" lvl="0" marL="914400" rtl="0" algn="l">
              <a:spcBef>
                <a:spcPts val="0"/>
              </a:spcBef>
              <a:spcAft>
                <a:spcPts val="0"/>
              </a:spcAft>
              <a:buNone/>
            </a:pPr>
            <a:r>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Put records into DynamoDB</a:t>
            </a:r>
            <a:endParaRPr>
              <a:solidFill>
                <a:schemeClr val="lt1"/>
              </a:solidFill>
            </a:endParaRPr>
          </a:p>
          <a:p>
            <a:pPr indent="0" lvl="0" marL="91440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99A04"/>
                </a:solidFill>
              </a:rPr>
              <a:t>Step 2: Sentiment Analysis and Send Results to DynamoDB Table</a:t>
            </a:r>
            <a:endParaRPr sz="2000">
              <a:solidFill>
                <a:srgbClr val="F99A04"/>
              </a:solidFill>
            </a:endParaRPr>
          </a:p>
        </p:txBody>
      </p:sp>
      <p:sp>
        <p:nvSpPr>
          <p:cNvPr id="168" name="Google Shape;16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0"/>
          <p:cNvSpPr txBox="1"/>
          <p:nvPr/>
        </p:nvSpPr>
        <p:spPr>
          <a:xfrm>
            <a:off x="837725" y="3384450"/>
            <a:ext cx="205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Comprehend</a:t>
            </a:r>
            <a:endParaRPr>
              <a:solidFill>
                <a:schemeClr val="lt1"/>
              </a:solidFill>
            </a:endParaRPr>
          </a:p>
        </p:txBody>
      </p:sp>
      <p:sp>
        <p:nvSpPr>
          <p:cNvPr id="170" name="Google Shape;170;p20"/>
          <p:cNvSpPr txBox="1"/>
          <p:nvPr/>
        </p:nvSpPr>
        <p:spPr>
          <a:xfrm>
            <a:off x="987113" y="1330763"/>
            <a:ext cx="175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Lambda</a:t>
            </a:r>
            <a:endParaRPr>
              <a:solidFill>
                <a:schemeClr val="lt1"/>
              </a:solidFill>
            </a:endParaRPr>
          </a:p>
        </p:txBody>
      </p:sp>
      <p:pic>
        <p:nvPicPr>
          <p:cNvPr id="171" name="Google Shape;171;p20"/>
          <p:cNvPicPr preferRelativeResize="0"/>
          <p:nvPr/>
        </p:nvPicPr>
        <p:blipFill>
          <a:blip r:embed="rId3">
            <a:alphaModFix/>
          </a:blip>
          <a:stretch>
            <a:fillRect/>
          </a:stretch>
        </p:blipFill>
        <p:spPr>
          <a:xfrm>
            <a:off x="1513712" y="1848275"/>
            <a:ext cx="706626" cy="855301"/>
          </a:xfrm>
          <a:prstGeom prst="rect">
            <a:avLst/>
          </a:prstGeom>
          <a:noFill/>
          <a:ln>
            <a:noFill/>
          </a:ln>
        </p:spPr>
      </p:pic>
      <p:cxnSp>
        <p:nvCxnSpPr>
          <p:cNvPr id="172" name="Google Shape;172;p20"/>
          <p:cNvCxnSpPr/>
          <p:nvPr/>
        </p:nvCxnSpPr>
        <p:spPr>
          <a:xfrm flipH="1">
            <a:off x="1862675" y="2917325"/>
            <a:ext cx="8700" cy="398700"/>
          </a:xfrm>
          <a:prstGeom prst="straightConnector1">
            <a:avLst/>
          </a:prstGeom>
          <a:noFill/>
          <a:ln cap="flat" cmpd="sng" w="19050">
            <a:solidFill>
              <a:srgbClr val="E69138"/>
            </a:solidFill>
            <a:prstDash val="solid"/>
            <a:round/>
            <a:headEnd len="med" w="med" type="none"/>
            <a:tailEnd len="med" w="med" type="triangle"/>
          </a:ln>
        </p:spPr>
      </p:cxnSp>
      <p:pic>
        <p:nvPicPr>
          <p:cNvPr id="173" name="Google Shape;173;p20"/>
          <p:cNvPicPr preferRelativeResize="0"/>
          <p:nvPr/>
        </p:nvPicPr>
        <p:blipFill>
          <a:blip r:embed="rId4">
            <a:alphaModFix/>
          </a:blip>
          <a:stretch>
            <a:fillRect/>
          </a:stretch>
        </p:blipFill>
        <p:spPr>
          <a:xfrm>
            <a:off x="1407481" y="3853084"/>
            <a:ext cx="919070" cy="855304"/>
          </a:xfrm>
          <a:prstGeom prst="rect">
            <a:avLst/>
          </a:prstGeom>
          <a:noFill/>
          <a:ln>
            <a:noFill/>
          </a:ln>
        </p:spPr>
      </p:pic>
      <p:sp>
        <p:nvSpPr>
          <p:cNvPr id="174" name="Google Shape;174;p20"/>
          <p:cNvSpPr txBox="1"/>
          <p:nvPr/>
        </p:nvSpPr>
        <p:spPr>
          <a:xfrm>
            <a:off x="3163075" y="3179500"/>
            <a:ext cx="62277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B7B7B7"/>
                </a:solidFill>
                <a:latin typeface="Courier New"/>
                <a:ea typeface="Courier New"/>
                <a:cs typeface="Courier New"/>
                <a:sym typeface="Courier New"/>
              </a:rPr>
              <a:t>d_response = dt.put_item(</a:t>
            </a:r>
            <a:endParaRPr sz="1050">
              <a:solidFill>
                <a:srgbClr val="B7B7B7"/>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B7B7B7"/>
                </a:solidFill>
                <a:latin typeface="Courier New"/>
                <a:ea typeface="Courier New"/>
                <a:cs typeface="Courier New"/>
                <a:sym typeface="Courier New"/>
              </a:rPr>
              <a:t>Item={'pk': pk, 'sk': sk + '#' + 'SENTIMENT', 'sentiment': st})</a:t>
            </a:r>
            <a:endParaRPr sz="1050">
              <a:solidFill>
                <a:srgbClr val="B7B7B7"/>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B7B7B7"/>
                </a:solidFill>
                <a:latin typeface="Courier New"/>
                <a:ea typeface="Courier New"/>
                <a:cs typeface="Courier New"/>
                <a:sym typeface="Courier New"/>
              </a:rPr>
              <a:t>if st == "POSITIVE":</a:t>
            </a:r>
            <a:endParaRPr sz="1050">
              <a:solidFill>
                <a:srgbClr val="B7B7B7"/>
              </a:solidFill>
              <a:latin typeface="Courier New"/>
              <a:ea typeface="Courier New"/>
              <a:cs typeface="Courier New"/>
              <a:sym typeface="Courier New"/>
            </a:endParaRPr>
          </a:p>
          <a:p>
            <a:pPr indent="0" lvl="0" marL="457200" rtl="0" algn="l">
              <a:spcBef>
                <a:spcPts val="0"/>
              </a:spcBef>
              <a:spcAft>
                <a:spcPts val="0"/>
              </a:spcAft>
              <a:buNone/>
            </a:pPr>
            <a:r>
              <a:rPr lang="en" sz="1050">
                <a:solidFill>
                  <a:srgbClr val="B7B7B7"/>
                </a:solidFill>
                <a:latin typeface="Courier New"/>
                <a:ea typeface="Courier New"/>
                <a:cs typeface="Courier New"/>
                <a:sym typeface="Courier New"/>
              </a:rPr>
              <a:t>d_s_response = dt.update_item(</a:t>
            </a:r>
            <a:endParaRPr sz="1050">
              <a:solidFill>
                <a:srgbClr val="B7B7B7"/>
              </a:solidFill>
              <a:latin typeface="Courier New"/>
              <a:ea typeface="Courier New"/>
              <a:cs typeface="Courier New"/>
              <a:sym typeface="Courier New"/>
            </a:endParaRPr>
          </a:p>
          <a:p>
            <a:pPr indent="457200" lvl="0" marL="0" rtl="0" algn="l">
              <a:spcBef>
                <a:spcPts val="0"/>
              </a:spcBef>
              <a:spcAft>
                <a:spcPts val="0"/>
              </a:spcAft>
              <a:buNone/>
            </a:pPr>
            <a:r>
              <a:rPr lang="en" sz="1050">
                <a:solidFill>
                  <a:srgbClr val="B7B7B7"/>
                </a:solidFill>
                <a:latin typeface="Courier New"/>
                <a:ea typeface="Courier New"/>
                <a:cs typeface="Courier New"/>
                <a:sym typeface="Courier New"/>
              </a:rPr>
              <a:t>      Key={'pk': pk,'sk': '2099-12-31#REVIEWSUMMARY'},</a:t>
            </a:r>
            <a:endParaRPr sz="1050">
              <a:solidFill>
                <a:srgbClr val="B7B7B7"/>
              </a:solidFill>
              <a:latin typeface="Courier New"/>
              <a:ea typeface="Courier New"/>
              <a:cs typeface="Courier New"/>
              <a:sym typeface="Courier New"/>
            </a:endParaRPr>
          </a:p>
          <a:p>
            <a:pPr indent="0" lvl="0" marL="1371600" rtl="0" algn="l">
              <a:spcBef>
                <a:spcPts val="0"/>
              </a:spcBef>
              <a:spcAft>
                <a:spcPts val="0"/>
              </a:spcAft>
              <a:buNone/>
            </a:pPr>
            <a:r>
              <a:rPr lang="en" sz="1050">
                <a:solidFill>
                  <a:srgbClr val="B7B7B7"/>
                </a:solidFill>
                <a:latin typeface="Courier New"/>
                <a:ea typeface="Courier New"/>
                <a:cs typeface="Courier New"/>
                <a:sym typeface="Courier New"/>
              </a:rPr>
              <a:t>UpdateExpression="set positive_sentiment_count= if_not_exists(positive_sentiment_count,:start)+:inc",</a:t>
            </a:r>
            <a:endParaRPr sz="1050">
              <a:solidFill>
                <a:srgbClr val="B7B7B7"/>
              </a:solidFill>
              <a:latin typeface="Courier New"/>
              <a:ea typeface="Courier New"/>
              <a:cs typeface="Courier New"/>
              <a:sym typeface="Courier New"/>
            </a:endParaRPr>
          </a:p>
          <a:p>
            <a:pPr indent="457200" lvl="0" marL="457200" rtl="0" algn="l">
              <a:spcBef>
                <a:spcPts val="0"/>
              </a:spcBef>
              <a:spcAft>
                <a:spcPts val="0"/>
              </a:spcAft>
              <a:buNone/>
            </a:pPr>
            <a:r>
              <a:rPr lang="en" sz="1050">
                <a:solidFill>
                  <a:srgbClr val="B7B7B7"/>
                </a:solidFill>
                <a:latin typeface="Courier New"/>
                <a:ea typeface="Courier New"/>
                <a:cs typeface="Courier New"/>
                <a:sym typeface="Courier New"/>
              </a:rPr>
              <a:t>      ExpressionAttributeValues={':inc': 1,':start': 0},</a:t>
            </a:r>
            <a:endParaRPr sz="1050">
              <a:solidFill>
                <a:srgbClr val="B7B7B7"/>
              </a:solidFill>
              <a:latin typeface="Courier New"/>
              <a:ea typeface="Courier New"/>
              <a:cs typeface="Courier New"/>
              <a:sym typeface="Courier New"/>
            </a:endParaRPr>
          </a:p>
          <a:p>
            <a:pPr indent="457200" lvl="0" marL="457200" rtl="0" algn="l">
              <a:spcBef>
                <a:spcPts val="0"/>
              </a:spcBef>
              <a:spcAft>
                <a:spcPts val="0"/>
              </a:spcAft>
              <a:buNone/>
            </a:pPr>
            <a:r>
              <a:rPr lang="en" sz="1050">
                <a:solidFill>
                  <a:srgbClr val="B7B7B7"/>
                </a:solidFill>
                <a:latin typeface="Courier New"/>
                <a:ea typeface="Courier New"/>
                <a:cs typeface="Courier New"/>
                <a:sym typeface="Courier New"/>
              </a:rPr>
              <a:t>      ReturnValues="UPDATED_NEW")</a:t>
            </a:r>
            <a:endParaRPr sz="1050">
              <a:solidFill>
                <a:srgbClr val="B7B7B7"/>
              </a:solidFill>
              <a:latin typeface="Courier New"/>
              <a:ea typeface="Courier New"/>
              <a:cs typeface="Courier New"/>
              <a:sym typeface="Courier New"/>
            </a:endParaRPr>
          </a:p>
        </p:txBody>
      </p:sp>
      <p:sp>
        <p:nvSpPr>
          <p:cNvPr id="175" name="Google Shape;175;p20"/>
          <p:cNvSpPr txBox="1"/>
          <p:nvPr/>
        </p:nvSpPr>
        <p:spPr>
          <a:xfrm>
            <a:off x="3163075" y="1730975"/>
            <a:ext cx="53094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1100"/>
              </a:spcAft>
              <a:buNone/>
            </a:pPr>
            <a:r>
              <a:rPr b="1" lang="en" sz="1050">
                <a:solidFill>
                  <a:schemeClr val="lt1"/>
                </a:solidFill>
              </a:rPr>
              <a:t>Lambda function calls the Amazon Comprehend detect_sentiment API with the review text, and Amazon Comprehend returns one of the four sentiments: positive, negative, neutral, or mixed and calls the DynamoDB table to update the sentiment response on the review item and create product review summary items or update them if they already exist.</a:t>
            </a:r>
            <a:endParaRPr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99A04"/>
                </a:solidFill>
              </a:rPr>
              <a:t>Step 3: Historical Analysis or Ad Hoc Queries</a:t>
            </a:r>
            <a:endParaRPr sz="2000">
              <a:solidFill>
                <a:srgbClr val="F99A04"/>
              </a:solidFill>
            </a:endParaRPr>
          </a:p>
        </p:txBody>
      </p:sp>
      <p:sp>
        <p:nvSpPr>
          <p:cNvPr id="181" name="Google Shape;18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1"/>
          <p:cNvSpPr txBox="1"/>
          <p:nvPr/>
        </p:nvSpPr>
        <p:spPr>
          <a:xfrm>
            <a:off x="1459250" y="1393300"/>
            <a:ext cx="17598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1100"/>
              </a:spcAft>
              <a:buNone/>
            </a:pPr>
            <a:r>
              <a:t/>
            </a:r>
            <a:endParaRPr b="1" sz="1050">
              <a:solidFill>
                <a:schemeClr val="lt1"/>
              </a:solidFill>
            </a:endParaRPr>
          </a:p>
        </p:txBody>
      </p:sp>
      <p:graphicFrame>
        <p:nvGraphicFramePr>
          <p:cNvPr id="183" name="Google Shape;183;p21"/>
          <p:cNvGraphicFramePr/>
          <p:nvPr/>
        </p:nvGraphicFramePr>
        <p:xfrm>
          <a:off x="3116900" y="1420117"/>
          <a:ext cx="3000000" cy="3000000"/>
        </p:xfrm>
        <a:graphic>
          <a:graphicData uri="http://schemas.openxmlformats.org/drawingml/2006/table">
            <a:tbl>
              <a:tblPr>
                <a:noFill/>
                <a:tableStyleId>{88E47510-D966-4390-BC2E-2E13A548420F}</a:tableStyleId>
              </a:tblPr>
              <a:tblGrid>
                <a:gridCol w="938875"/>
                <a:gridCol w="888850"/>
                <a:gridCol w="876325"/>
              </a:tblGrid>
              <a:tr h="198250">
                <a:tc>
                  <a:txBody>
                    <a:bodyPr/>
                    <a:lstStyle/>
                    <a:p>
                      <a:pPr indent="0" lvl="0" marL="0" marR="0" rtl="0" algn="l">
                        <a:lnSpc>
                          <a:spcPct val="100000"/>
                        </a:lnSpc>
                        <a:spcBef>
                          <a:spcPts val="0"/>
                        </a:spcBef>
                        <a:spcAft>
                          <a:spcPts val="0"/>
                        </a:spcAft>
                        <a:buNone/>
                      </a:pPr>
                      <a:r>
                        <a:rPr b="1" lang="en" sz="1000">
                          <a:solidFill>
                            <a:srgbClr val="FFFFFF"/>
                          </a:solidFill>
                        </a:rPr>
                        <a:t>Product Id</a:t>
                      </a:r>
                      <a:endParaRPr b="1" sz="1000">
                        <a:solidFill>
                          <a:srgbClr val="FFFFFF"/>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gradFill>
                      <a:gsLst>
                        <a:gs pos="0">
                          <a:srgbClr val="8C8C8C"/>
                        </a:gs>
                        <a:gs pos="100000">
                          <a:srgbClr val="404040"/>
                        </a:gs>
                      </a:gsLst>
                      <a:lin ang="5400012" scaled="0"/>
                    </a:gradFill>
                  </a:tcPr>
                </a:tc>
                <a:tc>
                  <a:txBody>
                    <a:bodyPr/>
                    <a:lstStyle/>
                    <a:p>
                      <a:pPr indent="0" lvl="0" marL="0" marR="0" rtl="0" algn="l">
                        <a:lnSpc>
                          <a:spcPct val="100000"/>
                        </a:lnSpc>
                        <a:spcBef>
                          <a:spcPts val="0"/>
                        </a:spcBef>
                        <a:spcAft>
                          <a:spcPts val="0"/>
                        </a:spcAft>
                        <a:buNone/>
                      </a:pPr>
                      <a:r>
                        <a:rPr b="1" lang="en" sz="1000">
                          <a:solidFill>
                            <a:srgbClr val="FFFFFF"/>
                          </a:solidFill>
                        </a:rPr>
                        <a:t>Date</a:t>
                      </a:r>
                      <a:endParaRPr b="1" sz="1000">
                        <a:solidFill>
                          <a:srgbClr val="FFFFFF"/>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gradFill>
                      <a:gsLst>
                        <a:gs pos="0">
                          <a:srgbClr val="8C8C8C"/>
                        </a:gs>
                        <a:gs pos="100000">
                          <a:srgbClr val="404040"/>
                        </a:gs>
                      </a:gsLst>
                      <a:lin ang="5400012" scaled="0"/>
                    </a:gradFill>
                  </a:tcPr>
                </a:tc>
                <a:tc>
                  <a:txBody>
                    <a:bodyPr/>
                    <a:lstStyle/>
                    <a:p>
                      <a:pPr indent="0" lvl="0" marL="0" marR="0" rtl="0" algn="l">
                        <a:lnSpc>
                          <a:spcPct val="100000"/>
                        </a:lnSpc>
                        <a:spcBef>
                          <a:spcPts val="0"/>
                        </a:spcBef>
                        <a:spcAft>
                          <a:spcPts val="0"/>
                        </a:spcAft>
                        <a:buNone/>
                      </a:pPr>
                      <a:r>
                        <a:rPr b="1" lang="en" sz="1000">
                          <a:solidFill>
                            <a:srgbClr val="FFFFFF"/>
                          </a:solidFill>
                        </a:rPr>
                        <a:t>Sentiment</a:t>
                      </a:r>
                      <a:endParaRPr b="1" sz="1000">
                        <a:solidFill>
                          <a:srgbClr val="FFFFFF"/>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gradFill>
                      <a:gsLst>
                        <a:gs pos="0">
                          <a:srgbClr val="8C8C8C"/>
                        </a:gs>
                        <a:gs pos="100000">
                          <a:srgbClr val="404040"/>
                        </a:gs>
                      </a:gsLst>
                      <a:lin ang="5400012" scaled="0"/>
                    </a:gradFill>
                  </a:tcPr>
                </a:tc>
              </a:tr>
              <a:tr h="130675">
                <a:tc>
                  <a:txBody>
                    <a:bodyPr/>
                    <a:lstStyle/>
                    <a:p>
                      <a:pPr indent="0" lvl="0" marL="0" marR="0" rtl="0" algn="l">
                        <a:lnSpc>
                          <a:spcPct val="100000"/>
                        </a:lnSpc>
                        <a:spcBef>
                          <a:spcPts val="0"/>
                        </a:spcBef>
                        <a:spcAft>
                          <a:spcPts val="0"/>
                        </a:spcAft>
                        <a:buNone/>
                      </a:pPr>
                      <a:r>
                        <a:rPr lang="en" sz="1000">
                          <a:solidFill>
                            <a:srgbClr val="FFFFFF"/>
                          </a:solidFill>
                        </a:rPr>
                        <a:t>Product 1</a:t>
                      </a:r>
                      <a:endParaRPr sz="1000">
                        <a:solidFill>
                          <a:srgbClr val="FFFFFF"/>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solidFill>
                            <a:srgbClr val="FFFFFF"/>
                          </a:solidFill>
                        </a:rPr>
                        <a:t>01-02-2019</a:t>
                      </a:r>
                      <a:endParaRPr sz="1000">
                        <a:solidFill>
                          <a:srgbClr val="FFFFFF"/>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solidFill>
                            <a:srgbClr val="FFFFFF"/>
                          </a:solidFill>
                        </a:rPr>
                        <a:t>Positive</a:t>
                      </a:r>
                      <a:endParaRPr sz="1000">
                        <a:solidFill>
                          <a:srgbClr val="FFFFFF"/>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45675">
                <a:tc>
                  <a:txBody>
                    <a:bodyPr/>
                    <a:lstStyle/>
                    <a:p>
                      <a:pPr indent="0" lvl="0" marL="0" marR="0" rtl="0" algn="l">
                        <a:lnSpc>
                          <a:spcPct val="100000"/>
                        </a:lnSpc>
                        <a:spcBef>
                          <a:spcPts val="0"/>
                        </a:spcBef>
                        <a:spcAft>
                          <a:spcPts val="0"/>
                        </a:spcAft>
                        <a:buNone/>
                      </a:pPr>
                      <a:r>
                        <a:rPr lang="en" sz="1000">
                          <a:solidFill>
                            <a:srgbClr val="FFFFFF"/>
                          </a:solidFill>
                        </a:rPr>
                        <a:t>Product 2</a:t>
                      </a:r>
                      <a:endParaRPr sz="1000">
                        <a:solidFill>
                          <a:srgbClr val="FFFFFF"/>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solidFill>
                            <a:srgbClr val="FFFFFF"/>
                          </a:solidFill>
                        </a:rPr>
                        <a:t>02-03-2019</a:t>
                      </a:r>
                      <a:endParaRPr sz="1000">
                        <a:solidFill>
                          <a:srgbClr val="FFFFFF"/>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solidFill>
                            <a:srgbClr val="FFFFFF"/>
                          </a:solidFill>
                        </a:rPr>
                        <a:t>Negative</a:t>
                      </a:r>
                      <a:endParaRPr sz="1000">
                        <a:solidFill>
                          <a:srgbClr val="FFFFFF"/>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84" name="Google Shape;184;p21"/>
          <p:cNvGraphicFramePr/>
          <p:nvPr/>
        </p:nvGraphicFramePr>
        <p:xfrm>
          <a:off x="3116900" y="3239588"/>
          <a:ext cx="3000000" cy="3000000"/>
        </p:xfrm>
        <a:graphic>
          <a:graphicData uri="http://schemas.openxmlformats.org/drawingml/2006/table">
            <a:tbl>
              <a:tblPr>
                <a:noFill/>
                <a:tableStyleId>{88E47510-D966-4390-BC2E-2E13A548420F}</a:tableStyleId>
              </a:tblPr>
              <a:tblGrid>
                <a:gridCol w="938875"/>
                <a:gridCol w="888850"/>
                <a:gridCol w="761600"/>
                <a:gridCol w="673500"/>
                <a:gridCol w="798600"/>
              </a:tblGrid>
              <a:tr h="297425">
                <a:tc>
                  <a:txBody>
                    <a:bodyPr/>
                    <a:lstStyle/>
                    <a:p>
                      <a:pPr indent="0" lvl="0" marL="0" marR="0" rtl="0" algn="l">
                        <a:lnSpc>
                          <a:spcPct val="100000"/>
                        </a:lnSpc>
                        <a:spcBef>
                          <a:spcPts val="0"/>
                        </a:spcBef>
                        <a:spcAft>
                          <a:spcPts val="0"/>
                        </a:spcAft>
                        <a:buNone/>
                      </a:pPr>
                      <a:r>
                        <a:rPr b="1" lang="en" sz="1000">
                          <a:solidFill>
                            <a:srgbClr val="FFFFFF"/>
                          </a:solidFill>
                        </a:rPr>
                        <a:t>Product Id</a:t>
                      </a:r>
                      <a:endParaRPr b="1" sz="10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gradFill>
                      <a:gsLst>
                        <a:gs pos="0">
                          <a:srgbClr val="8C8C8C"/>
                        </a:gs>
                        <a:gs pos="100000">
                          <a:srgbClr val="404040"/>
                        </a:gs>
                      </a:gsLst>
                      <a:lin ang="5400012" scaled="0"/>
                    </a:gradFill>
                  </a:tcPr>
                </a:tc>
                <a:tc>
                  <a:txBody>
                    <a:bodyPr/>
                    <a:lstStyle/>
                    <a:p>
                      <a:pPr indent="0" lvl="0" marL="0" marR="0" rtl="0" algn="l">
                        <a:lnSpc>
                          <a:spcPct val="100000"/>
                        </a:lnSpc>
                        <a:spcBef>
                          <a:spcPts val="0"/>
                        </a:spcBef>
                        <a:spcAft>
                          <a:spcPts val="0"/>
                        </a:spcAft>
                        <a:buNone/>
                      </a:pPr>
                      <a:r>
                        <a:rPr b="1" lang="en" sz="1000">
                          <a:solidFill>
                            <a:srgbClr val="FFFFFF"/>
                          </a:solidFill>
                        </a:rPr>
                        <a:t>Date</a:t>
                      </a:r>
                      <a:endParaRPr b="1" sz="10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gradFill>
                      <a:gsLst>
                        <a:gs pos="0">
                          <a:srgbClr val="8C8C8C"/>
                        </a:gs>
                        <a:gs pos="100000">
                          <a:srgbClr val="404040"/>
                        </a:gs>
                      </a:gsLst>
                      <a:lin ang="5400012" scaled="0"/>
                    </a:gradFill>
                  </a:tcPr>
                </a:tc>
                <a:tc>
                  <a:txBody>
                    <a:bodyPr/>
                    <a:lstStyle/>
                    <a:p>
                      <a:pPr indent="0" lvl="0" marL="0" marR="0" rtl="0" algn="l">
                        <a:lnSpc>
                          <a:spcPct val="100000"/>
                        </a:lnSpc>
                        <a:spcBef>
                          <a:spcPts val="0"/>
                        </a:spcBef>
                        <a:spcAft>
                          <a:spcPts val="0"/>
                        </a:spcAft>
                        <a:buNone/>
                      </a:pPr>
                      <a:r>
                        <a:rPr b="1" lang="en" sz="1000">
                          <a:solidFill>
                            <a:srgbClr val="FFFFFF"/>
                          </a:solidFill>
                        </a:rPr>
                        <a:t>Positive</a:t>
                      </a:r>
                      <a:endParaRPr b="1" sz="10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gradFill>
                      <a:gsLst>
                        <a:gs pos="0">
                          <a:srgbClr val="8C8C8C"/>
                        </a:gs>
                        <a:gs pos="100000">
                          <a:srgbClr val="404040"/>
                        </a:gs>
                      </a:gsLst>
                      <a:lin ang="5400012" scaled="0"/>
                    </a:gradFill>
                  </a:tcPr>
                </a:tc>
                <a:tc>
                  <a:txBody>
                    <a:bodyPr/>
                    <a:lstStyle/>
                    <a:p>
                      <a:pPr indent="0" lvl="0" marL="0" marR="0" rtl="0" algn="l">
                        <a:lnSpc>
                          <a:spcPct val="100000"/>
                        </a:lnSpc>
                        <a:spcBef>
                          <a:spcPts val="0"/>
                        </a:spcBef>
                        <a:spcAft>
                          <a:spcPts val="0"/>
                        </a:spcAft>
                        <a:buNone/>
                      </a:pPr>
                      <a:r>
                        <a:rPr b="1" lang="en" sz="1000">
                          <a:solidFill>
                            <a:srgbClr val="FFFFFF"/>
                          </a:solidFill>
                        </a:rPr>
                        <a:t>Neutral</a:t>
                      </a:r>
                      <a:endParaRPr b="1" sz="10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gradFill>
                      <a:gsLst>
                        <a:gs pos="0">
                          <a:srgbClr val="8C8C8C"/>
                        </a:gs>
                        <a:gs pos="100000">
                          <a:srgbClr val="404040"/>
                        </a:gs>
                      </a:gsLst>
                      <a:lin ang="5400012" scaled="0"/>
                    </a:gradFill>
                  </a:tcPr>
                </a:tc>
                <a:tc>
                  <a:txBody>
                    <a:bodyPr/>
                    <a:lstStyle/>
                    <a:p>
                      <a:pPr indent="0" lvl="0" marL="0" marR="0" rtl="0" algn="l">
                        <a:lnSpc>
                          <a:spcPct val="100000"/>
                        </a:lnSpc>
                        <a:spcBef>
                          <a:spcPts val="0"/>
                        </a:spcBef>
                        <a:spcAft>
                          <a:spcPts val="0"/>
                        </a:spcAft>
                        <a:buNone/>
                      </a:pPr>
                      <a:r>
                        <a:rPr b="1" lang="en" sz="1000">
                          <a:solidFill>
                            <a:srgbClr val="FFFFFF"/>
                          </a:solidFill>
                        </a:rPr>
                        <a:t>Negative</a:t>
                      </a:r>
                      <a:endParaRPr b="1" sz="10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gradFill>
                      <a:gsLst>
                        <a:gs pos="0">
                          <a:srgbClr val="8C8C8C"/>
                        </a:gs>
                        <a:gs pos="100000">
                          <a:srgbClr val="404040"/>
                        </a:gs>
                      </a:gsLst>
                      <a:lin ang="5400012" scaled="0"/>
                    </a:gradFill>
                  </a:tcPr>
                </a:tc>
              </a:tr>
              <a:tr h="347225">
                <a:tc>
                  <a:txBody>
                    <a:bodyPr/>
                    <a:lstStyle/>
                    <a:p>
                      <a:pPr indent="0" lvl="0" marL="0" marR="0" rtl="0" algn="ctr">
                        <a:lnSpc>
                          <a:spcPct val="100000"/>
                        </a:lnSpc>
                        <a:spcBef>
                          <a:spcPts val="0"/>
                        </a:spcBef>
                        <a:spcAft>
                          <a:spcPts val="0"/>
                        </a:spcAft>
                        <a:buNone/>
                      </a:pPr>
                      <a:r>
                        <a:rPr lang="en" sz="1000">
                          <a:solidFill>
                            <a:srgbClr val="FFFFFF"/>
                          </a:solidFill>
                        </a:rPr>
                        <a:t>Product 1</a:t>
                      </a:r>
                      <a:endParaRPr sz="10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000">
                          <a:solidFill>
                            <a:srgbClr val="FFFFFF"/>
                          </a:solidFill>
                        </a:rPr>
                        <a:t>01-02-2019</a:t>
                      </a:r>
                      <a:endParaRPr sz="10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solidFill>
                            <a:srgbClr val="FFFFFF"/>
                          </a:solidFill>
                        </a:rPr>
                        <a:t>1</a:t>
                      </a:r>
                      <a:endParaRPr sz="11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solidFill>
                            <a:srgbClr val="FFFFFF"/>
                          </a:solidFill>
                        </a:rPr>
                        <a:t>0</a:t>
                      </a:r>
                      <a:endParaRPr sz="11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solidFill>
                            <a:srgbClr val="FFFFFF"/>
                          </a:solidFill>
                        </a:rPr>
                        <a:t>0</a:t>
                      </a:r>
                      <a:endParaRPr sz="11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47225">
                <a:tc>
                  <a:txBody>
                    <a:bodyPr/>
                    <a:lstStyle/>
                    <a:p>
                      <a:pPr indent="0" lvl="0" marL="0" marR="0" rtl="0" algn="ctr">
                        <a:lnSpc>
                          <a:spcPct val="100000"/>
                        </a:lnSpc>
                        <a:spcBef>
                          <a:spcPts val="0"/>
                        </a:spcBef>
                        <a:spcAft>
                          <a:spcPts val="0"/>
                        </a:spcAft>
                        <a:buNone/>
                      </a:pPr>
                      <a:r>
                        <a:rPr lang="en" sz="1000">
                          <a:solidFill>
                            <a:srgbClr val="FFFFFF"/>
                          </a:solidFill>
                        </a:rPr>
                        <a:t>Product 2</a:t>
                      </a:r>
                      <a:endParaRPr sz="10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000">
                          <a:solidFill>
                            <a:srgbClr val="FFFFFF"/>
                          </a:solidFill>
                        </a:rPr>
                        <a:t>02-03-2019</a:t>
                      </a:r>
                      <a:endParaRPr sz="10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000">
                          <a:solidFill>
                            <a:srgbClr val="FFFFFF"/>
                          </a:solidFill>
                        </a:rPr>
                        <a:t>0</a:t>
                      </a:r>
                      <a:endParaRPr sz="10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000">
                          <a:solidFill>
                            <a:srgbClr val="FFFFFF"/>
                          </a:solidFill>
                        </a:rPr>
                        <a:t>0</a:t>
                      </a:r>
                      <a:endParaRPr sz="10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000">
                          <a:solidFill>
                            <a:srgbClr val="FFFFFF"/>
                          </a:solidFill>
                        </a:rPr>
                        <a:t>1</a:t>
                      </a:r>
                      <a:endParaRPr sz="1000">
                        <a:solidFill>
                          <a:srgbClr val="FFFFFF"/>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graphicFrame>
        <p:nvGraphicFramePr>
          <p:cNvPr id="185" name="Google Shape;185;p21"/>
          <p:cNvGraphicFramePr/>
          <p:nvPr/>
        </p:nvGraphicFramePr>
        <p:xfrm>
          <a:off x="3116900" y="2425875"/>
          <a:ext cx="3000000" cy="3000000"/>
        </p:xfrm>
        <a:graphic>
          <a:graphicData uri="http://schemas.openxmlformats.org/drawingml/2006/table">
            <a:tbl>
              <a:tblPr>
                <a:noFill/>
                <a:tableStyleId>{88E47510-D966-4390-BC2E-2E13A548420F}</a:tableStyleId>
              </a:tblPr>
              <a:tblGrid>
                <a:gridCol w="938875"/>
                <a:gridCol w="888850"/>
                <a:gridCol w="876325"/>
              </a:tblGrid>
              <a:tr h="265975">
                <a:tc>
                  <a:txBody>
                    <a:bodyPr/>
                    <a:lstStyle/>
                    <a:p>
                      <a:pPr indent="0" lvl="0" marL="0" rtl="0" algn="l">
                        <a:spcBef>
                          <a:spcPts val="0"/>
                        </a:spcBef>
                        <a:spcAft>
                          <a:spcPts val="0"/>
                        </a:spcAft>
                        <a:buNone/>
                      </a:pPr>
                      <a:r>
                        <a:rPr b="1" lang="en" sz="1000">
                          <a:solidFill>
                            <a:srgbClr val="F6B26B"/>
                          </a:solidFill>
                        </a:rPr>
                        <a:t>Product 2</a:t>
                      </a:r>
                      <a:endParaRPr b="1">
                        <a:solidFill>
                          <a:srgbClr val="F6B26B"/>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sz="1000">
                          <a:solidFill>
                            <a:srgbClr val="F6B26B"/>
                          </a:solidFill>
                        </a:rPr>
                        <a:t>03-04-2019</a:t>
                      </a:r>
                      <a:endParaRPr b="1" sz="1000">
                        <a:solidFill>
                          <a:srgbClr val="F6B26B"/>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sz="1000">
                          <a:solidFill>
                            <a:srgbClr val="F6B26B"/>
                          </a:solidFill>
                        </a:rPr>
                        <a:t>Positive</a:t>
                      </a:r>
                      <a:endParaRPr b="1" sz="1000">
                        <a:solidFill>
                          <a:srgbClr val="F6B26B"/>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186" name="Google Shape;186;p21"/>
          <p:cNvSpPr/>
          <p:nvPr/>
        </p:nvSpPr>
        <p:spPr>
          <a:xfrm>
            <a:off x="5196929" y="3979900"/>
            <a:ext cx="237000" cy="256200"/>
          </a:xfrm>
          <a:prstGeom prst="rect">
            <a:avLst/>
          </a:prstGeom>
          <a:solidFill>
            <a:srgbClr val="232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E69138"/>
                </a:solidFill>
              </a:rPr>
              <a:t>1</a:t>
            </a:r>
            <a:endParaRPr b="1" sz="1100">
              <a:solidFill>
                <a:srgbClr val="E69138"/>
              </a:solidFill>
            </a:endParaRPr>
          </a:p>
        </p:txBody>
      </p:sp>
      <p:sp>
        <p:nvSpPr>
          <p:cNvPr id="187" name="Google Shape;187;p21"/>
          <p:cNvSpPr/>
          <p:nvPr/>
        </p:nvSpPr>
        <p:spPr>
          <a:xfrm>
            <a:off x="1203975" y="1393300"/>
            <a:ext cx="1759800" cy="256200"/>
          </a:xfrm>
          <a:prstGeom prst="roundRect">
            <a:avLst>
              <a:gd fmla="val 16667" name="adj"/>
            </a:avLst>
          </a:prstGeom>
          <a:solidFill>
            <a:schemeClr val="lt2"/>
          </a:solidFill>
          <a:ln cap="flat" cmpd="sng" w="9525">
            <a:solidFill>
              <a:srgbClr val="232F3E"/>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1100"/>
              </a:spcAft>
              <a:buClr>
                <a:schemeClr val="dk1"/>
              </a:buClr>
              <a:buSzPts val="1100"/>
              <a:buFont typeface="Arial"/>
              <a:buNone/>
            </a:pPr>
            <a:r>
              <a:rPr lang="en" sz="1050">
                <a:solidFill>
                  <a:srgbClr val="232F3E"/>
                </a:solidFill>
              </a:rPr>
              <a:t> Update Individual  record</a:t>
            </a:r>
            <a:endParaRPr>
              <a:solidFill>
                <a:srgbClr val="232F3E"/>
              </a:solidFill>
            </a:endParaRPr>
          </a:p>
        </p:txBody>
      </p:sp>
      <p:sp>
        <p:nvSpPr>
          <p:cNvPr id="188" name="Google Shape;188;p21"/>
          <p:cNvSpPr/>
          <p:nvPr/>
        </p:nvSpPr>
        <p:spPr>
          <a:xfrm>
            <a:off x="1459250" y="3239600"/>
            <a:ext cx="1449300" cy="256200"/>
          </a:xfrm>
          <a:prstGeom prst="roundRect">
            <a:avLst>
              <a:gd fmla="val 16667" name="adj"/>
            </a:avLst>
          </a:prstGeom>
          <a:solidFill>
            <a:schemeClr val="lt2"/>
          </a:solidFill>
          <a:ln cap="flat" cmpd="sng" w="9525">
            <a:solidFill>
              <a:srgbClr val="232F3E"/>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1100"/>
              </a:spcAft>
              <a:buNone/>
            </a:pPr>
            <a:r>
              <a:rPr lang="en" sz="1050">
                <a:solidFill>
                  <a:srgbClr val="232F3E"/>
                </a:solidFill>
              </a:rPr>
              <a:t> Update Summary</a:t>
            </a:r>
            <a:endParaRPr>
              <a:solidFill>
                <a:srgbClr val="232F3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