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6042" autoAdjust="0"/>
  </p:normalViewPr>
  <p:slideViewPr>
    <p:cSldViewPr snapToGrid="0">
      <p:cViewPr varScale="1">
        <p:scale>
          <a:sx n="60" d="100"/>
          <a:sy n="60" d="100"/>
        </p:scale>
        <p:origin x="345" y="24"/>
      </p:cViewPr>
      <p:guideLst>
        <p:guide orient="horz" pos="1620"/>
        <p:guide pos="2880"/>
      </p:guideLst>
    </p:cSldViewPr>
  </p:slideViewPr>
  <p:notesTextViewPr>
    <p:cViewPr>
      <p:scale>
        <a:sx n="1" d="1"/>
        <a:sy n="1" d="1"/>
      </p:scale>
      <p:origin x="0" y="-12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7977e629a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a7977e629a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a:solidFill>
                  <a:schemeClr val="dk1"/>
                </a:solidFill>
              </a:rPr>
              <a:t>Hello! We are team Apple, and today we will present our findings and suggestions of SNAP program performance in Hennepin County. I am Yuzy, and my teammates are Nick and Sherry.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12758748a_8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b12758748a_8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We did a correlation analysis and found that Race, Education and Age are significantly correlated with coverage rate. </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Coverage rate in Black and African American is the highest while coverage rate in White, Hispanic and Latino is the much lower. </a:t>
            </a:r>
          </a:p>
          <a:p>
            <a:pPr marL="158750" indent="0" algn="just">
              <a:buNone/>
            </a:pPr>
            <a:endParaRPr lang="en-US"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Education is also what we found highly correlated with the coverage rate. From the chart in the middle, we can see that tracts with lower education levels tend to have higher coverage rates, while tracts with higher education level tend to have lower coverage rate. According to a research in Journal of Hunger and Environmental Nutrition, there is a negative relationship between education and SNAP utilization, which supports our findings. The possible reason might be stigma around participating for SNAP as an educated person. However, to prove whether the education level will affect people’s willingness of reach out for SNAP needs more experiments and tests.</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Age are another important feature, tracts with more 5-17 years old population tend to have higher coverage rate. This echoes another finding from the same source mentioned above, that families with children have higher food stamp utilization.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l" rtl="0">
              <a:lnSpc>
                <a:spcPct val="100000"/>
              </a:lnSpc>
              <a:spcBef>
                <a:spcPts val="0"/>
              </a:spcBef>
              <a:spcAft>
                <a:spcPts val="0"/>
              </a:spcAft>
              <a:buSzPts val="1100"/>
              <a:buNone/>
            </a:pPr>
            <a:endParaRPr sz="10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2758748a_8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b12758748a_8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sz="1800" dirty="0">
                <a:solidFill>
                  <a:srgbClr val="000000"/>
                </a:solidFill>
                <a:effectLst/>
                <a:latin typeface="Arial" panose="020B0604020202020204" pitchFamily="34" charset="0"/>
                <a:ea typeface="等线" panose="02010600030101010101" pitchFamily="2" charset="-122"/>
              </a:rPr>
              <a:t>Based on the highly correlated features, we clustered tracts into 5 groups. Each tract within a group shares similar features. For example, tracts in group 1 and 2 have low education level and tracts in group 3,4 and 5 have high education. For detailed group characteristic, please refer to our </a:t>
            </a:r>
            <a:r>
              <a:rPr lang="en-US" altLang="zh-CN" sz="1800" dirty="0" err="1">
                <a:solidFill>
                  <a:srgbClr val="000000"/>
                </a:solidFill>
                <a:effectLst/>
                <a:latin typeface="Arial" panose="020B0604020202020204" pitchFamily="34" charset="0"/>
                <a:ea typeface="等线" panose="02010600030101010101" pitchFamily="2" charset="-122"/>
              </a:rPr>
              <a:t>powerBI</a:t>
            </a:r>
            <a:r>
              <a:rPr lang="en-US" altLang="zh-CN" sz="1800" dirty="0">
                <a:solidFill>
                  <a:srgbClr val="000000"/>
                </a:solidFill>
                <a:effectLst/>
                <a:latin typeface="Arial" panose="020B0604020202020204" pitchFamily="34" charset="0"/>
                <a:ea typeface="等线" panose="02010600030101010101" pitchFamily="2" charset="-122"/>
              </a:rPr>
              <a:t> dashboard.</a:t>
            </a:r>
            <a:endParaRPr sz="10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12758748a_8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b12758748a_8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Next, let’s have a look at the coverage rate for each group. Group 2 and group 5 have a coverage rate below the average line of 37%.</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And we found that </a:t>
            </a: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among all low coverage tracts, 80% are from group5 and 10% are from group2.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12758748a_8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b12758748a_8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Next we analyzed the coverage rate together with the eligible population to find out the demand and supply in each group, and then we can narrow down our target.  </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From the graph on the left, </a:t>
            </a:r>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Group 1</a:t>
            </a: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 has high eligible population and high coverage, it seems like SNAP is doing well in group 1. </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Group 3,4</a:t>
            </a: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 lies in keep zoom with relative lower eligible population and higher coverage rate.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However,</a:t>
            </a:r>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 Group 2 </a:t>
            </a: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lies in danger zoom with high eligible population but low coverage which indicate a demand gap, the penetration in group 2 need to be improved. </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And </a:t>
            </a:r>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group 5</a:t>
            </a: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 lies in caution zoom with low eligible population and low coverage rate.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We recommen</a:t>
            </a: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d mainly target at group 2 and group 5 to improve the coverage rate. </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Now we have our target groups, we want further find out which race group contribute to their low coverage.</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We found th</a:t>
            </a: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at most of the eligible people are white in group 2 and group 5, but the coverage rate is both low. </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lgn="just">
              <a:buNone/>
            </a:pPr>
            <a:r>
              <a:rPr lang="en-US" altLang="zh-CN"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If the coverage rat</a:t>
            </a:r>
            <a:r>
              <a:rPr lang="en-US" altLang="zh-CN" sz="1800" kern="100" dirty="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e in the white population of the two groups are improved to the average level, the overall coverage rate in the whole county will improved to 42%, which is 13% higher than current level</a:t>
            </a:r>
            <a:r>
              <a:rPr lang="en-US" altLang="zh-CN" sz="1800" kern="100">
                <a:solidFill>
                  <a:srgbClr val="000000"/>
                </a:solidFill>
                <a:effectLst/>
                <a:latin typeface="Arial" panose="020B0604020202020204" pitchFamily="34" charset="0"/>
                <a:ea typeface="等线" panose="02010600030101010101" pitchFamily="2" charset="-122"/>
                <a:cs typeface="Times New Roman" panose="02020603050405020304" pitchFamily="18" charset="0"/>
              </a:rPr>
              <a:t>. </a:t>
            </a:r>
          </a:p>
          <a:p>
            <a:pPr marL="15875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158750" indent="0">
              <a:buNone/>
            </a:pPr>
            <a:r>
              <a:rPr lang="en-US" altLang="zh-CN" sz="1800" dirty="0">
                <a:solidFill>
                  <a:srgbClr val="000000"/>
                </a:solidFill>
                <a:effectLst/>
                <a:latin typeface="Arial" panose="020B0604020202020204" pitchFamily="34" charset="0"/>
                <a:ea typeface="等线" panose="02010600030101010101" pitchFamily="2" charset="-122"/>
              </a:rPr>
              <a:t>Next, we will summarize our overall recommendation.</a:t>
            </a:r>
            <a:endParaRPr sz="100" dirty="0">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a82f6b67f3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a82f6b67f3_2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Based on our analyses, here are some overall strategies to improve Hennepin county’s SNAP coverage rate and maximize assistance provided to individuals that qualify.</a:t>
            </a:r>
            <a:endParaRPr>
              <a:solidFill>
                <a:schemeClr val="dk1"/>
              </a:solidFil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First, tracts like Group 1,3,4 have above average SNAP coverage rates. It would be worthwhile for these tract groups to act as reference of good performance and learn from them. What are agents or organizations doing here that is different and maybe contributing to better coverage? Or do these tracts share more SNAP redeeming spots? Related features may be better identified with more surveys.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For groups 2 and 5 that have lower coverage rates, we advise to send more reachout personnel and reduce the disparity. Group 2 has a higher priority due to its lower coverage rate. A possible reason for the low coverage rate in Group 5 that we infer from our data is stigma around the idea of reaching out for SNAP aid as an educated person. Perhaps reachout teams can start with this target group in Group 2</a:t>
            </a:r>
            <a:endParaRPr/>
          </a:p>
          <a:p>
            <a:pPr marL="0" lvl="0" indent="0" algn="l" rtl="0">
              <a:spcBef>
                <a:spcPts val="0"/>
              </a:spcBef>
              <a:spcAft>
                <a:spcPts val="0"/>
              </a:spcAft>
              <a:buClr>
                <a:schemeClr val="dk1"/>
              </a:buClr>
              <a:buSzPts val="1100"/>
              <a:buFont typeface="Arial"/>
              <a:buNone/>
            </a:pPr>
            <a:endParaRPr sz="1000">
              <a:solidFill>
                <a:srgbClr val="FF0000"/>
              </a:solidFill>
            </a:endParaRPr>
          </a:p>
          <a:p>
            <a:pPr marL="0" lvl="0" indent="0" algn="l" rtl="0">
              <a:spcBef>
                <a:spcPts val="0"/>
              </a:spcBef>
              <a:spcAft>
                <a:spcPts val="0"/>
              </a:spcAft>
              <a:buClr>
                <a:schemeClr val="dk1"/>
              </a:buClr>
              <a:buSzPts val="1100"/>
              <a:buFont typeface="Arial"/>
              <a:buNone/>
            </a:pPr>
            <a:r>
              <a:rPr lang="en" sz="1000">
                <a:solidFill>
                  <a:schemeClr val="dk1"/>
                </a:solidFill>
              </a:rPr>
              <a:t>Outreach: people who might not know yet about the program</a:t>
            </a:r>
            <a:endParaRPr sz="1000">
              <a:solidFill>
                <a:schemeClr val="dk1"/>
              </a:solidFill>
            </a:endParaRPr>
          </a:p>
          <a:p>
            <a:pPr marL="0" lvl="0" indent="0" algn="l" rtl="0">
              <a:spcBef>
                <a:spcPts val="0"/>
              </a:spcBef>
              <a:spcAft>
                <a:spcPts val="0"/>
              </a:spcAft>
              <a:buClr>
                <a:schemeClr val="dk1"/>
              </a:buClr>
              <a:buSzPts val="1100"/>
              <a:buFont typeface="Arial"/>
              <a:buNone/>
            </a:pPr>
            <a:r>
              <a:rPr lang="en" sz="1000">
                <a:solidFill>
                  <a:schemeClr val="dk1"/>
                </a:solidFill>
              </a:rPr>
              <a:t>Grocery stores, food shelves available to use EBT card-&gt; hospitals screen for the SNAP too! Add feature?</a:t>
            </a:r>
            <a:endParaRPr sz="1000">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a7977e629a_2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a7977e629a_2_3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Invite questions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7977e629a_2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ga7977e629a_2_3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aa8f3cda5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aa8f3cda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7977e629a_2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a7977e629a_2_3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a7977e629a_2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a7977e629a_2_3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7977e629a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a7977e629a_2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100"/>
              <a:buNone/>
            </a:pPr>
            <a:r>
              <a:rPr lang="en">
                <a:solidFill>
                  <a:srgbClr val="595959"/>
                </a:solidFill>
              </a:rPr>
              <a:t>We will start off with an overview of the methodology we used to calculate SNAP performance, as well as the rationale behind our choices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82f6b67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82f6b67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rgbClr val="FF0000"/>
              </a:solidFill>
            </a:endParaRPr>
          </a:p>
          <a:p>
            <a:pPr marL="0" lvl="0" indent="0" algn="l" rtl="0">
              <a:spcBef>
                <a:spcPts val="0"/>
              </a:spcBef>
              <a:spcAft>
                <a:spcPts val="0"/>
              </a:spcAft>
              <a:buNone/>
            </a:pPr>
            <a:endParaRPr sz="1000">
              <a:solidFill>
                <a:srgbClr val="FF0000"/>
              </a:solidFill>
            </a:endParaRPr>
          </a:p>
          <a:p>
            <a:pPr marL="0" lvl="0" indent="0" algn="l" rtl="0">
              <a:spcBef>
                <a:spcPts val="0"/>
              </a:spcBef>
              <a:spcAft>
                <a:spcPts val="0"/>
              </a:spcAft>
              <a:buNone/>
            </a:pPr>
            <a:r>
              <a:rPr lang="en" sz="1000">
                <a:solidFill>
                  <a:srgbClr val="FF0000"/>
                </a:solidFill>
              </a:rPr>
              <a:t>Based on the highly correlated features, we clustered tracts into 5 groups. Each tract within a group shares similar features, listed on the right.  For detailed group characteristic, please refer to our powerBI. </a:t>
            </a:r>
            <a:endParaRPr sz="1000">
              <a:solidFill>
                <a:srgbClr val="FF0000"/>
              </a:solidFill>
            </a:endParaRPr>
          </a:p>
          <a:p>
            <a:pPr marL="0" lvl="0" indent="0" algn="l" rtl="0">
              <a:spcBef>
                <a:spcPts val="0"/>
              </a:spcBef>
              <a:spcAft>
                <a:spcPts val="0"/>
              </a:spcAft>
              <a:buNone/>
            </a:pPr>
            <a:endParaRPr sz="1000">
              <a:solidFill>
                <a:srgbClr val="FF0000"/>
              </a:solidFill>
            </a:endParaRPr>
          </a:p>
          <a:p>
            <a:pPr marL="0" lvl="0" indent="0" algn="l" rtl="0">
              <a:spcBef>
                <a:spcPts val="0"/>
              </a:spcBef>
              <a:spcAft>
                <a:spcPts val="0"/>
              </a:spcAft>
              <a:buNone/>
            </a:pPr>
            <a:r>
              <a:rPr lang="en" sz="1000">
                <a:solidFill>
                  <a:srgbClr val="FF0000"/>
                </a:solidFill>
              </a:rPr>
              <a:t>There are also some shared features within the groups.</a:t>
            </a:r>
            <a:endParaRPr sz="1000">
              <a:solidFill>
                <a:srgbClr val="FF0000"/>
              </a:solidFill>
            </a:endParaRPr>
          </a:p>
          <a:p>
            <a:pPr marL="0" lvl="0" indent="0" algn="l" rtl="0">
              <a:spcBef>
                <a:spcPts val="0"/>
              </a:spcBef>
              <a:spcAft>
                <a:spcPts val="0"/>
              </a:spcAft>
              <a:buNone/>
            </a:pPr>
            <a:r>
              <a:rPr lang="en" sz="1000">
                <a:solidFill>
                  <a:srgbClr val="FF0000"/>
                </a:solidFill>
              </a:rPr>
              <a:t>For example, Both Group 2 and group 5 have the lowest Black and AfricanAmerican population with highest white population </a:t>
            </a:r>
            <a:endParaRPr sz="1000">
              <a:solidFill>
                <a:srgbClr val="FF0000"/>
              </a:solidFill>
            </a:endParaRPr>
          </a:p>
          <a:p>
            <a:pPr marL="0" lvl="0" indent="0" algn="l" rtl="0">
              <a:spcBef>
                <a:spcPts val="0"/>
              </a:spcBef>
              <a:spcAft>
                <a:spcPts val="0"/>
              </a:spcAft>
              <a:buNone/>
            </a:pP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a7977e629a_2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ga7977e629a_2_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a7977e629a_2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ga7977e629a_2_3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a7977e629a_2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ga7977e629a_2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7977e629a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a7977e629a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595959"/>
                </a:solidFill>
              </a:rPr>
              <a:t>We’re trying to define performance of SNAP in Hennepin county because food security is an issue. 8.1% of population in Hennepin county is experiencing food insecurity in 2018. The SNAP program helps them meet their hunger needs, but not everyone who is eligible participates. We need a measure to assess to what extent the SNAP program is failing to reduce food disparities in qualifying individuals? That way, we can compare performance across geography and demographics, discover reasons for low participation rates.</a:t>
            </a:r>
            <a:endParaRPr>
              <a:solidFill>
                <a:srgbClr val="595959"/>
              </a:solidFill>
            </a:endParaRPr>
          </a:p>
          <a:p>
            <a:pPr marL="0" lvl="0" indent="0" algn="l" rtl="0">
              <a:lnSpc>
                <a:spcPct val="115000"/>
              </a:lnSpc>
              <a:spcBef>
                <a:spcPts val="1600"/>
              </a:spcBef>
              <a:spcAft>
                <a:spcPts val="1600"/>
              </a:spcAft>
              <a:buClr>
                <a:schemeClr val="dk1"/>
              </a:buClr>
              <a:buSzPts val="1100"/>
              <a:buFont typeface="Arial"/>
              <a:buNone/>
            </a:pPr>
            <a:r>
              <a:rPr lang="en">
                <a:solidFill>
                  <a:srgbClr val="595959"/>
                </a:solidFill>
              </a:rPr>
              <a:t>Past attempts at estimating how well the SNAP program is doing in Hennepin County include processing time and precision of SNAP applications. While this successfully measures processing capacity and efficiency, it might overlook extent to which the program is covering individuals that qualify. We suggest a calculation more closely aligned with eligible population.</a:t>
            </a:r>
            <a:endParaRPr>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7977e629a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a7977e629a_2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Take a look at our proposed equation to calculate snap coverage rate.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Given the data you provided of how many people are currently receiving SNAP benefits, we need to estimate the eligible population to arrive at SNAP coverage rate. First step in our method is deciding on a metric to estimate the total eligible population that qualify for SNAP aid.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From online information, here is a range of applicable income thresholds for a person to be eligible for SNAP. The income threshold is higher for the elderly and disabled. Thus, 165% poverty is the most conservative end with a chance of overestimating the eligible population, while 130% is the least conservative with potential of underestimation. We recommend 138%, calculated by extrapolating the categorical population versus the general population.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SzPts val="1100"/>
              <a:buNone/>
            </a:pPr>
            <a:r>
              <a:rPr lang="en">
                <a:solidFill>
                  <a:schemeClr val="dk1"/>
                </a:solidFill>
              </a:rPr>
              <a:t>However, you are free to decide on the metric you use.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7977e629a_2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a7977e629a_2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Next on estimating the eligible pop. While we now have a threshold, we don’t have an actual number. We estimate eligible population number based off the threshold using the income distribution curve. For example at 138% poverty threshold, the eligible population is 13.6% of a particular tract.</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Next, this percentage will be adjusted by race distribution in the tract. As you can see, each race contributes differently to the eligible population. Black in this case is relatively higher, while white is relatively lower.</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Race adjustment calculations are in the appendix</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7977e629a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a7977e629a_2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For part 2, we are gonna talk about the overview of snap's coverage rate and use power bi to visualize it.</a:t>
            </a:r>
            <a:endParaRPr>
              <a:solidFill>
                <a:schemeClr val="dk1"/>
              </a:solidFill>
            </a:endParaRPr>
          </a:p>
          <a:p>
            <a:pPr marL="0" lvl="0" indent="0" algn="l" rtl="0">
              <a:spcBef>
                <a:spcPts val="1200"/>
              </a:spcBef>
              <a:spcAft>
                <a:spcPts val="0"/>
              </a:spcAft>
              <a:buSzPts val="1100"/>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7977e629a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a7977e629a_2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From 2016 to 2018, SNAP coverage rate decreases in recent years. We’re seeing an echo in this declining rate over the years for Minnesota state as a whole, which also has declining SNAP coverage rates.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7977e629a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a7977e629a_2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r>
              <a:rPr lang="en"/>
              <a:t>Here are some important information in 2018. we will display them in powerbi dashboard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12758748a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b12758748a_8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solidFill>
                  <a:schemeClr val="dk1"/>
                </a:solidFill>
              </a:rPr>
              <a:t>Next will give some insights to help increase SNAP coverage. </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0" name="Google Shape;60;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png"/><Relationship Id="rId7"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map.feedingamerica.org/county/2018/overall/minnesota/county/hennepin" TargetMode="External"/><Relationship Id="rId7" Type="http://schemas.openxmlformats.org/officeDocument/2006/relationships/hyperlink" Target="https://www.tandfonline.com/doi/full/10.1080/19320248.2016.1146196"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www.kff.org/other/state-indicator/avg-monthly-participation/?activeTab=graph&amp;currentTimeframe=0&amp;startTimeframe=4&amp;selectedRows=%7B%22states%22:%7B%22minnesota%22:%7B%7D%7D%7D&amp;sortModel=%7B%22colId%22:%22Location%22,%22sort%22:%22asc%22%7D" TargetMode="External"/><Relationship Id="rId5" Type="http://schemas.openxmlformats.org/officeDocument/2006/relationships/hyperlink" Target="https://www.census.gov/data/tables/time-series/demo/income-poverty/cps-pov/pov-01.2018.html" TargetMode="External"/><Relationship Id="rId4" Type="http://schemas.openxmlformats.org/officeDocument/2006/relationships/hyperlink" Target="https://www.dhs.state.mn.us/main/idcplg?IdcService=GET_DYNAMIC_CONVERSION&amp;RevisionSelectionMethod=LatestReleased&amp;dDocName=cm_001306"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hyperlink" Target="https://app.powerbi.com/groups/me/reports/3be0f1ba-fa86-47e5-8d19-4dea41e3a53e/ReportSection0434dd42031bb03b543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a:off x="-44100" y="-42600"/>
            <a:ext cx="3388500" cy="5228700"/>
          </a:xfrm>
          <a:prstGeom prst="rect">
            <a:avLst/>
          </a:prstGeom>
          <a:solidFill>
            <a:srgbClr val="E6B3CA">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txBox="1">
            <a:spLocks noGrp="1"/>
          </p:cNvSpPr>
          <p:nvPr>
            <p:ph type="title"/>
          </p:nvPr>
        </p:nvSpPr>
        <p:spPr>
          <a:xfrm>
            <a:off x="3465575" y="1891474"/>
            <a:ext cx="5678400" cy="124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b="1">
                <a:solidFill>
                  <a:schemeClr val="dk1"/>
                </a:solidFill>
              </a:rPr>
              <a:t>Strategies For Hennepin County SNAP Program</a:t>
            </a:r>
            <a:endParaRPr b="1">
              <a:solidFill>
                <a:schemeClr val="dk1"/>
              </a:solidFill>
            </a:endParaRPr>
          </a:p>
        </p:txBody>
      </p:sp>
      <p:sp>
        <p:nvSpPr>
          <p:cNvPr id="101" name="Google Shape;101;p25"/>
          <p:cNvSpPr txBox="1"/>
          <p:nvPr/>
        </p:nvSpPr>
        <p:spPr>
          <a:xfrm>
            <a:off x="3466361" y="3224893"/>
            <a:ext cx="4951200" cy="676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100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Apple: Nick Li, Sherry Tang,Yuzy Ye</a:t>
            </a:r>
            <a:endParaRPr sz="1400" b="0" i="0" u="none" strike="noStrike" cap="none">
              <a:solidFill>
                <a:srgbClr val="000000"/>
              </a:solidFill>
              <a:latin typeface="Arial"/>
              <a:ea typeface="Arial"/>
              <a:cs typeface="Arial"/>
              <a:sym typeface="Arial"/>
            </a:endParaRPr>
          </a:p>
        </p:txBody>
      </p:sp>
      <p:pic>
        <p:nvPicPr>
          <p:cNvPr id="102" name="Google Shape;102;p25"/>
          <p:cNvPicPr preferRelativeResize="0"/>
          <p:nvPr/>
        </p:nvPicPr>
        <p:blipFill rotWithShape="1">
          <a:blip r:embed="rId3">
            <a:alphaModFix/>
          </a:blip>
          <a:srcRect/>
          <a:stretch/>
        </p:blipFill>
        <p:spPr>
          <a:xfrm>
            <a:off x="8125500" y="65315"/>
            <a:ext cx="920652" cy="576942"/>
          </a:xfrm>
          <a:prstGeom prst="rect">
            <a:avLst/>
          </a:prstGeom>
          <a:noFill/>
          <a:ln>
            <a:noFill/>
          </a:ln>
        </p:spPr>
      </p:pic>
      <p:sp>
        <p:nvSpPr>
          <p:cNvPr id="103" name="Google Shape;103;p25"/>
          <p:cNvSpPr txBox="1"/>
          <p:nvPr/>
        </p:nvSpPr>
        <p:spPr>
          <a:xfrm>
            <a:off x="3344400" y="3144900"/>
            <a:ext cx="5799600" cy="2074800"/>
          </a:xfrm>
          <a:prstGeom prst="rect">
            <a:avLst/>
          </a:prstGeom>
          <a:solidFill>
            <a:srgbClr val="474A7B">
              <a:alpha val="29411"/>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p:nvPr/>
        </p:nvSpPr>
        <p:spPr>
          <a:xfrm>
            <a:off x="0" y="-9727"/>
            <a:ext cx="9144000" cy="1003200"/>
          </a:xfrm>
          <a:prstGeom prst="rect">
            <a:avLst/>
          </a:prstGeom>
          <a:solidFill>
            <a:srgbClr val="E6B3CA">
              <a:alpha val="521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4"/>
          <p:cNvSpPr/>
          <p:nvPr/>
        </p:nvSpPr>
        <p:spPr>
          <a:xfrm>
            <a:off x="508788" y="1319865"/>
            <a:ext cx="8126400" cy="309600"/>
          </a:xfrm>
          <a:prstGeom prst="rect">
            <a:avLst/>
          </a:prstGeom>
          <a:solidFill>
            <a:srgbClr val="474A7B">
              <a:alpha val="29020"/>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4"/>
          <p:cNvSpPr txBox="1">
            <a:spLocks noGrp="1"/>
          </p:cNvSpPr>
          <p:nvPr>
            <p:ph type="title"/>
          </p:nvPr>
        </p:nvSpPr>
        <p:spPr>
          <a:xfrm>
            <a:off x="219325" y="8135"/>
            <a:ext cx="8543100" cy="96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575757"/>
                </a:solidFill>
              </a:rPr>
              <a:t>Race, Education, and Age are important features correlated with Coverage Rate</a:t>
            </a:r>
            <a:endParaRPr>
              <a:solidFill>
                <a:srgbClr val="575757"/>
              </a:solidFill>
            </a:endParaRPr>
          </a:p>
        </p:txBody>
      </p:sp>
      <p:sp>
        <p:nvSpPr>
          <p:cNvPr id="236" name="Google Shape;236;p34"/>
          <p:cNvSpPr txBox="1"/>
          <p:nvPr/>
        </p:nvSpPr>
        <p:spPr>
          <a:xfrm>
            <a:off x="0" y="4900500"/>
            <a:ext cx="6745800" cy="24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Data source: Taylor &amp; Francis Online article</a:t>
            </a:r>
            <a:endParaRPr sz="1000" b="0" i="1" u="none" strike="noStrike" cap="none">
              <a:solidFill>
                <a:srgbClr val="000000"/>
              </a:solidFill>
              <a:latin typeface="Arial"/>
              <a:ea typeface="Arial"/>
              <a:cs typeface="Arial"/>
              <a:sym typeface="Arial"/>
            </a:endParaRPr>
          </a:p>
        </p:txBody>
      </p:sp>
      <p:pic>
        <p:nvPicPr>
          <p:cNvPr id="237" name="Google Shape;237;p34"/>
          <p:cNvPicPr preferRelativeResize="0"/>
          <p:nvPr/>
        </p:nvPicPr>
        <p:blipFill rotWithShape="1">
          <a:blip r:embed="rId3">
            <a:alphaModFix/>
          </a:blip>
          <a:srcRect/>
          <a:stretch/>
        </p:blipFill>
        <p:spPr>
          <a:xfrm>
            <a:off x="219321" y="1938596"/>
            <a:ext cx="2846670" cy="2652775"/>
          </a:xfrm>
          <a:prstGeom prst="rect">
            <a:avLst/>
          </a:prstGeom>
          <a:noFill/>
          <a:ln>
            <a:noFill/>
          </a:ln>
        </p:spPr>
      </p:pic>
      <p:pic>
        <p:nvPicPr>
          <p:cNvPr id="238" name="Google Shape;238;p34"/>
          <p:cNvPicPr preferRelativeResize="0"/>
          <p:nvPr/>
        </p:nvPicPr>
        <p:blipFill rotWithShape="1">
          <a:blip r:embed="rId4">
            <a:alphaModFix/>
          </a:blip>
          <a:srcRect/>
          <a:stretch/>
        </p:blipFill>
        <p:spPr>
          <a:xfrm>
            <a:off x="6077975" y="1925850"/>
            <a:ext cx="2603749" cy="2652774"/>
          </a:xfrm>
          <a:prstGeom prst="rect">
            <a:avLst/>
          </a:prstGeom>
          <a:noFill/>
          <a:ln>
            <a:noFill/>
          </a:ln>
        </p:spPr>
      </p:pic>
      <p:pic>
        <p:nvPicPr>
          <p:cNvPr id="239" name="Google Shape;239;p34"/>
          <p:cNvPicPr preferRelativeResize="0"/>
          <p:nvPr/>
        </p:nvPicPr>
        <p:blipFill rotWithShape="1">
          <a:blip r:embed="rId5">
            <a:alphaModFix/>
          </a:blip>
          <a:srcRect/>
          <a:stretch/>
        </p:blipFill>
        <p:spPr>
          <a:xfrm>
            <a:off x="3148650" y="1748738"/>
            <a:ext cx="2846675" cy="1515262"/>
          </a:xfrm>
          <a:prstGeom prst="rect">
            <a:avLst/>
          </a:prstGeom>
          <a:noFill/>
          <a:ln>
            <a:noFill/>
          </a:ln>
        </p:spPr>
      </p:pic>
      <p:pic>
        <p:nvPicPr>
          <p:cNvPr id="240" name="Google Shape;240;p34"/>
          <p:cNvPicPr preferRelativeResize="0"/>
          <p:nvPr/>
        </p:nvPicPr>
        <p:blipFill rotWithShape="1">
          <a:blip r:embed="rId6">
            <a:alphaModFix/>
          </a:blip>
          <a:srcRect/>
          <a:stretch/>
        </p:blipFill>
        <p:spPr>
          <a:xfrm>
            <a:off x="3148662" y="3264000"/>
            <a:ext cx="2846675" cy="1515289"/>
          </a:xfrm>
          <a:prstGeom prst="rect">
            <a:avLst/>
          </a:prstGeom>
          <a:noFill/>
          <a:ln>
            <a:noFill/>
          </a:ln>
        </p:spPr>
      </p:pic>
      <p:sp>
        <p:nvSpPr>
          <p:cNvPr id="241" name="Google Shape;241;p34"/>
          <p:cNvSpPr txBox="1"/>
          <p:nvPr/>
        </p:nvSpPr>
        <p:spPr>
          <a:xfrm>
            <a:off x="611691" y="1287112"/>
            <a:ext cx="2454300" cy="42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Race &amp; Coverage Rate</a:t>
            </a:r>
            <a:endParaRPr sz="100" b="0" i="0" u="none" strike="noStrike" cap="none">
              <a:solidFill>
                <a:srgbClr val="000000"/>
              </a:solidFill>
              <a:latin typeface="Arial"/>
              <a:ea typeface="Arial"/>
              <a:cs typeface="Arial"/>
              <a:sym typeface="Arial"/>
            </a:endParaRPr>
          </a:p>
        </p:txBody>
      </p:sp>
      <p:sp>
        <p:nvSpPr>
          <p:cNvPr id="242" name="Google Shape;242;p34"/>
          <p:cNvSpPr txBox="1"/>
          <p:nvPr/>
        </p:nvSpPr>
        <p:spPr>
          <a:xfrm>
            <a:off x="3351770" y="1224895"/>
            <a:ext cx="2672700" cy="42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Education &amp; Coverage Rate</a:t>
            </a:r>
            <a:r>
              <a:rPr lang="en" sz="1900" b="0" i="0" u="none" strike="noStrike" cap="none">
                <a:solidFill>
                  <a:schemeClr val="dk1"/>
                </a:solidFill>
                <a:latin typeface="Arial"/>
                <a:ea typeface="Arial"/>
                <a:cs typeface="Arial"/>
                <a:sym typeface="Arial"/>
              </a:rPr>
              <a:t> </a:t>
            </a:r>
            <a:endParaRPr sz="500" b="0" i="0" u="none" strike="noStrike" cap="none">
              <a:solidFill>
                <a:srgbClr val="000000"/>
              </a:solidFill>
              <a:latin typeface="Arial"/>
              <a:ea typeface="Arial"/>
              <a:cs typeface="Arial"/>
              <a:sym typeface="Arial"/>
            </a:endParaRPr>
          </a:p>
        </p:txBody>
      </p:sp>
      <p:sp>
        <p:nvSpPr>
          <p:cNvPr id="243" name="Google Shape;243;p34"/>
          <p:cNvSpPr txBox="1"/>
          <p:nvPr/>
        </p:nvSpPr>
        <p:spPr>
          <a:xfrm>
            <a:off x="6408025" y="1262724"/>
            <a:ext cx="2354400" cy="48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chemeClr val="dk1"/>
                </a:solidFill>
                <a:latin typeface="Arial"/>
                <a:ea typeface="Arial"/>
                <a:cs typeface="Arial"/>
                <a:sym typeface="Arial"/>
              </a:rPr>
              <a:t>Age  &amp; Coverage Rate</a:t>
            </a:r>
            <a:endParaRPr sz="100" b="0" i="0" u="none" strike="noStrike" cap="none">
              <a:solidFill>
                <a:schemeClr val="dk1"/>
              </a:solidFill>
              <a:latin typeface="Arial"/>
              <a:ea typeface="Arial"/>
              <a:cs typeface="Arial"/>
              <a:sym typeface="Arial"/>
            </a:endParaRPr>
          </a:p>
        </p:txBody>
      </p:sp>
      <p:sp>
        <p:nvSpPr>
          <p:cNvPr id="244" name="Google Shape;244;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1000"/>
                                        <p:tgtEl>
                                          <p:spTgt spid="241"/>
                                        </p:tgtEl>
                                      </p:cBhvr>
                                    </p:animEffect>
                                  </p:childTnLst>
                                </p:cTn>
                              </p:par>
                              <p:par>
                                <p:cTn id="8" presetID="10" presetClass="entr" presetSubtype="0"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Effect transition="in" filter="fade">
                                      <p:cBhvr>
                                        <p:cTn id="10" dur="1000"/>
                                        <p:tgtEl>
                                          <p:spTgt spid="237"/>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42"/>
                                        </p:tgtEl>
                                        <p:attrNameLst>
                                          <p:attrName>style.visibility</p:attrName>
                                        </p:attrNameLst>
                                      </p:cBhvr>
                                      <p:to>
                                        <p:strVal val="visible"/>
                                      </p:to>
                                    </p:set>
                                    <p:animEffect transition="in" filter="fade">
                                      <p:cBhvr>
                                        <p:cTn id="14" dur="1000"/>
                                        <p:tgtEl>
                                          <p:spTgt spid="242"/>
                                        </p:tgtEl>
                                      </p:cBhvr>
                                    </p:animEffect>
                                  </p:childTnLst>
                                </p:cTn>
                              </p:par>
                              <p:par>
                                <p:cTn id="15" presetID="10" presetClass="entr" presetSubtype="0" fill="hold" nodeType="with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fade">
                                      <p:cBhvr>
                                        <p:cTn id="17" dur="1000"/>
                                        <p:tgtEl>
                                          <p:spTgt spid="239"/>
                                        </p:tgtEl>
                                      </p:cBhvr>
                                    </p:animEffect>
                                  </p:childTnLst>
                                </p:cTn>
                              </p:par>
                              <p:par>
                                <p:cTn id="18" presetID="10" presetClass="entr" presetSubtype="0" fill="hold" nodeType="withEffect">
                                  <p:stCondLst>
                                    <p:cond delay="0"/>
                                  </p:stCondLst>
                                  <p:childTnLst>
                                    <p:set>
                                      <p:cBhvr>
                                        <p:cTn id="19" dur="1" fill="hold">
                                          <p:stCondLst>
                                            <p:cond delay="0"/>
                                          </p:stCondLst>
                                        </p:cTn>
                                        <p:tgtEl>
                                          <p:spTgt spid="240"/>
                                        </p:tgtEl>
                                        <p:attrNameLst>
                                          <p:attrName>style.visibility</p:attrName>
                                        </p:attrNameLst>
                                      </p:cBhvr>
                                      <p:to>
                                        <p:strVal val="visible"/>
                                      </p:to>
                                    </p:set>
                                    <p:animEffect transition="in" filter="fade">
                                      <p:cBhvr>
                                        <p:cTn id="20" dur="1000"/>
                                        <p:tgtEl>
                                          <p:spTgt spid="240"/>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43"/>
                                        </p:tgtEl>
                                        <p:attrNameLst>
                                          <p:attrName>style.visibility</p:attrName>
                                        </p:attrNameLst>
                                      </p:cBhvr>
                                      <p:to>
                                        <p:strVal val="visible"/>
                                      </p:to>
                                    </p:set>
                                    <p:animEffect transition="in" filter="fade">
                                      <p:cBhvr>
                                        <p:cTn id="24" dur="1000"/>
                                        <p:tgtEl>
                                          <p:spTgt spid="243"/>
                                        </p:tgtEl>
                                      </p:cBhvr>
                                    </p:animEffect>
                                  </p:childTnLst>
                                </p:cTn>
                              </p:par>
                              <p:par>
                                <p:cTn id="25" presetID="10" presetClass="entr" presetSubtype="0" fill="hold" nodeType="withEffect">
                                  <p:stCondLst>
                                    <p:cond delay="0"/>
                                  </p:stCondLst>
                                  <p:childTnLst>
                                    <p:set>
                                      <p:cBhvr>
                                        <p:cTn id="26" dur="1" fill="hold">
                                          <p:stCondLst>
                                            <p:cond delay="0"/>
                                          </p:stCondLst>
                                        </p:cTn>
                                        <p:tgtEl>
                                          <p:spTgt spid="238"/>
                                        </p:tgtEl>
                                        <p:attrNameLst>
                                          <p:attrName>style.visibility</p:attrName>
                                        </p:attrNameLst>
                                      </p:cBhvr>
                                      <p:to>
                                        <p:strVal val="visible"/>
                                      </p:to>
                                    </p:set>
                                    <p:animEffect transition="in" filter="fade">
                                      <p:cBhvr>
                                        <p:cTn id="27"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5"/>
          <p:cNvSpPr txBox="1">
            <a:spLocks noGrp="1"/>
          </p:cNvSpPr>
          <p:nvPr>
            <p:ph type="title"/>
          </p:nvPr>
        </p:nvSpPr>
        <p:spPr>
          <a:xfrm>
            <a:off x="229175" y="18375"/>
            <a:ext cx="8520600" cy="104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666666"/>
                </a:solidFill>
              </a:rPr>
              <a:t>Clustering Modeling:  Divide the tracts into 5 Groups According to Their Similarities</a:t>
            </a:r>
            <a:endParaRPr>
              <a:solidFill>
                <a:srgbClr val="666666"/>
              </a:solidFill>
            </a:endParaRPr>
          </a:p>
        </p:txBody>
      </p:sp>
      <p:pic>
        <p:nvPicPr>
          <p:cNvPr id="251" name="Google Shape;251;p35"/>
          <p:cNvPicPr preferRelativeResize="0"/>
          <p:nvPr/>
        </p:nvPicPr>
        <p:blipFill rotWithShape="1">
          <a:blip r:embed="rId3">
            <a:alphaModFix/>
          </a:blip>
          <a:srcRect t="4825" r="16618"/>
          <a:stretch/>
        </p:blipFill>
        <p:spPr>
          <a:xfrm>
            <a:off x="587950" y="1953999"/>
            <a:ext cx="2392475" cy="2558325"/>
          </a:xfrm>
          <a:prstGeom prst="rect">
            <a:avLst/>
          </a:prstGeom>
          <a:noFill/>
          <a:ln>
            <a:noFill/>
          </a:ln>
        </p:spPr>
      </p:pic>
      <p:pic>
        <p:nvPicPr>
          <p:cNvPr id="252" name="Google Shape;252;p35"/>
          <p:cNvPicPr preferRelativeResize="0"/>
          <p:nvPr/>
        </p:nvPicPr>
        <p:blipFill rotWithShape="1">
          <a:blip r:embed="rId4">
            <a:alphaModFix/>
          </a:blip>
          <a:srcRect/>
          <a:stretch/>
        </p:blipFill>
        <p:spPr>
          <a:xfrm>
            <a:off x="2980430" y="1953999"/>
            <a:ext cx="575520" cy="947925"/>
          </a:xfrm>
          <a:prstGeom prst="rect">
            <a:avLst/>
          </a:prstGeom>
          <a:noFill/>
          <a:ln>
            <a:noFill/>
          </a:ln>
        </p:spPr>
      </p:pic>
      <p:sp>
        <p:nvSpPr>
          <p:cNvPr id="253" name="Google Shape;253;p35"/>
          <p:cNvSpPr txBox="1"/>
          <p:nvPr/>
        </p:nvSpPr>
        <p:spPr>
          <a:xfrm>
            <a:off x="434825" y="4448100"/>
            <a:ext cx="3000000" cy="52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Arial"/>
                <a:ea typeface="Arial"/>
                <a:cs typeface="Arial"/>
                <a:sym typeface="Arial"/>
              </a:rPr>
              <a:t>*Find more information about our model in the Appendix</a:t>
            </a:r>
            <a:endParaRPr sz="1400" b="0" i="0" u="none" strike="noStrike" cap="none">
              <a:solidFill>
                <a:srgbClr val="000000"/>
              </a:solidFill>
              <a:latin typeface="Arial"/>
              <a:ea typeface="Arial"/>
              <a:cs typeface="Arial"/>
              <a:sym typeface="Arial"/>
            </a:endParaRPr>
          </a:p>
        </p:txBody>
      </p:sp>
      <p:sp>
        <p:nvSpPr>
          <p:cNvPr id="254" name="Google Shape;254;p35"/>
          <p:cNvSpPr txBox="1"/>
          <p:nvPr/>
        </p:nvSpPr>
        <p:spPr>
          <a:xfrm>
            <a:off x="259956" y="1115888"/>
            <a:ext cx="7795800" cy="61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Each tract within a group shares similar features</a:t>
            </a:r>
            <a:endParaRPr sz="3200" b="0" i="0" u="none" strike="noStrike" cap="none">
              <a:solidFill>
                <a:srgbClr val="000000"/>
              </a:solidFill>
              <a:latin typeface="Arial"/>
              <a:ea typeface="Arial"/>
              <a:cs typeface="Arial"/>
              <a:sym typeface="Arial"/>
            </a:endParaRPr>
          </a:p>
        </p:txBody>
      </p:sp>
      <p:sp>
        <p:nvSpPr>
          <p:cNvPr id="255" name="Google Shape;255;p35"/>
          <p:cNvSpPr/>
          <p:nvPr/>
        </p:nvSpPr>
        <p:spPr>
          <a:xfrm>
            <a:off x="4347600" y="2364150"/>
            <a:ext cx="1037100" cy="415200"/>
          </a:xfrm>
          <a:prstGeom prst="roundRect">
            <a:avLst>
              <a:gd name="adj" fmla="val 16667"/>
            </a:avLst>
          </a:prstGeom>
          <a:solidFill>
            <a:srgbClr val="84C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More Black</a:t>
            </a:r>
            <a:endParaRPr sz="9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Low Education</a:t>
            </a:r>
            <a:endParaRPr sz="1300" b="1" i="0" u="none" strike="noStrike" cap="none">
              <a:solidFill>
                <a:srgbClr val="FFFFFF"/>
              </a:solidFill>
              <a:latin typeface="Arial"/>
              <a:ea typeface="Arial"/>
              <a:cs typeface="Arial"/>
              <a:sym typeface="Arial"/>
            </a:endParaRPr>
          </a:p>
        </p:txBody>
      </p:sp>
      <p:sp>
        <p:nvSpPr>
          <p:cNvPr id="256" name="Google Shape;256;p35"/>
          <p:cNvSpPr/>
          <p:nvPr/>
        </p:nvSpPr>
        <p:spPr>
          <a:xfrm>
            <a:off x="5818663" y="2364138"/>
            <a:ext cx="1202100" cy="415200"/>
          </a:xfrm>
          <a:prstGeom prst="roundRect">
            <a:avLst>
              <a:gd name="adj" fmla="val 16667"/>
            </a:avLst>
          </a:prstGeom>
          <a:solidFill>
            <a:srgbClr val="DD45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More White, Low Education</a:t>
            </a:r>
            <a:endParaRPr sz="1300" b="1" i="0" u="none" strike="noStrike" cap="none">
              <a:solidFill>
                <a:srgbClr val="FFFFFF"/>
              </a:solidFill>
              <a:latin typeface="Arial"/>
              <a:ea typeface="Arial"/>
              <a:cs typeface="Arial"/>
              <a:sym typeface="Arial"/>
            </a:endParaRPr>
          </a:p>
        </p:txBody>
      </p:sp>
      <p:sp>
        <p:nvSpPr>
          <p:cNvPr id="257" name="Google Shape;257;p35"/>
          <p:cNvSpPr/>
          <p:nvPr/>
        </p:nvSpPr>
        <p:spPr>
          <a:xfrm>
            <a:off x="7454750" y="2364150"/>
            <a:ext cx="1202100" cy="415200"/>
          </a:xfrm>
          <a:prstGeom prst="roundRect">
            <a:avLst>
              <a:gd name="adj" fmla="val 16667"/>
            </a:avLst>
          </a:prstGeom>
          <a:solidFill>
            <a:srgbClr val="F4D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Low Asian, High Education</a:t>
            </a:r>
            <a:endParaRPr sz="1300" b="1" i="0" u="none" strike="noStrike" cap="none">
              <a:solidFill>
                <a:srgbClr val="FFFFFF"/>
              </a:solidFill>
              <a:latin typeface="Arial"/>
              <a:ea typeface="Arial"/>
              <a:cs typeface="Arial"/>
              <a:sym typeface="Arial"/>
            </a:endParaRPr>
          </a:p>
        </p:txBody>
      </p:sp>
      <p:sp>
        <p:nvSpPr>
          <p:cNvPr id="258" name="Google Shape;258;p35"/>
          <p:cNvSpPr/>
          <p:nvPr/>
        </p:nvSpPr>
        <p:spPr>
          <a:xfrm>
            <a:off x="4767525" y="3319925"/>
            <a:ext cx="1202100" cy="4152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More Asian, High Education</a:t>
            </a:r>
            <a:endParaRPr sz="1300" b="1" i="0" u="none" strike="noStrike" cap="none">
              <a:solidFill>
                <a:srgbClr val="FFFFFF"/>
              </a:solidFill>
              <a:latin typeface="Arial"/>
              <a:ea typeface="Arial"/>
              <a:cs typeface="Arial"/>
              <a:sym typeface="Arial"/>
            </a:endParaRPr>
          </a:p>
        </p:txBody>
      </p:sp>
      <p:sp>
        <p:nvSpPr>
          <p:cNvPr id="259" name="Google Shape;259;p35"/>
          <p:cNvSpPr/>
          <p:nvPr/>
        </p:nvSpPr>
        <p:spPr>
          <a:xfrm>
            <a:off x="6478050" y="3319925"/>
            <a:ext cx="1202100" cy="415200"/>
          </a:xfrm>
          <a:prstGeom prst="roundRect">
            <a:avLst>
              <a:gd name="adj" fmla="val 16667"/>
            </a:avLst>
          </a:prstGeom>
          <a:solidFill>
            <a:srgbClr val="7470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More White, High Education</a:t>
            </a:r>
            <a:endParaRPr sz="1300" b="1" i="0" u="none" strike="noStrike" cap="none">
              <a:solidFill>
                <a:srgbClr val="FFFFFF"/>
              </a:solidFill>
              <a:latin typeface="Arial"/>
              <a:ea typeface="Arial"/>
              <a:cs typeface="Arial"/>
              <a:sym typeface="Arial"/>
            </a:endParaRPr>
          </a:p>
        </p:txBody>
      </p:sp>
      <p:sp>
        <p:nvSpPr>
          <p:cNvPr id="260" name="Google Shape;260;p35"/>
          <p:cNvSpPr txBox="1"/>
          <p:nvPr/>
        </p:nvSpPr>
        <p:spPr>
          <a:xfrm flipH="1">
            <a:off x="4513200" y="2090975"/>
            <a:ext cx="871500" cy="33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Group1</a:t>
            </a:r>
            <a:endParaRPr sz="1100" b="0" i="0" u="none" strike="noStrike" cap="none">
              <a:solidFill>
                <a:srgbClr val="000000"/>
              </a:solidFill>
              <a:latin typeface="Arial"/>
              <a:ea typeface="Arial"/>
              <a:cs typeface="Arial"/>
              <a:sym typeface="Arial"/>
            </a:endParaRPr>
          </a:p>
        </p:txBody>
      </p:sp>
      <p:sp>
        <p:nvSpPr>
          <p:cNvPr id="261" name="Google Shape;261;p35"/>
          <p:cNvSpPr txBox="1"/>
          <p:nvPr/>
        </p:nvSpPr>
        <p:spPr>
          <a:xfrm flipH="1">
            <a:off x="6066625" y="2082275"/>
            <a:ext cx="871500" cy="33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Group 2</a:t>
            </a:r>
            <a:endParaRPr sz="1100" b="0" i="0" u="none" strike="noStrike" cap="none">
              <a:solidFill>
                <a:srgbClr val="000000"/>
              </a:solidFill>
              <a:latin typeface="Arial"/>
              <a:ea typeface="Arial"/>
              <a:cs typeface="Arial"/>
              <a:sym typeface="Arial"/>
            </a:endParaRPr>
          </a:p>
        </p:txBody>
      </p:sp>
      <p:sp>
        <p:nvSpPr>
          <p:cNvPr id="262" name="Google Shape;262;p35"/>
          <p:cNvSpPr txBox="1"/>
          <p:nvPr/>
        </p:nvSpPr>
        <p:spPr>
          <a:xfrm flipH="1">
            <a:off x="7680150" y="2082275"/>
            <a:ext cx="871500" cy="33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Group 3</a:t>
            </a:r>
            <a:endParaRPr sz="1100" b="0" i="0" u="none" strike="noStrike" cap="none">
              <a:solidFill>
                <a:srgbClr val="000000"/>
              </a:solidFill>
              <a:latin typeface="Arial"/>
              <a:ea typeface="Arial"/>
              <a:cs typeface="Arial"/>
              <a:sym typeface="Arial"/>
            </a:endParaRPr>
          </a:p>
        </p:txBody>
      </p:sp>
      <p:sp>
        <p:nvSpPr>
          <p:cNvPr id="263" name="Google Shape;263;p35"/>
          <p:cNvSpPr txBox="1"/>
          <p:nvPr/>
        </p:nvSpPr>
        <p:spPr>
          <a:xfrm flipH="1">
            <a:off x="4977875" y="3044663"/>
            <a:ext cx="871500" cy="33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Group 4</a:t>
            </a:r>
            <a:endParaRPr sz="1100" b="0" i="0" u="none" strike="noStrike" cap="none">
              <a:solidFill>
                <a:srgbClr val="000000"/>
              </a:solidFill>
              <a:latin typeface="Arial"/>
              <a:ea typeface="Arial"/>
              <a:cs typeface="Arial"/>
              <a:sym typeface="Arial"/>
            </a:endParaRPr>
          </a:p>
        </p:txBody>
      </p:sp>
      <p:sp>
        <p:nvSpPr>
          <p:cNvPr id="264" name="Google Shape;264;p35"/>
          <p:cNvSpPr txBox="1"/>
          <p:nvPr/>
        </p:nvSpPr>
        <p:spPr>
          <a:xfrm flipH="1">
            <a:off x="6733375" y="3044675"/>
            <a:ext cx="808500" cy="33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Group 5</a:t>
            </a:r>
            <a:endParaRPr sz="1100" b="0" i="0" u="none" strike="noStrike" cap="none">
              <a:solidFill>
                <a:srgbClr val="000000"/>
              </a:solidFill>
              <a:latin typeface="Arial"/>
              <a:ea typeface="Arial"/>
              <a:cs typeface="Arial"/>
              <a:sym typeface="Arial"/>
            </a:endParaRPr>
          </a:p>
        </p:txBody>
      </p:sp>
      <p:sp>
        <p:nvSpPr>
          <p:cNvPr id="265" name="Google Shape;265;p35"/>
          <p:cNvSpPr txBox="1"/>
          <p:nvPr/>
        </p:nvSpPr>
        <p:spPr>
          <a:xfrm>
            <a:off x="4264825" y="4448100"/>
            <a:ext cx="4683900" cy="52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Arial"/>
                <a:ea typeface="Arial"/>
                <a:cs typeface="Arial"/>
                <a:sym typeface="Arial"/>
              </a:rPr>
              <a:t>*Find more information about each group in our power BI dashboard</a:t>
            </a:r>
            <a:endParaRPr sz="1400" b="0" i="0" u="none" strike="noStrike" cap="none">
              <a:solidFill>
                <a:srgbClr val="000000"/>
              </a:solidFill>
              <a:latin typeface="Arial"/>
              <a:ea typeface="Arial"/>
              <a:cs typeface="Arial"/>
              <a:sym typeface="Arial"/>
            </a:endParaRPr>
          </a:p>
        </p:txBody>
      </p:sp>
      <p:sp>
        <p:nvSpPr>
          <p:cNvPr id="266" name="Google Shape;26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6"/>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6"/>
          <p:cNvSpPr txBox="1">
            <a:spLocks noGrp="1"/>
          </p:cNvSpPr>
          <p:nvPr>
            <p:ph type="title"/>
          </p:nvPr>
        </p:nvSpPr>
        <p:spPr>
          <a:xfrm>
            <a:off x="229175" y="18375"/>
            <a:ext cx="8520600" cy="104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
                <a:solidFill>
                  <a:srgbClr val="575757"/>
                </a:solidFill>
              </a:rPr>
              <a:t>Clustering Modeling:  Group 2 and Group 5 Has Below Average Coverage Rate</a:t>
            </a:r>
            <a:endParaRPr>
              <a:solidFill>
                <a:srgbClr val="666666"/>
              </a:solidFill>
            </a:endParaRPr>
          </a:p>
        </p:txBody>
      </p:sp>
      <p:pic>
        <p:nvPicPr>
          <p:cNvPr id="273" name="Google Shape;273;p36"/>
          <p:cNvPicPr preferRelativeResize="0"/>
          <p:nvPr/>
        </p:nvPicPr>
        <p:blipFill rotWithShape="1">
          <a:blip r:embed="rId3">
            <a:alphaModFix/>
          </a:blip>
          <a:srcRect t="4825" r="16618"/>
          <a:stretch/>
        </p:blipFill>
        <p:spPr>
          <a:xfrm>
            <a:off x="587950" y="1953999"/>
            <a:ext cx="2392475" cy="2558325"/>
          </a:xfrm>
          <a:prstGeom prst="rect">
            <a:avLst/>
          </a:prstGeom>
          <a:noFill/>
          <a:ln>
            <a:noFill/>
          </a:ln>
        </p:spPr>
      </p:pic>
      <p:pic>
        <p:nvPicPr>
          <p:cNvPr id="274" name="Google Shape;274;p36"/>
          <p:cNvPicPr preferRelativeResize="0"/>
          <p:nvPr/>
        </p:nvPicPr>
        <p:blipFill rotWithShape="1">
          <a:blip r:embed="rId4">
            <a:alphaModFix/>
          </a:blip>
          <a:srcRect/>
          <a:stretch/>
        </p:blipFill>
        <p:spPr>
          <a:xfrm>
            <a:off x="2980430" y="1953999"/>
            <a:ext cx="575520" cy="947925"/>
          </a:xfrm>
          <a:prstGeom prst="rect">
            <a:avLst/>
          </a:prstGeom>
          <a:noFill/>
          <a:ln>
            <a:noFill/>
          </a:ln>
        </p:spPr>
      </p:pic>
      <p:sp>
        <p:nvSpPr>
          <p:cNvPr id="275" name="Google Shape;275;p36"/>
          <p:cNvSpPr txBox="1"/>
          <p:nvPr/>
        </p:nvSpPr>
        <p:spPr>
          <a:xfrm>
            <a:off x="434825" y="4448100"/>
            <a:ext cx="3000000" cy="52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chemeClr val="dk1"/>
                </a:solidFill>
                <a:latin typeface="Arial"/>
                <a:ea typeface="Arial"/>
                <a:cs typeface="Arial"/>
                <a:sym typeface="Arial"/>
              </a:rPr>
              <a:t>*Find more information about our model in the Appendix</a:t>
            </a:r>
            <a:endParaRPr sz="1400" b="0" i="0" u="none" strike="noStrike" cap="none">
              <a:solidFill>
                <a:srgbClr val="000000"/>
              </a:solidFill>
              <a:latin typeface="Arial"/>
              <a:ea typeface="Arial"/>
              <a:cs typeface="Arial"/>
              <a:sym typeface="Arial"/>
            </a:endParaRPr>
          </a:p>
        </p:txBody>
      </p:sp>
      <p:pic>
        <p:nvPicPr>
          <p:cNvPr id="276" name="Google Shape;276;p36"/>
          <p:cNvPicPr preferRelativeResize="0"/>
          <p:nvPr/>
        </p:nvPicPr>
        <p:blipFill rotWithShape="1">
          <a:blip r:embed="rId5">
            <a:alphaModFix/>
          </a:blip>
          <a:srcRect/>
          <a:stretch/>
        </p:blipFill>
        <p:spPr>
          <a:xfrm>
            <a:off x="5295374" y="1911623"/>
            <a:ext cx="2462450" cy="1580250"/>
          </a:xfrm>
          <a:prstGeom prst="rect">
            <a:avLst/>
          </a:prstGeom>
          <a:noFill/>
          <a:ln>
            <a:noFill/>
          </a:ln>
        </p:spPr>
      </p:pic>
      <p:pic>
        <p:nvPicPr>
          <p:cNvPr id="277" name="Google Shape;277;p36"/>
          <p:cNvPicPr preferRelativeResize="0"/>
          <p:nvPr/>
        </p:nvPicPr>
        <p:blipFill rotWithShape="1">
          <a:blip r:embed="rId6">
            <a:alphaModFix/>
          </a:blip>
          <a:srcRect/>
          <a:stretch/>
        </p:blipFill>
        <p:spPr>
          <a:xfrm>
            <a:off x="4718625" y="4212975"/>
            <a:ext cx="631554" cy="714897"/>
          </a:xfrm>
          <a:prstGeom prst="rect">
            <a:avLst/>
          </a:prstGeom>
          <a:noFill/>
          <a:ln>
            <a:noFill/>
          </a:ln>
        </p:spPr>
      </p:pic>
      <p:pic>
        <p:nvPicPr>
          <p:cNvPr id="278" name="Google Shape;278;p36"/>
          <p:cNvPicPr preferRelativeResize="0"/>
          <p:nvPr/>
        </p:nvPicPr>
        <p:blipFill rotWithShape="1">
          <a:blip r:embed="rId7">
            <a:alphaModFix/>
          </a:blip>
          <a:srcRect/>
          <a:stretch/>
        </p:blipFill>
        <p:spPr>
          <a:xfrm>
            <a:off x="7026071" y="4212977"/>
            <a:ext cx="631554" cy="714897"/>
          </a:xfrm>
          <a:prstGeom prst="rect">
            <a:avLst/>
          </a:prstGeom>
          <a:noFill/>
          <a:ln>
            <a:noFill/>
          </a:ln>
        </p:spPr>
      </p:pic>
      <p:pic>
        <p:nvPicPr>
          <p:cNvPr id="279" name="Google Shape;279;p36"/>
          <p:cNvPicPr preferRelativeResize="0"/>
          <p:nvPr/>
        </p:nvPicPr>
        <p:blipFill rotWithShape="1">
          <a:blip r:embed="rId8">
            <a:alphaModFix/>
          </a:blip>
          <a:srcRect/>
          <a:stretch/>
        </p:blipFill>
        <p:spPr>
          <a:xfrm>
            <a:off x="6739774" y="4212978"/>
            <a:ext cx="631554" cy="714897"/>
          </a:xfrm>
          <a:prstGeom prst="rect">
            <a:avLst/>
          </a:prstGeom>
          <a:noFill/>
          <a:ln>
            <a:noFill/>
          </a:ln>
        </p:spPr>
      </p:pic>
      <p:pic>
        <p:nvPicPr>
          <p:cNvPr id="280" name="Google Shape;280;p36"/>
          <p:cNvPicPr preferRelativeResize="0"/>
          <p:nvPr/>
        </p:nvPicPr>
        <p:blipFill rotWithShape="1">
          <a:blip r:embed="rId6">
            <a:alphaModFix/>
          </a:blip>
          <a:srcRect/>
          <a:stretch/>
        </p:blipFill>
        <p:spPr>
          <a:xfrm>
            <a:off x="5004006" y="4212975"/>
            <a:ext cx="631554" cy="714897"/>
          </a:xfrm>
          <a:prstGeom prst="rect">
            <a:avLst/>
          </a:prstGeom>
          <a:noFill/>
          <a:ln>
            <a:noFill/>
          </a:ln>
        </p:spPr>
      </p:pic>
      <p:pic>
        <p:nvPicPr>
          <p:cNvPr id="281" name="Google Shape;281;p36"/>
          <p:cNvPicPr preferRelativeResize="0"/>
          <p:nvPr/>
        </p:nvPicPr>
        <p:blipFill rotWithShape="1">
          <a:blip r:embed="rId6">
            <a:alphaModFix/>
          </a:blip>
          <a:srcRect/>
          <a:stretch/>
        </p:blipFill>
        <p:spPr>
          <a:xfrm>
            <a:off x="5290303" y="4212975"/>
            <a:ext cx="631554" cy="714897"/>
          </a:xfrm>
          <a:prstGeom prst="rect">
            <a:avLst/>
          </a:prstGeom>
          <a:noFill/>
          <a:ln>
            <a:noFill/>
          </a:ln>
        </p:spPr>
      </p:pic>
      <p:pic>
        <p:nvPicPr>
          <p:cNvPr id="282" name="Google Shape;282;p36"/>
          <p:cNvPicPr preferRelativeResize="0"/>
          <p:nvPr/>
        </p:nvPicPr>
        <p:blipFill rotWithShape="1">
          <a:blip r:embed="rId6">
            <a:alphaModFix/>
          </a:blip>
          <a:srcRect/>
          <a:stretch/>
        </p:blipFill>
        <p:spPr>
          <a:xfrm>
            <a:off x="5586492" y="4212975"/>
            <a:ext cx="631554" cy="714897"/>
          </a:xfrm>
          <a:prstGeom prst="rect">
            <a:avLst/>
          </a:prstGeom>
          <a:noFill/>
          <a:ln>
            <a:noFill/>
          </a:ln>
        </p:spPr>
      </p:pic>
      <p:pic>
        <p:nvPicPr>
          <p:cNvPr id="283" name="Google Shape;283;p36"/>
          <p:cNvPicPr preferRelativeResize="0"/>
          <p:nvPr/>
        </p:nvPicPr>
        <p:blipFill rotWithShape="1">
          <a:blip r:embed="rId6">
            <a:alphaModFix/>
          </a:blip>
          <a:srcRect/>
          <a:stretch/>
        </p:blipFill>
        <p:spPr>
          <a:xfrm>
            <a:off x="5871873" y="4212975"/>
            <a:ext cx="631554" cy="714897"/>
          </a:xfrm>
          <a:prstGeom prst="rect">
            <a:avLst/>
          </a:prstGeom>
          <a:noFill/>
          <a:ln>
            <a:noFill/>
          </a:ln>
        </p:spPr>
      </p:pic>
      <p:pic>
        <p:nvPicPr>
          <p:cNvPr id="284" name="Google Shape;284;p36"/>
          <p:cNvPicPr preferRelativeResize="0"/>
          <p:nvPr/>
        </p:nvPicPr>
        <p:blipFill rotWithShape="1">
          <a:blip r:embed="rId6">
            <a:alphaModFix/>
          </a:blip>
          <a:srcRect/>
          <a:stretch/>
        </p:blipFill>
        <p:spPr>
          <a:xfrm>
            <a:off x="6158170" y="4212975"/>
            <a:ext cx="631554" cy="714897"/>
          </a:xfrm>
          <a:prstGeom prst="rect">
            <a:avLst/>
          </a:prstGeom>
          <a:noFill/>
          <a:ln>
            <a:noFill/>
          </a:ln>
        </p:spPr>
      </p:pic>
      <p:pic>
        <p:nvPicPr>
          <p:cNvPr id="285" name="Google Shape;285;p36"/>
          <p:cNvPicPr preferRelativeResize="0"/>
          <p:nvPr/>
        </p:nvPicPr>
        <p:blipFill rotWithShape="1">
          <a:blip r:embed="rId6">
            <a:alphaModFix/>
          </a:blip>
          <a:srcRect/>
          <a:stretch/>
        </p:blipFill>
        <p:spPr>
          <a:xfrm>
            <a:off x="6454376" y="4212975"/>
            <a:ext cx="631554" cy="714897"/>
          </a:xfrm>
          <a:prstGeom prst="rect">
            <a:avLst/>
          </a:prstGeom>
          <a:noFill/>
          <a:ln>
            <a:noFill/>
          </a:ln>
        </p:spPr>
      </p:pic>
      <p:sp>
        <p:nvSpPr>
          <p:cNvPr id="286" name="Google Shape;286;p36"/>
          <p:cNvSpPr txBox="1">
            <a:spLocks noGrp="1"/>
          </p:cNvSpPr>
          <p:nvPr>
            <p:ph type="title"/>
          </p:nvPr>
        </p:nvSpPr>
        <p:spPr>
          <a:xfrm>
            <a:off x="4201788" y="1205050"/>
            <a:ext cx="3883800" cy="39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2800"/>
              <a:buNone/>
            </a:pPr>
            <a:r>
              <a:rPr lang="en" sz="1400"/>
              <a:t>Coverage Rate For </a:t>
            </a:r>
            <a:r>
              <a:rPr lang="en" sz="1400" b="1">
                <a:solidFill>
                  <a:srgbClr val="DD4569"/>
                </a:solidFill>
              </a:rPr>
              <a:t>Group 2</a:t>
            </a:r>
            <a:r>
              <a:rPr lang="en" sz="1400"/>
              <a:t> and </a:t>
            </a:r>
            <a:r>
              <a:rPr lang="en" sz="1400" b="1">
                <a:solidFill>
                  <a:srgbClr val="7470BF"/>
                </a:solidFill>
              </a:rPr>
              <a:t>Group 5</a:t>
            </a:r>
            <a:r>
              <a:rPr lang="en" sz="1400"/>
              <a:t> are below county average</a:t>
            </a:r>
            <a:endParaRPr sz="1400"/>
          </a:p>
        </p:txBody>
      </p:sp>
      <p:sp>
        <p:nvSpPr>
          <p:cNvPr id="287" name="Google Shape;287;p36"/>
          <p:cNvSpPr txBox="1">
            <a:spLocks noGrp="1"/>
          </p:cNvSpPr>
          <p:nvPr>
            <p:ph type="title"/>
          </p:nvPr>
        </p:nvSpPr>
        <p:spPr>
          <a:xfrm>
            <a:off x="4201788" y="3532955"/>
            <a:ext cx="4177800" cy="55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a:t>80% of the low coverage tracts(tract with coverage rate less than 5%) are from </a:t>
            </a:r>
            <a:r>
              <a:rPr lang="en" sz="1400" b="1">
                <a:solidFill>
                  <a:srgbClr val="7470BF"/>
                </a:solidFill>
              </a:rPr>
              <a:t>Group 5</a:t>
            </a:r>
            <a:r>
              <a:rPr lang="en" sz="1400"/>
              <a:t>, 10% are from </a:t>
            </a:r>
            <a:r>
              <a:rPr lang="en" sz="1400" b="1">
                <a:solidFill>
                  <a:srgbClr val="DD4569"/>
                </a:solidFill>
              </a:rPr>
              <a:t>Group 2</a:t>
            </a:r>
            <a:r>
              <a:rPr lang="en" sz="1400"/>
              <a:t> </a:t>
            </a:r>
            <a:endParaRPr sz="1400"/>
          </a:p>
        </p:txBody>
      </p:sp>
      <p:cxnSp>
        <p:nvCxnSpPr>
          <p:cNvPr id="288" name="Google Shape;288;p36"/>
          <p:cNvCxnSpPr/>
          <p:nvPr/>
        </p:nvCxnSpPr>
        <p:spPr>
          <a:xfrm>
            <a:off x="5403725" y="2404163"/>
            <a:ext cx="2253900" cy="0"/>
          </a:xfrm>
          <a:prstGeom prst="straightConnector1">
            <a:avLst/>
          </a:prstGeom>
          <a:noFill/>
          <a:ln w="28575" cap="flat" cmpd="sng">
            <a:solidFill>
              <a:srgbClr val="A64D79"/>
            </a:solidFill>
            <a:prstDash val="lgDash"/>
            <a:round/>
            <a:headEnd type="none" w="sm" len="sm"/>
            <a:tailEnd type="none" w="sm" len="sm"/>
          </a:ln>
        </p:spPr>
      </p:cxnSp>
      <p:sp>
        <p:nvSpPr>
          <p:cNvPr id="289" name="Google Shape;289;p36"/>
          <p:cNvSpPr/>
          <p:nvPr/>
        </p:nvSpPr>
        <p:spPr>
          <a:xfrm>
            <a:off x="7496993" y="2314013"/>
            <a:ext cx="248100" cy="180300"/>
          </a:xfrm>
          <a:prstGeom prst="rightArrow">
            <a:avLst>
              <a:gd name="adj1" fmla="val 50000"/>
              <a:gd name="adj2" fmla="val 50000"/>
            </a:avLst>
          </a:prstGeom>
          <a:solidFill>
            <a:srgbClr val="A64D7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6"/>
          <p:cNvSpPr txBox="1"/>
          <p:nvPr/>
        </p:nvSpPr>
        <p:spPr>
          <a:xfrm>
            <a:off x="7085400" y="2461350"/>
            <a:ext cx="931800" cy="50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6"/>
          <p:cNvSpPr txBox="1"/>
          <p:nvPr/>
        </p:nvSpPr>
        <p:spPr>
          <a:xfrm>
            <a:off x="7855387" y="1927857"/>
            <a:ext cx="1011600" cy="50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Average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Coverage Rate is  37.31%</a:t>
            </a:r>
            <a:endParaRPr sz="1400" b="0" i="0" u="none" strike="noStrike" cap="none">
              <a:solidFill>
                <a:srgbClr val="000000"/>
              </a:solidFill>
              <a:latin typeface="Arial"/>
              <a:ea typeface="Arial"/>
              <a:cs typeface="Arial"/>
              <a:sym typeface="Arial"/>
            </a:endParaRPr>
          </a:p>
        </p:txBody>
      </p:sp>
      <p:sp>
        <p:nvSpPr>
          <p:cNvPr id="292" name="Google Shape;292;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12</a:t>
            </a:fld>
            <a:endParaRPr/>
          </a:p>
        </p:txBody>
      </p:sp>
      <p:sp>
        <p:nvSpPr>
          <p:cNvPr id="293" name="Google Shape;293;p36"/>
          <p:cNvSpPr/>
          <p:nvPr/>
        </p:nvSpPr>
        <p:spPr>
          <a:xfrm>
            <a:off x="3953826" y="2213890"/>
            <a:ext cx="1202100" cy="415200"/>
          </a:xfrm>
          <a:prstGeom prst="roundRect">
            <a:avLst>
              <a:gd name="adj" fmla="val 16667"/>
            </a:avLst>
          </a:prstGeom>
          <a:solidFill>
            <a:srgbClr val="DD45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More White, Low Education</a:t>
            </a:r>
            <a:endParaRPr sz="1300" b="1" i="0" u="none" strike="noStrike" cap="none">
              <a:solidFill>
                <a:srgbClr val="FFFFFF"/>
              </a:solidFill>
              <a:latin typeface="Arial"/>
              <a:ea typeface="Arial"/>
              <a:cs typeface="Arial"/>
              <a:sym typeface="Arial"/>
            </a:endParaRPr>
          </a:p>
        </p:txBody>
      </p:sp>
      <p:sp>
        <p:nvSpPr>
          <p:cNvPr id="294" name="Google Shape;294;p36"/>
          <p:cNvSpPr/>
          <p:nvPr/>
        </p:nvSpPr>
        <p:spPr>
          <a:xfrm>
            <a:off x="3953958" y="2833121"/>
            <a:ext cx="1202100" cy="415200"/>
          </a:xfrm>
          <a:prstGeom prst="roundRect">
            <a:avLst>
              <a:gd name="adj" fmla="val 16667"/>
            </a:avLst>
          </a:prstGeom>
          <a:solidFill>
            <a:srgbClr val="7470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More White, High Education</a:t>
            </a:r>
            <a:endParaRPr sz="1300" b="1" i="0" u="none" strike="noStrike" cap="none">
              <a:solidFill>
                <a:srgbClr val="FFFFFF"/>
              </a:solidFill>
              <a:latin typeface="Arial"/>
              <a:ea typeface="Arial"/>
              <a:cs typeface="Arial"/>
              <a:sym typeface="Arial"/>
            </a:endParaRPr>
          </a:p>
        </p:txBody>
      </p:sp>
      <p:sp>
        <p:nvSpPr>
          <p:cNvPr id="295" name="Google Shape;295;p36"/>
          <p:cNvSpPr txBox="1"/>
          <p:nvPr/>
        </p:nvSpPr>
        <p:spPr>
          <a:xfrm flipH="1">
            <a:off x="4201788" y="1932027"/>
            <a:ext cx="871500" cy="33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Group 2</a:t>
            </a:r>
            <a:endParaRPr sz="1100" b="1" i="0" u="none" strike="noStrike" cap="none">
              <a:solidFill>
                <a:srgbClr val="000000"/>
              </a:solidFill>
              <a:latin typeface="Arial"/>
              <a:ea typeface="Arial"/>
              <a:cs typeface="Arial"/>
              <a:sym typeface="Arial"/>
            </a:endParaRPr>
          </a:p>
        </p:txBody>
      </p:sp>
      <p:sp>
        <p:nvSpPr>
          <p:cNvPr id="296" name="Google Shape;296;p36"/>
          <p:cNvSpPr txBox="1"/>
          <p:nvPr/>
        </p:nvSpPr>
        <p:spPr>
          <a:xfrm flipH="1">
            <a:off x="4209283" y="2557871"/>
            <a:ext cx="808500" cy="33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Arial"/>
                <a:ea typeface="Arial"/>
                <a:cs typeface="Arial"/>
                <a:sym typeface="Arial"/>
              </a:rPr>
              <a:t>Group 5</a:t>
            </a:r>
            <a:endParaRPr sz="1100" b="1"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1000"/>
                                        <p:tgtEl>
                                          <p:spTgt spid="276"/>
                                        </p:tgtEl>
                                      </p:cBhvr>
                                    </p:animEffect>
                                  </p:childTnLst>
                                </p:cTn>
                              </p:par>
                              <p:par>
                                <p:cTn id="8" presetID="10" presetClass="entr" presetSubtype="0" fill="hold" nodeType="withEffect">
                                  <p:stCondLst>
                                    <p:cond delay="0"/>
                                  </p:stCondLst>
                                  <p:childTnLst>
                                    <p:set>
                                      <p:cBhvr>
                                        <p:cTn id="9" dur="1" fill="hold">
                                          <p:stCondLst>
                                            <p:cond delay="0"/>
                                          </p:stCondLst>
                                        </p:cTn>
                                        <p:tgtEl>
                                          <p:spTgt spid="286"/>
                                        </p:tgtEl>
                                        <p:attrNameLst>
                                          <p:attrName>style.visibility</p:attrName>
                                        </p:attrNameLst>
                                      </p:cBhvr>
                                      <p:to>
                                        <p:strVal val="visible"/>
                                      </p:to>
                                    </p:set>
                                    <p:animEffect transition="in" filter="fade">
                                      <p:cBhvr>
                                        <p:cTn id="10" dur="1000"/>
                                        <p:tgtEl>
                                          <p:spTgt spid="286"/>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88"/>
                                        </p:tgtEl>
                                        <p:attrNameLst>
                                          <p:attrName>style.visibility</p:attrName>
                                        </p:attrNameLst>
                                      </p:cBhvr>
                                      <p:to>
                                        <p:strVal val="visible"/>
                                      </p:to>
                                    </p:set>
                                    <p:animEffect transition="in" filter="fade">
                                      <p:cBhvr>
                                        <p:cTn id="14" dur="1000"/>
                                        <p:tgtEl>
                                          <p:spTgt spid="288"/>
                                        </p:tgtEl>
                                      </p:cBhvr>
                                    </p:animEffect>
                                  </p:childTnLst>
                                </p:cTn>
                              </p:par>
                              <p:par>
                                <p:cTn id="15" presetID="10" presetClass="entr" presetSubtype="0" fill="hold" nodeType="withEffect">
                                  <p:stCondLst>
                                    <p:cond delay="0"/>
                                  </p:stCondLst>
                                  <p:childTnLst>
                                    <p:set>
                                      <p:cBhvr>
                                        <p:cTn id="16" dur="1" fill="hold">
                                          <p:stCondLst>
                                            <p:cond delay="0"/>
                                          </p:stCondLst>
                                        </p:cTn>
                                        <p:tgtEl>
                                          <p:spTgt spid="289"/>
                                        </p:tgtEl>
                                        <p:attrNameLst>
                                          <p:attrName>style.visibility</p:attrName>
                                        </p:attrNameLst>
                                      </p:cBhvr>
                                      <p:to>
                                        <p:strVal val="visible"/>
                                      </p:to>
                                    </p:set>
                                    <p:animEffect transition="in" filter="fade">
                                      <p:cBhvr>
                                        <p:cTn id="17" dur="1000"/>
                                        <p:tgtEl>
                                          <p:spTgt spid="289"/>
                                        </p:tgtEl>
                                      </p:cBhvr>
                                    </p:animEffect>
                                  </p:childTnLst>
                                </p:cTn>
                              </p:par>
                              <p:par>
                                <p:cTn id="18" presetID="10" presetClass="entr" presetSubtype="0" fill="hold" nodeType="withEffect">
                                  <p:stCondLst>
                                    <p:cond delay="0"/>
                                  </p:stCondLst>
                                  <p:childTnLst>
                                    <p:set>
                                      <p:cBhvr>
                                        <p:cTn id="19" dur="1" fill="hold">
                                          <p:stCondLst>
                                            <p:cond delay="0"/>
                                          </p:stCondLst>
                                        </p:cTn>
                                        <p:tgtEl>
                                          <p:spTgt spid="291"/>
                                        </p:tgtEl>
                                        <p:attrNameLst>
                                          <p:attrName>style.visibility</p:attrName>
                                        </p:attrNameLst>
                                      </p:cBhvr>
                                      <p:to>
                                        <p:strVal val="visible"/>
                                      </p:to>
                                    </p:set>
                                    <p:animEffect transition="in" filter="fade">
                                      <p:cBhvr>
                                        <p:cTn id="20" dur="1000"/>
                                        <p:tgtEl>
                                          <p:spTgt spid="291"/>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95"/>
                                        </p:tgtEl>
                                        <p:attrNameLst>
                                          <p:attrName>style.visibility</p:attrName>
                                        </p:attrNameLst>
                                      </p:cBhvr>
                                      <p:to>
                                        <p:strVal val="visible"/>
                                      </p:to>
                                    </p:set>
                                    <p:animEffect transition="in" filter="fade">
                                      <p:cBhvr>
                                        <p:cTn id="24" dur="500"/>
                                        <p:tgtEl>
                                          <p:spTgt spid="295"/>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93"/>
                                        </p:tgtEl>
                                        <p:attrNameLst>
                                          <p:attrName>style.visibility</p:attrName>
                                        </p:attrNameLst>
                                      </p:cBhvr>
                                      <p:to>
                                        <p:strVal val="visible"/>
                                      </p:to>
                                    </p:set>
                                    <p:animEffect transition="in" filter="fade">
                                      <p:cBhvr>
                                        <p:cTn id="28" dur="500"/>
                                        <p:tgtEl>
                                          <p:spTgt spid="293"/>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296"/>
                                        </p:tgtEl>
                                        <p:attrNameLst>
                                          <p:attrName>style.visibility</p:attrName>
                                        </p:attrNameLst>
                                      </p:cBhvr>
                                      <p:to>
                                        <p:strVal val="visible"/>
                                      </p:to>
                                    </p:set>
                                    <p:animEffect transition="in" filter="fade">
                                      <p:cBhvr>
                                        <p:cTn id="32" dur="500"/>
                                        <p:tgtEl>
                                          <p:spTgt spid="296"/>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294"/>
                                        </p:tgtEl>
                                        <p:attrNameLst>
                                          <p:attrName>style.visibility</p:attrName>
                                        </p:attrNameLst>
                                      </p:cBhvr>
                                      <p:to>
                                        <p:strVal val="visible"/>
                                      </p:to>
                                    </p:set>
                                    <p:animEffect transition="in" filter="fade">
                                      <p:cBhvr>
                                        <p:cTn id="36" dur="500"/>
                                        <p:tgtEl>
                                          <p:spTgt spid="29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77"/>
                                        </p:tgtEl>
                                        <p:attrNameLst>
                                          <p:attrName>style.visibility</p:attrName>
                                        </p:attrNameLst>
                                      </p:cBhvr>
                                      <p:to>
                                        <p:strVal val="visible"/>
                                      </p:to>
                                    </p:set>
                                    <p:animEffect transition="in" filter="fade">
                                      <p:cBhvr>
                                        <p:cTn id="41" dur="1000"/>
                                        <p:tgtEl>
                                          <p:spTgt spid="277"/>
                                        </p:tgtEl>
                                      </p:cBhvr>
                                    </p:animEffect>
                                  </p:childTnLst>
                                </p:cTn>
                              </p:par>
                              <p:par>
                                <p:cTn id="42" presetID="10" presetClass="entr" presetSubtype="0" fill="hold" nodeType="withEffect">
                                  <p:stCondLst>
                                    <p:cond delay="0"/>
                                  </p:stCondLst>
                                  <p:childTnLst>
                                    <p:set>
                                      <p:cBhvr>
                                        <p:cTn id="43" dur="1" fill="hold">
                                          <p:stCondLst>
                                            <p:cond delay="0"/>
                                          </p:stCondLst>
                                        </p:cTn>
                                        <p:tgtEl>
                                          <p:spTgt spid="278"/>
                                        </p:tgtEl>
                                        <p:attrNameLst>
                                          <p:attrName>style.visibility</p:attrName>
                                        </p:attrNameLst>
                                      </p:cBhvr>
                                      <p:to>
                                        <p:strVal val="visible"/>
                                      </p:to>
                                    </p:set>
                                    <p:animEffect transition="in" filter="fade">
                                      <p:cBhvr>
                                        <p:cTn id="44" dur="1000"/>
                                        <p:tgtEl>
                                          <p:spTgt spid="278"/>
                                        </p:tgtEl>
                                      </p:cBhvr>
                                    </p:animEffect>
                                  </p:childTnLst>
                                </p:cTn>
                              </p:par>
                              <p:par>
                                <p:cTn id="45" presetID="10" presetClass="entr" presetSubtype="0" fill="hold" nodeType="withEffect">
                                  <p:stCondLst>
                                    <p:cond delay="0"/>
                                  </p:stCondLst>
                                  <p:childTnLst>
                                    <p:set>
                                      <p:cBhvr>
                                        <p:cTn id="46" dur="1" fill="hold">
                                          <p:stCondLst>
                                            <p:cond delay="0"/>
                                          </p:stCondLst>
                                        </p:cTn>
                                        <p:tgtEl>
                                          <p:spTgt spid="279"/>
                                        </p:tgtEl>
                                        <p:attrNameLst>
                                          <p:attrName>style.visibility</p:attrName>
                                        </p:attrNameLst>
                                      </p:cBhvr>
                                      <p:to>
                                        <p:strVal val="visible"/>
                                      </p:to>
                                    </p:set>
                                    <p:animEffect transition="in" filter="fade">
                                      <p:cBhvr>
                                        <p:cTn id="47" dur="1000"/>
                                        <p:tgtEl>
                                          <p:spTgt spid="279"/>
                                        </p:tgtEl>
                                      </p:cBhvr>
                                    </p:animEffect>
                                  </p:childTnLst>
                                </p:cTn>
                              </p:par>
                              <p:par>
                                <p:cTn id="48" presetID="10" presetClass="entr" presetSubtype="0" fill="hold" nodeType="withEffect">
                                  <p:stCondLst>
                                    <p:cond delay="0"/>
                                  </p:stCondLst>
                                  <p:childTnLst>
                                    <p:set>
                                      <p:cBhvr>
                                        <p:cTn id="49" dur="1" fill="hold">
                                          <p:stCondLst>
                                            <p:cond delay="0"/>
                                          </p:stCondLst>
                                        </p:cTn>
                                        <p:tgtEl>
                                          <p:spTgt spid="280"/>
                                        </p:tgtEl>
                                        <p:attrNameLst>
                                          <p:attrName>style.visibility</p:attrName>
                                        </p:attrNameLst>
                                      </p:cBhvr>
                                      <p:to>
                                        <p:strVal val="visible"/>
                                      </p:to>
                                    </p:set>
                                    <p:animEffect transition="in" filter="fade">
                                      <p:cBhvr>
                                        <p:cTn id="50" dur="1000"/>
                                        <p:tgtEl>
                                          <p:spTgt spid="280"/>
                                        </p:tgtEl>
                                      </p:cBhvr>
                                    </p:animEffect>
                                  </p:childTnLst>
                                </p:cTn>
                              </p:par>
                              <p:par>
                                <p:cTn id="51" presetID="10" presetClass="entr" presetSubtype="0" fill="hold" nodeType="withEffect">
                                  <p:stCondLst>
                                    <p:cond delay="0"/>
                                  </p:stCondLst>
                                  <p:childTnLst>
                                    <p:set>
                                      <p:cBhvr>
                                        <p:cTn id="52" dur="1" fill="hold">
                                          <p:stCondLst>
                                            <p:cond delay="0"/>
                                          </p:stCondLst>
                                        </p:cTn>
                                        <p:tgtEl>
                                          <p:spTgt spid="281"/>
                                        </p:tgtEl>
                                        <p:attrNameLst>
                                          <p:attrName>style.visibility</p:attrName>
                                        </p:attrNameLst>
                                      </p:cBhvr>
                                      <p:to>
                                        <p:strVal val="visible"/>
                                      </p:to>
                                    </p:set>
                                    <p:animEffect transition="in" filter="fade">
                                      <p:cBhvr>
                                        <p:cTn id="53" dur="1000"/>
                                        <p:tgtEl>
                                          <p:spTgt spid="281"/>
                                        </p:tgtEl>
                                      </p:cBhvr>
                                    </p:animEffect>
                                  </p:childTnLst>
                                </p:cTn>
                              </p:par>
                              <p:par>
                                <p:cTn id="54" presetID="10" presetClass="entr" presetSubtype="0" fill="hold" nodeType="withEffect">
                                  <p:stCondLst>
                                    <p:cond delay="0"/>
                                  </p:stCondLst>
                                  <p:childTnLst>
                                    <p:set>
                                      <p:cBhvr>
                                        <p:cTn id="55" dur="1" fill="hold">
                                          <p:stCondLst>
                                            <p:cond delay="0"/>
                                          </p:stCondLst>
                                        </p:cTn>
                                        <p:tgtEl>
                                          <p:spTgt spid="282"/>
                                        </p:tgtEl>
                                        <p:attrNameLst>
                                          <p:attrName>style.visibility</p:attrName>
                                        </p:attrNameLst>
                                      </p:cBhvr>
                                      <p:to>
                                        <p:strVal val="visible"/>
                                      </p:to>
                                    </p:set>
                                    <p:animEffect transition="in" filter="fade">
                                      <p:cBhvr>
                                        <p:cTn id="56" dur="1000"/>
                                        <p:tgtEl>
                                          <p:spTgt spid="282"/>
                                        </p:tgtEl>
                                      </p:cBhvr>
                                    </p:animEffect>
                                  </p:childTnLst>
                                </p:cTn>
                              </p:par>
                              <p:par>
                                <p:cTn id="57" presetID="10" presetClass="entr" presetSubtype="0" fill="hold" nodeType="withEffect">
                                  <p:stCondLst>
                                    <p:cond delay="0"/>
                                  </p:stCondLst>
                                  <p:childTnLst>
                                    <p:set>
                                      <p:cBhvr>
                                        <p:cTn id="58" dur="1" fill="hold">
                                          <p:stCondLst>
                                            <p:cond delay="0"/>
                                          </p:stCondLst>
                                        </p:cTn>
                                        <p:tgtEl>
                                          <p:spTgt spid="283"/>
                                        </p:tgtEl>
                                        <p:attrNameLst>
                                          <p:attrName>style.visibility</p:attrName>
                                        </p:attrNameLst>
                                      </p:cBhvr>
                                      <p:to>
                                        <p:strVal val="visible"/>
                                      </p:to>
                                    </p:set>
                                    <p:animEffect transition="in" filter="fade">
                                      <p:cBhvr>
                                        <p:cTn id="59" dur="1000"/>
                                        <p:tgtEl>
                                          <p:spTgt spid="283"/>
                                        </p:tgtEl>
                                      </p:cBhvr>
                                    </p:animEffect>
                                  </p:childTnLst>
                                </p:cTn>
                              </p:par>
                              <p:par>
                                <p:cTn id="60" presetID="10" presetClass="entr" presetSubtype="0" fill="hold" nodeType="withEffect">
                                  <p:stCondLst>
                                    <p:cond delay="0"/>
                                  </p:stCondLst>
                                  <p:childTnLst>
                                    <p:set>
                                      <p:cBhvr>
                                        <p:cTn id="61" dur="1" fill="hold">
                                          <p:stCondLst>
                                            <p:cond delay="0"/>
                                          </p:stCondLst>
                                        </p:cTn>
                                        <p:tgtEl>
                                          <p:spTgt spid="284"/>
                                        </p:tgtEl>
                                        <p:attrNameLst>
                                          <p:attrName>style.visibility</p:attrName>
                                        </p:attrNameLst>
                                      </p:cBhvr>
                                      <p:to>
                                        <p:strVal val="visible"/>
                                      </p:to>
                                    </p:set>
                                    <p:animEffect transition="in" filter="fade">
                                      <p:cBhvr>
                                        <p:cTn id="62" dur="1000"/>
                                        <p:tgtEl>
                                          <p:spTgt spid="284"/>
                                        </p:tgtEl>
                                      </p:cBhvr>
                                    </p:animEffect>
                                  </p:childTnLst>
                                </p:cTn>
                              </p:par>
                              <p:par>
                                <p:cTn id="63" presetID="10" presetClass="entr" presetSubtype="0" fill="hold" nodeType="withEffect">
                                  <p:stCondLst>
                                    <p:cond delay="0"/>
                                  </p:stCondLst>
                                  <p:childTnLst>
                                    <p:set>
                                      <p:cBhvr>
                                        <p:cTn id="64" dur="1" fill="hold">
                                          <p:stCondLst>
                                            <p:cond delay="0"/>
                                          </p:stCondLst>
                                        </p:cTn>
                                        <p:tgtEl>
                                          <p:spTgt spid="285"/>
                                        </p:tgtEl>
                                        <p:attrNameLst>
                                          <p:attrName>style.visibility</p:attrName>
                                        </p:attrNameLst>
                                      </p:cBhvr>
                                      <p:to>
                                        <p:strVal val="visible"/>
                                      </p:to>
                                    </p:set>
                                    <p:animEffect transition="in" filter="fade">
                                      <p:cBhvr>
                                        <p:cTn id="65" dur="1000"/>
                                        <p:tgtEl>
                                          <p:spTgt spid="285"/>
                                        </p:tgtEl>
                                      </p:cBhvr>
                                    </p:animEffect>
                                  </p:childTnLst>
                                </p:cTn>
                              </p:par>
                              <p:par>
                                <p:cTn id="66" presetID="10" presetClass="entr" presetSubtype="0" fill="hold" nodeType="withEffect">
                                  <p:stCondLst>
                                    <p:cond delay="0"/>
                                  </p:stCondLst>
                                  <p:childTnLst>
                                    <p:set>
                                      <p:cBhvr>
                                        <p:cTn id="67" dur="1" fill="hold">
                                          <p:stCondLst>
                                            <p:cond delay="0"/>
                                          </p:stCondLst>
                                        </p:cTn>
                                        <p:tgtEl>
                                          <p:spTgt spid="287"/>
                                        </p:tgtEl>
                                        <p:attrNameLst>
                                          <p:attrName>style.visibility</p:attrName>
                                        </p:attrNameLst>
                                      </p:cBhvr>
                                      <p:to>
                                        <p:strVal val="visible"/>
                                      </p:to>
                                    </p:set>
                                    <p:animEffect transition="in" filter="fade">
                                      <p:cBhvr>
                                        <p:cTn id="68"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7"/>
          <p:cNvSpPr/>
          <p:nvPr/>
        </p:nvSpPr>
        <p:spPr>
          <a:xfrm>
            <a:off x="628800" y="1805375"/>
            <a:ext cx="728700" cy="183000"/>
          </a:xfrm>
          <a:prstGeom prst="roundRect">
            <a:avLst>
              <a:gd name="adj" fmla="val 16667"/>
            </a:avLst>
          </a:prstGeom>
          <a:solidFill>
            <a:srgbClr val="474A7B">
              <a:alpha val="290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6B3CA"/>
              </a:solidFill>
              <a:latin typeface="Arial"/>
              <a:ea typeface="Arial"/>
              <a:cs typeface="Arial"/>
              <a:sym typeface="Arial"/>
            </a:endParaRPr>
          </a:p>
        </p:txBody>
      </p:sp>
      <p:sp>
        <p:nvSpPr>
          <p:cNvPr id="302" name="Google Shape;302;p37"/>
          <p:cNvSpPr/>
          <p:nvPr/>
        </p:nvSpPr>
        <p:spPr>
          <a:xfrm>
            <a:off x="0" y="-9727"/>
            <a:ext cx="9144000" cy="1003200"/>
          </a:xfrm>
          <a:prstGeom prst="rect">
            <a:avLst/>
          </a:prstGeom>
          <a:solidFill>
            <a:srgbClr val="E6B3CA">
              <a:alpha val="521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7"/>
          <p:cNvSpPr txBox="1">
            <a:spLocks noGrp="1"/>
          </p:cNvSpPr>
          <p:nvPr>
            <p:ph type="title"/>
          </p:nvPr>
        </p:nvSpPr>
        <p:spPr>
          <a:xfrm>
            <a:off x="229175" y="8648"/>
            <a:ext cx="8520600" cy="3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575757"/>
                </a:solidFill>
              </a:rPr>
              <a:t>Clustering Modeling:  Group 2 and Group 5 should be mainly focused </a:t>
            </a:r>
            <a:endParaRPr>
              <a:solidFill>
                <a:srgbClr val="575757"/>
              </a:solidFill>
            </a:endParaRPr>
          </a:p>
        </p:txBody>
      </p:sp>
      <p:sp>
        <p:nvSpPr>
          <p:cNvPr id="304" name="Google Shape;304;p37"/>
          <p:cNvSpPr txBox="1"/>
          <p:nvPr/>
        </p:nvSpPr>
        <p:spPr>
          <a:xfrm>
            <a:off x="4369675" y="2077750"/>
            <a:ext cx="4340700" cy="12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DD4569"/>
                </a:solidFill>
                <a:latin typeface="Arial"/>
                <a:ea typeface="Arial"/>
                <a:cs typeface="Arial"/>
                <a:sym typeface="Arial"/>
              </a:rPr>
              <a:t>62%</a:t>
            </a:r>
            <a:r>
              <a:rPr lang="en" sz="1400" b="1" i="0" u="none" strike="noStrike" cap="none">
                <a:solidFill>
                  <a:srgbClr val="0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of the eligible population in </a:t>
            </a:r>
            <a:r>
              <a:rPr lang="en" sz="1400" b="1" i="0" u="none" strike="noStrike" cap="none">
                <a:solidFill>
                  <a:srgbClr val="DD4569"/>
                </a:solidFill>
                <a:latin typeface="Arial"/>
                <a:ea typeface="Arial"/>
                <a:cs typeface="Arial"/>
                <a:sym typeface="Arial"/>
              </a:rPr>
              <a:t>Group 2</a:t>
            </a:r>
            <a:r>
              <a:rPr lang="en" sz="1400" b="0" i="0" u="none" strike="noStrike" cap="none">
                <a:solidFill>
                  <a:srgbClr val="000000"/>
                </a:solidFill>
                <a:latin typeface="Arial"/>
                <a:ea typeface="Arial"/>
                <a:cs typeface="Arial"/>
                <a:sym typeface="Arial"/>
              </a:rPr>
              <a:t> are White, but only </a:t>
            </a:r>
            <a:r>
              <a:rPr lang="en" sz="1400" b="1" i="0" u="none" strike="noStrike" cap="none">
                <a:solidFill>
                  <a:srgbClr val="DD4569"/>
                </a:solidFill>
                <a:latin typeface="Arial"/>
                <a:ea typeface="Arial"/>
                <a:cs typeface="Arial"/>
                <a:sym typeface="Arial"/>
              </a:rPr>
              <a:t>8.5%</a:t>
            </a:r>
            <a:r>
              <a:rPr lang="en" sz="1400" b="0" i="0" u="none" strike="noStrike" cap="none">
                <a:solidFill>
                  <a:srgbClr val="000000"/>
                </a:solidFill>
                <a:latin typeface="Arial"/>
                <a:ea typeface="Arial"/>
                <a:cs typeface="Arial"/>
                <a:sym typeface="Arial"/>
              </a:rPr>
              <a:t> of them received SNAP benefit.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DD4569"/>
                </a:solidFill>
                <a:latin typeface="Arial"/>
                <a:ea typeface="Arial"/>
                <a:cs typeface="Arial"/>
                <a:sym typeface="Arial"/>
              </a:rPr>
              <a:t>66.9% </a:t>
            </a:r>
            <a:r>
              <a:rPr lang="en" sz="1400" b="0" i="0" u="none" strike="noStrike" cap="none">
                <a:solidFill>
                  <a:srgbClr val="000000"/>
                </a:solidFill>
                <a:latin typeface="Arial"/>
                <a:ea typeface="Arial"/>
                <a:cs typeface="Arial"/>
                <a:sym typeface="Arial"/>
              </a:rPr>
              <a:t>of the eligible population in </a:t>
            </a:r>
            <a:r>
              <a:rPr lang="en" sz="1400" b="1" i="0" u="none" strike="noStrike" cap="none">
                <a:solidFill>
                  <a:srgbClr val="674EA7"/>
                </a:solidFill>
                <a:latin typeface="Arial"/>
                <a:ea typeface="Arial"/>
                <a:cs typeface="Arial"/>
                <a:sym typeface="Arial"/>
              </a:rPr>
              <a:t>Group 5</a:t>
            </a:r>
            <a:r>
              <a:rPr lang="en" sz="1400" b="0" i="0" u="none" strike="noStrike" cap="none">
                <a:solidFill>
                  <a:srgbClr val="000000"/>
                </a:solidFill>
                <a:latin typeface="Arial"/>
                <a:ea typeface="Arial"/>
                <a:cs typeface="Arial"/>
                <a:sym typeface="Arial"/>
              </a:rPr>
              <a:t> are White but only </a:t>
            </a:r>
            <a:r>
              <a:rPr lang="en" sz="1400" b="1" i="0" u="none" strike="noStrike" cap="none">
                <a:solidFill>
                  <a:srgbClr val="DD4569"/>
                </a:solidFill>
                <a:latin typeface="Arial"/>
                <a:ea typeface="Arial"/>
                <a:cs typeface="Arial"/>
                <a:sym typeface="Arial"/>
              </a:rPr>
              <a:t>20%</a:t>
            </a:r>
            <a:r>
              <a:rPr lang="en" sz="1400" b="0" i="0" u="none" strike="noStrike" cap="none">
                <a:solidFill>
                  <a:srgbClr val="000000"/>
                </a:solidFill>
                <a:latin typeface="Arial"/>
                <a:ea typeface="Arial"/>
                <a:cs typeface="Arial"/>
                <a:sym typeface="Arial"/>
              </a:rPr>
              <a:t> of them received SNAP benefit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p:txBody>
      </p:sp>
      <p:cxnSp>
        <p:nvCxnSpPr>
          <p:cNvPr id="305" name="Google Shape;305;p37"/>
          <p:cNvCxnSpPr/>
          <p:nvPr/>
        </p:nvCxnSpPr>
        <p:spPr>
          <a:xfrm>
            <a:off x="559400" y="3259450"/>
            <a:ext cx="2795400" cy="0"/>
          </a:xfrm>
          <a:prstGeom prst="straightConnector1">
            <a:avLst/>
          </a:prstGeom>
          <a:noFill/>
          <a:ln w="19050" cap="flat" cmpd="sng">
            <a:solidFill>
              <a:srgbClr val="7470BF"/>
            </a:solidFill>
            <a:prstDash val="solid"/>
            <a:round/>
            <a:headEnd type="none" w="sm" len="sm"/>
            <a:tailEnd type="none" w="sm" len="sm"/>
          </a:ln>
        </p:spPr>
      </p:cxnSp>
      <p:cxnSp>
        <p:nvCxnSpPr>
          <p:cNvPr id="306" name="Google Shape;306;p37"/>
          <p:cNvCxnSpPr/>
          <p:nvPr/>
        </p:nvCxnSpPr>
        <p:spPr>
          <a:xfrm rot="10800000">
            <a:off x="1934125" y="1758825"/>
            <a:ext cx="0" cy="2771700"/>
          </a:xfrm>
          <a:prstGeom prst="straightConnector1">
            <a:avLst/>
          </a:prstGeom>
          <a:noFill/>
          <a:ln w="19050" cap="flat" cmpd="sng">
            <a:solidFill>
              <a:srgbClr val="7470BF"/>
            </a:solidFill>
            <a:prstDash val="solid"/>
            <a:round/>
            <a:headEnd type="none" w="sm" len="sm"/>
            <a:tailEnd type="none" w="sm" len="sm"/>
          </a:ln>
        </p:spPr>
      </p:cxnSp>
      <p:sp>
        <p:nvSpPr>
          <p:cNvPr id="307" name="Google Shape;307;p37"/>
          <p:cNvSpPr txBox="1">
            <a:spLocks noGrp="1"/>
          </p:cNvSpPr>
          <p:nvPr>
            <p:ph type="title"/>
          </p:nvPr>
        </p:nvSpPr>
        <p:spPr>
          <a:xfrm>
            <a:off x="897150" y="4475975"/>
            <a:ext cx="1962600" cy="3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000"/>
              <a:t>Low   Coverage Rate %    High</a:t>
            </a:r>
            <a:endParaRPr sz="1000"/>
          </a:p>
          <a:p>
            <a:pPr marL="0" lvl="0" indent="0" algn="l" rtl="0">
              <a:lnSpc>
                <a:spcPct val="100000"/>
              </a:lnSpc>
              <a:spcBef>
                <a:spcPts val="0"/>
              </a:spcBef>
              <a:spcAft>
                <a:spcPts val="0"/>
              </a:spcAft>
              <a:buSzPts val="2800"/>
              <a:buNone/>
            </a:pPr>
            <a:r>
              <a:rPr lang="en" sz="1400"/>
              <a:t> </a:t>
            </a:r>
            <a:endParaRPr sz="1400"/>
          </a:p>
        </p:txBody>
      </p:sp>
      <p:sp>
        <p:nvSpPr>
          <p:cNvPr id="308" name="Google Shape;308;p37"/>
          <p:cNvSpPr txBox="1"/>
          <p:nvPr/>
        </p:nvSpPr>
        <p:spPr>
          <a:xfrm rot="-5400000">
            <a:off x="-1054537" y="2730450"/>
            <a:ext cx="2926500" cy="35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Low     Eligible Population %    High</a:t>
            </a:r>
            <a:endParaRPr sz="1000" b="0" i="0" u="none" strike="noStrike" cap="none">
              <a:solidFill>
                <a:srgbClr val="000000"/>
              </a:solidFill>
              <a:latin typeface="Arial"/>
              <a:ea typeface="Arial"/>
              <a:cs typeface="Arial"/>
              <a:sym typeface="Arial"/>
            </a:endParaRPr>
          </a:p>
        </p:txBody>
      </p:sp>
      <p:cxnSp>
        <p:nvCxnSpPr>
          <p:cNvPr id="309" name="Google Shape;309;p37"/>
          <p:cNvCxnSpPr/>
          <p:nvPr/>
        </p:nvCxnSpPr>
        <p:spPr>
          <a:xfrm>
            <a:off x="565875" y="4530525"/>
            <a:ext cx="2937300" cy="0"/>
          </a:xfrm>
          <a:prstGeom prst="straightConnector1">
            <a:avLst/>
          </a:prstGeom>
          <a:noFill/>
          <a:ln w="19050" cap="flat" cmpd="sng">
            <a:solidFill>
              <a:srgbClr val="7470BF"/>
            </a:solidFill>
            <a:prstDash val="solid"/>
            <a:round/>
            <a:headEnd type="none" w="sm" len="sm"/>
            <a:tailEnd type="triangle" w="med" len="med"/>
          </a:ln>
        </p:spPr>
      </p:cxnSp>
      <p:cxnSp>
        <p:nvCxnSpPr>
          <p:cNvPr id="310" name="Google Shape;310;p37"/>
          <p:cNvCxnSpPr/>
          <p:nvPr/>
        </p:nvCxnSpPr>
        <p:spPr>
          <a:xfrm rot="10800000">
            <a:off x="559400" y="1696125"/>
            <a:ext cx="0" cy="2834400"/>
          </a:xfrm>
          <a:prstGeom prst="straightConnector1">
            <a:avLst/>
          </a:prstGeom>
          <a:noFill/>
          <a:ln w="19050" cap="flat" cmpd="sng">
            <a:solidFill>
              <a:srgbClr val="7470BF"/>
            </a:solidFill>
            <a:prstDash val="solid"/>
            <a:round/>
            <a:headEnd type="none" w="sm" len="sm"/>
            <a:tailEnd type="triangle" w="med" len="med"/>
          </a:ln>
        </p:spPr>
      </p:cxnSp>
      <p:sp>
        <p:nvSpPr>
          <p:cNvPr id="311" name="Google Shape;311;p37"/>
          <p:cNvSpPr txBox="1"/>
          <p:nvPr/>
        </p:nvSpPr>
        <p:spPr>
          <a:xfrm>
            <a:off x="626225" y="1664265"/>
            <a:ext cx="875400" cy="4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Danger</a:t>
            </a:r>
            <a:endParaRPr sz="1400" b="0" i="0" u="none" strike="noStrike" cap="none">
              <a:solidFill>
                <a:schemeClr val="dk1"/>
              </a:solidFill>
              <a:latin typeface="Arial"/>
              <a:ea typeface="Arial"/>
              <a:cs typeface="Arial"/>
              <a:sym typeface="Arial"/>
            </a:endParaRPr>
          </a:p>
        </p:txBody>
      </p:sp>
      <p:sp>
        <p:nvSpPr>
          <p:cNvPr id="312" name="Google Shape;312;p37"/>
          <p:cNvSpPr txBox="1"/>
          <p:nvPr/>
        </p:nvSpPr>
        <p:spPr>
          <a:xfrm>
            <a:off x="1975125" y="1696125"/>
            <a:ext cx="1284300" cy="4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Good Job!</a:t>
            </a:r>
            <a:endParaRPr sz="1400" b="0" i="0" u="none" strike="noStrike" cap="none">
              <a:solidFill>
                <a:schemeClr val="dk1"/>
              </a:solidFill>
              <a:latin typeface="Arial"/>
              <a:ea typeface="Arial"/>
              <a:cs typeface="Arial"/>
              <a:sym typeface="Arial"/>
            </a:endParaRPr>
          </a:p>
        </p:txBody>
      </p:sp>
      <p:sp>
        <p:nvSpPr>
          <p:cNvPr id="313" name="Google Shape;313;p37"/>
          <p:cNvSpPr txBox="1"/>
          <p:nvPr/>
        </p:nvSpPr>
        <p:spPr>
          <a:xfrm>
            <a:off x="588275" y="3321225"/>
            <a:ext cx="1325400" cy="4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Caution</a:t>
            </a:r>
            <a:endParaRPr sz="1400" b="0" i="0" u="none" strike="noStrike" cap="none">
              <a:solidFill>
                <a:schemeClr val="dk1"/>
              </a:solidFill>
              <a:latin typeface="Arial"/>
              <a:ea typeface="Arial"/>
              <a:cs typeface="Arial"/>
              <a:sym typeface="Arial"/>
            </a:endParaRPr>
          </a:p>
        </p:txBody>
      </p:sp>
      <p:sp>
        <p:nvSpPr>
          <p:cNvPr id="314" name="Google Shape;314;p37"/>
          <p:cNvSpPr txBox="1"/>
          <p:nvPr/>
        </p:nvSpPr>
        <p:spPr>
          <a:xfrm>
            <a:off x="1954575" y="3321213"/>
            <a:ext cx="1325400" cy="4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Keep</a:t>
            </a:r>
            <a:endParaRPr sz="1400" b="0" i="0" u="none" strike="noStrike" cap="none">
              <a:solidFill>
                <a:schemeClr val="dk1"/>
              </a:solidFill>
              <a:latin typeface="Arial"/>
              <a:ea typeface="Arial"/>
              <a:cs typeface="Arial"/>
              <a:sym typeface="Arial"/>
            </a:endParaRPr>
          </a:p>
        </p:txBody>
      </p:sp>
      <p:sp>
        <p:nvSpPr>
          <p:cNvPr id="315" name="Google Shape;315;p37"/>
          <p:cNvSpPr/>
          <p:nvPr/>
        </p:nvSpPr>
        <p:spPr>
          <a:xfrm>
            <a:off x="2057750" y="1790412"/>
            <a:ext cx="955500" cy="183000"/>
          </a:xfrm>
          <a:prstGeom prst="roundRect">
            <a:avLst>
              <a:gd name="adj" fmla="val 16667"/>
            </a:avLst>
          </a:prstGeom>
          <a:solidFill>
            <a:srgbClr val="474A7B">
              <a:alpha val="290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6B3CA"/>
              </a:solidFill>
              <a:latin typeface="Arial"/>
              <a:ea typeface="Arial"/>
              <a:cs typeface="Arial"/>
              <a:sym typeface="Arial"/>
            </a:endParaRPr>
          </a:p>
        </p:txBody>
      </p:sp>
      <p:sp>
        <p:nvSpPr>
          <p:cNvPr id="316" name="Google Shape;316;p37"/>
          <p:cNvSpPr/>
          <p:nvPr/>
        </p:nvSpPr>
        <p:spPr>
          <a:xfrm>
            <a:off x="628738" y="3425875"/>
            <a:ext cx="806100" cy="183000"/>
          </a:xfrm>
          <a:prstGeom prst="roundRect">
            <a:avLst>
              <a:gd name="adj" fmla="val 16667"/>
            </a:avLst>
          </a:prstGeom>
          <a:solidFill>
            <a:srgbClr val="474A7B">
              <a:alpha val="290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6B3CA"/>
              </a:solidFill>
              <a:latin typeface="Arial"/>
              <a:ea typeface="Arial"/>
              <a:cs typeface="Arial"/>
              <a:sym typeface="Arial"/>
            </a:endParaRPr>
          </a:p>
        </p:txBody>
      </p:sp>
      <p:sp>
        <p:nvSpPr>
          <p:cNvPr id="317" name="Google Shape;317;p37"/>
          <p:cNvSpPr/>
          <p:nvPr/>
        </p:nvSpPr>
        <p:spPr>
          <a:xfrm>
            <a:off x="2016800" y="3437325"/>
            <a:ext cx="518700" cy="183000"/>
          </a:xfrm>
          <a:prstGeom prst="roundRect">
            <a:avLst>
              <a:gd name="adj" fmla="val 16667"/>
            </a:avLst>
          </a:prstGeom>
          <a:solidFill>
            <a:srgbClr val="474A7B">
              <a:alpha val="290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6B3CA"/>
              </a:solidFill>
              <a:latin typeface="Arial"/>
              <a:ea typeface="Arial"/>
              <a:cs typeface="Arial"/>
              <a:sym typeface="Arial"/>
            </a:endParaRPr>
          </a:p>
        </p:txBody>
      </p:sp>
      <p:sp>
        <p:nvSpPr>
          <p:cNvPr id="318" name="Google Shape;318;p37"/>
          <p:cNvSpPr txBox="1"/>
          <p:nvPr/>
        </p:nvSpPr>
        <p:spPr>
          <a:xfrm>
            <a:off x="2719875" y="2484525"/>
            <a:ext cx="1152000" cy="318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319" name="Google Shape;319;p37"/>
          <p:cNvSpPr/>
          <p:nvPr/>
        </p:nvSpPr>
        <p:spPr>
          <a:xfrm>
            <a:off x="2317600" y="2281375"/>
            <a:ext cx="1037100" cy="415200"/>
          </a:xfrm>
          <a:prstGeom prst="roundRect">
            <a:avLst>
              <a:gd name="adj" fmla="val 16667"/>
            </a:avLst>
          </a:prstGeom>
          <a:solidFill>
            <a:srgbClr val="84C8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1. More Black</a:t>
            </a:r>
            <a:endParaRPr sz="900" b="1" i="0" u="none" strike="noStrike" cap="none">
              <a:solidFill>
                <a:srgbClr val="FFFF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Low Education</a:t>
            </a:r>
            <a:endParaRPr sz="1300" b="1" i="0" u="none" strike="noStrike" cap="none">
              <a:solidFill>
                <a:srgbClr val="FFFFFF"/>
              </a:solidFill>
              <a:latin typeface="Arial"/>
              <a:ea typeface="Arial"/>
              <a:cs typeface="Arial"/>
              <a:sym typeface="Arial"/>
            </a:endParaRPr>
          </a:p>
        </p:txBody>
      </p:sp>
      <p:sp>
        <p:nvSpPr>
          <p:cNvPr id="320" name="Google Shape;320;p37"/>
          <p:cNvSpPr/>
          <p:nvPr/>
        </p:nvSpPr>
        <p:spPr>
          <a:xfrm>
            <a:off x="2550850" y="3176325"/>
            <a:ext cx="1202100" cy="415200"/>
          </a:xfrm>
          <a:prstGeom prst="roundRect">
            <a:avLst>
              <a:gd name="adj" fmla="val 16667"/>
            </a:avLst>
          </a:prstGeom>
          <a:solidFill>
            <a:srgbClr val="F4D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3. Low Asian, High Education</a:t>
            </a:r>
            <a:endParaRPr sz="1300" b="1" i="0" u="none" strike="noStrike" cap="none">
              <a:solidFill>
                <a:srgbClr val="FFFFFF"/>
              </a:solidFill>
              <a:latin typeface="Arial"/>
              <a:ea typeface="Arial"/>
              <a:cs typeface="Arial"/>
              <a:sym typeface="Arial"/>
            </a:endParaRPr>
          </a:p>
        </p:txBody>
      </p:sp>
      <p:sp>
        <p:nvSpPr>
          <p:cNvPr id="321" name="Google Shape;321;p37"/>
          <p:cNvSpPr/>
          <p:nvPr/>
        </p:nvSpPr>
        <p:spPr>
          <a:xfrm>
            <a:off x="2719875" y="3535875"/>
            <a:ext cx="1202100" cy="4152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4. More Asian, High Education</a:t>
            </a:r>
            <a:endParaRPr sz="1300" b="1" i="0" u="none" strike="noStrike" cap="none">
              <a:solidFill>
                <a:srgbClr val="FFFFFF"/>
              </a:solidFill>
              <a:latin typeface="Arial"/>
              <a:ea typeface="Arial"/>
              <a:cs typeface="Arial"/>
              <a:sym typeface="Arial"/>
            </a:endParaRPr>
          </a:p>
        </p:txBody>
      </p:sp>
      <p:sp>
        <p:nvSpPr>
          <p:cNvPr id="322" name="Google Shape;322;p37"/>
          <p:cNvSpPr/>
          <p:nvPr/>
        </p:nvSpPr>
        <p:spPr>
          <a:xfrm>
            <a:off x="732025" y="3898600"/>
            <a:ext cx="1202100" cy="415200"/>
          </a:xfrm>
          <a:prstGeom prst="roundRect">
            <a:avLst>
              <a:gd name="adj" fmla="val 16667"/>
            </a:avLst>
          </a:prstGeom>
          <a:solidFill>
            <a:srgbClr val="7470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5. More White, High Education</a:t>
            </a:r>
            <a:endParaRPr sz="1300" b="1" i="0" u="none" strike="noStrike" cap="none">
              <a:solidFill>
                <a:srgbClr val="FFFFFF"/>
              </a:solidFill>
              <a:latin typeface="Arial"/>
              <a:ea typeface="Arial"/>
              <a:cs typeface="Arial"/>
              <a:sym typeface="Arial"/>
            </a:endParaRPr>
          </a:p>
        </p:txBody>
      </p:sp>
      <p:sp>
        <p:nvSpPr>
          <p:cNvPr id="323" name="Google Shape;323;p37"/>
          <p:cNvSpPr/>
          <p:nvPr/>
        </p:nvSpPr>
        <p:spPr>
          <a:xfrm>
            <a:off x="732013" y="2477788"/>
            <a:ext cx="1202100" cy="415200"/>
          </a:xfrm>
          <a:prstGeom prst="roundRect">
            <a:avLst>
              <a:gd name="adj" fmla="val 16667"/>
            </a:avLst>
          </a:prstGeom>
          <a:solidFill>
            <a:srgbClr val="DD45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Arial"/>
                <a:ea typeface="Arial"/>
                <a:cs typeface="Arial"/>
                <a:sym typeface="Arial"/>
              </a:rPr>
              <a:t>2. More White, Low Education</a:t>
            </a:r>
            <a:endParaRPr sz="1300" b="1" i="0" u="none" strike="noStrike" cap="none">
              <a:solidFill>
                <a:srgbClr val="FFFFFF"/>
              </a:solidFill>
              <a:latin typeface="Arial"/>
              <a:ea typeface="Arial"/>
              <a:cs typeface="Arial"/>
              <a:sym typeface="Arial"/>
            </a:endParaRPr>
          </a:p>
        </p:txBody>
      </p:sp>
      <p:sp>
        <p:nvSpPr>
          <p:cNvPr id="324" name="Google Shape;324;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13</a:t>
            </a:fld>
            <a:endParaRPr/>
          </a:p>
        </p:txBody>
      </p:sp>
      <p:sp>
        <p:nvSpPr>
          <p:cNvPr id="325" name="Google Shape;325;p37"/>
          <p:cNvSpPr/>
          <p:nvPr/>
        </p:nvSpPr>
        <p:spPr>
          <a:xfrm>
            <a:off x="1568408" y="2257942"/>
            <a:ext cx="101100" cy="205800"/>
          </a:xfrm>
          <a:prstGeom prst="downArrow">
            <a:avLst>
              <a:gd name="adj1" fmla="val 50000"/>
              <a:gd name="adj2" fmla="val 50000"/>
            </a:avLst>
          </a:prstGeom>
          <a:solidFill>
            <a:srgbClr val="DD45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6" name="Google Shape;326;p37"/>
          <p:cNvSpPr txBox="1"/>
          <p:nvPr/>
        </p:nvSpPr>
        <p:spPr>
          <a:xfrm>
            <a:off x="766878" y="1964418"/>
            <a:ext cx="12492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Demand Gap</a:t>
            </a:r>
            <a:endParaRPr sz="1400" b="0" i="0" u="none" strike="noStrike" cap="none">
              <a:solidFill>
                <a:srgbClr val="000000"/>
              </a:solidFill>
              <a:latin typeface="Arial"/>
              <a:ea typeface="Arial"/>
              <a:cs typeface="Arial"/>
              <a:sym typeface="Arial"/>
            </a:endParaRPr>
          </a:p>
        </p:txBody>
      </p:sp>
      <p:sp>
        <p:nvSpPr>
          <p:cNvPr id="327" name="Google Shape;327;p37"/>
          <p:cNvSpPr txBox="1"/>
          <p:nvPr/>
        </p:nvSpPr>
        <p:spPr>
          <a:xfrm>
            <a:off x="4334862" y="3538645"/>
            <a:ext cx="4572000" cy="954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If SNAP can improve the white population coverage rate to the average level, the overall coverage rate in the whole county could improve to </a:t>
            </a:r>
            <a:r>
              <a:rPr lang="en" sz="1400" b="1" i="0" u="none" strike="noStrike" cap="none">
                <a:solidFill>
                  <a:srgbClr val="DD4556"/>
                </a:solidFill>
                <a:latin typeface="Arial"/>
                <a:ea typeface="Arial"/>
                <a:cs typeface="Arial"/>
                <a:sym typeface="Arial"/>
              </a:rPr>
              <a:t>42.1%</a:t>
            </a:r>
            <a:r>
              <a:rPr lang="en" sz="1400" b="0" i="0" u="none" strike="noStrike" cap="none">
                <a:solidFill>
                  <a:srgbClr val="000000"/>
                </a:solidFill>
                <a:latin typeface="Arial"/>
                <a:ea typeface="Arial"/>
                <a:cs typeface="Arial"/>
                <a:sym typeface="Arial"/>
              </a:rPr>
              <a:t> (13% more than current level)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par>
                                <p:cTn id="8" presetID="10" presetClass="entr" presetSubtype="0" fill="hold" nodeType="withEffect">
                                  <p:stCondLst>
                                    <p:cond delay="0"/>
                                  </p:stCondLst>
                                  <p:childTnLst>
                                    <p:set>
                                      <p:cBhvr>
                                        <p:cTn id="9" dur="1" fill="hold">
                                          <p:stCondLst>
                                            <p:cond delay="0"/>
                                          </p:stCondLst>
                                        </p:cTn>
                                        <p:tgtEl>
                                          <p:spTgt spid="307"/>
                                        </p:tgtEl>
                                        <p:attrNameLst>
                                          <p:attrName>style.visibility</p:attrName>
                                        </p:attrNameLst>
                                      </p:cBhvr>
                                      <p:to>
                                        <p:strVal val="visible"/>
                                      </p:to>
                                    </p:set>
                                    <p:animEffect transition="in" filter="fade">
                                      <p:cBhvr>
                                        <p:cTn id="10" dur="500"/>
                                        <p:tgtEl>
                                          <p:spTgt spid="307"/>
                                        </p:tgtEl>
                                      </p:cBhvr>
                                    </p:animEffect>
                                  </p:childTnLst>
                                </p:cTn>
                              </p:par>
                              <p:par>
                                <p:cTn id="11" presetID="10" presetClass="entr" presetSubtype="0" fill="hold" nodeType="withEffect">
                                  <p:stCondLst>
                                    <p:cond delay="0"/>
                                  </p:stCondLst>
                                  <p:childTnLst>
                                    <p:set>
                                      <p:cBhvr>
                                        <p:cTn id="12" dur="1" fill="hold">
                                          <p:stCondLst>
                                            <p:cond delay="0"/>
                                          </p:stCondLst>
                                        </p:cTn>
                                        <p:tgtEl>
                                          <p:spTgt spid="310"/>
                                        </p:tgtEl>
                                        <p:attrNameLst>
                                          <p:attrName>style.visibility</p:attrName>
                                        </p:attrNameLst>
                                      </p:cBhvr>
                                      <p:to>
                                        <p:strVal val="visible"/>
                                      </p:to>
                                    </p:set>
                                    <p:animEffect transition="in" filter="fade">
                                      <p:cBhvr>
                                        <p:cTn id="13" dur="500"/>
                                        <p:tgtEl>
                                          <p:spTgt spid="310"/>
                                        </p:tgtEl>
                                      </p:cBhvr>
                                    </p:animEffect>
                                  </p:childTnLst>
                                </p:cTn>
                              </p:par>
                              <p:par>
                                <p:cTn id="14" presetID="10" presetClass="entr" presetSubtype="0" fill="hold" nodeType="withEffect">
                                  <p:stCondLst>
                                    <p:cond delay="0"/>
                                  </p:stCondLst>
                                  <p:childTnLst>
                                    <p:set>
                                      <p:cBhvr>
                                        <p:cTn id="15" dur="1" fill="hold">
                                          <p:stCondLst>
                                            <p:cond delay="0"/>
                                          </p:stCondLst>
                                        </p:cTn>
                                        <p:tgtEl>
                                          <p:spTgt spid="313"/>
                                        </p:tgtEl>
                                        <p:attrNameLst>
                                          <p:attrName>style.visibility</p:attrName>
                                        </p:attrNameLst>
                                      </p:cBhvr>
                                      <p:to>
                                        <p:strVal val="visible"/>
                                      </p:to>
                                    </p:set>
                                    <p:animEffect transition="in" filter="fade">
                                      <p:cBhvr>
                                        <p:cTn id="16" dur="500"/>
                                        <p:tgtEl>
                                          <p:spTgt spid="313"/>
                                        </p:tgtEl>
                                      </p:cBhvr>
                                    </p:animEffect>
                                  </p:childTnLst>
                                </p:cTn>
                              </p:par>
                              <p:par>
                                <p:cTn id="17" presetID="10" presetClass="entr" presetSubtype="0" fill="hold" nodeType="withEffect">
                                  <p:stCondLst>
                                    <p:cond delay="0"/>
                                  </p:stCondLst>
                                  <p:childTnLst>
                                    <p:set>
                                      <p:cBhvr>
                                        <p:cTn id="18" dur="1" fill="hold">
                                          <p:stCondLst>
                                            <p:cond delay="0"/>
                                          </p:stCondLst>
                                        </p:cTn>
                                        <p:tgtEl>
                                          <p:spTgt spid="308"/>
                                        </p:tgtEl>
                                        <p:attrNameLst>
                                          <p:attrName>style.visibility</p:attrName>
                                        </p:attrNameLst>
                                      </p:cBhvr>
                                      <p:to>
                                        <p:strVal val="visible"/>
                                      </p:to>
                                    </p:set>
                                    <p:animEffect transition="in" filter="fade">
                                      <p:cBhvr>
                                        <p:cTn id="19" dur="500"/>
                                        <p:tgtEl>
                                          <p:spTgt spid="308"/>
                                        </p:tgtEl>
                                      </p:cBhvr>
                                    </p:animEffect>
                                  </p:childTnLst>
                                </p:cTn>
                              </p:par>
                              <p:par>
                                <p:cTn id="20" presetID="10" presetClass="entr" presetSubtype="0" fill="hold" nodeType="withEffect">
                                  <p:stCondLst>
                                    <p:cond delay="0"/>
                                  </p:stCondLst>
                                  <p:childTnLst>
                                    <p:set>
                                      <p:cBhvr>
                                        <p:cTn id="21" dur="1" fill="hold">
                                          <p:stCondLst>
                                            <p:cond delay="0"/>
                                          </p:stCondLst>
                                        </p:cTn>
                                        <p:tgtEl>
                                          <p:spTgt spid="314"/>
                                        </p:tgtEl>
                                        <p:attrNameLst>
                                          <p:attrName>style.visibility</p:attrName>
                                        </p:attrNameLst>
                                      </p:cBhvr>
                                      <p:to>
                                        <p:strVal val="visible"/>
                                      </p:to>
                                    </p:set>
                                    <p:animEffect transition="in" filter="fade">
                                      <p:cBhvr>
                                        <p:cTn id="22" dur="500"/>
                                        <p:tgtEl>
                                          <p:spTgt spid="314"/>
                                        </p:tgtEl>
                                      </p:cBhvr>
                                    </p:animEffect>
                                  </p:childTnLst>
                                </p:cTn>
                              </p:par>
                              <p:par>
                                <p:cTn id="23" presetID="10" presetClass="entr" presetSubtype="0" fill="hold" nodeType="withEffect">
                                  <p:stCondLst>
                                    <p:cond delay="0"/>
                                  </p:stCondLst>
                                  <p:childTnLst>
                                    <p:set>
                                      <p:cBhvr>
                                        <p:cTn id="24" dur="1" fill="hold">
                                          <p:stCondLst>
                                            <p:cond delay="0"/>
                                          </p:stCondLst>
                                        </p:cTn>
                                        <p:tgtEl>
                                          <p:spTgt spid="306"/>
                                        </p:tgtEl>
                                        <p:attrNameLst>
                                          <p:attrName>style.visibility</p:attrName>
                                        </p:attrNameLst>
                                      </p:cBhvr>
                                      <p:to>
                                        <p:strVal val="visible"/>
                                      </p:to>
                                    </p:set>
                                    <p:animEffect transition="in" filter="fade">
                                      <p:cBhvr>
                                        <p:cTn id="25" dur="500"/>
                                        <p:tgtEl>
                                          <p:spTgt spid="306"/>
                                        </p:tgtEl>
                                      </p:cBhvr>
                                    </p:animEffect>
                                  </p:childTnLst>
                                </p:cTn>
                              </p:par>
                              <p:par>
                                <p:cTn id="26" presetID="10" presetClass="entr" presetSubtype="0" fill="hold" nodeType="withEffect">
                                  <p:stCondLst>
                                    <p:cond delay="0"/>
                                  </p:stCondLst>
                                  <p:childTnLst>
                                    <p:set>
                                      <p:cBhvr>
                                        <p:cTn id="27" dur="1" fill="hold">
                                          <p:stCondLst>
                                            <p:cond delay="0"/>
                                          </p:stCondLst>
                                        </p:cTn>
                                        <p:tgtEl>
                                          <p:spTgt spid="305"/>
                                        </p:tgtEl>
                                        <p:attrNameLst>
                                          <p:attrName>style.visibility</p:attrName>
                                        </p:attrNameLst>
                                      </p:cBhvr>
                                      <p:to>
                                        <p:strVal val="visible"/>
                                      </p:to>
                                    </p:set>
                                    <p:animEffect transition="in" filter="fade">
                                      <p:cBhvr>
                                        <p:cTn id="28" dur="500"/>
                                        <p:tgtEl>
                                          <p:spTgt spid="305"/>
                                        </p:tgtEl>
                                      </p:cBhvr>
                                    </p:animEffect>
                                  </p:childTnLst>
                                </p:cTn>
                              </p:par>
                              <p:par>
                                <p:cTn id="29" presetID="10" presetClass="entr" presetSubtype="0" fill="hold" nodeType="withEffect">
                                  <p:stCondLst>
                                    <p:cond delay="0"/>
                                  </p:stCondLst>
                                  <p:childTnLst>
                                    <p:set>
                                      <p:cBhvr>
                                        <p:cTn id="30" dur="1" fill="hold">
                                          <p:stCondLst>
                                            <p:cond delay="0"/>
                                          </p:stCondLst>
                                        </p:cTn>
                                        <p:tgtEl>
                                          <p:spTgt spid="312"/>
                                        </p:tgtEl>
                                        <p:attrNameLst>
                                          <p:attrName>style.visibility</p:attrName>
                                        </p:attrNameLst>
                                      </p:cBhvr>
                                      <p:to>
                                        <p:strVal val="visible"/>
                                      </p:to>
                                    </p:set>
                                    <p:animEffect transition="in" filter="fade">
                                      <p:cBhvr>
                                        <p:cTn id="31" dur="500"/>
                                        <p:tgtEl>
                                          <p:spTgt spid="312"/>
                                        </p:tgtEl>
                                      </p:cBhvr>
                                    </p:animEffect>
                                  </p:childTnLst>
                                </p:cTn>
                              </p:par>
                              <p:par>
                                <p:cTn id="32" presetID="10" presetClass="entr" presetSubtype="0" fill="hold" nodeType="withEffect">
                                  <p:stCondLst>
                                    <p:cond delay="0"/>
                                  </p:stCondLst>
                                  <p:childTnLst>
                                    <p:set>
                                      <p:cBhvr>
                                        <p:cTn id="33" dur="1" fill="hold">
                                          <p:stCondLst>
                                            <p:cond delay="0"/>
                                          </p:stCondLst>
                                        </p:cTn>
                                        <p:tgtEl>
                                          <p:spTgt spid="311"/>
                                        </p:tgtEl>
                                        <p:attrNameLst>
                                          <p:attrName>style.visibility</p:attrName>
                                        </p:attrNameLst>
                                      </p:cBhvr>
                                      <p:to>
                                        <p:strVal val="visible"/>
                                      </p:to>
                                    </p:set>
                                    <p:animEffect transition="in" filter="fade">
                                      <p:cBhvr>
                                        <p:cTn id="34" dur="500"/>
                                        <p:tgtEl>
                                          <p:spTgt spid="311"/>
                                        </p:tgtEl>
                                      </p:cBhvr>
                                    </p:animEffect>
                                  </p:childTnLst>
                                </p:cTn>
                              </p:par>
                              <p:par>
                                <p:cTn id="35" presetID="10" presetClass="entr" presetSubtype="0" fill="hold" nodeType="withEffect">
                                  <p:stCondLst>
                                    <p:cond delay="0"/>
                                  </p:stCondLst>
                                  <p:childTnLst>
                                    <p:set>
                                      <p:cBhvr>
                                        <p:cTn id="36" dur="1" fill="hold">
                                          <p:stCondLst>
                                            <p:cond delay="0"/>
                                          </p:stCondLst>
                                        </p:cTn>
                                        <p:tgtEl>
                                          <p:spTgt spid="301"/>
                                        </p:tgtEl>
                                        <p:attrNameLst>
                                          <p:attrName>style.visibility</p:attrName>
                                        </p:attrNameLst>
                                      </p:cBhvr>
                                      <p:to>
                                        <p:strVal val="visible"/>
                                      </p:to>
                                    </p:set>
                                    <p:animEffect transition="in" filter="fade">
                                      <p:cBhvr>
                                        <p:cTn id="37" dur="500"/>
                                        <p:tgtEl>
                                          <p:spTgt spid="301"/>
                                        </p:tgtEl>
                                      </p:cBhvr>
                                    </p:animEffect>
                                  </p:childTnLst>
                                </p:cTn>
                              </p:par>
                              <p:par>
                                <p:cTn id="38" presetID="10" presetClass="entr" presetSubtype="0" fill="hold" nodeType="withEffect">
                                  <p:stCondLst>
                                    <p:cond delay="0"/>
                                  </p:stCondLst>
                                  <p:childTnLst>
                                    <p:set>
                                      <p:cBhvr>
                                        <p:cTn id="39" dur="1" fill="hold">
                                          <p:stCondLst>
                                            <p:cond delay="0"/>
                                          </p:stCondLst>
                                        </p:cTn>
                                        <p:tgtEl>
                                          <p:spTgt spid="315"/>
                                        </p:tgtEl>
                                        <p:attrNameLst>
                                          <p:attrName>style.visibility</p:attrName>
                                        </p:attrNameLst>
                                      </p:cBhvr>
                                      <p:to>
                                        <p:strVal val="visible"/>
                                      </p:to>
                                    </p:set>
                                    <p:animEffect transition="in" filter="fade">
                                      <p:cBhvr>
                                        <p:cTn id="40" dur="500"/>
                                        <p:tgtEl>
                                          <p:spTgt spid="315"/>
                                        </p:tgtEl>
                                      </p:cBhvr>
                                    </p:animEffect>
                                  </p:childTnLst>
                                </p:cTn>
                              </p:par>
                              <p:par>
                                <p:cTn id="41" presetID="10" presetClass="entr" presetSubtype="0" fill="hold" nodeType="withEffect">
                                  <p:stCondLst>
                                    <p:cond delay="0"/>
                                  </p:stCondLst>
                                  <p:childTnLst>
                                    <p:set>
                                      <p:cBhvr>
                                        <p:cTn id="42" dur="1" fill="hold">
                                          <p:stCondLst>
                                            <p:cond delay="0"/>
                                          </p:stCondLst>
                                        </p:cTn>
                                        <p:tgtEl>
                                          <p:spTgt spid="316"/>
                                        </p:tgtEl>
                                        <p:attrNameLst>
                                          <p:attrName>style.visibility</p:attrName>
                                        </p:attrNameLst>
                                      </p:cBhvr>
                                      <p:to>
                                        <p:strVal val="visible"/>
                                      </p:to>
                                    </p:set>
                                    <p:animEffect transition="in" filter="fade">
                                      <p:cBhvr>
                                        <p:cTn id="43" dur="500"/>
                                        <p:tgtEl>
                                          <p:spTgt spid="316"/>
                                        </p:tgtEl>
                                      </p:cBhvr>
                                    </p:animEffect>
                                  </p:childTnLst>
                                </p:cTn>
                              </p:par>
                              <p:par>
                                <p:cTn id="44" presetID="10" presetClass="entr" presetSubtype="0" fill="hold" nodeType="withEffect">
                                  <p:stCondLst>
                                    <p:cond delay="0"/>
                                  </p:stCondLst>
                                  <p:childTnLst>
                                    <p:set>
                                      <p:cBhvr>
                                        <p:cTn id="45" dur="1" fill="hold">
                                          <p:stCondLst>
                                            <p:cond delay="0"/>
                                          </p:stCondLst>
                                        </p:cTn>
                                        <p:tgtEl>
                                          <p:spTgt spid="317"/>
                                        </p:tgtEl>
                                        <p:attrNameLst>
                                          <p:attrName>style.visibility</p:attrName>
                                        </p:attrNameLst>
                                      </p:cBhvr>
                                      <p:to>
                                        <p:strVal val="visible"/>
                                      </p:to>
                                    </p:set>
                                    <p:animEffect transition="in" filter="fade">
                                      <p:cBhvr>
                                        <p:cTn id="46" dur="500"/>
                                        <p:tgtEl>
                                          <p:spTgt spid="3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9"/>
                                        </p:tgtEl>
                                        <p:attrNameLst>
                                          <p:attrName>style.visibility</p:attrName>
                                        </p:attrNameLst>
                                      </p:cBhvr>
                                      <p:to>
                                        <p:strVal val="visible"/>
                                      </p:to>
                                    </p:set>
                                    <p:animEffect transition="in" filter="fade">
                                      <p:cBhvr>
                                        <p:cTn id="51" dur="500"/>
                                        <p:tgtEl>
                                          <p:spTgt spid="3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0"/>
                                        </p:tgtEl>
                                        <p:attrNameLst>
                                          <p:attrName>style.visibility</p:attrName>
                                        </p:attrNameLst>
                                      </p:cBhvr>
                                      <p:to>
                                        <p:strVal val="visible"/>
                                      </p:to>
                                    </p:set>
                                    <p:animEffect transition="in" filter="fade">
                                      <p:cBhvr>
                                        <p:cTn id="56" dur="500"/>
                                        <p:tgtEl>
                                          <p:spTgt spid="320"/>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21"/>
                                        </p:tgtEl>
                                        <p:attrNameLst>
                                          <p:attrName>style.visibility</p:attrName>
                                        </p:attrNameLst>
                                      </p:cBhvr>
                                      <p:to>
                                        <p:strVal val="visible"/>
                                      </p:to>
                                    </p:set>
                                    <p:animEffect transition="in" filter="fade">
                                      <p:cBhvr>
                                        <p:cTn id="60" dur="500"/>
                                        <p:tgtEl>
                                          <p:spTgt spid="3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23"/>
                                        </p:tgtEl>
                                        <p:attrNameLst>
                                          <p:attrName>style.visibility</p:attrName>
                                        </p:attrNameLst>
                                      </p:cBhvr>
                                      <p:to>
                                        <p:strVal val="visible"/>
                                      </p:to>
                                    </p:set>
                                    <p:animEffect transition="in" filter="fade">
                                      <p:cBhvr>
                                        <p:cTn id="65" dur="500"/>
                                        <p:tgtEl>
                                          <p:spTgt spid="323"/>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25"/>
                                        </p:tgtEl>
                                        <p:attrNameLst>
                                          <p:attrName>style.visibility</p:attrName>
                                        </p:attrNameLst>
                                      </p:cBhvr>
                                      <p:to>
                                        <p:strVal val="visible"/>
                                      </p:to>
                                    </p:set>
                                    <p:animEffect transition="in" filter="fade">
                                      <p:cBhvr>
                                        <p:cTn id="69" dur="500"/>
                                        <p:tgtEl>
                                          <p:spTgt spid="325"/>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326"/>
                                        </p:tgtEl>
                                        <p:attrNameLst>
                                          <p:attrName>style.visibility</p:attrName>
                                        </p:attrNameLst>
                                      </p:cBhvr>
                                      <p:to>
                                        <p:strVal val="visible"/>
                                      </p:to>
                                    </p:set>
                                    <p:animEffect transition="in" filter="fade">
                                      <p:cBhvr>
                                        <p:cTn id="73" dur="500"/>
                                        <p:tgtEl>
                                          <p:spTgt spid="3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22"/>
                                        </p:tgtEl>
                                        <p:attrNameLst>
                                          <p:attrName>style.visibility</p:attrName>
                                        </p:attrNameLst>
                                      </p:cBhvr>
                                      <p:to>
                                        <p:strVal val="visible"/>
                                      </p:to>
                                    </p:set>
                                    <p:animEffect transition="in" filter="fade">
                                      <p:cBhvr>
                                        <p:cTn id="78" dur="500"/>
                                        <p:tgtEl>
                                          <p:spTgt spid="32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nodeType="clickEffect">
                                  <p:stCondLst>
                                    <p:cond delay="0"/>
                                  </p:stCondLst>
                                  <p:childTnLst>
                                    <p:animEffect transition="out" filter="fade">
                                      <p:cBhvr>
                                        <p:cTn id="82" dur="500"/>
                                        <p:tgtEl>
                                          <p:spTgt spid="319"/>
                                        </p:tgtEl>
                                      </p:cBhvr>
                                    </p:animEffect>
                                    <p:set>
                                      <p:cBhvr>
                                        <p:cTn id="83" dur="1" fill="hold">
                                          <p:stCondLst>
                                            <p:cond delay="500"/>
                                          </p:stCondLst>
                                        </p:cTn>
                                        <p:tgtEl>
                                          <p:spTgt spid="319"/>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20"/>
                                        </p:tgtEl>
                                      </p:cBhvr>
                                    </p:animEffect>
                                    <p:set>
                                      <p:cBhvr>
                                        <p:cTn id="86" dur="1" fill="hold">
                                          <p:stCondLst>
                                            <p:cond delay="500"/>
                                          </p:stCondLst>
                                        </p:cTn>
                                        <p:tgtEl>
                                          <p:spTgt spid="320"/>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21"/>
                                        </p:tgtEl>
                                      </p:cBhvr>
                                    </p:animEffect>
                                    <p:set>
                                      <p:cBhvr>
                                        <p:cTn id="89" dur="1" fill="hold">
                                          <p:stCondLst>
                                            <p:cond delay="500"/>
                                          </p:stCondLst>
                                        </p:cTn>
                                        <p:tgtEl>
                                          <p:spTgt spid="321"/>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04"/>
                                        </p:tgtEl>
                                        <p:attrNameLst>
                                          <p:attrName>style.visibility</p:attrName>
                                        </p:attrNameLst>
                                      </p:cBhvr>
                                      <p:to>
                                        <p:strVal val="visible"/>
                                      </p:to>
                                    </p:set>
                                    <p:animEffect transition="in" filter="fade">
                                      <p:cBhvr>
                                        <p:cTn id="94" dur="500"/>
                                        <p:tgtEl>
                                          <p:spTgt spid="30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27"/>
                                        </p:tgtEl>
                                        <p:attrNameLst>
                                          <p:attrName>style.visibility</p:attrName>
                                        </p:attrNameLst>
                                      </p:cBhvr>
                                      <p:to>
                                        <p:strVal val="visible"/>
                                      </p:to>
                                    </p:set>
                                    <p:animEffect transition="in" filter="fade">
                                      <p:cBhvr>
                                        <p:cTn id="99" dur="5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8"/>
          <p:cNvSpPr txBox="1">
            <a:spLocks noGrp="1"/>
          </p:cNvSpPr>
          <p:nvPr>
            <p:ph type="title"/>
          </p:nvPr>
        </p:nvSpPr>
        <p:spPr>
          <a:xfrm>
            <a:off x="311700" y="1925"/>
            <a:ext cx="8520600" cy="10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
                <a:solidFill>
                  <a:srgbClr val="434343"/>
                </a:solidFill>
              </a:rPr>
              <a:t>Overall recommendations for better targeting based on analysis</a:t>
            </a:r>
            <a:endParaRPr>
              <a:solidFill>
                <a:srgbClr val="434343"/>
              </a:solidFill>
            </a:endParaRPr>
          </a:p>
        </p:txBody>
      </p:sp>
      <p:sp>
        <p:nvSpPr>
          <p:cNvPr id="334" name="Google Shape;334;p38"/>
          <p:cNvSpPr txBox="1"/>
          <p:nvPr/>
        </p:nvSpPr>
        <p:spPr>
          <a:xfrm>
            <a:off x="4225875" y="1696125"/>
            <a:ext cx="4708800" cy="1003200"/>
          </a:xfrm>
          <a:prstGeom prst="rect">
            <a:avLst/>
          </a:prstGeom>
          <a:solidFill>
            <a:srgbClr val="474A7B">
              <a:alpha val="29409"/>
            </a:srgbClr>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dk2"/>
                </a:solidFill>
              </a:rPr>
              <a:t>Groups 1, 3, 4:</a:t>
            </a:r>
            <a:endParaRPr sz="1300">
              <a:solidFill>
                <a:schemeClr val="dk2"/>
              </a:solidFill>
            </a:endParaRPr>
          </a:p>
          <a:p>
            <a:pPr marL="457200" lvl="0" indent="-311150" algn="l" rtl="0">
              <a:lnSpc>
                <a:spcPct val="115000"/>
              </a:lnSpc>
              <a:spcBef>
                <a:spcPts val="0"/>
              </a:spcBef>
              <a:spcAft>
                <a:spcPts val="0"/>
              </a:spcAft>
              <a:buClr>
                <a:schemeClr val="dk2"/>
              </a:buClr>
              <a:buSzPts val="1300"/>
              <a:buChar char="●"/>
            </a:pPr>
            <a:r>
              <a:rPr lang="en" sz="1300">
                <a:solidFill>
                  <a:schemeClr val="dk2"/>
                </a:solidFill>
              </a:rPr>
              <a:t>Keep the good performance</a:t>
            </a:r>
            <a:endParaRPr sz="1300">
              <a:solidFill>
                <a:schemeClr val="dk2"/>
              </a:solidFill>
            </a:endParaRPr>
          </a:p>
          <a:p>
            <a:pPr marL="457200" lvl="0" indent="-311150" algn="l" rtl="0">
              <a:lnSpc>
                <a:spcPct val="115000"/>
              </a:lnSpc>
              <a:spcBef>
                <a:spcPts val="0"/>
              </a:spcBef>
              <a:spcAft>
                <a:spcPts val="0"/>
              </a:spcAft>
              <a:buClr>
                <a:schemeClr val="dk2"/>
              </a:buClr>
              <a:buSzPts val="1300"/>
              <a:buChar char="●"/>
            </a:pPr>
            <a:r>
              <a:rPr lang="en" sz="1300">
                <a:solidFill>
                  <a:schemeClr val="dk2"/>
                </a:solidFill>
              </a:rPr>
              <a:t>Find out why we’re doing well in these tracts</a:t>
            </a:r>
            <a:endParaRPr sz="900"/>
          </a:p>
        </p:txBody>
      </p:sp>
      <p:sp>
        <p:nvSpPr>
          <p:cNvPr id="335" name="Google Shape;335;p38"/>
          <p:cNvSpPr txBox="1"/>
          <p:nvPr/>
        </p:nvSpPr>
        <p:spPr>
          <a:xfrm>
            <a:off x="4225875" y="2914375"/>
            <a:ext cx="4708800" cy="1871400"/>
          </a:xfrm>
          <a:prstGeom prst="rect">
            <a:avLst/>
          </a:prstGeom>
          <a:solidFill>
            <a:srgbClr val="E6B3CA">
              <a:alpha val="52550"/>
            </a:srgbClr>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chemeClr val="dk2"/>
                </a:solidFill>
              </a:rPr>
              <a:t>Groups 2, 5:</a:t>
            </a:r>
            <a:endParaRPr sz="1300">
              <a:solidFill>
                <a:schemeClr val="dk2"/>
              </a:solidFill>
            </a:endParaRPr>
          </a:p>
          <a:p>
            <a:pPr marL="457200" lvl="0" indent="-311150" algn="l" rtl="0">
              <a:lnSpc>
                <a:spcPct val="115000"/>
              </a:lnSpc>
              <a:spcBef>
                <a:spcPts val="0"/>
              </a:spcBef>
              <a:spcAft>
                <a:spcPts val="0"/>
              </a:spcAft>
              <a:buClr>
                <a:schemeClr val="dk2"/>
              </a:buClr>
              <a:buSzPts val="1300"/>
              <a:buChar char="●"/>
            </a:pPr>
            <a:r>
              <a:rPr lang="en" sz="1300">
                <a:solidFill>
                  <a:schemeClr val="dk2"/>
                </a:solidFill>
              </a:rPr>
              <a:t>Increase reachout personnel for population in</a:t>
            </a:r>
            <a:r>
              <a:rPr lang="en" sz="1300" b="1">
                <a:solidFill>
                  <a:schemeClr val="dk2"/>
                </a:solidFill>
              </a:rPr>
              <a:t> </a:t>
            </a:r>
            <a:r>
              <a:rPr lang="en" sz="1300" b="1">
                <a:solidFill>
                  <a:srgbClr val="DD4556"/>
                </a:solidFill>
              </a:rPr>
              <a:t>Group 2</a:t>
            </a:r>
            <a:r>
              <a:rPr lang="en" sz="1300">
                <a:solidFill>
                  <a:schemeClr val="dk2"/>
                </a:solidFill>
              </a:rPr>
              <a:t> (high priority) and </a:t>
            </a:r>
            <a:r>
              <a:rPr lang="en" sz="1300" b="1">
                <a:solidFill>
                  <a:srgbClr val="674EA7"/>
                </a:solidFill>
              </a:rPr>
              <a:t>Group 5</a:t>
            </a:r>
            <a:r>
              <a:rPr lang="en" sz="1300" b="1">
                <a:solidFill>
                  <a:schemeClr val="dk2"/>
                </a:solidFill>
              </a:rPr>
              <a:t> </a:t>
            </a:r>
            <a:r>
              <a:rPr lang="en" sz="1300">
                <a:solidFill>
                  <a:schemeClr val="dk2"/>
                </a:solidFill>
              </a:rPr>
              <a:t>(lower priority)</a:t>
            </a:r>
            <a:endParaRPr sz="1300">
              <a:solidFill>
                <a:schemeClr val="dk2"/>
              </a:solidFill>
            </a:endParaRPr>
          </a:p>
          <a:p>
            <a:pPr marL="457200" lvl="0" indent="-311150" algn="l" rtl="0">
              <a:lnSpc>
                <a:spcPct val="115000"/>
              </a:lnSpc>
              <a:spcBef>
                <a:spcPts val="0"/>
              </a:spcBef>
              <a:spcAft>
                <a:spcPts val="0"/>
              </a:spcAft>
              <a:buClr>
                <a:schemeClr val="dk2"/>
              </a:buClr>
              <a:buSzPts val="1300"/>
              <a:buChar char="●"/>
            </a:pPr>
            <a:r>
              <a:rPr lang="en" sz="1300">
                <a:solidFill>
                  <a:schemeClr val="dk2"/>
                </a:solidFill>
              </a:rPr>
              <a:t>Find out possible reasons causing the discrepancy in coverage rate</a:t>
            </a:r>
            <a:endParaRPr sz="1300">
              <a:solidFill>
                <a:schemeClr val="dk2"/>
              </a:solidFill>
            </a:endParaRPr>
          </a:p>
          <a:p>
            <a:pPr marL="457200" lvl="0" indent="-311150" algn="l" rtl="0">
              <a:lnSpc>
                <a:spcPct val="115000"/>
              </a:lnSpc>
              <a:spcBef>
                <a:spcPts val="0"/>
              </a:spcBef>
              <a:spcAft>
                <a:spcPts val="0"/>
              </a:spcAft>
              <a:buClr>
                <a:schemeClr val="dk2"/>
              </a:buClr>
              <a:buSzPts val="1300"/>
              <a:buChar char="●"/>
            </a:pPr>
            <a:r>
              <a:rPr lang="en" sz="1300">
                <a:solidFill>
                  <a:schemeClr val="dk2"/>
                </a:solidFill>
              </a:rPr>
              <a:t>Work on possibly reducing stigma and negative perceptions in </a:t>
            </a:r>
            <a:r>
              <a:rPr lang="en" sz="1300" b="1">
                <a:solidFill>
                  <a:srgbClr val="674EA7"/>
                </a:solidFill>
              </a:rPr>
              <a:t>Group 5</a:t>
            </a:r>
            <a:endParaRPr sz="1300" b="1">
              <a:solidFill>
                <a:srgbClr val="674EA7"/>
              </a:solidFill>
            </a:endParaRPr>
          </a:p>
          <a:p>
            <a:pPr marL="0" lvl="0" indent="0" algn="l" rtl="0">
              <a:spcBef>
                <a:spcPts val="0"/>
              </a:spcBef>
              <a:spcAft>
                <a:spcPts val="0"/>
              </a:spcAft>
              <a:buNone/>
            </a:pPr>
            <a:endParaRPr sz="900" b="1"/>
          </a:p>
        </p:txBody>
      </p:sp>
      <p:cxnSp>
        <p:nvCxnSpPr>
          <p:cNvPr id="336" name="Google Shape;336;p38"/>
          <p:cNvCxnSpPr/>
          <p:nvPr/>
        </p:nvCxnSpPr>
        <p:spPr>
          <a:xfrm>
            <a:off x="559400" y="3259450"/>
            <a:ext cx="2795400" cy="0"/>
          </a:xfrm>
          <a:prstGeom prst="straightConnector1">
            <a:avLst/>
          </a:prstGeom>
          <a:noFill/>
          <a:ln w="19050" cap="flat" cmpd="sng">
            <a:solidFill>
              <a:srgbClr val="7470BF"/>
            </a:solidFill>
            <a:prstDash val="solid"/>
            <a:round/>
            <a:headEnd type="none" w="sm" len="sm"/>
            <a:tailEnd type="none" w="sm" len="sm"/>
          </a:ln>
        </p:spPr>
      </p:cxnSp>
      <p:cxnSp>
        <p:nvCxnSpPr>
          <p:cNvPr id="337" name="Google Shape;337;p38"/>
          <p:cNvCxnSpPr/>
          <p:nvPr/>
        </p:nvCxnSpPr>
        <p:spPr>
          <a:xfrm rot="10800000">
            <a:off x="1934125" y="1758825"/>
            <a:ext cx="0" cy="2771700"/>
          </a:xfrm>
          <a:prstGeom prst="straightConnector1">
            <a:avLst/>
          </a:prstGeom>
          <a:noFill/>
          <a:ln w="19050" cap="flat" cmpd="sng">
            <a:solidFill>
              <a:srgbClr val="7470BF"/>
            </a:solidFill>
            <a:prstDash val="solid"/>
            <a:round/>
            <a:headEnd type="none" w="sm" len="sm"/>
            <a:tailEnd type="none" w="sm" len="sm"/>
          </a:ln>
        </p:spPr>
      </p:cxnSp>
      <p:sp>
        <p:nvSpPr>
          <p:cNvPr id="338" name="Google Shape;338;p38"/>
          <p:cNvSpPr txBox="1">
            <a:spLocks noGrp="1"/>
          </p:cNvSpPr>
          <p:nvPr>
            <p:ph type="title"/>
          </p:nvPr>
        </p:nvSpPr>
        <p:spPr>
          <a:xfrm>
            <a:off x="897150" y="4475975"/>
            <a:ext cx="1962600" cy="36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000"/>
              <a:t>Low   Coverage Rate %    High</a:t>
            </a:r>
            <a:endParaRPr sz="1000"/>
          </a:p>
          <a:p>
            <a:pPr marL="0" lvl="0" indent="0" algn="l" rtl="0">
              <a:lnSpc>
                <a:spcPct val="100000"/>
              </a:lnSpc>
              <a:spcBef>
                <a:spcPts val="0"/>
              </a:spcBef>
              <a:spcAft>
                <a:spcPts val="0"/>
              </a:spcAft>
              <a:buSzPts val="2800"/>
              <a:buNone/>
            </a:pPr>
            <a:r>
              <a:rPr lang="en" sz="1400"/>
              <a:t> </a:t>
            </a:r>
            <a:endParaRPr sz="1400"/>
          </a:p>
        </p:txBody>
      </p:sp>
      <p:sp>
        <p:nvSpPr>
          <p:cNvPr id="339" name="Google Shape;339;p38"/>
          <p:cNvSpPr txBox="1"/>
          <p:nvPr/>
        </p:nvSpPr>
        <p:spPr>
          <a:xfrm rot="-5400000">
            <a:off x="-1054537" y="2730450"/>
            <a:ext cx="2926500" cy="35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Low     Eligible Population %    High</a:t>
            </a:r>
            <a:endParaRPr sz="1000" b="0" i="0" u="none" strike="noStrike" cap="none">
              <a:solidFill>
                <a:srgbClr val="000000"/>
              </a:solidFill>
              <a:latin typeface="Arial"/>
              <a:ea typeface="Arial"/>
              <a:cs typeface="Arial"/>
              <a:sym typeface="Arial"/>
            </a:endParaRPr>
          </a:p>
        </p:txBody>
      </p:sp>
      <p:cxnSp>
        <p:nvCxnSpPr>
          <p:cNvPr id="340" name="Google Shape;340;p38"/>
          <p:cNvCxnSpPr/>
          <p:nvPr/>
        </p:nvCxnSpPr>
        <p:spPr>
          <a:xfrm>
            <a:off x="565875" y="4530525"/>
            <a:ext cx="2937300" cy="0"/>
          </a:xfrm>
          <a:prstGeom prst="straightConnector1">
            <a:avLst/>
          </a:prstGeom>
          <a:noFill/>
          <a:ln w="19050" cap="flat" cmpd="sng">
            <a:solidFill>
              <a:srgbClr val="7470BF"/>
            </a:solidFill>
            <a:prstDash val="solid"/>
            <a:round/>
            <a:headEnd type="none" w="sm" len="sm"/>
            <a:tailEnd type="triangle" w="med" len="med"/>
          </a:ln>
        </p:spPr>
      </p:cxnSp>
      <p:cxnSp>
        <p:nvCxnSpPr>
          <p:cNvPr id="341" name="Google Shape;341;p38"/>
          <p:cNvCxnSpPr/>
          <p:nvPr/>
        </p:nvCxnSpPr>
        <p:spPr>
          <a:xfrm rot="10800000">
            <a:off x="559400" y="1696125"/>
            <a:ext cx="0" cy="2834400"/>
          </a:xfrm>
          <a:prstGeom prst="straightConnector1">
            <a:avLst/>
          </a:prstGeom>
          <a:noFill/>
          <a:ln w="19050" cap="flat" cmpd="sng">
            <a:solidFill>
              <a:srgbClr val="7470BF"/>
            </a:solidFill>
            <a:prstDash val="solid"/>
            <a:round/>
            <a:headEnd type="none" w="sm" len="sm"/>
            <a:tailEnd type="triangle" w="med" len="med"/>
          </a:ln>
        </p:spPr>
      </p:cxnSp>
      <p:sp>
        <p:nvSpPr>
          <p:cNvPr id="342" name="Google Shape;342;p38"/>
          <p:cNvSpPr txBox="1"/>
          <p:nvPr/>
        </p:nvSpPr>
        <p:spPr>
          <a:xfrm>
            <a:off x="588275" y="1696125"/>
            <a:ext cx="875400" cy="4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Danger</a:t>
            </a:r>
            <a:endParaRPr sz="1400" b="0" i="0" u="none" strike="noStrike" cap="none">
              <a:solidFill>
                <a:schemeClr val="dk1"/>
              </a:solidFill>
              <a:latin typeface="Arial"/>
              <a:ea typeface="Arial"/>
              <a:cs typeface="Arial"/>
              <a:sym typeface="Arial"/>
            </a:endParaRPr>
          </a:p>
        </p:txBody>
      </p:sp>
      <p:sp>
        <p:nvSpPr>
          <p:cNvPr id="343" name="Google Shape;343;p38"/>
          <p:cNvSpPr txBox="1"/>
          <p:nvPr/>
        </p:nvSpPr>
        <p:spPr>
          <a:xfrm>
            <a:off x="1975125" y="1696125"/>
            <a:ext cx="1284300" cy="4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Good Job!</a:t>
            </a:r>
            <a:endParaRPr sz="1400" b="0" i="0" u="none" strike="noStrike" cap="none">
              <a:solidFill>
                <a:schemeClr val="dk1"/>
              </a:solidFill>
              <a:latin typeface="Arial"/>
              <a:ea typeface="Arial"/>
              <a:cs typeface="Arial"/>
              <a:sym typeface="Arial"/>
            </a:endParaRPr>
          </a:p>
        </p:txBody>
      </p:sp>
      <p:sp>
        <p:nvSpPr>
          <p:cNvPr id="344" name="Google Shape;344;p38"/>
          <p:cNvSpPr txBox="1"/>
          <p:nvPr/>
        </p:nvSpPr>
        <p:spPr>
          <a:xfrm>
            <a:off x="588275" y="3321225"/>
            <a:ext cx="1325400" cy="4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Caution</a:t>
            </a:r>
            <a:endParaRPr sz="1400" b="0" i="0" u="none" strike="noStrike" cap="none">
              <a:solidFill>
                <a:schemeClr val="dk1"/>
              </a:solidFill>
              <a:latin typeface="Arial"/>
              <a:ea typeface="Arial"/>
              <a:cs typeface="Arial"/>
              <a:sym typeface="Arial"/>
            </a:endParaRPr>
          </a:p>
        </p:txBody>
      </p:sp>
      <p:sp>
        <p:nvSpPr>
          <p:cNvPr id="345" name="Google Shape;345;p38"/>
          <p:cNvSpPr txBox="1"/>
          <p:nvPr/>
        </p:nvSpPr>
        <p:spPr>
          <a:xfrm>
            <a:off x="1954575" y="3321213"/>
            <a:ext cx="1325400" cy="41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Keep</a:t>
            </a:r>
            <a:endParaRPr sz="1400" b="0" i="0" u="none" strike="noStrike" cap="none">
              <a:solidFill>
                <a:schemeClr val="dk1"/>
              </a:solidFill>
              <a:latin typeface="Arial"/>
              <a:ea typeface="Arial"/>
              <a:cs typeface="Arial"/>
              <a:sym typeface="Arial"/>
            </a:endParaRPr>
          </a:p>
        </p:txBody>
      </p:sp>
      <p:sp>
        <p:nvSpPr>
          <p:cNvPr id="346" name="Google Shape;346;p38"/>
          <p:cNvSpPr/>
          <p:nvPr/>
        </p:nvSpPr>
        <p:spPr>
          <a:xfrm>
            <a:off x="628800" y="1805375"/>
            <a:ext cx="728700" cy="183000"/>
          </a:xfrm>
          <a:prstGeom prst="roundRect">
            <a:avLst>
              <a:gd name="adj" fmla="val 16667"/>
            </a:avLst>
          </a:prstGeom>
          <a:solidFill>
            <a:srgbClr val="474A7B">
              <a:alpha val="29409"/>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6B3CA"/>
              </a:solidFill>
              <a:latin typeface="Arial"/>
              <a:ea typeface="Arial"/>
              <a:cs typeface="Arial"/>
              <a:sym typeface="Arial"/>
            </a:endParaRPr>
          </a:p>
        </p:txBody>
      </p:sp>
      <p:sp>
        <p:nvSpPr>
          <p:cNvPr id="347" name="Google Shape;347;p38"/>
          <p:cNvSpPr/>
          <p:nvPr/>
        </p:nvSpPr>
        <p:spPr>
          <a:xfrm>
            <a:off x="2056750" y="1805375"/>
            <a:ext cx="955500" cy="183000"/>
          </a:xfrm>
          <a:prstGeom prst="roundRect">
            <a:avLst>
              <a:gd name="adj" fmla="val 16667"/>
            </a:avLst>
          </a:prstGeom>
          <a:solidFill>
            <a:srgbClr val="474A7B">
              <a:alpha val="29409"/>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6B3CA"/>
              </a:solidFill>
              <a:latin typeface="Arial"/>
              <a:ea typeface="Arial"/>
              <a:cs typeface="Arial"/>
              <a:sym typeface="Arial"/>
            </a:endParaRPr>
          </a:p>
        </p:txBody>
      </p:sp>
      <p:sp>
        <p:nvSpPr>
          <p:cNvPr id="348" name="Google Shape;348;p38"/>
          <p:cNvSpPr/>
          <p:nvPr/>
        </p:nvSpPr>
        <p:spPr>
          <a:xfrm>
            <a:off x="628800" y="3437325"/>
            <a:ext cx="806100" cy="183000"/>
          </a:xfrm>
          <a:prstGeom prst="roundRect">
            <a:avLst>
              <a:gd name="adj" fmla="val 16667"/>
            </a:avLst>
          </a:prstGeom>
          <a:solidFill>
            <a:srgbClr val="474A7B">
              <a:alpha val="29409"/>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6B3CA"/>
              </a:solidFill>
              <a:latin typeface="Arial"/>
              <a:ea typeface="Arial"/>
              <a:cs typeface="Arial"/>
              <a:sym typeface="Arial"/>
            </a:endParaRPr>
          </a:p>
        </p:txBody>
      </p:sp>
      <p:sp>
        <p:nvSpPr>
          <p:cNvPr id="349" name="Google Shape;349;p38"/>
          <p:cNvSpPr/>
          <p:nvPr/>
        </p:nvSpPr>
        <p:spPr>
          <a:xfrm>
            <a:off x="2016800" y="3437325"/>
            <a:ext cx="518700" cy="183000"/>
          </a:xfrm>
          <a:prstGeom prst="roundRect">
            <a:avLst>
              <a:gd name="adj" fmla="val 16667"/>
            </a:avLst>
          </a:prstGeom>
          <a:solidFill>
            <a:srgbClr val="474A7B">
              <a:alpha val="29409"/>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E6B3CA"/>
              </a:solidFill>
              <a:latin typeface="Arial"/>
              <a:ea typeface="Arial"/>
              <a:cs typeface="Arial"/>
              <a:sym typeface="Arial"/>
            </a:endParaRPr>
          </a:p>
        </p:txBody>
      </p:sp>
      <p:sp>
        <p:nvSpPr>
          <p:cNvPr id="350" name="Google Shape;350;p38"/>
          <p:cNvSpPr txBox="1"/>
          <p:nvPr/>
        </p:nvSpPr>
        <p:spPr>
          <a:xfrm>
            <a:off x="2719875" y="2484525"/>
            <a:ext cx="1152000" cy="3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p>
        </p:txBody>
      </p:sp>
      <p:sp>
        <p:nvSpPr>
          <p:cNvPr id="351" name="Google Shape;351;p38"/>
          <p:cNvSpPr/>
          <p:nvPr/>
        </p:nvSpPr>
        <p:spPr>
          <a:xfrm>
            <a:off x="2317600" y="2281375"/>
            <a:ext cx="1037100" cy="415200"/>
          </a:xfrm>
          <a:prstGeom prst="roundRect">
            <a:avLst>
              <a:gd name="adj" fmla="val 16667"/>
            </a:avLst>
          </a:prstGeom>
          <a:solidFill>
            <a:srgbClr val="84C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FFFF"/>
                </a:solidFill>
              </a:rPr>
              <a:t>1. More Black</a:t>
            </a:r>
            <a:endParaRPr sz="900" b="1">
              <a:solidFill>
                <a:srgbClr val="FFFFFF"/>
              </a:solidFill>
            </a:endParaRPr>
          </a:p>
          <a:p>
            <a:pPr marL="0" lvl="0" indent="0" algn="l" rtl="0">
              <a:spcBef>
                <a:spcPts val="0"/>
              </a:spcBef>
              <a:spcAft>
                <a:spcPts val="0"/>
              </a:spcAft>
              <a:buNone/>
            </a:pPr>
            <a:r>
              <a:rPr lang="en" sz="900" b="1">
                <a:solidFill>
                  <a:srgbClr val="FFFFFF"/>
                </a:solidFill>
              </a:rPr>
              <a:t>Low Education</a:t>
            </a:r>
            <a:endParaRPr sz="1300" b="1">
              <a:solidFill>
                <a:srgbClr val="FFFFFF"/>
              </a:solidFill>
            </a:endParaRPr>
          </a:p>
        </p:txBody>
      </p:sp>
      <p:sp>
        <p:nvSpPr>
          <p:cNvPr id="352" name="Google Shape;352;p38"/>
          <p:cNvSpPr/>
          <p:nvPr/>
        </p:nvSpPr>
        <p:spPr>
          <a:xfrm>
            <a:off x="2550850" y="3176325"/>
            <a:ext cx="1202100" cy="415200"/>
          </a:xfrm>
          <a:prstGeom prst="roundRect">
            <a:avLst>
              <a:gd name="adj" fmla="val 16667"/>
            </a:avLst>
          </a:prstGeom>
          <a:solidFill>
            <a:srgbClr val="F4D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FFFF"/>
                </a:solidFill>
              </a:rPr>
              <a:t>3. Low Asian, High Education</a:t>
            </a:r>
            <a:endParaRPr sz="1300" b="1">
              <a:solidFill>
                <a:srgbClr val="FFFFFF"/>
              </a:solidFill>
            </a:endParaRPr>
          </a:p>
        </p:txBody>
      </p:sp>
      <p:sp>
        <p:nvSpPr>
          <p:cNvPr id="353" name="Google Shape;353;p38"/>
          <p:cNvSpPr/>
          <p:nvPr/>
        </p:nvSpPr>
        <p:spPr>
          <a:xfrm>
            <a:off x="2719875" y="3535875"/>
            <a:ext cx="1202100" cy="415200"/>
          </a:xfrm>
          <a:prstGeom prst="roundRect">
            <a:avLst>
              <a:gd name="adj" fmla="val 16667"/>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FFFF"/>
                </a:solidFill>
              </a:rPr>
              <a:t>4. More Asian, High Education</a:t>
            </a:r>
            <a:endParaRPr sz="1300" b="1">
              <a:solidFill>
                <a:srgbClr val="FFFFFF"/>
              </a:solidFill>
            </a:endParaRPr>
          </a:p>
        </p:txBody>
      </p:sp>
      <p:sp>
        <p:nvSpPr>
          <p:cNvPr id="354" name="Google Shape;354;p38"/>
          <p:cNvSpPr/>
          <p:nvPr/>
        </p:nvSpPr>
        <p:spPr>
          <a:xfrm>
            <a:off x="732025" y="3898600"/>
            <a:ext cx="1202100" cy="415200"/>
          </a:xfrm>
          <a:prstGeom prst="roundRect">
            <a:avLst>
              <a:gd name="adj" fmla="val 16667"/>
            </a:avLst>
          </a:prstGeom>
          <a:solidFill>
            <a:srgbClr val="747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FFFF"/>
                </a:solidFill>
              </a:rPr>
              <a:t>5. More White, High Education</a:t>
            </a:r>
            <a:endParaRPr sz="1300" b="1">
              <a:solidFill>
                <a:srgbClr val="FFFFFF"/>
              </a:solidFill>
            </a:endParaRPr>
          </a:p>
        </p:txBody>
      </p:sp>
      <p:sp>
        <p:nvSpPr>
          <p:cNvPr id="355" name="Google Shape;355;p38"/>
          <p:cNvSpPr/>
          <p:nvPr/>
        </p:nvSpPr>
        <p:spPr>
          <a:xfrm>
            <a:off x="732013" y="2477788"/>
            <a:ext cx="1202100" cy="415200"/>
          </a:xfrm>
          <a:prstGeom prst="roundRect">
            <a:avLst>
              <a:gd name="adj" fmla="val 16667"/>
            </a:avLst>
          </a:prstGeom>
          <a:solidFill>
            <a:srgbClr val="DD4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b="1">
                <a:solidFill>
                  <a:srgbClr val="FFFFFF"/>
                </a:solidFill>
              </a:rPr>
              <a:t>2. More White, Low Education</a:t>
            </a:r>
            <a:endParaRPr sz="1300" b="1">
              <a:solidFill>
                <a:srgbClr val="FFFFFF"/>
              </a:solidFill>
            </a:endParaRPr>
          </a:p>
        </p:txBody>
      </p:sp>
      <p:sp>
        <p:nvSpPr>
          <p:cNvPr id="356" name="Google Shape;35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r>
              <a:rPr lang="en"/>
              <a:t>10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1000"/>
                                        <p:tgtEl>
                                          <p:spTgt spid="334"/>
                                        </p:tgtEl>
                                      </p:cBhvr>
                                    </p:animEffect>
                                  </p:childTnLst>
                                </p:cTn>
                              </p:par>
                              <p:par>
                                <p:cTn id="8" presetID="10" presetClass="entr" presetSubtype="0" fill="hold" nodeType="withEffect">
                                  <p:stCondLst>
                                    <p:cond delay="0"/>
                                  </p:stCondLst>
                                  <p:childTnLst>
                                    <p:set>
                                      <p:cBhvr>
                                        <p:cTn id="9" dur="1" fill="hold">
                                          <p:stCondLst>
                                            <p:cond delay="0"/>
                                          </p:stCondLst>
                                        </p:cTn>
                                        <p:tgtEl>
                                          <p:spTgt spid="351"/>
                                        </p:tgtEl>
                                        <p:attrNameLst>
                                          <p:attrName>style.visibility</p:attrName>
                                        </p:attrNameLst>
                                      </p:cBhvr>
                                      <p:to>
                                        <p:strVal val="visible"/>
                                      </p:to>
                                    </p:set>
                                    <p:animEffect transition="in" filter="fade">
                                      <p:cBhvr>
                                        <p:cTn id="10" dur="1000"/>
                                        <p:tgtEl>
                                          <p:spTgt spid="351"/>
                                        </p:tgtEl>
                                      </p:cBhvr>
                                    </p:animEffect>
                                  </p:childTnLst>
                                </p:cTn>
                              </p:par>
                              <p:par>
                                <p:cTn id="11" presetID="10" presetClass="entr" presetSubtype="0" fill="hold" nodeType="withEffect">
                                  <p:stCondLst>
                                    <p:cond delay="0"/>
                                  </p:stCondLst>
                                  <p:childTnLst>
                                    <p:set>
                                      <p:cBhvr>
                                        <p:cTn id="12" dur="1" fill="hold">
                                          <p:stCondLst>
                                            <p:cond delay="0"/>
                                          </p:stCondLst>
                                        </p:cTn>
                                        <p:tgtEl>
                                          <p:spTgt spid="352"/>
                                        </p:tgtEl>
                                        <p:attrNameLst>
                                          <p:attrName>style.visibility</p:attrName>
                                        </p:attrNameLst>
                                      </p:cBhvr>
                                      <p:to>
                                        <p:strVal val="visible"/>
                                      </p:to>
                                    </p:set>
                                    <p:animEffect transition="in" filter="fade">
                                      <p:cBhvr>
                                        <p:cTn id="13" dur="1000"/>
                                        <p:tgtEl>
                                          <p:spTgt spid="352"/>
                                        </p:tgtEl>
                                      </p:cBhvr>
                                    </p:animEffect>
                                  </p:childTnLst>
                                </p:cTn>
                              </p:par>
                              <p:par>
                                <p:cTn id="14" presetID="10" presetClass="entr" presetSubtype="0" fill="hold" nodeType="withEffect">
                                  <p:stCondLst>
                                    <p:cond delay="0"/>
                                  </p:stCondLst>
                                  <p:childTnLst>
                                    <p:set>
                                      <p:cBhvr>
                                        <p:cTn id="15" dur="1" fill="hold">
                                          <p:stCondLst>
                                            <p:cond delay="0"/>
                                          </p:stCondLst>
                                        </p:cTn>
                                        <p:tgtEl>
                                          <p:spTgt spid="353"/>
                                        </p:tgtEl>
                                        <p:attrNameLst>
                                          <p:attrName>style.visibility</p:attrName>
                                        </p:attrNameLst>
                                      </p:cBhvr>
                                      <p:to>
                                        <p:strVal val="visible"/>
                                      </p:to>
                                    </p:set>
                                    <p:animEffect transition="in" filter="fade">
                                      <p:cBhvr>
                                        <p:cTn id="16" dur="1000"/>
                                        <p:tgtEl>
                                          <p:spTgt spid="35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5"/>
                                        </p:tgtEl>
                                        <p:attrNameLst>
                                          <p:attrName>style.visibility</p:attrName>
                                        </p:attrNameLst>
                                      </p:cBhvr>
                                      <p:to>
                                        <p:strVal val="visible"/>
                                      </p:to>
                                    </p:set>
                                    <p:animEffect transition="in" filter="fade">
                                      <p:cBhvr>
                                        <p:cTn id="21" dur="1000"/>
                                        <p:tgtEl>
                                          <p:spTgt spid="335"/>
                                        </p:tgtEl>
                                      </p:cBhvr>
                                    </p:animEffect>
                                  </p:childTnLst>
                                </p:cTn>
                              </p:par>
                              <p:par>
                                <p:cTn id="22" presetID="10" presetClass="entr" presetSubtype="0" fill="hold" nodeType="withEffect">
                                  <p:stCondLst>
                                    <p:cond delay="0"/>
                                  </p:stCondLst>
                                  <p:childTnLst>
                                    <p:set>
                                      <p:cBhvr>
                                        <p:cTn id="23" dur="1" fill="hold">
                                          <p:stCondLst>
                                            <p:cond delay="0"/>
                                          </p:stCondLst>
                                        </p:cTn>
                                        <p:tgtEl>
                                          <p:spTgt spid="355"/>
                                        </p:tgtEl>
                                        <p:attrNameLst>
                                          <p:attrName>style.visibility</p:attrName>
                                        </p:attrNameLst>
                                      </p:cBhvr>
                                      <p:to>
                                        <p:strVal val="visible"/>
                                      </p:to>
                                    </p:set>
                                    <p:animEffect transition="in" filter="fade">
                                      <p:cBhvr>
                                        <p:cTn id="24" dur="1000"/>
                                        <p:tgtEl>
                                          <p:spTgt spid="355"/>
                                        </p:tgtEl>
                                      </p:cBhvr>
                                    </p:animEffect>
                                  </p:childTnLst>
                                </p:cTn>
                              </p:par>
                              <p:par>
                                <p:cTn id="25" presetID="10" presetClass="entr" presetSubtype="0" fill="hold" nodeType="withEffect">
                                  <p:stCondLst>
                                    <p:cond delay="0"/>
                                  </p:stCondLst>
                                  <p:childTnLst>
                                    <p:set>
                                      <p:cBhvr>
                                        <p:cTn id="26" dur="1" fill="hold">
                                          <p:stCondLst>
                                            <p:cond delay="0"/>
                                          </p:stCondLst>
                                        </p:cTn>
                                        <p:tgtEl>
                                          <p:spTgt spid="354"/>
                                        </p:tgtEl>
                                        <p:attrNameLst>
                                          <p:attrName>style.visibility</p:attrName>
                                        </p:attrNameLst>
                                      </p:cBhvr>
                                      <p:to>
                                        <p:strVal val="visible"/>
                                      </p:to>
                                    </p:set>
                                    <p:animEffect transition="in" filter="fade">
                                      <p:cBhvr>
                                        <p:cTn id="27" dur="10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a:off x="311700" y="2210375"/>
            <a:ext cx="8520600" cy="1129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Appendix: Assumptions and Methodologies used in data 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Assumptions in data processing</a:t>
            </a:r>
            <a:endParaRPr/>
          </a:p>
        </p:txBody>
      </p:sp>
      <p:sp>
        <p:nvSpPr>
          <p:cNvPr id="367" name="Google Shape;367;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Collinearity issue of modeling might impact our explanation </a:t>
            </a:r>
            <a:endParaRPr/>
          </a:p>
          <a:p>
            <a:pPr marL="457200" lvl="0" indent="-342900" algn="l" rtl="0">
              <a:lnSpc>
                <a:spcPct val="115000"/>
              </a:lnSpc>
              <a:spcBef>
                <a:spcPts val="0"/>
              </a:spcBef>
              <a:spcAft>
                <a:spcPts val="0"/>
              </a:spcAft>
              <a:buSzPts val="1800"/>
              <a:buChar char="-"/>
            </a:pPr>
            <a:r>
              <a:rPr lang="en"/>
              <a:t>Data cleaning for inconsistencies</a:t>
            </a:r>
            <a:endParaRPr/>
          </a:p>
          <a:p>
            <a:pPr marL="914400" lvl="1" indent="-317500" algn="l" rtl="0">
              <a:lnSpc>
                <a:spcPct val="115000"/>
              </a:lnSpc>
              <a:spcBef>
                <a:spcPts val="0"/>
              </a:spcBef>
              <a:spcAft>
                <a:spcPts val="0"/>
              </a:spcAft>
              <a:buSzPts val="1400"/>
              <a:buChar char="-"/>
            </a:pPr>
            <a:r>
              <a:rPr lang="en"/>
              <a:t>Removed racial tract data for unlikely coverage rates, possibly due to large measuring error</a:t>
            </a:r>
            <a:endParaRPr/>
          </a:p>
          <a:p>
            <a:pPr marL="457200" lvl="0" indent="-342900" algn="l" rtl="0">
              <a:lnSpc>
                <a:spcPct val="115000"/>
              </a:lnSpc>
              <a:spcBef>
                <a:spcPts val="0"/>
              </a:spcBef>
              <a:spcAft>
                <a:spcPts val="0"/>
              </a:spcAft>
              <a:buSzPts val="1800"/>
              <a:buChar char="-"/>
            </a:pPr>
            <a:r>
              <a:rPr lang="en"/>
              <a:t>Did not do monthly level analysis, subject to too much noise</a:t>
            </a:r>
            <a:endParaRPr/>
          </a:p>
          <a:p>
            <a:pPr marL="457200" lvl="0" indent="-342900" algn="l" rtl="0">
              <a:lnSpc>
                <a:spcPct val="115000"/>
              </a:lnSpc>
              <a:spcBef>
                <a:spcPts val="0"/>
              </a:spcBef>
              <a:spcAft>
                <a:spcPts val="0"/>
              </a:spcAft>
              <a:buSzPts val="1800"/>
              <a:buChar char="-"/>
            </a:pPr>
            <a:r>
              <a:rPr lang="en"/>
              <a:t>Some minorities do not have sufficient data for us to conclude reliable results</a:t>
            </a:r>
            <a:endParaRPr/>
          </a:p>
          <a:p>
            <a:pPr marL="457200" lvl="0" indent="-342900" algn="l" rtl="0">
              <a:lnSpc>
                <a:spcPct val="115000"/>
              </a:lnSpc>
              <a:spcBef>
                <a:spcPts val="0"/>
              </a:spcBef>
              <a:spcAft>
                <a:spcPts val="0"/>
              </a:spcAft>
              <a:buSzPts val="1800"/>
              <a:buChar char="-"/>
            </a:pPr>
            <a:r>
              <a:rPr lang="en"/>
              <a:t>Used individual level data instead of household, there might be some adjustments based on the household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External Source Links</a:t>
            </a:r>
            <a:endParaRPr/>
          </a:p>
        </p:txBody>
      </p:sp>
      <p:sp>
        <p:nvSpPr>
          <p:cNvPr id="373" name="Google Shape;37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Page 1 (Hennepin County 18 overall stats)</a:t>
            </a:r>
            <a:endParaRPr sz="1600"/>
          </a:p>
          <a:p>
            <a:pPr marL="914400" lvl="1" indent="-304800" algn="l" rtl="0">
              <a:spcBef>
                <a:spcPts val="0"/>
              </a:spcBef>
              <a:spcAft>
                <a:spcPts val="0"/>
              </a:spcAft>
              <a:buSzPts val="1200"/>
              <a:buChar char="○"/>
            </a:pPr>
            <a:r>
              <a:rPr lang="en" sz="1200" u="sng">
                <a:solidFill>
                  <a:schemeClr val="hlink"/>
                </a:solidFill>
                <a:hlinkClick r:id="rId3"/>
              </a:rPr>
              <a:t>https://map.feedingamerica.org/county/2018/overall/minnesota/county/hennepin</a:t>
            </a:r>
            <a:endParaRPr sz="1200"/>
          </a:p>
          <a:p>
            <a:pPr marL="457200" lvl="0" indent="-330200" algn="l" rtl="0">
              <a:spcBef>
                <a:spcPts val="0"/>
              </a:spcBef>
              <a:spcAft>
                <a:spcPts val="0"/>
              </a:spcAft>
              <a:buSzPts val="1600"/>
              <a:buChar char="●"/>
            </a:pPr>
            <a:r>
              <a:rPr lang="en" sz="1600"/>
              <a:t>Page 2 (Eligibility guidelines)</a:t>
            </a:r>
            <a:endParaRPr sz="1600"/>
          </a:p>
          <a:p>
            <a:pPr marL="914400" lvl="1" indent="-304800" algn="l" rtl="0">
              <a:spcBef>
                <a:spcPts val="0"/>
              </a:spcBef>
              <a:spcAft>
                <a:spcPts val="0"/>
              </a:spcAft>
              <a:buSzPts val="1200"/>
              <a:buChar char="○"/>
            </a:pPr>
            <a:r>
              <a:rPr lang="en" sz="1200" u="sng">
                <a:solidFill>
                  <a:schemeClr val="hlink"/>
                </a:solidFill>
                <a:hlinkClick r:id="rId4"/>
              </a:rPr>
              <a:t>https://www.dhs.state.mn.us/main/idcplg?IdcService=GET_DYNAMIC_CONVERSION&amp;RevisionSelectionMethod=LatestReleased&amp;dDocName=cm_001306#</a:t>
            </a:r>
            <a:endParaRPr sz="1200"/>
          </a:p>
          <a:p>
            <a:pPr marL="457200" lvl="0" indent="-330200" algn="l" rtl="0">
              <a:spcBef>
                <a:spcPts val="0"/>
              </a:spcBef>
              <a:spcAft>
                <a:spcPts val="0"/>
              </a:spcAft>
              <a:buSzPts val="1600"/>
              <a:buChar char="●"/>
            </a:pPr>
            <a:r>
              <a:rPr lang="en" sz="1600"/>
              <a:t>Page 3 (Poverty by race data source example)</a:t>
            </a:r>
            <a:endParaRPr sz="1600"/>
          </a:p>
          <a:p>
            <a:pPr marL="914400" lvl="1" indent="-304800" algn="l" rtl="0">
              <a:spcBef>
                <a:spcPts val="0"/>
              </a:spcBef>
              <a:spcAft>
                <a:spcPts val="0"/>
              </a:spcAft>
              <a:buSzPts val="1200"/>
              <a:buChar char="○"/>
            </a:pPr>
            <a:r>
              <a:rPr lang="en" sz="1200" u="sng">
                <a:solidFill>
                  <a:schemeClr val="hlink"/>
                </a:solidFill>
                <a:hlinkClick r:id="rId5"/>
              </a:rPr>
              <a:t>https://www.census.gov/data/tables/time-series/demo/income-poverty/cps-pov/pov-01.2018.html</a:t>
            </a:r>
            <a:endParaRPr sz="1200"/>
          </a:p>
          <a:p>
            <a:pPr marL="457200" lvl="0" indent="-330200" algn="l" rtl="0">
              <a:spcBef>
                <a:spcPts val="0"/>
              </a:spcBef>
              <a:spcAft>
                <a:spcPts val="0"/>
              </a:spcAft>
              <a:buSzPts val="1600"/>
              <a:buChar char="●"/>
            </a:pPr>
            <a:r>
              <a:rPr lang="en" sz="1600"/>
              <a:t>Page 4 (State-wise SNAP participation numbers)</a:t>
            </a:r>
            <a:endParaRPr sz="1600"/>
          </a:p>
          <a:p>
            <a:pPr marL="914400" lvl="1" indent="-304800" algn="l" rtl="0">
              <a:spcBef>
                <a:spcPts val="0"/>
              </a:spcBef>
              <a:spcAft>
                <a:spcPts val="0"/>
              </a:spcAft>
              <a:buSzPts val="1200"/>
              <a:buChar char="○"/>
            </a:pPr>
            <a:r>
              <a:rPr lang="en" sz="1200" u="sng">
                <a:solidFill>
                  <a:schemeClr val="hlink"/>
                </a:solidFill>
                <a:hlinkClick r:id="rId6"/>
              </a:rPr>
              <a:t>https://www.kff.org/other/state-indicator/avg-monthly-participation/?activeTab=graph&amp;currentTimeframe=0&amp;startTimeframe=4&amp;selectedRows=%7B%22states%22:%7B%22minnesota%22:%7B%7D%7D%7D&amp;sortModel=%7B%22colId%22:%22Location%22,%22sort%22:%22asc%22%7D</a:t>
            </a:r>
            <a:endParaRPr sz="1200"/>
          </a:p>
          <a:p>
            <a:pPr marL="457200" lvl="0" indent="-330200" algn="l" rtl="0">
              <a:spcBef>
                <a:spcPts val="0"/>
              </a:spcBef>
              <a:spcAft>
                <a:spcPts val="0"/>
              </a:spcAft>
              <a:buSzPts val="1600"/>
              <a:buChar char="●"/>
            </a:pPr>
            <a:r>
              <a:rPr lang="en" sz="1600"/>
              <a:t>Page 10 (Reference for relationship between education, age &amp; SNAP coverage</a:t>
            </a:r>
            <a:endParaRPr sz="1600"/>
          </a:p>
          <a:p>
            <a:pPr marL="914400" lvl="1" indent="-311150" algn="l" rtl="0">
              <a:spcBef>
                <a:spcPts val="0"/>
              </a:spcBef>
              <a:spcAft>
                <a:spcPts val="0"/>
              </a:spcAft>
              <a:buSzPts val="1300"/>
              <a:buChar char="○"/>
            </a:pPr>
            <a:r>
              <a:rPr lang="en" sz="1300" u="sng">
                <a:solidFill>
                  <a:schemeClr val="hlink"/>
                </a:solidFill>
                <a:hlinkClick r:id="rId7"/>
              </a:rPr>
              <a:t>https://www.tandfonline.com/doi/full/10.1080/19320248.2016.1146196</a:t>
            </a:r>
            <a:endParaRPr sz="1300"/>
          </a:p>
          <a:p>
            <a:pPr marL="457200" lvl="0" indent="0" algn="l" rtl="0">
              <a:spcBef>
                <a:spcPts val="0"/>
              </a:spcBef>
              <a:spcAft>
                <a:spcPts val="0"/>
              </a:spcAft>
              <a:buNone/>
            </a:pPr>
            <a:endParaRPr sz="1600"/>
          </a:p>
          <a:p>
            <a:pPr marL="457200" lvl="0" indent="0" algn="l" rtl="0">
              <a:spcBef>
                <a:spcPts val="0"/>
              </a:spcBef>
              <a:spcAft>
                <a:spcPts val="0"/>
              </a:spcAft>
              <a:buNone/>
            </a:pPr>
            <a:endParaRPr sz="1600"/>
          </a:p>
        </p:txBody>
      </p:sp>
      <p:sp>
        <p:nvSpPr>
          <p:cNvPr id="374" name="Google Shape;37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2"/>
          <p:cNvSpPr txBox="1">
            <a:spLocks noGrp="1"/>
          </p:cNvSpPr>
          <p:nvPr>
            <p:ph type="title"/>
          </p:nvPr>
        </p:nvSpPr>
        <p:spPr>
          <a:xfrm>
            <a:off x="196800" y="762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700"/>
              <a:t>Part 2: Methodology for calculating coverage by race- Adjust distribution curve based on race income data</a:t>
            </a:r>
            <a:endParaRPr sz="2700"/>
          </a:p>
        </p:txBody>
      </p:sp>
      <p:sp>
        <p:nvSpPr>
          <p:cNvPr id="381" name="Google Shape;381;p42"/>
          <p:cNvSpPr txBox="1">
            <a:spLocks noGrp="1"/>
          </p:cNvSpPr>
          <p:nvPr>
            <p:ph type="body" idx="1"/>
          </p:nvPr>
        </p:nvSpPr>
        <p:spPr>
          <a:xfrm>
            <a:off x="284050" y="1222925"/>
            <a:ext cx="21969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100"/>
              <a:t>Income distribution for each </a:t>
            </a:r>
            <a:r>
              <a:rPr lang="en" sz="1100" b="1"/>
              <a:t>tract </a:t>
            </a:r>
            <a:r>
              <a:rPr lang="en" sz="1100"/>
              <a:t>from ACS data 2018</a:t>
            </a:r>
            <a:endParaRPr sz="1100"/>
          </a:p>
          <a:p>
            <a:pPr marL="0" lvl="0" indent="0" algn="l" rtl="0">
              <a:lnSpc>
                <a:spcPct val="115000"/>
              </a:lnSpc>
              <a:spcBef>
                <a:spcPts val="1600"/>
              </a:spcBef>
              <a:spcAft>
                <a:spcPts val="0"/>
              </a:spcAft>
              <a:buSzPts val="1800"/>
              <a:buNone/>
            </a:pPr>
            <a:endParaRPr sz="1100"/>
          </a:p>
          <a:p>
            <a:pPr marL="0" lvl="0" indent="0" algn="l" rtl="0">
              <a:lnSpc>
                <a:spcPct val="115000"/>
              </a:lnSpc>
              <a:spcBef>
                <a:spcPts val="1600"/>
              </a:spcBef>
              <a:spcAft>
                <a:spcPts val="0"/>
              </a:spcAft>
              <a:buSzPts val="1800"/>
              <a:buNone/>
            </a:pPr>
            <a:endParaRPr sz="1100"/>
          </a:p>
          <a:p>
            <a:pPr marL="0" lvl="0" indent="0" algn="l" rtl="0">
              <a:lnSpc>
                <a:spcPct val="115000"/>
              </a:lnSpc>
              <a:spcBef>
                <a:spcPts val="1600"/>
              </a:spcBef>
              <a:spcAft>
                <a:spcPts val="0"/>
              </a:spcAft>
              <a:buSzPts val="1800"/>
              <a:buNone/>
            </a:pPr>
            <a:endParaRPr sz="1100"/>
          </a:p>
          <a:p>
            <a:pPr marL="0" lvl="0" indent="0" algn="l" rtl="0">
              <a:lnSpc>
                <a:spcPct val="115000"/>
              </a:lnSpc>
              <a:spcBef>
                <a:spcPts val="1600"/>
              </a:spcBef>
              <a:spcAft>
                <a:spcPts val="0"/>
              </a:spcAft>
              <a:buSzPts val="1800"/>
              <a:buNone/>
            </a:pPr>
            <a:endParaRPr sz="1100"/>
          </a:p>
          <a:p>
            <a:pPr marL="0" lvl="0" indent="0" algn="l" rtl="0">
              <a:lnSpc>
                <a:spcPct val="115000"/>
              </a:lnSpc>
              <a:spcBef>
                <a:spcPts val="1600"/>
              </a:spcBef>
              <a:spcAft>
                <a:spcPts val="0"/>
              </a:spcAft>
              <a:buSzPts val="1800"/>
              <a:buNone/>
            </a:pPr>
            <a:endParaRPr sz="1100"/>
          </a:p>
          <a:p>
            <a:pPr marL="0" lvl="0" indent="0" algn="l" rtl="0">
              <a:lnSpc>
                <a:spcPct val="115000"/>
              </a:lnSpc>
              <a:spcBef>
                <a:spcPts val="1600"/>
              </a:spcBef>
              <a:spcAft>
                <a:spcPts val="1600"/>
              </a:spcAft>
              <a:buSzPts val="1800"/>
              <a:buNone/>
            </a:pPr>
            <a:endParaRPr sz="1100"/>
          </a:p>
        </p:txBody>
      </p:sp>
      <p:pic>
        <p:nvPicPr>
          <p:cNvPr id="382" name="Google Shape;382;p42"/>
          <p:cNvPicPr preferRelativeResize="0"/>
          <p:nvPr/>
        </p:nvPicPr>
        <p:blipFill rotWithShape="1">
          <a:blip r:embed="rId3">
            <a:alphaModFix/>
          </a:blip>
          <a:srcRect/>
          <a:stretch/>
        </p:blipFill>
        <p:spPr>
          <a:xfrm>
            <a:off x="241850" y="3631049"/>
            <a:ext cx="2104325" cy="1315950"/>
          </a:xfrm>
          <a:prstGeom prst="rect">
            <a:avLst/>
          </a:prstGeom>
          <a:noFill/>
          <a:ln>
            <a:noFill/>
          </a:ln>
        </p:spPr>
      </p:pic>
      <p:pic>
        <p:nvPicPr>
          <p:cNvPr id="383" name="Google Shape;383;p42"/>
          <p:cNvPicPr preferRelativeResize="0"/>
          <p:nvPr/>
        </p:nvPicPr>
        <p:blipFill rotWithShape="1">
          <a:blip r:embed="rId4">
            <a:alphaModFix/>
          </a:blip>
          <a:srcRect/>
          <a:stretch/>
        </p:blipFill>
        <p:spPr>
          <a:xfrm>
            <a:off x="241850" y="1673575"/>
            <a:ext cx="2104325" cy="1460104"/>
          </a:xfrm>
          <a:prstGeom prst="rect">
            <a:avLst/>
          </a:prstGeom>
          <a:noFill/>
          <a:ln>
            <a:noFill/>
          </a:ln>
        </p:spPr>
      </p:pic>
      <p:sp>
        <p:nvSpPr>
          <p:cNvPr id="384" name="Google Shape;384;p42"/>
          <p:cNvSpPr txBox="1"/>
          <p:nvPr/>
        </p:nvSpPr>
        <p:spPr>
          <a:xfrm>
            <a:off x="284050" y="3195975"/>
            <a:ext cx="2019900" cy="513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100"/>
              <a:buFont typeface="Arial"/>
              <a:buNone/>
            </a:pPr>
            <a:r>
              <a:rPr lang="en" sz="1100" b="0" i="0" u="none" strike="noStrike" cap="none">
                <a:solidFill>
                  <a:schemeClr val="dk2"/>
                </a:solidFill>
                <a:latin typeface="Arial"/>
                <a:ea typeface="Arial"/>
                <a:cs typeface="Arial"/>
                <a:sym typeface="Arial"/>
              </a:rPr>
              <a:t>Income distribution for each </a:t>
            </a:r>
            <a:r>
              <a:rPr lang="en" sz="1100" b="1" i="0" u="none" strike="noStrike" cap="none">
                <a:solidFill>
                  <a:schemeClr val="dk2"/>
                </a:solidFill>
                <a:latin typeface="Arial"/>
                <a:ea typeface="Arial"/>
                <a:cs typeface="Arial"/>
                <a:sym typeface="Arial"/>
              </a:rPr>
              <a:t>race </a:t>
            </a:r>
            <a:r>
              <a:rPr lang="en" sz="1100" b="0" i="0" u="none" strike="noStrike" cap="none">
                <a:solidFill>
                  <a:schemeClr val="dk2"/>
                </a:solidFill>
                <a:latin typeface="Arial"/>
                <a:ea typeface="Arial"/>
                <a:cs typeface="Arial"/>
                <a:sym typeface="Arial"/>
              </a:rPr>
              <a:t>from census data 2018</a:t>
            </a:r>
            <a:endParaRPr sz="1100" b="0" i="0" u="none" strike="noStrike" cap="none">
              <a:solidFill>
                <a:schemeClr val="dk2"/>
              </a:solidFill>
              <a:latin typeface="Arial"/>
              <a:ea typeface="Arial"/>
              <a:cs typeface="Arial"/>
              <a:sym typeface="Arial"/>
            </a:endParaRPr>
          </a:p>
        </p:txBody>
      </p:sp>
      <p:sp>
        <p:nvSpPr>
          <p:cNvPr id="385" name="Google Shape;385;p42"/>
          <p:cNvSpPr/>
          <p:nvPr/>
        </p:nvSpPr>
        <p:spPr>
          <a:xfrm>
            <a:off x="2635800" y="3088700"/>
            <a:ext cx="485700" cy="424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6" name="Google Shape;386;p42"/>
          <p:cNvPicPr preferRelativeResize="0"/>
          <p:nvPr/>
        </p:nvPicPr>
        <p:blipFill rotWithShape="1">
          <a:blip r:embed="rId5">
            <a:alphaModFix/>
          </a:blip>
          <a:srcRect/>
          <a:stretch/>
        </p:blipFill>
        <p:spPr>
          <a:xfrm>
            <a:off x="3226760" y="1347412"/>
            <a:ext cx="3719928" cy="3481725"/>
          </a:xfrm>
          <a:prstGeom prst="rect">
            <a:avLst/>
          </a:prstGeom>
          <a:noFill/>
          <a:ln>
            <a:noFill/>
          </a:ln>
        </p:spPr>
      </p:pic>
      <p:cxnSp>
        <p:nvCxnSpPr>
          <p:cNvPr id="387" name="Google Shape;387;p42"/>
          <p:cNvCxnSpPr/>
          <p:nvPr/>
        </p:nvCxnSpPr>
        <p:spPr>
          <a:xfrm rot="10800000">
            <a:off x="5508078" y="2806039"/>
            <a:ext cx="108900" cy="141000"/>
          </a:xfrm>
          <a:prstGeom prst="straightConnector1">
            <a:avLst/>
          </a:prstGeom>
          <a:noFill/>
          <a:ln w="9525" cap="flat" cmpd="sng">
            <a:solidFill>
              <a:schemeClr val="dk2"/>
            </a:solidFill>
            <a:prstDash val="solid"/>
            <a:round/>
            <a:headEnd type="none" w="sm" len="sm"/>
            <a:tailEnd type="triangle" w="med" len="med"/>
          </a:ln>
        </p:spPr>
      </p:cxnSp>
      <p:sp>
        <p:nvSpPr>
          <p:cNvPr id="388" name="Google Shape;388;p42"/>
          <p:cNvSpPr/>
          <p:nvPr/>
        </p:nvSpPr>
        <p:spPr>
          <a:xfrm>
            <a:off x="5616964" y="2533097"/>
            <a:ext cx="41796" cy="96552"/>
          </a:xfrm>
          <a:custGeom>
            <a:avLst/>
            <a:gdLst/>
            <a:ahLst/>
            <a:cxnLst/>
            <a:rect l="l" t="t" r="r" b="b"/>
            <a:pathLst>
              <a:path w="2313" h="6011" extrusionOk="0">
                <a:moveTo>
                  <a:pt x="0" y="0"/>
                </a:moveTo>
                <a:cubicBezTo>
                  <a:pt x="308" y="385"/>
                  <a:pt x="1465" y="1310"/>
                  <a:pt x="1850" y="2312"/>
                </a:cubicBezTo>
                <a:cubicBezTo>
                  <a:pt x="2236" y="3314"/>
                  <a:pt x="2236" y="5395"/>
                  <a:pt x="2313" y="6011"/>
                </a:cubicBezTo>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9" name="Google Shape;389;p42"/>
          <p:cNvCxnSpPr/>
          <p:nvPr/>
        </p:nvCxnSpPr>
        <p:spPr>
          <a:xfrm rot="10800000">
            <a:off x="5562378" y="2484808"/>
            <a:ext cx="54600" cy="48300"/>
          </a:xfrm>
          <a:prstGeom prst="straightConnector1">
            <a:avLst/>
          </a:prstGeom>
          <a:noFill/>
          <a:ln w="9525" cap="flat" cmpd="sng">
            <a:solidFill>
              <a:schemeClr val="dk2"/>
            </a:solidFill>
            <a:prstDash val="solid"/>
            <a:round/>
            <a:headEnd type="none" w="sm" len="sm"/>
            <a:tailEnd type="triangle" w="med" len="med"/>
          </a:ln>
        </p:spPr>
      </p:cxnSp>
      <p:sp>
        <p:nvSpPr>
          <p:cNvPr id="390" name="Google Shape;390;p42"/>
          <p:cNvSpPr/>
          <p:nvPr/>
        </p:nvSpPr>
        <p:spPr>
          <a:xfrm>
            <a:off x="5928865" y="2136844"/>
            <a:ext cx="142800" cy="1293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1" name="Google Shape;391;p42"/>
          <p:cNvCxnSpPr>
            <a:endCxn id="392" idx="1"/>
          </p:cNvCxnSpPr>
          <p:nvPr/>
        </p:nvCxnSpPr>
        <p:spPr>
          <a:xfrm>
            <a:off x="6071625" y="2190250"/>
            <a:ext cx="1060800" cy="23700"/>
          </a:xfrm>
          <a:prstGeom prst="straightConnector1">
            <a:avLst/>
          </a:prstGeom>
          <a:noFill/>
          <a:ln w="9525" cap="flat" cmpd="sng">
            <a:solidFill>
              <a:srgbClr val="FF0000"/>
            </a:solidFill>
            <a:prstDash val="solid"/>
            <a:round/>
            <a:headEnd type="none" w="sm" len="sm"/>
            <a:tailEnd type="triangle" w="med" len="med"/>
          </a:ln>
        </p:spPr>
      </p:cxnSp>
      <p:sp>
        <p:nvSpPr>
          <p:cNvPr id="392" name="Google Shape;392;p42"/>
          <p:cNvSpPr txBox="1"/>
          <p:nvPr/>
        </p:nvSpPr>
        <p:spPr>
          <a:xfrm>
            <a:off x="7132425" y="1862950"/>
            <a:ext cx="1896900" cy="702000"/>
          </a:xfrm>
          <a:prstGeom prst="rect">
            <a:avLst/>
          </a:prstGeom>
          <a:solidFill>
            <a:srgbClr val="E6B3CA">
              <a:alpha val="52549"/>
            </a:srgb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Below 165% poverty line population percentage of a certain race group in the tract </a:t>
            </a:r>
            <a:endParaRPr sz="1000" b="0" i="0" u="none" strike="noStrike" cap="none">
              <a:solidFill>
                <a:srgbClr val="000000"/>
              </a:solidFill>
              <a:latin typeface="Arial"/>
              <a:ea typeface="Arial"/>
              <a:cs typeface="Arial"/>
              <a:sym typeface="Arial"/>
            </a:endParaRPr>
          </a:p>
        </p:txBody>
      </p:sp>
      <p:sp>
        <p:nvSpPr>
          <p:cNvPr id="393" name="Google Shape;393;p42"/>
          <p:cNvSpPr/>
          <p:nvPr/>
        </p:nvSpPr>
        <p:spPr>
          <a:xfrm>
            <a:off x="5928880" y="2698402"/>
            <a:ext cx="155700" cy="1410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4" name="Google Shape;394;p42"/>
          <p:cNvCxnSpPr>
            <a:endCxn id="395" idx="1"/>
          </p:cNvCxnSpPr>
          <p:nvPr/>
        </p:nvCxnSpPr>
        <p:spPr>
          <a:xfrm>
            <a:off x="6071625" y="2796675"/>
            <a:ext cx="1060800" cy="453600"/>
          </a:xfrm>
          <a:prstGeom prst="straightConnector1">
            <a:avLst/>
          </a:prstGeom>
          <a:noFill/>
          <a:ln w="9525" cap="flat" cmpd="sng">
            <a:solidFill>
              <a:srgbClr val="FF0000"/>
            </a:solidFill>
            <a:prstDash val="solid"/>
            <a:round/>
            <a:headEnd type="none" w="sm" len="sm"/>
            <a:tailEnd type="triangle" w="med" len="med"/>
          </a:ln>
        </p:spPr>
      </p:cxnSp>
      <p:sp>
        <p:nvSpPr>
          <p:cNvPr id="395" name="Google Shape;395;p42"/>
          <p:cNvSpPr txBox="1"/>
          <p:nvPr/>
        </p:nvSpPr>
        <p:spPr>
          <a:xfrm>
            <a:off x="7132425" y="2963925"/>
            <a:ext cx="1740000" cy="572700"/>
          </a:xfrm>
          <a:prstGeom prst="rect">
            <a:avLst/>
          </a:prstGeom>
          <a:solidFill>
            <a:srgbClr val="E6B3CA">
              <a:alpha val="52549"/>
            </a:srgb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Below 165% poverty line population percentage of a certain tract</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3"/>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43"/>
          <p:cNvSpPr txBox="1">
            <a:spLocks noGrp="1"/>
          </p:cNvSpPr>
          <p:nvPr>
            <p:ph type="title"/>
          </p:nvPr>
        </p:nvSpPr>
        <p:spPr>
          <a:xfrm>
            <a:off x="91600" y="48325"/>
            <a:ext cx="8520600" cy="88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3 (Clustering): Elbow Method used to determine the optimal cluster number</a:t>
            </a:r>
            <a:endParaRPr/>
          </a:p>
          <a:p>
            <a:pPr marL="0" lvl="0" indent="0" algn="l" rtl="0">
              <a:lnSpc>
                <a:spcPct val="100000"/>
              </a:lnSpc>
              <a:spcBef>
                <a:spcPts val="0"/>
              </a:spcBef>
              <a:spcAft>
                <a:spcPts val="0"/>
              </a:spcAft>
              <a:buSzPts val="2800"/>
              <a:buNone/>
            </a:pPr>
            <a:endParaRPr/>
          </a:p>
        </p:txBody>
      </p:sp>
      <p:pic>
        <p:nvPicPr>
          <p:cNvPr id="402" name="Google Shape;402;p43"/>
          <p:cNvPicPr preferRelativeResize="0"/>
          <p:nvPr/>
        </p:nvPicPr>
        <p:blipFill rotWithShape="1">
          <a:blip r:embed="rId3">
            <a:alphaModFix/>
          </a:blip>
          <a:srcRect/>
          <a:stretch/>
        </p:blipFill>
        <p:spPr>
          <a:xfrm>
            <a:off x="4077351" y="1838200"/>
            <a:ext cx="4871724" cy="2519501"/>
          </a:xfrm>
          <a:prstGeom prst="rect">
            <a:avLst/>
          </a:prstGeom>
          <a:noFill/>
          <a:ln>
            <a:noFill/>
          </a:ln>
        </p:spPr>
      </p:pic>
      <p:pic>
        <p:nvPicPr>
          <p:cNvPr id="403" name="Google Shape;403;p43"/>
          <p:cNvPicPr preferRelativeResize="0"/>
          <p:nvPr/>
        </p:nvPicPr>
        <p:blipFill rotWithShape="1">
          <a:blip r:embed="rId4">
            <a:alphaModFix/>
          </a:blip>
          <a:srcRect/>
          <a:stretch/>
        </p:blipFill>
        <p:spPr>
          <a:xfrm>
            <a:off x="196800" y="1838200"/>
            <a:ext cx="3712132" cy="2519499"/>
          </a:xfrm>
          <a:prstGeom prst="rect">
            <a:avLst/>
          </a:prstGeom>
          <a:noFill/>
          <a:ln>
            <a:noFill/>
          </a:ln>
        </p:spPr>
      </p:pic>
      <p:sp>
        <p:nvSpPr>
          <p:cNvPr id="404" name="Google Shape;404;p43"/>
          <p:cNvSpPr txBox="1"/>
          <p:nvPr/>
        </p:nvSpPr>
        <p:spPr>
          <a:xfrm>
            <a:off x="1114425" y="4629150"/>
            <a:ext cx="1743000" cy="27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Dendrogram output</a:t>
            </a:r>
            <a:endParaRPr sz="1400" b="0" i="0" u="none" strike="noStrike" cap="none">
              <a:solidFill>
                <a:srgbClr val="000000"/>
              </a:solidFill>
              <a:latin typeface="Arial"/>
              <a:ea typeface="Arial"/>
              <a:cs typeface="Arial"/>
              <a:sym typeface="Arial"/>
            </a:endParaRPr>
          </a:p>
        </p:txBody>
      </p:sp>
      <p:sp>
        <p:nvSpPr>
          <p:cNvPr id="405" name="Google Shape;405;p43"/>
          <p:cNvSpPr txBox="1"/>
          <p:nvPr/>
        </p:nvSpPr>
        <p:spPr>
          <a:xfrm>
            <a:off x="5495950" y="4629150"/>
            <a:ext cx="2714700" cy="27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Elbow-method output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p:nvPr/>
        </p:nvSpPr>
        <p:spPr>
          <a:xfrm>
            <a:off x="3344400" y="3068700"/>
            <a:ext cx="5799600" cy="2117400"/>
          </a:xfrm>
          <a:prstGeom prst="rect">
            <a:avLst/>
          </a:prstGeom>
          <a:solidFill>
            <a:srgbClr val="474A7B">
              <a:alpha val="29411"/>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6"/>
          <p:cNvSpPr/>
          <p:nvPr/>
        </p:nvSpPr>
        <p:spPr>
          <a:xfrm>
            <a:off x="-44100" y="0"/>
            <a:ext cx="3388500" cy="3068700"/>
          </a:xfrm>
          <a:prstGeom prst="rect">
            <a:avLst/>
          </a:prstGeom>
          <a:solidFill>
            <a:srgbClr val="E6B3CA">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6"/>
          <p:cNvSpPr txBox="1">
            <a:spLocks noGrp="1"/>
          </p:cNvSpPr>
          <p:nvPr>
            <p:ph type="title"/>
          </p:nvPr>
        </p:nvSpPr>
        <p:spPr>
          <a:xfrm>
            <a:off x="3465600" y="2150199"/>
            <a:ext cx="5678400" cy="92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300">
                <a:solidFill>
                  <a:schemeClr val="dk1"/>
                </a:solidFill>
              </a:rPr>
              <a:t>SNAP coverage rate calculation </a:t>
            </a:r>
            <a:r>
              <a:rPr lang="en" sz="2300" b="1">
                <a:solidFill>
                  <a:schemeClr val="dk1"/>
                </a:solidFill>
              </a:rPr>
              <a:t>Purpose</a:t>
            </a:r>
            <a:r>
              <a:rPr lang="en" sz="2300">
                <a:solidFill>
                  <a:schemeClr val="dk1"/>
                </a:solidFill>
              </a:rPr>
              <a:t> and </a:t>
            </a:r>
            <a:r>
              <a:rPr lang="en" sz="2300" b="1">
                <a:solidFill>
                  <a:schemeClr val="dk1"/>
                </a:solidFill>
              </a:rPr>
              <a:t>Methodology</a:t>
            </a:r>
            <a:r>
              <a:rPr lang="en" sz="2300">
                <a:solidFill>
                  <a:schemeClr val="dk1"/>
                </a:solidFill>
              </a:rPr>
              <a:t> for Hennepin County</a:t>
            </a:r>
            <a:endParaRPr sz="2300">
              <a:solidFill>
                <a:schemeClr val="dk1"/>
              </a:solidFill>
            </a:endParaRPr>
          </a:p>
        </p:txBody>
      </p:sp>
      <p:pic>
        <p:nvPicPr>
          <p:cNvPr id="111" name="Google Shape;111;p26"/>
          <p:cNvPicPr preferRelativeResize="0"/>
          <p:nvPr/>
        </p:nvPicPr>
        <p:blipFill rotWithShape="1">
          <a:blip r:embed="rId3">
            <a:alphaModFix/>
          </a:blip>
          <a:srcRect/>
          <a:stretch/>
        </p:blipFill>
        <p:spPr>
          <a:xfrm>
            <a:off x="8125500" y="65315"/>
            <a:ext cx="920652" cy="576942"/>
          </a:xfrm>
          <a:prstGeom prst="rect">
            <a:avLst/>
          </a:prstGeom>
          <a:noFill/>
          <a:ln>
            <a:noFill/>
          </a:ln>
        </p:spPr>
      </p:pic>
      <p:sp>
        <p:nvSpPr>
          <p:cNvPr id="112" name="Google Shape;112;p26"/>
          <p:cNvSpPr txBox="1"/>
          <p:nvPr/>
        </p:nvSpPr>
        <p:spPr>
          <a:xfrm flipH="1">
            <a:off x="649752" y="3701142"/>
            <a:ext cx="2000795" cy="60016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3300" b="0" i="0" u="none" strike="noStrike" cap="none">
                <a:solidFill>
                  <a:schemeClr val="dk1"/>
                </a:solidFill>
                <a:latin typeface="Arial"/>
                <a:ea typeface="Arial"/>
                <a:cs typeface="Arial"/>
                <a:sym typeface="Arial"/>
              </a:rPr>
              <a:t>Part </a:t>
            </a:r>
            <a:r>
              <a:rPr lang="en" sz="4100" b="1">
                <a:solidFill>
                  <a:schemeClr val="dk1"/>
                </a:solidFill>
              </a:rPr>
              <a:t>1</a:t>
            </a:r>
            <a:endParaRPr sz="4100" b="1" i="0" u="none" strike="noStrike" cap="none">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4"/>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4"/>
          <p:cNvSpPr txBox="1">
            <a:spLocks noGrp="1"/>
          </p:cNvSpPr>
          <p:nvPr>
            <p:ph type="title"/>
          </p:nvPr>
        </p:nvSpPr>
        <p:spPr>
          <a:xfrm>
            <a:off x="229175" y="18375"/>
            <a:ext cx="8520600" cy="10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(Clustering):</a:t>
            </a:r>
            <a:r>
              <a:rPr lang="en">
                <a:solidFill>
                  <a:srgbClr val="000000"/>
                </a:solidFill>
              </a:rPr>
              <a:t> Detailed Group Characteristics</a:t>
            </a:r>
            <a:endParaRPr>
              <a:solidFill>
                <a:srgbClr val="000000"/>
              </a:solidFill>
            </a:endParaRPr>
          </a:p>
        </p:txBody>
      </p:sp>
      <p:sp>
        <p:nvSpPr>
          <p:cNvPr id="412" name="Google Shape;412;p44"/>
          <p:cNvSpPr txBox="1">
            <a:spLocks noGrp="1"/>
          </p:cNvSpPr>
          <p:nvPr>
            <p:ph type="title"/>
          </p:nvPr>
        </p:nvSpPr>
        <p:spPr>
          <a:xfrm>
            <a:off x="3755750" y="1262616"/>
            <a:ext cx="3139200" cy="3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Characteristic of Each Group</a:t>
            </a:r>
            <a:endParaRPr sz="1700"/>
          </a:p>
          <a:p>
            <a:pPr marL="0" lvl="0" indent="0" algn="l" rtl="0">
              <a:spcBef>
                <a:spcPts val="0"/>
              </a:spcBef>
              <a:spcAft>
                <a:spcPts val="0"/>
              </a:spcAft>
              <a:buNone/>
            </a:pPr>
            <a:r>
              <a:rPr lang="en" sz="1400"/>
              <a:t> </a:t>
            </a:r>
            <a:endParaRPr sz="1400"/>
          </a:p>
        </p:txBody>
      </p:sp>
      <p:sp>
        <p:nvSpPr>
          <p:cNvPr id="413" name="Google Shape;413;p44"/>
          <p:cNvSpPr/>
          <p:nvPr/>
        </p:nvSpPr>
        <p:spPr>
          <a:xfrm>
            <a:off x="3825350" y="1961925"/>
            <a:ext cx="15882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14" name="Google Shape;414;p44"/>
          <p:cNvSpPr/>
          <p:nvPr/>
        </p:nvSpPr>
        <p:spPr>
          <a:xfrm>
            <a:off x="3825350" y="2327925"/>
            <a:ext cx="15882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15" name="Google Shape;415;p44"/>
          <p:cNvSpPr/>
          <p:nvPr/>
        </p:nvSpPr>
        <p:spPr>
          <a:xfrm>
            <a:off x="3825350" y="2510925"/>
            <a:ext cx="14313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16" name="Google Shape;416;p44"/>
          <p:cNvSpPr/>
          <p:nvPr/>
        </p:nvSpPr>
        <p:spPr>
          <a:xfrm>
            <a:off x="3825350" y="2144925"/>
            <a:ext cx="22086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17" name="Google Shape;417;p44"/>
          <p:cNvSpPr/>
          <p:nvPr/>
        </p:nvSpPr>
        <p:spPr>
          <a:xfrm>
            <a:off x="6528987" y="1961938"/>
            <a:ext cx="16683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18" name="Google Shape;418;p44"/>
          <p:cNvSpPr/>
          <p:nvPr/>
        </p:nvSpPr>
        <p:spPr>
          <a:xfrm>
            <a:off x="6528987" y="2144938"/>
            <a:ext cx="17715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19" name="Google Shape;419;p44"/>
          <p:cNvSpPr/>
          <p:nvPr/>
        </p:nvSpPr>
        <p:spPr>
          <a:xfrm>
            <a:off x="3837575" y="3846438"/>
            <a:ext cx="12843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0" name="Google Shape;420;p44"/>
          <p:cNvSpPr/>
          <p:nvPr/>
        </p:nvSpPr>
        <p:spPr>
          <a:xfrm>
            <a:off x="3832800" y="3473175"/>
            <a:ext cx="22086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1" name="Google Shape;421;p44"/>
          <p:cNvSpPr/>
          <p:nvPr/>
        </p:nvSpPr>
        <p:spPr>
          <a:xfrm>
            <a:off x="6523052" y="3977288"/>
            <a:ext cx="23199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2" name="Google Shape;422;p44"/>
          <p:cNvSpPr/>
          <p:nvPr/>
        </p:nvSpPr>
        <p:spPr>
          <a:xfrm>
            <a:off x="3840025" y="4022175"/>
            <a:ext cx="16377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3" name="Google Shape;423;p44"/>
          <p:cNvSpPr/>
          <p:nvPr/>
        </p:nvSpPr>
        <p:spPr>
          <a:xfrm>
            <a:off x="3842825" y="3656175"/>
            <a:ext cx="19626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4" name="Google Shape;424;p44"/>
          <p:cNvSpPr/>
          <p:nvPr/>
        </p:nvSpPr>
        <p:spPr>
          <a:xfrm>
            <a:off x="3837563" y="3290175"/>
            <a:ext cx="16863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5" name="Google Shape;425;p44"/>
          <p:cNvSpPr/>
          <p:nvPr/>
        </p:nvSpPr>
        <p:spPr>
          <a:xfrm>
            <a:off x="3842825" y="4388175"/>
            <a:ext cx="14796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6" name="Google Shape;426;p44"/>
          <p:cNvSpPr/>
          <p:nvPr/>
        </p:nvSpPr>
        <p:spPr>
          <a:xfrm>
            <a:off x="6523052" y="3798013"/>
            <a:ext cx="17715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7" name="Google Shape;427;p44"/>
          <p:cNvSpPr/>
          <p:nvPr/>
        </p:nvSpPr>
        <p:spPr>
          <a:xfrm>
            <a:off x="6529013" y="3068513"/>
            <a:ext cx="17715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8" name="Google Shape;428;p44"/>
          <p:cNvSpPr/>
          <p:nvPr/>
        </p:nvSpPr>
        <p:spPr>
          <a:xfrm>
            <a:off x="6529013" y="2869588"/>
            <a:ext cx="9195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29" name="Google Shape;429;p44"/>
          <p:cNvSpPr/>
          <p:nvPr/>
        </p:nvSpPr>
        <p:spPr>
          <a:xfrm>
            <a:off x="6528987" y="4160338"/>
            <a:ext cx="17715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30" name="Google Shape;430;p44"/>
          <p:cNvSpPr/>
          <p:nvPr/>
        </p:nvSpPr>
        <p:spPr>
          <a:xfrm>
            <a:off x="6528987" y="4343388"/>
            <a:ext cx="1771500" cy="183000"/>
          </a:xfrm>
          <a:prstGeom prst="roundRect">
            <a:avLst>
              <a:gd name="adj" fmla="val 16667"/>
            </a:avLst>
          </a:prstGeom>
          <a:solidFill>
            <a:srgbClr val="474A7B">
              <a:alpha val="29420"/>
            </a:srgbClr>
          </a:solidFill>
          <a:ln w="9525" cap="flat" cmpd="sng">
            <a:solidFill>
              <a:srgbClr val="7470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pic>
        <p:nvPicPr>
          <p:cNvPr id="431" name="Google Shape;431;p44"/>
          <p:cNvPicPr preferRelativeResize="0"/>
          <p:nvPr/>
        </p:nvPicPr>
        <p:blipFill>
          <a:blip r:embed="rId3">
            <a:alphaModFix/>
          </a:blip>
          <a:stretch>
            <a:fillRect/>
          </a:stretch>
        </p:blipFill>
        <p:spPr>
          <a:xfrm>
            <a:off x="6267160" y="3573005"/>
            <a:ext cx="236328" cy="225000"/>
          </a:xfrm>
          <a:prstGeom prst="rect">
            <a:avLst/>
          </a:prstGeom>
          <a:noFill/>
          <a:ln>
            <a:noFill/>
          </a:ln>
        </p:spPr>
      </p:pic>
      <p:pic>
        <p:nvPicPr>
          <p:cNvPr id="432" name="Google Shape;432;p44"/>
          <p:cNvPicPr preferRelativeResize="0"/>
          <p:nvPr/>
        </p:nvPicPr>
        <p:blipFill>
          <a:blip r:embed="rId3">
            <a:alphaModFix/>
          </a:blip>
          <a:stretch>
            <a:fillRect/>
          </a:stretch>
        </p:blipFill>
        <p:spPr>
          <a:xfrm>
            <a:off x="6262170" y="2586430"/>
            <a:ext cx="236328" cy="225000"/>
          </a:xfrm>
          <a:prstGeom prst="rect">
            <a:avLst/>
          </a:prstGeom>
          <a:noFill/>
          <a:ln>
            <a:noFill/>
          </a:ln>
        </p:spPr>
      </p:pic>
      <p:pic>
        <p:nvPicPr>
          <p:cNvPr id="433" name="Google Shape;433;p44"/>
          <p:cNvPicPr preferRelativeResize="0"/>
          <p:nvPr/>
        </p:nvPicPr>
        <p:blipFill>
          <a:blip r:embed="rId3">
            <a:alphaModFix/>
          </a:blip>
          <a:stretch>
            <a:fillRect/>
          </a:stretch>
        </p:blipFill>
        <p:spPr>
          <a:xfrm>
            <a:off x="6292659" y="1704605"/>
            <a:ext cx="236328" cy="225000"/>
          </a:xfrm>
          <a:prstGeom prst="rect">
            <a:avLst/>
          </a:prstGeom>
          <a:noFill/>
          <a:ln>
            <a:noFill/>
          </a:ln>
        </p:spPr>
      </p:pic>
      <p:pic>
        <p:nvPicPr>
          <p:cNvPr id="434" name="Google Shape;434;p44"/>
          <p:cNvPicPr preferRelativeResize="0"/>
          <p:nvPr/>
        </p:nvPicPr>
        <p:blipFill rotWithShape="1">
          <a:blip r:embed="rId4">
            <a:alphaModFix/>
          </a:blip>
          <a:srcRect t="4825" r="16618"/>
          <a:stretch/>
        </p:blipFill>
        <p:spPr>
          <a:xfrm>
            <a:off x="587950" y="1953999"/>
            <a:ext cx="2392475" cy="2558325"/>
          </a:xfrm>
          <a:prstGeom prst="rect">
            <a:avLst/>
          </a:prstGeom>
          <a:noFill/>
          <a:ln>
            <a:noFill/>
          </a:ln>
        </p:spPr>
      </p:pic>
      <p:pic>
        <p:nvPicPr>
          <p:cNvPr id="435" name="Google Shape;435;p44"/>
          <p:cNvPicPr preferRelativeResize="0"/>
          <p:nvPr/>
        </p:nvPicPr>
        <p:blipFill>
          <a:blip r:embed="rId5">
            <a:alphaModFix/>
          </a:blip>
          <a:stretch>
            <a:fillRect/>
          </a:stretch>
        </p:blipFill>
        <p:spPr>
          <a:xfrm>
            <a:off x="2980430" y="1953999"/>
            <a:ext cx="575520" cy="947925"/>
          </a:xfrm>
          <a:prstGeom prst="rect">
            <a:avLst/>
          </a:prstGeom>
          <a:noFill/>
          <a:ln>
            <a:noFill/>
          </a:ln>
        </p:spPr>
      </p:pic>
      <p:sp>
        <p:nvSpPr>
          <p:cNvPr id="436" name="Google Shape;436;p44"/>
          <p:cNvSpPr/>
          <p:nvPr/>
        </p:nvSpPr>
        <p:spPr>
          <a:xfrm>
            <a:off x="6529013" y="4526438"/>
            <a:ext cx="15036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37" name="Google Shape;437;p44"/>
          <p:cNvSpPr/>
          <p:nvPr/>
        </p:nvSpPr>
        <p:spPr>
          <a:xfrm>
            <a:off x="6529013" y="3252638"/>
            <a:ext cx="15036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38" name="Google Shape;438;p44"/>
          <p:cNvSpPr/>
          <p:nvPr/>
        </p:nvSpPr>
        <p:spPr>
          <a:xfrm>
            <a:off x="6528987" y="2344988"/>
            <a:ext cx="14610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39" name="Google Shape;439;p44"/>
          <p:cNvSpPr/>
          <p:nvPr/>
        </p:nvSpPr>
        <p:spPr>
          <a:xfrm>
            <a:off x="3837575" y="4219700"/>
            <a:ext cx="1588200" cy="183000"/>
          </a:xfrm>
          <a:prstGeom prst="roundRect">
            <a:avLst>
              <a:gd name="adj" fmla="val 16667"/>
            </a:avLst>
          </a:prstGeom>
          <a:solidFill>
            <a:srgbClr val="E6B3CA">
              <a:alpha val="52810"/>
            </a:srgbClr>
          </a:solidFill>
          <a:ln w="9525" cap="flat" cmpd="sng">
            <a:solidFill>
              <a:srgbClr val="DD45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B3CA"/>
              </a:solidFill>
            </a:endParaRPr>
          </a:p>
        </p:txBody>
      </p:sp>
      <p:sp>
        <p:nvSpPr>
          <p:cNvPr id="440" name="Google Shape;440;p44"/>
          <p:cNvSpPr txBox="1"/>
          <p:nvPr/>
        </p:nvSpPr>
        <p:spPr>
          <a:xfrm>
            <a:off x="434825" y="4448100"/>
            <a:ext cx="3000000" cy="5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chemeClr val="dk1"/>
                </a:solidFill>
              </a:rPr>
              <a:t>*Find more information about our model in the Appendix</a:t>
            </a:r>
            <a:endParaRPr/>
          </a:p>
        </p:txBody>
      </p:sp>
      <p:sp>
        <p:nvSpPr>
          <p:cNvPr id="441" name="Google Shape;441;p44"/>
          <p:cNvSpPr txBox="1"/>
          <p:nvPr/>
        </p:nvSpPr>
        <p:spPr>
          <a:xfrm>
            <a:off x="298025" y="1205050"/>
            <a:ext cx="36063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t>Each tract within a group shares similar features*</a:t>
            </a:r>
            <a:endParaRPr sz="2000"/>
          </a:p>
        </p:txBody>
      </p:sp>
      <p:sp>
        <p:nvSpPr>
          <p:cNvPr id="442" name="Google Shape;442;p44"/>
          <p:cNvSpPr txBox="1"/>
          <p:nvPr/>
        </p:nvSpPr>
        <p:spPr>
          <a:xfrm>
            <a:off x="3793325" y="1647625"/>
            <a:ext cx="3000000" cy="32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7470BF"/>
                </a:solidFill>
              </a:rPr>
              <a:t>1.More Black, Low Education</a:t>
            </a:r>
            <a:endParaRPr b="1">
              <a:solidFill>
                <a:srgbClr val="84C8E6"/>
              </a:solidFill>
            </a:endParaRPr>
          </a:p>
          <a:p>
            <a:pPr marL="0" marR="365760" lvl="0" indent="0" algn="l" rtl="0">
              <a:spcBef>
                <a:spcPts val="0"/>
              </a:spcBef>
              <a:spcAft>
                <a:spcPts val="0"/>
              </a:spcAft>
              <a:buNone/>
            </a:pPr>
            <a:r>
              <a:rPr lang="en" sz="1200">
                <a:solidFill>
                  <a:schemeClr val="dk1"/>
                </a:solidFill>
              </a:rPr>
              <a:t>Less White Population</a:t>
            </a:r>
            <a:endParaRPr sz="1200">
              <a:solidFill>
                <a:schemeClr val="dk1"/>
              </a:solidFill>
            </a:endParaRPr>
          </a:p>
          <a:p>
            <a:pPr marL="0" marR="365760" lvl="0" indent="0" algn="l" rtl="0">
              <a:spcBef>
                <a:spcPts val="0"/>
              </a:spcBef>
              <a:spcAft>
                <a:spcPts val="0"/>
              </a:spcAft>
              <a:buNone/>
            </a:pPr>
            <a:r>
              <a:rPr lang="en" sz="1200">
                <a:solidFill>
                  <a:schemeClr val="dk1"/>
                </a:solidFill>
              </a:rPr>
              <a:t>More Black or African American</a:t>
            </a:r>
            <a:endParaRPr sz="1200">
              <a:solidFill>
                <a:schemeClr val="dk1"/>
              </a:solidFill>
            </a:endParaRPr>
          </a:p>
          <a:p>
            <a:pPr marL="0" marR="365760" lvl="0" indent="0" algn="l" rtl="0">
              <a:spcBef>
                <a:spcPts val="0"/>
              </a:spcBef>
              <a:spcAft>
                <a:spcPts val="0"/>
              </a:spcAft>
              <a:buNone/>
            </a:pPr>
            <a:r>
              <a:rPr lang="en" sz="1200">
                <a:solidFill>
                  <a:schemeClr val="dk1"/>
                </a:solidFill>
              </a:rPr>
              <a:t>Lower Education level</a:t>
            </a:r>
            <a:endParaRPr sz="1200">
              <a:solidFill>
                <a:schemeClr val="dk1"/>
              </a:solidFill>
            </a:endParaRPr>
          </a:p>
          <a:p>
            <a:pPr marL="0" marR="365760" lvl="0" indent="0" algn="l" rtl="0">
              <a:spcBef>
                <a:spcPts val="0"/>
              </a:spcBef>
              <a:spcAft>
                <a:spcPts val="0"/>
              </a:spcAft>
              <a:buNone/>
            </a:pPr>
            <a:r>
              <a:rPr lang="en" sz="1200">
                <a:solidFill>
                  <a:schemeClr val="dk1"/>
                </a:solidFill>
              </a:rPr>
              <a:t>Higher poverty level</a:t>
            </a:r>
            <a:endParaRPr sz="1200">
              <a:solidFill>
                <a:schemeClr val="dk1"/>
              </a:solidFill>
            </a:endParaRPr>
          </a:p>
          <a:p>
            <a:pPr marL="0" marR="36576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rgbClr val="7470BF"/>
                </a:solidFill>
              </a:rPr>
              <a:t>2.More White, Low Education:</a:t>
            </a:r>
            <a:r>
              <a:rPr lang="en">
                <a:solidFill>
                  <a:schemeClr val="dk1"/>
                </a:solidFill>
              </a:rPr>
              <a:t> </a:t>
            </a:r>
            <a:endParaRPr>
              <a:solidFill>
                <a:schemeClr val="dk1"/>
              </a:solidFill>
            </a:endParaRPr>
          </a:p>
          <a:p>
            <a:pPr marL="0" lvl="0" indent="0" algn="l" rtl="0">
              <a:spcBef>
                <a:spcPts val="0"/>
              </a:spcBef>
              <a:spcAft>
                <a:spcPts val="0"/>
              </a:spcAft>
              <a:buNone/>
            </a:pPr>
            <a:r>
              <a:rPr lang="en" sz="1200">
                <a:solidFill>
                  <a:schemeClr val="dk1"/>
                </a:solidFill>
              </a:rPr>
              <a:t>More White Population</a:t>
            </a:r>
            <a:endParaRPr sz="1200">
              <a:solidFill>
                <a:schemeClr val="dk1"/>
              </a:solidFill>
            </a:endParaRPr>
          </a:p>
          <a:p>
            <a:pPr marL="0" lvl="0" indent="0" algn="l" rtl="0">
              <a:spcBef>
                <a:spcPts val="0"/>
              </a:spcBef>
              <a:spcAft>
                <a:spcPts val="0"/>
              </a:spcAft>
              <a:buNone/>
            </a:pPr>
            <a:r>
              <a:rPr lang="en" sz="1200">
                <a:solidFill>
                  <a:schemeClr val="dk1"/>
                </a:solidFill>
              </a:rPr>
              <a:t>Less Black or African American</a:t>
            </a:r>
            <a:endParaRPr sz="1200">
              <a:solidFill>
                <a:schemeClr val="dk1"/>
              </a:solidFill>
            </a:endParaRPr>
          </a:p>
          <a:p>
            <a:pPr marL="0" lvl="0" indent="0" algn="l" rtl="0">
              <a:spcBef>
                <a:spcPts val="0"/>
              </a:spcBef>
              <a:spcAft>
                <a:spcPts val="0"/>
              </a:spcAft>
              <a:buNone/>
            </a:pPr>
            <a:r>
              <a:rPr lang="en" sz="1200">
                <a:solidFill>
                  <a:schemeClr val="dk1"/>
                </a:solidFill>
              </a:rPr>
              <a:t>Higher Unemployment Rate </a:t>
            </a:r>
            <a:endParaRPr sz="1200">
              <a:solidFill>
                <a:schemeClr val="dk1"/>
              </a:solidFill>
            </a:endParaRPr>
          </a:p>
          <a:p>
            <a:pPr marL="0" lvl="0" indent="0" algn="l" rtl="0">
              <a:spcBef>
                <a:spcPts val="0"/>
              </a:spcBef>
              <a:spcAft>
                <a:spcPts val="0"/>
              </a:spcAft>
              <a:buNone/>
            </a:pPr>
            <a:r>
              <a:rPr lang="en" sz="1200">
                <a:solidFill>
                  <a:schemeClr val="dk1"/>
                </a:solidFill>
              </a:rPr>
              <a:t>Less Work Force</a:t>
            </a:r>
            <a:endParaRPr sz="1200">
              <a:solidFill>
                <a:schemeClr val="dk1"/>
              </a:solidFill>
            </a:endParaRPr>
          </a:p>
          <a:p>
            <a:pPr marL="0" lvl="0" indent="0" algn="l" rtl="0">
              <a:spcBef>
                <a:spcPts val="0"/>
              </a:spcBef>
              <a:spcAft>
                <a:spcPts val="0"/>
              </a:spcAft>
              <a:buNone/>
            </a:pPr>
            <a:r>
              <a:rPr lang="en" sz="1200">
                <a:solidFill>
                  <a:schemeClr val="dk1"/>
                </a:solidFill>
              </a:rPr>
              <a:t>More Part-time workers</a:t>
            </a:r>
            <a:endParaRPr sz="1200">
              <a:solidFill>
                <a:schemeClr val="dk1"/>
              </a:solidFill>
            </a:endParaRPr>
          </a:p>
          <a:p>
            <a:pPr marL="0" marR="365760" lvl="0" indent="0" algn="l" rtl="0">
              <a:spcBef>
                <a:spcPts val="0"/>
              </a:spcBef>
              <a:spcAft>
                <a:spcPts val="0"/>
              </a:spcAft>
              <a:buNone/>
            </a:pPr>
            <a:r>
              <a:rPr lang="en" sz="1200">
                <a:solidFill>
                  <a:schemeClr val="dk1"/>
                </a:solidFill>
              </a:rPr>
              <a:t>Lower Education level</a:t>
            </a:r>
            <a:endParaRPr sz="1200">
              <a:solidFill>
                <a:schemeClr val="dk1"/>
              </a:solidFill>
            </a:endParaRPr>
          </a:p>
          <a:p>
            <a:pPr marL="0" lvl="0" indent="0" algn="l" rtl="0">
              <a:spcBef>
                <a:spcPts val="0"/>
              </a:spcBef>
              <a:spcAft>
                <a:spcPts val="0"/>
              </a:spcAft>
              <a:buNone/>
            </a:pPr>
            <a:r>
              <a:rPr lang="en" sz="1200">
                <a:solidFill>
                  <a:schemeClr val="dk1"/>
                </a:solidFill>
              </a:rPr>
              <a:t>Higher poverty level</a:t>
            </a:r>
            <a:endParaRPr/>
          </a:p>
        </p:txBody>
      </p:sp>
      <p:sp>
        <p:nvSpPr>
          <p:cNvPr id="443" name="Google Shape;443;p44"/>
          <p:cNvSpPr txBox="1"/>
          <p:nvPr/>
        </p:nvSpPr>
        <p:spPr>
          <a:xfrm>
            <a:off x="6481900" y="1647638"/>
            <a:ext cx="28743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a:solidFill>
                  <a:srgbClr val="7470BF"/>
                </a:solidFill>
              </a:rPr>
              <a:t>3.Low Asian, High Education:</a:t>
            </a:r>
            <a:endParaRPr b="1">
              <a:solidFill>
                <a:srgbClr val="7470BF"/>
              </a:solidFill>
            </a:endParaRPr>
          </a:p>
          <a:p>
            <a:pPr marL="0" lvl="0" indent="0" algn="l" rtl="0">
              <a:spcBef>
                <a:spcPts val="0"/>
              </a:spcBef>
              <a:spcAft>
                <a:spcPts val="0"/>
              </a:spcAft>
              <a:buNone/>
            </a:pPr>
            <a:r>
              <a:rPr lang="en" sz="1200">
                <a:solidFill>
                  <a:schemeClr val="dk1"/>
                </a:solidFill>
              </a:rPr>
              <a:t>Less Asian Population</a:t>
            </a:r>
            <a:endParaRPr sz="1200">
              <a:solidFill>
                <a:schemeClr val="dk1"/>
              </a:solidFill>
            </a:endParaRPr>
          </a:p>
          <a:p>
            <a:pPr marL="0" lvl="0" indent="0" algn="l" rtl="0">
              <a:spcBef>
                <a:spcPts val="0"/>
              </a:spcBef>
              <a:spcAft>
                <a:spcPts val="0"/>
              </a:spcAft>
              <a:buNone/>
            </a:pPr>
            <a:r>
              <a:rPr lang="en" sz="1200">
                <a:solidFill>
                  <a:schemeClr val="dk1"/>
                </a:solidFill>
              </a:rPr>
              <a:t>Higher Education Level</a:t>
            </a:r>
            <a:endParaRPr sz="1200">
              <a:solidFill>
                <a:schemeClr val="dk1"/>
              </a:solidFill>
            </a:endParaRPr>
          </a:p>
          <a:p>
            <a:pPr marL="0" marR="365760" lvl="0" indent="0" algn="l" rtl="0">
              <a:spcBef>
                <a:spcPts val="0"/>
              </a:spcBef>
              <a:spcAft>
                <a:spcPts val="0"/>
              </a:spcAft>
              <a:buNone/>
            </a:pPr>
            <a:r>
              <a:rPr lang="en" sz="1200">
                <a:solidFill>
                  <a:schemeClr val="dk1"/>
                </a:solidFill>
              </a:rPr>
              <a:t>Lower poverty level</a:t>
            </a:r>
            <a:endParaRPr sz="1200">
              <a:solidFill>
                <a:schemeClr val="dk1"/>
              </a:solidFill>
            </a:endParaRPr>
          </a:p>
          <a:p>
            <a:pPr marL="0" marR="36576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b="1">
                <a:solidFill>
                  <a:srgbClr val="7470BF"/>
                </a:solidFill>
              </a:rPr>
              <a:t>4.More Asian, High Education:</a:t>
            </a:r>
            <a:r>
              <a:rPr lang="en">
                <a:solidFill>
                  <a:schemeClr val="dk1"/>
                </a:solidFill>
              </a:rPr>
              <a:t> </a:t>
            </a:r>
            <a:endParaRPr>
              <a:solidFill>
                <a:schemeClr val="dk1"/>
              </a:solidFill>
            </a:endParaRPr>
          </a:p>
          <a:p>
            <a:pPr marL="0" lvl="0" indent="0" algn="l" rtl="0">
              <a:spcBef>
                <a:spcPts val="0"/>
              </a:spcBef>
              <a:spcAft>
                <a:spcPts val="0"/>
              </a:spcAft>
              <a:buNone/>
            </a:pPr>
            <a:r>
              <a:rPr lang="en" sz="1200">
                <a:solidFill>
                  <a:schemeClr val="dk1"/>
                </a:solidFill>
              </a:rPr>
              <a:t>More Asian</a:t>
            </a:r>
            <a:endParaRPr sz="1200">
              <a:solidFill>
                <a:schemeClr val="dk1"/>
              </a:solidFill>
            </a:endParaRPr>
          </a:p>
          <a:p>
            <a:pPr marL="0" lvl="0" indent="0" algn="l" rtl="0">
              <a:spcBef>
                <a:spcPts val="0"/>
              </a:spcBef>
              <a:spcAft>
                <a:spcPts val="0"/>
              </a:spcAft>
              <a:buNone/>
            </a:pPr>
            <a:r>
              <a:rPr lang="en" sz="1200">
                <a:solidFill>
                  <a:schemeClr val="dk1"/>
                </a:solidFill>
              </a:rPr>
              <a:t>Higher Education Level </a:t>
            </a:r>
            <a:endParaRPr sz="1200">
              <a:solidFill>
                <a:schemeClr val="dk1"/>
              </a:solidFill>
            </a:endParaRPr>
          </a:p>
          <a:p>
            <a:pPr marL="0" marR="365760" lvl="0" indent="0" algn="l" rtl="0">
              <a:spcBef>
                <a:spcPts val="0"/>
              </a:spcBef>
              <a:spcAft>
                <a:spcPts val="0"/>
              </a:spcAft>
              <a:buNone/>
            </a:pPr>
            <a:r>
              <a:rPr lang="en" sz="1200">
                <a:solidFill>
                  <a:schemeClr val="dk1"/>
                </a:solidFill>
              </a:rPr>
              <a:t>Lower poverty level</a:t>
            </a:r>
            <a:endParaRPr sz="1200">
              <a:solidFill>
                <a:schemeClr val="dk1"/>
              </a:solidFill>
            </a:endParaRPr>
          </a:p>
          <a:p>
            <a:pPr marL="0" marR="36576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b="1">
                <a:solidFill>
                  <a:srgbClr val="7470BF"/>
                </a:solidFill>
              </a:rPr>
              <a:t>5.More White, High Education:</a:t>
            </a:r>
            <a:endParaRPr>
              <a:solidFill>
                <a:schemeClr val="dk1"/>
              </a:solidFill>
            </a:endParaRPr>
          </a:p>
          <a:p>
            <a:pPr marL="0" lvl="0" indent="0" algn="l" rtl="0">
              <a:spcBef>
                <a:spcPts val="0"/>
              </a:spcBef>
              <a:spcAft>
                <a:spcPts val="0"/>
              </a:spcAft>
              <a:buNone/>
            </a:pPr>
            <a:r>
              <a:rPr lang="en" sz="1200">
                <a:solidFill>
                  <a:schemeClr val="dk1"/>
                </a:solidFill>
              </a:rPr>
              <a:t>More White Population</a:t>
            </a:r>
            <a:endParaRPr sz="1200">
              <a:solidFill>
                <a:schemeClr val="dk1"/>
              </a:solidFill>
            </a:endParaRPr>
          </a:p>
          <a:p>
            <a:pPr marL="0" lvl="0" indent="0" algn="l" rtl="0">
              <a:spcBef>
                <a:spcPts val="0"/>
              </a:spcBef>
              <a:spcAft>
                <a:spcPts val="0"/>
              </a:spcAft>
              <a:buNone/>
            </a:pPr>
            <a:r>
              <a:rPr lang="en" sz="1200">
                <a:solidFill>
                  <a:schemeClr val="dk1"/>
                </a:solidFill>
              </a:rPr>
              <a:t>Less Black or African American</a:t>
            </a:r>
            <a:endParaRPr sz="1200">
              <a:solidFill>
                <a:schemeClr val="dk1"/>
              </a:solidFill>
            </a:endParaRPr>
          </a:p>
          <a:p>
            <a:pPr marL="0" lvl="0" indent="0" algn="l" rtl="0">
              <a:spcBef>
                <a:spcPts val="0"/>
              </a:spcBef>
              <a:spcAft>
                <a:spcPts val="0"/>
              </a:spcAft>
              <a:buNone/>
            </a:pPr>
            <a:r>
              <a:rPr lang="en" sz="1200">
                <a:solidFill>
                  <a:schemeClr val="dk1"/>
                </a:solidFill>
              </a:rPr>
              <a:t>More work force</a:t>
            </a:r>
            <a:endParaRPr sz="1200">
              <a:solidFill>
                <a:schemeClr val="dk1"/>
              </a:solidFill>
            </a:endParaRPr>
          </a:p>
          <a:p>
            <a:pPr marL="0" lvl="0" indent="0" algn="l" rtl="0">
              <a:spcBef>
                <a:spcPts val="0"/>
              </a:spcBef>
              <a:spcAft>
                <a:spcPts val="0"/>
              </a:spcAft>
              <a:buNone/>
            </a:pPr>
            <a:r>
              <a:rPr lang="en" sz="1200">
                <a:solidFill>
                  <a:schemeClr val="dk1"/>
                </a:solidFill>
              </a:rPr>
              <a:t>Higher Education Level</a:t>
            </a:r>
            <a:endParaRPr sz="1200">
              <a:solidFill>
                <a:schemeClr val="dk1"/>
              </a:solidFill>
            </a:endParaRPr>
          </a:p>
          <a:p>
            <a:pPr marL="0" marR="365760" lvl="0" indent="0" algn="l" rtl="0">
              <a:spcBef>
                <a:spcPts val="0"/>
              </a:spcBef>
              <a:spcAft>
                <a:spcPts val="0"/>
              </a:spcAft>
              <a:buNone/>
            </a:pPr>
            <a:r>
              <a:rPr lang="en" sz="1200">
                <a:solidFill>
                  <a:schemeClr val="dk1"/>
                </a:solidFill>
              </a:rPr>
              <a:t>Lower poverty level</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p:txBody>
      </p:sp>
      <p:sp>
        <p:nvSpPr>
          <p:cNvPr id="444" name="Google Shape;44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1"/>
                                        </p:tgtEl>
                                        <p:attrNameLst>
                                          <p:attrName>style.visibility</p:attrName>
                                        </p:attrNameLst>
                                      </p:cBhvr>
                                      <p:to>
                                        <p:strVal val="visible"/>
                                      </p:to>
                                    </p:set>
                                    <p:animEffect transition="in" filter="fade">
                                      <p:cBhvr>
                                        <p:cTn id="7" dur="1000"/>
                                        <p:tgtEl>
                                          <p:spTgt spid="441"/>
                                        </p:tgtEl>
                                      </p:cBhvr>
                                    </p:animEffect>
                                  </p:childTnLst>
                                </p:cTn>
                              </p:par>
                              <p:par>
                                <p:cTn id="8" presetID="10" presetClass="entr" presetSubtype="0" fill="hold" nodeType="withEffect">
                                  <p:stCondLst>
                                    <p:cond delay="0"/>
                                  </p:stCondLst>
                                  <p:childTnLst>
                                    <p:set>
                                      <p:cBhvr>
                                        <p:cTn id="9" dur="1" fill="hold">
                                          <p:stCondLst>
                                            <p:cond delay="0"/>
                                          </p:stCondLst>
                                        </p:cTn>
                                        <p:tgtEl>
                                          <p:spTgt spid="434"/>
                                        </p:tgtEl>
                                        <p:attrNameLst>
                                          <p:attrName>style.visibility</p:attrName>
                                        </p:attrNameLst>
                                      </p:cBhvr>
                                      <p:to>
                                        <p:strVal val="visible"/>
                                      </p:to>
                                    </p:set>
                                    <p:animEffect transition="in" filter="fade">
                                      <p:cBhvr>
                                        <p:cTn id="10" dur="1000"/>
                                        <p:tgtEl>
                                          <p:spTgt spid="434"/>
                                        </p:tgtEl>
                                      </p:cBhvr>
                                    </p:animEffect>
                                  </p:childTnLst>
                                </p:cTn>
                              </p:par>
                              <p:par>
                                <p:cTn id="11" presetID="10" presetClass="entr" presetSubtype="0" fill="hold" nodeType="withEffect">
                                  <p:stCondLst>
                                    <p:cond delay="0"/>
                                  </p:stCondLst>
                                  <p:childTnLst>
                                    <p:set>
                                      <p:cBhvr>
                                        <p:cTn id="12" dur="1" fill="hold">
                                          <p:stCondLst>
                                            <p:cond delay="0"/>
                                          </p:stCondLst>
                                        </p:cTn>
                                        <p:tgtEl>
                                          <p:spTgt spid="435"/>
                                        </p:tgtEl>
                                        <p:attrNameLst>
                                          <p:attrName>style.visibility</p:attrName>
                                        </p:attrNameLst>
                                      </p:cBhvr>
                                      <p:to>
                                        <p:strVal val="visible"/>
                                      </p:to>
                                    </p:set>
                                    <p:animEffect transition="in" filter="fade">
                                      <p:cBhvr>
                                        <p:cTn id="13" dur="1000"/>
                                        <p:tgtEl>
                                          <p:spTgt spid="435"/>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fade">
                                      <p:cBhvr>
                                        <p:cTn id="17" dur="1000"/>
                                        <p:tgtEl>
                                          <p:spTgt spid="440"/>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442"/>
                                        </p:tgtEl>
                                        <p:attrNameLst>
                                          <p:attrName>style.visibility</p:attrName>
                                        </p:attrNameLst>
                                      </p:cBhvr>
                                      <p:to>
                                        <p:strVal val="visible"/>
                                      </p:to>
                                    </p:set>
                                    <p:animEffect transition="in" filter="fade">
                                      <p:cBhvr>
                                        <p:cTn id="21" dur="1000"/>
                                        <p:tgtEl>
                                          <p:spTgt spid="442"/>
                                        </p:tgtEl>
                                      </p:cBhvr>
                                    </p:animEffect>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443"/>
                                        </p:tgtEl>
                                        <p:attrNameLst>
                                          <p:attrName>style.visibility</p:attrName>
                                        </p:attrNameLst>
                                      </p:cBhvr>
                                      <p:to>
                                        <p:strVal val="visible"/>
                                      </p:to>
                                    </p:set>
                                    <p:animEffect transition="in" filter="fade">
                                      <p:cBhvr>
                                        <p:cTn id="25" dur="1000"/>
                                        <p:tgtEl>
                                          <p:spTgt spid="443"/>
                                        </p:tgtEl>
                                      </p:cBhvr>
                                    </p:animEffect>
                                  </p:childTnLst>
                                </p:cTn>
                              </p:par>
                            </p:childTnLst>
                          </p:cTn>
                        </p:par>
                        <p:par>
                          <p:cTn id="26" fill="hold">
                            <p:stCondLst>
                              <p:cond delay="4000"/>
                            </p:stCondLst>
                            <p:childTnLst>
                              <p:par>
                                <p:cTn id="27" presetID="10" presetClass="entr" presetSubtype="0" fill="hold" nodeType="afterEffect">
                                  <p:stCondLst>
                                    <p:cond delay="0"/>
                                  </p:stCondLst>
                                  <p:childTnLst>
                                    <p:set>
                                      <p:cBhvr>
                                        <p:cTn id="28" dur="1" fill="hold">
                                          <p:stCondLst>
                                            <p:cond delay="0"/>
                                          </p:stCondLst>
                                        </p:cTn>
                                        <p:tgtEl>
                                          <p:spTgt spid="413"/>
                                        </p:tgtEl>
                                        <p:attrNameLst>
                                          <p:attrName>style.visibility</p:attrName>
                                        </p:attrNameLst>
                                      </p:cBhvr>
                                      <p:to>
                                        <p:strVal val="visible"/>
                                      </p:to>
                                    </p:set>
                                    <p:animEffect transition="in" filter="fade">
                                      <p:cBhvr>
                                        <p:cTn id="29" dur="1000"/>
                                        <p:tgtEl>
                                          <p:spTgt spid="413"/>
                                        </p:tgtEl>
                                      </p:cBhvr>
                                    </p:animEffect>
                                  </p:childTnLst>
                                </p:cTn>
                              </p:par>
                              <p:par>
                                <p:cTn id="30" presetID="10" presetClass="entr" presetSubtype="0" fill="hold" nodeType="withEffect">
                                  <p:stCondLst>
                                    <p:cond delay="0"/>
                                  </p:stCondLst>
                                  <p:childTnLst>
                                    <p:set>
                                      <p:cBhvr>
                                        <p:cTn id="31" dur="1" fill="hold">
                                          <p:stCondLst>
                                            <p:cond delay="0"/>
                                          </p:stCondLst>
                                        </p:cTn>
                                        <p:tgtEl>
                                          <p:spTgt spid="414"/>
                                        </p:tgtEl>
                                        <p:attrNameLst>
                                          <p:attrName>style.visibility</p:attrName>
                                        </p:attrNameLst>
                                      </p:cBhvr>
                                      <p:to>
                                        <p:strVal val="visible"/>
                                      </p:to>
                                    </p:set>
                                    <p:animEffect transition="in" filter="fade">
                                      <p:cBhvr>
                                        <p:cTn id="32" dur="1000"/>
                                        <p:tgtEl>
                                          <p:spTgt spid="414"/>
                                        </p:tgtEl>
                                      </p:cBhvr>
                                    </p:animEffect>
                                  </p:childTnLst>
                                </p:cTn>
                              </p:par>
                              <p:par>
                                <p:cTn id="33" presetID="10" presetClass="entr" presetSubtype="0" fill="hold" nodeType="withEffect">
                                  <p:stCondLst>
                                    <p:cond delay="0"/>
                                  </p:stCondLst>
                                  <p:childTnLst>
                                    <p:set>
                                      <p:cBhvr>
                                        <p:cTn id="34" dur="1" fill="hold">
                                          <p:stCondLst>
                                            <p:cond delay="0"/>
                                          </p:stCondLst>
                                        </p:cTn>
                                        <p:tgtEl>
                                          <p:spTgt spid="415"/>
                                        </p:tgtEl>
                                        <p:attrNameLst>
                                          <p:attrName>style.visibility</p:attrName>
                                        </p:attrNameLst>
                                      </p:cBhvr>
                                      <p:to>
                                        <p:strVal val="visible"/>
                                      </p:to>
                                    </p:set>
                                    <p:animEffect transition="in" filter="fade">
                                      <p:cBhvr>
                                        <p:cTn id="35" dur="1000"/>
                                        <p:tgtEl>
                                          <p:spTgt spid="415"/>
                                        </p:tgtEl>
                                      </p:cBhvr>
                                    </p:animEffect>
                                  </p:childTnLst>
                                </p:cTn>
                              </p:par>
                              <p:par>
                                <p:cTn id="36" presetID="10" presetClass="entr" presetSubtype="0" fill="hold" nodeType="withEffect">
                                  <p:stCondLst>
                                    <p:cond delay="0"/>
                                  </p:stCondLst>
                                  <p:childTnLst>
                                    <p:set>
                                      <p:cBhvr>
                                        <p:cTn id="37" dur="1" fill="hold">
                                          <p:stCondLst>
                                            <p:cond delay="0"/>
                                          </p:stCondLst>
                                        </p:cTn>
                                        <p:tgtEl>
                                          <p:spTgt spid="416"/>
                                        </p:tgtEl>
                                        <p:attrNameLst>
                                          <p:attrName>style.visibility</p:attrName>
                                        </p:attrNameLst>
                                      </p:cBhvr>
                                      <p:to>
                                        <p:strVal val="visible"/>
                                      </p:to>
                                    </p:set>
                                    <p:animEffect transition="in" filter="fade">
                                      <p:cBhvr>
                                        <p:cTn id="38" dur="1000"/>
                                        <p:tgtEl>
                                          <p:spTgt spid="416"/>
                                        </p:tgtEl>
                                      </p:cBhvr>
                                    </p:animEffect>
                                  </p:childTnLst>
                                </p:cTn>
                              </p:par>
                              <p:par>
                                <p:cTn id="39" presetID="10" presetClass="entr" presetSubtype="0" fill="hold" nodeType="withEffect">
                                  <p:stCondLst>
                                    <p:cond delay="0"/>
                                  </p:stCondLst>
                                  <p:childTnLst>
                                    <p:set>
                                      <p:cBhvr>
                                        <p:cTn id="40" dur="1" fill="hold">
                                          <p:stCondLst>
                                            <p:cond delay="0"/>
                                          </p:stCondLst>
                                        </p:cTn>
                                        <p:tgtEl>
                                          <p:spTgt spid="417"/>
                                        </p:tgtEl>
                                        <p:attrNameLst>
                                          <p:attrName>style.visibility</p:attrName>
                                        </p:attrNameLst>
                                      </p:cBhvr>
                                      <p:to>
                                        <p:strVal val="visible"/>
                                      </p:to>
                                    </p:set>
                                    <p:animEffect transition="in" filter="fade">
                                      <p:cBhvr>
                                        <p:cTn id="41" dur="1000"/>
                                        <p:tgtEl>
                                          <p:spTgt spid="417"/>
                                        </p:tgtEl>
                                      </p:cBhvr>
                                    </p:animEffect>
                                  </p:childTnLst>
                                </p:cTn>
                              </p:par>
                              <p:par>
                                <p:cTn id="42" presetID="10" presetClass="entr" presetSubtype="0" fill="hold" nodeType="withEffect">
                                  <p:stCondLst>
                                    <p:cond delay="0"/>
                                  </p:stCondLst>
                                  <p:childTnLst>
                                    <p:set>
                                      <p:cBhvr>
                                        <p:cTn id="43" dur="1" fill="hold">
                                          <p:stCondLst>
                                            <p:cond delay="0"/>
                                          </p:stCondLst>
                                        </p:cTn>
                                        <p:tgtEl>
                                          <p:spTgt spid="418"/>
                                        </p:tgtEl>
                                        <p:attrNameLst>
                                          <p:attrName>style.visibility</p:attrName>
                                        </p:attrNameLst>
                                      </p:cBhvr>
                                      <p:to>
                                        <p:strVal val="visible"/>
                                      </p:to>
                                    </p:set>
                                    <p:animEffect transition="in" filter="fade">
                                      <p:cBhvr>
                                        <p:cTn id="44" dur="1000"/>
                                        <p:tgtEl>
                                          <p:spTgt spid="418"/>
                                        </p:tgtEl>
                                      </p:cBhvr>
                                    </p:animEffect>
                                  </p:childTnLst>
                                </p:cTn>
                              </p:par>
                              <p:par>
                                <p:cTn id="45" presetID="10" presetClass="entr" presetSubtype="0" fill="hold" nodeType="withEffect">
                                  <p:stCondLst>
                                    <p:cond delay="0"/>
                                  </p:stCondLst>
                                  <p:childTnLst>
                                    <p:set>
                                      <p:cBhvr>
                                        <p:cTn id="46" dur="1" fill="hold">
                                          <p:stCondLst>
                                            <p:cond delay="0"/>
                                          </p:stCondLst>
                                        </p:cTn>
                                        <p:tgtEl>
                                          <p:spTgt spid="419"/>
                                        </p:tgtEl>
                                        <p:attrNameLst>
                                          <p:attrName>style.visibility</p:attrName>
                                        </p:attrNameLst>
                                      </p:cBhvr>
                                      <p:to>
                                        <p:strVal val="visible"/>
                                      </p:to>
                                    </p:set>
                                    <p:animEffect transition="in" filter="fade">
                                      <p:cBhvr>
                                        <p:cTn id="47" dur="1000"/>
                                        <p:tgtEl>
                                          <p:spTgt spid="419"/>
                                        </p:tgtEl>
                                      </p:cBhvr>
                                    </p:animEffect>
                                  </p:childTnLst>
                                </p:cTn>
                              </p:par>
                              <p:par>
                                <p:cTn id="48" presetID="10" presetClass="entr" presetSubtype="0" fill="hold" nodeType="withEffect">
                                  <p:stCondLst>
                                    <p:cond delay="0"/>
                                  </p:stCondLst>
                                  <p:childTnLst>
                                    <p:set>
                                      <p:cBhvr>
                                        <p:cTn id="49" dur="1" fill="hold">
                                          <p:stCondLst>
                                            <p:cond delay="0"/>
                                          </p:stCondLst>
                                        </p:cTn>
                                        <p:tgtEl>
                                          <p:spTgt spid="420"/>
                                        </p:tgtEl>
                                        <p:attrNameLst>
                                          <p:attrName>style.visibility</p:attrName>
                                        </p:attrNameLst>
                                      </p:cBhvr>
                                      <p:to>
                                        <p:strVal val="visible"/>
                                      </p:to>
                                    </p:set>
                                    <p:animEffect transition="in" filter="fade">
                                      <p:cBhvr>
                                        <p:cTn id="50" dur="1000"/>
                                        <p:tgtEl>
                                          <p:spTgt spid="420"/>
                                        </p:tgtEl>
                                      </p:cBhvr>
                                    </p:animEffect>
                                  </p:childTnLst>
                                </p:cTn>
                              </p:par>
                              <p:par>
                                <p:cTn id="51" presetID="10" presetClass="entr" presetSubtype="0" fill="hold" nodeType="withEffect">
                                  <p:stCondLst>
                                    <p:cond delay="0"/>
                                  </p:stCondLst>
                                  <p:childTnLst>
                                    <p:set>
                                      <p:cBhvr>
                                        <p:cTn id="52" dur="1" fill="hold">
                                          <p:stCondLst>
                                            <p:cond delay="0"/>
                                          </p:stCondLst>
                                        </p:cTn>
                                        <p:tgtEl>
                                          <p:spTgt spid="421"/>
                                        </p:tgtEl>
                                        <p:attrNameLst>
                                          <p:attrName>style.visibility</p:attrName>
                                        </p:attrNameLst>
                                      </p:cBhvr>
                                      <p:to>
                                        <p:strVal val="visible"/>
                                      </p:to>
                                    </p:set>
                                    <p:animEffect transition="in" filter="fade">
                                      <p:cBhvr>
                                        <p:cTn id="53" dur="1000"/>
                                        <p:tgtEl>
                                          <p:spTgt spid="421"/>
                                        </p:tgtEl>
                                      </p:cBhvr>
                                    </p:animEffect>
                                  </p:childTnLst>
                                </p:cTn>
                              </p:par>
                              <p:par>
                                <p:cTn id="54" presetID="10" presetClass="entr" presetSubtype="0" fill="hold" nodeType="withEffect">
                                  <p:stCondLst>
                                    <p:cond delay="0"/>
                                  </p:stCondLst>
                                  <p:childTnLst>
                                    <p:set>
                                      <p:cBhvr>
                                        <p:cTn id="55" dur="1" fill="hold">
                                          <p:stCondLst>
                                            <p:cond delay="0"/>
                                          </p:stCondLst>
                                        </p:cTn>
                                        <p:tgtEl>
                                          <p:spTgt spid="422"/>
                                        </p:tgtEl>
                                        <p:attrNameLst>
                                          <p:attrName>style.visibility</p:attrName>
                                        </p:attrNameLst>
                                      </p:cBhvr>
                                      <p:to>
                                        <p:strVal val="visible"/>
                                      </p:to>
                                    </p:set>
                                    <p:animEffect transition="in" filter="fade">
                                      <p:cBhvr>
                                        <p:cTn id="56" dur="1000"/>
                                        <p:tgtEl>
                                          <p:spTgt spid="422"/>
                                        </p:tgtEl>
                                      </p:cBhvr>
                                    </p:animEffect>
                                  </p:childTnLst>
                                </p:cTn>
                              </p:par>
                              <p:par>
                                <p:cTn id="57" presetID="10" presetClass="entr" presetSubtype="0" fill="hold" nodeType="withEffect">
                                  <p:stCondLst>
                                    <p:cond delay="0"/>
                                  </p:stCondLst>
                                  <p:childTnLst>
                                    <p:set>
                                      <p:cBhvr>
                                        <p:cTn id="58" dur="1" fill="hold">
                                          <p:stCondLst>
                                            <p:cond delay="0"/>
                                          </p:stCondLst>
                                        </p:cTn>
                                        <p:tgtEl>
                                          <p:spTgt spid="423"/>
                                        </p:tgtEl>
                                        <p:attrNameLst>
                                          <p:attrName>style.visibility</p:attrName>
                                        </p:attrNameLst>
                                      </p:cBhvr>
                                      <p:to>
                                        <p:strVal val="visible"/>
                                      </p:to>
                                    </p:set>
                                    <p:animEffect transition="in" filter="fade">
                                      <p:cBhvr>
                                        <p:cTn id="59" dur="1000"/>
                                        <p:tgtEl>
                                          <p:spTgt spid="423"/>
                                        </p:tgtEl>
                                      </p:cBhvr>
                                    </p:animEffect>
                                  </p:childTnLst>
                                </p:cTn>
                              </p:par>
                              <p:par>
                                <p:cTn id="60" presetID="10" presetClass="entr" presetSubtype="0" fill="hold" nodeType="withEffect">
                                  <p:stCondLst>
                                    <p:cond delay="0"/>
                                  </p:stCondLst>
                                  <p:childTnLst>
                                    <p:set>
                                      <p:cBhvr>
                                        <p:cTn id="61" dur="1" fill="hold">
                                          <p:stCondLst>
                                            <p:cond delay="0"/>
                                          </p:stCondLst>
                                        </p:cTn>
                                        <p:tgtEl>
                                          <p:spTgt spid="424"/>
                                        </p:tgtEl>
                                        <p:attrNameLst>
                                          <p:attrName>style.visibility</p:attrName>
                                        </p:attrNameLst>
                                      </p:cBhvr>
                                      <p:to>
                                        <p:strVal val="visible"/>
                                      </p:to>
                                    </p:set>
                                    <p:animEffect transition="in" filter="fade">
                                      <p:cBhvr>
                                        <p:cTn id="62" dur="1000"/>
                                        <p:tgtEl>
                                          <p:spTgt spid="424"/>
                                        </p:tgtEl>
                                      </p:cBhvr>
                                    </p:animEffect>
                                  </p:childTnLst>
                                </p:cTn>
                              </p:par>
                              <p:par>
                                <p:cTn id="63" presetID="10" presetClass="entr" presetSubtype="0" fill="hold" nodeType="withEffect">
                                  <p:stCondLst>
                                    <p:cond delay="0"/>
                                  </p:stCondLst>
                                  <p:childTnLst>
                                    <p:set>
                                      <p:cBhvr>
                                        <p:cTn id="64" dur="1" fill="hold">
                                          <p:stCondLst>
                                            <p:cond delay="0"/>
                                          </p:stCondLst>
                                        </p:cTn>
                                        <p:tgtEl>
                                          <p:spTgt spid="425"/>
                                        </p:tgtEl>
                                        <p:attrNameLst>
                                          <p:attrName>style.visibility</p:attrName>
                                        </p:attrNameLst>
                                      </p:cBhvr>
                                      <p:to>
                                        <p:strVal val="visible"/>
                                      </p:to>
                                    </p:set>
                                    <p:animEffect transition="in" filter="fade">
                                      <p:cBhvr>
                                        <p:cTn id="65" dur="1000"/>
                                        <p:tgtEl>
                                          <p:spTgt spid="425"/>
                                        </p:tgtEl>
                                      </p:cBhvr>
                                    </p:animEffect>
                                  </p:childTnLst>
                                </p:cTn>
                              </p:par>
                              <p:par>
                                <p:cTn id="66" presetID="10" presetClass="entr" presetSubtype="0" fill="hold" nodeType="withEffect">
                                  <p:stCondLst>
                                    <p:cond delay="0"/>
                                  </p:stCondLst>
                                  <p:childTnLst>
                                    <p:set>
                                      <p:cBhvr>
                                        <p:cTn id="67" dur="1" fill="hold">
                                          <p:stCondLst>
                                            <p:cond delay="0"/>
                                          </p:stCondLst>
                                        </p:cTn>
                                        <p:tgtEl>
                                          <p:spTgt spid="426"/>
                                        </p:tgtEl>
                                        <p:attrNameLst>
                                          <p:attrName>style.visibility</p:attrName>
                                        </p:attrNameLst>
                                      </p:cBhvr>
                                      <p:to>
                                        <p:strVal val="visible"/>
                                      </p:to>
                                    </p:set>
                                    <p:animEffect transition="in" filter="fade">
                                      <p:cBhvr>
                                        <p:cTn id="68" dur="1000"/>
                                        <p:tgtEl>
                                          <p:spTgt spid="426"/>
                                        </p:tgtEl>
                                      </p:cBhvr>
                                    </p:animEffect>
                                  </p:childTnLst>
                                </p:cTn>
                              </p:par>
                              <p:par>
                                <p:cTn id="69" presetID="10" presetClass="entr" presetSubtype="0" fill="hold" nodeType="withEffect">
                                  <p:stCondLst>
                                    <p:cond delay="0"/>
                                  </p:stCondLst>
                                  <p:childTnLst>
                                    <p:set>
                                      <p:cBhvr>
                                        <p:cTn id="70" dur="1" fill="hold">
                                          <p:stCondLst>
                                            <p:cond delay="0"/>
                                          </p:stCondLst>
                                        </p:cTn>
                                        <p:tgtEl>
                                          <p:spTgt spid="427"/>
                                        </p:tgtEl>
                                        <p:attrNameLst>
                                          <p:attrName>style.visibility</p:attrName>
                                        </p:attrNameLst>
                                      </p:cBhvr>
                                      <p:to>
                                        <p:strVal val="visible"/>
                                      </p:to>
                                    </p:set>
                                    <p:animEffect transition="in" filter="fade">
                                      <p:cBhvr>
                                        <p:cTn id="71" dur="1000"/>
                                        <p:tgtEl>
                                          <p:spTgt spid="427"/>
                                        </p:tgtEl>
                                      </p:cBhvr>
                                    </p:animEffect>
                                  </p:childTnLst>
                                </p:cTn>
                              </p:par>
                              <p:par>
                                <p:cTn id="72" presetID="10" presetClass="entr" presetSubtype="0" fill="hold" nodeType="withEffect">
                                  <p:stCondLst>
                                    <p:cond delay="0"/>
                                  </p:stCondLst>
                                  <p:childTnLst>
                                    <p:set>
                                      <p:cBhvr>
                                        <p:cTn id="73" dur="1" fill="hold">
                                          <p:stCondLst>
                                            <p:cond delay="0"/>
                                          </p:stCondLst>
                                        </p:cTn>
                                        <p:tgtEl>
                                          <p:spTgt spid="428"/>
                                        </p:tgtEl>
                                        <p:attrNameLst>
                                          <p:attrName>style.visibility</p:attrName>
                                        </p:attrNameLst>
                                      </p:cBhvr>
                                      <p:to>
                                        <p:strVal val="visible"/>
                                      </p:to>
                                    </p:set>
                                    <p:animEffect transition="in" filter="fade">
                                      <p:cBhvr>
                                        <p:cTn id="74" dur="1000"/>
                                        <p:tgtEl>
                                          <p:spTgt spid="428"/>
                                        </p:tgtEl>
                                      </p:cBhvr>
                                    </p:animEffect>
                                  </p:childTnLst>
                                </p:cTn>
                              </p:par>
                              <p:par>
                                <p:cTn id="75" presetID="10" presetClass="entr" presetSubtype="0" fill="hold" nodeType="withEffect">
                                  <p:stCondLst>
                                    <p:cond delay="0"/>
                                  </p:stCondLst>
                                  <p:childTnLst>
                                    <p:set>
                                      <p:cBhvr>
                                        <p:cTn id="76" dur="1" fill="hold">
                                          <p:stCondLst>
                                            <p:cond delay="0"/>
                                          </p:stCondLst>
                                        </p:cTn>
                                        <p:tgtEl>
                                          <p:spTgt spid="429"/>
                                        </p:tgtEl>
                                        <p:attrNameLst>
                                          <p:attrName>style.visibility</p:attrName>
                                        </p:attrNameLst>
                                      </p:cBhvr>
                                      <p:to>
                                        <p:strVal val="visible"/>
                                      </p:to>
                                    </p:set>
                                    <p:animEffect transition="in" filter="fade">
                                      <p:cBhvr>
                                        <p:cTn id="77" dur="1000"/>
                                        <p:tgtEl>
                                          <p:spTgt spid="429"/>
                                        </p:tgtEl>
                                      </p:cBhvr>
                                    </p:animEffect>
                                  </p:childTnLst>
                                </p:cTn>
                              </p:par>
                              <p:par>
                                <p:cTn id="78" presetID="10" presetClass="entr" presetSubtype="0" fill="hold" nodeType="withEffect">
                                  <p:stCondLst>
                                    <p:cond delay="0"/>
                                  </p:stCondLst>
                                  <p:childTnLst>
                                    <p:set>
                                      <p:cBhvr>
                                        <p:cTn id="79" dur="1" fill="hold">
                                          <p:stCondLst>
                                            <p:cond delay="0"/>
                                          </p:stCondLst>
                                        </p:cTn>
                                        <p:tgtEl>
                                          <p:spTgt spid="430"/>
                                        </p:tgtEl>
                                        <p:attrNameLst>
                                          <p:attrName>style.visibility</p:attrName>
                                        </p:attrNameLst>
                                      </p:cBhvr>
                                      <p:to>
                                        <p:strVal val="visible"/>
                                      </p:to>
                                    </p:set>
                                    <p:animEffect transition="in" filter="fade">
                                      <p:cBhvr>
                                        <p:cTn id="80" dur="1000"/>
                                        <p:tgtEl>
                                          <p:spTgt spid="430"/>
                                        </p:tgtEl>
                                      </p:cBhvr>
                                    </p:animEffect>
                                  </p:childTnLst>
                                </p:cTn>
                              </p:par>
                              <p:par>
                                <p:cTn id="81" presetID="10" presetClass="entr" presetSubtype="0" fill="hold" nodeType="withEffect">
                                  <p:stCondLst>
                                    <p:cond delay="0"/>
                                  </p:stCondLst>
                                  <p:childTnLst>
                                    <p:set>
                                      <p:cBhvr>
                                        <p:cTn id="82" dur="1" fill="hold">
                                          <p:stCondLst>
                                            <p:cond delay="0"/>
                                          </p:stCondLst>
                                        </p:cTn>
                                        <p:tgtEl>
                                          <p:spTgt spid="437"/>
                                        </p:tgtEl>
                                        <p:attrNameLst>
                                          <p:attrName>style.visibility</p:attrName>
                                        </p:attrNameLst>
                                      </p:cBhvr>
                                      <p:to>
                                        <p:strVal val="visible"/>
                                      </p:to>
                                    </p:set>
                                    <p:animEffect transition="in" filter="fade">
                                      <p:cBhvr>
                                        <p:cTn id="83" dur="1000"/>
                                        <p:tgtEl>
                                          <p:spTgt spid="437"/>
                                        </p:tgtEl>
                                      </p:cBhvr>
                                    </p:animEffect>
                                  </p:childTnLst>
                                </p:cTn>
                              </p:par>
                              <p:par>
                                <p:cTn id="84" presetID="10" presetClass="entr" presetSubtype="0" fill="hold" nodeType="withEffect">
                                  <p:stCondLst>
                                    <p:cond delay="0"/>
                                  </p:stCondLst>
                                  <p:childTnLst>
                                    <p:set>
                                      <p:cBhvr>
                                        <p:cTn id="85" dur="1" fill="hold">
                                          <p:stCondLst>
                                            <p:cond delay="0"/>
                                          </p:stCondLst>
                                        </p:cTn>
                                        <p:tgtEl>
                                          <p:spTgt spid="438"/>
                                        </p:tgtEl>
                                        <p:attrNameLst>
                                          <p:attrName>style.visibility</p:attrName>
                                        </p:attrNameLst>
                                      </p:cBhvr>
                                      <p:to>
                                        <p:strVal val="visible"/>
                                      </p:to>
                                    </p:set>
                                    <p:animEffect transition="in" filter="fade">
                                      <p:cBhvr>
                                        <p:cTn id="86" dur="1000"/>
                                        <p:tgtEl>
                                          <p:spTgt spid="438"/>
                                        </p:tgtEl>
                                      </p:cBhvr>
                                    </p:animEffect>
                                  </p:childTnLst>
                                </p:cTn>
                              </p:par>
                              <p:par>
                                <p:cTn id="87" presetID="10" presetClass="entr" presetSubtype="0" fill="hold" nodeType="withEffect">
                                  <p:stCondLst>
                                    <p:cond delay="0"/>
                                  </p:stCondLst>
                                  <p:childTnLst>
                                    <p:set>
                                      <p:cBhvr>
                                        <p:cTn id="88" dur="1" fill="hold">
                                          <p:stCondLst>
                                            <p:cond delay="0"/>
                                          </p:stCondLst>
                                        </p:cTn>
                                        <p:tgtEl>
                                          <p:spTgt spid="439"/>
                                        </p:tgtEl>
                                        <p:attrNameLst>
                                          <p:attrName>style.visibility</p:attrName>
                                        </p:attrNameLst>
                                      </p:cBhvr>
                                      <p:to>
                                        <p:strVal val="visible"/>
                                      </p:to>
                                    </p:set>
                                    <p:animEffect transition="in" filter="fade">
                                      <p:cBhvr>
                                        <p:cTn id="89" dur="1000"/>
                                        <p:tgtEl>
                                          <p:spTgt spid="439"/>
                                        </p:tgtEl>
                                      </p:cBhvr>
                                    </p:animEffect>
                                  </p:childTnLst>
                                </p:cTn>
                              </p:par>
                              <p:par>
                                <p:cTn id="90" presetID="10" presetClass="entr" presetSubtype="0" fill="hold" nodeType="withEffect">
                                  <p:stCondLst>
                                    <p:cond delay="0"/>
                                  </p:stCondLst>
                                  <p:childTnLst>
                                    <p:set>
                                      <p:cBhvr>
                                        <p:cTn id="91" dur="1" fill="hold">
                                          <p:stCondLst>
                                            <p:cond delay="0"/>
                                          </p:stCondLst>
                                        </p:cTn>
                                        <p:tgtEl>
                                          <p:spTgt spid="436"/>
                                        </p:tgtEl>
                                        <p:attrNameLst>
                                          <p:attrName>style.visibility</p:attrName>
                                        </p:attrNameLst>
                                      </p:cBhvr>
                                      <p:to>
                                        <p:strVal val="visible"/>
                                      </p:to>
                                    </p:set>
                                    <p:animEffect transition="in" filter="fade">
                                      <p:cBhvr>
                                        <p:cTn id="92" dur="1000"/>
                                        <p:tgtEl>
                                          <p:spTgt spid="436"/>
                                        </p:tgtEl>
                                      </p:cBhvr>
                                    </p:animEffect>
                                  </p:childTnLst>
                                </p:cTn>
                              </p:par>
                              <p:par>
                                <p:cTn id="93" presetID="10" presetClass="entr" presetSubtype="0" fill="hold" nodeType="withEffect">
                                  <p:stCondLst>
                                    <p:cond delay="0"/>
                                  </p:stCondLst>
                                  <p:childTnLst>
                                    <p:set>
                                      <p:cBhvr>
                                        <p:cTn id="94" dur="1" fill="hold">
                                          <p:stCondLst>
                                            <p:cond delay="0"/>
                                          </p:stCondLst>
                                        </p:cTn>
                                        <p:tgtEl>
                                          <p:spTgt spid="432"/>
                                        </p:tgtEl>
                                        <p:attrNameLst>
                                          <p:attrName>style.visibility</p:attrName>
                                        </p:attrNameLst>
                                      </p:cBhvr>
                                      <p:to>
                                        <p:strVal val="visible"/>
                                      </p:to>
                                    </p:set>
                                    <p:animEffect transition="in" filter="fade">
                                      <p:cBhvr>
                                        <p:cTn id="95" dur="1000"/>
                                        <p:tgtEl>
                                          <p:spTgt spid="432"/>
                                        </p:tgtEl>
                                      </p:cBhvr>
                                    </p:animEffect>
                                  </p:childTnLst>
                                </p:cTn>
                              </p:par>
                              <p:par>
                                <p:cTn id="96" presetID="10" presetClass="entr" presetSubtype="0" fill="hold" nodeType="withEffect">
                                  <p:stCondLst>
                                    <p:cond delay="0"/>
                                  </p:stCondLst>
                                  <p:childTnLst>
                                    <p:set>
                                      <p:cBhvr>
                                        <p:cTn id="97" dur="1" fill="hold">
                                          <p:stCondLst>
                                            <p:cond delay="0"/>
                                          </p:stCondLst>
                                        </p:cTn>
                                        <p:tgtEl>
                                          <p:spTgt spid="433"/>
                                        </p:tgtEl>
                                        <p:attrNameLst>
                                          <p:attrName>style.visibility</p:attrName>
                                        </p:attrNameLst>
                                      </p:cBhvr>
                                      <p:to>
                                        <p:strVal val="visible"/>
                                      </p:to>
                                    </p:set>
                                    <p:animEffect transition="in" filter="fade">
                                      <p:cBhvr>
                                        <p:cTn id="98" dur="1000"/>
                                        <p:tgtEl>
                                          <p:spTgt spid="433"/>
                                        </p:tgtEl>
                                      </p:cBhvr>
                                    </p:animEffect>
                                  </p:childTnLst>
                                </p:cTn>
                              </p:par>
                              <p:par>
                                <p:cTn id="99" presetID="10" presetClass="entr" presetSubtype="0" fill="hold" nodeType="withEffect">
                                  <p:stCondLst>
                                    <p:cond delay="0"/>
                                  </p:stCondLst>
                                  <p:childTnLst>
                                    <p:set>
                                      <p:cBhvr>
                                        <p:cTn id="100" dur="1" fill="hold">
                                          <p:stCondLst>
                                            <p:cond delay="0"/>
                                          </p:stCondLst>
                                        </p:cTn>
                                        <p:tgtEl>
                                          <p:spTgt spid="431"/>
                                        </p:tgtEl>
                                        <p:attrNameLst>
                                          <p:attrName>style.visibility</p:attrName>
                                        </p:attrNameLst>
                                      </p:cBhvr>
                                      <p:to>
                                        <p:strVal val="visible"/>
                                      </p:to>
                                    </p:set>
                                    <p:animEffect transition="in" filter="fade">
                                      <p:cBhvr>
                                        <p:cTn id="101"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5"/>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0" name="Google Shape;450;p45"/>
          <p:cNvPicPr preferRelativeResize="0"/>
          <p:nvPr/>
        </p:nvPicPr>
        <p:blipFill rotWithShape="1">
          <a:blip r:embed="rId3">
            <a:alphaModFix/>
          </a:blip>
          <a:srcRect/>
          <a:stretch/>
        </p:blipFill>
        <p:spPr>
          <a:xfrm>
            <a:off x="806525" y="1688319"/>
            <a:ext cx="3502926" cy="2893026"/>
          </a:xfrm>
          <a:prstGeom prst="rect">
            <a:avLst/>
          </a:prstGeom>
          <a:noFill/>
          <a:ln>
            <a:noFill/>
          </a:ln>
        </p:spPr>
      </p:pic>
      <p:pic>
        <p:nvPicPr>
          <p:cNvPr id="451" name="Google Shape;451;p45"/>
          <p:cNvPicPr preferRelativeResize="0"/>
          <p:nvPr/>
        </p:nvPicPr>
        <p:blipFill rotWithShape="1">
          <a:blip r:embed="rId4">
            <a:alphaModFix/>
          </a:blip>
          <a:srcRect/>
          <a:stretch/>
        </p:blipFill>
        <p:spPr>
          <a:xfrm>
            <a:off x="4691425" y="1560250"/>
            <a:ext cx="3778150" cy="3149624"/>
          </a:xfrm>
          <a:prstGeom prst="rect">
            <a:avLst/>
          </a:prstGeom>
          <a:noFill/>
          <a:ln>
            <a:noFill/>
          </a:ln>
        </p:spPr>
      </p:pic>
      <p:sp>
        <p:nvSpPr>
          <p:cNvPr id="452" name="Google Shape;452;p45"/>
          <p:cNvSpPr txBox="1"/>
          <p:nvPr/>
        </p:nvSpPr>
        <p:spPr>
          <a:xfrm>
            <a:off x="762550" y="1075300"/>
            <a:ext cx="2903700" cy="70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With Race:Ridge Regressor </a:t>
            </a:r>
            <a:endParaRPr sz="2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53" name="Google Shape;453;p45"/>
          <p:cNvSpPr txBox="1"/>
          <p:nvPr/>
        </p:nvSpPr>
        <p:spPr>
          <a:xfrm>
            <a:off x="4572000" y="1075300"/>
            <a:ext cx="4473000" cy="38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Exclude Race:Random Forest Regressor</a:t>
            </a:r>
            <a:endParaRPr sz="2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54" name="Google Shape;454;p45"/>
          <p:cNvSpPr txBox="1">
            <a:spLocks noGrp="1"/>
          </p:cNvSpPr>
          <p:nvPr>
            <p:ph type="title"/>
          </p:nvPr>
        </p:nvSpPr>
        <p:spPr>
          <a:xfrm>
            <a:off x="311700" y="1322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4 (Modeling): Feature Importance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6"/>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6"/>
          <p:cNvSpPr txBox="1">
            <a:spLocks noGrp="1"/>
          </p:cNvSpPr>
          <p:nvPr>
            <p:ph type="title"/>
          </p:nvPr>
        </p:nvSpPr>
        <p:spPr>
          <a:xfrm>
            <a:off x="311700" y="1322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4 (Modeling): Predictive Modeling 1</a:t>
            </a:r>
            <a:endParaRPr/>
          </a:p>
        </p:txBody>
      </p:sp>
      <p:pic>
        <p:nvPicPr>
          <p:cNvPr id="461" name="Google Shape;461;p46"/>
          <p:cNvPicPr preferRelativeResize="0"/>
          <p:nvPr/>
        </p:nvPicPr>
        <p:blipFill rotWithShape="1">
          <a:blip r:embed="rId3">
            <a:alphaModFix/>
          </a:blip>
          <a:srcRect/>
          <a:stretch/>
        </p:blipFill>
        <p:spPr>
          <a:xfrm>
            <a:off x="3694850" y="1911950"/>
            <a:ext cx="5137450" cy="2856724"/>
          </a:xfrm>
          <a:prstGeom prst="rect">
            <a:avLst/>
          </a:prstGeom>
          <a:noFill/>
          <a:ln>
            <a:noFill/>
          </a:ln>
        </p:spPr>
      </p:pic>
      <p:sp>
        <p:nvSpPr>
          <p:cNvPr id="462" name="Google Shape;462;p46"/>
          <p:cNvSpPr txBox="1">
            <a:spLocks noGrp="1"/>
          </p:cNvSpPr>
          <p:nvPr>
            <p:ph type="title"/>
          </p:nvPr>
        </p:nvSpPr>
        <p:spPr>
          <a:xfrm>
            <a:off x="3694850" y="1209925"/>
            <a:ext cx="38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200"/>
              <a:t>Lift Chart of the Model</a:t>
            </a:r>
            <a:endParaRPr sz="2200"/>
          </a:p>
        </p:txBody>
      </p:sp>
      <p:sp>
        <p:nvSpPr>
          <p:cNvPr id="463" name="Google Shape;463;p46"/>
          <p:cNvSpPr txBox="1">
            <a:spLocks noGrp="1"/>
          </p:cNvSpPr>
          <p:nvPr>
            <p:ph type="title"/>
          </p:nvPr>
        </p:nvSpPr>
        <p:spPr>
          <a:xfrm>
            <a:off x="443575" y="907125"/>
            <a:ext cx="2155800" cy="141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t>Model Used: </a:t>
            </a:r>
            <a:endParaRPr sz="1600"/>
          </a:p>
          <a:p>
            <a:pPr marL="0" lvl="0" indent="0" algn="l" rtl="0">
              <a:lnSpc>
                <a:spcPct val="100000"/>
              </a:lnSpc>
              <a:spcBef>
                <a:spcPts val="0"/>
              </a:spcBef>
              <a:spcAft>
                <a:spcPts val="0"/>
              </a:spcAft>
              <a:buSzPts val="2800"/>
              <a:buNone/>
            </a:pPr>
            <a:r>
              <a:rPr lang="en" sz="1600"/>
              <a:t>Ridge Regressor </a:t>
            </a:r>
            <a:endParaRPr sz="2200"/>
          </a:p>
          <a:p>
            <a:pPr marL="0" lvl="0" indent="0" algn="l" rtl="0">
              <a:lnSpc>
                <a:spcPct val="100000"/>
              </a:lnSpc>
              <a:spcBef>
                <a:spcPts val="0"/>
              </a:spcBef>
              <a:spcAft>
                <a:spcPts val="0"/>
              </a:spcAft>
              <a:buSzPts val="2800"/>
              <a:buNone/>
            </a:pPr>
            <a:r>
              <a:rPr lang="en" sz="1600"/>
              <a:t>RMSE in hold out </a:t>
            </a:r>
            <a:endParaRPr sz="1600"/>
          </a:p>
          <a:p>
            <a:pPr marL="0" lvl="0" indent="0" algn="l" rtl="0">
              <a:lnSpc>
                <a:spcPct val="100000"/>
              </a:lnSpc>
              <a:spcBef>
                <a:spcPts val="0"/>
              </a:spcBef>
              <a:spcAft>
                <a:spcPts val="0"/>
              </a:spcAft>
              <a:buSzPts val="2800"/>
              <a:buNone/>
            </a:pPr>
            <a:r>
              <a:rPr lang="en" sz="1600"/>
              <a:t>Validation dataset:</a:t>
            </a:r>
            <a:endParaRPr sz="1600"/>
          </a:p>
          <a:p>
            <a:pPr marL="0" lvl="0" indent="0" algn="l" rtl="0">
              <a:lnSpc>
                <a:spcPct val="100000"/>
              </a:lnSpc>
              <a:spcBef>
                <a:spcPts val="0"/>
              </a:spcBef>
              <a:spcAft>
                <a:spcPts val="0"/>
              </a:spcAft>
              <a:buSzPts val="2800"/>
              <a:buNone/>
            </a:pPr>
            <a:r>
              <a:rPr lang="en" sz="1600"/>
              <a:t>0.1372</a:t>
            </a:r>
            <a:endParaRPr sz="1600"/>
          </a:p>
        </p:txBody>
      </p:sp>
      <p:pic>
        <p:nvPicPr>
          <p:cNvPr id="464" name="Google Shape;464;p46"/>
          <p:cNvPicPr preferRelativeResize="0"/>
          <p:nvPr/>
        </p:nvPicPr>
        <p:blipFill rotWithShape="1">
          <a:blip r:embed="rId4">
            <a:alphaModFix/>
          </a:blip>
          <a:srcRect r="44699"/>
          <a:stretch/>
        </p:blipFill>
        <p:spPr>
          <a:xfrm>
            <a:off x="443575" y="2840625"/>
            <a:ext cx="2012675" cy="1933526"/>
          </a:xfrm>
          <a:prstGeom prst="rect">
            <a:avLst/>
          </a:prstGeom>
          <a:noFill/>
          <a:ln>
            <a:noFill/>
          </a:ln>
        </p:spPr>
      </p:pic>
      <p:sp>
        <p:nvSpPr>
          <p:cNvPr id="465" name="Google Shape;465;p46"/>
          <p:cNvSpPr txBox="1">
            <a:spLocks noGrp="1"/>
          </p:cNvSpPr>
          <p:nvPr>
            <p:ph type="title"/>
          </p:nvPr>
        </p:nvSpPr>
        <p:spPr>
          <a:xfrm>
            <a:off x="397925" y="2323450"/>
            <a:ext cx="38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200"/>
              <a:t>Residuals:</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7"/>
          <p:cNvSpPr/>
          <p:nvPr/>
        </p:nvSpPr>
        <p:spPr>
          <a:xfrm>
            <a:off x="0" y="-9727"/>
            <a:ext cx="9144000" cy="1003200"/>
          </a:xfrm>
          <a:prstGeom prst="rect">
            <a:avLst/>
          </a:prstGeom>
          <a:solidFill>
            <a:srgbClr val="E6B3CA">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47"/>
          <p:cNvSpPr txBox="1">
            <a:spLocks noGrp="1"/>
          </p:cNvSpPr>
          <p:nvPr>
            <p:ph type="title"/>
          </p:nvPr>
        </p:nvSpPr>
        <p:spPr>
          <a:xfrm>
            <a:off x="311700" y="1322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4 (Modeling): Predictive Modeling 2</a:t>
            </a:r>
            <a:endParaRPr/>
          </a:p>
        </p:txBody>
      </p:sp>
      <p:sp>
        <p:nvSpPr>
          <p:cNvPr id="472" name="Google Shape;472;p47"/>
          <p:cNvSpPr txBox="1">
            <a:spLocks noGrp="1"/>
          </p:cNvSpPr>
          <p:nvPr>
            <p:ph type="title"/>
          </p:nvPr>
        </p:nvSpPr>
        <p:spPr>
          <a:xfrm>
            <a:off x="3694850" y="1209925"/>
            <a:ext cx="38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200"/>
              <a:t>Lift Chart of the Model</a:t>
            </a:r>
            <a:endParaRPr sz="2200"/>
          </a:p>
        </p:txBody>
      </p:sp>
      <p:sp>
        <p:nvSpPr>
          <p:cNvPr id="473" name="Google Shape;473;p47"/>
          <p:cNvSpPr txBox="1">
            <a:spLocks noGrp="1"/>
          </p:cNvSpPr>
          <p:nvPr>
            <p:ph type="title"/>
          </p:nvPr>
        </p:nvSpPr>
        <p:spPr>
          <a:xfrm>
            <a:off x="443575" y="907125"/>
            <a:ext cx="3817500" cy="193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t>Model Used: </a:t>
            </a:r>
            <a:endParaRPr sz="1600"/>
          </a:p>
          <a:p>
            <a:pPr marL="0" lvl="0" indent="0" algn="l" rtl="0">
              <a:lnSpc>
                <a:spcPct val="100000"/>
              </a:lnSpc>
              <a:spcBef>
                <a:spcPts val="0"/>
              </a:spcBef>
              <a:spcAft>
                <a:spcPts val="0"/>
              </a:spcAft>
              <a:buSzPts val="2800"/>
              <a:buNone/>
            </a:pPr>
            <a:r>
              <a:rPr lang="en" sz="1600"/>
              <a:t>Random Forest Regressor</a:t>
            </a:r>
            <a:endParaRPr sz="2200"/>
          </a:p>
          <a:p>
            <a:pPr marL="0" lvl="0" indent="0" algn="l" rtl="0">
              <a:lnSpc>
                <a:spcPct val="100000"/>
              </a:lnSpc>
              <a:spcBef>
                <a:spcPts val="0"/>
              </a:spcBef>
              <a:spcAft>
                <a:spcPts val="0"/>
              </a:spcAft>
              <a:buSzPts val="2800"/>
              <a:buNone/>
            </a:pPr>
            <a:r>
              <a:rPr lang="en" sz="1600"/>
              <a:t>RMSE in hold out </a:t>
            </a:r>
            <a:endParaRPr sz="1600"/>
          </a:p>
          <a:p>
            <a:pPr marL="0" lvl="0" indent="0" algn="l" rtl="0">
              <a:lnSpc>
                <a:spcPct val="100000"/>
              </a:lnSpc>
              <a:spcBef>
                <a:spcPts val="0"/>
              </a:spcBef>
              <a:spcAft>
                <a:spcPts val="0"/>
              </a:spcAft>
              <a:buSzPts val="2800"/>
              <a:buNone/>
            </a:pPr>
            <a:r>
              <a:rPr lang="en" sz="1600"/>
              <a:t>Validation dataset:</a:t>
            </a:r>
            <a:endParaRPr sz="1600"/>
          </a:p>
          <a:p>
            <a:pPr marL="0" lvl="0" indent="0" algn="l" rtl="0">
              <a:lnSpc>
                <a:spcPct val="100000"/>
              </a:lnSpc>
              <a:spcBef>
                <a:spcPts val="0"/>
              </a:spcBef>
              <a:spcAft>
                <a:spcPts val="0"/>
              </a:spcAft>
              <a:buSzPts val="2800"/>
              <a:buNone/>
            </a:pPr>
            <a:r>
              <a:rPr lang="en" sz="1600"/>
              <a:t>0.1640</a:t>
            </a:r>
            <a:endParaRPr sz="1600"/>
          </a:p>
        </p:txBody>
      </p:sp>
      <p:sp>
        <p:nvSpPr>
          <p:cNvPr id="474" name="Google Shape;474;p47"/>
          <p:cNvSpPr txBox="1">
            <a:spLocks noGrp="1"/>
          </p:cNvSpPr>
          <p:nvPr>
            <p:ph type="title"/>
          </p:nvPr>
        </p:nvSpPr>
        <p:spPr>
          <a:xfrm>
            <a:off x="397925" y="2323450"/>
            <a:ext cx="38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200"/>
              <a:t>Residuals:</a:t>
            </a:r>
            <a:endParaRPr sz="2200"/>
          </a:p>
        </p:txBody>
      </p:sp>
      <p:pic>
        <p:nvPicPr>
          <p:cNvPr id="475" name="Google Shape;475;p47"/>
          <p:cNvPicPr preferRelativeResize="0"/>
          <p:nvPr/>
        </p:nvPicPr>
        <p:blipFill rotWithShape="1">
          <a:blip r:embed="rId3">
            <a:alphaModFix/>
          </a:blip>
          <a:srcRect/>
          <a:stretch/>
        </p:blipFill>
        <p:spPr>
          <a:xfrm>
            <a:off x="470900" y="2840625"/>
            <a:ext cx="2088108" cy="1942549"/>
          </a:xfrm>
          <a:prstGeom prst="rect">
            <a:avLst/>
          </a:prstGeom>
          <a:noFill/>
          <a:ln>
            <a:noFill/>
          </a:ln>
        </p:spPr>
      </p:pic>
      <p:pic>
        <p:nvPicPr>
          <p:cNvPr id="476" name="Google Shape;476;p47"/>
          <p:cNvPicPr preferRelativeResize="0"/>
          <p:nvPr/>
        </p:nvPicPr>
        <p:blipFill rotWithShape="1">
          <a:blip r:embed="rId4">
            <a:alphaModFix/>
          </a:blip>
          <a:srcRect/>
          <a:stretch/>
        </p:blipFill>
        <p:spPr>
          <a:xfrm>
            <a:off x="3776475" y="1826575"/>
            <a:ext cx="4959175" cy="289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p:nvPr/>
        </p:nvSpPr>
        <p:spPr>
          <a:xfrm>
            <a:off x="0" y="-19455"/>
            <a:ext cx="9144000" cy="1003200"/>
          </a:xfrm>
          <a:prstGeom prst="rect">
            <a:avLst/>
          </a:prstGeom>
          <a:solidFill>
            <a:srgbClr val="E6B3CA">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7"/>
          <p:cNvSpPr txBox="1">
            <a:spLocks noGrp="1"/>
          </p:cNvSpPr>
          <p:nvPr>
            <p:ph type="title"/>
          </p:nvPr>
        </p:nvSpPr>
        <p:spPr>
          <a:xfrm>
            <a:off x="311700" y="10087"/>
            <a:ext cx="8520600" cy="104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575757"/>
                </a:solidFill>
              </a:rPr>
              <a:t>We leverage data to drive impactful food hunger decisions in Hennepin County</a:t>
            </a:r>
            <a:endParaRPr sz="2700">
              <a:solidFill>
                <a:srgbClr val="575757"/>
              </a:solidFill>
            </a:endParaRPr>
          </a:p>
        </p:txBody>
      </p:sp>
      <p:sp>
        <p:nvSpPr>
          <p:cNvPr id="119" name="Google Shape;119;p27"/>
          <p:cNvSpPr txBox="1">
            <a:spLocks noGrp="1"/>
          </p:cNvSpPr>
          <p:nvPr>
            <p:ph type="body" idx="1"/>
          </p:nvPr>
        </p:nvSpPr>
        <p:spPr>
          <a:xfrm>
            <a:off x="387900" y="1309025"/>
            <a:ext cx="8520600" cy="62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300" b="1">
                <a:solidFill>
                  <a:srgbClr val="DD4569"/>
                </a:solidFill>
              </a:rPr>
              <a:t>8.1%</a:t>
            </a:r>
            <a:r>
              <a:rPr lang="en" sz="1500" b="1">
                <a:solidFill>
                  <a:srgbClr val="DD4569"/>
                </a:solidFill>
              </a:rPr>
              <a:t>*</a:t>
            </a:r>
            <a:r>
              <a:rPr lang="en" sz="3300">
                <a:solidFill>
                  <a:srgbClr val="DD4569"/>
                </a:solidFill>
              </a:rPr>
              <a:t> </a:t>
            </a:r>
            <a:r>
              <a:rPr lang="en">
                <a:solidFill>
                  <a:srgbClr val="434343"/>
                </a:solidFill>
              </a:rPr>
              <a:t>Food insecurity rate in Hennepin County for 2018</a:t>
            </a:r>
            <a:endParaRPr>
              <a:solidFill>
                <a:srgbClr val="434343"/>
              </a:solidFill>
            </a:endParaRPr>
          </a:p>
        </p:txBody>
      </p:sp>
      <p:sp>
        <p:nvSpPr>
          <p:cNvPr id="120" name="Google Shape;120;p27"/>
          <p:cNvSpPr txBox="1"/>
          <p:nvPr/>
        </p:nvSpPr>
        <p:spPr>
          <a:xfrm>
            <a:off x="387900" y="3068700"/>
            <a:ext cx="3761700" cy="1578000"/>
          </a:xfrm>
          <a:prstGeom prst="rect">
            <a:avLst/>
          </a:prstGeom>
          <a:solidFill>
            <a:srgbClr val="474A7B">
              <a:alpha val="29411"/>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800" b="1" i="1" u="none" strike="noStrike" cap="none">
                <a:solidFill>
                  <a:srgbClr val="000000"/>
                </a:solidFill>
                <a:latin typeface="Arial"/>
                <a:ea typeface="Arial"/>
                <a:cs typeface="Arial"/>
                <a:sym typeface="Arial"/>
              </a:rPr>
              <a:t>Previously</a:t>
            </a:r>
            <a:endParaRPr sz="1800" b="1" i="1" u="none" strike="noStrike" cap="none">
              <a:solidFill>
                <a:srgbClr val="000000"/>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How timely applications are processed</a:t>
            </a:r>
            <a:endParaRPr sz="1400" b="0" i="0" u="none" strike="noStrike" cap="none">
              <a:solidFill>
                <a:srgbClr val="000000"/>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1400"/>
              <a:buFont typeface="Arial"/>
              <a:buNone/>
            </a:pPr>
            <a:r>
              <a:rPr lang="en" sz="1400" b="0" i="0" u="none" strike="noStrike" cap="none">
                <a:solidFill>
                  <a:srgbClr val="000000"/>
                </a:solidFill>
                <a:latin typeface="Arial"/>
                <a:ea typeface="Arial"/>
                <a:cs typeface="Arial"/>
                <a:sym typeface="Arial"/>
              </a:rPr>
              <a:t>Error rate of application</a:t>
            </a:r>
            <a:endParaRPr sz="1400" b="0" i="1" u="none" strike="noStrike" cap="none">
              <a:solidFill>
                <a:srgbClr val="000000"/>
              </a:solidFill>
              <a:latin typeface="Arial"/>
              <a:ea typeface="Arial"/>
              <a:cs typeface="Arial"/>
              <a:sym typeface="Arial"/>
            </a:endParaRPr>
          </a:p>
        </p:txBody>
      </p:sp>
      <p:sp>
        <p:nvSpPr>
          <p:cNvPr id="121" name="Google Shape;121;p27"/>
          <p:cNvSpPr txBox="1"/>
          <p:nvPr/>
        </p:nvSpPr>
        <p:spPr>
          <a:xfrm>
            <a:off x="4863550" y="3068700"/>
            <a:ext cx="3845700" cy="1578000"/>
          </a:xfrm>
          <a:prstGeom prst="rect">
            <a:avLst/>
          </a:prstGeom>
          <a:solidFill>
            <a:srgbClr val="474A7B">
              <a:alpha val="29411"/>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1" i="1" u="none" strike="noStrike" cap="none">
                <a:solidFill>
                  <a:srgbClr val="000000"/>
                </a:solidFill>
                <a:latin typeface="Arial"/>
                <a:ea typeface="Arial"/>
                <a:cs typeface="Arial"/>
                <a:sym typeface="Arial"/>
              </a:rPr>
              <a:t>Our metrics</a:t>
            </a:r>
            <a:endParaRPr sz="1800" b="1" i="1" u="none" strike="noStrike" cap="none">
              <a:solidFill>
                <a:srgbClr val="000000"/>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1400"/>
              <a:buFont typeface="Arial"/>
              <a:buNone/>
            </a:pPr>
            <a:r>
              <a:rPr lang="en" sz="1400" b="0" i="0" u="none" strike="noStrike" cap="none">
                <a:solidFill>
                  <a:srgbClr val="000000"/>
                </a:solidFill>
                <a:latin typeface="Arial"/>
                <a:ea typeface="Arial"/>
                <a:cs typeface="Arial"/>
                <a:sym typeface="Arial"/>
              </a:rPr>
              <a:t>Use external data to calculate coverage rate based on reality</a:t>
            </a:r>
            <a:endParaRPr sz="1400" b="0" i="0" u="none" strike="noStrike" cap="none">
              <a:solidFill>
                <a:srgbClr val="000000"/>
              </a:solidFill>
              <a:latin typeface="Arial"/>
              <a:ea typeface="Arial"/>
              <a:cs typeface="Arial"/>
              <a:sym typeface="Arial"/>
            </a:endParaRPr>
          </a:p>
        </p:txBody>
      </p:sp>
      <p:sp>
        <p:nvSpPr>
          <p:cNvPr id="122" name="Google Shape;122;p27"/>
          <p:cNvSpPr txBox="1"/>
          <p:nvPr/>
        </p:nvSpPr>
        <p:spPr>
          <a:xfrm>
            <a:off x="5919875" y="4824600"/>
            <a:ext cx="3300300" cy="24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Data source: Feedingamerica, 2018/ Hennepin county</a:t>
            </a:r>
            <a:endParaRPr sz="1000" b="0" i="1" u="none" strike="noStrike" cap="none">
              <a:solidFill>
                <a:srgbClr val="000000"/>
              </a:solidFill>
              <a:latin typeface="Arial"/>
              <a:ea typeface="Arial"/>
              <a:cs typeface="Arial"/>
              <a:sym typeface="Arial"/>
            </a:endParaRPr>
          </a:p>
        </p:txBody>
      </p:sp>
      <p:sp>
        <p:nvSpPr>
          <p:cNvPr id="123" name="Google Shape;123;p27"/>
          <p:cNvSpPr/>
          <p:nvPr/>
        </p:nvSpPr>
        <p:spPr>
          <a:xfrm>
            <a:off x="4354950" y="1963950"/>
            <a:ext cx="586500" cy="455400"/>
          </a:xfrm>
          <a:prstGeom prst="downArrow">
            <a:avLst>
              <a:gd name="adj1" fmla="val 50000"/>
              <a:gd name="adj2" fmla="val 50000"/>
            </a:avLst>
          </a:prstGeom>
          <a:solidFill>
            <a:srgbClr val="474A7B">
              <a:alpha val="2941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7"/>
          <p:cNvSpPr txBox="1">
            <a:spLocks noGrp="1"/>
          </p:cNvSpPr>
          <p:nvPr>
            <p:ph type="body" idx="1"/>
          </p:nvPr>
        </p:nvSpPr>
        <p:spPr>
          <a:xfrm>
            <a:off x="387900" y="2419375"/>
            <a:ext cx="8520600" cy="45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b="1">
                <a:solidFill>
                  <a:srgbClr val="434343"/>
                </a:solidFill>
              </a:rPr>
              <a:t>Assess </a:t>
            </a:r>
            <a:r>
              <a:rPr lang="en">
                <a:solidFill>
                  <a:srgbClr val="434343"/>
                </a:solidFill>
              </a:rPr>
              <a:t>and </a:t>
            </a:r>
            <a:r>
              <a:rPr lang="en" b="1">
                <a:solidFill>
                  <a:srgbClr val="434343"/>
                </a:solidFill>
              </a:rPr>
              <a:t>improve </a:t>
            </a:r>
            <a:r>
              <a:rPr lang="en">
                <a:solidFill>
                  <a:srgbClr val="434343"/>
                </a:solidFill>
              </a:rPr>
              <a:t>SNAP coverage rates to reduce hunger</a:t>
            </a:r>
            <a:endParaRPr>
              <a:solidFill>
                <a:srgbClr val="434343"/>
              </a:solidFill>
            </a:endParaRPr>
          </a:p>
        </p:txBody>
      </p:sp>
      <p:pic>
        <p:nvPicPr>
          <p:cNvPr id="125" name="Google Shape;125;p27"/>
          <p:cNvPicPr preferRelativeResize="0"/>
          <p:nvPr/>
        </p:nvPicPr>
        <p:blipFill rotWithShape="1">
          <a:blip r:embed="rId3">
            <a:alphaModFix/>
          </a:blip>
          <a:srcRect/>
          <a:stretch/>
        </p:blipFill>
        <p:spPr>
          <a:xfrm>
            <a:off x="7237200" y="1471950"/>
            <a:ext cx="447750" cy="447750"/>
          </a:xfrm>
          <a:prstGeom prst="rect">
            <a:avLst/>
          </a:prstGeom>
          <a:noFill/>
          <a:ln>
            <a:noFill/>
          </a:ln>
        </p:spPr>
      </p:pic>
      <p:pic>
        <p:nvPicPr>
          <p:cNvPr id="126" name="Google Shape;126;p27"/>
          <p:cNvPicPr preferRelativeResize="0"/>
          <p:nvPr/>
        </p:nvPicPr>
        <p:blipFill rotWithShape="1">
          <a:blip r:embed="rId3">
            <a:alphaModFix/>
          </a:blip>
          <a:srcRect/>
          <a:stretch/>
        </p:blipFill>
        <p:spPr>
          <a:xfrm>
            <a:off x="6887225" y="1471950"/>
            <a:ext cx="447750" cy="447750"/>
          </a:xfrm>
          <a:prstGeom prst="rect">
            <a:avLst/>
          </a:prstGeom>
          <a:noFill/>
          <a:ln>
            <a:noFill/>
          </a:ln>
        </p:spPr>
      </p:pic>
      <p:pic>
        <p:nvPicPr>
          <p:cNvPr id="127" name="Google Shape;127;p27"/>
          <p:cNvPicPr preferRelativeResize="0"/>
          <p:nvPr/>
        </p:nvPicPr>
        <p:blipFill rotWithShape="1">
          <a:blip r:embed="rId3">
            <a:alphaModFix/>
          </a:blip>
          <a:srcRect/>
          <a:stretch/>
        </p:blipFill>
        <p:spPr>
          <a:xfrm>
            <a:off x="6709875" y="1471950"/>
            <a:ext cx="447750" cy="447750"/>
          </a:xfrm>
          <a:prstGeom prst="rect">
            <a:avLst/>
          </a:prstGeom>
          <a:noFill/>
          <a:ln>
            <a:noFill/>
          </a:ln>
        </p:spPr>
      </p:pic>
      <p:pic>
        <p:nvPicPr>
          <p:cNvPr id="128" name="Google Shape;128;p27"/>
          <p:cNvPicPr preferRelativeResize="0"/>
          <p:nvPr/>
        </p:nvPicPr>
        <p:blipFill rotWithShape="1">
          <a:blip r:embed="rId3">
            <a:alphaModFix/>
          </a:blip>
          <a:srcRect/>
          <a:stretch/>
        </p:blipFill>
        <p:spPr>
          <a:xfrm>
            <a:off x="7063838" y="1471950"/>
            <a:ext cx="447750" cy="447750"/>
          </a:xfrm>
          <a:prstGeom prst="rect">
            <a:avLst/>
          </a:prstGeom>
          <a:noFill/>
          <a:ln>
            <a:noFill/>
          </a:ln>
        </p:spPr>
      </p:pic>
      <p:pic>
        <p:nvPicPr>
          <p:cNvPr id="129" name="Google Shape;129;p27"/>
          <p:cNvPicPr preferRelativeResize="0"/>
          <p:nvPr/>
        </p:nvPicPr>
        <p:blipFill rotWithShape="1">
          <a:blip r:embed="rId4">
            <a:alphaModFix/>
          </a:blip>
          <a:srcRect/>
          <a:stretch/>
        </p:blipFill>
        <p:spPr>
          <a:xfrm>
            <a:off x="6562525" y="1471951"/>
            <a:ext cx="447750" cy="447750"/>
          </a:xfrm>
          <a:prstGeom prst="rect">
            <a:avLst/>
          </a:prstGeom>
          <a:noFill/>
          <a:ln>
            <a:noFill/>
          </a:ln>
        </p:spPr>
      </p:pic>
      <p:pic>
        <p:nvPicPr>
          <p:cNvPr id="130" name="Google Shape;130;p27"/>
          <p:cNvPicPr preferRelativeResize="0"/>
          <p:nvPr/>
        </p:nvPicPr>
        <p:blipFill rotWithShape="1">
          <a:blip r:embed="rId3">
            <a:alphaModFix/>
          </a:blip>
          <a:srcRect/>
          <a:stretch/>
        </p:blipFill>
        <p:spPr>
          <a:xfrm>
            <a:off x="7923000" y="1471950"/>
            <a:ext cx="447750" cy="447750"/>
          </a:xfrm>
          <a:prstGeom prst="rect">
            <a:avLst/>
          </a:prstGeom>
          <a:noFill/>
          <a:ln>
            <a:noFill/>
          </a:ln>
        </p:spPr>
      </p:pic>
      <p:pic>
        <p:nvPicPr>
          <p:cNvPr id="131" name="Google Shape;131;p27"/>
          <p:cNvPicPr preferRelativeResize="0"/>
          <p:nvPr/>
        </p:nvPicPr>
        <p:blipFill rotWithShape="1">
          <a:blip r:embed="rId3">
            <a:alphaModFix/>
          </a:blip>
          <a:srcRect/>
          <a:stretch/>
        </p:blipFill>
        <p:spPr>
          <a:xfrm>
            <a:off x="7575163" y="1471950"/>
            <a:ext cx="447750" cy="447750"/>
          </a:xfrm>
          <a:prstGeom prst="rect">
            <a:avLst/>
          </a:prstGeom>
          <a:noFill/>
          <a:ln>
            <a:noFill/>
          </a:ln>
        </p:spPr>
      </p:pic>
      <p:pic>
        <p:nvPicPr>
          <p:cNvPr id="132" name="Google Shape;132;p27"/>
          <p:cNvPicPr preferRelativeResize="0"/>
          <p:nvPr/>
        </p:nvPicPr>
        <p:blipFill rotWithShape="1">
          <a:blip r:embed="rId3">
            <a:alphaModFix/>
          </a:blip>
          <a:srcRect/>
          <a:stretch/>
        </p:blipFill>
        <p:spPr>
          <a:xfrm>
            <a:off x="7405113" y="1471950"/>
            <a:ext cx="447750" cy="447750"/>
          </a:xfrm>
          <a:prstGeom prst="rect">
            <a:avLst/>
          </a:prstGeom>
          <a:noFill/>
          <a:ln>
            <a:noFill/>
          </a:ln>
        </p:spPr>
      </p:pic>
      <p:pic>
        <p:nvPicPr>
          <p:cNvPr id="133" name="Google Shape;133;p27"/>
          <p:cNvPicPr preferRelativeResize="0"/>
          <p:nvPr/>
        </p:nvPicPr>
        <p:blipFill rotWithShape="1">
          <a:blip r:embed="rId3">
            <a:alphaModFix/>
          </a:blip>
          <a:srcRect/>
          <a:stretch/>
        </p:blipFill>
        <p:spPr>
          <a:xfrm>
            <a:off x="7749088" y="1471950"/>
            <a:ext cx="447750" cy="447750"/>
          </a:xfrm>
          <a:prstGeom prst="rect">
            <a:avLst/>
          </a:prstGeom>
          <a:noFill/>
          <a:ln>
            <a:noFill/>
          </a:ln>
        </p:spPr>
      </p:pic>
      <p:pic>
        <p:nvPicPr>
          <p:cNvPr id="134" name="Google Shape;134;p27"/>
          <p:cNvPicPr preferRelativeResize="0"/>
          <p:nvPr/>
        </p:nvPicPr>
        <p:blipFill rotWithShape="1">
          <a:blip r:embed="rId3">
            <a:alphaModFix/>
          </a:blip>
          <a:srcRect/>
          <a:stretch/>
        </p:blipFill>
        <p:spPr>
          <a:xfrm>
            <a:off x="8260963" y="1471950"/>
            <a:ext cx="447750" cy="447750"/>
          </a:xfrm>
          <a:prstGeom prst="rect">
            <a:avLst/>
          </a:prstGeom>
          <a:noFill/>
          <a:ln>
            <a:noFill/>
          </a:ln>
        </p:spPr>
      </p:pic>
      <p:pic>
        <p:nvPicPr>
          <p:cNvPr id="135" name="Google Shape;135;p27"/>
          <p:cNvPicPr preferRelativeResize="0"/>
          <p:nvPr/>
        </p:nvPicPr>
        <p:blipFill rotWithShape="1">
          <a:blip r:embed="rId3">
            <a:alphaModFix/>
          </a:blip>
          <a:srcRect/>
          <a:stretch/>
        </p:blipFill>
        <p:spPr>
          <a:xfrm>
            <a:off x="8086500" y="1471950"/>
            <a:ext cx="447750" cy="447750"/>
          </a:xfrm>
          <a:prstGeom prst="rect">
            <a:avLst/>
          </a:prstGeom>
          <a:noFill/>
          <a:ln>
            <a:noFill/>
          </a:ln>
        </p:spPr>
      </p:pic>
      <p:pic>
        <p:nvPicPr>
          <p:cNvPr id="136" name="Google Shape;136;p27"/>
          <p:cNvPicPr preferRelativeResize="0"/>
          <p:nvPr/>
        </p:nvPicPr>
        <p:blipFill rotWithShape="1">
          <a:blip r:embed="rId3">
            <a:alphaModFix/>
          </a:blip>
          <a:srcRect/>
          <a:stretch/>
        </p:blipFill>
        <p:spPr>
          <a:xfrm>
            <a:off x="8440875" y="1477688"/>
            <a:ext cx="447750" cy="447750"/>
          </a:xfrm>
          <a:prstGeom prst="rect">
            <a:avLst/>
          </a:prstGeom>
          <a:noFill/>
          <a:ln>
            <a:noFill/>
          </a:ln>
        </p:spPr>
      </p:pic>
      <p:sp>
        <p:nvSpPr>
          <p:cNvPr id="137" name="Google Shape;13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r>
              <a:rPr lang="en"/>
              <a:t>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 calcmode="lin" valueType="num">
                                      <p:cBhvr additive="base">
                                        <p:cTn id="7" dur="1000"/>
                                        <p:tgtEl>
                                          <p:spTgt spid="12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 calcmode="lin" valueType="num">
                                      <p:cBhvr additive="base">
                                        <p:cTn id="10" dur="1000"/>
                                        <p:tgtEl>
                                          <p:spTgt spid="124"/>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fade">
                                      <p:cBhvr>
                                        <p:cTn id="15" dur="1000"/>
                                        <p:tgtEl>
                                          <p:spTgt spid="1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1"/>
                                        </p:tgtEl>
                                        <p:attrNameLst>
                                          <p:attrName>style.visibility</p:attrName>
                                        </p:attrNameLst>
                                      </p:cBhvr>
                                      <p:to>
                                        <p:strVal val="visible"/>
                                      </p:to>
                                    </p:set>
                                    <p:animEffect transition="in" filter="fade">
                                      <p:cBhvr>
                                        <p:cTn id="20" dur="1000"/>
                                        <p:tgtEl>
                                          <p:spTgt spid="1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8"/>
          <p:cNvSpPr/>
          <p:nvPr/>
        </p:nvSpPr>
        <p:spPr>
          <a:xfrm>
            <a:off x="-44100" y="-42600"/>
            <a:ext cx="3388500" cy="5228700"/>
          </a:xfrm>
          <a:prstGeom prst="rect">
            <a:avLst/>
          </a:prstGeom>
          <a:solidFill>
            <a:srgbClr val="E6B3CA">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8"/>
          <p:cNvSpPr txBox="1">
            <a:spLocks noGrp="1"/>
          </p:cNvSpPr>
          <p:nvPr>
            <p:ph type="body" idx="1"/>
          </p:nvPr>
        </p:nvSpPr>
        <p:spPr>
          <a:xfrm>
            <a:off x="78825" y="655275"/>
            <a:ext cx="3221400" cy="78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900" b="1"/>
              <a:t>Finding a more realistic SNAP coverage rate</a:t>
            </a:r>
            <a:endParaRPr sz="1300" i="1"/>
          </a:p>
        </p:txBody>
      </p:sp>
      <p:cxnSp>
        <p:nvCxnSpPr>
          <p:cNvPr id="144" name="Google Shape;144;p28"/>
          <p:cNvCxnSpPr/>
          <p:nvPr/>
        </p:nvCxnSpPr>
        <p:spPr>
          <a:xfrm rot="10800000">
            <a:off x="524663" y="2603350"/>
            <a:ext cx="369000" cy="297000"/>
          </a:xfrm>
          <a:prstGeom prst="straightConnector1">
            <a:avLst/>
          </a:prstGeom>
          <a:noFill/>
          <a:ln w="9525" cap="flat" cmpd="sng">
            <a:solidFill>
              <a:schemeClr val="dk2"/>
            </a:solidFill>
            <a:prstDash val="solid"/>
            <a:round/>
            <a:headEnd type="none" w="sm" len="sm"/>
            <a:tailEnd type="triangle" w="med" len="med"/>
          </a:ln>
        </p:spPr>
      </p:cxnSp>
      <p:sp>
        <p:nvSpPr>
          <p:cNvPr id="145" name="Google Shape;145;p28"/>
          <p:cNvSpPr txBox="1"/>
          <p:nvPr/>
        </p:nvSpPr>
        <p:spPr>
          <a:xfrm>
            <a:off x="174075" y="2184310"/>
            <a:ext cx="1936200" cy="344700"/>
          </a:xfrm>
          <a:prstGeom prst="rect">
            <a:avLst/>
          </a:prstGeom>
          <a:solidFill>
            <a:srgbClr val="DD4569">
              <a:alpha val="76078"/>
            </a:srgb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1" u="none" strike="noStrike" cap="none">
                <a:solidFill>
                  <a:srgbClr val="FFFFFF"/>
                </a:solidFill>
                <a:latin typeface="Arial"/>
                <a:ea typeface="Arial"/>
                <a:cs typeface="Arial"/>
                <a:sym typeface="Arial"/>
              </a:rPr>
              <a:t>Known (people data)</a:t>
            </a:r>
            <a:endParaRPr sz="1400" b="1" i="1" u="none" strike="noStrike" cap="none">
              <a:solidFill>
                <a:srgbClr val="FFFFFF"/>
              </a:solidFill>
              <a:latin typeface="Arial"/>
              <a:ea typeface="Arial"/>
              <a:cs typeface="Arial"/>
              <a:sym typeface="Arial"/>
            </a:endParaRPr>
          </a:p>
        </p:txBody>
      </p:sp>
      <p:cxnSp>
        <p:nvCxnSpPr>
          <p:cNvPr id="146" name="Google Shape;146;p28"/>
          <p:cNvCxnSpPr/>
          <p:nvPr/>
        </p:nvCxnSpPr>
        <p:spPr>
          <a:xfrm>
            <a:off x="1887250" y="3639925"/>
            <a:ext cx="400200" cy="252300"/>
          </a:xfrm>
          <a:prstGeom prst="straightConnector1">
            <a:avLst/>
          </a:prstGeom>
          <a:noFill/>
          <a:ln w="9525" cap="flat" cmpd="sng">
            <a:solidFill>
              <a:schemeClr val="dk2"/>
            </a:solidFill>
            <a:prstDash val="solid"/>
            <a:round/>
            <a:headEnd type="none" w="sm" len="sm"/>
            <a:tailEnd type="triangle" w="med" len="med"/>
          </a:ln>
        </p:spPr>
      </p:cxnSp>
      <p:pic>
        <p:nvPicPr>
          <p:cNvPr id="147" name="Google Shape;147;p28"/>
          <p:cNvPicPr preferRelativeResize="0"/>
          <p:nvPr/>
        </p:nvPicPr>
        <p:blipFill rotWithShape="1">
          <a:blip r:embed="rId3">
            <a:alphaModFix/>
          </a:blip>
          <a:srcRect/>
          <a:stretch/>
        </p:blipFill>
        <p:spPr>
          <a:xfrm>
            <a:off x="310773" y="3074075"/>
            <a:ext cx="2678739" cy="489662"/>
          </a:xfrm>
          <a:prstGeom prst="rect">
            <a:avLst/>
          </a:prstGeom>
          <a:noFill/>
          <a:ln>
            <a:noFill/>
          </a:ln>
        </p:spPr>
      </p:pic>
      <p:sp>
        <p:nvSpPr>
          <p:cNvPr id="148" name="Google Shape;148;p28"/>
          <p:cNvSpPr txBox="1"/>
          <p:nvPr/>
        </p:nvSpPr>
        <p:spPr>
          <a:xfrm>
            <a:off x="0" y="4900500"/>
            <a:ext cx="3300300" cy="24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Data source: Department of Human Services, MN</a:t>
            </a:r>
            <a:endParaRPr sz="1000" b="0" i="1" u="none" strike="noStrike" cap="none">
              <a:solidFill>
                <a:srgbClr val="000000"/>
              </a:solidFill>
              <a:latin typeface="Arial"/>
              <a:ea typeface="Arial"/>
              <a:cs typeface="Arial"/>
              <a:sym typeface="Arial"/>
            </a:endParaRPr>
          </a:p>
        </p:txBody>
      </p:sp>
      <p:sp>
        <p:nvSpPr>
          <p:cNvPr id="149" name="Google Shape;149;p28"/>
          <p:cNvSpPr/>
          <p:nvPr/>
        </p:nvSpPr>
        <p:spPr>
          <a:xfrm>
            <a:off x="5407405" y="1724380"/>
            <a:ext cx="1411800" cy="902400"/>
          </a:xfrm>
          <a:prstGeom prst="rect">
            <a:avLst/>
          </a:prstGeom>
          <a:solidFill>
            <a:srgbClr val="474A7B">
              <a:alpha val="29411"/>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rgbClr val="000000"/>
                </a:solidFill>
                <a:latin typeface="Arial"/>
                <a:ea typeface="Arial"/>
                <a:cs typeface="Arial"/>
                <a:sym typeface="Arial"/>
              </a:rPr>
              <a:t>  Income Eligibility Threshold by category (* pctg of poverty)</a:t>
            </a:r>
            <a:endParaRPr sz="1100" b="0" i="1" u="none" strike="noStrike" cap="none">
              <a:solidFill>
                <a:srgbClr val="000000"/>
              </a:solidFill>
              <a:latin typeface="Arial"/>
              <a:ea typeface="Arial"/>
              <a:cs typeface="Arial"/>
              <a:sym typeface="Arial"/>
            </a:endParaRPr>
          </a:p>
        </p:txBody>
      </p:sp>
      <p:sp>
        <p:nvSpPr>
          <p:cNvPr id="150" name="Google Shape;150;p28"/>
          <p:cNvSpPr txBox="1"/>
          <p:nvPr/>
        </p:nvSpPr>
        <p:spPr>
          <a:xfrm>
            <a:off x="3714901" y="3055215"/>
            <a:ext cx="1230600" cy="90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en" sz="2700" b="1" i="0" u="none" strike="noStrike" cap="none">
                <a:solidFill>
                  <a:srgbClr val="000000"/>
                </a:solidFill>
                <a:latin typeface="Arial"/>
                <a:ea typeface="Arial"/>
                <a:cs typeface="Arial"/>
                <a:sym typeface="Arial"/>
              </a:rPr>
              <a:t>130%</a:t>
            </a:r>
            <a:endParaRPr sz="2700" b="1" i="0" u="none" strike="noStrike" cap="none">
              <a:solidFill>
                <a:srgbClr val="000000"/>
              </a:solidFill>
              <a:latin typeface="Arial"/>
              <a:ea typeface="Arial"/>
              <a:cs typeface="Arial"/>
              <a:sym typeface="Arial"/>
            </a:endParaRPr>
          </a:p>
        </p:txBody>
      </p:sp>
      <p:sp>
        <p:nvSpPr>
          <p:cNvPr id="151" name="Google Shape;151;p28"/>
          <p:cNvSpPr txBox="1"/>
          <p:nvPr/>
        </p:nvSpPr>
        <p:spPr>
          <a:xfrm>
            <a:off x="7653575" y="3055215"/>
            <a:ext cx="1083300" cy="61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en" sz="2700" b="1" i="0" u="none" strike="noStrike" cap="none">
                <a:solidFill>
                  <a:srgbClr val="000000"/>
                </a:solidFill>
                <a:latin typeface="Arial"/>
                <a:ea typeface="Arial"/>
                <a:cs typeface="Arial"/>
                <a:sym typeface="Arial"/>
              </a:rPr>
              <a:t>165%</a:t>
            </a:r>
            <a:endParaRPr sz="2700" b="1" i="0" u="none" strike="noStrike" cap="none">
              <a:solidFill>
                <a:srgbClr val="000000"/>
              </a:solidFill>
              <a:latin typeface="Arial"/>
              <a:ea typeface="Arial"/>
              <a:cs typeface="Arial"/>
              <a:sym typeface="Arial"/>
            </a:endParaRPr>
          </a:p>
        </p:txBody>
      </p:sp>
      <p:sp>
        <p:nvSpPr>
          <p:cNvPr id="152" name="Google Shape;152;p28"/>
          <p:cNvSpPr txBox="1"/>
          <p:nvPr/>
        </p:nvSpPr>
        <p:spPr>
          <a:xfrm>
            <a:off x="3511800" y="2780275"/>
            <a:ext cx="2921400" cy="902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Non-Categorical</a:t>
            </a:r>
            <a:endParaRPr sz="1200" b="0" i="0" u="none" strike="noStrike" cap="none">
              <a:solidFill>
                <a:srgbClr val="000000"/>
              </a:solidFill>
              <a:latin typeface="Arial"/>
              <a:ea typeface="Arial"/>
              <a:cs typeface="Arial"/>
              <a:sym typeface="Arial"/>
            </a:endParaRPr>
          </a:p>
        </p:txBody>
      </p:sp>
      <p:sp>
        <p:nvSpPr>
          <p:cNvPr id="153" name="Google Shape;153;p28"/>
          <p:cNvSpPr txBox="1"/>
          <p:nvPr/>
        </p:nvSpPr>
        <p:spPr>
          <a:xfrm>
            <a:off x="7706127" y="2780265"/>
            <a:ext cx="1151700" cy="40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Categorical </a:t>
            </a:r>
            <a:endParaRPr sz="1200" b="0" i="0" u="none" strike="noStrike" cap="none">
              <a:solidFill>
                <a:srgbClr val="000000"/>
              </a:solidFill>
              <a:latin typeface="Arial"/>
              <a:ea typeface="Arial"/>
              <a:cs typeface="Arial"/>
              <a:sym typeface="Arial"/>
            </a:endParaRPr>
          </a:p>
        </p:txBody>
      </p:sp>
      <p:cxnSp>
        <p:nvCxnSpPr>
          <p:cNvPr id="154" name="Google Shape;154;p28"/>
          <p:cNvCxnSpPr/>
          <p:nvPr/>
        </p:nvCxnSpPr>
        <p:spPr>
          <a:xfrm flipH="1">
            <a:off x="4544986" y="2157925"/>
            <a:ext cx="785400" cy="558000"/>
          </a:xfrm>
          <a:prstGeom prst="straightConnector1">
            <a:avLst/>
          </a:prstGeom>
          <a:noFill/>
          <a:ln w="9525" cap="flat" cmpd="sng">
            <a:solidFill>
              <a:schemeClr val="dk2"/>
            </a:solidFill>
            <a:prstDash val="solid"/>
            <a:round/>
            <a:headEnd type="none" w="sm" len="sm"/>
            <a:tailEnd type="triangle" w="med" len="med"/>
          </a:ln>
        </p:spPr>
      </p:cxnSp>
      <p:cxnSp>
        <p:nvCxnSpPr>
          <p:cNvPr id="155" name="Google Shape;155;p28"/>
          <p:cNvCxnSpPr/>
          <p:nvPr/>
        </p:nvCxnSpPr>
        <p:spPr>
          <a:xfrm>
            <a:off x="6901558" y="2157925"/>
            <a:ext cx="821400" cy="548100"/>
          </a:xfrm>
          <a:prstGeom prst="straightConnector1">
            <a:avLst/>
          </a:prstGeom>
          <a:noFill/>
          <a:ln w="9525" cap="flat" cmpd="sng">
            <a:solidFill>
              <a:schemeClr val="dk2"/>
            </a:solidFill>
            <a:prstDash val="solid"/>
            <a:round/>
            <a:headEnd type="none" w="sm" len="sm"/>
            <a:tailEnd type="triangle" w="med" len="med"/>
          </a:ln>
        </p:spPr>
      </p:cxnSp>
      <p:sp>
        <p:nvSpPr>
          <p:cNvPr id="156" name="Google Shape;156;p28"/>
          <p:cNvSpPr txBox="1"/>
          <p:nvPr/>
        </p:nvSpPr>
        <p:spPr>
          <a:xfrm>
            <a:off x="5683163" y="4181634"/>
            <a:ext cx="1230600" cy="61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en" sz="2700" b="1" i="0" u="none" strike="noStrike" cap="none">
                <a:solidFill>
                  <a:srgbClr val="000000"/>
                </a:solidFill>
                <a:latin typeface="Arial"/>
                <a:ea typeface="Arial"/>
                <a:cs typeface="Arial"/>
                <a:sym typeface="Arial"/>
              </a:rPr>
              <a:t>138%*</a:t>
            </a:r>
            <a:endParaRPr sz="2700" b="1" i="0" u="none" strike="noStrike" cap="none">
              <a:solidFill>
                <a:srgbClr val="000000"/>
              </a:solidFill>
              <a:latin typeface="Arial"/>
              <a:ea typeface="Arial"/>
              <a:cs typeface="Arial"/>
              <a:sym typeface="Arial"/>
            </a:endParaRPr>
          </a:p>
        </p:txBody>
      </p:sp>
      <p:sp>
        <p:nvSpPr>
          <p:cNvPr id="157" name="Google Shape;157;p28"/>
          <p:cNvSpPr txBox="1"/>
          <p:nvPr/>
        </p:nvSpPr>
        <p:spPr>
          <a:xfrm>
            <a:off x="6548450" y="4879650"/>
            <a:ext cx="2595600" cy="28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*Applies to 2018, exact rate varies by year</a:t>
            </a:r>
            <a:endParaRPr sz="1000" b="0" i="0" u="none" strike="noStrike" cap="none">
              <a:solidFill>
                <a:srgbClr val="000000"/>
              </a:solidFill>
              <a:latin typeface="Arial"/>
              <a:ea typeface="Arial"/>
              <a:cs typeface="Arial"/>
              <a:sym typeface="Arial"/>
            </a:endParaRPr>
          </a:p>
        </p:txBody>
      </p:sp>
      <p:sp>
        <p:nvSpPr>
          <p:cNvPr id="158" name="Google Shape;158;p28"/>
          <p:cNvSpPr txBox="1"/>
          <p:nvPr/>
        </p:nvSpPr>
        <p:spPr>
          <a:xfrm>
            <a:off x="5330375" y="3777813"/>
            <a:ext cx="1936200" cy="40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Categorical-adjusted rate</a:t>
            </a:r>
            <a:endParaRPr sz="1200" b="0" i="0" u="none" strike="noStrike" cap="none">
              <a:solidFill>
                <a:srgbClr val="000000"/>
              </a:solidFill>
              <a:latin typeface="Arial"/>
              <a:ea typeface="Arial"/>
              <a:cs typeface="Arial"/>
              <a:sym typeface="Arial"/>
            </a:endParaRPr>
          </a:p>
        </p:txBody>
      </p:sp>
      <p:sp>
        <p:nvSpPr>
          <p:cNvPr id="159" name="Google Shape;159;p28"/>
          <p:cNvSpPr/>
          <p:nvPr/>
        </p:nvSpPr>
        <p:spPr>
          <a:xfrm>
            <a:off x="4753720" y="3297214"/>
            <a:ext cx="2719177" cy="443183"/>
          </a:xfrm>
          <a:custGeom>
            <a:avLst/>
            <a:gdLst/>
            <a:ahLst/>
            <a:cxnLst/>
            <a:rect l="l" t="t" r="r" b="b"/>
            <a:pathLst>
              <a:path w="157702" h="17003" extrusionOk="0">
                <a:moveTo>
                  <a:pt x="0" y="970"/>
                </a:moveTo>
                <a:cubicBezTo>
                  <a:pt x="13829" y="3639"/>
                  <a:pt x="56692" y="17145"/>
                  <a:pt x="82976" y="16983"/>
                </a:cubicBezTo>
                <a:cubicBezTo>
                  <a:pt x="109260" y="16821"/>
                  <a:pt x="145248" y="2831"/>
                  <a:pt x="157702" y="0"/>
                </a:cubicBezTo>
              </a:path>
            </a:pathLst>
          </a:custGeom>
          <a:no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txBox="1"/>
          <p:nvPr/>
        </p:nvSpPr>
        <p:spPr>
          <a:xfrm>
            <a:off x="1859650" y="4042725"/>
            <a:ext cx="1290600" cy="344700"/>
          </a:xfrm>
          <a:prstGeom prst="rect">
            <a:avLst/>
          </a:prstGeom>
          <a:solidFill>
            <a:srgbClr val="474A7B">
              <a:alpha val="78039"/>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400"/>
              <a:buFont typeface="Arial"/>
              <a:buNone/>
            </a:pPr>
            <a:r>
              <a:rPr lang="en" sz="1400" b="1" i="1" u="none" strike="noStrike" cap="none">
                <a:solidFill>
                  <a:srgbClr val="FFFFFF"/>
                </a:solidFill>
                <a:latin typeface="Arial"/>
                <a:ea typeface="Arial"/>
                <a:cs typeface="Arial"/>
                <a:sym typeface="Arial"/>
              </a:rPr>
              <a:t>? Estimate ?</a:t>
            </a:r>
            <a:endParaRPr sz="1400" b="1" i="1" u="none" strike="noStrike" cap="none">
              <a:solidFill>
                <a:srgbClr val="FFFFFF"/>
              </a:solidFill>
              <a:latin typeface="Arial"/>
              <a:ea typeface="Arial"/>
              <a:cs typeface="Arial"/>
              <a:sym typeface="Arial"/>
            </a:endParaRPr>
          </a:p>
        </p:txBody>
      </p:sp>
      <p:sp>
        <p:nvSpPr>
          <p:cNvPr id="161" name="Google Shape;161;p28"/>
          <p:cNvSpPr txBox="1"/>
          <p:nvPr/>
        </p:nvSpPr>
        <p:spPr>
          <a:xfrm>
            <a:off x="3583913" y="439116"/>
            <a:ext cx="5429100" cy="113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0" i="1" u="none" strike="noStrike" cap="none">
                <a:solidFill>
                  <a:schemeClr val="dk1"/>
                </a:solidFill>
                <a:latin typeface="Arial"/>
                <a:ea typeface="Arial"/>
                <a:cs typeface="Arial"/>
                <a:sym typeface="Arial"/>
              </a:rPr>
              <a:t>Step 1: Determine appropriate threshold for estimating eligible population</a:t>
            </a:r>
            <a:endParaRPr sz="19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 sz="1300" b="0" i="1" u="none" strike="noStrike" cap="none">
                <a:solidFill>
                  <a:schemeClr val="dk1"/>
                </a:solidFill>
                <a:latin typeface="Arial"/>
                <a:ea typeface="Arial"/>
                <a:cs typeface="Arial"/>
                <a:sym typeface="Arial"/>
              </a:rPr>
              <a:t>We provide a range estimate for SNAP eligibility population, from a conservative 165% to 130% of poverty level</a:t>
            </a:r>
            <a:endParaRPr sz="100" b="0" i="1" u="none" strike="noStrike" cap="none">
              <a:solidFill>
                <a:srgbClr val="000000"/>
              </a:solidFill>
              <a:latin typeface="Arial"/>
              <a:ea typeface="Arial"/>
              <a:cs typeface="Arial"/>
              <a:sym typeface="Arial"/>
            </a:endParaRPr>
          </a:p>
        </p:txBody>
      </p:sp>
      <p:pic>
        <p:nvPicPr>
          <p:cNvPr id="162" name="Google Shape;162;p28"/>
          <p:cNvPicPr preferRelativeResize="0"/>
          <p:nvPr/>
        </p:nvPicPr>
        <p:blipFill rotWithShape="1">
          <a:blip r:embed="rId4">
            <a:alphaModFix/>
          </a:blip>
          <a:srcRect/>
          <a:stretch/>
        </p:blipFill>
        <p:spPr>
          <a:xfrm>
            <a:off x="3452700" y="3179417"/>
            <a:ext cx="369000" cy="369000"/>
          </a:xfrm>
          <a:prstGeom prst="rect">
            <a:avLst/>
          </a:prstGeom>
          <a:noFill/>
          <a:ln>
            <a:noFill/>
          </a:ln>
        </p:spPr>
      </p:pic>
      <p:pic>
        <p:nvPicPr>
          <p:cNvPr id="163" name="Google Shape;163;p28"/>
          <p:cNvPicPr preferRelativeResize="0"/>
          <p:nvPr/>
        </p:nvPicPr>
        <p:blipFill rotWithShape="1">
          <a:blip r:embed="rId5">
            <a:alphaModFix/>
          </a:blip>
          <a:srcRect/>
          <a:stretch/>
        </p:blipFill>
        <p:spPr>
          <a:xfrm>
            <a:off x="7420525" y="3202278"/>
            <a:ext cx="297000" cy="297000"/>
          </a:xfrm>
          <a:prstGeom prst="rect">
            <a:avLst/>
          </a:prstGeom>
          <a:noFill/>
          <a:ln>
            <a:noFill/>
          </a:ln>
        </p:spPr>
      </p:pic>
      <p:pic>
        <p:nvPicPr>
          <p:cNvPr id="164" name="Google Shape;164;p28"/>
          <p:cNvPicPr preferRelativeResize="0"/>
          <p:nvPr/>
        </p:nvPicPr>
        <p:blipFill rotWithShape="1">
          <a:blip r:embed="rId6">
            <a:alphaModFix/>
          </a:blip>
          <a:srcRect/>
          <a:stretch/>
        </p:blipFill>
        <p:spPr>
          <a:xfrm>
            <a:off x="8636200" y="3215415"/>
            <a:ext cx="297000" cy="297000"/>
          </a:xfrm>
          <a:prstGeom prst="rect">
            <a:avLst/>
          </a:prstGeom>
          <a:noFill/>
          <a:ln>
            <a:noFill/>
          </a:ln>
        </p:spPr>
      </p:pic>
      <p:sp>
        <p:nvSpPr>
          <p:cNvPr id="165" name="Google Shape;165;p28"/>
          <p:cNvSpPr txBox="1"/>
          <p:nvPr/>
        </p:nvSpPr>
        <p:spPr>
          <a:xfrm>
            <a:off x="3470513" y="35218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(eligible population)</a:t>
            </a:r>
            <a:endParaRPr/>
          </a:p>
        </p:txBody>
      </p:sp>
      <p:sp>
        <p:nvSpPr>
          <p:cNvPr id="166" name="Google Shape;16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r>
              <a:rPr lang="en"/>
              <a:t>2</a:t>
            </a:r>
            <a:endParaRPr/>
          </a:p>
        </p:txBody>
      </p:sp>
      <p:sp>
        <p:nvSpPr>
          <p:cNvPr id="167" name="Google Shape;167;p28"/>
          <p:cNvSpPr/>
          <p:nvPr/>
        </p:nvSpPr>
        <p:spPr>
          <a:xfrm>
            <a:off x="702075" y="3274900"/>
            <a:ext cx="1968900" cy="393600"/>
          </a:xfrm>
          <a:prstGeom prst="flowChartConnector">
            <a:avLst/>
          </a:prstGeom>
          <a:noFill/>
          <a:ln w="9525" cap="flat" cmpd="sng">
            <a:solidFill>
              <a:srgbClr val="DD45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childTnLst>
                                </p:cTn>
                              </p:par>
                              <p:par>
                                <p:cTn id="8" presetID="10" presetClass="entr" presetSubtype="0" fill="hold"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fade">
                                      <p:cBhvr>
                                        <p:cTn id="10" dur="1000"/>
                                        <p:tgtEl>
                                          <p:spTgt spid="145"/>
                                        </p:tgtEl>
                                      </p:cBhvr>
                                    </p:animEffect>
                                  </p:childTnLst>
                                </p:cTn>
                              </p:par>
                              <p:par>
                                <p:cTn id="11" presetID="10"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fade">
                                      <p:cBhvr>
                                        <p:cTn id="13" dur="1000"/>
                                        <p:tgtEl>
                                          <p:spTgt spid="146"/>
                                        </p:tgtEl>
                                      </p:cBhvr>
                                    </p:animEffect>
                                  </p:childTnLst>
                                </p:cTn>
                              </p:par>
                              <p:par>
                                <p:cTn id="14" presetID="10" presetClass="entr" presetSubtype="0" fill="hold"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1000"/>
                                        <p:tgtEl>
                                          <p:spTgt spid="147"/>
                                        </p:tgtEl>
                                      </p:cBhvr>
                                    </p:animEffect>
                                  </p:childTnLst>
                                </p:cTn>
                              </p:par>
                              <p:par>
                                <p:cTn id="17" presetID="10" presetClass="entr" presetSubtype="0" fill="hold" nodeType="withEffect">
                                  <p:stCondLst>
                                    <p:cond delay="0"/>
                                  </p:stCondLst>
                                  <p:childTnLst>
                                    <p:set>
                                      <p:cBhvr>
                                        <p:cTn id="18" dur="1" fill="hold">
                                          <p:stCondLst>
                                            <p:cond delay="0"/>
                                          </p:stCondLst>
                                        </p:cTn>
                                        <p:tgtEl>
                                          <p:spTgt spid="160"/>
                                        </p:tgtEl>
                                        <p:attrNameLst>
                                          <p:attrName>style.visibility</p:attrName>
                                        </p:attrNameLst>
                                      </p:cBhvr>
                                      <p:to>
                                        <p:strVal val="visible"/>
                                      </p:to>
                                    </p:set>
                                    <p:animEffect transition="in" filter="fade">
                                      <p:cBhvr>
                                        <p:cTn id="19" dur="1000"/>
                                        <p:tgtEl>
                                          <p:spTgt spid="1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fade">
                                      <p:cBhvr>
                                        <p:cTn id="24" dur="1000"/>
                                        <p:tgtEl>
                                          <p:spTgt spid="161"/>
                                        </p:tgtEl>
                                      </p:cBhvr>
                                    </p:animEffect>
                                  </p:childTnLst>
                                </p:cTn>
                              </p:par>
                              <p:par>
                                <p:cTn id="25" presetID="10" presetClass="entr" presetSubtype="0" fill="hold" nodeType="withEffect">
                                  <p:stCondLst>
                                    <p:cond delay="0"/>
                                  </p:stCondLst>
                                  <p:childTnLst>
                                    <p:set>
                                      <p:cBhvr>
                                        <p:cTn id="26" dur="1" fill="hold">
                                          <p:stCondLst>
                                            <p:cond delay="0"/>
                                          </p:stCondLst>
                                        </p:cTn>
                                        <p:tgtEl>
                                          <p:spTgt spid="167"/>
                                        </p:tgtEl>
                                        <p:attrNameLst>
                                          <p:attrName>style.visibility</p:attrName>
                                        </p:attrNameLst>
                                      </p:cBhvr>
                                      <p:to>
                                        <p:strVal val="visible"/>
                                      </p:to>
                                    </p:set>
                                    <p:animEffect transition="in" filter="fade">
                                      <p:cBhvr>
                                        <p:cTn id="27" dur="1000"/>
                                        <p:tgtEl>
                                          <p:spTgt spid="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gtEl>
                                        <p:attrNameLst>
                                          <p:attrName>style.visibility</p:attrName>
                                        </p:attrNameLst>
                                      </p:cBhvr>
                                      <p:to>
                                        <p:strVal val="visible"/>
                                      </p:to>
                                    </p:set>
                                    <p:animEffect transition="in" filter="fade">
                                      <p:cBhvr>
                                        <p:cTn id="32" dur="1000"/>
                                        <p:tgtEl>
                                          <p:spTgt spid="149"/>
                                        </p:tgtEl>
                                      </p:cBhvr>
                                    </p:animEffect>
                                  </p:childTnLst>
                                </p:cTn>
                              </p:par>
                              <p:par>
                                <p:cTn id="33" presetID="10" presetClass="entr" presetSubtype="0" fill="hold" nodeType="withEffect">
                                  <p:stCondLst>
                                    <p:cond delay="0"/>
                                  </p:stCondLst>
                                  <p:childTnLst>
                                    <p:set>
                                      <p:cBhvr>
                                        <p:cTn id="34" dur="1" fill="hold">
                                          <p:stCondLst>
                                            <p:cond delay="0"/>
                                          </p:stCondLst>
                                        </p:cTn>
                                        <p:tgtEl>
                                          <p:spTgt spid="150"/>
                                        </p:tgtEl>
                                        <p:attrNameLst>
                                          <p:attrName>style.visibility</p:attrName>
                                        </p:attrNameLst>
                                      </p:cBhvr>
                                      <p:to>
                                        <p:strVal val="visible"/>
                                      </p:to>
                                    </p:set>
                                    <p:animEffect transition="in" filter="fade">
                                      <p:cBhvr>
                                        <p:cTn id="35" dur="1000"/>
                                        <p:tgtEl>
                                          <p:spTgt spid="150"/>
                                        </p:tgtEl>
                                      </p:cBhvr>
                                    </p:animEffect>
                                  </p:childTnLst>
                                </p:cTn>
                              </p:par>
                              <p:par>
                                <p:cTn id="36" presetID="10" presetClass="entr" presetSubtype="0" fill="hold" nodeType="withEffect">
                                  <p:stCondLst>
                                    <p:cond delay="0"/>
                                  </p:stCondLst>
                                  <p:childTnLst>
                                    <p:set>
                                      <p:cBhvr>
                                        <p:cTn id="37" dur="1" fill="hold">
                                          <p:stCondLst>
                                            <p:cond delay="0"/>
                                          </p:stCondLst>
                                        </p:cTn>
                                        <p:tgtEl>
                                          <p:spTgt spid="151"/>
                                        </p:tgtEl>
                                        <p:attrNameLst>
                                          <p:attrName>style.visibility</p:attrName>
                                        </p:attrNameLst>
                                      </p:cBhvr>
                                      <p:to>
                                        <p:strVal val="visible"/>
                                      </p:to>
                                    </p:set>
                                    <p:animEffect transition="in" filter="fade">
                                      <p:cBhvr>
                                        <p:cTn id="38" dur="1000"/>
                                        <p:tgtEl>
                                          <p:spTgt spid="151"/>
                                        </p:tgtEl>
                                      </p:cBhvr>
                                    </p:animEffect>
                                  </p:childTnLst>
                                </p:cTn>
                              </p:par>
                              <p:par>
                                <p:cTn id="39" presetID="10" presetClass="entr" presetSubtype="0" fill="hold" nodeType="withEffect">
                                  <p:stCondLst>
                                    <p:cond delay="0"/>
                                  </p:stCondLst>
                                  <p:childTnLst>
                                    <p:set>
                                      <p:cBhvr>
                                        <p:cTn id="40" dur="1" fill="hold">
                                          <p:stCondLst>
                                            <p:cond delay="0"/>
                                          </p:stCondLst>
                                        </p:cTn>
                                        <p:tgtEl>
                                          <p:spTgt spid="152"/>
                                        </p:tgtEl>
                                        <p:attrNameLst>
                                          <p:attrName>style.visibility</p:attrName>
                                        </p:attrNameLst>
                                      </p:cBhvr>
                                      <p:to>
                                        <p:strVal val="visible"/>
                                      </p:to>
                                    </p:set>
                                    <p:animEffect transition="in" filter="fade">
                                      <p:cBhvr>
                                        <p:cTn id="41" dur="1000"/>
                                        <p:tgtEl>
                                          <p:spTgt spid="152"/>
                                        </p:tgtEl>
                                      </p:cBhvr>
                                    </p:animEffect>
                                  </p:childTnLst>
                                </p:cTn>
                              </p:par>
                              <p:par>
                                <p:cTn id="42" presetID="10" presetClass="entr" presetSubtype="0" fill="hold" nodeType="withEffect">
                                  <p:stCondLst>
                                    <p:cond delay="0"/>
                                  </p:stCondLst>
                                  <p:childTnLst>
                                    <p:set>
                                      <p:cBhvr>
                                        <p:cTn id="43" dur="1" fill="hold">
                                          <p:stCondLst>
                                            <p:cond delay="0"/>
                                          </p:stCondLst>
                                        </p:cTn>
                                        <p:tgtEl>
                                          <p:spTgt spid="153"/>
                                        </p:tgtEl>
                                        <p:attrNameLst>
                                          <p:attrName>style.visibility</p:attrName>
                                        </p:attrNameLst>
                                      </p:cBhvr>
                                      <p:to>
                                        <p:strVal val="visible"/>
                                      </p:to>
                                    </p:set>
                                    <p:animEffect transition="in" filter="fade">
                                      <p:cBhvr>
                                        <p:cTn id="44" dur="1000"/>
                                        <p:tgtEl>
                                          <p:spTgt spid="153"/>
                                        </p:tgtEl>
                                      </p:cBhvr>
                                    </p:animEffect>
                                  </p:childTnLst>
                                </p:cTn>
                              </p:par>
                              <p:par>
                                <p:cTn id="45" presetID="10" presetClass="entr" presetSubtype="0" fill="hold" nodeType="withEffect">
                                  <p:stCondLst>
                                    <p:cond delay="0"/>
                                  </p:stCondLst>
                                  <p:childTnLst>
                                    <p:set>
                                      <p:cBhvr>
                                        <p:cTn id="46" dur="1" fill="hold">
                                          <p:stCondLst>
                                            <p:cond delay="0"/>
                                          </p:stCondLst>
                                        </p:cTn>
                                        <p:tgtEl>
                                          <p:spTgt spid="154"/>
                                        </p:tgtEl>
                                        <p:attrNameLst>
                                          <p:attrName>style.visibility</p:attrName>
                                        </p:attrNameLst>
                                      </p:cBhvr>
                                      <p:to>
                                        <p:strVal val="visible"/>
                                      </p:to>
                                    </p:set>
                                    <p:animEffect transition="in" filter="fade">
                                      <p:cBhvr>
                                        <p:cTn id="47" dur="1000"/>
                                        <p:tgtEl>
                                          <p:spTgt spid="154"/>
                                        </p:tgtEl>
                                      </p:cBhvr>
                                    </p:animEffect>
                                  </p:childTnLst>
                                </p:cTn>
                              </p:par>
                              <p:par>
                                <p:cTn id="48" presetID="10" presetClass="entr" presetSubtype="0" fill="hold" nodeType="withEffect">
                                  <p:stCondLst>
                                    <p:cond delay="0"/>
                                  </p:stCondLst>
                                  <p:childTnLst>
                                    <p:set>
                                      <p:cBhvr>
                                        <p:cTn id="49" dur="1" fill="hold">
                                          <p:stCondLst>
                                            <p:cond delay="0"/>
                                          </p:stCondLst>
                                        </p:cTn>
                                        <p:tgtEl>
                                          <p:spTgt spid="155"/>
                                        </p:tgtEl>
                                        <p:attrNameLst>
                                          <p:attrName>style.visibility</p:attrName>
                                        </p:attrNameLst>
                                      </p:cBhvr>
                                      <p:to>
                                        <p:strVal val="visible"/>
                                      </p:to>
                                    </p:set>
                                    <p:animEffect transition="in" filter="fade">
                                      <p:cBhvr>
                                        <p:cTn id="50" dur="1000"/>
                                        <p:tgtEl>
                                          <p:spTgt spid="155"/>
                                        </p:tgtEl>
                                      </p:cBhvr>
                                    </p:animEffect>
                                  </p:childTnLst>
                                </p:cTn>
                              </p:par>
                              <p:par>
                                <p:cTn id="51" presetID="10" presetClass="entr" presetSubtype="0" fill="hold" nodeType="withEffect">
                                  <p:stCondLst>
                                    <p:cond delay="0"/>
                                  </p:stCondLst>
                                  <p:childTnLst>
                                    <p:set>
                                      <p:cBhvr>
                                        <p:cTn id="52" dur="1" fill="hold">
                                          <p:stCondLst>
                                            <p:cond delay="0"/>
                                          </p:stCondLst>
                                        </p:cTn>
                                        <p:tgtEl>
                                          <p:spTgt spid="156"/>
                                        </p:tgtEl>
                                        <p:attrNameLst>
                                          <p:attrName>style.visibility</p:attrName>
                                        </p:attrNameLst>
                                      </p:cBhvr>
                                      <p:to>
                                        <p:strVal val="visible"/>
                                      </p:to>
                                    </p:set>
                                    <p:animEffect transition="in" filter="fade">
                                      <p:cBhvr>
                                        <p:cTn id="53" dur="1000"/>
                                        <p:tgtEl>
                                          <p:spTgt spid="156"/>
                                        </p:tgtEl>
                                      </p:cBhvr>
                                    </p:animEffect>
                                  </p:childTnLst>
                                </p:cTn>
                              </p:par>
                              <p:par>
                                <p:cTn id="54" presetID="10" presetClass="entr" presetSubtype="0" fill="hold" nodeType="withEffect">
                                  <p:stCondLst>
                                    <p:cond delay="0"/>
                                  </p:stCondLst>
                                  <p:childTnLst>
                                    <p:set>
                                      <p:cBhvr>
                                        <p:cTn id="55" dur="1" fill="hold">
                                          <p:stCondLst>
                                            <p:cond delay="0"/>
                                          </p:stCondLst>
                                        </p:cTn>
                                        <p:tgtEl>
                                          <p:spTgt spid="157"/>
                                        </p:tgtEl>
                                        <p:attrNameLst>
                                          <p:attrName>style.visibility</p:attrName>
                                        </p:attrNameLst>
                                      </p:cBhvr>
                                      <p:to>
                                        <p:strVal val="visible"/>
                                      </p:to>
                                    </p:set>
                                    <p:animEffect transition="in" filter="fade">
                                      <p:cBhvr>
                                        <p:cTn id="56" dur="1000"/>
                                        <p:tgtEl>
                                          <p:spTgt spid="157"/>
                                        </p:tgtEl>
                                      </p:cBhvr>
                                    </p:animEffect>
                                  </p:childTnLst>
                                </p:cTn>
                              </p:par>
                              <p:par>
                                <p:cTn id="57" presetID="10" presetClass="entr" presetSubtype="0" fill="hold" nodeType="withEffect">
                                  <p:stCondLst>
                                    <p:cond delay="0"/>
                                  </p:stCondLst>
                                  <p:childTnLst>
                                    <p:set>
                                      <p:cBhvr>
                                        <p:cTn id="58" dur="1" fill="hold">
                                          <p:stCondLst>
                                            <p:cond delay="0"/>
                                          </p:stCondLst>
                                        </p:cTn>
                                        <p:tgtEl>
                                          <p:spTgt spid="158"/>
                                        </p:tgtEl>
                                        <p:attrNameLst>
                                          <p:attrName>style.visibility</p:attrName>
                                        </p:attrNameLst>
                                      </p:cBhvr>
                                      <p:to>
                                        <p:strVal val="visible"/>
                                      </p:to>
                                    </p:set>
                                    <p:animEffect transition="in" filter="fade">
                                      <p:cBhvr>
                                        <p:cTn id="59" dur="1000"/>
                                        <p:tgtEl>
                                          <p:spTgt spid="158"/>
                                        </p:tgtEl>
                                      </p:cBhvr>
                                    </p:animEffect>
                                  </p:childTnLst>
                                </p:cTn>
                              </p:par>
                              <p:par>
                                <p:cTn id="60" presetID="10" presetClass="entr" presetSubtype="0" fill="hold" nodeType="withEffect">
                                  <p:stCondLst>
                                    <p:cond delay="0"/>
                                  </p:stCondLst>
                                  <p:childTnLst>
                                    <p:set>
                                      <p:cBhvr>
                                        <p:cTn id="61" dur="1" fill="hold">
                                          <p:stCondLst>
                                            <p:cond delay="0"/>
                                          </p:stCondLst>
                                        </p:cTn>
                                        <p:tgtEl>
                                          <p:spTgt spid="159"/>
                                        </p:tgtEl>
                                        <p:attrNameLst>
                                          <p:attrName>style.visibility</p:attrName>
                                        </p:attrNameLst>
                                      </p:cBhvr>
                                      <p:to>
                                        <p:strVal val="visible"/>
                                      </p:to>
                                    </p:set>
                                    <p:animEffect transition="in" filter="fade">
                                      <p:cBhvr>
                                        <p:cTn id="62" dur="1000"/>
                                        <p:tgtEl>
                                          <p:spTgt spid="159"/>
                                        </p:tgtEl>
                                      </p:cBhvr>
                                    </p:animEffect>
                                  </p:childTnLst>
                                </p:cTn>
                              </p:par>
                              <p:par>
                                <p:cTn id="63" presetID="10" presetClass="entr" presetSubtype="0" fill="hold" nodeType="withEffect">
                                  <p:stCondLst>
                                    <p:cond delay="0"/>
                                  </p:stCondLst>
                                  <p:childTnLst>
                                    <p:set>
                                      <p:cBhvr>
                                        <p:cTn id="64" dur="1" fill="hold">
                                          <p:stCondLst>
                                            <p:cond delay="0"/>
                                          </p:stCondLst>
                                        </p:cTn>
                                        <p:tgtEl>
                                          <p:spTgt spid="163"/>
                                        </p:tgtEl>
                                        <p:attrNameLst>
                                          <p:attrName>style.visibility</p:attrName>
                                        </p:attrNameLst>
                                      </p:cBhvr>
                                      <p:to>
                                        <p:strVal val="visible"/>
                                      </p:to>
                                    </p:set>
                                    <p:animEffect transition="in" filter="fade">
                                      <p:cBhvr>
                                        <p:cTn id="65" dur="1000"/>
                                        <p:tgtEl>
                                          <p:spTgt spid="163"/>
                                        </p:tgtEl>
                                      </p:cBhvr>
                                    </p:animEffect>
                                  </p:childTnLst>
                                </p:cTn>
                              </p:par>
                              <p:par>
                                <p:cTn id="66" presetID="10" presetClass="entr" presetSubtype="0" fill="hold" nodeType="withEffect">
                                  <p:stCondLst>
                                    <p:cond delay="0"/>
                                  </p:stCondLst>
                                  <p:childTnLst>
                                    <p:set>
                                      <p:cBhvr>
                                        <p:cTn id="67" dur="1" fill="hold">
                                          <p:stCondLst>
                                            <p:cond delay="0"/>
                                          </p:stCondLst>
                                        </p:cTn>
                                        <p:tgtEl>
                                          <p:spTgt spid="164"/>
                                        </p:tgtEl>
                                        <p:attrNameLst>
                                          <p:attrName>style.visibility</p:attrName>
                                        </p:attrNameLst>
                                      </p:cBhvr>
                                      <p:to>
                                        <p:strVal val="visible"/>
                                      </p:to>
                                    </p:set>
                                    <p:animEffect transition="in" filter="fade">
                                      <p:cBhvr>
                                        <p:cTn id="68" dur="1000"/>
                                        <p:tgtEl>
                                          <p:spTgt spid="164"/>
                                        </p:tgtEl>
                                      </p:cBhvr>
                                    </p:animEffect>
                                  </p:childTnLst>
                                </p:cTn>
                              </p:par>
                              <p:par>
                                <p:cTn id="69" presetID="10" presetClass="entr" presetSubtype="0" fill="hold" nodeType="withEffect">
                                  <p:stCondLst>
                                    <p:cond delay="0"/>
                                  </p:stCondLst>
                                  <p:childTnLst>
                                    <p:set>
                                      <p:cBhvr>
                                        <p:cTn id="70" dur="1" fill="hold">
                                          <p:stCondLst>
                                            <p:cond delay="0"/>
                                          </p:stCondLst>
                                        </p:cTn>
                                        <p:tgtEl>
                                          <p:spTgt spid="165"/>
                                        </p:tgtEl>
                                        <p:attrNameLst>
                                          <p:attrName>style.visibility</p:attrName>
                                        </p:attrNameLst>
                                      </p:cBhvr>
                                      <p:to>
                                        <p:strVal val="visible"/>
                                      </p:to>
                                    </p:set>
                                    <p:animEffect transition="in" filter="fade">
                                      <p:cBhvr>
                                        <p:cTn id="71" dur="1000"/>
                                        <p:tgtEl>
                                          <p:spTgt spid="165"/>
                                        </p:tgtEl>
                                      </p:cBhvr>
                                    </p:animEffect>
                                  </p:childTnLst>
                                </p:cTn>
                              </p:par>
                              <p:par>
                                <p:cTn id="72" presetID="10" presetClass="entr" presetSubtype="0" fill="hold" nodeType="withEffect">
                                  <p:stCondLst>
                                    <p:cond delay="0"/>
                                  </p:stCondLst>
                                  <p:childTnLst>
                                    <p:set>
                                      <p:cBhvr>
                                        <p:cTn id="73" dur="1" fill="hold">
                                          <p:stCondLst>
                                            <p:cond delay="0"/>
                                          </p:stCondLst>
                                        </p:cTn>
                                        <p:tgtEl>
                                          <p:spTgt spid="148"/>
                                        </p:tgtEl>
                                        <p:attrNameLst>
                                          <p:attrName>style.visibility</p:attrName>
                                        </p:attrNameLst>
                                      </p:cBhvr>
                                      <p:to>
                                        <p:strVal val="visible"/>
                                      </p:to>
                                    </p:set>
                                    <p:animEffect transition="in" filter="fade">
                                      <p:cBhvr>
                                        <p:cTn id="74" dur="1000"/>
                                        <p:tgtEl>
                                          <p:spTgt spid="148"/>
                                        </p:tgtEl>
                                      </p:cBhvr>
                                    </p:animEffect>
                                  </p:childTnLst>
                                </p:cTn>
                              </p:par>
                              <p:par>
                                <p:cTn id="75" presetID="10" presetClass="entr" presetSubtype="0" fill="hold" nodeType="withEffect">
                                  <p:stCondLst>
                                    <p:cond delay="0"/>
                                  </p:stCondLst>
                                  <p:childTnLst>
                                    <p:set>
                                      <p:cBhvr>
                                        <p:cTn id="76" dur="1" fill="hold">
                                          <p:stCondLst>
                                            <p:cond delay="0"/>
                                          </p:stCondLst>
                                        </p:cTn>
                                        <p:tgtEl>
                                          <p:spTgt spid="162"/>
                                        </p:tgtEl>
                                        <p:attrNameLst>
                                          <p:attrName>style.visibility</p:attrName>
                                        </p:attrNameLst>
                                      </p:cBhvr>
                                      <p:to>
                                        <p:strVal val="visible"/>
                                      </p:to>
                                    </p:set>
                                    <p:animEffect transition="in" filter="fade">
                                      <p:cBhvr>
                                        <p:cTn id="7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p:nvPr/>
        </p:nvSpPr>
        <p:spPr>
          <a:xfrm>
            <a:off x="3863950" y="2830200"/>
            <a:ext cx="5287500" cy="2313300"/>
          </a:xfrm>
          <a:prstGeom prst="rect">
            <a:avLst/>
          </a:prstGeom>
          <a:solidFill>
            <a:srgbClr val="474A7B">
              <a:alpha val="29411"/>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173" name="Google Shape;173;p29"/>
          <p:cNvSpPr/>
          <p:nvPr/>
        </p:nvSpPr>
        <p:spPr>
          <a:xfrm>
            <a:off x="-60600" y="-42600"/>
            <a:ext cx="3360900" cy="5228700"/>
          </a:xfrm>
          <a:prstGeom prst="rect">
            <a:avLst/>
          </a:prstGeom>
          <a:solidFill>
            <a:srgbClr val="E6B3CA">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9"/>
          <p:cNvSpPr txBox="1"/>
          <p:nvPr/>
        </p:nvSpPr>
        <p:spPr>
          <a:xfrm>
            <a:off x="3863950" y="706900"/>
            <a:ext cx="5287500" cy="2002200"/>
          </a:xfrm>
          <a:prstGeom prst="rect">
            <a:avLst/>
          </a:prstGeom>
          <a:solidFill>
            <a:srgbClr val="474A7B">
              <a:alpha val="29411"/>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175" name="Google Shape;175;p29"/>
          <p:cNvPicPr preferRelativeResize="0"/>
          <p:nvPr/>
        </p:nvPicPr>
        <p:blipFill rotWithShape="1">
          <a:blip r:embed="rId3">
            <a:alphaModFix/>
          </a:blip>
          <a:srcRect/>
          <a:stretch/>
        </p:blipFill>
        <p:spPr>
          <a:xfrm>
            <a:off x="332423" y="2616875"/>
            <a:ext cx="2678739" cy="489662"/>
          </a:xfrm>
          <a:prstGeom prst="rect">
            <a:avLst/>
          </a:prstGeom>
          <a:noFill/>
          <a:ln>
            <a:noFill/>
          </a:ln>
        </p:spPr>
      </p:pic>
      <p:sp>
        <p:nvSpPr>
          <p:cNvPr id="176" name="Google Shape;176;p29"/>
          <p:cNvSpPr txBox="1"/>
          <p:nvPr/>
        </p:nvSpPr>
        <p:spPr>
          <a:xfrm>
            <a:off x="0" y="4900500"/>
            <a:ext cx="3300300" cy="24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1" u="none" strike="noStrike" cap="none">
                <a:solidFill>
                  <a:srgbClr val="000000"/>
                </a:solidFill>
                <a:latin typeface="Arial"/>
                <a:ea typeface="Arial"/>
                <a:cs typeface="Arial"/>
                <a:sym typeface="Arial"/>
              </a:rPr>
              <a:t>Data source: US Census Bureau</a:t>
            </a:r>
            <a:endParaRPr sz="1000" b="0" i="1" u="none" strike="noStrike" cap="none">
              <a:solidFill>
                <a:srgbClr val="000000"/>
              </a:solidFill>
              <a:latin typeface="Arial"/>
              <a:ea typeface="Arial"/>
              <a:cs typeface="Arial"/>
              <a:sym typeface="Arial"/>
            </a:endParaRPr>
          </a:p>
        </p:txBody>
      </p:sp>
      <p:sp>
        <p:nvSpPr>
          <p:cNvPr id="177" name="Google Shape;177;p29"/>
          <p:cNvSpPr txBox="1">
            <a:spLocks noGrp="1"/>
          </p:cNvSpPr>
          <p:nvPr>
            <p:ph type="body" idx="1"/>
          </p:nvPr>
        </p:nvSpPr>
        <p:spPr>
          <a:xfrm>
            <a:off x="102000" y="663875"/>
            <a:ext cx="3096300" cy="73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900" b="1"/>
              <a:t>Finding a more realistic SNAP coverage rate</a:t>
            </a:r>
            <a:endParaRPr sz="1300" i="1"/>
          </a:p>
        </p:txBody>
      </p:sp>
      <p:pic>
        <p:nvPicPr>
          <p:cNvPr id="178" name="Google Shape;178;p29"/>
          <p:cNvPicPr preferRelativeResize="0"/>
          <p:nvPr/>
        </p:nvPicPr>
        <p:blipFill rotWithShape="1">
          <a:blip r:embed="rId4">
            <a:alphaModFix/>
          </a:blip>
          <a:srcRect/>
          <a:stretch/>
        </p:blipFill>
        <p:spPr>
          <a:xfrm>
            <a:off x="4182800" y="831062"/>
            <a:ext cx="2497300" cy="1749183"/>
          </a:xfrm>
          <a:prstGeom prst="rect">
            <a:avLst/>
          </a:prstGeom>
          <a:noFill/>
          <a:ln>
            <a:noFill/>
          </a:ln>
        </p:spPr>
      </p:pic>
      <p:sp>
        <p:nvSpPr>
          <p:cNvPr id="179" name="Google Shape;179;p29"/>
          <p:cNvSpPr txBox="1"/>
          <p:nvPr/>
        </p:nvSpPr>
        <p:spPr>
          <a:xfrm>
            <a:off x="6851675" y="1505450"/>
            <a:ext cx="2406600" cy="99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300">
                <a:solidFill>
                  <a:schemeClr val="dk1"/>
                </a:solidFill>
              </a:rPr>
              <a:t>Tract income distribution</a:t>
            </a:r>
            <a:endParaRPr sz="1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180" name="Google Shape;180;p29"/>
          <p:cNvSpPr txBox="1"/>
          <p:nvPr/>
        </p:nvSpPr>
        <p:spPr>
          <a:xfrm>
            <a:off x="6873125" y="3661525"/>
            <a:ext cx="2363700" cy="95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300">
                <a:solidFill>
                  <a:schemeClr val="dk1"/>
                </a:solidFill>
              </a:rPr>
              <a:t>Race income distribution</a:t>
            </a:r>
            <a:endParaRPr sz="1300" b="0" i="0" u="none" strike="noStrike" cap="none">
              <a:solidFill>
                <a:schemeClr val="dk1"/>
              </a:solidFill>
              <a:latin typeface="Arial"/>
              <a:ea typeface="Arial"/>
              <a:cs typeface="Arial"/>
              <a:sym typeface="Arial"/>
            </a:endParaRPr>
          </a:p>
        </p:txBody>
      </p:sp>
      <p:sp>
        <p:nvSpPr>
          <p:cNvPr id="181" name="Google Shape;181;p29"/>
          <p:cNvSpPr txBox="1">
            <a:spLocks noGrp="1"/>
          </p:cNvSpPr>
          <p:nvPr>
            <p:ph type="body" idx="1"/>
          </p:nvPr>
        </p:nvSpPr>
        <p:spPr>
          <a:xfrm>
            <a:off x="3786200" y="0"/>
            <a:ext cx="5372100" cy="73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i="1">
                <a:solidFill>
                  <a:srgbClr val="000000"/>
                </a:solidFill>
              </a:rPr>
              <a:t>Step 2: Estimate the Eligible Population using income distribution curve </a:t>
            </a:r>
            <a:endParaRPr i="1">
              <a:solidFill>
                <a:srgbClr val="000000"/>
              </a:solidFill>
            </a:endParaRPr>
          </a:p>
        </p:txBody>
      </p:sp>
      <p:cxnSp>
        <p:nvCxnSpPr>
          <p:cNvPr id="182" name="Google Shape;182;p29"/>
          <p:cNvCxnSpPr/>
          <p:nvPr/>
        </p:nvCxnSpPr>
        <p:spPr>
          <a:xfrm>
            <a:off x="4254100" y="1022275"/>
            <a:ext cx="10800" cy="13095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29"/>
          <p:cNvCxnSpPr/>
          <p:nvPr/>
        </p:nvCxnSpPr>
        <p:spPr>
          <a:xfrm flipH="1">
            <a:off x="5486325" y="1344900"/>
            <a:ext cx="3000" cy="1008300"/>
          </a:xfrm>
          <a:prstGeom prst="straightConnector1">
            <a:avLst/>
          </a:prstGeom>
          <a:noFill/>
          <a:ln w="9525" cap="flat" cmpd="sng">
            <a:solidFill>
              <a:schemeClr val="dk2"/>
            </a:solidFill>
            <a:prstDash val="dash"/>
            <a:round/>
            <a:headEnd type="none" w="med" len="med"/>
            <a:tailEnd type="none" w="med" len="med"/>
          </a:ln>
        </p:spPr>
      </p:cxnSp>
      <p:cxnSp>
        <p:nvCxnSpPr>
          <p:cNvPr id="184" name="Google Shape;184;p29"/>
          <p:cNvCxnSpPr/>
          <p:nvPr/>
        </p:nvCxnSpPr>
        <p:spPr>
          <a:xfrm rot="10800000">
            <a:off x="4254225" y="1344675"/>
            <a:ext cx="1242900" cy="1200"/>
          </a:xfrm>
          <a:prstGeom prst="straightConnector1">
            <a:avLst/>
          </a:prstGeom>
          <a:noFill/>
          <a:ln w="9525" cap="flat" cmpd="sng">
            <a:solidFill>
              <a:schemeClr val="dk2"/>
            </a:solidFill>
            <a:prstDash val="dash"/>
            <a:round/>
            <a:headEnd type="none" w="med" len="med"/>
            <a:tailEnd type="none" w="med" len="med"/>
          </a:ln>
        </p:spPr>
      </p:cxnSp>
      <p:sp>
        <p:nvSpPr>
          <p:cNvPr id="185" name="Google Shape;185;p29"/>
          <p:cNvSpPr txBox="1"/>
          <p:nvPr/>
        </p:nvSpPr>
        <p:spPr>
          <a:xfrm>
            <a:off x="3386025" y="1097300"/>
            <a:ext cx="1120200" cy="99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000">
                <a:solidFill>
                  <a:schemeClr val="dk1"/>
                </a:solidFill>
              </a:rPr>
              <a:t>Eligible population is 13.6% </a:t>
            </a:r>
            <a:endParaRPr sz="1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000" b="0" i="0" u="none" strike="noStrike" cap="none">
              <a:solidFill>
                <a:schemeClr val="dk1"/>
              </a:solidFill>
              <a:latin typeface="Arial"/>
              <a:ea typeface="Arial"/>
              <a:cs typeface="Arial"/>
              <a:sym typeface="Arial"/>
            </a:endParaRPr>
          </a:p>
        </p:txBody>
      </p:sp>
      <p:sp>
        <p:nvSpPr>
          <p:cNvPr id="186" name="Google Shape;186;p29"/>
          <p:cNvSpPr txBox="1"/>
          <p:nvPr/>
        </p:nvSpPr>
        <p:spPr>
          <a:xfrm>
            <a:off x="5253100" y="2376900"/>
            <a:ext cx="7725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DD4569"/>
                </a:solidFill>
              </a:rPr>
              <a:t>138%</a:t>
            </a:r>
            <a:endParaRPr sz="1100" b="1">
              <a:solidFill>
                <a:srgbClr val="DD4569"/>
              </a:solidFill>
            </a:endParaRPr>
          </a:p>
        </p:txBody>
      </p:sp>
      <p:sp>
        <p:nvSpPr>
          <p:cNvPr id="187" name="Google Shape;18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r>
              <a:rPr lang="en"/>
              <a:t>3</a:t>
            </a:r>
            <a:endParaRPr/>
          </a:p>
        </p:txBody>
      </p:sp>
      <p:sp>
        <p:nvSpPr>
          <p:cNvPr id="188" name="Google Shape;188;p29"/>
          <p:cNvSpPr txBox="1"/>
          <p:nvPr/>
        </p:nvSpPr>
        <p:spPr>
          <a:xfrm>
            <a:off x="5969800" y="2478400"/>
            <a:ext cx="1585800" cy="2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t>% below poverty</a:t>
            </a:r>
            <a:endParaRPr sz="900" i="1"/>
          </a:p>
        </p:txBody>
      </p:sp>
      <p:sp>
        <p:nvSpPr>
          <p:cNvPr id="189" name="Google Shape;189;p29"/>
          <p:cNvSpPr txBox="1"/>
          <p:nvPr/>
        </p:nvSpPr>
        <p:spPr>
          <a:xfrm>
            <a:off x="3836200" y="725800"/>
            <a:ext cx="1585800" cy="2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t>% of population</a:t>
            </a:r>
            <a:endParaRPr sz="900" i="1"/>
          </a:p>
        </p:txBody>
      </p:sp>
      <p:pic>
        <p:nvPicPr>
          <p:cNvPr id="190" name="Google Shape;190;p29"/>
          <p:cNvPicPr preferRelativeResize="0"/>
          <p:nvPr/>
        </p:nvPicPr>
        <p:blipFill rotWithShape="1">
          <a:blip r:embed="rId5">
            <a:alphaModFix/>
          </a:blip>
          <a:srcRect/>
          <a:stretch/>
        </p:blipFill>
        <p:spPr>
          <a:xfrm>
            <a:off x="4370800" y="3184088"/>
            <a:ext cx="2578525" cy="1798325"/>
          </a:xfrm>
          <a:prstGeom prst="rect">
            <a:avLst/>
          </a:prstGeom>
          <a:noFill/>
          <a:ln>
            <a:noFill/>
          </a:ln>
        </p:spPr>
      </p:pic>
      <p:sp>
        <p:nvSpPr>
          <p:cNvPr id="191" name="Google Shape;191;p29"/>
          <p:cNvSpPr/>
          <p:nvPr/>
        </p:nvSpPr>
        <p:spPr>
          <a:xfrm>
            <a:off x="702075" y="2817700"/>
            <a:ext cx="1968900" cy="393600"/>
          </a:xfrm>
          <a:prstGeom prst="flowChartConnector">
            <a:avLst/>
          </a:prstGeom>
          <a:noFill/>
          <a:ln w="9525" cap="flat" cmpd="sng">
            <a:solidFill>
              <a:srgbClr val="DD45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fade">
                                      <p:cBhvr>
                                        <p:cTn id="10" dur="1000"/>
                                        <p:tgtEl>
                                          <p:spTgt spid="182"/>
                                        </p:tgtEl>
                                      </p:cBhvr>
                                    </p:animEffect>
                                  </p:childTnLst>
                                </p:cTn>
                              </p:par>
                              <p:par>
                                <p:cTn id="11" presetID="10"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fade">
                                      <p:cBhvr>
                                        <p:cTn id="13" dur="1000"/>
                                        <p:tgtEl>
                                          <p:spTgt spid="178"/>
                                        </p:tgtEl>
                                      </p:cBhvr>
                                    </p:animEffect>
                                  </p:childTnLst>
                                </p:cTn>
                              </p:par>
                              <p:par>
                                <p:cTn id="14" presetID="10" presetClass="entr" presetSubtype="0" fill="hold" nodeType="with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1000"/>
                                        <p:tgtEl>
                                          <p:spTgt spid="179"/>
                                        </p:tgtEl>
                                      </p:cBhvr>
                                    </p:animEffect>
                                  </p:childTnLst>
                                </p:cTn>
                              </p:par>
                              <p:par>
                                <p:cTn id="17" presetID="10" presetClass="entr" presetSubtype="0" fill="hold" nodeType="withEffect">
                                  <p:stCondLst>
                                    <p:cond delay="0"/>
                                  </p:stCondLst>
                                  <p:childTnLst>
                                    <p:set>
                                      <p:cBhvr>
                                        <p:cTn id="18" dur="1" fill="hold">
                                          <p:stCondLst>
                                            <p:cond delay="0"/>
                                          </p:stCondLst>
                                        </p:cTn>
                                        <p:tgtEl>
                                          <p:spTgt spid="189"/>
                                        </p:tgtEl>
                                        <p:attrNameLst>
                                          <p:attrName>style.visibility</p:attrName>
                                        </p:attrNameLst>
                                      </p:cBhvr>
                                      <p:to>
                                        <p:strVal val="visible"/>
                                      </p:to>
                                    </p:set>
                                    <p:animEffect transition="in" filter="fade">
                                      <p:cBhvr>
                                        <p:cTn id="19" dur="1000"/>
                                        <p:tgtEl>
                                          <p:spTgt spid="189"/>
                                        </p:tgtEl>
                                      </p:cBhvr>
                                    </p:animEffect>
                                  </p:childTnLst>
                                </p:cTn>
                              </p:par>
                              <p:par>
                                <p:cTn id="20" presetID="10" presetClass="entr" presetSubtype="0" fill="hold" nodeType="with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fade">
                                      <p:cBhvr>
                                        <p:cTn id="22" dur="1000"/>
                                        <p:tgtEl>
                                          <p:spTgt spid="18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3"/>
                                        </p:tgtEl>
                                        <p:attrNameLst>
                                          <p:attrName>style.visibility</p:attrName>
                                        </p:attrNameLst>
                                      </p:cBhvr>
                                      <p:to>
                                        <p:strVal val="visible"/>
                                      </p:to>
                                    </p:set>
                                    <p:animEffect transition="in" filter="fade">
                                      <p:cBhvr>
                                        <p:cTn id="27" dur="1000"/>
                                        <p:tgtEl>
                                          <p:spTgt spid="183"/>
                                        </p:tgtEl>
                                      </p:cBhvr>
                                    </p:animEffect>
                                  </p:childTnLst>
                                </p:cTn>
                              </p:par>
                              <p:par>
                                <p:cTn id="28" presetID="10" presetClass="entr" presetSubtype="0" fill="hold" nodeType="withEffect">
                                  <p:stCondLst>
                                    <p:cond delay="0"/>
                                  </p:stCondLst>
                                  <p:childTnLst>
                                    <p:set>
                                      <p:cBhvr>
                                        <p:cTn id="29" dur="1" fill="hold">
                                          <p:stCondLst>
                                            <p:cond delay="0"/>
                                          </p:stCondLst>
                                        </p:cTn>
                                        <p:tgtEl>
                                          <p:spTgt spid="184"/>
                                        </p:tgtEl>
                                        <p:attrNameLst>
                                          <p:attrName>style.visibility</p:attrName>
                                        </p:attrNameLst>
                                      </p:cBhvr>
                                      <p:to>
                                        <p:strVal val="visible"/>
                                      </p:to>
                                    </p:set>
                                    <p:animEffect transition="in" filter="fade">
                                      <p:cBhvr>
                                        <p:cTn id="30" dur="1000"/>
                                        <p:tgtEl>
                                          <p:spTgt spid="184"/>
                                        </p:tgtEl>
                                      </p:cBhvr>
                                    </p:animEffect>
                                  </p:childTnLst>
                                </p:cTn>
                              </p:par>
                              <p:par>
                                <p:cTn id="31" presetID="10" presetClass="entr" presetSubtype="0" fill="hold" nodeType="withEffect">
                                  <p:stCondLst>
                                    <p:cond delay="0"/>
                                  </p:stCondLst>
                                  <p:childTnLst>
                                    <p:set>
                                      <p:cBhvr>
                                        <p:cTn id="32" dur="1" fill="hold">
                                          <p:stCondLst>
                                            <p:cond delay="0"/>
                                          </p:stCondLst>
                                        </p:cTn>
                                        <p:tgtEl>
                                          <p:spTgt spid="185"/>
                                        </p:tgtEl>
                                        <p:attrNameLst>
                                          <p:attrName>style.visibility</p:attrName>
                                        </p:attrNameLst>
                                      </p:cBhvr>
                                      <p:to>
                                        <p:strVal val="visible"/>
                                      </p:to>
                                    </p:set>
                                    <p:animEffect transition="in" filter="fade">
                                      <p:cBhvr>
                                        <p:cTn id="33" dur="1000"/>
                                        <p:tgtEl>
                                          <p:spTgt spid="185"/>
                                        </p:tgtEl>
                                      </p:cBhvr>
                                    </p:animEffect>
                                  </p:childTnLst>
                                </p:cTn>
                              </p:par>
                              <p:par>
                                <p:cTn id="34" presetID="10" presetClass="entr" presetSubtype="0" fill="hold" nodeType="withEffect">
                                  <p:stCondLst>
                                    <p:cond delay="0"/>
                                  </p:stCondLst>
                                  <p:childTnLst>
                                    <p:set>
                                      <p:cBhvr>
                                        <p:cTn id="35" dur="1" fill="hold">
                                          <p:stCondLst>
                                            <p:cond delay="0"/>
                                          </p:stCondLst>
                                        </p:cTn>
                                        <p:tgtEl>
                                          <p:spTgt spid="186"/>
                                        </p:tgtEl>
                                        <p:attrNameLst>
                                          <p:attrName>style.visibility</p:attrName>
                                        </p:attrNameLst>
                                      </p:cBhvr>
                                      <p:to>
                                        <p:strVal val="visible"/>
                                      </p:to>
                                    </p:set>
                                    <p:animEffect transition="in" filter="fade">
                                      <p:cBhvr>
                                        <p:cTn id="36" dur="1000"/>
                                        <p:tgtEl>
                                          <p:spTgt spid="18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2"/>
                                        </p:tgtEl>
                                        <p:attrNameLst>
                                          <p:attrName>style.visibility</p:attrName>
                                        </p:attrNameLst>
                                      </p:cBhvr>
                                      <p:to>
                                        <p:strVal val="visible"/>
                                      </p:to>
                                    </p:set>
                                    <p:animEffect transition="in" filter="fade">
                                      <p:cBhvr>
                                        <p:cTn id="41" dur="1000"/>
                                        <p:tgtEl>
                                          <p:spTgt spid="172"/>
                                        </p:tgtEl>
                                      </p:cBhvr>
                                    </p:animEffect>
                                  </p:childTnLst>
                                </p:cTn>
                              </p:par>
                              <p:par>
                                <p:cTn id="42" presetID="10" presetClass="entr" presetSubtype="0" fill="hold" nodeType="withEffect">
                                  <p:stCondLst>
                                    <p:cond delay="0"/>
                                  </p:stCondLst>
                                  <p:childTnLst>
                                    <p:set>
                                      <p:cBhvr>
                                        <p:cTn id="43" dur="1" fill="hold">
                                          <p:stCondLst>
                                            <p:cond delay="0"/>
                                          </p:stCondLst>
                                        </p:cTn>
                                        <p:tgtEl>
                                          <p:spTgt spid="180"/>
                                        </p:tgtEl>
                                        <p:attrNameLst>
                                          <p:attrName>style.visibility</p:attrName>
                                        </p:attrNameLst>
                                      </p:cBhvr>
                                      <p:to>
                                        <p:strVal val="visible"/>
                                      </p:to>
                                    </p:set>
                                    <p:animEffect transition="in" filter="fade">
                                      <p:cBhvr>
                                        <p:cTn id="44" dur="1000"/>
                                        <p:tgtEl>
                                          <p:spTgt spid="180"/>
                                        </p:tgtEl>
                                      </p:cBhvr>
                                    </p:animEffect>
                                  </p:childTnLst>
                                </p:cTn>
                              </p:par>
                              <p:par>
                                <p:cTn id="45" presetID="10" presetClass="entr" presetSubtype="0" fill="hold" nodeType="withEffect">
                                  <p:stCondLst>
                                    <p:cond delay="0"/>
                                  </p:stCondLst>
                                  <p:childTnLst>
                                    <p:set>
                                      <p:cBhvr>
                                        <p:cTn id="46" dur="1" fill="hold">
                                          <p:stCondLst>
                                            <p:cond delay="0"/>
                                          </p:stCondLst>
                                        </p:cTn>
                                        <p:tgtEl>
                                          <p:spTgt spid="190"/>
                                        </p:tgtEl>
                                        <p:attrNameLst>
                                          <p:attrName>style.visibility</p:attrName>
                                        </p:attrNameLst>
                                      </p:cBhvr>
                                      <p:to>
                                        <p:strVal val="visible"/>
                                      </p:to>
                                    </p:set>
                                    <p:animEffect transition="in" filter="fade">
                                      <p:cBhvr>
                                        <p:cTn id="47"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p:nvPr/>
        </p:nvSpPr>
        <p:spPr>
          <a:xfrm>
            <a:off x="3344400" y="3068700"/>
            <a:ext cx="5799600" cy="2117400"/>
          </a:xfrm>
          <a:prstGeom prst="rect">
            <a:avLst/>
          </a:prstGeom>
          <a:solidFill>
            <a:srgbClr val="474A7B">
              <a:alpha val="29411"/>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0"/>
          <p:cNvSpPr/>
          <p:nvPr/>
        </p:nvSpPr>
        <p:spPr>
          <a:xfrm>
            <a:off x="0" y="0"/>
            <a:ext cx="3344400" cy="3068700"/>
          </a:xfrm>
          <a:prstGeom prst="rect">
            <a:avLst/>
          </a:prstGeom>
          <a:solidFill>
            <a:srgbClr val="E6B3CA">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0"/>
          <p:cNvSpPr txBox="1">
            <a:spLocks noGrp="1"/>
          </p:cNvSpPr>
          <p:nvPr>
            <p:ph type="title"/>
          </p:nvPr>
        </p:nvSpPr>
        <p:spPr>
          <a:xfrm>
            <a:off x="3465575" y="1899625"/>
            <a:ext cx="5678400" cy="116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200">
                <a:solidFill>
                  <a:schemeClr val="dk1"/>
                </a:solidFill>
              </a:rPr>
              <a:t>SNAP Coverage Overview by Year</a:t>
            </a:r>
            <a:r>
              <a:rPr lang="en" sz="2200"/>
              <a:t>; </a:t>
            </a:r>
            <a:r>
              <a:rPr lang="en" sz="2200" b="1">
                <a:solidFill>
                  <a:schemeClr val="dk1"/>
                </a:solidFill>
              </a:rPr>
              <a:t>Power BI </a:t>
            </a:r>
            <a:r>
              <a:rPr lang="en" sz="2200">
                <a:solidFill>
                  <a:schemeClr val="dk1"/>
                </a:solidFill>
              </a:rPr>
              <a:t>visualization</a:t>
            </a:r>
            <a:r>
              <a:rPr lang="en" sz="1800"/>
              <a:t> </a:t>
            </a:r>
            <a:r>
              <a:rPr lang="en" sz="2200"/>
              <a:t>representing race &amp; geographical breakdown of coverage rate</a:t>
            </a:r>
            <a:endParaRPr sz="2200">
              <a:solidFill>
                <a:schemeClr val="dk1"/>
              </a:solidFill>
            </a:endParaRPr>
          </a:p>
        </p:txBody>
      </p:sp>
      <p:pic>
        <p:nvPicPr>
          <p:cNvPr id="199" name="Google Shape;199;p30"/>
          <p:cNvPicPr preferRelativeResize="0"/>
          <p:nvPr/>
        </p:nvPicPr>
        <p:blipFill rotWithShape="1">
          <a:blip r:embed="rId3">
            <a:alphaModFix/>
          </a:blip>
          <a:srcRect/>
          <a:stretch/>
        </p:blipFill>
        <p:spPr>
          <a:xfrm>
            <a:off x="8125500" y="65315"/>
            <a:ext cx="920652" cy="576942"/>
          </a:xfrm>
          <a:prstGeom prst="rect">
            <a:avLst/>
          </a:prstGeom>
          <a:noFill/>
          <a:ln>
            <a:noFill/>
          </a:ln>
        </p:spPr>
      </p:pic>
      <p:sp>
        <p:nvSpPr>
          <p:cNvPr id="200" name="Google Shape;200;p30"/>
          <p:cNvSpPr txBox="1"/>
          <p:nvPr/>
        </p:nvSpPr>
        <p:spPr>
          <a:xfrm flipH="1">
            <a:off x="649750" y="3701150"/>
            <a:ext cx="2233800" cy="60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3300" b="0" i="0" u="none" strike="noStrike" cap="none">
                <a:solidFill>
                  <a:schemeClr val="dk1"/>
                </a:solidFill>
                <a:latin typeface="Arial"/>
                <a:ea typeface="Arial"/>
                <a:cs typeface="Arial"/>
                <a:sym typeface="Arial"/>
              </a:rPr>
              <a:t>Part</a:t>
            </a:r>
            <a:r>
              <a:rPr lang="en" sz="3300">
                <a:solidFill>
                  <a:schemeClr val="dk1"/>
                </a:solidFill>
              </a:rPr>
              <a:t> </a:t>
            </a:r>
            <a:r>
              <a:rPr lang="en" sz="4100" b="1">
                <a:solidFill>
                  <a:schemeClr val="dk1"/>
                </a:solidFill>
              </a:rPr>
              <a:t>2</a:t>
            </a:r>
            <a:endParaRPr sz="33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p:nvPr/>
        </p:nvSpPr>
        <p:spPr>
          <a:xfrm>
            <a:off x="0" y="-9727"/>
            <a:ext cx="9144000" cy="1003200"/>
          </a:xfrm>
          <a:prstGeom prst="rect">
            <a:avLst/>
          </a:prstGeom>
          <a:solidFill>
            <a:srgbClr val="E6B3CA">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1"/>
          <p:cNvSpPr txBox="1">
            <a:spLocks noGrp="1"/>
          </p:cNvSpPr>
          <p:nvPr>
            <p:ph type="title"/>
          </p:nvPr>
        </p:nvSpPr>
        <p:spPr>
          <a:xfrm>
            <a:off x="311700" y="2841"/>
            <a:ext cx="8538000" cy="102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575757"/>
                </a:solidFill>
              </a:rPr>
              <a:t>Overall, SNAP participation rate decreases over recent years 2016-2018</a:t>
            </a:r>
            <a:endParaRPr>
              <a:solidFill>
                <a:srgbClr val="575757"/>
              </a:solidFill>
            </a:endParaRPr>
          </a:p>
          <a:p>
            <a:pPr marL="0" lvl="0" indent="0" algn="l" rtl="0">
              <a:lnSpc>
                <a:spcPct val="100000"/>
              </a:lnSpc>
              <a:spcBef>
                <a:spcPts val="0"/>
              </a:spcBef>
              <a:spcAft>
                <a:spcPts val="0"/>
              </a:spcAft>
              <a:buSzPts val="2800"/>
              <a:buNone/>
            </a:pPr>
            <a:endParaRPr>
              <a:solidFill>
                <a:srgbClr val="575757"/>
              </a:solidFill>
            </a:endParaRPr>
          </a:p>
        </p:txBody>
      </p:sp>
      <p:pic>
        <p:nvPicPr>
          <p:cNvPr id="207" name="Google Shape;207;p31"/>
          <p:cNvPicPr preferRelativeResize="0"/>
          <p:nvPr/>
        </p:nvPicPr>
        <p:blipFill rotWithShape="1">
          <a:blip r:embed="rId3">
            <a:alphaModFix/>
          </a:blip>
          <a:srcRect/>
          <a:stretch/>
        </p:blipFill>
        <p:spPr>
          <a:xfrm>
            <a:off x="1617025" y="1598595"/>
            <a:ext cx="5909950" cy="2881100"/>
          </a:xfrm>
          <a:prstGeom prst="rect">
            <a:avLst/>
          </a:prstGeom>
          <a:noFill/>
          <a:ln>
            <a:noFill/>
          </a:ln>
        </p:spPr>
      </p:pic>
      <p:sp>
        <p:nvSpPr>
          <p:cNvPr id="208" name="Google Shape;208;p31"/>
          <p:cNvSpPr txBox="1"/>
          <p:nvPr/>
        </p:nvSpPr>
        <p:spPr>
          <a:xfrm>
            <a:off x="0" y="4718975"/>
            <a:ext cx="3300300" cy="24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i="1"/>
              <a:t>Reference: KFF Filling the need for trusted information on national health issues</a:t>
            </a:r>
            <a:endParaRPr sz="1000" b="0" i="1" u="none" strike="noStrike" cap="none">
              <a:solidFill>
                <a:srgbClr val="000000"/>
              </a:solidFill>
              <a:latin typeface="Arial"/>
              <a:ea typeface="Arial"/>
              <a:cs typeface="Arial"/>
              <a:sym typeface="Arial"/>
            </a:endParaRPr>
          </a:p>
        </p:txBody>
      </p:sp>
      <p:sp>
        <p:nvSpPr>
          <p:cNvPr id="209" name="Google Shape;209;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r>
              <a:rPr lang="en"/>
              <a:t>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p:nvPr/>
        </p:nvSpPr>
        <p:spPr>
          <a:xfrm>
            <a:off x="0" y="-9727"/>
            <a:ext cx="9144000" cy="894202"/>
          </a:xfrm>
          <a:prstGeom prst="rect">
            <a:avLst/>
          </a:prstGeom>
          <a:solidFill>
            <a:srgbClr val="E6B3CA">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2"/>
          <p:cNvSpPr txBox="1">
            <a:spLocks noGrp="1"/>
          </p:cNvSpPr>
          <p:nvPr>
            <p:ph type="title"/>
          </p:nvPr>
        </p:nvSpPr>
        <p:spPr>
          <a:xfrm>
            <a:off x="311700" y="7700"/>
            <a:ext cx="8520600" cy="97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solidFill>
                  <a:srgbClr val="575757"/>
                </a:solidFill>
              </a:rPr>
              <a:t>Particularly, 2018 Coverage Rate and Power BI</a:t>
            </a:r>
            <a:endParaRPr>
              <a:solidFill>
                <a:srgbClr val="575757"/>
              </a:solidFill>
            </a:endParaRPr>
          </a:p>
        </p:txBody>
      </p:sp>
      <p:pic>
        <p:nvPicPr>
          <p:cNvPr id="216" name="Google Shape;216;p32"/>
          <p:cNvPicPr preferRelativeResize="0"/>
          <p:nvPr/>
        </p:nvPicPr>
        <p:blipFill rotWithShape="1">
          <a:blip r:embed="rId3">
            <a:alphaModFix/>
          </a:blip>
          <a:srcRect/>
          <a:stretch/>
        </p:blipFill>
        <p:spPr>
          <a:xfrm>
            <a:off x="423863" y="928251"/>
            <a:ext cx="8296275" cy="1047750"/>
          </a:xfrm>
          <a:prstGeom prst="rect">
            <a:avLst/>
          </a:prstGeom>
          <a:noFill/>
          <a:ln>
            <a:noFill/>
          </a:ln>
        </p:spPr>
      </p:pic>
      <p:sp>
        <p:nvSpPr>
          <p:cNvPr id="217" name="Google Shape;217;p32"/>
          <p:cNvSpPr txBox="1"/>
          <p:nvPr/>
        </p:nvSpPr>
        <p:spPr>
          <a:xfrm>
            <a:off x="1033475" y="2019775"/>
            <a:ext cx="2611200" cy="1553400"/>
          </a:xfrm>
          <a:prstGeom prst="rect">
            <a:avLst/>
          </a:prstGeom>
          <a:solidFill>
            <a:srgbClr val="E6B3CA">
              <a:alpha val="52549"/>
            </a:srgbClr>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chemeClr val="dk1"/>
                </a:solidFill>
                <a:latin typeface="Arial"/>
                <a:ea typeface="Arial"/>
                <a:cs typeface="Arial"/>
                <a:sym typeface="Arial"/>
              </a:rPr>
              <a:t>Our </a:t>
            </a:r>
            <a:r>
              <a:rPr lang="en" sz="1100" b="0" i="0" u="sng" strike="noStrike" cap="none">
                <a:solidFill>
                  <a:schemeClr val="hlink"/>
                </a:solidFill>
                <a:latin typeface="Arial"/>
                <a:ea typeface="Arial"/>
                <a:cs typeface="Arial"/>
                <a:sym typeface="Arial"/>
                <a:hlinkClick r:id="rId4"/>
              </a:rPr>
              <a:t>Power BI dashboard</a:t>
            </a:r>
            <a:r>
              <a:rPr lang="en" sz="1100" b="0" i="0" strike="noStrike" cap="none">
                <a:solidFill>
                  <a:schemeClr val="hlink"/>
                </a:solidFill>
                <a:uFill>
                  <a:noFill/>
                </a:uFill>
                <a:latin typeface="Arial"/>
                <a:ea typeface="Arial"/>
                <a:cs typeface="Arial"/>
                <a:sym typeface="Arial"/>
                <a:hlinkClick r:id="rId4"/>
              </a:rPr>
              <a:t> </a:t>
            </a:r>
            <a:r>
              <a:rPr lang="en" sz="1100" b="0" i="0" u="none" strike="noStrike" cap="none">
                <a:solidFill>
                  <a:schemeClr val="dk1"/>
                </a:solidFill>
                <a:latin typeface="Arial"/>
                <a:ea typeface="Arial"/>
                <a:cs typeface="Arial"/>
                <a:sym typeface="Arial"/>
              </a:rPr>
              <a:t>allows you to explore SNAP coverage at the </a:t>
            </a:r>
            <a:r>
              <a:rPr lang="en" sz="1100" b="1" i="0" u="none" strike="noStrike" cap="none">
                <a:solidFill>
                  <a:schemeClr val="dk1"/>
                </a:solidFill>
                <a:latin typeface="Arial"/>
                <a:ea typeface="Arial"/>
                <a:cs typeface="Arial"/>
                <a:sym typeface="Arial"/>
              </a:rPr>
              <a:t>granularity </a:t>
            </a:r>
            <a:r>
              <a:rPr lang="en" sz="1100" b="0" i="0" u="none" strike="noStrike" cap="none">
                <a:solidFill>
                  <a:schemeClr val="dk1"/>
                </a:solidFill>
                <a:latin typeface="Arial"/>
                <a:ea typeface="Arial"/>
                <a:cs typeface="Arial"/>
                <a:sym typeface="Arial"/>
              </a:rPr>
              <a:t>you prefer</a:t>
            </a:r>
            <a:r>
              <a:rPr lang="en" sz="1100">
                <a:solidFill>
                  <a:schemeClr val="dk1"/>
                </a:solidFill>
              </a:rPr>
              <a:t>:</a:t>
            </a:r>
            <a:endParaRPr sz="1100">
              <a:solidFill>
                <a:schemeClr val="dk1"/>
              </a:solidFill>
            </a:endParaRPr>
          </a:p>
          <a:p>
            <a:pPr marL="457200" marR="0" lvl="0" indent="-298450" algn="l" rtl="0">
              <a:lnSpc>
                <a:spcPct val="100000"/>
              </a:lnSpc>
              <a:spcBef>
                <a:spcPts val="0"/>
              </a:spcBef>
              <a:spcAft>
                <a:spcPts val="0"/>
              </a:spcAft>
              <a:buClr>
                <a:schemeClr val="dk1"/>
              </a:buClr>
              <a:buSzPts val="1100"/>
              <a:buChar char="-"/>
            </a:pPr>
            <a:r>
              <a:rPr lang="en" sz="1100">
                <a:solidFill>
                  <a:schemeClr val="dk1"/>
                </a:solidFill>
              </a:rPr>
              <a:t>M</a:t>
            </a:r>
            <a:r>
              <a:rPr lang="en" sz="1100" b="0" i="0" u="none" strike="noStrike" cap="none">
                <a:solidFill>
                  <a:schemeClr val="dk1"/>
                </a:solidFill>
                <a:latin typeface="Arial"/>
                <a:ea typeface="Arial"/>
                <a:cs typeface="Arial"/>
                <a:sym typeface="Arial"/>
              </a:rPr>
              <a:t>ost coverage, </a:t>
            </a:r>
            <a:endParaRPr sz="1100" b="0" i="0" u="none" strike="noStrike" cap="none">
              <a:solidFill>
                <a:schemeClr val="dk1"/>
              </a:solidFill>
              <a:latin typeface="Arial"/>
              <a:ea typeface="Arial"/>
              <a:cs typeface="Arial"/>
              <a:sym typeface="Arial"/>
            </a:endParaRPr>
          </a:p>
          <a:p>
            <a:pPr marL="457200" marR="0" lvl="0" indent="-298450" algn="l" rtl="0">
              <a:lnSpc>
                <a:spcPct val="100000"/>
              </a:lnSpc>
              <a:spcBef>
                <a:spcPts val="0"/>
              </a:spcBef>
              <a:spcAft>
                <a:spcPts val="0"/>
              </a:spcAft>
              <a:buClr>
                <a:schemeClr val="dk1"/>
              </a:buClr>
              <a:buSzPts val="1100"/>
              <a:buChar char="-"/>
            </a:pPr>
            <a:r>
              <a:rPr lang="en" sz="1100">
                <a:solidFill>
                  <a:schemeClr val="dk1"/>
                </a:solidFill>
              </a:rPr>
              <a:t>L</a:t>
            </a:r>
            <a:r>
              <a:rPr lang="en" sz="1100" b="0" i="0" u="none" strike="noStrike" cap="none">
                <a:solidFill>
                  <a:schemeClr val="dk1"/>
                </a:solidFill>
                <a:latin typeface="Arial"/>
                <a:ea typeface="Arial"/>
                <a:cs typeface="Arial"/>
                <a:sym typeface="Arial"/>
              </a:rPr>
              <a:t>east coverage, </a:t>
            </a:r>
            <a:endParaRPr sz="1100" b="0" i="0" u="none" strike="noStrike" cap="none">
              <a:solidFill>
                <a:schemeClr val="dk1"/>
              </a:solidFill>
              <a:latin typeface="Arial"/>
              <a:ea typeface="Arial"/>
              <a:cs typeface="Arial"/>
              <a:sym typeface="Arial"/>
            </a:endParaRPr>
          </a:p>
          <a:p>
            <a:pPr marL="457200" marR="0" lvl="0" indent="-298450" algn="l" rtl="0">
              <a:lnSpc>
                <a:spcPct val="100000"/>
              </a:lnSpc>
              <a:spcBef>
                <a:spcPts val="0"/>
              </a:spcBef>
              <a:spcAft>
                <a:spcPts val="0"/>
              </a:spcAft>
              <a:buClr>
                <a:schemeClr val="dk1"/>
              </a:buClr>
              <a:buSzPts val="1100"/>
              <a:buChar char="-"/>
            </a:pPr>
            <a:r>
              <a:rPr lang="en" sz="1100">
                <a:solidFill>
                  <a:schemeClr val="dk1"/>
                </a:solidFill>
              </a:rPr>
              <a:t>S</a:t>
            </a:r>
            <a:r>
              <a:rPr lang="en" sz="1100" b="0" i="0" u="none" strike="noStrike" cap="none">
                <a:solidFill>
                  <a:schemeClr val="dk1"/>
                </a:solidFill>
                <a:latin typeface="Arial"/>
                <a:ea typeface="Arial"/>
                <a:cs typeface="Arial"/>
                <a:sym typeface="Arial"/>
              </a:rPr>
              <a:t>pecific track of interest</a:t>
            </a:r>
            <a:endParaRPr sz="1100">
              <a:solidFill>
                <a:schemeClr val="dk1"/>
              </a:solidFill>
            </a:endParaRPr>
          </a:p>
          <a:p>
            <a:pPr marL="457200" marR="0" lvl="0" indent="-298450" algn="l" rtl="0">
              <a:lnSpc>
                <a:spcPct val="100000"/>
              </a:lnSpc>
              <a:spcBef>
                <a:spcPts val="0"/>
              </a:spcBef>
              <a:spcAft>
                <a:spcPts val="0"/>
              </a:spcAft>
              <a:buClr>
                <a:schemeClr val="dk1"/>
              </a:buClr>
              <a:buSzPts val="1100"/>
              <a:buChar char="-"/>
            </a:pPr>
            <a:r>
              <a:rPr lang="en" sz="1100">
                <a:solidFill>
                  <a:schemeClr val="dk1"/>
                </a:solidFill>
              </a:rPr>
              <a:t>R</a:t>
            </a:r>
            <a:r>
              <a:rPr lang="en" sz="1100" b="0" i="0" u="none" strike="noStrike" cap="none">
                <a:solidFill>
                  <a:schemeClr val="dk1"/>
                </a:solidFill>
                <a:latin typeface="Arial"/>
                <a:ea typeface="Arial"/>
                <a:cs typeface="Arial"/>
                <a:sym typeface="Arial"/>
              </a:rPr>
              <a:t>ace</a:t>
            </a:r>
            <a:endParaRPr sz="1100">
              <a:solidFill>
                <a:schemeClr val="dk1"/>
              </a:solidFill>
            </a:endParaRPr>
          </a:p>
          <a:p>
            <a:pPr marL="457200" marR="0" lvl="0" indent="-298450" algn="l" rtl="0">
              <a:lnSpc>
                <a:spcPct val="100000"/>
              </a:lnSpc>
              <a:spcBef>
                <a:spcPts val="0"/>
              </a:spcBef>
              <a:spcAft>
                <a:spcPts val="0"/>
              </a:spcAft>
              <a:buClr>
                <a:schemeClr val="dk1"/>
              </a:buClr>
              <a:buSzPts val="1100"/>
              <a:buChar char="-"/>
            </a:pPr>
            <a:r>
              <a:rPr lang="en" sz="1100" b="0" i="0" u="none" strike="noStrike" cap="none">
                <a:solidFill>
                  <a:schemeClr val="dk1"/>
                </a:solidFill>
                <a:latin typeface="Arial"/>
                <a:ea typeface="Arial"/>
                <a:cs typeface="Arial"/>
                <a:sym typeface="Arial"/>
              </a:rPr>
              <a:t>etc.</a:t>
            </a:r>
            <a:endParaRPr sz="1400" b="0" i="0" u="none" strike="noStrike" cap="none">
              <a:solidFill>
                <a:srgbClr val="000000"/>
              </a:solidFill>
              <a:latin typeface="Arial"/>
              <a:ea typeface="Arial"/>
              <a:cs typeface="Arial"/>
              <a:sym typeface="Arial"/>
            </a:endParaRPr>
          </a:p>
        </p:txBody>
      </p:sp>
      <p:pic>
        <p:nvPicPr>
          <p:cNvPr id="218" name="Google Shape;218;p32"/>
          <p:cNvPicPr preferRelativeResize="0"/>
          <p:nvPr/>
        </p:nvPicPr>
        <p:blipFill rotWithShape="1">
          <a:blip r:embed="rId5">
            <a:alphaModFix/>
          </a:blip>
          <a:srcRect l="2865"/>
          <a:stretch/>
        </p:blipFill>
        <p:spPr>
          <a:xfrm>
            <a:off x="4495808" y="1933114"/>
            <a:ext cx="3449649" cy="3123722"/>
          </a:xfrm>
          <a:prstGeom prst="rect">
            <a:avLst/>
          </a:prstGeom>
          <a:noFill/>
          <a:ln>
            <a:noFill/>
          </a:ln>
        </p:spPr>
      </p:pic>
      <p:sp>
        <p:nvSpPr>
          <p:cNvPr id="219" name="Google Shape;21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r>
              <a:rPr lang="en"/>
              <a:t>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8"/>
                                        </p:tgtEl>
                                        <p:attrNameLst>
                                          <p:attrName>style.visibility</p:attrName>
                                        </p:attrNameLst>
                                      </p:cBhvr>
                                      <p:to>
                                        <p:strVal val="visible"/>
                                      </p:to>
                                    </p:set>
                                    <p:animEffect transition="in" filter="fade">
                                      <p:cBhvr>
                                        <p:cTn id="11" dur="1000"/>
                                        <p:tgtEl>
                                          <p:spTgt spid="21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p:nvPr/>
        </p:nvSpPr>
        <p:spPr>
          <a:xfrm>
            <a:off x="3344400" y="3068700"/>
            <a:ext cx="5799600" cy="2117400"/>
          </a:xfrm>
          <a:prstGeom prst="rect">
            <a:avLst/>
          </a:prstGeom>
          <a:solidFill>
            <a:srgbClr val="474A7B">
              <a:alpha val="29020"/>
            </a:srgbClr>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3"/>
          <p:cNvSpPr/>
          <p:nvPr/>
        </p:nvSpPr>
        <p:spPr>
          <a:xfrm>
            <a:off x="-44100" y="0"/>
            <a:ext cx="3388500" cy="3068700"/>
          </a:xfrm>
          <a:prstGeom prst="rect">
            <a:avLst/>
          </a:prstGeom>
          <a:solidFill>
            <a:srgbClr val="E6B3CA">
              <a:alpha val="521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3"/>
          <p:cNvSpPr txBox="1">
            <a:spLocks noGrp="1"/>
          </p:cNvSpPr>
          <p:nvPr>
            <p:ph type="title"/>
          </p:nvPr>
        </p:nvSpPr>
        <p:spPr>
          <a:xfrm>
            <a:off x="3386100" y="1869752"/>
            <a:ext cx="5678400" cy="120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2300"/>
              <a:t>Insights and Recommendations: Factors affecting SNAP coverage and suggestions for improvement</a:t>
            </a:r>
            <a:endParaRPr sz="2300">
              <a:solidFill>
                <a:schemeClr val="dk1"/>
              </a:solidFill>
            </a:endParaRPr>
          </a:p>
        </p:txBody>
      </p:sp>
      <p:pic>
        <p:nvPicPr>
          <p:cNvPr id="227" name="Google Shape;227;p33"/>
          <p:cNvPicPr preferRelativeResize="0"/>
          <p:nvPr/>
        </p:nvPicPr>
        <p:blipFill rotWithShape="1">
          <a:blip r:embed="rId3">
            <a:alphaModFix/>
          </a:blip>
          <a:srcRect/>
          <a:stretch/>
        </p:blipFill>
        <p:spPr>
          <a:xfrm>
            <a:off x="8125500" y="65315"/>
            <a:ext cx="920652" cy="576942"/>
          </a:xfrm>
          <a:prstGeom prst="rect">
            <a:avLst/>
          </a:prstGeom>
          <a:noFill/>
          <a:ln>
            <a:noFill/>
          </a:ln>
        </p:spPr>
      </p:pic>
      <p:sp>
        <p:nvSpPr>
          <p:cNvPr id="228" name="Google Shape;228;p33"/>
          <p:cNvSpPr txBox="1"/>
          <p:nvPr/>
        </p:nvSpPr>
        <p:spPr>
          <a:xfrm flipH="1">
            <a:off x="649799" y="3701142"/>
            <a:ext cx="2207700" cy="60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3300" b="0" i="0" u="none" strike="noStrike" cap="none">
                <a:solidFill>
                  <a:schemeClr val="dk1"/>
                </a:solidFill>
                <a:latin typeface="Arial"/>
                <a:ea typeface="Arial"/>
                <a:cs typeface="Arial"/>
                <a:sym typeface="Arial"/>
              </a:rPr>
              <a:t>Part </a:t>
            </a:r>
            <a:r>
              <a:rPr lang="en" sz="4100" b="1" i="0" u="none" strike="noStrike" cap="none">
                <a:solidFill>
                  <a:schemeClr val="dk1"/>
                </a:solidFill>
                <a:latin typeface="Arial"/>
                <a:ea typeface="Arial"/>
                <a:cs typeface="Arial"/>
                <a:sym typeface="Arial"/>
              </a:rPr>
              <a:t>3</a:t>
            </a:r>
            <a:endParaRPr sz="33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2755</Words>
  <Application>Microsoft Office PowerPoint</Application>
  <PresentationFormat>全屏显示(16:9)</PresentationFormat>
  <Paragraphs>286</Paragraphs>
  <Slides>23</Slides>
  <Notes>23</Notes>
  <HiddenSlides>0</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23</vt:i4>
      </vt:variant>
    </vt:vector>
  </HeadingPairs>
  <TitlesOfParts>
    <vt:vector size="27" baseType="lpstr">
      <vt:lpstr>等线</vt:lpstr>
      <vt:lpstr>Arial</vt:lpstr>
      <vt:lpstr>Simple Light</vt:lpstr>
      <vt:lpstr>Simple Light</vt:lpstr>
      <vt:lpstr>Strategies For Hennepin County SNAP Program</vt:lpstr>
      <vt:lpstr>SNAP coverage rate calculation Purpose and Methodology for Hennepin County</vt:lpstr>
      <vt:lpstr>We leverage data to drive impactful food hunger decisions in Hennepin County</vt:lpstr>
      <vt:lpstr>PowerPoint 演示文稿</vt:lpstr>
      <vt:lpstr>PowerPoint 演示文稿</vt:lpstr>
      <vt:lpstr>SNAP Coverage Overview by Year; Power BI visualization representing race &amp; geographical breakdown of coverage rate</vt:lpstr>
      <vt:lpstr>Overall, SNAP participation rate decreases over recent years 2016-2018 </vt:lpstr>
      <vt:lpstr>Particularly, 2018 Coverage Rate and Power BI</vt:lpstr>
      <vt:lpstr>Insights and Recommendations: Factors affecting SNAP coverage and suggestions for improvement</vt:lpstr>
      <vt:lpstr>Race, Education, and Age are important features correlated with Coverage Rate</vt:lpstr>
      <vt:lpstr>Clustering Modeling:  Divide the tracts into 5 Groups According to Their Similarities</vt:lpstr>
      <vt:lpstr>Clustering Modeling:  Group 2 and Group 5 Has Below Average Coverage Rate</vt:lpstr>
      <vt:lpstr>Clustering Modeling:  Group 2 and Group 5 should be mainly focused </vt:lpstr>
      <vt:lpstr>Overall recommendations for better targeting based on analysis</vt:lpstr>
      <vt:lpstr>Appendix: Assumptions and Methodologies used in data processing</vt:lpstr>
      <vt:lpstr>Part 1: Assumptions in data processing</vt:lpstr>
      <vt:lpstr>External Source Links</vt:lpstr>
      <vt:lpstr>Part 2: Methodology for calculating coverage by race- Adjust distribution curve based on race income data</vt:lpstr>
      <vt:lpstr>Part 3 (Clustering): Elbow Method used to determine the optimal cluster number </vt:lpstr>
      <vt:lpstr>Part 3 (Clustering): Detailed Group Characteristics</vt:lpstr>
      <vt:lpstr>Part 4 (Modeling): Feature Importance</vt:lpstr>
      <vt:lpstr>Part 4 (Modeling): Predictive Modeling 1</vt:lpstr>
      <vt:lpstr>Part 4 (Modeling): Predictive Modeling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Hennepin County SNAP Program</dc:title>
  <cp:lastModifiedBy>唐 小雯</cp:lastModifiedBy>
  <cp:revision>1</cp:revision>
  <dcterms:modified xsi:type="dcterms:W3CDTF">2020-12-21T13:52:24Z</dcterms:modified>
</cp:coreProperties>
</file>