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39" y="123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725c49c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725c49c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</a:rPr>
              <a:t>This is the percentage conversion without targeting groups</a:t>
            </a:r>
            <a:endParaRPr sz="14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725c49ca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725c49ca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725c49ca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725c49ca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7608b3a2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7608b3a2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725c49cab_3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725c49cab_3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725c49ca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725c49ca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725c49cab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725c49cab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725c49cab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725c49cab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XYZ marketing campaign conversion forecast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Xiaowen, Nick, and Yuzy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50" y="1259725"/>
            <a:ext cx="2864100" cy="1147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14"/>
          <p:cNvGrpSpPr/>
          <p:nvPr/>
        </p:nvGrpSpPr>
        <p:grpSpPr>
          <a:xfrm>
            <a:off x="3067050" y="1861975"/>
            <a:ext cx="2552700" cy="2966213"/>
            <a:chOff x="639575" y="1801300"/>
            <a:chExt cx="2552700" cy="2966213"/>
          </a:xfrm>
        </p:grpSpPr>
        <p:pic>
          <p:nvPicPr>
            <p:cNvPr id="63" name="Google Shape;63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9575" y="2205288"/>
              <a:ext cx="2552700" cy="2562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4"/>
            <p:cNvSpPr txBox="1"/>
            <p:nvPr/>
          </p:nvSpPr>
          <p:spPr>
            <a:xfrm>
              <a:off x="1262825" y="4170750"/>
              <a:ext cx="1306200" cy="4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</a:rPr>
                <a:t>Free Users</a:t>
              </a:r>
              <a:endParaRPr sz="1600">
                <a:solidFill>
                  <a:schemeClr val="lt1"/>
                </a:solidFill>
              </a:endParaRPr>
            </a:p>
          </p:txBody>
        </p:sp>
        <p:sp>
          <p:nvSpPr>
            <p:cNvPr id="65" name="Google Shape;65;p14"/>
            <p:cNvSpPr txBox="1"/>
            <p:nvPr/>
          </p:nvSpPr>
          <p:spPr>
            <a:xfrm>
              <a:off x="1400525" y="3167963"/>
              <a:ext cx="1030800" cy="7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Campaign </a:t>
              </a:r>
              <a:br>
                <a:rPr lang="en">
                  <a:solidFill>
                    <a:schemeClr val="lt1"/>
                  </a:solidFill>
                </a:rPr>
              </a:br>
              <a:r>
                <a:rPr lang="en">
                  <a:solidFill>
                    <a:schemeClr val="lt1"/>
                  </a:solidFill>
                </a:rPr>
                <a:t>Targets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1033625" y="1801300"/>
              <a:ext cx="1764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2"/>
                  </a:solidFill>
                  <a:highlight>
                    <a:schemeClr val="lt1"/>
                  </a:highlight>
                </a:rPr>
                <a:t>Premium Users</a:t>
              </a:r>
              <a:endParaRPr sz="1600" b="1">
                <a:solidFill>
                  <a:schemeClr val="dk2"/>
                </a:solidFill>
                <a:highlight>
                  <a:schemeClr val="lt1"/>
                </a:highlight>
              </a:endParaRPr>
            </a:p>
          </p:txBody>
        </p:sp>
      </p:grp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1650" y="2155525"/>
            <a:ext cx="1609725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365700" y="3443875"/>
            <a:ext cx="1911900" cy="1036500"/>
          </a:xfrm>
          <a:prstGeom prst="rect">
            <a:avLst/>
          </a:prstGeom>
          <a:solidFill>
            <a:srgbClr val="FF0000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Marketing managers </a:t>
            </a:r>
            <a:r>
              <a:rPr lang="en" sz="1200">
                <a:solidFill>
                  <a:schemeClr val="dk1"/>
                </a:solidFill>
              </a:rPr>
              <a:t>may better optimize &amp; allocate costs to the promotional campaign</a:t>
            </a:r>
            <a:endParaRPr sz="1200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1850" y="2004250"/>
            <a:ext cx="1773075" cy="155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30650" y="1093925"/>
            <a:ext cx="126682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40238" y="2452075"/>
            <a:ext cx="2476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63938" y="2933925"/>
            <a:ext cx="180022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11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&amp; Solution</a:t>
            </a:r>
            <a:endParaRPr/>
          </a:p>
        </p:txBody>
      </p:sp>
      <p:grpSp>
        <p:nvGrpSpPr>
          <p:cNvPr id="78" name="Google Shape;78;p15"/>
          <p:cNvGrpSpPr/>
          <p:nvPr/>
        </p:nvGrpSpPr>
        <p:grpSpPr>
          <a:xfrm>
            <a:off x="4613488" y="1107288"/>
            <a:ext cx="2486829" cy="3711182"/>
            <a:chOff x="1118224" y="283725"/>
            <a:chExt cx="2090826" cy="4076430"/>
          </a:xfrm>
        </p:grpSpPr>
        <p:sp>
          <p:nvSpPr>
            <p:cNvPr id="79" name="Google Shape;79;p15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B02C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B02C20"/>
                  </a:solidFill>
                </a:rPr>
                <a:t>Campaign Cost</a:t>
              </a:r>
              <a:endParaRPr sz="1200">
                <a:solidFill>
                  <a:srgbClr val="B02C20"/>
                </a:solidFill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B02C20"/>
                  </a:solidFill>
                </a:rPr>
                <a:t>Previously, promotional campaigns were rolled out without targeting non-subscribers with more potential, leading to potential over spending. </a:t>
              </a:r>
              <a:endParaRPr sz="800">
                <a:solidFill>
                  <a:srgbClr val="B02C20"/>
                </a:solidFill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>
                  <a:solidFill>
                    <a:srgbClr val="B02C20"/>
                  </a:solidFill>
                </a:rPr>
                <a:t>-82</a:t>
              </a:r>
              <a:r>
                <a:rPr lang="en" sz="4000">
                  <a:solidFill>
                    <a:srgbClr val="B02C20"/>
                  </a:solidFill>
                </a:rPr>
                <a:t>%</a:t>
              </a:r>
              <a:endParaRPr sz="4000">
                <a:solidFill>
                  <a:srgbClr val="B02C20"/>
                </a:solidFill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118297" y="3172455"/>
              <a:ext cx="2030400" cy="11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Char char="●"/>
              </a:pPr>
              <a:r>
                <a:rPr lang="en" sz="800">
                  <a:solidFill>
                    <a:srgbClr val="FFFFFF"/>
                  </a:solidFill>
                </a:rPr>
                <a:t>Reduce unnecessary reachout</a:t>
              </a:r>
              <a:endParaRPr sz="800">
                <a:solidFill>
                  <a:srgbClr val="FFFFFF"/>
                </a:solidFill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Char char="●"/>
              </a:pPr>
              <a:r>
                <a:rPr lang="en" sz="800">
                  <a:solidFill>
                    <a:srgbClr val="FFFFFF"/>
                  </a:solidFill>
                </a:rPr>
                <a:t>Some customers will likely not respond even if targeted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86" name="Google Shape;86;p15"/>
          <p:cNvGrpSpPr/>
          <p:nvPr/>
        </p:nvGrpSpPr>
        <p:grpSpPr>
          <a:xfrm>
            <a:off x="2043681" y="1107288"/>
            <a:ext cx="2486829" cy="3711155"/>
            <a:chOff x="1118224" y="283725"/>
            <a:chExt cx="2090826" cy="4076400"/>
          </a:xfrm>
        </p:grpSpPr>
        <p:sp>
          <p:nvSpPr>
            <p:cNvPr id="87" name="Google Shape;87;p15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B02C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B02C20"/>
                  </a:solidFill>
                </a:rPr>
                <a:t>Adoption Rate</a:t>
              </a:r>
              <a:endParaRPr sz="1200">
                <a:solidFill>
                  <a:srgbClr val="B02C20"/>
                </a:solidFill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B02C20"/>
                  </a:solidFill>
                </a:rPr>
                <a:t>Conversion rate was low last promotional campaign, due to low reach of high-potential groups.</a:t>
              </a:r>
              <a:endParaRPr sz="700">
                <a:solidFill>
                  <a:srgbClr val="B02C20"/>
                </a:solidFill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>
                  <a:solidFill>
                    <a:srgbClr val="B02C20"/>
                  </a:solidFill>
                </a:rPr>
                <a:t>+8.15</a:t>
              </a:r>
              <a:r>
                <a:rPr lang="en" sz="4000">
                  <a:solidFill>
                    <a:srgbClr val="B02C20"/>
                  </a:solidFill>
                </a:rPr>
                <a:t>%</a:t>
              </a:r>
              <a:endParaRPr sz="4000">
                <a:solidFill>
                  <a:srgbClr val="B02C20"/>
                </a:solidFill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Char char="●"/>
              </a:pPr>
              <a:r>
                <a:rPr lang="en" sz="800">
                  <a:solidFill>
                    <a:schemeClr val="lt1"/>
                  </a:solidFill>
                </a:rPr>
                <a:t>Model can predict customers, based on features, with higher potential conversion rates</a:t>
              </a:r>
              <a:endParaRPr sz="8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211700" y="213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</a:t>
            </a: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794950" y="1017725"/>
            <a:ext cx="251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Data Source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Data regarding users of XYZ website targeted in the previous marketing campaign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r="3446"/>
          <a:stretch/>
        </p:blipFill>
        <p:spPr>
          <a:xfrm>
            <a:off x="3700400" y="786600"/>
            <a:ext cx="4600649" cy="199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113" y="2146600"/>
            <a:ext cx="431847" cy="4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125" y="1180274"/>
            <a:ext cx="431825" cy="4252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818775" y="1999225"/>
            <a:ext cx="2291100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Data Feature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25 attributes were collected from the previous marketing campaign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125" y="3112975"/>
            <a:ext cx="431825" cy="42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842050" y="2942425"/>
            <a:ext cx="234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Data Type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2 data types were included in database: binomial and numeric data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20876" y="2966631"/>
            <a:ext cx="2349300" cy="208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54500" y="2942418"/>
            <a:ext cx="2291099" cy="2128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3125" y="4079300"/>
            <a:ext cx="431825" cy="43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842050" y="3931913"/>
            <a:ext cx="234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Our Selection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Some data are clearly different between adopters and non-adopters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70350" y="786598"/>
            <a:ext cx="930688" cy="6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1839875" y="1749875"/>
            <a:ext cx="6199800" cy="14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Modeling, Predictions and Interpretation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594625" y="3333875"/>
            <a:ext cx="4637700" cy="6699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374775" y="16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 Selection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550" y="1744900"/>
            <a:ext cx="502325" cy="5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763" y="1744900"/>
            <a:ext cx="502325" cy="5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3175" y="1744900"/>
            <a:ext cx="502325" cy="5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5650" y="1744898"/>
            <a:ext cx="502325" cy="5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5650" y="1196773"/>
            <a:ext cx="502325" cy="5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5550" y="1196773"/>
            <a:ext cx="502325" cy="5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0688" y="1196775"/>
            <a:ext cx="502325" cy="5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1825" y="1196775"/>
            <a:ext cx="502325" cy="5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5813" y="1196775"/>
            <a:ext cx="502325" cy="50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5622900" y="2535400"/>
            <a:ext cx="2641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Accuracy:    0.50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Recall:         0.33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Precision:    0.25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F-Measure:  0.28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0700" y="1744900"/>
            <a:ext cx="502325" cy="50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168275" y="1354875"/>
            <a:ext cx="5122200" cy="27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>
                <a:solidFill>
                  <a:schemeClr val="dk2"/>
                </a:solidFill>
              </a:rPr>
              <a:t>Accuracy</a:t>
            </a:r>
            <a:r>
              <a:rPr lang="en" sz="1800">
                <a:solidFill>
                  <a:schemeClr val="dk2"/>
                </a:solidFill>
              </a:rPr>
              <a:t> measures all correct predictions for both positive and negative results.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>
                <a:solidFill>
                  <a:schemeClr val="dk2"/>
                </a:solidFill>
              </a:rPr>
              <a:t>Recall</a:t>
            </a:r>
            <a:r>
              <a:rPr lang="en" sz="1800">
                <a:solidFill>
                  <a:schemeClr val="dk2"/>
                </a:solidFill>
              </a:rPr>
              <a:t> measures the correct predictions for all positive results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>
                <a:solidFill>
                  <a:schemeClr val="dk2"/>
                </a:solidFill>
              </a:rPr>
              <a:t>Precision</a:t>
            </a:r>
            <a:r>
              <a:rPr lang="en" sz="1800">
                <a:solidFill>
                  <a:schemeClr val="dk2"/>
                </a:solidFill>
              </a:rPr>
              <a:t> measures the correct predictions among all predictions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>
                <a:solidFill>
                  <a:schemeClr val="dk2"/>
                </a:solidFill>
              </a:rPr>
              <a:t>F-measure</a:t>
            </a:r>
            <a:r>
              <a:rPr lang="en" sz="1800">
                <a:solidFill>
                  <a:schemeClr val="dk2"/>
                </a:solidFill>
              </a:rPr>
              <a:t> is in between the precision and recall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5622900" y="1156100"/>
            <a:ext cx="1245000" cy="1153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272" y="3333882"/>
            <a:ext cx="502325" cy="367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528175" y="4132350"/>
            <a:ext cx="3652800" cy="368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528175" y="3100325"/>
            <a:ext cx="3652800" cy="3681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548425" y="2068300"/>
            <a:ext cx="3612300" cy="3681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592975" y="1027750"/>
            <a:ext cx="3523200" cy="3681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100" y="830600"/>
            <a:ext cx="4676902" cy="386945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145825" y="960950"/>
            <a:ext cx="4140600" cy="45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 b="1" dirty="0">
                <a:solidFill>
                  <a:schemeClr val="dk1"/>
                </a:solidFill>
              </a:rPr>
              <a:t>Logistic Regression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dirty="0">
              <a:solidFill>
                <a:srgbClr val="999999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 b="1" dirty="0">
                <a:solidFill>
                  <a:schemeClr val="dk1"/>
                </a:solidFill>
              </a:rPr>
              <a:t>Naive Bayes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dirty="0">
              <a:solidFill>
                <a:srgbClr val="999999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 b="1" dirty="0">
                <a:solidFill>
                  <a:schemeClr val="dk1"/>
                </a:solidFill>
              </a:rPr>
              <a:t>Random Forest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 b="1" dirty="0">
                <a:solidFill>
                  <a:schemeClr val="dk1"/>
                </a:solidFill>
              </a:rPr>
              <a:t>Xgboost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</p:txBody>
      </p:sp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220350" y="170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 and Interpretation</a:t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592963" y="1280525"/>
            <a:ext cx="3734100" cy="7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50"/>
                </a:solidFill>
              </a:rPr>
              <a:t>Interoperability </a:t>
            </a:r>
            <a:r>
              <a:rPr lang="en" altLang="zh-CN" sz="1800" dirty="0">
                <a:solidFill>
                  <a:srgbClr val="00B050"/>
                </a:solidFill>
              </a:rPr>
              <a:t>Efficient</a:t>
            </a:r>
            <a:endParaRPr sz="1800" dirty="0">
              <a:solidFill>
                <a:srgbClr val="00B05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552325" y="2274970"/>
            <a:ext cx="3734100" cy="6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B050"/>
                </a:solidFill>
              </a:rPr>
              <a:t>Easy</a:t>
            </a:r>
            <a:r>
              <a:rPr lang="en" sz="1800" dirty="0">
                <a:solidFill>
                  <a:schemeClr val="dk2"/>
                </a:solidFill>
              </a:rPr>
              <a:t>   </a:t>
            </a:r>
            <a:r>
              <a:rPr lang="en" sz="1800" dirty="0">
                <a:solidFill>
                  <a:srgbClr val="00B050"/>
                </a:solidFill>
              </a:rPr>
              <a:t>Quick</a:t>
            </a:r>
            <a:r>
              <a:rPr lang="en" sz="1800" dirty="0">
                <a:solidFill>
                  <a:schemeClr val="dk2"/>
                </a:solidFill>
              </a:rPr>
              <a:t>   </a:t>
            </a:r>
            <a:r>
              <a:rPr lang="en" sz="1800" dirty="0">
                <a:solidFill>
                  <a:srgbClr val="C00000"/>
                </a:solidFill>
              </a:rPr>
              <a:t>Less Accurate </a:t>
            </a:r>
            <a:endParaRPr sz="1800" dirty="0">
              <a:solidFill>
                <a:srgbClr val="C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572575" y="3304812"/>
            <a:ext cx="3734100" cy="76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50"/>
                </a:solidFill>
              </a:rPr>
              <a:t>Accurate</a:t>
            </a:r>
            <a:r>
              <a:rPr lang="en-US" sz="1800" dirty="0">
                <a:solidFill>
                  <a:schemeClr val="dk2"/>
                </a:solidFill>
              </a:rPr>
              <a:t>  </a:t>
            </a:r>
            <a:r>
              <a:rPr lang="en-US" sz="1800" dirty="0">
                <a:solidFill>
                  <a:srgbClr val="C00000"/>
                </a:solidFill>
              </a:rPr>
              <a:t>Lack Interpretability</a:t>
            </a:r>
            <a:endParaRPr sz="1800" dirty="0">
              <a:solidFill>
                <a:srgbClr val="C00000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633599" y="4500450"/>
            <a:ext cx="4909071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1800" dirty="0">
                <a:solidFill>
                  <a:srgbClr val="00B050"/>
                </a:solidFill>
              </a:rPr>
              <a:t>Accurate  Quick  </a:t>
            </a:r>
            <a:r>
              <a:rPr lang="en-US" altLang="zh-CN" sz="1800" dirty="0">
                <a:solidFill>
                  <a:srgbClr val="C00000"/>
                </a:solidFill>
              </a:rPr>
              <a:t>Lack Interpretability</a:t>
            </a:r>
            <a:endParaRPr sz="1800" dirty="0">
              <a:solidFill>
                <a:srgbClr val="00B050"/>
              </a:solidFill>
            </a:endParaRPr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347" y="4191132"/>
            <a:ext cx="502325" cy="367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&amp; Value</a:t>
            </a: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325" y="1154750"/>
            <a:ext cx="4866399" cy="37438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 txBox="1"/>
          <p:nvPr/>
        </p:nvSpPr>
        <p:spPr>
          <a:xfrm>
            <a:off x="6045750" y="1962050"/>
            <a:ext cx="2894700" cy="20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Choose appropriate % of Target Users depending on the market campaign budget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Improve conversion rate by up to </a:t>
            </a:r>
            <a:r>
              <a:rPr lang="en" b="1"/>
              <a:t>8.15%</a:t>
            </a:r>
            <a:r>
              <a:rPr lang="en"/>
              <a:t> in next campaign compared to previous campaign</a:t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823850" y="4788975"/>
            <a:ext cx="144600" cy="222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 and Next Step</a:t>
            </a:r>
            <a:endParaRPr dirty="0"/>
          </a:p>
        </p:txBody>
      </p:sp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281</Words>
  <Application>Microsoft Office PowerPoint</Application>
  <PresentationFormat>全屏显示(16:9)</PresentationFormat>
  <Paragraphs>69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XYZ marketing campaign conversion forecast</vt:lpstr>
      <vt:lpstr>Introduction</vt:lpstr>
      <vt:lpstr>Problem &amp; Solution</vt:lpstr>
      <vt:lpstr>Understanding the Data</vt:lpstr>
      <vt:lpstr>Modeling, Predictions and Interpretation </vt:lpstr>
      <vt:lpstr>Metric Selection</vt:lpstr>
      <vt:lpstr>Predictions and Interpretation</vt:lpstr>
      <vt:lpstr>Impact &amp; Value</vt:lpstr>
      <vt:lpstr>Conclusions and Next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XYZ marketing campaign conversion forecast</dc:title>
  <cp:lastModifiedBy>唐 小雯</cp:lastModifiedBy>
  <cp:revision>5</cp:revision>
  <dcterms:modified xsi:type="dcterms:W3CDTF">2020-11-07T16:31:13Z</dcterms:modified>
</cp:coreProperties>
</file>