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12198350"/>
  <p:notesSz cx="6858000" cy="9144000"/>
  <p:embeddedFontLst>
    <p:embeddedFont>
      <p:font typeface="Teko"/>
      <p:regular r:id="rId28"/>
      <p:bold r:id="rId29"/>
    </p:embeddedFont>
    <p:embeddedFont>
      <p:font typeface="Arimo"/>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0">
          <p15:clr>
            <a:srgbClr val="A4A3A4"/>
          </p15:clr>
        </p15:guide>
        <p15:guide id="2" pos="3864">
          <p15:clr>
            <a:srgbClr val="A4A3A4"/>
          </p15:clr>
        </p15:guide>
      </p15:sldGuideLst>
    </p:ext>
    <p:ext uri="http://customooxmlschemas.google.com/">
      <go:slidesCustomData xmlns:go="http://customooxmlschemas.google.com/" r:id="rId35" roundtripDataSignature="AMtx7mg5QUgkOHaCPGOtB/s1XjsNN7e5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591EB6-601A-4B8F-BF2C-AE5769AF4C8B}">
  <a:tblStyle styleId="{A3591EB6-601A-4B8F-BF2C-AE5769AF4C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0" orient="horz"/>
        <p:guide pos="38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Tek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Tek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rimo-bold.fntdata"/><Relationship Id="rId30" Type="http://schemas.openxmlformats.org/officeDocument/2006/relationships/font" Target="fonts/Arimo-regular.fntdata"/><Relationship Id="rId11" Type="http://schemas.openxmlformats.org/officeDocument/2006/relationships/slide" Target="slides/slide4.xml"/><Relationship Id="rId33" Type="http://schemas.openxmlformats.org/officeDocument/2006/relationships/font" Target="fonts/Arimo-boldItalic.fntdata"/><Relationship Id="rId10" Type="http://schemas.openxmlformats.org/officeDocument/2006/relationships/slide" Target="slides/slide3.xml"/><Relationship Id="rId32" Type="http://schemas.openxmlformats.org/officeDocument/2006/relationships/font" Target="fonts/Arimo-italic.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ArialBlack-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4371" y="1143000"/>
            <a:ext cx="5489258"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notes"/>
          <p:cNvSpPr/>
          <p:nvPr>
            <p:ph idx="2" type="sldImg"/>
          </p:nvPr>
        </p:nvSpPr>
        <p:spPr>
          <a:xfrm>
            <a:off x="684371" y="1143000"/>
            <a:ext cx="5489258"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372c35d196_0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2372c35d196_0_182: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72c35d196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2372c35d196_0_154: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372c35d196_0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g2372c35d196_0_210: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397891664b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all the models appropriate for fine-tuning that Gordon just mentioned, we have fine-tuned each model and evaluated them based on evaluation accuracy and loss.</a:t>
            </a:r>
            <a:endParaRPr/>
          </a:p>
        </p:txBody>
      </p:sp>
      <p:sp>
        <p:nvSpPr>
          <p:cNvPr id="428" name="Google Shape;428;g2397891664b_0_37: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397891664b_6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have processed the dataset to replace the mask in the content with the candidates. When feeding the data into the models, we asked them to either rank the most relevant idiom among the candidates or choose the possible idioms to place in the sentence. We also tried various other prompts to see which one works best for the model.</a:t>
            </a:r>
            <a:endParaRPr/>
          </a:p>
        </p:txBody>
      </p:sp>
      <p:sp>
        <p:nvSpPr>
          <p:cNvPr id="437" name="Google Shape;437;g2397891664b_6_44: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397891664b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Model performance is compared through F1-score and accuracy. We found that GPT-2 works best after fine-tuning, while T5-small performs the worst.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US"/>
              <a:t>On the other hand, in prompt engineering, due to the differences in tokenizers among all models, the prompts we feed into the models also differ. The table here shows the highest results we have obtained from the models using all types of prompts we have tried. Since the models were directly sourced from Hugging Face and haven't been fine-tuned, all of them perform poorly. Here, we found that ChatGPT is the best model for prompt engineering, and, surprisingly, we discovered that T5-small doesn't work for prompt engineering at all without fine-tuning.</a:t>
            </a:r>
            <a:endParaRPr/>
          </a:p>
        </p:txBody>
      </p:sp>
      <p:sp>
        <p:nvSpPr>
          <p:cNvPr id="447" name="Google Shape;447;g2397891664b_0_854: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397891664b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tried to do the prompt engineering before fine-tuning, but we realized this approach makes no sense, as the models perform quite poorly, with F1-scores close to zero. Therefore, the experimental process we tried involved fine-tuning the models before testing different prompts on them.</a:t>
            </a:r>
            <a:endParaRPr/>
          </a:p>
        </p:txBody>
      </p:sp>
      <p:sp>
        <p:nvSpPr>
          <p:cNvPr id="454" name="Google Shape;454;g2397891664b_0_25: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397891664b_0_9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The training set we used consists of 15 thousand samples, and we tested our model on 2 thousand validation and test sets. Out of curiosity, we tried T5-small on 50 thousand data points and observed a significant improvement in performance.</a:t>
            </a:r>
            <a:endParaRPr/>
          </a:p>
        </p:txBody>
      </p:sp>
      <p:sp>
        <p:nvSpPr>
          <p:cNvPr id="461" name="Google Shape;461;g2397891664b_0_990: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397891664b_0_9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The training set we used consists of 15 thousand samples, and we tested our model on 2 thousand validation and test sets. Out of curiosity, we tried T5-small on 50 thousand data points and observed a significant improvement in performance.</a:t>
            </a:r>
            <a:endParaRPr/>
          </a:p>
        </p:txBody>
      </p:sp>
      <p:sp>
        <p:nvSpPr>
          <p:cNvPr id="469" name="Google Shape;469;g2397891664b_0_959: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397891664b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Therefore, if we had more time, we would also try running all the models on a larger dataset and see how much their performance could be developed.</a:t>
            </a:r>
            <a:endParaRPr/>
          </a:p>
          <a:p>
            <a:pPr indent="0" lvl="0" marL="0" rtl="0" algn="l">
              <a:lnSpc>
                <a:spcPct val="100000"/>
              </a:lnSpc>
              <a:spcBef>
                <a:spcPts val="0"/>
              </a:spcBef>
              <a:spcAft>
                <a:spcPts val="0"/>
              </a:spcAft>
              <a:buSzPts val="1400"/>
              <a:buNone/>
            </a:pPr>
            <a:r>
              <a:rPr lang="en-US"/>
              <a:t>Additionally, as we tried different prompts on the models, we are still determining which prompt is most appropriate for each model. We could try more prompts if we had enough time.</a:t>
            </a:r>
            <a:endParaRPr/>
          </a:p>
        </p:txBody>
      </p:sp>
      <p:sp>
        <p:nvSpPr>
          <p:cNvPr id="477" name="Google Shape;477;g2397891664b_0_31: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97891664b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designed three kinds of prompt to feed into all the models for prompt engineering.</a:t>
            </a:r>
            <a:endParaRPr/>
          </a:p>
        </p:txBody>
      </p:sp>
      <p:sp>
        <p:nvSpPr>
          <p:cNvPr id="203" name="Google Shape;203;g2397891664b_0_71: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that's all we have for today. Thank you, and feel free to ask any questions you have!</a:t>
            </a:r>
            <a:endParaRPr/>
          </a:p>
        </p:txBody>
      </p:sp>
      <p:sp>
        <p:nvSpPr>
          <p:cNvPr id="489" name="Google Shape;489;p29:notes"/>
          <p:cNvSpPr/>
          <p:nvPr>
            <p:ph idx="2" type="sldImg"/>
          </p:nvPr>
        </p:nvSpPr>
        <p:spPr>
          <a:xfrm>
            <a:off x="684371" y="1143000"/>
            <a:ext cx="5489258"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97891664b_0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397891664b_0_250: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97891664b_0_3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397891664b_0_335: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97891664b_0_420: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397891664b_0_4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 everyone, we are group zootopia. In this course, we did a billingual project using Bert, GPT2, T5 to predict suitable Chinese idioms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97891664b_0_596: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397891664b_0_5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were lucky to have 5 team members. So, we almost choose most of llm we could compare five model to check how it work in this task.</a:t>
            </a:r>
            <a:endParaRPr/>
          </a:p>
        </p:txBody>
      </p:sp>
      <p:sp>
        <p:nvSpPr>
          <p:cNvPr id="241" name="Google Shape;241;p2:notes"/>
          <p:cNvSpPr/>
          <p:nvPr>
            <p:ph idx="2" type="sldImg"/>
          </p:nvPr>
        </p:nvSpPr>
        <p:spPr>
          <a:xfrm>
            <a:off x="684371" y="1143000"/>
            <a:ext cx="5489258"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72c35d196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372c35d196_0_70: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72c35d196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2372c35d196_0_126:notes"/>
          <p:cNvSpPr/>
          <p:nvPr>
            <p:ph idx="2" type="sldImg"/>
          </p:nvPr>
        </p:nvSpPr>
        <p:spPr>
          <a:xfrm>
            <a:off x="684371" y="1143000"/>
            <a:ext cx="5489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hyperlink" Target="mailto:info@eyefulpresentations.co.uk" TargetMode="Externa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hyperlink" Target="mailto:info@eyefulpresentations.co.u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封面">
  <p:cSld name="封面">
    <p:spTree>
      <p:nvGrpSpPr>
        <p:cNvPr id="16" name="Shape 16"/>
        <p:cNvGrpSpPr/>
        <p:nvPr/>
      </p:nvGrpSpPr>
      <p:grpSpPr>
        <a:xfrm>
          <a:off x="0" y="0"/>
          <a:ext cx="0" cy="0"/>
          <a:chOff x="0" y="0"/>
          <a:chExt cx="0" cy="0"/>
        </a:xfrm>
      </p:grpSpPr>
      <p:sp>
        <p:nvSpPr>
          <p:cNvPr id="17" name="Google Shape;17;p31"/>
          <p:cNvSpPr/>
          <p:nvPr/>
        </p:nvSpPr>
        <p:spPr>
          <a:xfrm>
            <a:off x="1963" y="0"/>
            <a:ext cx="1219835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31"/>
          <p:cNvSpPr txBox="1"/>
          <p:nvPr/>
        </p:nvSpPr>
        <p:spPr>
          <a:xfrm>
            <a:off x="2575327" y="836712"/>
            <a:ext cx="395589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rgbClr val="5C3F41"/>
              </a:solidFill>
              <a:latin typeface="Arial"/>
              <a:ea typeface="Arial"/>
              <a:cs typeface="Arial"/>
              <a:sym typeface="Arial"/>
            </a:endParaRPr>
          </a:p>
        </p:txBody>
      </p:sp>
      <p:sp>
        <p:nvSpPr>
          <p:cNvPr id="19" name="Google Shape;19;p31"/>
          <p:cNvSpPr/>
          <p:nvPr/>
        </p:nvSpPr>
        <p:spPr>
          <a:xfrm>
            <a:off x="2575327" y="620688"/>
            <a:ext cx="28007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94429"/>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p:tgtEl>
                                          <p:spTgt spid="1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p:tgtEl>
                                          <p:spTgt spid="18"/>
                                        </p:tgtEl>
                                        <p:attrNameLst>
                                          <p:attrName>ppt_w</p:attrName>
                                        </p:attrNameLst>
                                      </p:cBhvr>
                                      <p:tavLst>
                                        <p:tav fmla="" tm="0">
                                          <p:val>
                                            <p:strVal val="0"/>
                                          </p:val>
                                        </p:tav>
                                        <p:tav fmla="" tm="100000">
                                          <p:val>
                                            <p:strVal val="#ppt_w"/>
                                          </p:val>
                                        </p:tav>
                                      </p:tavLst>
                                    </p:anim>
                                    <p:anim calcmode="lin" valueType="num">
                                      <p:cBhvr additive="base">
                                        <p:cTn dur="500"/>
                                        <p:tgtEl>
                                          <p:spTgt spid="1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9" name="Shape 69"/>
        <p:cNvGrpSpPr/>
        <p:nvPr/>
      </p:nvGrpSpPr>
      <p:grpSpPr>
        <a:xfrm>
          <a:off x="0" y="0"/>
          <a:ext cx="0" cy="0"/>
          <a:chOff x="0" y="0"/>
          <a:chExt cx="0" cy="0"/>
        </a:xfrm>
      </p:grpSpPr>
      <p:sp>
        <p:nvSpPr>
          <p:cNvPr id="70" name="Google Shape;70;p50"/>
          <p:cNvSpPr/>
          <p:nvPr/>
        </p:nvSpPr>
        <p:spPr>
          <a:xfrm>
            <a:off x="9987607" y="332656"/>
            <a:ext cx="1224000" cy="43204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封底">
  <p:cSld name="封底">
    <p:spTree>
      <p:nvGrpSpPr>
        <p:cNvPr id="71" name="Shape 71"/>
        <p:cNvGrpSpPr/>
        <p:nvPr/>
      </p:nvGrpSpPr>
      <p:grpSpPr>
        <a:xfrm>
          <a:off x="0" y="0"/>
          <a:ext cx="0" cy="0"/>
          <a:chOff x="0" y="0"/>
          <a:chExt cx="0" cy="0"/>
        </a:xfrm>
      </p:grpSpPr>
      <p:sp>
        <p:nvSpPr>
          <p:cNvPr id="72" name="Google Shape;72;p51"/>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73" name="Shape 7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53"/>
          <p:cNvSpPr txBox="1"/>
          <p:nvPr>
            <p:ph idx="1" type="body"/>
          </p:nvPr>
        </p:nvSpPr>
        <p:spPr>
          <a:xfrm>
            <a:off x="0" y="164638"/>
            <a:ext cx="1219835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53"/>
          <p:cNvSpPr txBox="1"/>
          <p:nvPr>
            <p:ph idx="2" type="body"/>
          </p:nvPr>
        </p:nvSpPr>
        <p:spPr>
          <a:xfrm>
            <a:off x="0" y="932723"/>
            <a:ext cx="1219835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5"/>
              <a:buFont typeface="Arial"/>
              <a:buNone/>
              <a:defRPr b="0" i="0" sz="1865"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TITLE_1">
    <p:spTree>
      <p:nvGrpSpPr>
        <p:cNvPr id="77" name="Shape 77"/>
        <p:cNvGrpSpPr/>
        <p:nvPr/>
      </p:nvGrpSpPr>
      <p:grpSpPr>
        <a:xfrm>
          <a:off x="0" y="0"/>
          <a:ext cx="0" cy="0"/>
          <a:chOff x="0" y="0"/>
          <a:chExt cx="0" cy="0"/>
        </a:xfrm>
      </p:grpSpPr>
      <p:sp>
        <p:nvSpPr>
          <p:cNvPr id="78" name="Google Shape;78;g2397891664b_0_329"/>
          <p:cNvSpPr txBox="1"/>
          <p:nvPr>
            <p:ph type="ctrTitle"/>
          </p:nvPr>
        </p:nvSpPr>
        <p:spPr>
          <a:xfrm>
            <a:off x="1199424" y="914400"/>
            <a:ext cx="9804300" cy="2570400"/>
          </a:xfrm>
          <a:prstGeom prst="rect">
            <a:avLst/>
          </a:prstGeom>
          <a:noFill/>
          <a:ln>
            <a:noFill/>
          </a:ln>
        </p:spPr>
        <p:txBody>
          <a:bodyPr anchorCtr="0" anchor="b" bIns="46800" lIns="90000" spcFirstLastPara="1" rIns="90000" wrap="square" tIns="46800">
            <a:normAutofit/>
          </a:bodyPr>
          <a:lstStyle>
            <a:lvl1pPr lvl="0" rtl="0" algn="ctr">
              <a:lnSpc>
                <a:spcPct val="100000"/>
              </a:lnSpc>
              <a:spcBef>
                <a:spcPts val="0"/>
              </a:spcBef>
              <a:spcAft>
                <a:spcPts val="0"/>
              </a:spcAft>
              <a:buClr>
                <a:srgbClr val="262626"/>
              </a:buClr>
              <a:buSzPts val="6000"/>
              <a:buFont typeface="Arial"/>
              <a:buChar char="●"/>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g2397891664b_0_329"/>
          <p:cNvSpPr txBox="1"/>
          <p:nvPr>
            <p:ph idx="1" type="subTitle"/>
          </p:nvPr>
        </p:nvSpPr>
        <p:spPr>
          <a:xfrm>
            <a:off x="1199424" y="3560400"/>
            <a:ext cx="9804300" cy="1472400"/>
          </a:xfrm>
          <a:prstGeom prst="rect">
            <a:avLst/>
          </a:prstGeom>
          <a:noFill/>
          <a:ln>
            <a:noFill/>
          </a:ln>
        </p:spPr>
        <p:txBody>
          <a:bodyPr anchorCtr="0" anchor="t" bIns="46800" lIns="90000" spcFirstLastPara="1" rIns="90000" wrap="square" tIns="46800">
            <a:normAutofit/>
          </a:bodyPr>
          <a:lstStyle>
            <a:lvl1pPr lvl="0" rtl="0" algn="ctr">
              <a:lnSpc>
                <a:spcPct val="110000"/>
              </a:lnSpc>
              <a:spcBef>
                <a:spcPts val="0"/>
              </a:spcBef>
              <a:spcAft>
                <a:spcPts val="0"/>
              </a:spcAft>
              <a:buClr>
                <a:srgbClr val="595959"/>
              </a:buClr>
              <a:buSzPts val="2400"/>
              <a:buNone/>
              <a:defRPr sz="2400"/>
            </a:lvl1pPr>
            <a:lvl2pPr lvl="1" rtl="0" algn="ctr">
              <a:lnSpc>
                <a:spcPct val="120000"/>
              </a:lnSpc>
              <a:spcBef>
                <a:spcPts val="1000"/>
              </a:spcBef>
              <a:spcAft>
                <a:spcPts val="0"/>
              </a:spcAft>
              <a:buClr>
                <a:srgbClr val="595959"/>
              </a:buClr>
              <a:buSzPts val="2000"/>
              <a:buNone/>
              <a:defRPr sz="2000"/>
            </a:lvl2pPr>
            <a:lvl3pPr lvl="2" rtl="0" algn="ctr">
              <a:lnSpc>
                <a:spcPct val="120000"/>
              </a:lnSpc>
              <a:spcBef>
                <a:spcPts val="600"/>
              </a:spcBef>
              <a:spcAft>
                <a:spcPts val="0"/>
              </a:spcAft>
              <a:buClr>
                <a:srgbClr val="595959"/>
              </a:buClr>
              <a:buSzPts val="1800"/>
              <a:buNone/>
              <a:defRPr sz="1800"/>
            </a:lvl3pPr>
            <a:lvl4pPr lvl="3" rtl="0" algn="ctr">
              <a:lnSpc>
                <a:spcPct val="120000"/>
              </a:lnSpc>
              <a:spcBef>
                <a:spcPts val="600"/>
              </a:spcBef>
              <a:spcAft>
                <a:spcPts val="0"/>
              </a:spcAft>
              <a:buClr>
                <a:srgbClr val="595959"/>
              </a:buClr>
              <a:buSzPts val="1600"/>
              <a:buNone/>
              <a:defRPr sz="1600"/>
            </a:lvl4pPr>
            <a:lvl5pPr lvl="4" rtl="0" algn="ctr">
              <a:lnSpc>
                <a:spcPct val="120000"/>
              </a:lnSpc>
              <a:spcBef>
                <a:spcPts val="300"/>
              </a:spcBef>
              <a:spcAft>
                <a:spcPts val="0"/>
              </a:spcAft>
              <a:buClr>
                <a:srgbClr val="595959"/>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g2397891664b_0_329"/>
          <p:cNvSpPr txBox="1"/>
          <p:nvPr>
            <p:ph idx="10" type="dt"/>
          </p:nvPr>
        </p:nvSpPr>
        <p:spPr>
          <a:xfrm>
            <a:off x="612319" y="6314400"/>
            <a:ext cx="2701500" cy="316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g2397891664b_0_329"/>
          <p:cNvSpPr txBox="1"/>
          <p:nvPr>
            <p:ph idx="11" type="ftr"/>
          </p:nvPr>
        </p:nvSpPr>
        <p:spPr>
          <a:xfrm>
            <a:off x="4118144" y="6314400"/>
            <a:ext cx="3962100" cy="3168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g2397891664b_0_329"/>
          <p:cNvSpPr txBox="1"/>
          <p:nvPr>
            <p:ph idx="12" type="sldNum"/>
          </p:nvPr>
        </p:nvSpPr>
        <p:spPr>
          <a:xfrm>
            <a:off x="8882224" y="6314400"/>
            <a:ext cx="2701500" cy="316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1">
  <p:cSld name="TITLE_2">
    <p:spTree>
      <p:nvGrpSpPr>
        <p:cNvPr id="83" name="Shape 83"/>
        <p:cNvGrpSpPr/>
        <p:nvPr/>
      </p:nvGrpSpPr>
      <p:grpSpPr>
        <a:xfrm>
          <a:off x="0" y="0"/>
          <a:ext cx="0" cy="0"/>
          <a:chOff x="0" y="0"/>
          <a:chExt cx="0" cy="0"/>
        </a:xfrm>
      </p:grpSpPr>
      <p:sp>
        <p:nvSpPr>
          <p:cNvPr id="84" name="Google Shape;84;g2397891664b_0_414"/>
          <p:cNvSpPr txBox="1"/>
          <p:nvPr>
            <p:ph type="ctrTitle"/>
          </p:nvPr>
        </p:nvSpPr>
        <p:spPr>
          <a:xfrm>
            <a:off x="1199424" y="914400"/>
            <a:ext cx="9804300" cy="2570400"/>
          </a:xfrm>
          <a:prstGeom prst="rect">
            <a:avLst/>
          </a:prstGeom>
          <a:noFill/>
          <a:ln>
            <a:noFill/>
          </a:ln>
        </p:spPr>
        <p:txBody>
          <a:bodyPr anchorCtr="0" anchor="b" bIns="46800" lIns="90000" spcFirstLastPara="1" rIns="90000" wrap="square" tIns="46800">
            <a:normAutofit/>
          </a:bodyPr>
          <a:lstStyle>
            <a:lvl1pPr lvl="0" rtl="0" algn="ctr">
              <a:lnSpc>
                <a:spcPct val="100000"/>
              </a:lnSpc>
              <a:spcBef>
                <a:spcPts val="0"/>
              </a:spcBef>
              <a:spcAft>
                <a:spcPts val="0"/>
              </a:spcAft>
              <a:buClr>
                <a:srgbClr val="262626"/>
              </a:buClr>
              <a:buSzPts val="6000"/>
              <a:buFont typeface="Arial"/>
              <a:buChar char="●"/>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g2397891664b_0_414"/>
          <p:cNvSpPr txBox="1"/>
          <p:nvPr>
            <p:ph idx="1" type="subTitle"/>
          </p:nvPr>
        </p:nvSpPr>
        <p:spPr>
          <a:xfrm>
            <a:off x="1199424" y="3560400"/>
            <a:ext cx="9804300" cy="1472400"/>
          </a:xfrm>
          <a:prstGeom prst="rect">
            <a:avLst/>
          </a:prstGeom>
          <a:noFill/>
          <a:ln>
            <a:noFill/>
          </a:ln>
        </p:spPr>
        <p:txBody>
          <a:bodyPr anchorCtr="0" anchor="t" bIns="46800" lIns="90000" spcFirstLastPara="1" rIns="90000" wrap="square" tIns="46800">
            <a:normAutofit/>
          </a:bodyPr>
          <a:lstStyle>
            <a:lvl1pPr lvl="0" rtl="0" algn="ctr">
              <a:lnSpc>
                <a:spcPct val="110000"/>
              </a:lnSpc>
              <a:spcBef>
                <a:spcPts val="0"/>
              </a:spcBef>
              <a:spcAft>
                <a:spcPts val="0"/>
              </a:spcAft>
              <a:buClr>
                <a:srgbClr val="595959"/>
              </a:buClr>
              <a:buSzPts val="2400"/>
              <a:buNone/>
              <a:defRPr sz="2400"/>
            </a:lvl1pPr>
            <a:lvl2pPr lvl="1" rtl="0" algn="ctr">
              <a:lnSpc>
                <a:spcPct val="120000"/>
              </a:lnSpc>
              <a:spcBef>
                <a:spcPts val="1000"/>
              </a:spcBef>
              <a:spcAft>
                <a:spcPts val="0"/>
              </a:spcAft>
              <a:buClr>
                <a:srgbClr val="595959"/>
              </a:buClr>
              <a:buSzPts val="2000"/>
              <a:buNone/>
              <a:defRPr sz="2000"/>
            </a:lvl2pPr>
            <a:lvl3pPr lvl="2" rtl="0" algn="ctr">
              <a:lnSpc>
                <a:spcPct val="120000"/>
              </a:lnSpc>
              <a:spcBef>
                <a:spcPts val="600"/>
              </a:spcBef>
              <a:spcAft>
                <a:spcPts val="0"/>
              </a:spcAft>
              <a:buClr>
                <a:srgbClr val="595959"/>
              </a:buClr>
              <a:buSzPts val="1800"/>
              <a:buNone/>
              <a:defRPr sz="1800"/>
            </a:lvl3pPr>
            <a:lvl4pPr lvl="3" rtl="0" algn="ctr">
              <a:lnSpc>
                <a:spcPct val="120000"/>
              </a:lnSpc>
              <a:spcBef>
                <a:spcPts val="600"/>
              </a:spcBef>
              <a:spcAft>
                <a:spcPts val="0"/>
              </a:spcAft>
              <a:buClr>
                <a:srgbClr val="595959"/>
              </a:buClr>
              <a:buSzPts val="1600"/>
              <a:buNone/>
              <a:defRPr sz="1600"/>
            </a:lvl4pPr>
            <a:lvl5pPr lvl="4" rtl="0" algn="ctr">
              <a:lnSpc>
                <a:spcPct val="120000"/>
              </a:lnSpc>
              <a:spcBef>
                <a:spcPts val="300"/>
              </a:spcBef>
              <a:spcAft>
                <a:spcPts val="0"/>
              </a:spcAft>
              <a:buClr>
                <a:srgbClr val="595959"/>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6" name="Google Shape;86;g2397891664b_0_414"/>
          <p:cNvSpPr txBox="1"/>
          <p:nvPr>
            <p:ph idx="10" type="dt"/>
          </p:nvPr>
        </p:nvSpPr>
        <p:spPr>
          <a:xfrm>
            <a:off x="612319" y="6314400"/>
            <a:ext cx="2701500" cy="316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2397891664b_0_414"/>
          <p:cNvSpPr txBox="1"/>
          <p:nvPr>
            <p:ph idx="11" type="ftr"/>
          </p:nvPr>
        </p:nvSpPr>
        <p:spPr>
          <a:xfrm>
            <a:off x="4118144" y="6314400"/>
            <a:ext cx="3962100" cy="3168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g2397891664b_0_414"/>
          <p:cNvSpPr txBox="1"/>
          <p:nvPr>
            <p:ph idx="12" type="sldNum"/>
          </p:nvPr>
        </p:nvSpPr>
        <p:spPr>
          <a:xfrm>
            <a:off x="8882224" y="6314400"/>
            <a:ext cx="2701500" cy="316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2">
  <p:cSld name="TITLE_3">
    <p:spTree>
      <p:nvGrpSpPr>
        <p:cNvPr id="89" name="Shape 89"/>
        <p:cNvGrpSpPr/>
        <p:nvPr/>
      </p:nvGrpSpPr>
      <p:grpSpPr>
        <a:xfrm>
          <a:off x="0" y="0"/>
          <a:ext cx="0" cy="0"/>
          <a:chOff x="0" y="0"/>
          <a:chExt cx="0" cy="0"/>
        </a:xfrm>
      </p:grpSpPr>
      <p:sp>
        <p:nvSpPr>
          <p:cNvPr id="90" name="Google Shape;90;g2397891664b_0_501"/>
          <p:cNvSpPr txBox="1"/>
          <p:nvPr>
            <p:ph type="ctrTitle"/>
          </p:nvPr>
        </p:nvSpPr>
        <p:spPr>
          <a:xfrm>
            <a:off x="1199424" y="914400"/>
            <a:ext cx="9804300" cy="2570400"/>
          </a:xfrm>
          <a:prstGeom prst="rect">
            <a:avLst/>
          </a:prstGeom>
          <a:noFill/>
          <a:ln>
            <a:noFill/>
          </a:ln>
        </p:spPr>
        <p:txBody>
          <a:bodyPr anchorCtr="0" anchor="b" bIns="46800" lIns="90000" spcFirstLastPara="1" rIns="90000" wrap="square" tIns="46800">
            <a:normAutofit/>
          </a:bodyPr>
          <a:lstStyle>
            <a:lvl1pPr lvl="0" rtl="0" algn="ctr">
              <a:lnSpc>
                <a:spcPct val="100000"/>
              </a:lnSpc>
              <a:spcBef>
                <a:spcPts val="0"/>
              </a:spcBef>
              <a:spcAft>
                <a:spcPts val="0"/>
              </a:spcAft>
              <a:buClr>
                <a:srgbClr val="262626"/>
              </a:buClr>
              <a:buSzPts val="6000"/>
              <a:buFont typeface="Arial"/>
              <a:buChar char="●"/>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g2397891664b_0_501"/>
          <p:cNvSpPr txBox="1"/>
          <p:nvPr>
            <p:ph idx="1" type="subTitle"/>
          </p:nvPr>
        </p:nvSpPr>
        <p:spPr>
          <a:xfrm>
            <a:off x="1199424" y="3560400"/>
            <a:ext cx="9804300" cy="1472400"/>
          </a:xfrm>
          <a:prstGeom prst="rect">
            <a:avLst/>
          </a:prstGeom>
          <a:noFill/>
          <a:ln>
            <a:noFill/>
          </a:ln>
        </p:spPr>
        <p:txBody>
          <a:bodyPr anchorCtr="0" anchor="t" bIns="46800" lIns="90000" spcFirstLastPara="1" rIns="90000" wrap="square" tIns="46800">
            <a:normAutofit/>
          </a:bodyPr>
          <a:lstStyle>
            <a:lvl1pPr lvl="0" rtl="0" algn="ctr">
              <a:lnSpc>
                <a:spcPct val="110000"/>
              </a:lnSpc>
              <a:spcBef>
                <a:spcPts val="0"/>
              </a:spcBef>
              <a:spcAft>
                <a:spcPts val="0"/>
              </a:spcAft>
              <a:buClr>
                <a:srgbClr val="595959"/>
              </a:buClr>
              <a:buSzPts val="2400"/>
              <a:buNone/>
              <a:defRPr sz="2400"/>
            </a:lvl1pPr>
            <a:lvl2pPr lvl="1" rtl="0" algn="ctr">
              <a:lnSpc>
                <a:spcPct val="120000"/>
              </a:lnSpc>
              <a:spcBef>
                <a:spcPts val="1000"/>
              </a:spcBef>
              <a:spcAft>
                <a:spcPts val="0"/>
              </a:spcAft>
              <a:buClr>
                <a:srgbClr val="595959"/>
              </a:buClr>
              <a:buSzPts val="2000"/>
              <a:buNone/>
              <a:defRPr sz="2000"/>
            </a:lvl2pPr>
            <a:lvl3pPr lvl="2" rtl="0" algn="ctr">
              <a:lnSpc>
                <a:spcPct val="120000"/>
              </a:lnSpc>
              <a:spcBef>
                <a:spcPts val="600"/>
              </a:spcBef>
              <a:spcAft>
                <a:spcPts val="0"/>
              </a:spcAft>
              <a:buClr>
                <a:srgbClr val="595959"/>
              </a:buClr>
              <a:buSzPts val="1800"/>
              <a:buNone/>
              <a:defRPr sz="1800"/>
            </a:lvl3pPr>
            <a:lvl4pPr lvl="3" rtl="0" algn="ctr">
              <a:lnSpc>
                <a:spcPct val="120000"/>
              </a:lnSpc>
              <a:spcBef>
                <a:spcPts val="600"/>
              </a:spcBef>
              <a:spcAft>
                <a:spcPts val="0"/>
              </a:spcAft>
              <a:buClr>
                <a:srgbClr val="595959"/>
              </a:buClr>
              <a:buSzPts val="1600"/>
              <a:buNone/>
              <a:defRPr sz="1600"/>
            </a:lvl4pPr>
            <a:lvl5pPr lvl="4" rtl="0" algn="ctr">
              <a:lnSpc>
                <a:spcPct val="120000"/>
              </a:lnSpc>
              <a:spcBef>
                <a:spcPts val="300"/>
              </a:spcBef>
              <a:spcAft>
                <a:spcPts val="0"/>
              </a:spcAft>
              <a:buClr>
                <a:srgbClr val="595959"/>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2" name="Google Shape;92;g2397891664b_0_501"/>
          <p:cNvSpPr txBox="1"/>
          <p:nvPr>
            <p:ph idx="10" type="dt"/>
          </p:nvPr>
        </p:nvSpPr>
        <p:spPr>
          <a:xfrm>
            <a:off x="612319" y="6314400"/>
            <a:ext cx="2701500" cy="316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g2397891664b_0_501"/>
          <p:cNvSpPr txBox="1"/>
          <p:nvPr>
            <p:ph idx="11" type="ftr"/>
          </p:nvPr>
        </p:nvSpPr>
        <p:spPr>
          <a:xfrm>
            <a:off x="4118144" y="6314400"/>
            <a:ext cx="3962100" cy="3168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g2397891664b_0_501"/>
          <p:cNvSpPr txBox="1"/>
          <p:nvPr>
            <p:ph idx="12" type="sldNum"/>
          </p:nvPr>
        </p:nvSpPr>
        <p:spPr>
          <a:xfrm>
            <a:off x="8882224" y="6314400"/>
            <a:ext cx="2701500" cy="316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3">
  <p:cSld name="TITLE_4">
    <p:spTree>
      <p:nvGrpSpPr>
        <p:cNvPr id="95" name="Shape 95"/>
        <p:cNvGrpSpPr/>
        <p:nvPr/>
      </p:nvGrpSpPr>
      <p:grpSpPr>
        <a:xfrm>
          <a:off x="0" y="0"/>
          <a:ext cx="0" cy="0"/>
          <a:chOff x="0" y="0"/>
          <a:chExt cx="0" cy="0"/>
        </a:xfrm>
      </p:grpSpPr>
      <p:sp>
        <p:nvSpPr>
          <p:cNvPr id="96" name="Google Shape;96;g2397891664b_0_675"/>
          <p:cNvSpPr txBox="1"/>
          <p:nvPr>
            <p:ph type="ctrTitle"/>
          </p:nvPr>
        </p:nvSpPr>
        <p:spPr>
          <a:xfrm>
            <a:off x="1199424" y="914400"/>
            <a:ext cx="9804300" cy="2570400"/>
          </a:xfrm>
          <a:prstGeom prst="rect">
            <a:avLst/>
          </a:prstGeom>
          <a:noFill/>
          <a:ln>
            <a:noFill/>
          </a:ln>
        </p:spPr>
        <p:txBody>
          <a:bodyPr anchorCtr="0" anchor="b" bIns="46800" lIns="90000" spcFirstLastPara="1" rIns="90000" wrap="square" tIns="46800">
            <a:normAutofit/>
          </a:bodyPr>
          <a:lstStyle>
            <a:lvl1pPr lvl="0" rtl="0" algn="ctr">
              <a:lnSpc>
                <a:spcPct val="100000"/>
              </a:lnSpc>
              <a:spcBef>
                <a:spcPts val="0"/>
              </a:spcBef>
              <a:spcAft>
                <a:spcPts val="0"/>
              </a:spcAft>
              <a:buClr>
                <a:srgbClr val="262626"/>
              </a:buClr>
              <a:buSzPts val="6000"/>
              <a:buFont typeface="Arial"/>
              <a:buChar char="●"/>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g2397891664b_0_675"/>
          <p:cNvSpPr txBox="1"/>
          <p:nvPr>
            <p:ph idx="1" type="subTitle"/>
          </p:nvPr>
        </p:nvSpPr>
        <p:spPr>
          <a:xfrm>
            <a:off x="1199424" y="3560400"/>
            <a:ext cx="9804300" cy="1472400"/>
          </a:xfrm>
          <a:prstGeom prst="rect">
            <a:avLst/>
          </a:prstGeom>
          <a:noFill/>
          <a:ln>
            <a:noFill/>
          </a:ln>
        </p:spPr>
        <p:txBody>
          <a:bodyPr anchorCtr="0" anchor="t" bIns="46800" lIns="90000" spcFirstLastPara="1" rIns="90000" wrap="square" tIns="46800">
            <a:normAutofit/>
          </a:bodyPr>
          <a:lstStyle>
            <a:lvl1pPr lvl="0" rtl="0" algn="ctr">
              <a:lnSpc>
                <a:spcPct val="110000"/>
              </a:lnSpc>
              <a:spcBef>
                <a:spcPts val="0"/>
              </a:spcBef>
              <a:spcAft>
                <a:spcPts val="0"/>
              </a:spcAft>
              <a:buClr>
                <a:srgbClr val="595959"/>
              </a:buClr>
              <a:buSzPts val="2400"/>
              <a:buNone/>
              <a:defRPr sz="2400"/>
            </a:lvl1pPr>
            <a:lvl2pPr lvl="1" rtl="0" algn="ctr">
              <a:lnSpc>
                <a:spcPct val="120000"/>
              </a:lnSpc>
              <a:spcBef>
                <a:spcPts val="1000"/>
              </a:spcBef>
              <a:spcAft>
                <a:spcPts val="0"/>
              </a:spcAft>
              <a:buClr>
                <a:srgbClr val="595959"/>
              </a:buClr>
              <a:buSzPts val="2000"/>
              <a:buNone/>
              <a:defRPr sz="2000"/>
            </a:lvl2pPr>
            <a:lvl3pPr lvl="2" rtl="0" algn="ctr">
              <a:lnSpc>
                <a:spcPct val="120000"/>
              </a:lnSpc>
              <a:spcBef>
                <a:spcPts val="600"/>
              </a:spcBef>
              <a:spcAft>
                <a:spcPts val="0"/>
              </a:spcAft>
              <a:buClr>
                <a:srgbClr val="595959"/>
              </a:buClr>
              <a:buSzPts val="1800"/>
              <a:buNone/>
              <a:defRPr sz="1800"/>
            </a:lvl3pPr>
            <a:lvl4pPr lvl="3" rtl="0" algn="ctr">
              <a:lnSpc>
                <a:spcPct val="120000"/>
              </a:lnSpc>
              <a:spcBef>
                <a:spcPts val="600"/>
              </a:spcBef>
              <a:spcAft>
                <a:spcPts val="0"/>
              </a:spcAft>
              <a:buClr>
                <a:srgbClr val="595959"/>
              </a:buClr>
              <a:buSzPts val="1600"/>
              <a:buNone/>
              <a:defRPr sz="1600"/>
            </a:lvl4pPr>
            <a:lvl5pPr lvl="4" rtl="0" algn="ctr">
              <a:lnSpc>
                <a:spcPct val="120000"/>
              </a:lnSpc>
              <a:spcBef>
                <a:spcPts val="300"/>
              </a:spcBef>
              <a:spcAft>
                <a:spcPts val="0"/>
              </a:spcAft>
              <a:buClr>
                <a:srgbClr val="595959"/>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8" name="Google Shape;98;g2397891664b_0_675"/>
          <p:cNvSpPr txBox="1"/>
          <p:nvPr>
            <p:ph idx="10" type="dt"/>
          </p:nvPr>
        </p:nvSpPr>
        <p:spPr>
          <a:xfrm>
            <a:off x="612319" y="6314400"/>
            <a:ext cx="2701500" cy="316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g2397891664b_0_675"/>
          <p:cNvSpPr txBox="1"/>
          <p:nvPr>
            <p:ph idx="11" type="ftr"/>
          </p:nvPr>
        </p:nvSpPr>
        <p:spPr>
          <a:xfrm>
            <a:off x="4118144" y="6314400"/>
            <a:ext cx="3962100" cy="3168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2397891664b_0_675"/>
          <p:cNvSpPr txBox="1"/>
          <p:nvPr>
            <p:ph idx="12" type="sldNum"/>
          </p:nvPr>
        </p:nvSpPr>
        <p:spPr>
          <a:xfrm>
            <a:off x="8882224" y="6314400"/>
            <a:ext cx="2701500" cy="316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41"/>
          <p:cNvSpPr txBox="1"/>
          <p:nvPr>
            <p:ph idx="1" type="body"/>
          </p:nvPr>
        </p:nvSpPr>
        <p:spPr>
          <a:xfrm>
            <a:off x="0" y="164639"/>
            <a:ext cx="1219835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9" name="Google Shape;119;p41"/>
          <p:cNvSpPr txBox="1"/>
          <p:nvPr>
            <p:ph idx="2" type="body"/>
          </p:nvPr>
        </p:nvSpPr>
        <p:spPr>
          <a:xfrm>
            <a:off x="0" y="932724"/>
            <a:ext cx="1219835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5"/>
              <a:buFont typeface="Arial"/>
              <a:buNone/>
              <a:defRPr b="0" i="0" sz="1865"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页">
  <p:cSld name="目录页">
    <p:spTree>
      <p:nvGrpSpPr>
        <p:cNvPr id="20" name="Shape 20"/>
        <p:cNvGrpSpPr/>
        <p:nvPr/>
      </p:nvGrpSpPr>
      <p:grpSpPr>
        <a:xfrm>
          <a:off x="0" y="0"/>
          <a:ext cx="0" cy="0"/>
          <a:chOff x="0" y="0"/>
          <a:chExt cx="0" cy="0"/>
        </a:xfrm>
      </p:grpSpPr>
      <p:sp>
        <p:nvSpPr>
          <p:cNvPr id="21" name="Google Shape;21;p32"/>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 name="Google Shape;22;p32"/>
          <p:cNvPicPr preferRelativeResize="0"/>
          <p:nvPr/>
        </p:nvPicPr>
        <p:blipFill rotWithShape="1">
          <a:blip r:embed="rId2">
            <a:alphaModFix/>
          </a:blip>
          <a:srcRect b="0" l="0" r="0" t="0"/>
          <a:stretch/>
        </p:blipFill>
        <p:spPr>
          <a:xfrm>
            <a:off x="3664890" y="4479191"/>
            <a:ext cx="4804064" cy="2378809"/>
          </a:xfrm>
          <a:prstGeom prst="rect">
            <a:avLst/>
          </a:prstGeom>
          <a:noFill/>
          <a:ln>
            <a:noFill/>
          </a:ln>
        </p:spPr>
      </p:pic>
      <p:sp>
        <p:nvSpPr>
          <p:cNvPr id="23" name="Google Shape;23;p32"/>
          <p:cNvSpPr txBox="1"/>
          <p:nvPr/>
        </p:nvSpPr>
        <p:spPr>
          <a:xfrm>
            <a:off x="5249228" y="5517232"/>
            <a:ext cx="1656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595959"/>
                </a:solidFill>
                <a:latin typeface="Calibri"/>
                <a:ea typeface="Calibri"/>
                <a:cs typeface="Calibri"/>
                <a:sym typeface="Calibri"/>
              </a:rPr>
              <a:t>MODELS</a:t>
            </a:r>
            <a:endParaRPr b="1" i="0" sz="2400" u="none" cap="none" strike="noStrike">
              <a:solidFill>
                <a:srgbClr val="595959"/>
              </a:solidFill>
              <a:latin typeface="Calibri"/>
              <a:ea typeface="Calibri"/>
              <a:cs typeface="Calibri"/>
              <a:sym typeface="Calibri"/>
            </a:endParaRPr>
          </a:p>
        </p:txBody>
      </p:sp>
      <p:sp>
        <p:nvSpPr>
          <p:cNvPr id="24" name="Google Shape;24;p32"/>
          <p:cNvSpPr/>
          <p:nvPr/>
        </p:nvSpPr>
        <p:spPr>
          <a:xfrm>
            <a:off x="5703131" y="6453336"/>
            <a:ext cx="792088" cy="404664"/>
          </a:xfrm>
          <a:custGeom>
            <a:rect b="b" l="l" r="r" t="t"/>
            <a:pathLst>
              <a:path extrusionOk="0" h="404664" w="792088">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32"/>
          <p:cNvSpPr txBox="1"/>
          <p:nvPr/>
        </p:nvSpPr>
        <p:spPr>
          <a:xfrm>
            <a:off x="5773960" y="6519446"/>
            <a:ext cx="65043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0" i="0" lang="en-US" sz="1600" u="none" cap="none" strike="noStrike">
                <a:solidFill>
                  <a:schemeClr val="lt1"/>
                </a:solidFill>
                <a:latin typeface="Arimo"/>
                <a:ea typeface="Arimo"/>
                <a:cs typeface="Arimo"/>
                <a:sym typeface="Arimo"/>
              </a:rPr>
              <a:t>‹#›</a:t>
            </a:fld>
            <a:r>
              <a:rPr b="0" i="0" lang="en-US" sz="1600" u="none" cap="none" strike="noStrike">
                <a:solidFill>
                  <a:schemeClr val="lt1"/>
                </a:solidFill>
                <a:latin typeface="Arimo"/>
                <a:ea typeface="Arimo"/>
                <a:cs typeface="Arimo"/>
                <a:sym typeface="Arimo"/>
              </a:rPr>
              <a:t> </a:t>
            </a:r>
            <a:endParaRPr b="0" i="0" sz="1600" u="none" cap="none" strike="noStrike">
              <a:solidFill>
                <a:schemeClr val="lt1"/>
              </a:solidFill>
              <a:latin typeface="Arimo"/>
              <a:ea typeface="Arimo"/>
              <a:cs typeface="Arimo"/>
              <a:sym typeface="Arim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42"/>
          <p:cNvSpPr txBox="1"/>
          <p:nvPr>
            <p:ph idx="1" type="body"/>
          </p:nvPr>
        </p:nvSpPr>
        <p:spPr>
          <a:xfrm>
            <a:off x="5330690" y="3004318"/>
            <a:ext cx="6867660" cy="63143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960"/>
              </a:spcBef>
              <a:spcAft>
                <a:spcPts val="0"/>
              </a:spcAft>
              <a:buClr>
                <a:srgbClr val="3F3F3F"/>
              </a:buClr>
              <a:buSzPts val="4800"/>
              <a:buFont typeface="Arial"/>
              <a:buNone/>
              <a:defRPr b="0" i="0" sz="4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Google Shape;122;p42"/>
          <p:cNvSpPr txBox="1"/>
          <p:nvPr>
            <p:ph idx="2" type="body"/>
          </p:nvPr>
        </p:nvSpPr>
        <p:spPr>
          <a:xfrm>
            <a:off x="5330690" y="3635753"/>
            <a:ext cx="6867660" cy="384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73"/>
              </a:spcBef>
              <a:spcAft>
                <a:spcPts val="0"/>
              </a:spcAft>
              <a:buClr>
                <a:srgbClr val="3F3F3F"/>
              </a:buClr>
              <a:buSzPts val="1865"/>
              <a:buFont typeface="Arial"/>
              <a:buNone/>
              <a:defRPr b="0" i="0" sz="1865"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23" name="Google Shape;123;p42"/>
          <p:cNvGrpSpPr/>
          <p:nvPr/>
        </p:nvGrpSpPr>
        <p:grpSpPr>
          <a:xfrm>
            <a:off x="1256563" y="1659836"/>
            <a:ext cx="3593823" cy="3515469"/>
            <a:chOff x="1619672" y="548680"/>
            <a:chExt cx="5904656" cy="5778928"/>
          </a:xfrm>
        </p:grpSpPr>
        <p:sp>
          <p:nvSpPr>
            <p:cNvPr id="124" name="Google Shape;124;p42"/>
            <p:cNvSpPr/>
            <p:nvPr/>
          </p:nvSpPr>
          <p:spPr>
            <a:xfrm>
              <a:off x="2411760" y="1268760"/>
              <a:ext cx="4320480" cy="4320480"/>
            </a:xfrm>
            <a:prstGeom prst="ellipse">
              <a:avLst/>
            </a:prstGeom>
            <a:solidFill>
              <a:srgbClr val="F9F7EA"/>
            </a:solidFill>
            <a:ln cap="flat" cmpd="sng" w="190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25" name="Google Shape;125;p42"/>
            <p:cNvSpPr/>
            <p:nvPr/>
          </p:nvSpPr>
          <p:spPr>
            <a:xfrm>
              <a:off x="2483768" y="1340768"/>
              <a:ext cx="4176464" cy="4176464"/>
            </a:xfrm>
            <a:prstGeom prst="ellipse">
              <a:avLst/>
            </a:prstGeom>
            <a:solidFill>
              <a:srgbClr val="F9F7EA"/>
            </a:solidFill>
            <a:ln cap="flat" cmpd="sng" w="190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cxnSp>
          <p:nvCxnSpPr>
            <p:cNvPr id="126" name="Google Shape;126;p42"/>
            <p:cNvCxnSpPr/>
            <p:nvPr/>
          </p:nvCxnSpPr>
          <p:spPr>
            <a:xfrm>
              <a:off x="4572000" y="548680"/>
              <a:ext cx="0" cy="720080"/>
            </a:xfrm>
            <a:prstGeom prst="straightConnector1">
              <a:avLst/>
            </a:prstGeom>
            <a:noFill/>
            <a:ln cap="flat" cmpd="sng" w="19050">
              <a:solidFill>
                <a:srgbClr val="FABF8E"/>
              </a:solidFill>
              <a:prstDash val="solid"/>
              <a:round/>
              <a:headEnd len="sm" w="sm" type="none"/>
              <a:tailEnd len="sm" w="sm" type="none"/>
            </a:ln>
          </p:spPr>
        </p:cxnSp>
        <p:cxnSp>
          <p:nvCxnSpPr>
            <p:cNvPr id="127" name="Google Shape;127;p42"/>
            <p:cNvCxnSpPr/>
            <p:nvPr/>
          </p:nvCxnSpPr>
          <p:spPr>
            <a:xfrm>
              <a:off x="4572000" y="5607528"/>
              <a:ext cx="0" cy="720080"/>
            </a:xfrm>
            <a:prstGeom prst="straightConnector1">
              <a:avLst/>
            </a:prstGeom>
            <a:noFill/>
            <a:ln cap="flat" cmpd="sng" w="19050">
              <a:solidFill>
                <a:srgbClr val="FABF8E"/>
              </a:solidFill>
              <a:prstDash val="solid"/>
              <a:round/>
              <a:headEnd len="sm" w="sm" type="none"/>
              <a:tailEnd len="sm" w="sm" type="none"/>
            </a:ln>
          </p:spPr>
        </p:cxnSp>
        <p:cxnSp>
          <p:nvCxnSpPr>
            <p:cNvPr id="128" name="Google Shape;128;p42"/>
            <p:cNvCxnSpPr/>
            <p:nvPr/>
          </p:nvCxnSpPr>
          <p:spPr>
            <a:xfrm>
              <a:off x="6732240" y="3429000"/>
              <a:ext cx="792088" cy="0"/>
            </a:xfrm>
            <a:prstGeom prst="straightConnector1">
              <a:avLst/>
            </a:prstGeom>
            <a:noFill/>
            <a:ln cap="flat" cmpd="sng" w="19050">
              <a:solidFill>
                <a:srgbClr val="FABF8E"/>
              </a:solidFill>
              <a:prstDash val="solid"/>
              <a:round/>
              <a:headEnd len="sm" w="sm" type="none"/>
              <a:tailEnd len="sm" w="sm" type="none"/>
            </a:ln>
          </p:spPr>
        </p:cxnSp>
        <p:cxnSp>
          <p:nvCxnSpPr>
            <p:cNvPr id="129" name="Google Shape;129;p42"/>
            <p:cNvCxnSpPr/>
            <p:nvPr/>
          </p:nvCxnSpPr>
          <p:spPr>
            <a:xfrm>
              <a:off x="1619672" y="3429000"/>
              <a:ext cx="792088" cy="0"/>
            </a:xfrm>
            <a:prstGeom prst="straightConnector1">
              <a:avLst/>
            </a:prstGeom>
            <a:noFill/>
            <a:ln cap="flat" cmpd="sng" w="19050">
              <a:solidFill>
                <a:srgbClr val="FABF8E"/>
              </a:solidFill>
              <a:prstDash val="solid"/>
              <a:round/>
              <a:headEnd len="sm" w="sm" type="none"/>
              <a:tailEnd len="sm" w="sm" type="none"/>
            </a:ln>
          </p:spPr>
        </p:cxnSp>
        <p:cxnSp>
          <p:nvCxnSpPr>
            <p:cNvPr id="130" name="Google Shape;130;p42"/>
            <p:cNvCxnSpPr/>
            <p:nvPr/>
          </p:nvCxnSpPr>
          <p:spPr>
            <a:xfrm flipH="1" rot="10800000">
              <a:off x="6156176" y="2378312"/>
              <a:ext cx="792088" cy="330608"/>
            </a:xfrm>
            <a:prstGeom prst="straightConnector1">
              <a:avLst/>
            </a:prstGeom>
            <a:noFill/>
            <a:ln cap="flat" cmpd="sng" w="19050">
              <a:solidFill>
                <a:srgbClr val="FABF8E"/>
              </a:solidFill>
              <a:prstDash val="solid"/>
              <a:round/>
              <a:headEnd len="sm" w="sm" type="none"/>
              <a:tailEnd len="sm" w="sm" type="none"/>
            </a:ln>
          </p:spPr>
        </p:cxnSp>
        <p:cxnSp>
          <p:nvCxnSpPr>
            <p:cNvPr id="131" name="Google Shape;131;p42"/>
            <p:cNvCxnSpPr/>
            <p:nvPr/>
          </p:nvCxnSpPr>
          <p:spPr>
            <a:xfrm flipH="1" rot="10800000">
              <a:off x="5431496" y="1124744"/>
              <a:ext cx="432048" cy="792088"/>
            </a:xfrm>
            <a:prstGeom prst="straightConnector1">
              <a:avLst/>
            </a:prstGeom>
            <a:noFill/>
            <a:ln cap="flat" cmpd="sng" w="19050">
              <a:solidFill>
                <a:srgbClr val="FABF8E"/>
              </a:solidFill>
              <a:prstDash val="solid"/>
              <a:round/>
              <a:headEnd len="sm" w="sm" type="none"/>
              <a:tailEnd len="sm" w="sm" type="none"/>
            </a:ln>
          </p:spPr>
        </p:cxnSp>
        <p:cxnSp>
          <p:nvCxnSpPr>
            <p:cNvPr id="132" name="Google Shape;132;p42"/>
            <p:cNvCxnSpPr/>
            <p:nvPr/>
          </p:nvCxnSpPr>
          <p:spPr>
            <a:xfrm>
              <a:off x="3094136" y="1131624"/>
              <a:ext cx="613768" cy="785208"/>
            </a:xfrm>
            <a:prstGeom prst="straightConnector1">
              <a:avLst/>
            </a:prstGeom>
            <a:noFill/>
            <a:ln cap="flat" cmpd="sng" w="19050">
              <a:solidFill>
                <a:srgbClr val="FABF8E"/>
              </a:solidFill>
              <a:prstDash val="solid"/>
              <a:round/>
              <a:headEnd len="sm" w="sm" type="none"/>
              <a:tailEnd len="sm" w="sm" type="none"/>
            </a:ln>
          </p:spPr>
        </p:cxnSp>
        <p:cxnSp>
          <p:nvCxnSpPr>
            <p:cNvPr id="133" name="Google Shape;133;p42"/>
            <p:cNvCxnSpPr/>
            <p:nvPr/>
          </p:nvCxnSpPr>
          <p:spPr>
            <a:xfrm>
              <a:off x="2195736" y="2090992"/>
              <a:ext cx="898400" cy="492240"/>
            </a:xfrm>
            <a:prstGeom prst="straightConnector1">
              <a:avLst/>
            </a:prstGeom>
            <a:noFill/>
            <a:ln cap="flat" cmpd="sng" w="19050">
              <a:solidFill>
                <a:srgbClr val="FABF8E"/>
              </a:solidFill>
              <a:prstDash val="solid"/>
              <a:round/>
              <a:headEnd len="sm" w="sm" type="none"/>
              <a:tailEnd len="sm" w="sm" type="none"/>
            </a:ln>
          </p:spPr>
        </p:cxnSp>
        <p:cxnSp>
          <p:nvCxnSpPr>
            <p:cNvPr id="134" name="Google Shape;134;p42"/>
            <p:cNvCxnSpPr/>
            <p:nvPr/>
          </p:nvCxnSpPr>
          <p:spPr>
            <a:xfrm flipH="1" rot="10800000">
              <a:off x="3180984" y="4941168"/>
              <a:ext cx="526920" cy="576064"/>
            </a:xfrm>
            <a:prstGeom prst="straightConnector1">
              <a:avLst/>
            </a:prstGeom>
            <a:noFill/>
            <a:ln cap="flat" cmpd="sng" w="19050">
              <a:solidFill>
                <a:srgbClr val="FABF8E"/>
              </a:solidFill>
              <a:prstDash val="solid"/>
              <a:round/>
              <a:headEnd len="sm" w="sm" type="none"/>
              <a:tailEnd len="sm" w="sm" type="none"/>
            </a:ln>
          </p:spPr>
        </p:cxnSp>
        <p:cxnSp>
          <p:nvCxnSpPr>
            <p:cNvPr id="135" name="Google Shape;135;p42"/>
            <p:cNvCxnSpPr/>
            <p:nvPr/>
          </p:nvCxnSpPr>
          <p:spPr>
            <a:xfrm flipH="1" rot="10800000">
              <a:off x="2456304" y="4329100"/>
              <a:ext cx="637832" cy="396044"/>
            </a:xfrm>
            <a:prstGeom prst="straightConnector1">
              <a:avLst/>
            </a:prstGeom>
            <a:noFill/>
            <a:ln cap="flat" cmpd="sng" w="19050">
              <a:solidFill>
                <a:srgbClr val="FABF8E"/>
              </a:solidFill>
              <a:prstDash val="solid"/>
              <a:round/>
              <a:headEnd len="sm" w="sm" type="none"/>
              <a:tailEnd len="sm" w="sm" type="none"/>
            </a:ln>
          </p:spPr>
        </p:cxnSp>
        <p:cxnSp>
          <p:nvCxnSpPr>
            <p:cNvPr id="136" name="Google Shape;136;p42"/>
            <p:cNvCxnSpPr/>
            <p:nvPr/>
          </p:nvCxnSpPr>
          <p:spPr>
            <a:xfrm>
              <a:off x="5979584" y="4142812"/>
              <a:ext cx="968680" cy="510324"/>
            </a:xfrm>
            <a:prstGeom prst="straightConnector1">
              <a:avLst/>
            </a:prstGeom>
            <a:noFill/>
            <a:ln cap="flat" cmpd="sng" w="19050">
              <a:solidFill>
                <a:srgbClr val="FABF8E"/>
              </a:solidFill>
              <a:prstDash val="solid"/>
              <a:round/>
              <a:headEnd len="sm" w="sm" type="none"/>
              <a:tailEnd len="sm" w="sm" type="none"/>
            </a:ln>
          </p:spPr>
        </p:cxnSp>
        <p:cxnSp>
          <p:nvCxnSpPr>
            <p:cNvPr id="137" name="Google Shape;137;p42"/>
            <p:cNvCxnSpPr/>
            <p:nvPr/>
          </p:nvCxnSpPr>
          <p:spPr>
            <a:xfrm>
              <a:off x="5431496" y="4875464"/>
              <a:ext cx="490068" cy="732064"/>
            </a:xfrm>
            <a:prstGeom prst="straightConnector1">
              <a:avLst/>
            </a:prstGeom>
            <a:noFill/>
            <a:ln cap="flat" cmpd="sng" w="19050">
              <a:solidFill>
                <a:srgbClr val="FABF8E"/>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p43"/>
          <p:cNvSpPr txBox="1"/>
          <p:nvPr>
            <p:ph idx="1" type="body"/>
          </p:nvPr>
        </p:nvSpPr>
        <p:spPr>
          <a:xfrm>
            <a:off x="2256748" y="164639"/>
            <a:ext cx="9941602" cy="76808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960"/>
              </a:spcBef>
              <a:spcAft>
                <a:spcPts val="0"/>
              </a:spcAft>
              <a:buClr>
                <a:srgbClr val="3F3F3F"/>
              </a:buClr>
              <a:buSzPts val="4800"/>
              <a:buFont typeface="Arial"/>
              <a:buNone/>
              <a:defRPr b="0" i="0" sz="4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0" name="Google Shape;140;p43"/>
          <p:cNvSpPr txBox="1"/>
          <p:nvPr>
            <p:ph idx="2" type="body"/>
          </p:nvPr>
        </p:nvSpPr>
        <p:spPr>
          <a:xfrm>
            <a:off x="2256748" y="932724"/>
            <a:ext cx="9941602" cy="384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73"/>
              </a:spcBef>
              <a:spcAft>
                <a:spcPts val="0"/>
              </a:spcAft>
              <a:buClr>
                <a:srgbClr val="3F3F3F"/>
              </a:buClr>
              <a:buSzPts val="1865"/>
              <a:buFont typeface="Arial"/>
              <a:buNone/>
              <a:defRPr b="0" i="0" sz="1865"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第一章">
  <p:cSld name="第一章">
    <p:spTree>
      <p:nvGrpSpPr>
        <p:cNvPr id="141" name="Shape 141"/>
        <p:cNvGrpSpPr/>
        <p:nvPr/>
      </p:nvGrpSpPr>
      <p:grpSpPr>
        <a:xfrm>
          <a:off x="0" y="0"/>
          <a:ext cx="0" cy="0"/>
          <a:chOff x="0" y="0"/>
          <a:chExt cx="0" cy="0"/>
        </a:xfrm>
      </p:grpSpPr>
      <p:sp>
        <p:nvSpPr>
          <p:cNvPr id="142" name="Google Shape;142;p44"/>
          <p:cNvSpPr/>
          <p:nvPr/>
        </p:nvSpPr>
        <p:spPr>
          <a:xfrm>
            <a:off x="6243328" y="332656"/>
            <a:ext cx="1224000" cy="432048"/>
          </a:xfrm>
          <a:prstGeom prst="rect">
            <a:avLst/>
          </a:prstGeom>
          <a:solidFill>
            <a:srgbClr val="FF9500"/>
          </a:soli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封面">
  <p:cSld name="封面">
    <p:spTree>
      <p:nvGrpSpPr>
        <p:cNvPr id="143" name="Shape 143"/>
        <p:cNvGrpSpPr/>
        <p:nvPr/>
      </p:nvGrpSpPr>
      <p:grpSpPr>
        <a:xfrm>
          <a:off x="0" y="0"/>
          <a:ext cx="0" cy="0"/>
          <a:chOff x="0" y="0"/>
          <a:chExt cx="0" cy="0"/>
        </a:xfrm>
      </p:grpSpPr>
      <p:sp>
        <p:nvSpPr>
          <p:cNvPr id="144" name="Google Shape;144;p45"/>
          <p:cNvSpPr/>
          <p:nvPr/>
        </p:nvSpPr>
        <p:spPr>
          <a:xfrm>
            <a:off x="1963" y="0"/>
            <a:ext cx="1219835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45"/>
          <p:cNvSpPr txBox="1"/>
          <p:nvPr/>
        </p:nvSpPr>
        <p:spPr>
          <a:xfrm>
            <a:off x="2575327" y="836714"/>
            <a:ext cx="395589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194"/>
              <a:buFont typeface="Arial"/>
              <a:buNone/>
            </a:pPr>
            <a:r>
              <a:t/>
            </a:r>
            <a:endParaRPr b="0" i="0" sz="7194" u="none" cap="none" strike="noStrike">
              <a:solidFill>
                <a:srgbClr val="5C3F41"/>
              </a:solidFill>
              <a:latin typeface="Arial"/>
              <a:ea typeface="Arial"/>
              <a:cs typeface="Arial"/>
              <a:sym typeface="Arial"/>
            </a:endParaRPr>
          </a:p>
        </p:txBody>
      </p:sp>
      <p:sp>
        <p:nvSpPr>
          <p:cNvPr id="146" name="Google Shape;146;p45"/>
          <p:cNvSpPr/>
          <p:nvPr/>
        </p:nvSpPr>
        <p:spPr>
          <a:xfrm>
            <a:off x="2575328" y="620688"/>
            <a:ext cx="28007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94429"/>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ppt_w</p:attrName>
                                        </p:attrNameLst>
                                      </p:cBhvr>
                                      <p:tavLst>
                                        <p:tav fmla="" tm="0">
                                          <p:val>
                                            <p:strVal val="0"/>
                                          </p:val>
                                        </p:tav>
                                        <p:tav fmla="" tm="100000">
                                          <p:val>
                                            <p:strVal val="#ppt_w"/>
                                          </p:val>
                                        </p:tav>
                                      </p:tavLst>
                                    </p:anim>
                                    <p:anim calcmode="lin" valueType="num">
                                      <p:cBhvr additive="base">
                                        <p:cTn dur="500"/>
                                        <p:tgtEl>
                                          <p:spTgt spid="1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页">
  <p:cSld name="目录页">
    <p:spTree>
      <p:nvGrpSpPr>
        <p:cNvPr id="147" name="Shape 147"/>
        <p:cNvGrpSpPr/>
        <p:nvPr/>
      </p:nvGrpSpPr>
      <p:grpSpPr>
        <a:xfrm>
          <a:off x="0" y="0"/>
          <a:ext cx="0" cy="0"/>
          <a:chOff x="0" y="0"/>
          <a:chExt cx="0" cy="0"/>
        </a:xfrm>
      </p:grpSpPr>
      <p:sp>
        <p:nvSpPr>
          <p:cNvPr id="148" name="Google Shape;148;p54"/>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9" name="Google Shape;149;p54"/>
          <p:cNvPicPr preferRelativeResize="0"/>
          <p:nvPr/>
        </p:nvPicPr>
        <p:blipFill rotWithShape="1">
          <a:blip r:embed="rId2">
            <a:alphaModFix/>
          </a:blip>
          <a:srcRect b="0" l="0" r="0" t="0"/>
          <a:stretch/>
        </p:blipFill>
        <p:spPr>
          <a:xfrm>
            <a:off x="3664890" y="4479193"/>
            <a:ext cx="4804064" cy="2378809"/>
          </a:xfrm>
          <a:prstGeom prst="rect">
            <a:avLst/>
          </a:prstGeom>
          <a:noFill/>
          <a:ln>
            <a:noFill/>
          </a:ln>
        </p:spPr>
      </p:pic>
      <p:sp>
        <p:nvSpPr>
          <p:cNvPr id="150" name="Google Shape;150;p54"/>
          <p:cNvSpPr/>
          <p:nvPr/>
        </p:nvSpPr>
        <p:spPr>
          <a:xfrm>
            <a:off x="2174923" y="1844824"/>
            <a:ext cx="1656000" cy="1656000"/>
          </a:xfrm>
          <a:prstGeom prst="ellipse">
            <a:avLst/>
          </a:prstGeom>
          <a:solidFill>
            <a:srgbClr val="FF8C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Microsoft Yahei"/>
              <a:ea typeface="Microsoft Yahei"/>
              <a:cs typeface="Microsoft Yahei"/>
              <a:sym typeface="Microsoft Yahei"/>
            </a:endParaRPr>
          </a:p>
        </p:txBody>
      </p:sp>
      <p:sp>
        <p:nvSpPr>
          <p:cNvPr id="151" name="Google Shape;151;p54"/>
          <p:cNvSpPr/>
          <p:nvPr/>
        </p:nvSpPr>
        <p:spPr>
          <a:xfrm>
            <a:off x="4203148" y="1844824"/>
            <a:ext cx="1656000" cy="1656000"/>
          </a:xfrm>
          <a:prstGeom prst="ellipse">
            <a:avLst/>
          </a:prstGeom>
          <a:solidFill>
            <a:srgbClr val="FF8C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Microsoft Yahei"/>
              <a:ea typeface="Microsoft Yahei"/>
              <a:cs typeface="Microsoft Yahei"/>
              <a:sym typeface="Microsoft Yahei"/>
            </a:endParaRPr>
          </a:p>
        </p:txBody>
      </p:sp>
      <p:sp>
        <p:nvSpPr>
          <p:cNvPr id="152" name="Google Shape;152;p54"/>
          <p:cNvSpPr/>
          <p:nvPr/>
        </p:nvSpPr>
        <p:spPr>
          <a:xfrm>
            <a:off x="6231373" y="1844824"/>
            <a:ext cx="1656000" cy="1656000"/>
          </a:xfrm>
          <a:prstGeom prst="ellipse">
            <a:avLst/>
          </a:prstGeom>
          <a:solidFill>
            <a:srgbClr val="FF8C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Microsoft Yahei"/>
              <a:ea typeface="Microsoft Yahei"/>
              <a:cs typeface="Microsoft Yahei"/>
              <a:sym typeface="Microsoft Yahei"/>
            </a:endParaRPr>
          </a:p>
        </p:txBody>
      </p:sp>
      <p:sp>
        <p:nvSpPr>
          <p:cNvPr id="153" name="Google Shape;153;p54"/>
          <p:cNvSpPr/>
          <p:nvPr/>
        </p:nvSpPr>
        <p:spPr>
          <a:xfrm>
            <a:off x="8259599" y="1844824"/>
            <a:ext cx="1656000" cy="1656000"/>
          </a:xfrm>
          <a:prstGeom prst="ellipse">
            <a:avLst/>
          </a:prstGeom>
          <a:solidFill>
            <a:srgbClr val="FF8C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Microsoft Yahei"/>
              <a:ea typeface="Microsoft Yahei"/>
              <a:cs typeface="Microsoft Yahei"/>
              <a:sym typeface="Microsoft Yahei"/>
            </a:endParaRPr>
          </a:p>
        </p:txBody>
      </p:sp>
      <p:grpSp>
        <p:nvGrpSpPr>
          <p:cNvPr id="154" name="Google Shape;154;p54"/>
          <p:cNvGrpSpPr/>
          <p:nvPr/>
        </p:nvGrpSpPr>
        <p:grpSpPr>
          <a:xfrm>
            <a:off x="3562930" y="5719055"/>
            <a:ext cx="692150" cy="692150"/>
            <a:chOff x="3927867" y="5719055"/>
            <a:chExt cx="692150" cy="692150"/>
          </a:xfrm>
        </p:grpSpPr>
        <p:sp>
          <p:nvSpPr>
            <p:cNvPr id="155" name="Google Shape;155;p54"/>
            <p:cNvSpPr/>
            <p:nvPr/>
          </p:nvSpPr>
          <p:spPr>
            <a:xfrm>
              <a:off x="3927867" y="5719055"/>
              <a:ext cx="692150" cy="69215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156" name="Google Shape;156;p54"/>
            <p:cNvSpPr/>
            <p:nvPr/>
          </p:nvSpPr>
          <p:spPr>
            <a:xfrm>
              <a:off x="4004067" y="5795255"/>
              <a:ext cx="539750" cy="53975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1</a:t>
              </a:r>
              <a:endParaRPr b="0" i="0" sz="1800" u="none" cap="none" strike="noStrike">
                <a:solidFill>
                  <a:schemeClr val="lt1"/>
                </a:solidFill>
                <a:latin typeface="Impact"/>
                <a:ea typeface="Impact"/>
                <a:cs typeface="Impact"/>
                <a:sym typeface="Impact"/>
              </a:endParaRPr>
            </a:p>
          </p:txBody>
        </p:sp>
      </p:grpSp>
      <p:grpSp>
        <p:nvGrpSpPr>
          <p:cNvPr id="157" name="Google Shape;157;p54"/>
          <p:cNvGrpSpPr/>
          <p:nvPr/>
        </p:nvGrpSpPr>
        <p:grpSpPr>
          <a:xfrm>
            <a:off x="4903153" y="4390936"/>
            <a:ext cx="692150" cy="692150"/>
            <a:chOff x="5191288" y="4388838"/>
            <a:chExt cx="692150" cy="692150"/>
          </a:xfrm>
        </p:grpSpPr>
        <p:sp>
          <p:nvSpPr>
            <p:cNvPr id="158" name="Google Shape;158;p54"/>
            <p:cNvSpPr/>
            <p:nvPr/>
          </p:nvSpPr>
          <p:spPr>
            <a:xfrm>
              <a:off x="5191288" y="4388838"/>
              <a:ext cx="692150" cy="69215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159" name="Google Shape;159;p54"/>
            <p:cNvSpPr/>
            <p:nvPr/>
          </p:nvSpPr>
          <p:spPr>
            <a:xfrm>
              <a:off x="5267488" y="4465038"/>
              <a:ext cx="539750" cy="53975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2</a:t>
              </a:r>
              <a:endParaRPr b="0" i="0" sz="1800" u="none" cap="none" strike="noStrike">
                <a:solidFill>
                  <a:schemeClr val="lt1"/>
                </a:solidFill>
                <a:latin typeface="Impact"/>
                <a:ea typeface="Impact"/>
                <a:cs typeface="Impact"/>
                <a:sym typeface="Impact"/>
              </a:endParaRPr>
            </a:p>
          </p:txBody>
        </p:sp>
      </p:grpSp>
      <p:grpSp>
        <p:nvGrpSpPr>
          <p:cNvPr id="160" name="Google Shape;160;p54"/>
          <p:cNvGrpSpPr/>
          <p:nvPr/>
        </p:nvGrpSpPr>
        <p:grpSpPr>
          <a:xfrm>
            <a:off x="6519890" y="4390936"/>
            <a:ext cx="692150" cy="692150"/>
            <a:chOff x="6884827" y="4388838"/>
            <a:chExt cx="692150" cy="692150"/>
          </a:xfrm>
        </p:grpSpPr>
        <p:sp>
          <p:nvSpPr>
            <p:cNvPr id="161" name="Google Shape;161;p54"/>
            <p:cNvSpPr/>
            <p:nvPr/>
          </p:nvSpPr>
          <p:spPr>
            <a:xfrm>
              <a:off x="6884827" y="4388838"/>
              <a:ext cx="692150" cy="69215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162" name="Google Shape;162;p54"/>
            <p:cNvSpPr/>
            <p:nvPr/>
          </p:nvSpPr>
          <p:spPr>
            <a:xfrm>
              <a:off x="6957852" y="4465038"/>
              <a:ext cx="539750" cy="53975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3</a:t>
              </a:r>
              <a:endParaRPr b="0" i="0" sz="1800" u="none" cap="none" strike="noStrike">
                <a:solidFill>
                  <a:schemeClr val="lt1"/>
                </a:solidFill>
                <a:latin typeface="Impact"/>
                <a:ea typeface="Impact"/>
                <a:cs typeface="Impact"/>
                <a:sym typeface="Impact"/>
              </a:endParaRPr>
            </a:p>
          </p:txBody>
        </p:sp>
      </p:grpSp>
      <p:grpSp>
        <p:nvGrpSpPr>
          <p:cNvPr id="163" name="Google Shape;163;p54"/>
          <p:cNvGrpSpPr/>
          <p:nvPr/>
        </p:nvGrpSpPr>
        <p:grpSpPr>
          <a:xfrm>
            <a:off x="7853895" y="5719055"/>
            <a:ext cx="693737" cy="692150"/>
            <a:chOff x="8218831" y="5719055"/>
            <a:chExt cx="693737" cy="692150"/>
          </a:xfrm>
        </p:grpSpPr>
        <p:sp>
          <p:nvSpPr>
            <p:cNvPr id="164" name="Google Shape;164;p54"/>
            <p:cNvSpPr/>
            <p:nvPr/>
          </p:nvSpPr>
          <p:spPr>
            <a:xfrm>
              <a:off x="8218831" y="5719055"/>
              <a:ext cx="693737" cy="69215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165" name="Google Shape;165;p54"/>
            <p:cNvSpPr/>
            <p:nvPr/>
          </p:nvSpPr>
          <p:spPr>
            <a:xfrm>
              <a:off x="8295824" y="5795255"/>
              <a:ext cx="539750" cy="53975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4</a:t>
              </a:r>
              <a:endParaRPr b="0" i="0" sz="1800" u="none" cap="none" strike="noStrike">
                <a:solidFill>
                  <a:schemeClr val="lt1"/>
                </a:solidFill>
                <a:latin typeface="Impact"/>
                <a:ea typeface="Impact"/>
                <a:cs typeface="Impact"/>
                <a:sym typeface="Impact"/>
              </a:endParaRPr>
            </a:p>
          </p:txBody>
        </p:sp>
      </p:grpSp>
      <p:sp>
        <p:nvSpPr>
          <p:cNvPr id="166" name="Google Shape;166;p54"/>
          <p:cNvSpPr/>
          <p:nvPr/>
        </p:nvSpPr>
        <p:spPr>
          <a:xfrm rot="5400000">
            <a:off x="7693735" y="4499629"/>
            <a:ext cx="2375559" cy="523750"/>
          </a:xfrm>
          <a:custGeom>
            <a:rect b="b" l="l" r="r" t="t"/>
            <a:pathLst>
              <a:path extrusionOk="0" h="232228" w="1799772">
                <a:moveTo>
                  <a:pt x="1799772" y="232228"/>
                </a:moveTo>
                <a:lnTo>
                  <a:pt x="1524000" y="0"/>
                </a:lnTo>
                <a:lnTo>
                  <a:pt x="0" y="0"/>
                </a:lnTo>
              </a:path>
            </a:pathLst>
          </a:custGeom>
          <a:noFill/>
          <a:ln cap="flat" cmpd="sng" w="19050">
            <a:solidFill>
              <a:srgbClr val="FF9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54"/>
          <p:cNvSpPr/>
          <p:nvPr/>
        </p:nvSpPr>
        <p:spPr>
          <a:xfrm rot="5400000">
            <a:off x="4662122" y="3910546"/>
            <a:ext cx="738052" cy="108000"/>
          </a:xfrm>
          <a:custGeom>
            <a:rect b="b" l="l" r="r" t="t"/>
            <a:pathLst>
              <a:path extrusionOk="0" h="406400" w="740229">
                <a:moveTo>
                  <a:pt x="740229" y="0"/>
                </a:moveTo>
                <a:lnTo>
                  <a:pt x="580572" y="406400"/>
                </a:lnTo>
                <a:lnTo>
                  <a:pt x="0" y="406400"/>
                </a:lnTo>
              </a:path>
            </a:pathLst>
          </a:custGeom>
          <a:noFill/>
          <a:ln cap="flat" cmpd="sng" w="19050">
            <a:solidFill>
              <a:srgbClr val="FF9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54"/>
          <p:cNvSpPr/>
          <p:nvPr/>
        </p:nvSpPr>
        <p:spPr>
          <a:xfrm flipH="1" rot="-5400000">
            <a:off x="2011485" y="4474831"/>
            <a:ext cx="2384357" cy="564549"/>
          </a:xfrm>
          <a:custGeom>
            <a:rect b="b" l="l" r="r" t="t"/>
            <a:pathLst>
              <a:path extrusionOk="0" h="232228" w="1799772">
                <a:moveTo>
                  <a:pt x="1799772" y="232228"/>
                </a:moveTo>
                <a:lnTo>
                  <a:pt x="1524000" y="0"/>
                </a:lnTo>
                <a:lnTo>
                  <a:pt x="0" y="0"/>
                </a:lnTo>
              </a:path>
            </a:pathLst>
          </a:custGeom>
          <a:noFill/>
          <a:ln cap="flat" cmpd="sng" w="19050">
            <a:solidFill>
              <a:srgbClr val="FF9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54"/>
          <p:cNvSpPr txBox="1"/>
          <p:nvPr/>
        </p:nvSpPr>
        <p:spPr>
          <a:xfrm>
            <a:off x="5249228" y="5957765"/>
            <a:ext cx="165618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Teko"/>
                <a:ea typeface="Teko"/>
                <a:cs typeface="Teko"/>
                <a:sym typeface="Teko"/>
              </a:rPr>
              <a:t>Contents Page</a:t>
            </a:r>
            <a:endParaRPr b="0" i="0" sz="1600" u="none" cap="none" strike="noStrike">
              <a:solidFill>
                <a:srgbClr val="595959"/>
              </a:solidFill>
              <a:latin typeface="Teko"/>
              <a:ea typeface="Teko"/>
              <a:cs typeface="Teko"/>
              <a:sym typeface="Teko"/>
            </a:endParaRPr>
          </a:p>
        </p:txBody>
      </p:sp>
      <p:sp>
        <p:nvSpPr>
          <p:cNvPr id="170" name="Google Shape;170;p54"/>
          <p:cNvSpPr txBox="1"/>
          <p:nvPr/>
        </p:nvSpPr>
        <p:spPr>
          <a:xfrm>
            <a:off x="5249228" y="5517234"/>
            <a:ext cx="165618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Calibri"/>
                <a:ea typeface="Calibri"/>
                <a:cs typeface="Calibri"/>
                <a:sym typeface="Calibri"/>
              </a:rPr>
              <a:t>目录页</a:t>
            </a:r>
            <a:endParaRPr b="0" i="0" sz="1400" u="none" cap="none" strike="noStrike">
              <a:solidFill>
                <a:srgbClr val="000000"/>
              </a:solidFill>
              <a:latin typeface="Arial"/>
              <a:ea typeface="Arial"/>
              <a:cs typeface="Arial"/>
              <a:sym typeface="Arial"/>
            </a:endParaRPr>
          </a:p>
        </p:txBody>
      </p:sp>
      <p:sp>
        <p:nvSpPr>
          <p:cNvPr id="171" name="Google Shape;171;p54"/>
          <p:cNvSpPr/>
          <p:nvPr/>
        </p:nvSpPr>
        <p:spPr>
          <a:xfrm flipH="1" rot="-5400000">
            <a:off x="6690347" y="3910546"/>
            <a:ext cx="738052" cy="108000"/>
          </a:xfrm>
          <a:custGeom>
            <a:rect b="b" l="l" r="r" t="t"/>
            <a:pathLst>
              <a:path extrusionOk="0" h="406400" w="740229">
                <a:moveTo>
                  <a:pt x="740229" y="0"/>
                </a:moveTo>
                <a:lnTo>
                  <a:pt x="580572" y="406400"/>
                </a:lnTo>
                <a:lnTo>
                  <a:pt x="0" y="406400"/>
                </a:lnTo>
              </a:path>
            </a:pathLst>
          </a:custGeom>
          <a:noFill/>
          <a:ln cap="flat" cmpd="sng" w="19050">
            <a:solidFill>
              <a:srgbClr val="FF9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54"/>
          <p:cNvSpPr/>
          <p:nvPr/>
        </p:nvSpPr>
        <p:spPr>
          <a:xfrm>
            <a:off x="5703131" y="6453336"/>
            <a:ext cx="792088" cy="404664"/>
          </a:xfrm>
          <a:custGeom>
            <a:rect b="b" l="l" r="r" t="t"/>
            <a:pathLst>
              <a:path extrusionOk="0" h="404664" w="792088">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54"/>
          <p:cNvSpPr txBox="1"/>
          <p:nvPr/>
        </p:nvSpPr>
        <p:spPr>
          <a:xfrm>
            <a:off x="5773961" y="6519446"/>
            <a:ext cx="65043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0" i="0" lang="en-US" sz="1600" u="none" cap="none" strike="noStrike">
                <a:solidFill>
                  <a:schemeClr val="lt1"/>
                </a:solidFill>
                <a:latin typeface="Arimo"/>
                <a:ea typeface="Arimo"/>
                <a:cs typeface="Arimo"/>
                <a:sym typeface="Arimo"/>
              </a:rPr>
              <a:t>‹#›</a:t>
            </a:fld>
            <a:r>
              <a:rPr b="0" i="0" lang="en-US" sz="1600" u="none" cap="none" strike="noStrike">
                <a:solidFill>
                  <a:schemeClr val="lt1"/>
                </a:solidFill>
                <a:latin typeface="Arimo"/>
                <a:ea typeface="Arimo"/>
                <a:cs typeface="Arimo"/>
                <a:sym typeface="Arimo"/>
              </a:rPr>
              <a:t> </a:t>
            </a:r>
            <a:endParaRPr b="0" i="0" sz="1600" u="none" cap="none" strike="noStrike">
              <a:solidFill>
                <a:schemeClr val="lt1"/>
              </a:solidFill>
              <a:latin typeface="Arimo"/>
              <a:ea typeface="Arimo"/>
              <a:cs typeface="Arimo"/>
              <a:sym typeface="Arimo"/>
            </a:endParaRPr>
          </a:p>
        </p:txBody>
      </p:sp>
      <p:sp>
        <p:nvSpPr>
          <p:cNvPr id="174" name="Google Shape;174;p54"/>
          <p:cNvSpPr txBox="1"/>
          <p:nvPr/>
        </p:nvSpPr>
        <p:spPr>
          <a:xfrm>
            <a:off x="2336540" y="2391273"/>
            <a:ext cx="18002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About TED </a:t>
            </a:r>
            <a:endParaRPr b="0" i="0" sz="2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过渡页">
  <p:cSld name="过渡页">
    <p:spTree>
      <p:nvGrpSpPr>
        <p:cNvPr id="175" name="Shape 175"/>
        <p:cNvGrpSpPr/>
        <p:nvPr/>
      </p:nvGrpSpPr>
      <p:grpSpPr>
        <a:xfrm>
          <a:off x="0" y="0"/>
          <a:ext cx="0" cy="0"/>
          <a:chOff x="0" y="0"/>
          <a:chExt cx="0" cy="0"/>
        </a:xfrm>
      </p:grpSpPr>
      <p:sp>
        <p:nvSpPr>
          <p:cNvPr id="176" name="Google Shape;176;p55"/>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55"/>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p:cSld name="比较">
    <p:bg>
      <p:bgPr>
        <a:solidFill>
          <a:srgbClr val="FFF9EF"/>
        </a:solidFill>
      </p:bgPr>
    </p:bg>
    <p:spTree>
      <p:nvGrpSpPr>
        <p:cNvPr id="178" name="Shape 178"/>
        <p:cNvGrpSpPr/>
        <p:nvPr/>
      </p:nvGrpSpPr>
      <p:grpSpPr>
        <a:xfrm>
          <a:off x="0" y="0"/>
          <a:ext cx="0" cy="0"/>
          <a:chOff x="0" y="0"/>
          <a:chExt cx="0" cy="0"/>
        </a:xfrm>
      </p:grpSpPr>
      <p:sp>
        <p:nvSpPr>
          <p:cNvPr id="179" name="Google Shape;179;p56"/>
          <p:cNvSpPr/>
          <p:nvPr/>
        </p:nvSpPr>
        <p:spPr>
          <a:xfrm>
            <a:off x="7491420" y="332656"/>
            <a:ext cx="1224000" cy="43204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80" name="Google Shape;180;p56"/>
          <p:cNvSpPr txBox="1"/>
          <p:nvPr>
            <p:ph idx="1" type="body"/>
          </p:nvPr>
        </p:nvSpPr>
        <p:spPr>
          <a:xfrm>
            <a:off x="7683500" y="333375"/>
            <a:ext cx="863600" cy="431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181" name="Shape 181"/>
        <p:cNvGrpSpPr/>
        <p:nvPr/>
      </p:nvGrpSpPr>
      <p:grpSpPr>
        <a:xfrm>
          <a:off x="0" y="0"/>
          <a:ext cx="0" cy="0"/>
          <a:chOff x="0" y="0"/>
          <a:chExt cx="0" cy="0"/>
        </a:xfrm>
      </p:grpSpPr>
      <p:sp>
        <p:nvSpPr>
          <p:cNvPr id="182" name="Google Shape;182;p57"/>
          <p:cNvSpPr/>
          <p:nvPr/>
        </p:nvSpPr>
        <p:spPr>
          <a:xfrm>
            <a:off x="8739513" y="332656"/>
            <a:ext cx="1224000" cy="43204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83" name="Shape 183"/>
        <p:cNvGrpSpPr/>
        <p:nvPr/>
      </p:nvGrpSpPr>
      <p:grpSpPr>
        <a:xfrm>
          <a:off x="0" y="0"/>
          <a:ext cx="0" cy="0"/>
          <a:chOff x="0" y="0"/>
          <a:chExt cx="0" cy="0"/>
        </a:xfrm>
      </p:grpSpPr>
      <p:sp>
        <p:nvSpPr>
          <p:cNvPr id="184" name="Google Shape;184;p58"/>
          <p:cNvSpPr/>
          <p:nvPr/>
        </p:nvSpPr>
        <p:spPr>
          <a:xfrm>
            <a:off x="9987608" y="332656"/>
            <a:ext cx="1224000" cy="43204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封底">
  <p:cSld name="封底">
    <p:spTree>
      <p:nvGrpSpPr>
        <p:cNvPr id="185" name="Shape 185"/>
        <p:cNvGrpSpPr/>
        <p:nvPr/>
      </p:nvGrpSpPr>
      <p:grpSpPr>
        <a:xfrm>
          <a:off x="0" y="0"/>
          <a:ext cx="0" cy="0"/>
          <a:chOff x="0" y="0"/>
          <a:chExt cx="0" cy="0"/>
        </a:xfrm>
      </p:grpSpPr>
      <p:sp>
        <p:nvSpPr>
          <p:cNvPr id="186" name="Google Shape;186;p59"/>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59"/>
          <p:cNvSpPr txBox="1"/>
          <p:nvPr/>
        </p:nvSpPr>
        <p:spPr>
          <a:xfrm>
            <a:off x="4659015" y="2276872"/>
            <a:ext cx="6768752"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5395"/>
              <a:buFont typeface="Arial"/>
              <a:buNone/>
            </a:pPr>
            <a:r>
              <a:rPr b="0" i="0" lang="en-US" sz="5395" u="none" cap="none" strike="noStrike">
                <a:solidFill>
                  <a:srgbClr val="5C3F41"/>
                </a:solidFill>
                <a:latin typeface="Arial"/>
                <a:ea typeface="Arial"/>
                <a:cs typeface="Arial"/>
                <a:sym typeface="Arial"/>
              </a:rPr>
              <a:t>个人经验 请多指点！</a:t>
            </a:r>
            <a:endParaRPr b="0" i="0" sz="1400" u="none" cap="none" strike="noStrike">
              <a:solidFill>
                <a:srgbClr val="000000"/>
              </a:solidFill>
              <a:latin typeface="Arial"/>
              <a:ea typeface="Arial"/>
              <a:cs typeface="Arial"/>
              <a:sym typeface="Arial"/>
            </a:endParaRPr>
          </a:p>
        </p:txBody>
      </p:sp>
      <p:pic>
        <p:nvPicPr>
          <p:cNvPr descr="C:\Documents and Settings\tdz\桌面\未标题-2.png" id="188" name="Google Shape;188;p59"/>
          <p:cNvPicPr preferRelativeResize="0"/>
          <p:nvPr/>
        </p:nvPicPr>
        <p:blipFill rotWithShape="1">
          <a:blip r:embed="rId2">
            <a:alphaModFix/>
          </a:blip>
          <a:srcRect b="0" l="0" r="0" t="0"/>
          <a:stretch/>
        </p:blipFill>
        <p:spPr>
          <a:xfrm>
            <a:off x="6171183" y="3501008"/>
            <a:ext cx="349412" cy="396000"/>
          </a:xfrm>
          <a:prstGeom prst="rect">
            <a:avLst/>
          </a:prstGeom>
          <a:noFill/>
          <a:ln>
            <a:noFill/>
          </a:ln>
        </p:spPr>
      </p:pic>
      <p:sp>
        <p:nvSpPr>
          <p:cNvPr id="189" name="Google Shape;189;p59">
            <a:hlinkClick r:id="rId3"/>
          </p:cNvPr>
          <p:cNvSpPr txBox="1"/>
          <p:nvPr/>
        </p:nvSpPr>
        <p:spPr>
          <a:xfrm>
            <a:off x="6636109" y="3523391"/>
            <a:ext cx="3569111" cy="351234"/>
          </a:xfrm>
          <a:prstGeom prst="rect">
            <a:avLst/>
          </a:prstGeom>
          <a:noFill/>
          <a:ln>
            <a:noFill/>
          </a:ln>
        </p:spPr>
        <p:txBody>
          <a:bodyPr anchorCtr="0" anchor="ctr" bIns="45675" lIns="91350" spcFirstLastPara="1" rIns="91350" wrap="square" tIns="4567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Microsoft Yahei"/>
                <a:ea typeface="Microsoft Yahei"/>
                <a:cs typeface="Microsoft Yahei"/>
                <a:sym typeface="Microsoft Yahei"/>
              </a:rPr>
              <a:t>11020228@qq.com</a:t>
            </a:r>
            <a:endParaRPr b="0" i="0" sz="1400" u="none" cap="none" strike="noStrike">
              <a:solidFill>
                <a:srgbClr val="000000"/>
              </a:solidFill>
              <a:latin typeface="Arial"/>
              <a:ea typeface="Arial"/>
              <a:cs typeface="Arial"/>
              <a:sym typeface="Arial"/>
            </a:endParaRPr>
          </a:p>
        </p:txBody>
      </p:sp>
      <p:sp>
        <p:nvSpPr>
          <p:cNvPr id="190" name="Google Shape;190;p59"/>
          <p:cNvSpPr/>
          <p:nvPr/>
        </p:nvSpPr>
        <p:spPr>
          <a:xfrm>
            <a:off x="6636109" y="4603974"/>
            <a:ext cx="3569111" cy="3999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Microsoft Yahei"/>
                <a:ea typeface="Microsoft Yahei"/>
                <a:cs typeface="Microsoft Yahei"/>
                <a:sym typeface="Microsoft Yahei"/>
              </a:rPr>
              <a:t>http://weibo.com/teliss</a:t>
            </a:r>
            <a:endParaRPr b="0" i="0" sz="1400" u="none" cap="none" strike="noStrike">
              <a:solidFill>
                <a:srgbClr val="000000"/>
              </a:solidFill>
              <a:latin typeface="Arial"/>
              <a:ea typeface="Arial"/>
              <a:cs typeface="Arial"/>
              <a:sym typeface="Arial"/>
            </a:endParaRPr>
          </a:p>
        </p:txBody>
      </p:sp>
      <p:pic>
        <p:nvPicPr>
          <p:cNvPr descr="C:\Documents and Settings\tdz\桌面\未标题-2.png" id="191" name="Google Shape;191;p59"/>
          <p:cNvPicPr preferRelativeResize="0"/>
          <p:nvPr/>
        </p:nvPicPr>
        <p:blipFill rotWithShape="1">
          <a:blip r:embed="rId4">
            <a:alphaModFix/>
          </a:blip>
          <a:srcRect b="0" l="0" r="0" t="0"/>
          <a:stretch/>
        </p:blipFill>
        <p:spPr>
          <a:xfrm>
            <a:off x="6171183" y="4625834"/>
            <a:ext cx="396000" cy="356260"/>
          </a:xfrm>
          <a:prstGeom prst="rect">
            <a:avLst/>
          </a:prstGeom>
          <a:noFill/>
          <a:ln>
            <a:noFill/>
          </a:ln>
        </p:spPr>
      </p:pic>
      <p:pic>
        <p:nvPicPr>
          <p:cNvPr descr="C:\Users\user\Desktop\未标题-4 拷贝.png" id="192" name="Google Shape;192;p59"/>
          <p:cNvPicPr preferRelativeResize="0"/>
          <p:nvPr/>
        </p:nvPicPr>
        <p:blipFill rotWithShape="1">
          <a:blip r:embed="rId5">
            <a:alphaModFix/>
          </a:blip>
          <a:srcRect b="0" l="0" r="0" t="0"/>
          <a:stretch/>
        </p:blipFill>
        <p:spPr>
          <a:xfrm>
            <a:off x="6171183" y="4059489"/>
            <a:ext cx="339429" cy="432000"/>
          </a:xfrm>
          <a:prstGeom prst="rect">
            <a:avLst/>
          </a:prstGeom>
          <a:noFill/>
          <a:ln>
            <a:noFill/>
          </a:ln>
        </p:spPr>
      </p:pic>
      <p:sp>
        <p:nvSpPr>
          <p:cNvPr id="193" name="Google Shape;193;p59">
            <a:hlinkClick r:id="rId6"/>
          </p:cNvPr>
          <p:cNvSpPr txBox="1"/>
          <p:nvPr/>
        </p:nvSpPr>
        <p:spPr>
          <a:xfrm>
            <a:off x="6636109" y="4063681"/>
            <a:ext cx="3569111" cy="351234"/>
          </a:xfrm>
          <a:prstGeom prst="rect">
            <a:avLst/>
          </a:prstGeom>
          <a:noFill/>
          <a:ln>
            <a:noFill/>
          </a:ln>
        </p:spPr>
        <p:txBody>
          <a:bodyPr anchorCtr="0" anchor="ctr" bIns="45675" lIns="91350" spcFirstLastPara="1" rIns="91350" wrap="square" tIns="4567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Microsoft Yahei"/>
                <a:ea typeface="Microsoft Yahei"/>
                <a:cs typeface="Microsoft Yahei"/>
                <a:sym typeface="Microsoft Yahei"/>
              </a:rPr>
              <a:t>http://teliss.blog.163.com</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ppt_w</p:attrName>
                                        </p:attrNameLst>
                                      </p:cBhvr>
                                      <p:tavLst>
                                        <p:tav fmla="" tm="0">
                                          <p:val>
                                            <p:strVal val="0"/>
                                          </p:val>
                                        </p:tav>
                                        <p:tav fmla="" tm="100000">
                                          <p:val>
                                            <p:strVal val="#ppt_w"/>
                                          </p:val>
                                        </p:tav>
                                      </p:tavLst>
                                    </p:anim>
                                    <p:anim calcmode="lin" valueType="num">
                                      <p:cBhvr additive="base">
                                        <p:cTn dur="500"/>
                                        <p:tgtEl>
                                          <p:spTgt spid="18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33"/>
          <p:cNvSpPr txBox="1"/>
          <p:nvPr>
            <p:ph type="ctrTitle"/>
          </p:nvPr>
        </p:nvSpPr>
        <p:spPr>
          <a:xfrm>
            <a:off x="1524794" y="1122363"/>
            <a:ext cx="9148763" cy="2387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33"/>
          <p:cNvSpPr txBox="1"/>
          <p:nvPr>
            <p:ph idx="10" type="dt"/>
          </p:nvPr>
        </p:nvSpPr>
        <p:spPr>
          <a:xfrm>
            <a:off x="838637" y="6356350"/>
            <a:ext cx="2744629"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33"/>
          <p:cNvSpPr txBox="1"/>
          <p:nvPr>
            <p:ph idx="11" type="ftr"/>
          </p:nvPr>
        </p:nvSpPr>
        <p:spPr>
          <a:xfrm>
            <a:off x="4040703" y="6356350"/>
            <a:ext cx="4116943"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33"/>
          <p:cNvSpPr txBox="1"/>
          <p:nvPr>
            <p:ph idx="12" type="sldNum"/>
          </p:nvPr>
        </p:nvSpPr>
        <p:spPr>
          <a:xfrm>
            <a:off x="8615085" y="6356350"/>
            <a:ext cx="2744629"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4"/>
          <p:cNvSpPr txBox="1"/>
          <p:nvPr>
            <p:ph idx="1" type="body"/>
          </p:nvPr>
        </p:nvSpPr>
        <p:spPr>
          <a:xfrm>
            <a:off x="5330690" y="3004317"/>
            <a:ext cx="6867660" cy="63143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960"/>
              </a:spcBef>
              <a:spcAft>
                <a:spcPts val="0"/>
              </a:spcAft>
              <a:buClr>
                <a:srgbClr val="3F3F3F"/>
              </a:buClr>
              <a:buSzPts val="4800"/>
              <a:buFont typeface="Arial"/>
              <a:buNone/>
              <a:defRPr b="0" i="0" sz="4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34"/>
          <p:cNvSpPr txBox="1"/>
          <p:nvPr>
            <p:ph idx="2" type="body"/>
          </p:nvPr>
        </p:nvSpPr>
        <p:spPr>
          <a:xfrm>
            <a:off x="5330690" y="3635752"/>
            <a:ext cx="6867660" cy="384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73"/>
              </a:spcBef>
              <a:spcAft>
                <a:spcPts val="0"/>
              </a:spcAft>
              <a:buClr>
                <a:srgbClr val="3F3F3F"/>
              </a:buClr>
              <a:buSzPts val="1865"/>
              <a:buFont typeface="Arial"/>
              <a:buNone/>
              <a:defRPr b="0" i="0" sz="1865"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34" name="Google Shape;34;p34"/>
          <p:cNvGrpSpPr/>
          <p:nvPr/>
        </p:nvGrpSpPr>
        <p:grpSpPr>
          <a:xfrm>
            <a:off x="1256563" y="1659835"/>
            <a:ext cx="3593823" cy="3515469"/>
            <a:chOff x="1619672" y="548680"/>
            <a:chExt cx="5904656" cy="5778928"/>
          </a:xfrm>
        </p:grpSpPr>
        <p:sp>
          <p:nvSpPr>
            <p:cNvPr id="35" name="Google Shape;35;p34"/>
            <p:cNvSpPr/>
            <p:nvPr/>
          </p:nvSpPr>
          <p:spPr>
            <a:xfrm>
              <a:off x="2411760" y="1268760"/>
              <a:ext cx="4320480" cy="4320480"/>
            </a:xfrm>
            <a:prstGeom prst="ellipse">
              <a:avLst/>
            </a:prstGeom>
            <a:solidFill>
              <a:srgbClr val="F9F7EA"/>
            </a:solidFill>
            <a:ln cap="flat" cmpd="sng" w="190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36" name="Google Shape;36;p34"/>
            <p:cNvSpPr/>
            <p:nvPr/>
          </p:nvSpPr>
          <p:spPr>
            <a:xfrm>
              <a:off x="2483768" y="1340768"/>
              <a:ext cx="4176464" cy="4176464"/>
            </a:xfrm>
            <a:prstGeom prst="ellipse">
              <a:avLst/>
            </a:prstGeom>
            <a:solidFill>
              <a:srgbClr val="F9F7EA"/>
            </a:solidFill>
            <a:ln cap="flat" cmpd="sng" w="190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cxnSp>
          <p:nvCxnSpPr>
            <p:cNvPr id="37" name="Google Shape;37;p34"/>
            <p:cNvCxnSpPr/>
            <p:nvPr/>
          </p:nvCxnSpPr>
          <p:spPr>
            <a:xfrm>
              <a:off x="4572000" y="548680"/>
              <a:ext cx="0" cy="720080"/>
            </a:xfrm>
            <a:prstGeom prst="straightConnector1">
              <a:avLst/>
            </a:prstGeom>
            <a:noFill/>
            <a:ln cap="flat" cmpd="sng" w="19050">
              <a:solidFill>
                <a:srgbClr val="FABF8E"/>
              </a:solidFill>
              <a:prstDash val="solid"/>
              <a:round/>
              <a:headEnd len="sm" w="sm" type="none"/>
              <a:tailEnd len="sm" w="sm" type="none"/>
            </a:ln>
          </p:spPr>
        </p:cxnSp>
        <p:cxnSp>
          <p:nvCxnSpPr>
            <p:cNvPr id="38" name="Google Shape;38;p34"/>
            <p:cNvCxnSpPr/>
            <p:nvPr/>
          </p:nvCxnSpPr>
          <p:spPr>
            <a:xfrm>
              <a:off x="4572000" y="5607528"/>
              <a:ext cx="0" cy="720080"/>
            </a:xfrm>
            <a:prstGeom prst="straightConnector1">
              <a:avLst/>
            </a:prstGeom>
            <a:noFill/>
            <a:ln cap="flat" cmpd="sng" w="19050">
              <a:solidFill>
                <a:srgbClr val="FABF8E"/>
              </a:solidFill>
              <a:prstDash val="solid"/>
              <a:round/>
              <a:headEnd len="sm" w="sm" type="none"/>
              <a:tailEnd len="sm" w="sm" type="none"/>
            </a:ln>
          </p:spPr>
        </p:cxnSp>
        <p:cxnSp>
          <p:nvCxnSpPr>
            <p:cNvPr id="39" name="Google Shape;39;p34"/>
            <p:cNvCxnSpPr/>
            <p:nvPr/>
          </p:nvCxnSpPr>
          <p:spPr>
            <a:xfrm>
              <a:off x="6732240" y="3429000"/>
              <a:ext cx="792088" cy="0"/>
            </a:xfrm>
            <a:prstGeom prst="straightConnector1">
              <a:avLst/>
            </a:prstGeom>
            <a:noFill/>
            <a:ln cap="flat" cmpd="sng" w="19050">
              <a:solidFill>
                <a:srgbClr val="FABF8E"/>
              </a:solidFill>
              <a:prstDash val="solid"/>
              <a:round/>
              <a:headEnd len="sm" w="sm" type="none"/>
              <a:tailEnd len="sm" w="sm" type="none"/>
            </a:ln>
          </p:spPr>
        </p:cxnSp>
        <p:cxnSp>
          <p:nvCxnSpPr>
            <p:cNvPr id="40" name="Google Shape;40;p34"/>
            <p:cNvCxnSpPr/>
            <p:nvPr/>
          </p:nvCxnSpPr>
          <p:spPr>
            <a:xfrm>
              <a:off x="1619672" y="3429000"/>
              <a:ext cx="792088" cy="0"/>
            </a:xfrm>
            <a:prstGeom prst="straightConnector1">
              <a:avLst/>
            </a:prstGeom>
            <a:noFill/>
            <a:ln cap="flat" cmpd="sng" w="19050">
              <a:solidFill>
                <a:srgbClr val="FABF8E"/>
              </a:solidFill>
              <a:prstDash val="solid"/>
              <a:round/>
              <a:headEnd len="sm" w="sm" type="none"/>
              <a:tailEnd len="sm" w="sm" type="none"/>
            </a:ln>
          </p:spPr>
        </p:cxnSp>
        <p:cxnSp>
          <p:nvCxnSpPr>
            <p:cNvPr id="41" name="Google Shape;41;p34"/>
            <p:cNvCxnSpPr/>
            <p:nvPr/>
          </p:nvCxnSpPr>
          <p:spPr>
            <a:xfrm flipH="1" rot="10800000">
              <a:off x="6156176" y="2378312"/>
              <a:ext cx="792088" cy="330608"/>
            </a:xfrm>
            <a:prstGeom prst="straightConnector1">
              <a:avLst/>
            </a:prstGeom>
            <a:noFill/>
            <a:ln cap="flat" cmpd="sng" w="19050">
              <a:solidFill>
                <a:srgbClr val="FABF8E"/>
              </a:solidFill>
              <a:prstDash val="solid"/>
              <a:round/>
              <a:headEnd len="sm" w="sm" type="none"/>
              <a:tailEnd len="sm" w="sm" type="none"/>
            </a:ln>
          </p:spPr>
        </p:cxnSp>
        <p:cxnSp>
          <p:nvCxnSpPr>
            <p:cNvPr id="42" name="Google Shape;42;p34"/>
            <p:cNvCxnSpPr/>
            <p:nvPr/>
          </p:nvCxnSpPr>
          <p:spPr>
            <a:xfrm flipH="1" rot="10800000">
              <a:off x="5431496" y="1124744"/>
              <a:ext cx="432048" cy="792088"/>
            </a:xfrm>
            <a:prstGeom prst="straightConnector1">
              <a:avLst/>
            </a:prstGeom>
            <a:noFill/>
            <a:ln cap="flat" cmpd="sng" w="19050">
              <a:solidFill>
                <a:srgbClr val="FABF8E"/>
              </a:solidFill>
              <a:prstDash val="solid"/>
              <a:round/>
              <a:headEnd len="sm" w="sm" type="none"/>
              <a:tailEnd len="sm" w="sm" type="none"/>
            </a:ln>
          </p:spPr>
        </p:cxnSp>
        <p:cxnSp>
          <p:nvCxnSpPr>
            <p:cNvPr id="43" name="Google Shape;43;p34"/>
            <p:cNvCxnSpPr/>
            <p:nvPr/>
          </p:nvCxnSpPr>
          <p:spPr>
            <a:xfrm>
              <a:off x="3094136" y="1131624"/>
              <a:ext cx="613768" cy="785208"/>
            </a:xfrm>
            <a:prstGeom prst="straightConnector1">
              <a:avLst/>
            </a:prstGeom>
            <a:noFill/>
            <a:ln cap="flat" cmpd="sng" w="19050">
              <a:solidFill>
                <a:srgbClr val="FABF8E"/>
              </a:solidFill>
              <a:prstDash val="solid"/>
              <a:round/>
              <a:headEnd len="sm" w="sm" type="none"/>
              <a:tailEnd len="sm" w="sm" type="none"/>
            </a:ln>
          </p:spPr>
        </p:cxnSp>
        <p:cxnSp>
          <p:nvCxnSpPr>
            <p:cNvPr id="44" name="Google Shape;44;p34"/>
            <p:cNvCxnSpPr/>
            <p:nvPr/>
          </p:nvCxnSpPr>
          <p:spPr>
            <a:xfrm>
              <a:off x="2195736" y="2090992"/>
              <a:ext cx="898400" cy="492240"/>
            </a:xfrm>
            <a:prstGeom prst="straightConnector1">
              <a:avLst/>
            </a:prstGeom>
            <a:noFill/>
            <a:ln cap="flat" cmpd="sng" w="19050">
              <a:solidFill>
                <a:srgbClr val="FABF8E"/>
              </a:solidFill>
              <a:prstDash val="solid"/>
              <a:round/>
              <a:headEnd len="sm" w="sm" type="none"/>
              <a:tailEnd len="sm" w="sm" type="none"/>
            </a:ln>
          </p:spPr>
        </p:cxnSp>
        <p:cxnSp>
          <p:nvCxnSpPr>
            <p:cNvPr id="45" name="Google Shape;45;p34"/>
            <p:cNvCxnSpPr/>
            <p:nvPr/>
          </p:nvCxnSpPr>
          <p:spPr>
            <a:xfrm flipH="1" rot="10800000">
              <a:off x="3180984" y="4941168"/>
              <a:ext cx="526920" cy="576064"/>
            </a:xfrm>
            <a:prstGeom prst="straightConnector1">
              <a:avLst/>
            </a:prstGeom>
            <a:noFill/>
            <a:ln cap="flat" cmpd="sng" w="19050">
              <a:solidFill>
                <a:srgbClr val="FABF8E"/>
              </a:solidFill>
              <a:prstDash val="solid"/>
              <a:round/>
              <a:headEnd len="sm" w="sm" type="none"/>
              <a:tailEnd len="sm" w="sm" type="none"/>
            </a:ln>
          </p:spPr>
        </p:cxnSp>
        <p:cxnSp>
          <p:nvCxnSpPr>
            <p:cNvPr id="46" name="Google Shape;46;p34"/>
            <p:cNvCxnSpPr/>
            <p:nvPr/>
          </p:nvCxnSpPr>
          <p:spPr>
            <a:xfrm flipH="1" rot="10800000">
              <a:off x="2456304" y="4329100"/>
              <a:ext cx="637832" cy="396044"/>
            </a:xfrm>
            <a:prstGeom prst="straightConnector1">
              <a:avLst/>
            </a:prstGeom>
            <a:noFill/>
            <a:ln cap="flat" cmpd="sng" w="19050">
              <a:solidFill>
                <a:srgbClr val="FABF8E"/>
              </a:solidFill>
              <a:prstDash val="solid"/>
              <a:round/>
              <a:headEnd len="sm" w="sm" type="none"/>
              <a:tailEnd len="sm" w="sm" type="none"/>
            </a:ln>
          </p:spPr>
        </p:cxnSp>
        <p:cxnSp>
          <p:nvCxnSpPr>
            <p:cNvPr id="47" name="Google Shape;47;p34"/>
            <p:cNvCxnSpPr/>
            <p:nvPr/>
          </p:nvCxnSpPr>
          <p:spPr>
            <a:xfrm>
              <a:off x="5979584" y="4142812"/>
              <a:ext cx="968680" cy="510324"/>
            </a:xfrm>
            <a:prstGeom prst="straightConnector1">
              <a:avLst/>
            </a:prstGeom>
            <a:noFill/>
            <a:ln cap="flat" cmpd="sng" w="19050">
              <a:solidFill>
                <a:srgbClr val="FABF8E"/>
              </a:solidFill>
              <a:prstDash val="solid"/>
              <a:round/>
              <a:headEnd len="sm" w="sm" type="none"/>
              <a:tailEnd len="sm" w="sm" type="none"/>
            </a:ln>
          </p:spPr>
        </p:cxnSp>
        <p:cxnSp>
          <p:nvCxnSpPr>
            <p:cNvPr id="48" name="Google Shape;48;p34"/>
            <p:cNvCxnSpPr/>
            <p:nvPr/>
          </p:nvCxnSpPr>
          <p:spPr>
            <a:xfrm>
              <a:off x="5431496" y="4875464"/>
              <a:ext cx="490068" cy="732064"/>
            </a:xfrm>
            <a:prstGeom prst="straightConnector1">
              <a:avLst/>
            </a:prstGeom>
            <a:noFill/>
            <a:ln cap="flat" cmpd="sng" w="19050">
              <a:solidFill>
                <a:srgbClr val="FABF8E"/>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49" name="Shape 49"/>
        <p:cNvGrpSpPr/>
        <p:nvPr/>
      </p:nvGrpSpPr>
      <p:grpSpPr>
        <a:xfrm>
          <a:off x="0" y="0"/>
          <a:ext cx="0" cy="0"/>
          <a:chOff x="0" y="0"/>
          <a:chExt cx="0" cy="0"/>
        </a:xfrm>
      </p:grpSpPr>
      <p:sp>
        <p:nvSpPr>
          <p:cNvPr id="50" name="Google Shape;50;p35"/>
          <p:cNvSpPr txBox="1"/>
          <p:nvPr>
            <p:ph type="title"/>
          </p:nvPr>
        </p:nvSpPr>
        <p:spPr>
          <a:xfrm>
            <a:off x="609918" y="275167"/>
            <a:ext cx="10978515"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35"/>
          <p:cNvSpPr txBox="1"/>
          <p:nvPr>
            <p:ph idx="10" type="dt"/>
          </p:nvPr>
        </p:nvSpPr>
        <p:spPr>
          <a:xfrm>
            <a:off x="609918" y="6356351"/>
            <a:ext cx="2846282" cy="366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35"/>
          <p:cNvSpPr txBox="1"/>
          <p:nvPr>
            <p:ph idx="11" type="ftr"/>
          </p:nvPr>
        </p:nvSpPr>
        <p:spPr>
          <a:xfrm>
            <a:off x="4167770" y="6356351"/>
            <a:ext cx="3862811" cy="366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35"/>
          <p:cNvSpPr txBox="1"/>
          <p:nvPr>
            <p:ph idx="12" type="sldNum"/>
          </p:nvPr>
        </p:nvSpPr>
        <p:spPr>
          <a:xfrm>
            <a:off x="8742151" y="6356351"/>
            <a:ext cx="2846282" cy="366184"/>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过渡页">
  <p:cSld name="过渡页">
    <p:spTree>
      <p:nvGrpSpPr>
        <p:cNvPr id="54" name="Shape 54"/>
        <p:cNvGrpSpPr/>
        <p:nvPr/>
      </p:nvGrpSpPr>
      <p:grpSpPr>
        <a:xfrm>
          <a:off x="0" y="0"/>
          <a:ext cx="0" cy="0"/>
          <a:chOff x="0" y="0"/>
          <a:chExt cx="0" cy="0"/>
        </a:xfrm>
      </p:grpSpPr>
      <p:sp>
        <p:nvSpPr>
          <p:cNvPr id="55" name="Google Shape;55;p46"/>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46"/>
          <p:cNvSpPr/>
          <p:nvPr/>
        </p:nvSpPr>
        <p:spPr>
          <a:xfrm>
            <a:off x="0" y="0"/>
            <a:ext cx="12198350" cy="6858000"/>
          </a:xfrm>
          <a:prstGeom prst="rect">
            <a:avLst/>
          </a:prstGeom>
          <a:solidFill>
            <a:srgbClr val="F9F7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7" name="Google Shape;57;p46"/>
          <p:cNvPicPr preferRelativeResize="0"/>
          <p:nvPr/>
        </p:nvPicPr>
        <p:blipFill rotWithShape="1">
          <a:blip r:embed="rId2">
            <a:alphaModFix/>
          </a:blip>
          <a:srcRect b="0" l="0" r="0" t="0"/>
          <a:stretch/>
        </p:blipFill>
        <p:spPr>
          <a:xfrm>
            <a:off x="3664890" y="4479191"/>
            <a:ext cx="4804064" cy="2378809"/>
          </a:xfrm>
          <a:prstGeom prst="rect">
            <a:avLst/>
          </a:prstGeom>
          <a:noFill/>
          <a:ln>
            <a:noFill/>
          </a:ln>
        </p:spPr>
      </p:pic>
      <p:sp>
        <p:nvSpPr>
          <p:cNvPr id="58" name="Google Shape;58;p46"/>
          <p:cNvSpPr txBox="1"/>
          <p:nvPr/>
        </p:nvSpPr>
        <p:spPr>
          <a:xfrm>
            <a:off x="5249228" y="5957765"/>
            <a:ext cx="165618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Teko"/>
                <a:ea typeface="Teko"/>
                <a:cs typeface="Teko"/>
                <a:sym typeface="Teko"/>
              </a:rPr>
              <a:t>Transition Page</a:t>
            </a:r>
            <a:endParaRPr b="0" i="0" sz="1400" u="none" cap="none" strike="noStrike">
              <a:solidFill>
                <a:srgbClr val="000000"/>
              </a:solidFill>
              <a:latin typeface="Arial"/>
              <a:ea typeface="Arial"/>
              <a:cs typeface="Arial"/>
              <a:sym typeface="Arial"/>
            </a:endParaRPr>
          </a:p>
        </p:txBody>
      </p:sp>
      <p:sp>
        <p:nvSpPr>
          <p:cNvPr id="59" name="Google Shape;59;p46"/>
          <p:cNvSpPr txBox="1"/>
          <p:nvPr/>
        </p:nvSpPr>
        <p:spPr>
          <a:xfrm>
            <a:off x="5249228" y="5517232"/>
            <a:ext cx="165618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Calibri"/>
                <a:ea typeface="Calibri"/>
                <a:cs typeface="Calibri"/>
                <a:sym typeface="Calibri"/>
              </a:rPr>
              <a:t>过渡页</a:t>
            </a:r>
            <a:endParaRPr b="0" i="0" sz="1400" u="none" cap="none" strike="noStrike">
              <a:solidFill>
                <a:srgbClr val="000000"/>
              </a:solidFill>
              <a:latin typeface="Arial"/>
              <a:ea typeface="Arial"/>
              <a:cs typeface="Arial"/>
              <a:sym typeface="Arial"/>
            </a:endParaRPr>
          </a:p>
        </p:txBody>
      </p:sp>
      <p:sp>
        <p:nvSpPr>
          <p:cNvPr id="60" name="Google Shape;60;p46"/>
          <p:cNvSpPr/>
          <p:nvPr/>
        </p:nvSpPr>
        <p:spPr>
          <a:xfrm>
            <a:off x="5703131" y="6453336"/>
            <a:ext cx="792088" cy="404664"/>
          </a:xfrm>
          <a:custGeom>
            <a:rect b="b" l="l" r="r" t="t"/>
            <a:pathLst>
              <a:path extrusionOk="0" h="404664" w="792088">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46"/>
          <p:cNvSpPr txBox="1"/>
          <p:nvPr/>
        </p:nvSpPr>
        <p:spPr>
          <a:xfrm>
            <a:off x="5773960" y="6519446"/>
            <a:ext cx="65043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0" i="0" lang="en-US" sz="1600" u="none" cap="none" strike="noStrike">
                <a:solidFill>
                  <a:schemeClr val="lt1"/>
                </a:solidFill>
                <a:latin typeface="Arimo"/>
                <a:ea typeface="Arimo"/>
                <a:cs typeface="Arimo"/>
                <a:sym typeface="Arimo"/>
              </a:rPr>
              <a:t>‹#›</a:t>
            </a:fld>
            <a:r>
              <a:rPr b="0" i="0" lang="en-US" sz="1600" u="none" cap="none" strike="noStrike">
                <a:solidFill>
                  <a:schemeClr val="lt1"/>
                </a:solidFill>
                <a:latin typeface="Arimo"/>
                <a:ea typeface="Arimo"/>
                <a:cs typeface="Arimo"/>
                <a:sym typeface="Arimo"/>
              </a:rPr>
              <a:t> </a:t>
            </a:r>
            <a:endParaRPr b="0" i="0" sz="1600" u="none" cap="none" strike="noStrike">
              <a:solidFill>
                <a:schemeClr val="lt1"/>
              </a:solidFill>
              <a:latin typeface="Arimo"/>
              <a:ea typeface="Arimo"/>
              <a:cs typeface="Arimo"/>
              <a:sym typeface="Arim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第一章">
  <p:cSld name="第一章">
    <p:spTree>
      <p:nvGrpSpPr>
        <p:cNvPr id="62" name="Shape 62"/>
        <p:cNvGrpSpPr/>
        <p:nvPr/>
      </p:nvGrpSpPr>
      <p:grpSpPr>
        <a:xfrm>
          <a:off x="0" y="0"/>
          <a:ext cx="0" cy="0"/>
          <a:chOff x="0" y="0"/>
          <a:chExt cx="0" cy="0"/>
        </a:xfrm>
      </p:grpSpPr>
      <p:sp>
        <p:nvSpPr>
          <p:cNvPr id="63" name="Google Shape;63;p47"/>
          <p:cNvSpPr/>
          <p:nvPr/>
        </p:nvSpPr>
        <p:spPr>
          <a:xfrm>
            <a:off x="6243327" y="332656"/>
            <a:ext cx="1224000" cy="43204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p:cSld name="比较">
    <p:bg>
      <p:bgPr>
        <a:solidFill>
          <a:srgbClr val="FFF9EF"/>
        </a:solidFill>
      </p:bgPr>
    </p:bg>
    <p:spTree>
      <p:nvGrpSpPr>
        <p:cNvPr id="64" name="Shape 64"/>
        <p:cNvGrpSpPr/>
        <p:nvPr/>
      </p:nvGrpSpPr>
      <p:grpSpPr>
        <a:xfrm>
          <a:off x="0" y="0"/>
          <a:ext cx="0" cy="0"/>
          <a:chOff x="0" y="0"/>
          <a:chExt cx="0" cy="0"/>
        </a:xfrm>
      </p:grpSpPr>
      <p:sp>
        <p:nvSpPr>
          <p:cNvPr id="65" name="Google Shape;65;p48"/>
          <p:cNvSpPr/>
          <p:nvPr/>
        </p:nvSpPr>
        <p:spPr>
          <a:xfrm>
            <a:off x="7491420" y="332656"/>
            <a:ext cx="1224000" cy="43204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6" name="Google Shape;66;p48"/>
          <p:cNvSpPr txBox="1"/>
          <p:nvPr>
            <p:ph idx="1" type="body"/>
          </p:nvPr>
        </p:nvSpPr>
        <p:spPr>
          <a:xfrm>
            <a:off x="7683500" y="333375"/>
            <a:ext cx="863600" cy="431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67" name="Shape 67"/>
        <p:cNvGrpSpPr/>
        <p:nvPr/>
      </p:nvGrpSpPr>
      <p:grpSpPr>
        <a:xfrm>
          <a:off x="0" y="0"/>
          <a:ext cx="0" cy="0"/>
          <a:chOff x="0" y="0"/>
          <a:chExt cx="0" cy="0"/>
        </a:xfrm>
      </p:grpSpPr>
      <p:sp>
        <p:nvSpPr>
          <p:cNvPr id="68" name="Google Shape;68;p49"/>
          <p:cNvSpPr/>
          <p:nvPr/>
        </p:nvSpPr>
        <p:spPr>
          <a:xfrm>
            <a:off x="8739513" y="332656"/>
            <a:ext cx="1224000" cy="43204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7EA"/>
        </a:solidFill>
      </p:bgPr>
    </p:bg>
    <p:spTree>
      <p:nvGrpSpPr>
        <p:cNvPr id="9" name="Shape 9"/>
        <p:cNvGrpSpPr/>
        <p:nvPr/>
      </p:nvGrpSpPr>
      <p:grpSpPr>
        <a:xfrm>
          <a:off x="0" y="0"/>
          <a:ext cx="0" cy="0"/>
          <a:chOff x="0" y="0"/>
          <a:chExt cx="0" cy="0"/>
        </a:xfrm>
      </p:grpSpPr>
      <p:sp>
        <p:nvSpPr>
          <p:cNvPr id="10" name="Google Shape;10;p30"/>
          <p:cNvSpPr/>
          <p:nvPr/>
        </p:nvSpPr>
        <p:spPr>
          <a:xfrm>
            <a:off x="0" y="178700"/>
            <a:ext cx="12198300" cy="781800"/>
          </a:xfrm>
          <a:prstGeom prst="rect">
            <a:avLst/>
          </a:prstGeom>
          <a:solidFill>
            <a:srgbClr val="5C3F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30"/>
          <p:cNvSpPr/>
          <p:nvPr/>
        </p:nvSpPr>
        <p:spPr>
          <a:xfrm>
            <a:off x="7491420" y="332656"/>
            <a:ext cx="1224000" cy="4320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2" name="Google Shape;12;p30"/>
          <p:cNvSpPr/>
          <p:nvPr/>
        </p:nvSpPr>
        <p:spPr>
          <a:xfrm>
            <a:off x="8739513" y="332656"/>
            <a:ext cx="1224000" cy="4320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3" name="Google Shape;13;p30"/>
          <p:cNvSpPr/>
          <p:nvPr/>
        </p:nvSpPr>
        <p:spPr>
          <a:xfrm>
            <a:off x="9987607" y="332656"/>
            <a:ext cx="1224000" cy="4320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 name="Google Shape;14;p30"/>
          <p:cNvSpPr/>
          <p:nvPr/>
        </p:nvSpPr>
        <p:spPr>
          <a:xfrm>
            <a:off x="0" y="897548"/>
            <a:ext cx="12198300" cy="111600"/>
          </a:xfrm>
          <a:prstGeom prst="rect">
            <a:avLst/>
          </a:prstGeom>
          <a:solidFill>
            <a:srgbClr val="E691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p30"/>
          <p:cNvSpPr/>
          <p:nvPr/>
        </p:nvSpPr>
        <p:spPr>
          <a:xfrm>
            <a:off x="223050" y="310625"/>
            <a:ext cx="491700" cy="476100"/>
          </a:xfrm>
          <a:prstGeom prst="ellipse">
            <a:avLst/>
          </a:prstGeom>
          <a:solidFill>
            <a:srgbClr val="FFFF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7EA"/>
        </a:solidFill>
      </p:bgPr>
    </p:bg>
    <p:spTree>
      <p:nvGrpSpPr>
        <p:cNvPr id="101" name="Shape 101"/>
        <p:cNvGrpSpPr/>
        <p:nvPr/>
      </p:nvGrpSpPr>
      <p:grpSpPr>
        <a:xfrm>
          <a:off x="0" y="0"/>
          <a:ext cx="0" cy="0"/>
          <a:chOff x="0" y="0"/>
          <a:chExt cx="0" cy="0"/>
        </a:xfrm>
      </p:grpSpPr>
      <p:grpSp>
        <p:nvGrpSpPr>
          <p:cNvPr id="102" name="Google Shape;102;p39"/>
          <p:cNvGrpSpPr/>
          <p:nvPr/>
        </p:nvGrpSpPr>
        <p:grpSpPr>
          <a:xfrm>
            <a:off x="11211126" y="6365576"/>
            <a:ext cx="360000" cy="360000"/>
            <a:chOff x="11226607" y="6533712"/>
            <a:chExt cx="360000" cy="360000"/>
          </a:xfrm>
        </p:grpSpPr>
        <p:sp>
          <p:nvSpPr>
            <p:cNvPr id="103" name="Google Shape;103;p39"/>
            <p:cNvSpPr/>
            <p:nvPr/>
          </p:nvSpPr>
          <p:spPr>
            <a:xfrm>
              <a:off x="11226607" y="6533712"/>
              <a:ext cx="360000" cy="360000"/>
            </a:xfrm>
            <a:prstGeom prst="ellipse">
              <a:avLst/>
            </a:prstGeom>
            <a:solidFill>
              <a:srgbClr val="FF9500">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9">
              <a:hlinkClick action="ppaction://hlinkshowjump?jump=previousslide"/>
            </p:cNvPr>
            <p:cNvSpPr/>
            <p:nvPr/>
          </p:nvSpPr>
          <p:spPr>
            <a:xfrm flipH="1">
              <a:off x="11320207" y="6627312"/>
              <a:ext cx="172800" cy="172800"/>
            </a:xfrm>
            <a:prstGeom prst="chevron">
              <a:avLst>
                <a:gd fmla="val 50000" name="adj"/>
              </a:avLst>
            </a:pr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39"/>
          <p:cNvSpPr/>
          <p:nvPr/>
        </p:nvSpPr>
        <p:spPr>
          <a:xfrm>
            <a:off x="0" y="332656"/>
            <a:ext cx="12198350" cy="432048"/>
          </a:xfrm>
          <a:prstGeom prst="rect">
            <a:avLst/>
          </a:prstGeom>
          <a:solidFill>
            <a:srgbClr val="5C3F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39"/>
          <p:cNvSpPr/>
          <p:nvPr/>
        </p:nvSpPr>
        <p:spPr>
          <a:xfrm>
            <a:off x="6243328" y="332656"/>
            <a:ext cx="1224000" cy="4320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7" name="Google Shape;107;p39"/>
          <p:cNvSpPr/>
          <p:nvPr/>
        </p:nvSpPr>
        <p:spPr>
          <a:xfrm>
            <a:off x="7491420" y="332656"/>
            <a:ext cx="1224000" cy="4320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8" name="Google Shape;108;p39"/>
          <p:cNvSpPr/>
          <p:nvPr/>
        </p:nvSpPr>
        <p:spPr>
          <a:xfrm>
            <a:off x="8739513" y="332656"/>
            <a:ext cx="1224000" cy="4320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9" name="Google Shape;109;p39"/>
          <p:cNvSpPr/>
          <p:nvPr/>
        </p:nvSpPr>
        <p:spPr>
          <a:xfrm>
            <a:off x="9987608" y="332656"/>
            <a:ext cx="1224000" cy="4320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0" name="Google Shape;110;p39"/>
          <p:cNvSpPr/>
          <p:nvPr/>
        </p:nvSpPr>
        <p:spPr>
          <a:xfrm>
            <a:off x="0" y="764704"/>
            <a:ext cx="12198350" cy="72008"/>
          </a:xfrm>
          <a:prstGeom prst="rect">
            <a:avLst/>
          </a:prstGeom>
          <a:solidFill>
            <a:srgbClr val="FF9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39"/>
          <p:cNvSpPr/>
          <p:nvPr/>
        </p:nvSpPr>
        <p:spPr>
          <a:xfrm>
            <a:off x="267726" y="372616"/>
            <a:ext cx="360000" cy="360000"/>
          </a:xfrm>
          <a:prstGeom prst="ellipse">
            <a:avLst/>
          </a:prstGeom>
          <a:solidFill>
            <a:srgbClr val="FFFFFF">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2" name="Google Shape;112;p39"/>
          <p:cNvSpPr txBox="1"/>
          <p:nvPr/>
        </p:nvSpPr>
        <p:spPr>
          <a:xfrm>
            <a:off x="122511" y="383339"/>
            <a:ext cx="65043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0" i="0" lang="en-US" sz="1600" u="none" cap="none" strike="noStrike">
                <a:solidFill>
                  <a:schemeClr val="lt1"/>
                </a:solidFill>
                <a:latin typeface="Arimo"/>
                <a:ea typeface="Arimo"/>
                <a:cs typeface="Arimo"/>
                <a:sym typeface="Arimo"/>
              </a:rPr>
              <a:t>‹#›</a:t>
            </a:fld>
            <a:r>
              <a:rPr b="0" i="0" lang="en-US" sz="1600" u="none" cap="none" strike="noStrike">
                <a:solidFill>
                  <a:schemeClr val="lt1"/>
                </a:solidFill>
                <a:latin typeface="Arimo"/>
                <a:ea typeface="Arimo"/>
                <a:cs typeface="Arimo"/>
                <a:sym typeface="Arimo"/>
              </a:rPr>
              <a:t> </a:t>
            </a:r>
            <a:endParaRPr b="0" i="0" sz="1600" u="none" cap="none" strike="noStrike">
              <a:solidFill>
                <a:schemeClr val="lt1"/>
              </a:solidFill>
              <a:latin typeface="Arimo"/>
              <a:ea typeface="Arimo"/>
              <a:cs typeface="Arimo"/>
              <a:sym typeface="Arimo"/>
            </a:endParaRPr>
          </a:p>
        </p:txBody>
      </p:sp>
      <p:grpSp>
        <p:nvGrpSpPr>
          <p:cNvPr id="113" name="Google Shape;113;p39"/>
          <p:cNvGrpSpPr/>
          <p:nvPr/>
        </p:nvGrpSpPr>
        <p:grpSpPr>
          <a:xfrm>
            <a:off x="11715840" y="6365576"/>
            <a:ext cx="360000" cy="360000"/>
            <a:chOff x="11103607" y="6381312"/>
            <a:chExt cx="360000" cy="360000"/>
          </a:xfrm>
        </p:grpSpPr>
        <p:sp>
          <p:nvSpPr>
            <p:cNvPr id="114" name="Google Shape;114;p39"/>
            <p:cNvSpPr/>
            <p:nvPr/>
          </p:nvSpPr>
          <p:spPr>
            <a:xfrm>
              <a:off x="11103607" y="6381312"/>
              <a:ext cx="360000" cy="360000"/>
            </a:xfrm>
            <a:prstGeom prst="ellipse">
              <a:avLst/>
            </a:prstGeom>
            <a:solidFill>
              <a:srgbClr val="FF9500">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39">
              <a:hlinkClick action="ppaction://hlinkshowjump?jump=nextslide"/>
            </p:cNvPr>
            <p:cNvSpPr/>
            <p:nvPr/>
          </p:nvSpPr>
          <p:spPr>
            <a:xfrm>
              <a:off x="11197207" y="6474912"/>
              <a:ext cx="172800" cy="172800"/>
            </a:xfrm>
            <a:prstGeom prst="chevron">
              <a:avLst>
                <a:gd fmla="val 50000" name="adj"/>
              </a:avLst>
            </a:pr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
          <p:cNvSpPr/>
          <p:nvPr/>
        </p:nvSpPr>
        <p:spPr>
          <a:xfrm>
            <a:off x="0" y="1844824"/>
            <a:ext cx="12198350" cy="501317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6000"/>
              <a:buFont typeface="Arial"/>
              <a:buNone/>
            </a:pPr>
            <a:r>
              <a:rPr b="1" lang="en-US" sz="5200">
                <a:solidFill>
                  <a:schemeClr val="lt1"/>
                </a:solidFill>
                <a:latin typeface="Calibri"/>
                <a:ea typeface="Calibri"/>
                <a:cs typeface="Calibri"/>
                <a:sym typeface="Calibri"/>
              </a:rPr>
              <a:t>What’s</a:t>
            </a:r>
            <a:r>
              <a:rPr b="1" lang="en-US" sz="5000">
                <a:solidFill>
                  <a:schemeClr val="lt1"/>
                </a:solidFill>
                <a:latin typeface="Calibri"/>
                <a:ea typeface="Calibri"/>
                <a:cs typeface="Calibri"/>
                <a:sym typeface="Calibri"/>
              </a:rPr>
              <a:t> behind the MASK?</a:t>
            </a:r>
            <a:endParaRPr b="1" sz="5000">
              <a:solidFill>
                <a:schemeClr val="lt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6000"/>
              <a:buFont typeface="Arial"/>
              <a:buNone/>
            </a:pPr>
            <a:r>
              <a:rPr b="1" lang="en-US" sz="3600">
                <a:solidFill>
                  <a:schemeClr val="lt1"/>
                </a:solidFill>
                <a:latin typeface="Calibri"/>
                <a:ea typeface="Calibri"/>
                <a:cs typeface="Calibri"/>
                <a:sym typeface="Calibri"/>
              </a:rPr>
              <a:t>— </a:t>
            </a:r>
            <a:r>
              <a:rPr b="1" i="0" lang="en-US" sz="3600" u="none" cap="none" strike="noStrike">
                <a:solidFill>
                  <a:schemeClr val="lt1"/>
                </a:solidFill>
                <a:latin typeface="Calibri"/>
                <a:ea typeface="Calibri"/>
                <a:cs typeface="Calibri"/>
                <a:sym typeface="Calibri"/>
              </a:rPr>
              <a:t> </a:t>
            </a:r>
            <a:r>
              <a:rPr b="1" lang="en-US" sz="3600">
                <a:solidFill>
                  <a:schemeClr val="lt1"/>
                </a:solidFill>
                <a:latin typeface="Calibri"/>
                <a:ea typeface="Calibri"/>
                <a:cs typeface="Calibri"/>
                <a:sym typeface="Calibri"/>
              </a:rPr>
              <a:t>A</a:t>
            </a:r>
            <a:r>
              <a:rPr b="1" i="0" lang="en-US" sz="3600" u="none" cap="none" strike="noStrike">
                <a:solidFill>
                  <a:schemeClr val="lt1"/>
                </a:solidFill>
                <a:latin typeface="Calibri"/>
                <a:ea typeface="Calibri"/>
                <a:cs typeface="Calibri"/>
                <a:sym typeface="Calibri"/>
              </a:rPr>
              <a:t> Ch</a:t>
            </a:r>
            <a:r>
              <a:rPr b="1" lang="en-US" sz="3600">
                <a:solidFill>
                  <a:schemeClr val="lt1"/>
                </a:solidFill>
                <a:latin typeface="Calibri"/>
                <a:ea typeface="Calibri"/>
                <a:cs typeface="Calibri"/>
                <a:sym typeface="Calibri"/>
              </a:rPr>
              <a:t>inese Idiom Cloze Test</a:t>
            </a:r>
            <a:endParaRPr b="1" sz="3600">
              <a:solidFill>
                <a:schemeClr val="lt1"/>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1100"/>
              <a:buFont typeface="Arial"/>
              <a:buNone/>
            </a:pPr>
            <a:r>
              <a:rPr b="1" lang="en-US" sz="3600">
                <a:solidFill>
                  <a:schemeClr val="lt1"/>
                </a:solidFill>
                <a:latin typeface="Calibri"/>
                <a:ea typeface="Calibri"/>
                <a:cs typeface="Calibri"/>
                <a:sym typeface="Calibri"/>
              </a:rPr>
              <a:t>Using Fine-tuning and Prompt Engineering</a:t>
            </a:r>
            <a:endParaRPr b="1" sz="3600">
              <a:solidFill>
                <a:schemeClr val="lt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6000"/>
              <a:buFont typeface="Arial"/>
              <a:buNone/>
            </a:pPr>
            <a:r>
              <a:t/>
            </a:r>
            <a:endParaRPr b="1" sz="50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3000" u="none" cap="none" strike="noStrike">
                <a:solidFill>
                  <a:schemeClr val="lt1"/>
                </a:solidFill>
                <a:latin typeface="Calibri"/>
                <a:ea typeface="Calibri"/>
                <a:cs typeface="Calibri"/>
                <a:sym typeface="Calibri"/>
              </a:rPr>
              <a:t>Group </a:t>
            </a:r>
            <a:r>
              <a:rPr lang="en-US" sz="3000">
                <a:solidFill>
                  <a:schemeClr val="lt1"/>
                </a:solidFill>
                <a:latin typeface="Calibri"/>
                <a:ea typeface="Calibri"/>
                <a:cs typeface="Calibri"/>
                <a:sym typeface="Calibri"/>
              </a:rPr>
              <a:t>Zootopia</a:t>
            </a:r>
            <a:endParaRPr b="0" i="0" sz="3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000">
                <a:solidFill>
                  <a:schemeClr val="lt1"/>
                </a:solidFill>
                <a:latin typeface="Calibri"/>
                <a:ea typeface="Calibri"/>
                <a:cs typeface="Calibri"/>
                <a:sym typeface="Calibri"/>
              </a:rPr>
              <a:t>Jessie, </a:t>
            </a:r>
            <a:r>
              <a:rPr b="0" i="0" lang="en-US" sz="3000" u="none" cap="none" strike="noStrike">
                <a:solidFill>
                  <a:schemeClr val="lt1"/>
                </a:solidFill>
                <a:latin typeface="Calibri"/>
                <a:ea typeface="Calibri"/>
                <a:cs typeface="Calibri"/>
                <a:sym typeface="Calibri"/>
              </a:rPr>
              <a:t>Gordon</a:t>
            </a:r>
            <a:r>
              <a:rPr lang="en-US" sz="3000">
                <a:solidFill>
                  <a:schemeClr val="lt1"/>
                </a:solidFill>
                <a:latin typeface="Calibri"/>
                <a:ea typeface="Calibri"/>
                <a:cs typeface="Calibri"/>
                <a:sym typeface="Calibri"/>
              </a:rPr>
              <a:t>, </a:t>
            </a:r>
            <a:r>
              <a:rPr b="0" i="0" lang="en-US" sz="3000" u="none" cap="none" strike="noStrike">
                <a:solidFill>
                  <a:schemeClr val="lt1"/>
                </a:solidFill>
                <a:latin typeface="Calibri"/>
                <a:ea typeface="Calibri"/>
                <a:cs typeface="Calibri"/>
                <a:sym typeface="Calibri"/>
              </a:rPr>
              <a:t>Sherr</a:t>
            </a:r>
            <a:r>
              <a:rPr lang="en-US" sz="3000">
                <a:solidFill>
                  <a:schemeClr val="lt1"/>
                </a:solidFill>
                <a:latin typeface="Calibri"/>
                <a:ea typeface="Calibri"/>
                <a:cs typeface="Calibri"/>
                <a:sym typeface="Calibri"/>
              </a:rPr>
              <a:t>y, </a:t>
            </a:r>
            <a:r>
              <a:rPr b="0" i="0" lang="en-US" sz="3000" u="none" cap="none" strike="noStrike">
                <a:solidFill>
                  <a:schemeClr val="lt1"/>
                </a:solidFill>
                <a:latin typeface="Calibri"/>
                <a:ea typeface="Calibri"/>
                <a:cs typeface="Calibri"/>
                <a:sym typeface="Calibri"/>
              </a:rPr>
              <a:t>Dave</a:t>
            </a:r>
            <a:r>
              <a:rPr lang="en-US" sz="3000">
                <a:solidFill>
                  <a:schemeClr val="lt1"/>
                </a:solidFill>
                <a:latin typeface="Calibri"/>
                <a:ea typeface="Calibri"/>
                <a:cs typeface="Calibri"/>
                <a:sym typeface="Calibri"/>
              </a:rPr>
              <a:t>, </a:t>
            </a:r>
            <a:r>
              <a:rPr b="0" i="0" lang="en-US" sz="3000" u="none" cap="none" strike="noStrike">
                <a:solidFill>
                  <a:schemeClr val="lt1"/>
                </a:solidFill>
                <a:latin typeface="Calibri"/>
                <a:ea typeface="Calibri"/>
                <a:cs typeface="Calibri"/>
                <a:sym typeface="Calibri"/>
              </a:rPr>
              <a:t>Grace</a:t>
            </a:r>
            <a:endParaRPr sz="3000">
              <a:solidFill>
                <a:schemeClr val="lt1"/>
              </a:solidFill>
              <a:latin typeface="Calibri"/>
              <a:ea typeface="Calibri"/>
              <a:cs typeface="Calibri"/>
              <a:sym typeface="Calibri"/>
            </a:endParaRPr>
          </a:p>
        </p:txBody>
      </p:sp>
      <p:sp>
        <p:nvSpPr>
          <p:cNvPr id="199" name="Google Shape;199;p1"/>
          <p:cNvSpPr/>
          <p:nvPr/>
        </p:nvSpPr>
        <p:spPr>
          <a:xfrm>
            <a:off x="0" y="1628800"/>
            <a:ext cx="12198350" cy="216024"/>
          </a:xfrm>
          <a:prstGeom prst="rect">
            <a:avLst/>
          </a:prstGeom>
          <a:solidFill>
            <a:srgbClr val="F591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1"/>
          <p:cNvSpPr/>
          <p:nvPr/>
        </p:nvSpPr>
        <p:spPr>
          <a:xfrm>
            <a:off x="0" y="560875"/>
            <a:ext cx="2243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rgbClr val="7F7F7F"/>
                </a:solidFill>
                <a:latin typeface="Calibri"/>
                <a:ea typeface="Calibri"/>
                <a:cs typeface="Calibri"/>
                <a:sym typeface="Calibri"/>
              </a:rPr>
              <a:t>COLX585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cxnSp>
        <p:nvCxnSpPr>
          <p:cNvPr id="340" name="Google Shape;340;g2372c35d196_0_182"/>
          <p:cNvCxnSpPr>
            <a:endCxn id="341" idx="6"/>
          </p:cNvCxnSpPr>
          <p:nvPr/>
        </p:nvCxnSpPr>
        <p:spPr>
          <a:xfrm rot="5400000">
            <a:off x="7330837" y="3974055"/>
            <a:ext cx="1460100" cy="657600"/>
          </a:xfrm>
          <a:prstGeom prst="bentConnector2">
            <a:avLst/>
          </a:prstGeom>
          <a:noFill/>
          <a:ln cap="flat" cmpd="sng" w="9525">
            <a:solidFill>
              <a:srgbClr val="FF8C00"/>
            </a:solidFill>
            <a:prstDash val="solid"/>
            <a:round/>
            <a:headEnd len="sm" w="sm" type="none"/>
            <a:tailEnd len="sm" w="sm" type="none"/>
          </a:ln>
        </p:spPr>
      </p:cxnSp>
      <p:cxnSp>
        <p:nvCxnSpPr>
          <p:cNvPr id="342" name="Google Shape;342;g2372c35d196_0_182"/>
          <p:cNvCxnSpPr>
            <a:endCxn id="343" idx="2"/>
          </p:cNvCxnSpPr>
          <p:nvPr/>
        </p:nvCxnSpPr>
        <p:spPr>
          <a:xfrm flipH="1" rot="-5400000">
            <a:off x="1203280" y="3629255"/>
            <a:ext cx="2492100" cy="2379600"/>
          </a:xfrm>
          <a:prstGeom prst="bentConnector2">
            <a:avLst/>
          </a:prstGeom>
          <a:noFill/>
          <a:ln cap="flat" cmpd="sng" w="9525">
            <a:solidFill>
              <a:srgbClr val="A61C00"/>
            </a:solidFill>
            <a:prstDash val="solid"/>
            <a:round/>
            <a:headEnd len="sm" w="sm" type="none"/>
            <a:tailEnd len="sm" w="sm" type="none"/>
          </a:ln>
        </p:spPr>
      </p:cxnSp>
      <p:cxnSp>
        <p:nvCxnSpPr>
          <p:cNvPr id="344" name="Google Shape;344;g2372c35d196_0_182"/>
          <p:cNvCxnSpPr>
            <a:stCxn id="345" idx="2"/>
            <a:endCxn id="346" idx="2"/>
          </p:cNvCxnSpPr>
          <p:nvPr/>
        </p:nvCxnSpPr>
        <p:spPr>
          <a:xfrm flipH="1" rot="-5400000">
            <a:off x="3289600" y="3948825"/>
            <a:ext cx="1460100" cy="708300"/>
          </a:xfrm>
          <a:prstGeom prst="bentConnector2">
            <a:avLst/>
          </a:prstGeom>
          <a:noFill/>
          <a:ln cap="flat" cmpd="sng" w="9525">
            <a:solidFill>
              <a:srgbClr val="FF8C00"/>
            </a:solidFill>
            <a:prstDash val="solid"/>
            <a:round/>
            <a:headEnd len="sm" w="sm" type="none"/>
            <a:tailEnd len="sm" w="sm" type="none"/>
          </a:ln>
        </p:spPr>
      </p:cxnSp>
      <p:grpSp>
        <p:nvGrpSpPr>
          <p:cNvPr id="347" name="Google Shape;347;g2372c35d196_0_182"/>
          <p:cNvGrpSpPr/>
          <p:nvPr/>
        </p:nvGrpSpPr>
        <p:grpSpPr>
          <a:xfrm>
            <a:off x="3562930" y="5719055"/>
            <a:ext cx="692100" cy="692100"/>
            <a:chOff x="3927867" y="5719055"/>
            <a:chExt cx="692100" cy="692100"/>
          </a:xfrm>
        </p:grpSpPr>
        <p:sp>
          <p:nvSpPr>
            <p:cNvPr id="348" name="Google Shape;348;g2372c35d196_0_182"/>
            <p:cNvSpPr/>
            <p:nvPr/>
          </p:nvSpPr>
          <p:spPr>
            <a:xfrm>
              <a:off x="3927867" y="5719055"/>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43" name="Google Shape;343;g2372c35d196_0_182"/>
            <p:cNvSpPr/>
            <p:nvPr/>
          </p:nvSpPr>
          <p:spPr>
            <a:xfrm>
              <a:off x="4004067"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1</a:t>
              </a:r>
              <a:endParaRPr b="0" i="0" sz="1800" u="none" cap="none" strike="noStrike">
                <a:solidFill>
                  <a:schemeClr val="lt1"/>
                </a:solidFill>
                <a:latin typeface="Impact"/>
                <a:ea typeface="Impact"/>
                <a:cs typeface="Impact"/>
                <a:sym typeface="Impact"/>
              </a:endParaRPr>
            </a:p>
          </p:txBody>
        </p:sp>
      </p:grpSp>
      <p:grpSp>
        <p:nvGrpSpPr>
          <p:cNvPr id="349" name="Google Shape;349;g2372c35d196_0_182"/>
          <p:cNvGrpSpPr/>
          <p:nvPr/>
        </p:nvGrpSpPr>
        <p:grpSpPr>
          <a:xfrm>
            <a:off x="4297460" y="4686885"/>
            <a:ext cx="692100" cy="692100"/>
            <a:chOff x="3749613" y="4898713"/>
            <a:chExt cx="692100" cy="692100"/>
          </a:xfrm>
        </p:grpSpPr>
        <p:sp>
          <p:nvSpPr>
            <p:cNvPr id="350" name="Google Shape;350;g2372c35d196_0_182"/>
            <p:cNvSpPr/>
            <p:nvPr/>
          </p:nvSpPr>
          <p:spPr>
            <a:xfrm>
              <a:off x="3749613" y="4898713"/>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46" name="Google Shape;346;g2372c35d196_0_182"/>
            <p:cNvSpPr/>
            <p:nvPr/>
          </p:nvSpPr>
          <p:spPr>
            <a:xfrm>
              <a:off x="3825826" y="4974938"/>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2</a:t>
              </a:r>
              <a:endParaRPr b="0" i="0" sz="1800" u="none" cap="none" strike="noStrike">
                <a:solidFill>
                  <a:schemeClr val="lt1"/>
                </a:solidFill>
                <a:latin typeface="Impact"/>
                <a:ea typeface="Impact"/>
                <a:cs typeface="Impact"/>
                <a:sym typeface="Impact"/>
              </a:endParaRPr>
            </a:p>
          </p:txBody>
        </p:sp>
      </p:grpSp>
      <p:grpSp>
        <p:nvGrpSpPr>
          <p:cNvPr id="351" name="Google Shape;351;g2372c35d196_0_182"/>
          <p:cNvGrpSpPr/>
          <p:nvPr/>
        </p:nvGrpSpPr>
        <p:grpSpPr>
          <a:xfrm>
            <a:off x="7115394" y="4686855"/>
            <a:ext cx="693600" cy="692100"/>
            <a:chOff x="8218831" y="5719055"/>
            <a:chExt cx="693600" cy="692100"/>
          </a:xfrm>
        </p:grpSpPr>
        <p:sp>
          <p:nvSpPr>
            <p:cNvPr id="352" name="Google Shape;352;g2372c35d196_0_182"/>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41" name="Google Shape;341;g2372c35d196_0_182"/>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4</a:t>
              </a:r>
              <a:endParaRPr b="0" i="0" sz="1800" u="none" cap="none" strike="noStrike">
                <a:solidFill>
                  <a:schemeClr val="lt1"/>
                </a:solidFill>
                <a:latin typeface="Impact"/>
                <a:ea typeface="Impact"/>
                <a:cs typeface="Impact"/>
                <a:sym typeface="Impact"/>
              </a:endParaRPr>
            </a:p>
          </p:txBody>
        </p:sp>
      </p:grpSp>
      <p:sp>
        <p:nvSpPr>
          <p:cNvPr id="353" name="Google Shape;353;g2372c35d196_0_182"/>
          <p:cNvSpPr/>
          <p:nvPr/>
        </p:nvSpPr>
        <p:spPr>
          <a:xfrm>
            <a:off x="487479" y="2780925"/>
            <a:ext cx="16032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BERT</a:t>
            </a:r>
            <a:endParaRPr b="1" i="0" sz="2600" u="none" cap="none" strike="noStrike">
              <a:solidFill>
                <a:schemeClr val="lt1"/>
              </a:solidFill>
              <a:latin typeface="Calibri"/>
              <a:ea typeface="Calibri"/>
              <a:cs typeface="Calibri"/>
              <a:sym typeface="Calibri"/>
            </a:endParaRPr>
          </a:p>
        </p:txBody>
      </p:sp>
      <p:sp>
        <p:nvSpPr>
          <p:cNvPr id="345" name="Google Shape;345;g2372c35d196_0_182"/>
          <p:cNvSpPr/>
          <p:nvPr/>
        </p:nvSpPr>
        <p:spPr>
          <a:xfrm>
            <a:off x="28783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a:t>
            </a:r>
            <a:endParaRPr b="1" i="0" sz="2600" u="none" cap="none" strike="noStrike">
              <a:solidFill>
                <a:schemeClr val="lt1"/>
              </a:solidFill>
              <a:latin typeface="Calibri"/>
              <a:ea typeface="Calibri"/>
              <a:cs typeface="Calibri"/>
              <a:sym typeface="Calibri"/>
            </a:endParaRPr>
          </a:p>
        </p:txBody>
      </p:sp>
      <p:sp>
        <p:nvSpPr>
          <p:cNvPr id="354" name="Google Shape;354;g2372c35d196_0_182"/>
          <p:cNvSpPr/>
          <p:nvPr/>
        </p:nvSpPr>
        <p:spPr>
          <a:xfrm>
            <a:off x="5223638" y="2780925"/>
            <a:ext cx="1574400" cy="792000"/>
          </a:xfrm>
          <a:prstGeom prst="roundRect">
            <a:avLst>
              <a:gd fmla="val 16667" name="adj"/>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T5-small</a:t>
            </a:r>
            <a:endParaRPr b="1" i="0" sz="2600" u="none" cap="none" strike="noStrike">
              <a:solidFill>
                <a:schemeClr val="lt1"/>
              </a:solidFill>
              <a:latin typeface="Calibri"/>
              <a:ea typeface="Calibri"/>
              <a:cs typeface="Calibri"/>
              <a:sym typeface="Calibri"/>
            </a:endParaRPr>
          </a:p>
        </p:txBody>
      </p:sp>
      <p:sp>
        <p:nvSpPr>
          <p:cNvPr id="355" name="Google Shape;355;g2372c35d196_0_182"/>
          <p:cNvSpPr/>
          <p:nvPr/>
        </p:nvSpPr>
        <p:spPr>
          <a:xfrm>
            <a:off x="75690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GPT2</a:t>
            </a:r>
            <a:endParaRPr b="1" i="0" sz="2600" u="none" cap="none" strike="noStrike">
              <a:solidFill>
                <a:schemeClr val="lt1"/>
              </a:solidFill>
              <a:latin typeface="Calibri"/>
              <a:ea typeface="Calibri"/>
              <a:cs typeface="Calibri"/>
              <a:sym typeface="Calibri"/>
            </a:endParaRPr>
          </a:p>
        </p:txBody>
      </p:sp>
      <p:sp>
        <p:nvSpPr>
          <p:cNvPr id="356" name="Google Shape;356;g2372c35d196_0_182"/>
          <p:cNvSpPr/>
          <p:nvPr/>
        </p:nvSpPr>
        <p:spPr>
          <a:xfrm>
            <a:off x="9894625"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ChatGPT</a:t>
            </a:r>
            <a:endParaRPr b="1" i="0" sz="2600" u="none" cap="none" strike="noStrike">
              <a:solidFill>
                <a:schemeClr val="lt1"/>
              </a:solidFill>
              <a:latin typeface="Calibri"/>
              <a:ea typeface="Calibri"/>
              <a:cs typeface="Calibri"/>
              <a:sym typeface="Calibri"/>
            </a:endParaRPr>
          </a:p>
        </p:txBody>
      </p:sp>
      <p:cxnSp>
        <p:nvCxnSpPr>
          <p:cNvPr id="357" name="Google Shape;357;g2372c35d196_0_182"/>
          <p:cNvCxnSpPr>
            <a:endCxn id="358" idx="6"/>
          </p:cNvCxnSpPr>
          <p:nvPr/>
        </p:nvCxnSpPr>
        <p:spPr>
          <a:xfrm rot="5400000">
            <a:off x="8320662" y="3678180"/>
            <a:ext cx="2492100" cy="2281800"/>
          </a:xfrm>
          <a:prstGeom prst="bentConnector2">
            <a:avLst/>
          </a:prstGeom>
          <a:noFill/>
          <a:ln cap="flat" cmpd="sng" w="9525">
            <a:solidFill>
              <a:srgbClr val="6AA84F"/>
            </a:solidFill>
            <a:prstDash val="solid"/>
            <a:round/>
            <a:headEnd len="sm" w="sm" type="none"/>
            <a:tailEnd len="sm" w="sm" type="none"/>
          </a:ln>
        </p:spPr>
      </p:cxnSp>
      <p:cxnSp>
        <p:nvCxnSpPr>
          <p:cNvPr id="359" name="Google Shape;359;g2372c35d196_0_182"/>
          <p:cNvCxnSpPr>
            <a:stCxn id="354" idx="2"/>
            <a:endCxn id="360" idx="0"/>
          </p:cNvCxnSpPr>
          <p:nvPr/>
        </p:nvCxnSpPr>
        <p:spPr>
          <a:xfrm>
            <a:off x="6010838" y="3572925"/>
            <a:ext cx="3600" cy="691800"/>
          </a:xfrm>
          <a:prstGeom prst="straightConnector1">
            <a:avLst/>
          </a:prstGeom>
          <a:noFill/>
          <a:ln cap="flat" cmpd="sng" w="9525">
            <a:solidFill>
              <a:srgbClr val="FF8C00"/>
            </a:solidFill>
            <a:prstDash val="solid"/>
            <a:round/>
            <a:headEnd len="sm" w="sm" type="none"/>
            <a:tailEnd len="sm" w="sm" type="none"/>
          </a:ln>
        </p:spPr>
      </p:cxnSp>
      <p:grpSp>
        <p:nvGrpSpPr>
          <p:cNvPr id="361" name="Google Shape;361;g2372c35d196_0_182"/>
          <p:cNvGrpSpPr/>
          <p:nvPr/>
        </p:nvGrpSpPr>
        <p:grpSpPr>
          <a:xfrm>
            <a:off x="5667532" y="4188530"/>
            <a:ext cx="693600" cy="692100"/>
            <a:chOff x="8218831" y="5719055"/>
            <a:chExt cx="693600" cy="692100"/>
          </a:xfrm>
        </p:grpSpPr>
        <p:sp>
          <p:nvSpPr>
            <p:cNvPr id="362" name="Google Shape;362;g2372c35d196_0_182"/>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60" name="Google Shape;360;g2372c35d196_0_182"/>
            <p:cNvSpPr/>
            <p:nvPr/>
          </p:nvSpPr>
          <p:spPr>
            <a:xfrm>
              <a:off x="8295824" y="5795255"/>
              <a:ext cx="539700" cy="53970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3</a:t>
              </a:r>
              <a:endParaRPr b="0" i="0" sz="1800" u="none" cap="none" strike="noStrike">
                <a:solidFill>
                  <a:schemeClr val="lt1"/>
                </a:solidFill>
                <a:latin typeface="Impact"/>
                <a:ea typeface="Impact"/>
                <a:cs typeface="Impact"/>
                <a:sym typeface="Impact"/>
              </a:endParaRPr>
            </a:p>
          </p:txBody>
        </p:sp>
      </p:grpSp>
      <p:grpSp>
        <p:nvGrpSpPr>
          <p:cNvPr id="363" name="Google Shape;363;g2372c35d196_0_182"/>
          <p:cNvGrpSpPr/>
          <p:nvPr/>
        </p:nvGrpSpPr>
        <p:grpSpPr>
          <a:xfrm>
            <a:off x="7809119" y="5719080"/>
            <a:ext cx="693600" cy="692100"/>
            <a:chOff x="8218831" y="5719055"/>
            <a:chExt cx="693600" cy="692100"/>
          </a:xfrm>
        </p:grpSpPr>
        <p:sp>
          <p:nvSpPr>
            <p:cNvPr id="364" name="Google Shape;364;g2372c35d196_0_182"/>
            <p:cNvSpPr/>
            <p:nvPr/>
          </p:nvSpPr>
          <p:spPr>
            <a:xfrm>
              <a:off x="8218831" y="5719055"/>
              <a:ext cx="693600" cy="6921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58" name="Google Shape;358;g2372c35d196_0_182"/>
            <p:cNvSpPr/>
            <p:nvPr/>
          </p:nvSpPr>
          <p:spPr>
            <a:xfrm>
              <a:off x="8295824" y="5795255"/>
              <a:ext cx="539700" cy="539700"/>
            </a:xfrm>
            <a:prstGeom prst="ellipse">
              <a:avLst/>
            </a:prstGeom>
            <a:solidFill>
              <a:srgbClr val="A5A5A5"/>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5</a:t>
              </a:r>
              <a:endParaRPr b="0" i="0" sz="1800" u="none" cap="none" strike="noStrike">
                <a:solidFill>
                  <a:schemeClr val="lt1"/>
                </a:solidFill>
                <a:latin typeface="Impact"/>
                <a:ea typeface="Impact"/>
                <a:cs typeface="Impact"/>
                <a:sym typeface="Impact"/>
              </a:endParaRPr>
            </a:p>
          </p:txBody>
        </p:sp>
      </p:grpSp>
      <p:sp>
        <p:nvSpPr>
          <p:cNvPr id="365" name="Google Shape;365;g2372c35d196_0_182"/>
          <p:cNvSpPr txBox="1"/>
          <p:nvPr/>
        </p:nvSpPr>
        <p:spPr>
          <a:xfrm>
            <a:off x="4821050" y="1598750"/>
            <a:ext cx="23796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US" sz="2800">
                <a:solidFill>
                  <a:srgbClr val="E69138"/>
                </a:solidFill>
              </a:rPr>
              <a:t>BertTokenizer</a:t>
            </a:r>
            <a:endParaRPr sz="2800">
              <a:solidFill>
                <a:srgbClr val="E69138"/>
              </a:solidFill>
            </a:endParaRPr>
          </a:p>
          <a:p>
            <a:pPr indent="0" lvl="0" marL="0" marR="0" rtl="0" algn="ctr">
              <a:lnSpc>
                <a:spcPct val="100000"/>
              </a:lnSpc>
              <a:spcBef>
                <a:spcPts val="0"/>
              </a:spcBef>
              <a:spcAft>
                <a:spcPts val="0"/>
              </a:spcAft>
              <a:buNone/>
            </a:pPr>
            <a:r>
              <a:rPr lang="en-US" sz="2800">
                <a:solidFill>
                  <a:srgbClr val="E69138"/>
                </a:solidFill>
              </a:rPr>
              <a:t>epoches = 5</a:t>
            </a:r>
            <a:endParaRPr sz="2800">
              <a:solidFill>
                <a:srgbClr val="E6913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cxnSp>
        <p:nvCxnSpPr>
          <p:cNvPr id="370" name="Google Shape;370;g2372c35d196_0_154"/>
          <p:cNvCxnSpPr>
            <a:endCxn id="371" idx="6"/>
          </p:cNvCxnSpPr>
          <p:nvPr/>
        </p:nvCxnSpPr>
        <p:spPr>
          <a:xfrm rot="5400000">
            <a:off x="7330837" y="3974055"/>
            <a:ext cx="1460100" cy="657600"/>
          </a:xfrm>
          <a:prstGeom prst="bentConnector2">
            <a:avLst/>
          </a:prstGeom>
          <a:noFill/>
          <a:ln cap="flat" cmpd="sng" w="9525">
            <a:solidFill>
              <a:srgbClr val="FF8C00"/>
            </a:solidFill>
            <a:prstDash val="solid"/>
            <a:round/>
            <a:headEnd len="sm" w="sm" type="none"/>
            <a:tailEnd len="sm" w="sm" type="none"/>
          </a:ln>
        </p:spPr>
      </p:cxnSp>
      <p:cxnSp>
        <p:nvCxnSpPr>
          <p:cNvPr id="372" name="Google Shape;372;g2372c35d196_0_154"/>
          <p:cNvCxnSpPr>
            <a:endCxn id="373" idx="2"/>
          </p:cNvCxnSpPr>
          <p:nvPr/>
        </p:nvCxnSpPr>
        <p:spPr>
          <a:xfrm flipH="1" rot="-5400000">
            <a:off x="1203280" y="3629255"/>
            <a:ext cx="2492100" cy="2379600"/>
          </a:xfrm>
          <a:prstGeom prst="bentConnector2">
            <a:avLst/>
          </a:prstGeom>
          <a:noFill/>
          <a:ln cap="flat" cmpd="sng" w="9525">
            <a:solidFill>
              <a:srgbClr val="CC4125"/>
            </a:solidFill>
            <a:prstDash val="solid"/>
            <a:round/>
            <a:headEnd len="sm" w="sm" type="none"/>
            <a:tailEnd len="sm" w="sm" type="none"/>
          </a:ln>
        </p:spPr>
      </p:cxnSp>
      <p:cxnSp>
        <p:nvCxnSpPr>
          <p:cNvPr id="374" name="Google Shape;374;g2372c35d196_0_154"/>
          <p:cNvCxnSpPr>
            <a:stCxn id="375" idx="2"/>
            <a:endCxn id="376" idx="2"/>
          </p:cNvCxnSpPr>
          <p:nvPr/>
        </p:nvCxnSpPr>
        <p:spPr>
          <a:xfrm flipH="1" rot="-5400000">
            <a:off x="3289600" y="3948825"/>
            <a:ext cx="1460100" cy="708300"/>
          </a:xfrm>
          <a:prstGeom prst="bentConnector2">
            <a:avLst/>
          </a:prstGeom>
          <a:noFill/>
          <a:ln cap="flat" cmpd="sng" w="9525">
            <a:solidFill>
              <a:srgbClr val="FF8C00"/>
            </a:solidFill>
            <a:prstDash val="solid"/>
            <a:round/>
            <a:headEnd len="sm" w="sm" type="none"/>
            <a:tailEnd len="sm" w="sm" type="none"/>
          </a:ln>
        </p:spPr>
      </p:cxnSp>
      <p:grpSp>
        <p:nvGrpSpPr>
          <p:cNvPr id="377" name="Google Shape;377;g2372c35d196_0_154"/>
          <p:cNvGrpSpPr/>
          <p:nvPr/>
        </p:nvGrpSpPr>
        <p:grpSpPr>
          <a:xfrm>
            <a:off x="3562930" y="5719055"/>
            <a:ext cx="692100" cy="692100"/>
            <a:chOff x="3927867" y="5719055"/>
            <a:chExt cx="692100" cy="692100"/>
          </a:xfrm>
        </p:grpSpPr>
        <p:sp>
          <p:nvSpPr>
            <p:cNvPr id="378" name="Google Shape;378;g2372c35d196_0_154"/>
            <p:cNvSpPr/>
            <p:nvPr/>
          </p:nvSpPr>
          <p:spPr>
            <a:xfrm>
              <a:off x="3927867" y="5719055"/>
              <a:ext cx="692100" cy="692100"/>
            </a:xfrm>
            <a:prstGeom prst="ellipse">
              <a:avLst/>
            </a:prstGeom>
            <a:solidFill>
              <a:schemeClr val="lt1"/>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73" name="Google Shape;373;g2372c35d196_0_154"/>
            <p:cNvSpPr/>
            <p:nvPr/>
          </p:nvSpPr>
          <p:spPr>
            <a:xfrm>
              <a:off x="4004067" y="5795255"/>
              <a:ext cx="539700" cy="539700"/>
            </a:xfrm>
            <a:prstGeom prst="ellipse">
              <a:avLst/>
            </a:prstGeom>
            <a:solidFill>
              <a:srgbClr val="A5A5A5"/>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1</a:t>
              </a:r>
              <a:endParaRPr b="0" i="0" sz="1800" u="none" cap="none" strike="noStrike">
                <a:solidFill>
                  <a:schemeClr val="lt1"/>
                </a:solidFill>
                <a:latin typeface="Impact"/>
                <a:ea typeface="Impact"/>
                <a:cs typeface="Impact"/>
                <a:sym typeface="Impact"/>
              </a:endParaRPr>
            </a:p>
          </p:txBody>
        </p:sp>
      </p:grpSp>
      <p:grpSp>
        <p:nvGrpSpPr>
          <p:cNvPr id="379" name="Google Shape;379;g2372c35d196_0_154"/>
          <p:cNvGrpSpPr/>
          <p:nvPr/>
        </p:nvGrpSpPr>
        <p:grpSpPr>
          <a:xfrm>
            <a:off x="4297460" y="4686885"/>
            <a:ext cx="692100" cy="692100"/>
            <a:chOff x="3749613" y="4898713"/>
            <a:chExt cx="692100" cy="692100"/>
          </a:xfrm>
        </p:grpSpPr>
        <p:sp>
          <p:nvSpPr>
            <p:cNvPr id="380" name="Google Shape;380;g2372c35d196_0_154"/>
            <p:cNvSpPr/>
            <p:nvPr/>
          </p:nvSpPr>
          <p:spPr>
            <a:xfrm>
              <a:off x="3749613" y="4898713"/>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76" name="Google Shape;376;g2372c35d196_0_154"/>
            <p:cNvSpPr/>
            <p:nvPr/>
          </p:nvSpPr>
          <p:spPr>
            <a:xfrm>
              <a:off x="3825826" y="4974938"/>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2</a:t>
              </a:r>
              <a:endParaRPr b="0" i="0" sz="1800" u="none" cap="none" strike="noStrike">
                <a:solidFill>
                  <a:schemeClr val="lt1"/>
                </a:solidFill>
                <a:latin typeface="Impact"/>
                <a:ea typeface="Impact"/>
                <a:cs typeface="Impact"/>
                <a:sym typeface="Impact"/>
              </a:endParaRPr>
            </a:p>
          </p:txBody>
        </p:sp>
      </p:grpSp>
      <p:grpSp>
        <p:nvGrpSpPr>
          <p:cNvPr id="381" name="Google Shape;381;g2372c35d196_0_154"/>
          <p:cNvGrpSpPr/>
          <p:nvPr/>
        </p:nvGrpSpPr>
        <p:grpSpPr>
          <a:xfrm>
            <a:off x="7115394" y="4686855"/>
            <a:ext cx="693600" cy="692100"/>
            <a:chOff x="8218831" y="5719055"/>
            <a:chExt cx="693600" cy="692100"/>
          </a:xfrm>
        </p:grpSpPr>
        <p:sp>
          <p:nvSpPr>
            <p:cNvPr id="382" name="Google Shape;382;g2372c35d196_0_154"/>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71" name="Google Shape;371;g2372c35d196_0_154"/>
            <p:cNvSpPr/>
            <p:nvPr/>
          </p:nvSpPr>
          <p:spPr>
            <a:xfrm>
              <a:off x="8295824" y="5795255"/>
              <a:ext cx="539700" cy="53970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4</a:t>
              </a:r>
              <a:endParaRPr b="0" i="0" sz="1800" u="none" cap="none" strike="noStrike">
                <a:solidFill>
                  <a:schemeClr val="lt1"/>
                </a:solidFill>
                <a:latin typeface="Impact"/>
                <a:ea typeface="Impact"/>
                <a:cs typeface="Impact"/>
                <a:sym typeface="Impact"/>
              </a:endParaRPr>
            </a:p>
          </p:txBody>
        </p:sp>
      </p:grpSp>
      <p:sp>
        <p:nvSpPr>
          <p:cNvPr id="383" name="Google Shape;383;g2372c35d196_0_154"/>
          <p:cNvSpPr/>
          <p:nvPr/>
        </p:nvSpPr>
        <p:spPr>
          <a:xfrm>
            <a:off x="487479" y="2780925"/>
            <a:ext cx="16032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BERT</a:t>
            </a:r>
            <a:endParaRPr b="1" i="0" sz="2600" u="none" cap="none" strike="noStrike">
              <a:solidFill>
                <a:schemeClr val="lt1"/>
              </a:solidFill>
              <a:latin typeface="Calibri"/>
              <a:ea typeface="Calibri"/>
              <a:cs typeface="Calibri"/>
              <a:sym typeface="Calibri"/>
            </a:endParaRPr>
          </a:p>
        </p:txBody>
      </p:sp>
      <p:sp>
        <p:nvSpPr>
          <p:cNvPr id="375" name="Google Shape;375;g2372c35d196_0_154"/>
          <p:cNvSpPr/>
          <p:nvPr/>
        </p:nvSpPr>
        <p:spPr>
          <a:xfrm>
            <a:off x="28783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a:t>
            </a:r>
            <a:endParaRPr b="1" i="0" sz="2600" u="none" cap="none" strike="noStrike">
              <a:solidFill>
                <a:schemeClr val="lt1"/>
              </a:solidFill>
              <a:latin typeface="Calibri"/>
              <a:ea typeface="Calibri"/>
              <a:cs typeface="Calibri"/>
              <a:sym typeface="Calibri"/>
            </a:endParaRPr>
          </a:p>
        </p:txBody>
      </p:sp>
      <p:sp>
        <p:nvSpPr>
          <p:cNvPr id="384" name="Google Shape;384;g2372c35d196_0_154"/>
          <p:cNvSpPr/>
          <p:nvPr/>
        </p:nvSpPr>
        <p:spPr>
          <a:xfrm>
            <a:off x="5223638"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T5-small</a:t>
            </a:r>
            <a:endParaRPr b="1" i="0" sz="2600" u="none" cap="none" strike="noStrike">
              <a:solidFill>
                <a:schemeClr val="lt1"/>
              </a:solidFill>
              <a:latin typeface="Calibri"/>
              <a:ea typeface="Calibri"/>
              <a:cs typeface="Calibri"/>
              <a:sym typeface="Calibri"/>
            </a:endParaRPr>
          </a:p>
        </p:txBody>
      </p:sp>
      <p:sp>
        <p:nvSpPr>
          <p:cNvPr id="385" name="Google Shape;385;g2372c35d196_0_154"/>
          <p:cNvSpPr/>
          <p:nvPr/>
        </p:nvSpPr>
        <p:spPr>
          <a:xfrm>
            <a:off x="7569000" y="2780925"/>
            <a:ext cx="1574400" cy="792000"/>
          </a:xfrm>
          <a:prstGeom prst="roundRect">
            <a:avLst>
              <a:gd fmla="val 16667" name="adj"/>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GPT2</a:t>
            </a:r>
            <a:endParaRPr b="1" i="0" sz="2600" u="none" cap="none" strike="noStrike">
              <a:solidFill>
                <a:schemeClr val="lt1"/>
              </a:solidFill>
              <a:latin typeface="Calibri"/>
              <a:ea typeface="Calibri"/>
              <a:cs typeface="Calibri"/>
              <a:sym typeface="Calibri"/>
            </a:endParaRPr>
          </a:p>
        </p:txBody>
      </p:sp>
      <p:sp>
        <p:nvSpPr>
          <p:cNvPr id="386" name="Google Shape;386;g2372c35d196_0_154"/>
          <p:cNvSpPr/>
          <p:nvPr/>
        </p:nvSpPr>
        <p:spPr>
          <a:xfrm>
            <a:off x="9894625"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ChatGPT</a:t>
            </a:r>
            <a:endParaRPr b="1" i="0" sz="2600" u="none" cap="none" strike="noStrike">
              <a:solidFill>
                <a:schemeClr val="lt1"/>
              </a:solidFill>
              <a:latin typeface="Calibri"/>
              <a:ea typeface="Calibri"/>
              <a:cs typeface="Calibri"/>
              <a:sym typeface="Calibri"/>
            </a:endParaRPr>
          </a:p>
        </p:txBody>
      </p:sp>
      <p:cxnSp>
        <p:nvCxnSpPr>
          <p:cNvPr id="387" name="Google Shape;387;g2372c35d196_0_154"/>
          <p:cNvCxnSpPr>
            <a:endCxn id="388" idx="6"/>
          </p:cNvCxnSpPr>
          <p:nvPr/>
        </p:nvCxnSpPr>
        <p:spPr>
          <a:xfrm rot="5400000">
            <a:off x="8320662" y="3678180"/>
            <a:ext cx="2492100" cy="2281800"/>
          </a:xfrm>
          <a:prstGeom prst="bentConnector2">
            <a:avLst/>
          </a:prstGeom>
          <a:noFill/>
          <a:ln cap="flat" cmpd="sng" w="9525">
            <a:solidFill>
              <a:srgbClr val="6AA84F"/>
            </a:solidFill>
            <a:prstDash val="solid"/>
            <a:round/>
            <a:headEnd len="sm" w="sm" type="none"/>
            <a:tailEnd len="sm" w="sm" type="none"/>
          </a:ln>
        </p:spPr>
      </p:cxnSp>
      <p:cxnSp>
        <p:nvCxnSpPr>
          <p:cNvPr id="389" name="Google Shape;389;g2372c35d196_0_154"/>
          <p:cNvCxnSpPr>
            <a:stCxn id="384" idx="2"/>
            <a:endCxn id="390" idx="0"/>
          </p:cNvCxnSpPr>
          <p:nvPr/>
        </p:nvCxnSpPr>
        <p:spPr>
          <a:xfrm>
            <a:off x="6010838" y="3572925"/>
            <a:ext cx="3600" cy="691800"/>
          </a:xfrm>
          <a:prstGeom prst="straightConnector1">
            <a:avLst/>
          </a:prstGeom>
          <a:noFill/>
          <a:ln cap="flat" cmpd="sng" w="9525">
            <a:solidFill>
              <a:srgbClr val="FF8C00"/>
            </a:solidFill>
            <a:prstDash val="solid"/>
            <a:round/>
            <a:headEnd len="sm" w="sm" type="none"/>
            <a:tailEnd len="sm" w="sm" type="none"/>
          </a:ln>
        </p:spPr>
      </p:cxnSp>
      <p:grpSp>
        <p:nvGrpSpPr>
          <p:cNvPr id="391" name="Google Shape;391;g2372c35d196_0_154"/>
          <p:cNvGrpSpPr/>
          <p:nvPr/>
        </p:nvGrpSpPr>
        <p:grpSpPr>
          <a:xfrm>
            <a:off x="5667532" y="4188530"/>
            <a:ext cx="693600" cy="692100"/>
            <a:chOff x="8218831" y="5719055"/>
            <a:chExt cx="693600" cy="692100"/>
          </a:xfrm>
        </p:grpSpPr>
        <p:sp>
          <p:nvSpPr>
            <p:cNvPr id="392" name="Google Shape;392;g2372c35d196_0_154"/>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90" name="Google Shape;390;g2372c35d196_0_154"/>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3</a:t>
              </a:r>
              <a:endParaRPr b="0" i="0" sz="1800" u="none" cap="none" strike="noStrike">
                <a:solidFill>
                  <a:schemeClr val="lt1"/>
                </a:solidFill>
                <a:latin typeface="Impact"/>
                <a:ea typeface="Impact"/>
                <a:cs typeface="Impact"/>
                <a:sym typeface="Impact"/>
              </a:endParaRPr>
            </a:p>
          </p:txBody>
        </p:sp>
      </p:grpSp>
      <p:grpSp>
        <p:nvGrpSpPr>
          <p:cNvPr id="393" name="Google Shape;393;g2372c35d196_0_154"/>
          <p:cNvGrpSpPr/>
          <p:nvPr/>
        </p:nvGrpSpPr>
        <p:grpSpPr>
          <a:xfrm>
            <a:off x="7809119" y="5719080"/>
            <a:ext cx="693600" cy="692100"/>
            <a:chOff x="8218831" y="5719055"/>
            <a:chExt cx="693600" cy="692100"/>
          </a:xfrm>
        </p:grpSpPr>
        <p:sp>
          <p:nvSpPr>
            <p:cNvPr id="394" name="Google Shape;394;g2372c35d196_0_154"/>
            <p:cNvSpPr/>
            <p:nvPr/>
          </p:nvSpPr>
          <p:spPr>
            <a:xfrm>
              <a:off x="8218831" y="5719055"/>
              <a:ext cx="693600" cy="6921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88" name="Google Shape;388;g2372c35d196_0_154"/>
            <p:cNvSpPr/>
            <p:nvPr/>
          </p:nvSpPr>
          <p:spPr>
            <a:xfrm>
              <a:off x="8295824" y="5795255"/>
              <a:ext cx="539700" cy="539700"/>
            </a:xfrm>
            <a:prstGeom prst="ellipse">
              <a:avLst/>
            </a:prstGeom>
            <a:solidFill>
              <a:srgbClr val="A5A5A5"/>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5</a:t>
              </a:r>
              <a:endParaRPr b="0" i="0" sz="1800" u="none" cap="none" strike="noStrike">
                <a:solidFill>
                  <a:schemeClr val="lt1"/>
                </a:solidFill>
                <a:latin typeface="Impact"/>
                <a:ea typeface="Impact"/>
                <a:cs typeface="Impact"/>
                <a:sym typeface="Impact"/>
              </a:endParaRPr>
            </a:p>
          </p:txBody>
        </p:sp>
      </p:grpSp>
      <p:sp>
        <p:nvSpPr>
          <p:cNvPr id="395" name="Google Shape;395;g2372c35d196_0_154"/>
          <p:cNvSpPr txBox="1"/>
          <p:nvPr/>
        </p:nvSpPr>
        <p:spPr>
          <a:xfrm>
            <a:off x="7166400" y="1628250"/>
            <a:ext cx="23796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US" sz="2800">
                <a:solidFill>
                  <a:srgbClr val="E69138"/>
                </a:solidFill>
              </a:rPr>
              <a:t>BertTokenizer</a:t>
            </a:r>
            <a:endParaRPr sz="2800">
              <a:solidFill>
                <a:srgbClr val="E69138"/>
              </a:solidFill>
            </a:endParaRPr>
          </a:p>
          <a:p>
            <a:pPr indent="0" lvl="0" marL="0" marR="0" rtl="0" algn="ctr">
              <a:lnSpc>
                <a:spcPct val="100000"/>
              </a:lnSpc>
              <a:spcBef>
                <a:spcPts val="0"/>
              </a:spcBef>
              <a:spcAft>
                <a:spcPts val="0"/>
              </a:spcAft>
              <a:buNone/>
            </a:pPr>
            <a:r>
              <a:rPr lang="en-US" sz="2800">
                <a:solidFill>
                  <a:srgbClr val="E69138"/>
                </a:solidFill>
              </a:rPr>
              <a:t>epoches = 5</a:t>
            </a:r>
            <a:endParaRPr sz="2800">
              <a:solidFill>
                <a:srgbClr val="E6913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cxnSp>
        <p:nvCxnSpPr>
          <p:cNvPr id="400" name="Google Shape;400;g2372c35d196_0_210"/>
          <p:cNvCxnSpPr>
            <a:endCxn id="401" idx="6"/>
          </p:cNvCxnSpPr>
          <p:nvPr/>
        </p:nvCxnSpPr>
        <p:spPr>
          <a:xfrm rot="5400000">
            <a:off x="7330837" y="3974055"/>
            <a:ext cx="1460100" cy="657600"/>
          </a:xfrm>
          <a:prstGeom prst="bentConnector2">
            <a:avLst/>
          </a:prstGeom>
          <a:noFill/>
          <a:ln cap="flat" cmpd="sng" w="9525">
            <a:solidFill>
              <a:srgbClr val="FF8C00"/>
            </a:solidFill>
            <a:prstDash val="solid"/>
            <a:round/>
            <a:headEnd len="sm" w="sm" type="none"/>
            <a:tailEnd len="sm" w="sm" type="none"/>
          </a:ln>
        </p:spPr>
      </p:cxnSp>
      <p:cxnSp>
        <p:nvCxnSpPr>
          <p:cNvPr id="402" name="Google Shape;402;g2372c35d196_0_210"/>
          <p:cNvCxnSpPr>
            <a:endCxn id="403" idx="2"/>
          </p:cNvCxnSpPr>
          <p:nvPr/>
        </p:nvCxnSpPr>
        <p:spPr>
          <a:xfrm flipH="1" rot="-5400000">
            <a:off x="1203280" y="3629255"/>
            <a:ext cx="2492100" cy="2379600"/>
          </a:xfrm>
          <a:prstGeom prst="bentConnector2">
            <a:avLst/>
          </a:prstGeom>
          <a:noFill/>
          <a:ln cap="flat" cmpd="sng" w="9525">
            <a:solidFill>
              <a:srgbClr val="A61C00"/>
            </a:solidFill>
            <a:prstDash val="solid"/>
            <a:round/>
            <a:headEnd len="sm" w="sm" type="none"/>
            <a:tailEnd len="sm" w="sm" type="none"/>
          </a:ln>
        </p:spPr>
      </p:cxnSp>
      <p:cxnSp>
        <p:nvCxnSpPr>
          <p:cNvPr id="404" name="Google Shape;404;g2372c35d196_0_210"/>
          <p:cNvCxnSpPr>
            <a:stCxn id="405" idx="2"/>
            <a:endCxn id="406" idx="2"/>
          </p:cNvCxnSpPr>
          <p:nvPr/>
        </p:nvCxnSpPr>
        <p:spPr>
          <a:xfrm flipH="1" rot="-5400000">
            <a:off x="3289600" y="3948825"/>
            <a:ext cx="1460100" cy="708300"/>
          </a:xfrm>
          <a:prstGeom prst="bentConnector2">
            <a:avLst/>
          </a:prstGeom>
          <a:noFill/>
          <a:ln cap="flat" cmpd="sng" w="9525">
            <a:solidFill>
              <a:srgbClr val="FF8C00"/>
            </a:solidFill>
            <a:prstDash val="solid"/>
            <a:round/>
            <a:headEnd len="sm" w="sm" type="none"/>
            <a:tailEnd len="sm" w="sm" type="none"/>
          </a:ln>
        </p:spPr>
      </p:cxnSp>
      <p:grpSp>
        <p:nvGrpSpPr>
          <p:cNvPr id="407" name="Google Shape;407;g2372c35d196_0_210"/>
          <p:cNvGrpSpPr/>
          <p:nvPr/>
        </p:nvGrpSpPr>
        <p:grpSpPr>
          <a:xfrm>
            <a:off x="3562930" y="5719055"/>
            <a:ext cx="692100" cy="692100"/>
            <a:chOff x="3927867" y="5719055"/>
            <a:chExt cx="692100" cy="692100"/>
          </a:xfrm>
        </p:grpSpPr>
        <p:sp>
          <p:nvSpPr>
            <p:cNvPr id="408" name="Google Shape;408;g2372c35d196_0_210"/>
            <p:cNvSpPr/>
            <p:nvPr/>
          </p:nvSpPr>
          <p:spPr>
            <a:xfrm>
              <a:off x="3927867" y="5719055"/>
              <a:ext cx="692100" cy="692100"/>
            </a:xfrm>
            <a:prstGeom prst="ellipse">
              <a:avLst/>
            </a:prstGeom>
            <a:solidFill>
              <a:schemeClr val="lt1"/>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403" name="Google Shape;403;g2372c35d196_0_210"/>
            <p:cNvSpPr/>
            <p:nvPr/>
          </p:nvSpPr>
          <p:spPr>
            <a:xfrm>
              <a:off x="4004067" y="5795255"/>
              <a:ext cx="539700" cy="539700"/>
            </a:xfrm>
            <a:prstGeom prst="ellipse">
              <a:avLst/>
            </a:prstGeom>
            <a:solidFill>
              <a:srgbClr val="A5A5A5"/>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1</a:t>
              </a:r>
              <a:endParaRPr b="0" i="0" sz="1800" u="none" cap="none" strike="noStrike">
                <a:solidFill>
                  <a:schemeClr val="lt1"/>
                </a:solidFill>
                <a:latin typeface="Impact"/>
                <a:ea typeface="Impact"/>
                <a:cs typeface="Impact"/>
                <a:sym typeface="Impact"/>
              </a:endParaRPr>
            </a:p>
          </p:txBody>
        </p:sp>
      </p:grpSp>
      <p:grpSp>
        <p:nvGrpSpPr>
          <p:cNvPr id="409" name="Google Shape;409;g2372c35d196_0_210"/>
          <p:cNvGrpSpPr/>
          <p:nvPr/>
        </p:nvGrpSpPr>
        <p:grpSpPr>
          <a:xfrm>
            <a:off x="4297460" y="4686885"/>
            <a:ext cx="692100" cy="692100"/>
            <a:chOff x="3749613" y="4898713"/>
            <a:chExt cx="692100" cy="692100"/>
          </a:xfrm>
        </p:grpSpPr>
        <p:sp>
          <p:nvSpPr>
            <p:cNvPr id="410" name="Google Shape;410;g2372c35d196_0_210"/>
            <p:cNvSpPr/>
            <p:nvPr/>
          </p:nvSpPr>
          <p:spPr>
            <a:xfrm>
              <a:off x="3749613" y="4898713"/>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406" name="Google Shape;406;g2372c35d196_0_210"/>
            <p:cNvSpPr/>
            <p:nvPr/>
          </p:nvSpPr>
          <p:spPr>
            <a:xfrm>
              <a:off x="3825826" y="4974938"/>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2</a:t>
              </a:r>
              <a:endParaRPr b="0" i="0" sz="1800" u="none" cap="none" strike="noStrike">
                <a:solidFill>
                  <a:schemeClr val="lt1"/>
                </a:solidFill>
                <a:latin typeface="Impact"/>
                <a:ea typeface="Impact"/>
                <a:cs typeface="Impact"/>
                <a:sym typeface="Impact"/>
              </a:endParaRPr>
            </a:p>
          </p:txBody>
        </p:sp>
      </p:grpSp>
      <p:grpSp>
        <p:nvGrpSpPr>
          <p:cNvPr id="411" name="Google Shape;411;g2372c35d196_0_210"/>
          <p:cNvGrpSpPr/>
          <p:nvPr/>
        </p:nvGrpSpPr>
        <p:grpSpPr>
          <a:xfrm>
            <a:off x="7115394" y="4686855"/>
            <a:ext cx="693600" cy="692100"/>
            <a:chOff x="8218831" y="5719055"/>
            <a:chExt cx="693600" cy="692100"/>
          </a:xfrm>
        </p:grpSpPr>
        <p:sp>
          <p:nvSpPr>
            <p:cNvPr id="412" name="Google Shape;412;g2372c35d196_0_210"/>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401" name="Google Shape;401;g2372c35d196_0_210"/>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4</a:t>
              </a:r>
              <a:endParaRPr b="0" i="0" sz="1800" u="none" cap="none" strike="noStrike">
                <a:solidFill>
                  <a:schemeClr val="lt1"/>
                </a:solidFill>
                <a:latin typeface="Impact"/>
                <a:ea typeface="Impact"/>
                <a:cs typeface="Impact"/>
                <a:sym typeface="Impact"/>
              </a:endParaRPr>
            </a:p>
          </p:txBody>
        </p:sp>
      </p:grpSp>
      <p:sp>
        <p:nvSpPr>
          <p:cNvPr id="413" name="Google Shape;413;g2372c35d196_0_210"/>
          <p:cNvSpPr/>
          <p:nvPr/>
        </p:nvSpPr>
        <p:spPr>
          <a:xfrm>
            <a:off x="487479" y="2780925"/>
            <a:ext cx="16032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BERT</a:t>
            </a:r>
            <a:endParaRPr b="1" i="0" sz="2600" u="none" cap="none" strike="noStrike">
              <a:solidFill>
                <a:schemeClr val="lt1"/>
              </a:solidFill>
              <a:latin typeface="Calibri"/>
              <a:ea typeface="Calibri"/>
              <a:cs typeface="Calibri"/>
              <a:sym typeface="Calibri"/>
            </a:endParaRPr>
          </a:p>
        </p:txBody>
      </p:sp>
      <p:sp>
        <p:nvSpPr>
          <p:cNvPr id="405" name="Google Shape;405;g2372c35d196_0_210"/>
          <p:cNvSpPr/>
          <p:nvPr/>
        </p:nvSpPr>
        <p:spPr>
          <a:xfrm>
            <a:off x="28783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a:t>
            </a:r>
            <a:endParaRPr b="1" i="0" sz="2600" u="none" cap="none" strike="noStrike">
              <a:solidFill>
                <a:schemeClr val="lt1"/>
              </a:solidFill>
              <a:latin typeface="Calibri"/>
              <a:ea typeface="Calibri"/>
              <a:cs typeface="Calibri"/>
              <a:sym typeface="Calibri"/>
            </a:endParaRPr>
          </a:p>
        </p:txBody>
      </p:sp>
      <p:sp>
        <p:nvSpPr>
          <p:cNvPr id="414" name="Google Shape;414;g2372c35d196_0_210"/>
          <p:cNvSpPr/>
          <p:nvPr/>
        </p:nvSpPr>
        <p:spPr>
          <a:xfrm>
            <a:off x="5223638"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T5-small</a:t>
            </a:r>
            <a:endParaRPr b="1" i="0" sz="2600" u="none" cap="none" strike="noStrike">
              <a:solidFill>
                <a:schemeClr val="lt1"/>
              </a:solidFill>
              <a:latin typeface="Calibri"/>
              <a:ea typeface="Calibri"/>
              <a:cs typeface="Calibri"/>
              <a:sym typeface="Calibri"/>
            </a:endParaRPr>
          </a:p>
        </p:txBody>
      </p:sp>
      <p:sp>
        <p:nvSpPr>
          <p:cNvPr id="415" name="Google Shape;415;g2372c35d196_0_210"/>
          <p:cNvSpPr/>
          <p:nvPr/>
        </p:nvSpPr>
        <p:spPr>
          <a:xfrm>
            <a:off x="75690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GPT2</a:t>
            </a:r>
            <a:endParaRPr b="1" i="0" sz="2600" u="none" cap="none" strike="noStrike">
              <a:solidFill>
                <a:schemeClr val="lt1"/>
              </a:solidFill>
              <a:latin typeface="Calibri"/>
              <a:ea typeface="Calibri"/>
              <a:cs typeface="Calibri"/>
              <a:sym typeface="Calibri"/>
            </a:endParaRPr>
          </a:p>
        </p:txBody>
      </p:sp>
      <p:sp>
        <p:nvSpPr>
          <p:cNvPr id="416" name="Google Shape;416;g2372c35d196_0_210"/>
          <p:cNvSpPr/>
          <p:nvPr/>
        </p:nvSpPr>
        <p:spPr>
          <a:xfrm>
            <a:off x="9894625" y="2780925"/>
            <a:ext cx="1574400" cy="792000"/>
          </a:xfrm>
          <a:prstGeom prst="roundRect">
            <a:avLst>
              <a:gd fmla="val 16667" name="adj"/>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ChatGPT</a:t>
            </a:r>
            <a:endParaRPr b="1" i="0" sz="2600" u="none" cap="none" strike="noStrike">
              <a:solidFill>
                <a:schemeClr val="lt1"/>
              </a:solidFill>
              <a:latin typeface="Calibri"/>
              <a:ea typeface="Calibri"/>
              <a:cs typeface="Calibri"/>
              <a:sym typeface="Calibri"/>
            </a:endParaRPr>
          </a:p>
        </p:txBody>
      </p:sp>
      <p:cxnSp>
        <p:nvCxnSpPr>
          <p:cNvPr id="417" name="Google Shape;417;g2372c35d196_0_210"/>
          <p:cNvCxnSpPr>
            <a:endCxn id="418" idx="6"/>
          </p:cNvCxnSpPr>
          <p:nvPr/>
        </p:nvCxnSpPr>
        <p:spPr>
          <a:xfrm rot="5400000">
            <a:off x="8320662" y="3678180"/>
            <a:ext cx="2492100" cy="2281800"/>
          </a:xfrm>
          <a:prstGeom prst="bentConnector2">
            <a:avLst/>
          </a:prstGeom>
          <a:noFill/>
          <a:ln cap="flat" cmpd="sng" w="9525">
            <a:solidFill>
              <a:srgbClr val="6AA84F"/>
            </a:solidFill>
            <a:prstDash val="solid"/>
            <a:round/>
            <a:headEnd len="sm" w="sm" type="none"/>
            <a:tailEnd len="sm" w="sm" type="none"/>
          </a:ln>
        </p:spPr>
      </p:cxnSp>
      <p:cxnSp>
        <p:nvCxnSpPr>
          <p:cNvPr id="419" name="Google Shape;419;g2372c35d196_0_210"/>
          <p:cNvCxnSpPr>
            <a:stCxn id="414" idx="2"/>
            <a:endCxn id="420" idx="0"/>
          </p:cNvCxnSpPr>
          <p:nvPr/>
        </p:nvCxnSpPr>
        <p:spPr>
          <a:xfrm>
            <a:off x="6010838" y="3572925"/>
            <a:ext cx="3600" cy="691800"/>
          </a:xfrm>
          <a:prstGeom prst="straightConnector1">
            <a:avLst/>
          </a:prstGeom>
          <a:noFill/>
          <a:ln cap="flat" cmpd="sng" w="9525">
            <a:solidFill>
              <a:srgbClr val="FF8C00"/>
            </a:solidFill>
            <a:prstDash val="solid"/>
            <a:round/>
            <a:headEnd len="sm" w="sm" type="none"/>
            <a:tailEnd len="sm" w="sm" type="none"/>
          </a:ln>
        </p:spPr>
      </p:cxnSp>
      <p:grpSp>
        <p:nvGrpSpPr>
          <p:cNvPr id="421" name="Google Shape;421;g2372c35d196_0_210"/>
          <p:cNvGrpSpPr/>
          <p:nvPr/>
        </p:nvGrpSpPr>
        <p:grpSpPr>
          <a:xfrm>
            <a:off x="5667532" y="4188530"/>
            <a:ext cx="693600" cy="692100"/>
            <a:chOff x="8218831" y="5719055"/>
            <a:chExt cx="693600" cy="692100"/>
          </a:xfrm>
        </p:grpSpPr>
        <p:sp>
          <p:nvSpPr>
            <p:cNvPr id="422" name="Google Shape;422;g2372c35d196_0_210"/>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420" name="Google Shape;420;g2372c35d196_0_210"/>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3</a:t>
              </a:r>
              <a:endParaRPr b="0" i="0" sz="1800" u="none" cap="none" strike="noStrike">
                <a:solidFill>
                  <a:schemeClr val="lt1"/>
                </a:solidFill>
                <a:latin typeface="Impact"/>
                <a:ea typeface="Impact"/>
                <a:cs typeface="Impact"/>
                <a:sym typeface="Impact"/>
              </a:endParaRPr>
            </a:p>
          </p:txBody>
        </p:sp>
      </p:grpSp>
      <p:grpSp>
        <p:nvGrpSpPr>
          <p:cNvPr id="423" name="Google Shape;423;g2372c35d196_0_210"/>
          <p:cNvGrpSpPr/>
          <p:nvPr/>
        </p:nvGrpSpPr>
        <p:grpSpPr>
          <a:xfrm>
            <a:off x="7809119" y="5719080"/>
            <a:ext cx="693600" cy="692100"/>
            <a:chOff x="8218831" y="5719055"/>
            <a:chExt cx="693600" cy="692100"/>
          </a:xfrm>
        </p:grpSpPr>
        <p:sp>
          <p:nvSpPr>
            <p:cNvPr id="424" name="Google Shape;424;g2372c35d196_0_210"/>
            <p:cNvSpPr/>
            <p:nvPr/>
          </p:nvSpPr>
          <p:spPr>
            <a:xfrm>
              <a:off x="8218831" y="5719055"/>
              <a:ext cx="693600" cy="6921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418" name="Google Shape;418;g2372c35d196_0_210"/>
            <p:cNvSpPr/>
            <p:nvPr/>
          </p:nvSpPr>
          <p:spPr>
            <a:xfrm>
              <a:off x="8295824" y="5795255"/>
              <a:ext cx="539700" cy="539700"/>
            </a:xfrm>
            <a:prstGeom prst="ellipse">
              <a:avLst/>
            </a:prstGeom>
            <a:solidFill>
              <a:srgbClr val="6AA84F"/>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5</a:t>
              </a:r>
              <a:endParaRPr b="0" i="0" sz="1800" u="none" cap="none" strike="noStrike">
                <a:solidFill>
                  <a:schemeClr val="lt1"/>
                </a:solidFill>
                <a:latin typeface="Impact"/>
                <a:ea typeface="Impact"/>
                <a:cs typeface="Impact"/>
                <a:sym typeface="Impact"/>
              </a:endParaRPr>
            </a:p>
          </p:txBody>
        </p:sp>
      </p:grpSp>
      <p:sp>
        <p:nvSpPr>
          <p:cNvPr id="425" name="Google Shape;425;g2372c35d196_0_210"/>
          <p:cNvSpPr txBox="1"/>
          <p:nvPr/>
        </p:nvSpPr>
        <p:spPr>
          <a:xfrm>
            <a:off x="9276775" y="1240075"/>
            <a:ext cx="2810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739235"/>
                </a:solidFill>
              </a:rPr>
              <a:t>Just API</a:t>
            </a:r>
            <a:endParaRPr sz="2800">
              <a:solidFill>
                <a:srgbClr val="739235"/>
              </a:solidFill>
            </a:endParaRPr>
          </a:p>
          <a:p>
            <a:pPr indent="0" lvl="0" marL="0" rtl="0" algn="ctr">
              <a:spcBef>
                <a:spcPts val="0"/>
              </a:spcBef>
              <a:spcAft>
                <a:spcPts val="0"/>
              </a:spcAft>
              <a:buNone/>
            </a:pPr>
            <a:r>
              <a:rPr lang="en-US" sz="2800">
                <a:solidFill>
                  <a:srgbClr val="739235"/>
                </a:solidFill>
              </a:rPr>
              <a:t>Prompt</a:t>
            </a:r>
            <a:r>
              <a:rPr lang="en-US" sz="2800">
                <a:solidFill>
                  <a:srgbClr val="739235"/>
                </a:solidFill>
              </a:rPr>
              <a:t> </a:t>
            </a:r>
            <a:endParaRPr sz="2800">
              <a:solidFill>
                <a:srgbClr val="73923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397891664b_0_37"/>
          <p:cNvSpPr txBox="1"/>
          <p:nvPr/>
        </p:nvSpPr>
        <p:spPr>
          <a:xfrm>
            <a:off x="707275" y="1455875"/>
            <a:ext cx="244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Fine-tuning</a:t>
            </a:r>
            <a:endParaRPr sz="2800"/>
          </a:p>
        </p:txBody>
      </p:sp>
      <p:grpSp>
        <p:nvGrpSpPr>
          <p:cNvPr id="431" name="Google Shape;431;g2397891664b_0_37"/>
          <p:cNvGrpSpPr/>
          <p:nvPr/>
        </p:nvGrpSpPr>
        <p:grpSpPr>
          <a:xfrm>
            <a:off x="280150" y="143625"/>
            <a:ext cx="3518325" cy="738900"/>
            <a:chOff x="280150" y="143625"/>
            <a:chExt cx="3518325" cy="738900"/>
          </a:xfrm>
        </p:grpSpPr>
        <p:sp>
          <p:nvSpPr>
            <p:cNvPr id="432" name="Google Shape;432;g2397891664b_0_37"/>
            <p:cNvSpPr txBox="1"/>
            <p:nvPr/>
          </p:nvSpPr>
          <p:spPr>
            <a:xfrm>
              <a:off x="707275" y="143625"/>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EXPERIMENTS</a:t>
              </a:r>
              <a:endParaRPr b="1" sz="3600">
                <a:solidFill>
                  <a:schemeClr val="lt1"/>
                </a:solidFill>
                <a:latin typeface="Calibri"/>
                <a:ea typeface="Calibri"/>
                <a:cs typeface="Calibri"/>
                <a:sym typeface="Calibri"/>
              </a:endParaRPr>
            </a:p>
          </p:txBody>
        </p:sp>
        <p:sp>
          <p:nvSpPr>
            <p:cNvPr id="433" name="Google Shape;433;g2397891664b_0_37"/>
            <p:cNvSpPr txBox="1"/>
            <p:nvPr/>
          </p:nvSpPr>
          <p:spPr>
            <a:xfrm>
              <a:off x="280150" y="272600"/>
              <a:ext cx="74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Calibri"/>
                  <a:ea typeface="Calibri"/>
                  <a:cs typeface="Calibri"/>
                  <a:sym typeface="Calibri"/>
                </a:rPr>
                <a:t>3</a:t>
              </a:r>
              <a:endParaRPr b="1" sz="2600">
                <a:solidFill>
                  <a:schemeClr val="lt1"/>
                </a:solidFill>
                <a:latin typeface="Calibri"/>
                <a:ea typeface="Calibri"/>
                <a:cs typeface="Calibri"/>
                <a:sym typeface="Calibri"/>
              </a:endParaRPr>
            </a:p>
          </p:txBody>
        </p:sp>
      </p:grpSp>
      <p:pic>
        <p:nvPicPr>
          <p:cNvPr id="434" name="Google Shape;434;g2397891664b_0_37"/>
          <p:cNvPicPr preferRelativeResize="0"/>
          <p:nvPr/>
        </p:nvPicPr>
        <p:blipFill>
          <a:blip r:embed="rId3">
            <a:alphaModFix/>
          </a:blip>
          <a:stretch>
            <a:fillRect/>
          </a:stretch>
        </p:blipFill>
        <p:spPr>
          <a:xfrm>
            <a:off x="3643575" y="1455875"/>
            <a:ext cx="7643542" cy="484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397891664b_6_44"/>
          <p:cNvSpPr txBox="1"/>
          <p:nvPr/>
        </p:nvSpPr>
        <p:spPr>
          <a:xfrm>
            <a:off x="681775" y="1194070"/>
            <a:ext cx="3633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Prompt Engineering</a:t>
            </a:r>
            <a:endParaRPr sz="2600"/>
          </a:p>
        </p:txBody>
      </p:sp>
      <p:sp>
        <p:nvSpPr>
          <p:cNvPr id="440" name="Google Shape;440;g2397891664b_6_44"/>
          <p:cNvSpPr txBox="1"/>
          <p:nvPr/>
        </p:nvSpPr>
        <p:spPr>
          <a:xfrm>
            <a:off x="280150" y="272600"/>
            <a:ext cx="74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Calibri"/>
                <a:ea typeface="Calibri"/>
                <a:cs typeface="Calibri"/>
                <a:sym typeface="Calibri"/>
              </a:rPr>
              <a:t>3</a:t>
            </a:r>
            <a:endParaRPr b="1" sz="2600">
              <a:solidFill>
                <a:schemeClr val="lt1"/>
              </a:solidFill>
              <a:latin typeface="Calibri"/>
              <a:ea typeface="Calibri"/>
              <a:cs typeface="Calibri"/>
              <a:sym typeface="Calibri"/>
            </a:endParaRPr>
          </a:p>
        </p:txBody>
      </p:sp>
      <p:pic>
        <p:nvPicPr>
          <p:cNvPr id="441" name="Google Shape;441;g2397891664b_6_44"/>
          <p:cNvPicPr preferRelativeResize="0"/>
          <p:nvPr/>
        </p:nvPicPr>
        <p:blipFill>
          <a:blip r:embed="rId3">
            <a:alphaModFix/>
          </a:blip>
          <a:stretch>
            <a:fillRect/>
          </a:stretch>
        </p:blipFill>
        <p:spPr>
          <a:xfrm>
            <a:off x="187325" y="2019065"/>
            <a:ext cx="11524352" cy="1851309"/>
          </a:xfrm>
          <a:prstGeom prst="rect">
            <a:avLst/>
          </a:prstGeom>
          <a:noFill/>
          <a:ln>
            <a:noFill/>
          </a:ln>
        </p:spPr>
      </p:pic>
      <p:sp>
        <p:nvSpPr>
          <p:cNvPr id="442" name="Google Shape;442;g2397891664b_6_44"/>
          <p:cNvSpPr/>
          <p:nvPr/>
        </p:nvSpPr>
        <p:spPr>
          <a:xfrm>
            <a:off x="5859750" y="4169675"/>
            <a:ext cx="548700" cy="58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3" name="Google Shape;443;g2397891664b_6_44"/>
          <p:cNvPicPr preferRelativeResize="0"/>
          <p:nvPr/>
        </p:nvPicPr>
        <p:blipFill>
          <a:blip r:embed="rId4">
            <a:alphaModFix/>
          </a:blip>
          <a:stretch>
            <a:fillRect/>
          </a:stretch>
        </p:blipFill>
        <p:spPr>
          <a:xfrm>
            <a:off x="187325" y="5115075"/>
            <a:ext cx="11893550" cy="609777"/>
          </a:xfrm>
          <a:prstGeom prst="rect">
            <a:avLst/>
          </a:prstGeom>
          <a:noFill/>
          <a:ln>
            <a:noFill/>
          </a:ln>
        </p:spPr>
      </p:pic>
      <p:sp>
        <p:nvSpPr>
          <p:cNvPr id="444" name="Google Shape;444;g2397891664b_6_44"/>
          <p:cNvSpPr txBox="1"/>
          <p:nvPr/>
        </p:nvSpPr>
        <p:spPr>
          <a:xfrm>
            <a:off x="707275" y="143625"/>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EXPERIMENTS</a:t>
            </a:r>
            <a:endParaRPr b="1" sz="36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397891664b_0_854"/>
          <p:cNvSpPr txBox="1"/>
          <p:nvPr/>
        </p:nvSpPr>
        <p:spPr>
          <a:xfrm>
            <a:off x="256575" y="140875"/>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RESULTS</a:t>
            </a:r>
            <a:endParaRPr b="1" sz="3600">
              <a:solidFill>
                <a:schemeClr val="lt1"/>
              </a:solidFill>
              <a:latin typeface="Calibri"/>
              <a:ea typeface="Calibri"/>
              <a:cs typeface="Calibri"/>
              <a:sym typeface="Calibri"/>
            </a:endParaRPr>
          </a:p>
        </p:txBody>
      </p:sp>
      <p:sp>
        <p:nvSpPr>
          <p:cNvPr id="450" name="Google Shape;450;g2397891664b_0_854"/>
          <p:cNvSpPr txBox="1"/>
          <p:nvPr/>
        </p:nvSpPr>
        <p:spPr>
          <a:xfrm>
            <a:off x="280150" y="272600"/>
            <a:ext cx="742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latin typeface="Calibri"/>
                <a:ea typeface="Calibri"/>
                <a:cs typeface="Calibri"/>
                <a:sym typeface="Calibri"/>
              </a:rPr>
              <a:t>4</a:t>
            </a:r>
            <a:endParaRPr b="1" sz="2500">
              <a:solidFill>
                <a:schemeClr val="lt1"/>
              </a:solidFill>
              <a:latin typeface="Calibri"/>
              <a:ea typeface="Calibri"/>
              <a:cs typeface="Calibri"/>
              <a:sym typeface="Calibri"/>
            </a:endParaRPr>
          </a:p>
        </p:txBody>
      </p:sp>
      <p:graphicFrame>
        <p:nvGraphicFramePr>
          <p:cNvPr id="451" name="Google Shape;451;g2397891664b_0_854"/>
          <p:cNvGraphicFramePr/>
          <p:nvPr/>
        </p:nvGraphicFramePr>
        <p:xfrm>
          <a:off x="359963" y="1290972"/>
          <a:ext cx="3000000" cy="3000000"/>
        </p:xfrm>
        <a:graphic>
          <a:graphicData uri="http://schemas.openxmlformats.org/drawingml/2006/table">
            <a:tbl>
              <a:tblPr>
                <a:noFill/>
                <a:tableStyleId>{A3591EB6-601A-4B8F-BF2C-AE5769AF4C8B}</a:tableStyleId>
              </a:tblPr>
              <a:tblGrid>
                <a:gridCol w="1930650"/>
                <a:gridCol w="1639875"/>
                <a:gridCol w="1488800"/>
                <a:gridCol w="1622200"/>
                <a:gridCol w="1622200"/>
                <a:gridCol w="1622200"/>
                <a:gridCol w="1622200"/>
              </a:tblGrid>
              <a:tr h="887375">
                <a:tc gridSpan="2">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hMerge="1"/>
                <a:tc>
                  <a:txBody>
                    <a:bodyPr/>
                    <a:lstStyle/>
                    <a:p>
                      <a:pPr indent="0" lvl="0" marL="0" rtl="0" algn="ctr">
                        <a:spcBef>
                          <a:spcPts val="0"/>
                        </a:spcBef>
                        <a:spcAft>
                          <a:spcPts val="0"/>
                        </a:spcAft>
                        <a:buNone/>
                      </a:pPr>
                      <a:r>
                        <a:rPr b="1" lang="en-US" sz="2800">
                          <a:latin typeface="Calibri"/>
                          <a:ea typeface="Calibri"/>
                          <a:cs typeface="Calibri"/>
                          <a:sym typeface="Calibri"/>
                        </a:rPr>
                        <a:t>BERT</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T5</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T5-small</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GPT2</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ChatGPT</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r>
              <a:tr h="887375">
                <a:tc rowSpan="2">
                  <a:txBody>
                    <a:bodyPr/>
                    <a:lstStyle/>
                    <a:p>
                      <a:pPr indent="0" lvl="0" marL="0" rtl="0" algn="ctr">
                        <a:spcBef>
                          <a:spcPts val="0"/>
                        </a:spcBef>
                        <a:spcAft>
                          <a:spcPts val="0"/>
                        </a:spcAft>
                        <a:buNone/>
                      </a:pPr>
                      <a:r>
                        <a:rPr b="1" lang="en-US" sz="2800">
                          <a:latin typeface="Calibri"/>
                          <a:ea typeface="Calibri"/>
                          <a:cs typeface="Calibri"/>
                          <a:sym typeface="Calibri"/>
                        </a:rPr>
                        <a:t>Fine-tuning</a:t>
                      </a:r>
                      <a:endParaRPr b="1" sz="28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f1-score</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0.545</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0.454</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0.41</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0.644</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r>
              <a:tr h="999175">
                <a:tc vMerge="1"/>
                <a:tc>
                  <a:txBody>
                    <a:bodyPr/>
                    <a:lstStyle/>
                    <a:p>
                      <a:pPr indent="0" lvl="0" marL="0" rtl="0" algn="ctr">
                        <a:spcBef>
                          <a:spcPts val="0"/>
                        </a:spcBef>
                        <a:spcAft>
                          <a:spcPts val="0"/>
                        </a:spcAft>
                        <a:buNone/>
                      </a:pPr>
                      <a:r>
                        <a:rPr lang="en-US" sz="2400">
                          <a:latin typeface="Calibri"/>
                          <a:ea typeface="Calibri"/>
                          <a:cs typeface="Calibri"/>
                          <a:sym typeface="Calibri"/>
                        </a:rPr>
                        <a:t>Accuracy</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700">
                          <a:latin typeface="Calibri"/>
                          <a:ea typeface="Calibri"/>
                          <a:cs typeface="Calibri"/>
                          <a:sym typeface="Calibri"/>
                        </a:rPr>
                        <a:t>0.552</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0.536</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0.40</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0.717</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r>
              <a:tr h="999175">
                <a:tc rowSpan="2">
                  <a:txBody>
                    <a:bodyPr/>
                    <a:lstStyle/>
                    <a:p>
                      <a:pPr indent="0" lvl="0" marL="0" rtl="0" algn="ctr">
                        <a:spcBef>
                          <a:spcPts val="0"/>
                        </a:spcBef>
                        <a:spcAft>
                          <a:spcPts val="0"/>
                        </a:spcAft>
                        <a:buNone/>
                      </a:pPr>
                      <a:r>
                        <a:rPr b="1" lang="en-US" sz="2800">
                          <a:latin typeface="Calibri"/>
                          <a:ea typeface="Calibri"/>
                          <a:cs typeface="Calibri"/>
                          <a:sym typeface="Calibri"/>
                        </a:rPr>
                        <a:t>Prompt Engineering</a:t>
                      </a:r>
                      <a:endParaRPr b="1" sz="28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f1-score</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0.084</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0.172</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0.242</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r>
              <a:tr h="999175">
                <a:tc vMerge="1"/>
                <a:tc>
                  <a:txBody>
                    <a:bodyPr/>
                    <a:lstStyle/>
                    <a:p>
                      <a:pPr indent="0" lvl="0" marL="0" rtl="0" algn="ctr">
                        <a:spcBef>
                          <a:spcPts val="0"/>
                        </a:spcBef>
                        <a:spcAft>
                          <a:spcPts val="0"/>
                        </a:spcAft>
                        <a:buNone/>
                      </a:pPr>
                      <a:r>
                        <a:rPr lang="en-US" sz="2400">
                          <a:latin typeface="Calibri"/>
                          <a:ea typeface="Calibri"/>
                          <a:cs typeface="Calibri"/>
                          <a:sym typeface="Calibri"/>
                        </a:rPr>
                        <a:t>Accuracy</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0.148</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0.198</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0.246</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397891664b_0_25"/>
          <p:cNvSpPr txBox="1"/>
          <p:nvPr/>
        </p:nvSpPr>
        <p:spPr>
          <a:xfrm>
            <a:off x="681775" y="189650"/>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CONCLUSION</a:t>
            </a:r>
            <a:endParaRPr b="1" sz="3600">
              <a:solidFill>
                <a:schemeClr val="lt1"/>
              </a:solidFill>
              <a:latin typeface="Calibri"/>
              <a:ea typeface="Calibri"/>
              <a:cs typeface="Calibri"/>
              <a:sym typeface="Calibri"/>
            </a:endParaRPr>
          </a:p>
        </p:txBody>
      </p:sp>
      <p:sp>
        <p:nvSpPr>
          <p:cNvPr id="457" name="Google Shape;457;g2397891664b_0_25"/>
          <p:cNvSpPr txBox="1"/>
          <p:nvPr/>
        </p:nvSpPr>
        <p:spPr>
          <a:xfrm>
            <a:off x="280150" y="272600"/>
            <a:ext cx="74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Calibri"/>
                <a:ea typeface="Calibri"/>
                <a:cs typeface="Calibri"/>
                <a:sym typeface="Calibri"/>
              </a:rPr>
              <a:t>5</a:t>
            </a:r>
            <a:endParaRPr b="1" sz="2600">
              <a:solidFill>
                <a:schemeClr val="lt1"/>
              </a:solidFill>
              <a:latin typeface="Calibri"/>
              <a:ea typeface="Calibri"/>
              <a:cs typeface="Calibri"/>
              <a:sym typeface="Calibri"/>
            </a:endParaRPr>
          </a:p>
        </p:txBody>
      </p:sp>
      <p:sp>
        <p:nvSpPr>
          <p:cNvPr id="458" name="Google Shape;458;g2397891664b_0_25"/>
          <p:cNvSpPr/>
          <p:nvPr/>
        </p:nvSpPr>
        <p:spPr>
          <a:xfrm>
            <a:off x="2105550" y="2065250"/>
            <a:ext cx="8057100" cy="2854500"/>
          </a:xfrm>
          <a:prstGeom prst="rect">
            <a:avLst/>
          </a:prstGeom>
          <a:solidFill>
            <a:srgbClr val="FFFFFF">
              <a:alpha val="0"/>
            </a:srgb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lang="en-US" sz="3600">
                <a:solidFill>
                  <a:srgbClr val="5B0F00"/>
                </a:solidFill>
                <a:latin typeface="Calibri"/>
                <a:ea typeface="Calibri"/>
                <a:cs typeface="Calibri"/>
                <a:sym typeface="Calibri"/>
              </a:rPr>
              <a:t>Prompt </a:t>
            </a:r>
            <a:r>
              <a:rPr lang="en-US" sz="3600">
                <a:solidFill>
                  <a:srgbClr val="5B0F00"/>
                </a:solidFill>
                <a:latin typeface="Calibri"/>
                <a:ea typeface="Calibri"/>
                <a:cs typeface="Calibri"/>
                <a:sym typeface="Calibri"/>
              </a:rPr>
              <a:t>e</a:t>
            </a:r>
            <a:r>
              <a:rPr lang="en-US" sz="3600">
                <a:solidFill>
                  <a:srgbClr val="5B0F00"/>
                </a:solidFill>
                <a:latin typeface="Calibri"/>
                <a:ea typeface="Calibri"/>
                <a:cs typeface="Calibri"/>
                <a:sym typeface="Calibri"/>
              </a:rPr>
              <a:t>ngineering  →  </a:t>
            </a:r>
            <a:r>
              <a:rPr lang="en-US" sz="3600">
                <a:solidFill>
                  <a:srgbClr val="5B0F00"/>
                </a:solidFill>
                <a:latin typeface="Calibri"/>
                <a:ea typeface="Calibri"/>
                <a:cs typeface="Calibri"/>
                <a:sym typeface="Calibri"/>
              </a:rPr>
              <a:t>f</a:t>
            </a:r>
            <a:r>
              <a:rPr lang="en-US" sz="3600">
                <a:solidFill>
                  <a:srgbClr val="5B0F00"/>
                </a:solidFill>
                <a:latin typeface="Calibri"/>
                <a:ea typeface="Calibri"/>
                <a:cs typeface="Calibri"/>
                <a:sym typeface="Calibri"/>
              </a:rPr>
              <a:t>ine-tuning </a:t>
            </a:r>
            <a:endParaRPr sz="3600">
              <a:solidFill>
                <a:srgbClr val="5B0F00"/>
              </a:solidFill>
              <a:latin typeface="Calibri"/>
              <a:ea typeface="Calibri"/>
              <a:cs typeface="Calibri"/>
              <a:sym typeface="Calibri"/>
            </a:endParaRPr>
          </a:p>
          <a:p>
            <a:pPr indent="0" lvl="0" marL="0" marR="0" rtl="0" algn="ctr">
              <a:lnSpc>
                <a:spcPct val="150000"/>
              </a:lnSpc>
              <a:spcBef>
                <a:spcPts val="0"/>
              </a:spcBef>
              <a:spcAft>
                <a:spcPts val="0"/>
              </a:spcAft>
              <a:buNone/>
            </a:pPr>
            <a:r>
              <a:rPr lang="en-US" sz="3600">
                <a:solidFill>
                  <a:srgbClr val="5B0F00"/>
                </a:solidFill>
                <a:latin typeface="Calibri"/>
                <a:ea typeface="Calibri"/>
                <a:cs typeface="Calibri"/>
                <a:sym typeface="Calibri"/>
              </a:rPr>
              <a:t>vs.</a:t>
            </a:r>
            <a:endParaRPr sz="3600">
              <a:solidFill>
                <a:srgbClr val="5B0F00"/>
              </a:solidFill>
              <a:latin typeface="Calibri"/>
              <a:ea typeface="Calibri"/>
              <a:cs typeface="Calibri"/>
              <a:sym typeface="Calibri"/>
            </a:endParaRPr>
          </a:p>
          <a:p>
            <a:pPr indent="0" lvl="0" marL="0" marR="0" rtl="0" algn="ctr">
              <a:lnSpc>
                <a:spcPct val="150000"/>
              </a:lnSpc>
              <a:spcBef>
                <a:spcPts val="0"/>
              </a:spcBef>
              <a:spcAft>
                <a:spcPts val="0"/>
              </a:spcAft>
              <a:buNone/>
            </a:pPr>
            <a:r>
              <a:rPr lang="en-US" sz="3600">
                <a:solidFill>
                  <a:srgbClr val="5B0F00"/>
                </a:solidFill>
                <a:latin typeface="Calibri"/>
                <a:ea typeface="Calibri"/>
                <a:cs typeface="Calibri"/>
                <a:sym typeface="Calibri"/>
              </a:rPr>
              <a:t>f</a:t>
            </a:r>
            <a:r>
              <a:rPr lang="en-US" sz="3600">
                <a:solidFill>
                  <a:srgbClr val="5B0F00"/>
                </a:solidFill>
                <a:latin typeface="Calibri"/>
                <a:ea typeface="Calibri"/>
                <a:cs typeface="Calibri"/>
                <a:sym typeface="Calibri"/>
              </a:rPr>
              <a:t>ine-tuning  →  </a:t>
            </a:r>
            <a:r>
              <a:rPr lang="en-US" sz="3600">
                <a:solidFill>
                  <a:srgbClr val="5B0F00"/>
                </a:solidFill>
                <a:latin typeface="Calibri"/>
                <a:ea typeface="Calibri"/>
                <a:cs typeface="Calibri"/>
                <a:sym typeface="Calibri"/>
              </a:rPr>
              <a:t>p</a:t>
            </a:r>
            <a:r>
              <a:rPr lang="en-US" sz="3600">
                <a:solidFill>
                  <a:srgbClr val="5B0F00"/>
                </a:solidFill>
                <a:latin typeface="Calibri"/>
                <a:ea typeface="Calibri"/>
                <a:cs typeface="Calibri"/>
                <a:sym typeface="Calibri"/>
              </a:rPr>
              <a:t>rompt </a:t>
            </a:r>
            <a:r>
              <a:rPr lang="en-US" sz="3600">
                <a:solidFill>
                  <a:srgbClr val="5B0F00"/>
                </a:solidFill>
                <a:latin typeface="Calibri"/>
                <a:ea typeface="Calibri"/>
                <a:cs typeface="Calibri"/>
                <a:sym typeface="Calibri"/>
              </a:rPr>
              <a:t>e</a:t>
            </a:r>
            <a:r>
              <a:rPr lang="en-US" sz="3600">
                <a:solidFill>
                  <a:srgbClr val="5B0F00"/>
                </a:solidFill>
                <a:latin typeface="Calibri"/>
                <a:ea typeface="Calibri"/>
                <a:cs typeface="Calibri"/>
                <a:sym typeface="Calibri"/>
              </a:rPr>
              <a:t>ngineering</a:t>
            </a:r>
            <a:endParaRPr sz="3600">
              <a:solidFill>
                <a:srgbClr val="5B0F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397891664b_0_990"/>
          <p:cNvSpPr txBox="1"/>
          <p:nvPr/>
        </p:nvSpPr>
        <p:spPr>
          <a:xfrm>
            <a:off x="280150" y="272600"/>
            <a:ext cx="742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latin typeface="Calibri"/>
                <a:ea typeface="Calibri"/>
                <a:cs typeface="Calibri"/>
                <a:sym typeface="Calibri"/>
              </a:rPr>
              <a:t>6</a:t>
            </a:r>
            <a:endParaRPr b="1" sz="2500">
              <a:solidFill>
                <a:schemeClr val="lt1"/>
              </a:solidFill>
              <a:latin typeface="Calibri"/>
              <a:ea typeface="Calibri"/>
              <a:cs typeface="Calibri"/>
              <a:sym typeface="Calibri"/>
            </a:endParaRPr>
          </a:p>
        </p:txBody>
      </p:sp>
      <p:sp>
        <p:nvSpPr>
          <p:cNvPr id="464" name="Google Shape;464;g2397891664b_0_990"/>
          <p:cNvSpPr txBox="1"/>
          <p:nvPr/>
        </p:nvSpPr>
        <p:spPr>
          <a:xfrm>
            <a:off x="360025" y="1115525"/>
            <a:ext cx="1062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rgbClr val="38761D"/>
                </a:solidFill>
              </a:rPr>
              <a:t>When we changed the data scale from 15,000 to </a:t>
            </a:r>
            <a:r>
              <a:rPr b="1" lang="en-US" sz="2600">
                <a:solidFill>
                  <a:srgbClr val="38761D"/>
                </a:solidFill>
              </a:rPr>
              <a:t>200,000</a:t>
            </a:r>
            <a:r>
              <a:rPr lang="en-US" sz="2600">
                <a:solidFill>
                  <a:srgbClr val="38761D"/>
                </a:solidFill>
              </a:rPr>
              <a:t>…</a:t>
            </a:r>
            <a:endParaRPr sz="2600">
              <a:solidFill>
                <a:srgbClr val="38761D"/>
              </a:solidFill>
            </a:endParaRPr>
          </a:p>
        </p:txBody>
      </p:sp>
      <p:sp>
        <p:nvSpPr>
          <p:cNvPr id="465" name="Google Shape;465;g2397891664b_0_990"/>
          <p:cNvSpPr txBox="1"/>
          <p:nvPr/>
        </p:nvSpPr>
        <p:spPr>
          <a:xfrm>
            <a:off x="834175" y="189650"/>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FUTURE WORK</a:t>
            </a:r>
            <a:endParaRPr b="1" sz="3600">
              <a:solidFill>
                <a:schemeClr val="lt1"/>
              </a:solidFill>
              <a:latin typeface="Calibri"/>
              <a:ea typeface="Calibri"/>
              <a:cs typeface="Calibri"/>
              <a:sym typeface="Calibri"/>
            </a:endParaRPr>
          </a:p>
        </p:txBody>
      </p:sp>
      <p:graphicFrame>
        <p:nvGraphicFramePr>
          <p:cNvPr id="466" name="Google Shape;466;g2397891664b_0_990"/>
          <p:cNvGraphicFramePr/>
          <p:nvPr/>
        </p:nvGraphicFramePr>
        <p:xfrm>
          <a:off x="325113" y="1761122"/>
          <a:ext cx="3000000" cy="3000000"/>
        </p:xfrm>
        <a:graphic>
          <a:graphicData uri="http://schemas.openxmlformats.org/drawingml/2006/table">
            <a:tbl>
              <a:tblPr>
                <a:noFill/>
                <a:tableStyleId>{A3591EB6-601A-4B8F-BF2C-AE5769AF4C8B}</a:tableStyleId>
              </a:tblPr>
              <a:tblGrid>
                <a:gridCol w="1930650"/>
                <a:gridCol w="1639875"/>
                <a:gridCol w="1488800"/>
                <a:gridCol w="1622200"/>
                <a:gridCol w="1622200"/>
                <a:gridCol w="1622200"/>
                <a:gridCol w="1622200"/>
              </a:tblGrid>
              <a:tr h="887375">
                <a:tc gridSpan="2">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hMerge="1"/>
                <a:tc>
                  <a:txBody>
                    <a:bodyPr/>
                    <a:lstStyle/>
                    <a:p>
                      <a:pPr indent="0" lvl="0" marL="0" rtl="0" algn="ctr">
                        <a:spcBef>
                          <a:spcPts val="0"/>
                        </a:spcBef>
                        <a:spcAft>
                          <a:spcPts val="0"/>
                        </a:spcAft>
                        <a:buNone/>
                      </a:pPr>
                      <a:r>
                        <a:rPr b="1" lang="en-US" sz="2800">
                          <a:latin typeface="Calibri"/>
                          <a:ea typeface="Calibri"/>
                          <a:cs typeface="Calibri"/>
                          <a:sym typeface="Calibri"/>
                        </a:rPr>
                        <a:t>BERT</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T5</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T5-small</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GPT2</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ChatGPT</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r>
              <a:tr h="887375">
                <a:tc rowSpan="2">
                  <a:txBody>
                    <a:bodyPr/>
                    <a:lstStyle/>
                    <a:p>
                      <a:pPr indent="0" lvl="0" marL="0" rtl="0" algn="ctr">
                        <a:spcBef>
                          <a:spcPts val="0"/>
                        </a:spcBef>
                        <a:spcAft>
                          <a:spcPts val="0"/>
                        </a:spcAft>
                        <a:buNone/>
                      </a:pPr>
                      <a:r>
                        <a:rPr b="1" lang="en-US" sz="2800">
                          <a:latin typeface="Calibri"/>
                          <a:ea typeface="Calibri"/>
                          <a:cs typeface="Calibri"/>
                          <a:sym typeface="Calibri"/>
                        </a:rPr>
                        <a:t>Fine-tuning</a:t>
                      </a:r>
                      <a:endParaRPr b="1" sz="28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f1-score</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0.545</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0.454</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0.41</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0.644</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r>
              <a:tr h="999175">
                <a:tc vMerge="1"/>
                <a:tc>
                  <a:txBody>
                    <a:bodyPr/>
                    <a:lstStyle/>
                    <a:p>
                      <a:pPr indent="0" lvl="0" marL="0" rtl="0" algn="ctr">
                        <a:spcBef>
                          <a:spcPts val="0"/>
                        </a:spcBef>
                        <a:spcAft>
                          <a:spcPts val="0"/>
                        </a:spcAft>
                        <a:buNone/>
                      </a:pPr>
                      <a:r>
                        <a:rPr lang="en-US" sz="2400">
                          <a:latin typeface="Calibri"/>
                          <a:ea typeface="Calibri"/>
                          <a:cs typeface="Calibri"/>
                          <a:sym typeface="Calibri"/>
                        </a:rPr>
                        <a:t>Accuracy</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700">
                          <a:latin typeface="Calibri"/>
                          <a:ea typeface="Calibri"/>
                          <a:cs typeface="Calibri"/>
                          <a:sym typeface="Calibri"/>
                        </a:rPr>
                        <a:t>0.552</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0.536</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0.40</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0.717</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r>
              <a:tr h="999175">
                <a:tc rowSpan="2">
                  <a:txBody>
                    <a:bodyPr/>
                    <a:lstStyle/>
                    <a:p>
                      <a:pPr indent="0" lvl="0" marL="0" rtl="0" algn="ctr">
                        <a:spcBef>
                          <a:spcPts val="0"/>
                        </a:spcBef>
                        <a:spcAft>
                          <a:spcPts val="0"/>
                        </a:spcAft>
                        <a:buNone/>
                      </a:pPr>
                      <a:r>
                        <a:rPr b="1" lang="en-US" sz="2800">
                          <a:latin typeface="Calibri"/>
                          <a:ea typeface="Calibri"/>
                          <a:cs typeface="Calibri"/>
                          <a:sym typeface="Calibri"/>
                        </a:rPr>
                        <a:t>Prompt Engineering</a:t>
                      </a:r>
                      <a:endParaRPr b="1" sz="28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f1-score</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0.084</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0.172</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0.242</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r>
              <a:tr h="999175">
                <a:tc vMerge="1"/>
                <a:tc>
                  <a:txBody>
                    <a:bodyPr/>
                    <a:lstStyle/>
                    <a:p>
                      <a:pPr indent="0" lvl="0" marL="0" rtl="0" algn="ctr">
                        <a:spcBef>
                          <a:spcPts val="0"/>
                        </a:spcBef>
                        <a:spcAft>
                          <a:spcPts val="0"/>
                        </a:spcAft>
                        <a:buNone/>
                      </a:pPr>
                      <a:r>
                        <a:rPr lang="en-US" sz="2400">
                          <a:latin typeface="Calibri"/>
                          <a:ea typeface="Calibri"/>
                          <a:cs typeface="Calibri"/>
                          <a:sym typeface="Calibri"/>
                        </a:rPr>
                        <a:t>Accuracy</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0.148</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0.198</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400">
                          <a:latin typeface="Calibri"/>
                          <a:ea typeface="Calibri"/>
                          <a:cs typeface="Calibri"/>
                          <a:sym typeface="Calibri"/>
                        </a:rPr>
                        <a:t>0.246</a:t>
                      </a:r>
                      <a:endParaRPr sz="24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397891664b_0_959"/>
          <p:cNvSpPr txBox="1"/>
          <p:nvPr/>
        </p:nvSpPr>
        <p:spPr>
          <a:xfrm>
            <a:off x="280150" y="272600"/>
            <a:ext cx="742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latin typeface="Calibri"/>
                <a:ea typeface="Calibri"/>
                <a:cs typeface="Calibri"/>
                <a:sym typeface="Calibri"/>
              </a:rPr>
              <a:t>6</a:t>
            </a:r>
            <a:endParaRPr b="1" sz="2500">
              <a:solidFill>
                <a:schemeClr val="lt1"/>
              </a:solidFill>
              <a:latin typeface="Calibri"/>
              <a:ea typeface="Calibri"/>
              <a:cs typeface="Calibri"/>
              <a:sym typeface="Calibri"/>
            </a:endParaRPr>
          </a:p>
        </p:txBody>
      </p:sp>
      <p:graphicFrame>
        <p:nvGraphicFramePr>
          <p:cNvPr id="472" name="Google Shape;472;g2397891664b_0_959"/>
          <p:cNvGraphicFramePr/>
          <p:nvPr/>
        </p:nvGraphicFramePr>
        <p:xfrm>
          <a:off x="325100" y="1776722"/>
          <a:ext cx="3000000" cy="3000000"/>
        </p:xfrm>
        <a:graphic>
          <a:graphicData uri="http://schemas.openxmlformats.org/drawingml/2006/table">
            <a:tbl>
              <a:tblPr>
                <a:noFill/>
                <a:tableStyleId>{A3591EB6-601A-4B8F-BF2C-AE5769AF4C8B}</a:tableStyleId>
              </a:tblPr>
              <a:tblGrid>
                <a:gridCol w="1930650"/>
                <a:gridCol w="1639875"/>
                <a:gridCol w="1488800"/>
                <a:gridCol w="1622200"/>
                <a:gridCol w="1622200"/>
                <a:gridCol w="1622200"/>
                <a:gridCol w="1622200"/>
              </a:tblGrid>
              <a:tr h="889750">
                <a:tc gridSpan="2">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hMerge="1"/>
                <a:tc>
                  <a:txBody>
                    <a:bodyPr/>
                    <a:lstStyle/>
                    <a:p>
                      <a:pPr indent="0" lvl="0" marL="0" rtl="0" algn="ctr">
                        <a:spcBef>
                          <a:spcPts val="0"/>
                        </a:spcBef>
                        <a:spcAft>
                          <a:spcPts val="0"/>
                        </a:spcAft>
                        <a:buNone/>
                      </a:pPr>
                      <a:r>
                        <a:rPr b="1" lang="en-US" sz="2800">
                          <a:latin typeface="Calibri"/>
                          <a:ea typeface="Calibri"/>
                          <a:cs typeface="Calibri"/>
                          <a:sym typeface="Calibri"/>
                        </a:rPr>
                        <a:t>BERT</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T5</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T5-small</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GPT2</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ChatGPT</a:t>
                      </a:r>
                      <a:endParaRPr b="1" sz="2800">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r>
              <a:tr h="889750">
                <a:tc rowSpan="2">
                  <a:txBody>
                    <a:bodyPr/>
                    <a:lstStyle/>
                    <a:p>
                      <a:pPr indent="0" lvl="0" marL="0" rtl="0" algn="ctr">
                        <a:spcBef>
                          <a:spcPts val="0"/>
                        </a:spcBef>
                        <a:spcAft>
                          <a:spcPts val="0"/>
                        </a:spcAft>
                        <a:buNone/>
                      </a:pPr>
                      <a:r>
                        <a:rPr b="1" lang="en-US" sz="2800">
                          <a:latin typeface="Calibri"/>
                          <a:ea typeface="Calibri"/>
                          <a:cs typeface="Calibri"/>
                          <a:sym typeface="Calibri"/>
                        </a:rPr>
                        <a:t>Fine-tuning</a:t>
                      </a:r>
                      <a:endParaRPr b="1" sz="28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f1-score</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0.545</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0.454</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b="1" lang="en-US" sz="3600">
                          <a:solidFill>
                            <a:srgbClr val="38761D"/>
                          </a:solidFill>
                          <a:latin typeface="Calibri"/>
                          <a:ea typeface="Calibri"/>
                          <a:cs typeface="Calibri"/>
                          <a:sym typeface="Calibri"/>
                        </a:rPr>
                        <a:t>0.70</a:t>
                      </a:r>
                      <a:endParaRPr b="1" sz="3600">
                        <a:solidFill>
                          <a:srgbClr val="38761D"/>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0.644</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r>
              <a:tr h="1001850">
                <a:tc vMerge="1"/>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Accuracy</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2100">
                          <a:solidFill>
                            <a:srgbClr val="666666"/>
                          </a:solidFill>
                          <a:latin typeface="Calibri"/>
                          <a:ea typeface="Calibri"/>
                          <a:cs typeface="Calibri"/>
                          <a:sym typeface="Calibri"/>
                        </a:rPr>
                        <a:t>0.552</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0.536</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b="1" lang="en-US" sz="3600">
                          <a:solidFill>
                            <a:srgbClr val="38761D"/>
                          </a:solidFill>
                          <a:latin typeface="Calibri"/>
                          <a:ea typeface="Calibri"/>
                          <a:cs typeface="Calibri"/>
                          <a:sym typeface="Calibri"/>
                        </a:rPr>
                        <a:t>0.70</a:t>
                      </a:r>
                      <a:endParaRPr b="1" sz="3600">
                        <a:solidFill>
                          <a:srgbClr val="38761D"/>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0.717</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r>
              <a:tr h="1001850">
                <a:tc rowSpan="2">
                  <a:txBody>
                    <a:bodyPr/>
                    <a:lstStyle/>
                    <a:p>
                      <a:pPr indent="0" lvl="0" marL="0" rtl="0" algn="ctr">
                        <a:spcBef>
                          <a:spcPts val="0"/>
                        </a:spcBef>
                        <a:spcAft>
                          <a:spcPts val="0"/>
                        </a:spcAft>
                        <a:buNone/>
                      </a:pPr>
                      <a:r>
                        <a:rPr b="1" lang="en-US" sz="2800">
                          <a:latin typeface="Calibri"/>
                          <a:ea typeface="Calibri"/>
                          <a:cs typeface="Calibri"/>
                          <a:sym typeface="Calibri"/>
                        </a:rPr>
                        <a:t>Prompt Engineering</a:t>
                      </a:r>
                      <a:endParaRPr b="1" sz="2800">
                        <a:latin typeface="Calibri"/>
                        <a:ea typeface="Calibri"/>
                        <a:cs typeface="Calibri"/>
                        <a:sym typeface="Calibri"/>
                      </a:endParaRPr>
                    </a:p>
                  </a:txBody>
                  <a:tcPr marT="91425" marB="91425" marR="91425" marL="91425" anchor="ctr">
                    <a:lnL cap="flat" cmpd="sng" w="19050">
                      <a:solidFill>
                        <a:srgbClr val="783F04"/>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f1-score</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0.084</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0.172</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0.242</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783F04"/>
                      </a:solidFill>
                      <a:prstDash val="dash"/>
                      <a:round/>
                      <a:headEnd len="sm" w="sm" type="none"/>
                      <a:tailEnd len="sm" w="sm" type="none"/>
                    </a:lnT>
                    <a:lnB cap="flat" cmpd="sng" w="19050">
                      <a:solidFill>
                        <a:srgbClr val="FFFFFF"/>
                      </a:solidFill>
                      <a:prstDash val="dash"/>
                      <a:round/>
                      <a:headEnd len="sm" w="sm" type="none"/>
                      <a:tailEnd len="sm" w="sm" type="none"/>
                    </a:lnB>
                  </a:tcPr>
                </a:tc>
              </a:tr>
              <a:tr h="1001850">
                <a:tc vMerge="1"/>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Accuracy</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0.148</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0.198</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FFFFFF"/>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c>
                  <a:txBody>
                    <a:bodyPr/>
                    <a:lstStyle/>
                    <a:p>
                      <a:pPr indent="0" lvl="0" marL="0" rtl="0" algn="ctr">
                        <a:spcBef>
                          <a:spcPts val="0"/>
                        </a:spcBef>
                        <a:spcAft>
                          <a:spcPts val="0"/>
                        </a:spcAft>
                        <a:buNone/>
                      </a:pPr>
                      <a:r>
                        <a:rPr lang="en-US" sz="1800">
                          <a:solidFill>
                            <a:srgbClr val="666666"/>
                          </a:solidFill>
                          <a:latin typeface="Calibri"/>
                          <a:ea typeface="Calibri"/>
                          <a:cs typeface="Calibri"/>
                          <a:sym typeface="Calibri"/>
                        </a:rPr>
                        <a:t>0.246</a:t>
                      </a:r>
                      <a:endParaRPr sz="1800">
                        <a:solidFill>
                          <a:srgbClr val="666666"/>
                        </a:solidFill>
                        <a:latin typeface="Calibri"/>
                        <a:ea typeface="Calibri"/>
                        <a:cs typeface="Calibri"/>
                        <a:sym typeface="Calibri"/>
                      </a:endParaRPr>
                    </a:p>
                  </a:txBody>
                  <a:tcPr marT="91425" marB="91425" marR="91425" marL="91425" anchor="ctr">
                    <a:lnL cap="flat" cmpd="sng" w="19050">
                      <a:solidFill>
                        <a:srgbClr val="FFFFFF"/>
                      </a:solidFill>
                      <a:prstDash val="dash"/>
                      <a:round/>
                      <a:headEnd len="sm" w="sm" type="none"/>
                      <a:tailEnd len="sm" w="sm" type="none"/>
                    </a:lnL>
                    <a:lnR cap="flat" cmpd="sng" w="19050">
                      <a:solidFill>
                        <a:srgbClr val="783F04"/>
                      </a:solidFill>
                      <a:prstDash val="dash"/>
                      <a:round/>
                      <a:headEnd len="sm" w="sm" type="none"/>
                      <a:tailEnd len="sm" w="sm" type="none"/>
                    </a:lnR>
                    <a:lnT cap="flat" cmpd="sng" w="19050">
                      <a:solidFill>
                        <a:srgbClr val="FFFFFF"/>
                      </a:solidFill>
                      <a:prstDash val="dash"/>
                      <a:round/>
                      <a:headEnd len="sm" w="sm" type="none"/>
                      <a:tailEnd len="sm" w="sm" type="none"/>
                    </a:lnT>
                    <a:lnB cap="flat" cmpd="sng" w="19050">
                      <a:solidFill>
                        <a:srgbClr val="783F04"/>
                      </a:solidFill>
                      <a:prstDash val="dash"/>
                      <a:round/>
                      <a:headEnd len="sm" w="sm" type="none"/>
                      <a:tailEnd len="sm" w="sm" type="none"/>
                    </a:lnB>
                  </a:tcPr>
                </a:tc>
              </a:tr>
            </a:tbl>
          </a:graphicData>
        </a:graphic>
      </p:graphicFrame>
      <p:sp>
        <p:nvSpPr>
          <p:cNvPr id="473" name="Google Shape;473;g2397891664b_0_959"/>
          <p:cNvSpPr txBox="1"/>
          <p:nvPr/>
        </p:nvSpPr>
        <p:spPr>
          <a:xfrm>
            <a:off x="360025" y="1115525"/>
            <a:ext cx="1062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rgbClr val="38761D"/>
                </a:solidFill>
              </a:rPr>
              <a:t>When we changed the data scale from 15,000 to </a:t>
            </a:r>
            <a:r>
              <a:rPr b="1" lang="en-US" sz="2600">
                <a:solidFill>
                  <a:srgbClr val="38761D"/>
                </a:solidFill>
              </a:rPr>
              <a:t>200,000</a:t>
            </a:r>
            <a:r>
              <a:rPr lang="en-US" sz="2600">
                <a:solidFill>
                  <a:srgbClr val="38761D"/>
                </a:solidFill>
              </a:rPr>
              <a:t>…</a:t>
            </a:r>
            <a:endParaRPr sz="2600">
              <a:solidFill>
                <a:srgbClr val="38761D"/>
              </a:solidFill>
            </a:endParaRPr>
          </a:p>
        </p:txBody>
      </p:sp>
      <p:sp>
        <p:nvSpPr>
          <p:cNvPr id="474" name="Google Shape;474;g2397891664b_0_959"/>
          <p:cNvSpPr txBox="1"/>
          <p:nvPr/>
        </p:nvSpPr>
        <p:spPr>
          <a:xfrm>
            <a:off x="834175" y="189650"/>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FUTURE WORK</a:t>
            </a:r>
            <a:endParaRPr b="1" sz="36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2397891664b_0_31"/>
          <p:cNvSpPr txBox="1"/>
          <p:nvPr/>
        </p:nvSpPr>
        <p:spPr>
          <a:xfrm>
            <a:off x="834175" y="189650"/>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FUTURE WORK</a:t>
            </a:r>
            <a:endParaRPr b="1" sz="3600">
              <a:solidFill>
                <a:schemeClr val="lt1"/>
              </a:solidFill>
              <a:latin typeface="Calibri"/>
              <a:ea typeface="Calibri"/>
              <a:cs typeface="Calibri"/>
              <a:sym typeface="Calibri"/>
            </a:endParaRPr>
          </a:p>
        </p:txBody>
      </p:sp>
      <p:grpSp>
        <p:nvGrpSpPr>
          <p:cNvPr id="480" name="Google Shape;480;g2397891664b_0_31"/>
          <p:cNvGrpSpPr/>
          <p:nvPr/>
        </p:nvGrpSpPr>
        <p:grpSpPr>
          <a:xfrm>
            <a:off x="529375" y="1504175"/>
            <a:ext cx="5299800" cy="4614625"/>
            <a:chOff x="834175" y="1504175"/>
            <a:chExt cx="5299800" cy="4614625"/>
          </a:xfrm>
        </p:grpSpPr>
        <p:sp>
          <p:nvSpPr>
            <p:cNvPr id="481" name="Google Shape;481;g2397891664b_0_31"/>
            <p:cNvSpPr/>
            <p:nvPr/>
          </p:nvSpPr>
          <p:spPr>
            <a:xfrm>
              <a:off x="834175" y="2380200"/>
              <a:ext cx="5299800" cy="3738600"/>
            </a:xfrm>
            <a:prstGeom prst="rect">
              <a:avLst/>
            </a:prstGeom>
            <a:solidFill>
              <a:srgbClr val="FFFFFF">
                <a:alpha val="0"/>
              </a:srgbClr>
            </a:solidFill>
            <a:ln cap="flat" cmpd="sng" w="9525">
              <a:solidFill>
                <a:srgbClr val="CC4125"/>
              </a:solidFill>
              <a:prstDash val="solid"/>
              <a:round/>
              <a:headEnd len="sm" w="sm" type="none"/>
              <a:tailEnd len="sm" w="sm" type="none"/>
            </a:ln>
          </p:spPr>
          <p:txBody>
            <a:bodyPr anchorCtr="0" anchor="ctr" bIns="45700" lIns="91425" spcFirstLastPara="1" rIns="91425" wrap="square" tIns="45700">
              <a:noAutofit/>
            </a:bodyPr>
            <a:lstStyle/>
            <a:p>
              <a:pPr indent="-419100" lvl="0" marL="457200" marR="0" rtl="0" algn="l">
                <a:lnSpc>
                  <a:spcPct val="100000"/>
                </a:lnSpc>
                <a:spcBef>
                  <a:spcPts val="0"/>
                </a:spcBef>
                <a:spcAft>
                  <a:spcPts val="0"/>
                </a:spcAft>
                <a:buClr>
                  <a:srgbClr val="5B0F00"/>
                </a:buClr>
                <a:buSzPts val="3000"/>
                <a:buFont typeface="Calibri"/>
                <a:buChar char="-"/>
              </a:pPr>
              <a:r>
                <a:rPr lang="en-US" sz="3000">
                  <a:solidFill>
                    <a:srgbClr val="5B0F00"/>
                  </a:solidFill>
                  <a:latin typeface="Calibri"/>
                  <a:ea typeface="Calibri"/>
                  <a:cs typeface="Calibri"/>
                  <a:sym typeface="Calibri"/>
                </a:rPr>
                <a:t>Discuss the scale of dataset and align the dataset and re-train, for the purpose of comparison</a:t>
              </a:r>
              <a:endParaRPr sz="3000">
                <a:solidFill>
                  <a:srgbClr val="5B0F00"/>
                </a:solidFill>
                <a:latin typeface="Calibri"/>
                <a:ea typeface="Calibri"/>
                <a:cs typeface="Calibri"/>
                <a:sym typeface="Calibri"/>
              </a:endParaRPr>
            </a:p>
            <a:p>
              <a:pPr indent="-419100" lvl="0" marL="457200" marR="0" rtl="0" algn="l">
                <a:lnSpc>
                  <a:spcPct val="100000"/>
                </a:lnSpc>
                <a:spcBef>
                  <a:spcPts val="0"/>
                </a:spcBef>
                <a:spcAft>
                  <a:spcPts val="0"/>
                </a:spcAft>
                <a:buClr>
                  <a:srgbClr val="5B0F00"/>
                </a:buClr>
                <a:buSzPts val="3000"/>
                <a:buFont typeface="Calibri"/>
                <a:buChar char="-"/>
              </a:pPr>
              <a:r>
                <a:rPr lang="en-US" sz="3000">
                  <a:solidFill>
                    <a:srgbClr val="5B0F00"/>
                  </a:solidFill>
                  <a:latin typeface="Calibri"/>
                  <a:ea typeface="Calibri"/>
                  <a:cs typeface="Calibri"/>
                  <a:sym typeface="Calibri"/>
                </a:rPr>
                <a:t>Compare the performance across different models</a:t>
              </a:r>
              <a:endParaRPr sz="3000">
                <a:solidFill>
                  <a:srgbClr val="5B0F00"/>
                </a:solidFill>
                <a:latin typeface="Calibri"/>
                <a:ea typeface="Calibri"/>
                <a:cs typeface="Calibri"/>
                <a:sym typeface="Calibri"/>
              </a:endParaRPr>
            </a:p>
          </p:txBody>
        </p:sp>
        <p:sp>
          <p:nvSpPr>
            <p:cNvPr id="482" name="Google Shape;482;g2397891664b_0_31"/>
            <p:cNvSpPr/>
            <p:nvPr/>
          </p:nvSpPr>
          <p:spPr>
            <a:xfrm>
              <a:off x="834175" y="1504175"/>
              <a:ext cx="5299800" cy="876000"/>
            </a:xfrm>
            <a:prstGeom prst="rect">
              <a:avLst/>
            </a:prstGeom>
            <a:solidFill>
              <a:srgbClr val="DD7E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3000">
                  <a:solidFill>
                    <a:schemeClr val="lt1"/>
                  </a:solidFill>
                  <a:latin typeface="Calibri"/>
                  <a:ea typeface="Calibri"/>
                  <a:cs typeface="Calibri"/>
                  <a:sym typeface="Calibri"/>
                </a:rPr>
                <a:t>Fine-Tune</a:t>
              </a:r>
              <a:endParaRPr b="1" i="0" sz="3000" u="none" cap="none" strike="noStrike">
                <a:solidFill>
                  <a:schemeClr val="lt1"/>
                </a:solidFill>
                <a:latin typeface="Calibri"/>
                <a:ea typeface="Calibri"/>
                <a:cs typeface="Calibri"/>
                <a:sym typeface="Calibri"/>
              </a:endParaRPr>
            </a:p>
          </p:txBody>
        </p:sp>
      </p:grpSp>
      <p:grpSp>
        <p:nvGrpSpPr>
          <p:cNvPr id="483" name="Google Shape;483;g2397891664b_0_31"/>
          <p:cNvGrpSpPr/>
          <p:nvPr/>
        </p:nvGrpSpPr>
        <p:grpSpPr>
          <a:xfrm>
            <a:off x="6367025" y="1504175"/>
            <a:ext cx="5299800" cy="4614625"/>
            <a:chOff x="834175" y="1504175"/>
            <a:chExt cx="5299800" cy="4614625"/>
          </a:xfrm>
        </p:grpSpPr>
        <p:sp>
          <p:nvSpPr>
            <p:cNvPr id="484" name="Google Shape;484;g2397891664b_0_31"/>
            <p:cNvSpPr/>
            <p:nvPr/>
          </p:nvSpPr>
          <p:spPr>
            <a:xfrm>
              <a:off x="834175" y="2380200"/>
              <a:ext cx="5299800" cy="3738600"/>
            </a:xfrm>
            <a:prstGeom prst="rect">
              <a:avLst/>
            </a:prstGeom>
            <a:solidFill>
              <a:srgbClr val="FFFFFF">
                <a:alpha val="0"/>
              </a:srgbClr>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419100" lvl="0" marL="457200" marR="0" rtl="0" algn="l">
                <a:lnSpc>
                  <a:spcPct val="100000"/>
                </a:lnSpc>
                <a:spcBef>
                  <a:spcPts val="0"/>
                </a:spcBef>
                <a:spcAft>
                  <a:spcPts val="0"/>
                </a:spcAft>
                <a:buClr>
                  <a:srgbClr val="5B0F00"/>
                </a:buClr>
                <a:buSzPts val="3000"/>
                <a:buFont typeface="Calibri"/>
                <a:buChar char="-"/>
              </a:pPr>
              <a:r>
                <a:rPr lang="en-US" sz="3000">
                  <a:solidFill>
                    <a:srgbClr val="5B0F00"/>
                  </a:solidFill>
                  <a:latin typeface="Calibri"/>
                  <a:ea typeface="Calibri"/>
                  <a:cs typeface="Calibri"/>
                  <a:sym typeface="Calibri"/>
                </a:rPr>
                <a:t>Figure out the most appropriate on each of the model</a:t>
              </a:r>
              <a:endParaRPr sz="3000">
                <a:solidFill>
                  <a:srgbClr val="5B0F00"/>
                </a:solidFill>
                <a:latin typeface="Calibri"/>
                <a:ea typeface="Calibri"/>
                <a:cs typeface="Calibri"/>
                <a:sym typeface="Calibri"/>
              </a:endParaRPr>
            </a:p>
            <a:p>
              <a:pPr indent="-419100" lvl="0" marL="457200" marR="0" rtl="0" algn="l">
                <a:lnSpc>
                  <a:spcPct val="100000"/>
                </a:lnSpc>
                <a:spcBef>
                  <a:spcPts val="0"/>
                </a:spcBef>
                <a:spcAft>
                  <a:spcPts val="0"/>
                </a:spcAft>
                <a:buClr>
                  <a:srgbClr val="5B0F00"/>
                </a:buClr>
                <a:buSzPts val="3000"/>
                <a:buFont typeface="Calibri"/>
                <a:buChar char="-"/>
              </a:pPr>
              <a:r>
                <a:rPr lang="en-US" sz="3000">
                  <a:solidFill>
                    <a:srgbClr val="5B0F00"/>
                  </a:solidFill>
                  <a:latin typeface="Calibri"/>
                  <a:ea typeface="Calibri"/>
                  <a:cs typeface="Calibri"/>
                  <a:sym typeface="Calibri"/>
                </a:rPr>
                <a:t>Figure out the way to compare given different prompts</a:t>
              </a:r>
              <a:endParaRPr sz="3000">
                <a:solidFill>
                  <a:srgbClr val="5B0F00"/>
                </a:solidFill>
                <a:latin typeface="Calibri"/>
                <a:ea typeface="Calibri"/>
                <a:cs typeface="Calibri"/>
                <a:sym typeface="Calibri"/>
              </a:endParaRPr>
            </a:p>
          </p:txBody>
        </p:sp>
        <p:sp>
          <p:nvSpPr>
            <p:cNvPr id="485" name="Google Shape;485;g2397891664b_0_31"/>
            <p:cNvSpPr/>
            <p:nvPr/>
          </p:nvSpPr>
          <p:spPr>
            <a:xfrm>
              <a:off x="834175" y="1504175"/>
              <a:ext cx="5299800" cy="876000"/>
            </a:xfrm>
            <a:prstGeom prst="rect">
              <a:avLst/>
            </a:prstGeom>
            <a:solidFill>
              <a:srgbClr val="93C47D"/>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3000">
                  <a:solidFill>
                    <a:schemeClr val="lt1"/>
                  </a:solidFill>
                  <a:latin typeface="Calibri"/>
                  <a:ea typeface="Calibri"/>
                  <a:cs typeface="Calibri"/>
                  <a:sym typeface="Calibri"/>
                </a:rPr>
                <a:t>Prompt Engineering</a:t>
              </a:r>
              <a:endParaRPr b="1" i="0" sz="3000" u="none" cap="none" strike="noStrike">
                <a:solidFill>
                  <a:schemeClr val="lt1"/>
                </a:solidFill>
                <a:latin typeface="Calibri"/>
                <a:ea typeface="Calibri"/>
                <a:cs typeface="Calibri"/>
                <a:sym typeface="Calibri"/>
              </a:endParaRPr>
            </a:p>
          </p:txBody>
        </p:sp>
      </p:grpSp>
      <p:sp>
        <p:nvSpPr>
          <p:cNvPr id="486" name="Google Shape;486;g2397891664b_0_31"/>
          <p:cNvSpPr txBox="1"/>
          <p:nvPr/>
        </p:nvSpPr>
        <p:spPr>
          <a:xfrm>
            <a:off x="280150" y="272600"/>
            <a:ext cx="74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Calibri"/>
                <a:ea typeface="Calibri"/>
                <a:cs typeface="Calibri"/>
                <a:sym typeface="Calibri"/>
              </a:rPr>
              <a:t>6</a:t>
            </a:r>
            <a:endParaRPr b="1" sz="2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397891664b_0_71"/>
          <p:cNvSpPr txBox="1"/>
          <p:nvPr/>
        </p:nvSpPr>
        <p:spPr>
          <a:xfrm>
            <a:off x="631075" y="143625"/>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MOTIVATION</a:t>
            </a:r>
            <a:r>
              <a:rPr b="1" lang="en-US" sz="3600">
                <a:solidFill>
                  <a:schemeClr val="lt1"/>
                </a:solidFill>
                <a:latin typeface="Calibri"/>
                <a:ea typeface="Calibri"/>
                <a:cs typeface="Calibri"/>
                <a:sym typeface="Calibri"/>
              </a:rPr>
              <a:t> </a:t>
            </a:r>
            <a:endParaRPr b="1" sz="3600">
              <a:solidFill>
                <a:schemeClr val="lt1"/>
              </a:solidFill>
              <a:latin typeface="Calibri"/>
              <a:ea typeface="Calibri"/>
              <a:cs typeface="Calibri"/>
              <a:sym typeface="Calibri"/>
            </a:endParaRPr>
          </a:p>
        </p:txBody>
      </p:sp>
      <p:sp>
        <p:nvSpPr>
          <p:cNvPr id="206" name="Google Shape;206;g2397891664b_0_71"/>
          <p:cNvSpPr txBox="1"/>
          <p:nvPr/>
        </p:nvSpPr>
        <p:spPr>
          <a:xfrm>
            <a:off x="280150" y="272600"/>
            <a:ext cx="74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Calibri"/>
                <a:ea typeface="Calibri"/>
                <a:cs typeface="Calibri"/>
                <a:sym typeface="Calibri"/>
              </a:rPr>
              <a:t>1</a:t>
            </a:r>
            <a:endParaRPr b="1" sz="2600">
              <a:solidFill>
                <a:schemeClr val="lt1"/>
              </a:solidFill>
              <a:latin typeface="Calibri"/>
              <a:ea typeface="Calibri"/>
              <a:cs typeface="Calibri"/>
              <a:sym typeface="Calibri"/>
            </a:endParaRPr>
          </a:p>
        </p:txBody>
      </p:sp>
      <p:sp>
        <p:nvSpPr>
          <p:cNvPr id="207" name="Google Shape;207;g2397891664b_0_71"/>
          <p:cNvSpPr txBox="1"/>
          <p:nvPr/>
        </p:nvSpPr>
        <p:spPr>
          <a:xfrm>
            <a:off x="503125" y="1197950"/>
            <a:ext cx="11192100" cy="5331000"/>
          </a:xfrm>
          <a:prstGeom prst="rect">
            <a:avLst/>
          </a:prstGeom>
          <a:noFill/>
          <a:ln>
            <a:noFill/>
          </a:ln>
        </p:spPr>
        <p:txBody>
          <a:bodyPr anchorCtr="0" anchor="t" bIns="91425" lIns="91425" spcFirstLastPara="1" rIns="91425" wrap="square" tIns="91425">
            <a:spAutoFit/>
          </a:bodyPr>
          <a:lstStyle/>
          <a:p>
            <a:pPr indent="-358140" lvl="0" marL="342900" rtl="0" algn="l">
              <a:lnSpc>
                <a:spcPct val="150000"/>
              </a:lnSpc>
              <a:spcBef>
                <a:spcPts val="1000"/>
              </a:spcBef>
              <a:spcAft>
                <a:spcPts val="0"/>
              </a:spcAft>
              <a:buClr>
                <a:srgbClr val="434343"/>
              </a:buClr>
              <a:buSzPts val="2400"/>
              <a:buFont typeface="Calibri"/>
              <a:buChar char="•"/>
            </a:pPr>
            <a:r>
              <a:rPr lang="en-US" sz="2400">
                <a:solidFill>
                  <a:srgbClr val="434343"/>
                </a:solidFill>
                <a:latin typeface="Calibri"/>
                <a:ea typeface="Calibri"/>
                <a:cs typeface="Calibri"/>
                <a:sym typeface="Calibri"/>
              </a:rPr>
              <a:t>Semantic</a:t>
            </a:r>
            <a:r>
              <a:rPr lang="en-US" sz="2400">
                <a:solidFill>
                  <a:srgbClr val="434343"/>
                </a:solidFill>
                <a:latin typeface="Calibri"/>
                <a:ea typeface="Calibri"/>
                <a:cs typeface="Calibri"/>
                <a:sym typeface="Calibri"/>
              </a:rPr>
              <a:t> analysis can be challenging for Chinese language corpus:</a:t>
            </a:r>
            <a:endParaRPr sz="2400">
              <a:solidFill>
                <a:srgbClr val="434343"/>
              </a:solidFill>
              <a:latin typeface="Calibri"/>
              <a:ea typeface="Calibri"/>
              <a:cs typeface="Calibri"/>
              <a:sym typeface="Calibri"/>
            </a:endParaRPr>
          </a:p>
          <a:p>
            <a:pPr indent="0" lvl="0" marL="0" rtl="0" algn="l">
              <a:lnSpc>
                <a:spcPct val="150000"/>
              </a:lnSpc>
              <a:spcBef>
                <a:spcPts val="1000"/>
              </a:spcBef>
              <a:spcAft>
                <a:spcPts val="0"/>
              </a:spcAft>
              <a:buNone/>
            </a:pPr>
            <a:r>
              <a:rPr lang="en-US" sz="2400">
                <a:solidFill>
                  <a:srgbClr val="434343"/>
                </a:solidFill>
                <a:latin typeface="Calibri"/>
                <a:ea typeface="Calibri"/>
                <a:cs typeface="Calibri"/>
                <a:sym typeface="Calibri"/>
              </a:rPr>
              <a:t>      - Ambiguity</a:t>
            </a:r>
            <a:endParaRPr sz="2400">
              <a:solidFill>
                <a:srgbClr val="434343"/>
              </a:solidFill>
              <a:latin typeface="Calibri"/>
              <a:ea typeface="Calibri"/>
              <a:cs typeface="Calibri"/>
              <a:sym typeface="Calibri"/>
            </a:endParaRPr>
          </a:p>
          <a:p>
            <a:pPr indent="0" lvl="0" marL="0" rtl="0" algn="l">
              <a:lnSpc>
                <a:spcPct val="150000"/>
              </a:lnSpc>
              <a:spcBef>
                <a:spcPts val="1000"/>
              </a:spcBef>
              <a:spcAft>
                <a:spcPts val="0"/>
              </a:spcAft>
              <a:buNone/>
            </a:pPr>
            <a:r>
              <a:rPr lang="en-US" sz="2400">
                <a:solidFill>
                  <a:srgbClr val="434343"/>
                </a:solidFill>
                <a:latin typeface="Calibri"/>
                <a:ea typeface="Calibri"/>
                <a:cs typeface="Calibri"/>
                <a:sym typeface="Calibri"/>
              </a:rPr>
              <a:t>      - Polysemy</a:t>
            </a:r>
            <a:endParaRPr sz="2400">
              <a:solidFill>
                <a:srgbClr val="434343"/>
              </a:solidFill>
              <a:latin typeface="Calibri"/>
              <a:ea typeface="Calibri"/>
              <a:cs typeface="Calibri"/>
              <a:sym typeface="Calibri"/>
            </a:endParaRPr>
          </a:p>
          <a:p>
            <a:pPr indent="0" lvl="0" marL="0" rtl="0" algn="l">
              <a:lnSpc>
                <a:spcPct val="150000"/>
              </a:lnSpc>
              <a:spcBef>
                <a:spcPts val="1000"/>
              </a:spcBef>
              <a:spcAft>
                <a:spcPts val="0"/>
              </a:spcAft>
              <a:buNone/>
            </a:pPr>
            <a:r>
              <a:rPr lang="en-US" sz="2400">
                <a:solidFill>
                  <a:srgbClr val="434343"/>
                </a:solidFill>
                <a:latin typeface="Calibri"/>
                <a:ea typeface="Calibri"/>
                <a:cs typeface="Calibri"/>
                <a:sym typeface="Calibri"/>
              </a:rPr>
              <a:t>      - Contextual information</a:t>
            </a:r>
            <a:endParaRPr sz="2400">
              <a:solidFill>
                <a:srgbClr val="434343"/>
              </a:solidFill>
              <a:latin typeface="Calibri"/>
              <a:ea typeface="Calibri"/>
              <a:cs typeface="Calibri"/>
              <a:sym typeface="Calibri"/>
            </a:endParaRPr>
          </a:p>
          <a:p>
            <a:pPr indent="0" lvl="0" marL="0" rtl="0" algn="l">
              <a:lnSpc>
                <a:spcPct val="150000"/>
              </a:lnSpc>
              <a:spcBef>
                <a:spcPts val="1000"/>
              </a:spcBef>
              <a:spcAft>
                <a:spcPts val="0"/>
              </a:spcAft>
              <a:buNone/>
            </a:pPr>
            <a:r>
              <a:rPr lang="en-US" sz="2400">
                <a:solidFill>
                  <a:srgbClr val="434343"/>
                </a:solidFill>
                <a:latin typeface="Calibri"/>
                <a:ea typeface="Calibri"/>
                <a:cs typeface="Calibri"/>
                <a:sym typeface="Calibri"/>
              </a:rPr>
              <a:t>      - Near-synonyms</a:t>
            </a:r>
            <a:endParaRPr sz="2400">
              <a:solidFill>
                <a:srgbClr val="434343"/>
              </a:solidFill>
              <a:latin typeface="Calibri"/>
              <a:ea typeface="Calibri"/>
              <a:cs typeface="Calibri"/>
              <a:sym typeface="Calibri"/>
            </a:endParaRPr>
          </a:p>
          <a:p>
            <a:pPr indent="0" lvl="0" marL="0" rtl="0" algn="l">
              <a:lnSpc>
                <a:spcPct val="150000"/>
              </a:lnSpc>
              <a:spcBef>
                <a:spcPts val="1000"/>
              </a:spcBef>
              <a:spcAft>
                <a:spcPts val="0"/>
              </a:spcAft>
              <a:buNone/>
            </a:pPr>
            <a:r>
              <a:rPr lang="en-US" sz="2400">
                <a:solidFill>
                  <a:srgbClr val="434343"/>
                </a:solidFill>
                <a:latin typeface="Calibri"/>
                <a:ea typeface="Calibri"/>
                <a:cs typeface="Calibri"/>
                <a:sym typeface="Calibri"/>
              </a:rPr>
              <a:t>      - ...</a:t>
            </a:r>
            <a:endParaRPr sz="2400">
              <a:solidFill>
                <a:srgbClr val="434343"/>
              </a:solidFill>
              <a:latin typeface="Calibri"/>
              <a:ea typeface="Calibri"/>
              <a:cs typeface="Calibri"/>
              <a:sym typeface="Calibri"/>
            </a:endParaRPr>
          </a:p>
          <a:p>
            <a:pPr indent="-358140" lvl="0" marL="342900" rtl="0" algn="l">
              <a:lnSpc>
                <a:spcPct val="150000"/>
              </a:lnSpc>
              <a:spcBef>
                <a:spcPts val="1000"/>
              </a:spcBef>
              <a:spcAft>
                <a:spcPts val="0"/>
              </a:spcAft>
              <a:buClr>
                <a:srgbClr val="434343"/>
              </a:buClr>
              <a:buSzPts val="2400"/>
              <a:buFont typeface="Calibri"/>
              <a:buChar char="•"/>
            </a:pPr>
            <a:r>
              <a:rPr lang="en-US" sz="2400">
                <a:solidFill>
                  <a:srgbClr val="434343"/>
                </a:solidFill>
                <a:latin typeface="Calibri"/>
                <a:ea typeface="Calibri"/>
                <a:cs typeface="Calibri"/>
                <a:sym typeface="Calibri"/>
              </a:rPr>
              <a:t>Most transformer-based models are trained on English corpus.</a:t>
            </a:r>
            <a:endParaRPr sz="2400">
              <a:solidFill>
                <a:srgbClr val="434343"/>
              </a:solidFill>
              <a:latin typeface="Calibri"/>
              <a:ea typeface="Calibri"/>
              <a:cs typeface="Calibri"/>
              <a:sym typeface="Calibri"/>
            </a:endParaRPr>
          </a:p>
          <a:p>
            <a:pPr indent="-358140" lvl="0" marL="342900" rtl="0" algn="l">
              <a:lnSpc>
                <a:spcPct val="150000"/>
              </a:lnSpc>
              <a:spcBef>
                <a:spcPts val="1000"/>
              </a:spcBef>
              <a:spcAft>
                <a:spcPts val="0"/>
              </a:spcAft>
              <a:buClr>
                <a:srgbClr val="434343"/>
              </a:buClr>
              <a:buSzPts val="2400"/>
              <a:buFont typeface="Calibri"/>
              <a:buChar char="•"/>
            </a:pPr>
            <a:r>
              <a:rPr lang="en-US" sz="2400">
                <a:solidFill>
                  <a:srgbClr val="434343"/>
                </a:solidFill>
                <a:latin typeface="Calibri"/>
                <a:ea typeface="Calibri"/>
                <a:cs typeface="Calibri"/>
                <a:sym typeface="Calibri"/>
              </a:rPr>
              <a:t>We are linguistic students, let’s try bilingual tasks.</a:t>
            </a:r>
            <a:endParaRPr sz="2400">
              <a:solidFill>
                <a:srgbClr val="434343"/>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490" name="Shape 490"/>
        <p:cNvGrpSpPr/>
        <p:nvPr/>
      </p:nvGrpSpPr>
      <p:grpSpPr>
        <a:xfrm>
          <a:off x="0" y="0"/>
          <a:ext cx="0" cy="0"/>
          <a:chOff x="0" y="0"/>
          <a:chExt cx="0" cy="0"/>
        </a:xfrm>
      </p:grpSpPr>
      <p:pic>
        <p:nvPicPr>
          <p:cNvPr descr="âèègifâçå¾çæç´¢ç»æ" id="491" name="Google Shape;491;p29"/>
          <p:cNvPicPr preferRelativeResize="0"/>
          <p:nvPr/>
        </p:nvPicPr>
        <p:blipFill rotWithShape="1">
          <a:blip r:embed="rId3">
            <a:alphaModFix/>
          </a:blip>
          <a:srcRect b="0" l="0" r="0" t="0"/>
          <a:stretch/>
        </p:blipFill>
        <p:spPr>
          <a:xfrm>
            <a:off x="7179295" y="2276872"/>
            <a:ext cx="3336112" cy="2502084"/>
          </a:xfrm>
          <a:prstGeom prst="rect">
            <a:avLst/>
          </a:prstGeom>
          <a:noFill/>
          <a:ln>
            <a:noFill/>
          </a:ln>
        </p:spPr>
      </p:pic>
      <p:sp>
        <p:nvSpPr>
          <p:cNvPr id="492" name="Google Shape;492;p29"/>
          <p:cNvSpPr txBox="1"/>
          <p:nvPr/>
        </p:nvSpPr>
        <p:spPr>
          <a:xfrm>
            <a:off x="701971" y="2413338"/>
            <a:ext cx="10616855"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Arial Black"/>
                <a:ea typeface="Arial Black"/>
                <a:cs typeface="Arial Black"/>
                <a:sym typeface="Arial Black"/>
              </a:rPr>
              <a:t>The End</a:t>
            </a:r>
            <a:endParaRPr b="0" i="0" sz="6000" u="none" cap="none" strike="noStrike">
              <a:solidFill>
                <a:srgbClr val="000000"/>
              </a:solidFill>
              <a:latin typeface="Arial Black"/>
              <a:ea typeface="Arial Black"/>
              <a:cs typeface="Arial Black"/>
              <a:sym typeface="Arial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397891664b_0_250"/>
          <p:cNvSpPr txBox="1"/>
          <p:nvPr>
            <p:ph idx="1" type="subTitle"/>
          </p:nvPr>
        </p:nvSpPr>
        <p:spPr>
          <a:xfrm>
            <a:off x="749808" y="433400"/>
            <a:ext cx="10958100" cy="15180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Clr>
                <a:srgbClr val="595959"/>
              </a:buClr>
              <a:buSzPts val="2400"/>
              <a:buNone/>
            </a:pPr>
            <a:r>
              <a:rPr b="1" lang="en-US" sz="2000">
                <a:latin typeface="Calibri"/>
                <a:ea typeface="Calibri"/>
                <a:cs typeface="Calibri"/>
                <a:sym typeface="Calibri"/>
              </a:rPr>
              <a:t>Chinese idioms </a:t>
            </a:r>
            <a:endParaRPr b="1" sz="2000">
              <a:latin typeface="Calibri"/>
              <a:ea typeface="Calibri"/>
              <a:cs typeface="Calibri"/>
              <a:sym typeface="Calibri"/>
            </a:endParaRPr>
          </a:p>
          <a:p>
            <a:pPr indent="-426719" lvl="0" marL="342900" rtl="0" algn="l">
              <a:lnSpc>
                <a:spcPct val="100000"/>
              </a:lnSpc>
              <a:spcBef>
                <a:spcPts val="600"/>
              </a:spcBef>
              <a:spcAft>
                <a:spcPts val="0"/>
              </a:spcAft>
              <a:buClr>
                <a:srgbClr val="595959"/>
              </a:buClr>
              <a:buSzPts val="3000"/>
              <a:buFont typeface="Calibri"/>
              <a:buChar char="•"/>
            </a:pPr>
            <a:r>
              <a:rPr lang="en-US" sz="2000">
                <a:latin typeface="Calibri"/>
                <a:ea typeface="Calibri"/>
                <a:cs typeface="Calibri"/>
                <a:sym typeface="Calibri"/>
              </a:rPr>
              <a:t>Also known as “Chengyu”. Succinctly paraphrasing or summarizing the original text.</a:t>
            </a:r>
            <a:endParaRPr sz="2000">
              <a:latin typeface="Calibri"/>
              <a:ea typeface="Calibri"/>
              <a:cs typeface="Calibri"/>
              <a:sym typeface="Calibri"/>
            </a:endParaRPr>
          </a:p>
          <a:p>
            <a:pPr indent="-426719" lvl="0" marL="342900" rtl="0" algn="l">
              <a:lnSpc>
                <a:spcPct val="100000"/>
              </a:lnSpc>
              <a:spcBef>
                <a:spcPts val="500"/>
              </a:spcBef>
              <a:spcAft>
                <a:spcPts val="0"/>
              </a:spcAft>
              <a:buClr>
                <a:srgbClr val="595959"/>
              </a:buClr>
              <a:buSzPts val="3000"/>
              <a:buFont typeface="Calibri"/>
              <a:buChar char="•"/>
            </a:pPr>
            <a:r>
              <a:rPr lang="en-US" sz="2000">
                <a:latin typeface="Calibri"/>
                <a:ea typeface="Calibri"/>
                <a:cs typeface="Calibri"/>
                <a:sym typeface="Calibri"/>
              </a:rPr>
              <a:t>A type of Chinese expression, most of which consist of four characters.</a:t>
            </a:r>
            <a:endParaRPr sz="2000">
              <a:latin typeface="Calibri"/>
              <a:ea typeface="Calibri"/>
              <a:cs typeface="Calibri"/>
              <a:sym typeface="Calibri"/>
            </a:endParaRPr>
          </a:p>
        </p:txBody>
      </p:sp>
      <p:pic>
        <p:nvPicPr>
          <p:cNvPr descr="27069322_115910601036_4" id="213" name="Google Shape;213;g2397891664b_0_250"/>
          <p:cNvPicPr preferRelativeResize="0"/>
          <p:nvPr/>
        </p:nvPicPr>
        <p:blipFill rotWithShape="1">
          <a:blip r:embed="rId3">
            <a:alphaModFix/>
          </a:blip>
          <a:srcRect b="0" l="0" r="0" t="0"/>
          <a:stretch/>
        </p:blipFill>
        <p:spPr>
          <a:xfrm>
            <a:off x="764300" y="2207925"/>
            <a:ext cx="3744600" cy="4114700"/>
          </a:xfrm>
          <a:prstGeom prst="rect">
            <a:avLst/>
          </a:prstGeom>
          <a:noFill/>
          <a:ln>
            <a:noFill/>
          </a:ln>
        </p:spPr>
      </p:pic>
      <p:sp>
        <p:nvSpPr>
          <p:cNvPr id="214" name="Google Shape;214;g2397891664b_0_250"/>
          <p:cNvSpPr/>
          <p:nvPr/>
        </p:nvSpPr>
        <p:spPr>
          <a:xfrm>
            <a:off x="5072475" y="2207919"/>
            <a:ext cx="6595800" cy="922500"/>
          </a:xfrm>
          <a:prstGeom prst="rect">
            <a:avLst/>
          </a:prstGeom>
          <a:noFill/>
          <a:ln>
            <a:noFill/>
          </a:ln>
        </p:spPr>
        <p:txBody>
          <a:bodyPr anchorCtr="0" anchor="t" bIns="46800" lIns="90000" spcFirstLastPara="1" rIns="90000" wrap="square" tIns="46800">
            <a:noAutofit/>
          </a:bodyPr>
          <a:lstStyle/>
          <a:p>
            <a:pPr indent="0" lvl="0" marL="0" marR="0" rtl="0" algn="l">
              <a:lnSpc>
                <a:spcPct val="110000"/>
              </a:lnSpc>
              <a:spcBef>
                <a:spcPts val="0"/>
              </a:spcBef>
              <a:spcAft>
                <a:spcPts val="0"/>
              </a:spcAft>
              <a:buClr>
                <a:srgbClr val="595959"/>
              </a:buClr>
              <a:buSzPts val="1600"/>
              <a:buFont typeface="Arial"/>
              <a:buNone/>
            </a:pPr>
            <a:r>
              <a:rPr b="1" lang="en-US" sz="2000" u="none" cap="none" strike="noStrike">
                <a:solidFill>
                  <a:srgbClr val="595959"/>
                </a:solidFill>
                <a:latin typeface="Calibri"/>
                <a:ea typeface="Calibri"/>
                <a:cs typeface="Calibri"/>
                <a:sym typeface="Calibri"/>
              </a:rPr>
              <a:t>English:</a:t>
            </a:r>
            <a:endParaRPr b="1" sz="2000" u="none" cap="none" strike="noStrike">
              <a:solidFill>
                <a:srgbClr val="595959"/>
              </a:solidFill>
              <a:latin typeface="Calibri"/>
              <a:ea typeface="Calibri"/>
              <a:cs typeface="Calibri"/>
              <a:sym typeface="Calibri"/>
            </a:endParaRPr>
          </a:p>
          <a:p>
            <a:pPr indent="0" lvl="0" marL="0" marR="0" rtl="0" algn="l">
              <a:lnSpc>
                <a:spcPct val="110000"/>
              </a:lnSpc>
              <a:spcBef>
                <a:spcPts val="1000"/>
              </a:spcBef>
              <a:spcAft>
                <a:spcPts val="0"/>
              </a:spcAft>
              <a:buClr>
                <a:srgbClr val="595959"/>
              </a:buClr>
              <a:buSzPts val="1600"/>
              <a:buFont typeface="Arial"/>
              <a:buNone/>
            </a:pPr>
            <a:r>
              <a:rPr lang="en-US" sz="2000" u="none" cap="none" strike="noStrike">
                <a:solidFill>
                  <a:srgbClr val="595959"/>
                </a:solidFill>
                <a:latin typeface="Calibri"/>
                <a:ea typeface="Calibri"/>
                <a:cs typeface="Calibri"/>
                <a:sym typeface="Calibri"/>
              </a:rPr>
              <a:t>one corner of an ice mountain</a:t>
            </a:r>
            <a:endParaRPr sz="2000" u="none" cap="none" strike="noStrike">
              <a:solidFill>
                <a:srgbClr val="595959"/>
              </a:solidFill>
              <a:latin typeface="Calibri"/>
              <a:ea typeface="Calibri"/>
              <a:cs typeface="Calibri"/>
              <a:sym typeface="Calibri"/>
            </a:endParaRPr>
          </a:p>
        </p:txBody>
      </p:sp>
      <p:sp>
        <p:nvSpPr>
          <p:cNvPr id="215" name="Google Shape;215;g2397891664b_0_250"/>
          <p:cNvSpPr/>
          <p:nvPr/>
        </p:nvSpPr>
        <p:spPr>
          <a:xfrm>
            <a:off x="5072475" y="2789796"/>
            <a:ext cx="6595800" cy="2218800"/>
          </a:xfrm>
          <a:prstGeom prst="rect">
            <a:avLst/>
          </a:prstGeom>
          <a:noFill/>
          <a:ln>
            <a:noFill/>
          </a:ln>
        </p:spPr>
        <p:txBody>
          <a:bodyPr anchorCtr="0" anchor="t" bIns="46800" lIns="90000" spcFirstLastPara="1" rIns="90000" wrap="square" tIns="46800">
            <a:noAutofit/>
          </a:bodyPr>
          <a:lstStyle/>
          <a:p>
            <a:pPr indent="0" lvl="0" marL="0" marR="0" rtl="0" algn="l">
              <a:lnSpc>
                <a:spcPct val="110000"/>
              </a:lnSpc>
              <a:spcBef>
                <a:spcPts val="1000"/>
              </a:spcBef>
              <a:spcAft>
                <a:spcPts val="0"/>
              </a:spcAft>
              <a:buClr>
                <a:srgbClr val="595959"/>
              </a:buClr>
              <a:buSzPts val="1600"/>
              <a:buFont typeface="Arial"/>
              <a:buNone/>
            </a:pPr>
            <a:r>
              <a:t/>
            </a:r>
            <a:endParaRPr sz="2000" u="none" cap="none" strike="noStrike">
              <a:solidFill>
                <a:srgbClr val="595959"/>
              </a:solidFill>
              <a:latin typeface="Calibri"/>
              <a:ea typeface="Calibri"/>
              <a:cs typeface="Calibri"/>
              <a:sym typeface="Calibri"/>
            </a:endParaRPr>
          </a:p>
          <a:p>
            <a:pPr indent="0" lvl="0" marL="0" marR="0" rtl="0" algn="l">
              <a:lnSpc>
                <a:spcPct val="110000"/>
              </a:lnSpc>
              <a:spcBef>
                <a:spcPts val="2200"/>
              </a:spcBef>
              <a:spcAft>
                <a:spcPts val="0"/>
              </a:spcAft>
              <a:buClr>
                <a:srgbClr val="595959"/>
              </a:buClr>
              <a:buSzPts val="1600"/>
              <a:buFont typeface="Arial"/>
              <a:buNone/>
            </a:pPr>
            <a:r>
              <a:rPr b="1" lang="en-US" sz="2000" u="none" cap="none" strike="noStrike">
                <a:solidFill>
                  <a:srgbClr val="595959"/>
                </a:solidFill>
                <a:latin typeface="Calibri"/>
                <a:ea typeface="Calibri"/>
                <a:cs typeface="Calibri"/>
                <a:sym typeface="Calibri"/>
              </a:rPr>
              <a:t>Chinese:</a:t>
            </a:r>
            <a:endParaRPr b="1" sz="2000" u="none" cap="none" strike="noStrike">
              <a:solidFill>
                <a:srgbClr val="595959"/>
              </a:solidFill>
              <a:latin typeface="Calibri"/>
              <a:ea typeface="Calibri"/>
              <a:cs typeface="Calibri"/>
              <a:sym typeface="Calibri"/>
            </a:endParaRPr>
          </a:p>
          <a:p>
            <a:pPr indent="0" lvl="0" marL="0" marR="0" rtl="0" algn="l">
              <a:lnSpc>
                <a:spcPct val="110000"/>
              </a:lnSpc>
              <a:spcBef>
                <a:spcPts val="1000"/>
              </a:spcBef>
              <a:spcAft>
                <a:spcPts val="0"/>
              </a:spcAft>
              <a:buClr>
                <a:srgbClr val="595959"/>
              </a:buClr>
              <a:buSzPts val="1600"/>
              <a:buFont typeface="Arial"/>
              <a:buNone/>
            </a:pPr>
            <a:r>
              <a:rPr lang="en-US" sz="2000" u="none" cap="none" strike="noStrike">
                <a:solidFill>
                  <a:srgbClr val="595959"/>
                </a:solidFill>
                <a:latin typeface="Calibri"/>
                <a:ea typeface="Calibri"/>
                <a:cs typeface="Calibri"/>
                <a:sym typeface="Calibri"/>
              </a:rPr>
              <a:t> 冰          山             一          角</a:t>
            </a:r>
            <a:endParaRPr sz="2000" u="none" cap="none" strike="noStrike">
              <a:solidFill>
                <a:srgbClr val="595959"/>
              </a:solidFill>
              <a:latin typeface="Calibri"/>
              <a:ea typeface="Calibri"/>
              <a:cs typeface="Calibri"/>
              <a:sym typeface="Calibri"/>
            </a:endParaRPr>
          </a:p>
          <a:p>
            <a:pPr indent="0" lvl="0" marL="0" marR="0" rtl="0" algn="l">
              <a:lnSpc>
                <a:spcPct val="110000"/>
              </a:lnSpc>
              <a:spcBef>
                <a:spcPts val="1000"/>
              </a:spcBef>
              <a:spcAft>
                <a:spcPts val="0"/>
              </a:spcAft>
              <a:buClr>
                <a:srgbClr val="595959"/>
              </a:buClr>
              <a:buSzPts val="1600"/>
              <a:buFont typeface="Arial"/>
              <a:buNone/>
            </a:pPr>
            <a:r>
              <a:rPr lang="en-US" sz="2000" u="none" cap="none" strike="noStrike">
                <a:solidFill>
                  <a:srgbClr val="595959"/>
                </a:solidFill>
                <a:latin typeface="Calibri"/>
                <a:ea typeface="Calibri"/>
                <a:cs typeface="Calibri"/>
                <a:sym typeface="Calibri"/>
              </a:rPr>
              <a:t>ice     mountain     one     corner</a:t>
            </a:r>
            <a:endParaRPr sz="2000" u="none" cap="none" strike="noStrike">
              <a:solidFill>
                <a:srgbClr val="595959"/>
              </a:solidFill>
              <a:latin typeface="Calibri"/>
              <a:ea typeface="Calibri"/>
              <a:cs typeface="Calibri"/>
              <a:sym typeface="Calibri"/>
            </a:endParaRPr>
          </a:p>
        </p:txBody>
      </p:sp>
      <p:sp>
        <p:nvSpPr>
          <p:cNvPr id="216" name="Google Shape;216;g2397891664b_0_250"/>
          <p:cNvSpPr/>
          <p:nvPr/>
        </p:nvSpPr>
        <p:spPr>
          <a:xfrm>
            <a:off x="5072475" y="5008595"/>
            <a:ext cx="6595800" cy="1714500"/>
          </a:xfrm>
          <a:prstGeom prst="rect">
            <a:avLst/>
          </a:prstGeom>
          <a:noFill/>
          <a:ln>
            <a:noFill/>
          </a:ln>
        </p:spPr>
        <p:txBody>
          <a:bodyPr anchorCtr="0" anchor="t" bIns="46800" lIns="90000" spcFirstLastPara="1" rIns="90000" wrap="square" tIns="46800">
            <a:noAutofit/>
          </a:bodyPr>
          <a:lstStyle/>
          <a:p>
            <a:pPr indent="0" lvl="0" marL="0" marR="0" rtl="0" algn="l">
              <a:lnSpc>
                <a:spcPct val="110000"/>
              </a:lnSpc>
              <a:spcBef>
                <a:spcPts val="2200"/>
              </a:spcBef>
              <a:spcAft>
                <a:spcPts val="0"/>
              </a:spcAft>
              <a:buClr>
                <a:srgbClr val="595959"/>
              </a:buClr>
              <a:buSzPts val="1600"/>
              <a:buFont typeface="Arial"/>
              <a:buNone/>
            </a:pPr>
            <a:r>
              <a:rPr b="1" lang="en-US" sz="2000" u="none" cap="none" strike="noStrike">
                <a:solidFill>
                  <a:srgbClr val="595959"/>
                </a:solidFill>
                <a:latin typeface="Calibri"/>
                <a:ea typeface="Calibri"/>
                <a:cs typeface="Calibri"/>
                <a:sym typeface="Calibri"/>
              </a:rPr>
              <a:t>Meaning：</a:t>
            </a:r>
            <a:endParaRPr b="1" sz="2100" u="none" cap="none" strike="noStrike">
              <a:solidFill>
                <a:srgbClr val="595959"/>
              </a:solidFill>
              <a:latin typeface="Calibri"/>
              <a:ea typeface="Calibri"/>
              <a:cs typeface="Calibri"/>
              <a:sym typeface="Calibri"/>
            </a:endParaRPr>
          </a:p>
          <a:p>
            <a:pPr indent="0" lvl="0" marL="0" marR="0" rtl="0" algn="l">
              <a:lnSpc>
                <a:spcPct val="110000"/>
              </a:lnSpc>
              <a:spcBef>
                <a:spcPts val="1000"/>
              </a:spcBef>
              <a:spcAft>
                <a:spcPts val="0"/>
              </a:spcAft>
              <a:buClr>
                <a:srgbClr val="595959"/>
              </a:buClr>
              <a:buSzPts val="1600"/>
              <a:buFont typeface="Arial"/>
              <a:buNone/>
            </a:pPr>
            <a:r>
              <a:rPr lang="en-US" sz="2000">
                <a:solidFill>
                  <a:srgbClr val="595959"/>
                </a:solidFill>
                <a:latin typeface="Calibri"/>
                <a:ea typeface="Calibri"/>
                <a:cs typeface="Calibri"/>
                <a:sym typeface="Calibri"/>
              </a:rPr>
              <a:t>O</a:t>
            </a:r>
            <a:r>
              <a:rPr lang="en-US" sz="2000" u="none" cap="none" strike="noStrike">
                <a:solidFill>
                  <a:srgbClr val="595959"/>
                </a:solidFill>
                <a:latin typeface="Calibri"/>
                <a:ea typeface="Calibri"/>
                <a:cs typeface="Calibri"/>
                <a:sym typeface="Calibri"/>
              </a:rPr>
              <a:t>nly a small portion of a larger issue or problem is visible, while the majority of the issue or problem remains hidden or unknown.</a:t>
            </a:r>
            <a:endParaRPr sz="2000" u="none" cap="none" strike="noStrike">
              <a:solidFill>
                <a:srgbClr val="59595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397891664b_0_335"/>
          <p:cNvSpPr txBox="1"/>
          <p:nvPr>
            <p:ph idx="1" type="subTitle"/>
          </p:nvPr>
        </p:nvSpPr>
        <p:spPr>
          <a:xfrm>
            <a:off x="919125" y="376825"/>
            <a:ext cx="10324200" cy="1472700"/>
          </a:xfrm>
          <a:prstGeom prst="rect">
            <a:avLst/>
          </a:prstGeom>
          <a:noFill/>
          <a:ln>
            <a:noFill/>
          </a:ln>
        </p:spPr>
        <p:txBody>
          <a:bodyPr anchorCtr="0" anchor="t" bIns="46800" lIns="90000" spcFirstLastPara="1" rIns="90000" wrap="square" tIns="46800">
            <a:noAutofit/>
          </a:bodyPr>
          <a:lstStyle/>
          <a:p>
            <a:pPr indent="0" lvl="0" marL="0" rtl="0" algn="l">
              <a:lnSpc>
                <a:spcPct val="120000"/>
              </a:lnSpc>
              <a:spcBef>
                <a:spcPts val="0"/>
              </a:spcBef>
              <a:spcAft>
                <a:spcPts val="0"/>
              </a:spcAft>
              <a:buClr>
                <a:srgbClr val="595959"/>
              </a:buClr>
              <a:buSzPts val="2400"/>
              <a:buNone/>
            </a:pPr>
            <a:r>
              <a:rPr b="1" lang="en-US" sz="2000"/>
              <a:t>Chinese idioms</a:t>
            </a:r>
            <a:endParaRPr b="1" sz="2000"/>
          </a:p>
          <a:p>
            <a:pPr indent="-426719" lvl="0" marL="342900" rtl="0" algn="l">
              <a:lnSpc>
                <a:spcPct val="110000"/>
              </a:lnSpc>
              <a:spcBef>
                <a:spcPts val="600"/>
              </a:spcBef>
              <a:spcAft>
                <a:spcPts val="0"/>
              </a:spcAft>
              <a:buClr>
                <a:srgbClr val="595959"/>
              </a:buClr>
              <a:buSzPts val="3000"/>
              <a:buFont typeface="Arial"/>
              <a:buChar char="•"/>
            </a:pPr>
            <a:r>
              <a:rPr lang="en-US" sz="2000"/>
              <a:t>Also known as “Chengyu”. Succinctly paraphrasing or summarizing the original text.</a:t>
            </a:r>
            <a:endParaRPr sz="2000"/>
          </a:p>
          <a:p>
            <a:pPr indent="-426719" lvl="0" marL="342900" rtl="0" algn="l">
              <a:lnSpc>
                <a:spcPct val="110000"/>
              </a:lnSpc>
              <a:spcBef>
                <a:spcPts val="600"/>
              </a:spcBef>
              <a:spcAft>
                <a:spcPts val="0"/>
              </a:spcAft>
              <a:buClr>
                <a:srgbClr val="595959"/>
              </a:buClr>
              <a:buSzPts val="3000"/>
              <a:buFont typeface="Arial"/>
              <a:buChar char="•"/>
            </a:pPr>
            <a:r>
              <a:rPr lang="en-US" sz="2000"/>
              <a:t>A type of Chinese expression, most of which consist of four characters.</a:t>
            </a:r>
            <a:endParaRPr sz="2000"/>
          </a:p>
        </p:txBody>
      </p:sp>
      <p:sp>
        <p:nvSpPr>
          <p:cNvPr id="222" name="Google Shape;222;g2397891664b_0_335"/>
          <p:cNvSpPr/>
          <p:nvPr/>
        </p:nvSpPr>
        <p:spPr>
          <a:xfrm>
            <a:off x="6092875" y="2251525"/>
            <a:ext cx="5583300" cy="4365600"/>
          </a:xfrm>
          <a:prstGeom prst="rect">
            <a:avLst/>
          </a:prstGeom>
          <a:noFill/>
          <a:ln>
            <a:noFill/>
          </a:ln>
        </p:spPr>
        <p:txBody>
          <a:bodyPr anchorCtr="0" anchor="t" bIns="46800" lIns="90000" spcFirstLastPara="1" rIns="90000" wrap="square" tIns="46800">
            <a:noAutofit/>
          </a:bodyPr>
          <a:lstStyle/>
          <a:p>
            <a:pPr indent="0" lvl="0" marL="0" marR="0" rtl="0" algn="l">
              <a:lnSpc>
                <a:spcPct val="110000"/>
              </a:lnSpc>
              <a:spcBef>
                <a:spcPts val="0"/>
              </a:spcBef>
              <a:spcAft>
                <a:spcPts val="0"/>
              </a:spcAft>
              <a:buClr>
                <a:srgbClr val="595959"/>
              </a:buClr>
              <a:buSzPts val="1600"/>
              <a:buFont typeface="Arial"/>
              <a:buNone/>
            </a:pPr>
            <a:r>
              <a:rPr b="1" lang="en-US" sz="2000" u="none" cap="none" strike="noStrike">
                <a:solidFill>
                  <a:srgbClr val="595959"/>
                </a:solidFill>
                <a:latin typeface="Arial"/>
                <a:ea typeface="Arial"/>
                <a:cs typeface="Arial"/>
                <a:sym typeface="Arial"/>
              </a:rPr>
              <a:t>English:</a:t>
            </a:r>
            <a:endParaRPr b="1" sz="2000" u="none" cap="none" strike="noStrike">
              <a:solidFill>
                <a:srgbClr val="595959"/>
              </a:solidFill>
              <a:latin typeface="Arial"/>
              <a:ea typeface="Arial"/>
              <a:cs typeface="Arial"/>
              <a:sym typeface="Arial"/>
            </a:endParaRPr>
          </a:p>
          <a:p>
            <a:pPr indent="0" lvl="0" marL="0" marR="0" rtl="0" algn="l">
              <a:lnSpc>
                <a:spcPct val="110000"/>
              </a:lnSpc>
              <a:spcBef>
                <a:spcPts val="1000"/>
              </a:spcBef>
              <a:spcAft>
                <a:spcPts val="0"/>
              </a:spcAft>
              <a:buClr>
                <a:srgbClr val="595959"/>
              </a:buClr>
              <a:buSzPts val="1600"/>
              <a:buFont typeface="Arial"/>
              <a:buNone/>
            </a:pPr>
            <a:r>
              <a:rPr lang="en-US" sz="2000" u="none" cap="none" strike="noStrike">
                <a:solidFill>
                  <a:srgbClr val="595959"/>
                </a:solidFill>
                <a:latin typeface="Arial"/>
                <a:ea typeface="Arial"/>
                <a:cs typeface="Arial"/>
                <a:sym typeface="Arial"/>
              </a:rPr>
              <a:t>To mend the fence after sheep are lost</a:t>
            </a:r>
            <a:endParaRPr sz="2000" u="none" cap="none" strike="noStrike">
              <a:solidFill>
                <a:srgbClr val="595959"/>
              </a:solidFill>
              <a:latin typeface="Arial"/>
              <a:ea typeface="Arial"/>
              <a:cs typeface="Arial"/>
              <a:sym typeface="Arial"/>
            </a:endParaRPr>
          </a:p>
          <a:p>
            <a:pPr indent="0" lvl="0" marL="0" marR="0" rtl="0" algn="l">
              <a:lnSpc>
                <a:spcPct val="110000"/>
              </a:lnSpc>
              <a:spcBef>
                <a:spcPts val="2200"/>
              </a:spcBef>
              <a:spcAft>
                <a:spcPts val="0"/>
              </a:spcAft>
              <a:buClr>
                <a:srgbClr val="595959"/>
              </a:buClr>
              <a:buSzPts val="1600"/>
              <a:buFont typeface="Arial"/>
              <a:buNone/>
            </a:pPr>
            <a:r>
              <a:rPr b="1" lang="en-US" sz="2000" u="none" cap="none" strike="noStrike">
                <a:solidFill>
                  <a:srgbClr val="595959"/>
                </a:solidFill>
                <a:latin typeface="Arial"/>
                <a:ea typeface="Arial"/>
                <a:cs typeface="Arial"/>
                <a:sym typeface="Arial"/>
              </a:rPr>
              <a:t>Chinese:</a:t>
            </a:r>
            <a:endParaRPr b="1" sz="2000" u="none" cap="none" strike="noStrike">
              <a:solidFill>
                <a:srgbClr val="595959"/>
              </a:solidFill>
              <a:latin typeface="Arial"/>
              <a:ea typeface="Arial"/>
              <a:cs typeface="Arial"/>
              <a:sym typeface="Arial"/>
            </a:endParaRPr>
          </a:p>
          <a:p>
            <a:pPr indent="0" lvl="0" marL="0" marR="0" rtl="0" algn="l">
              <a:lnSpc>
                <a:spcPct val="110000"/>
              </a:lnSpc>
              <a:spcBef>
                <a:spcPts val="1000"/>
              </a:spcBef>
              <a:spcAft>
                <a:spcPts val="0"/>
              </a:spcAft>
              <a:buClr>
                <a:srgbClr val="595959"/>
              </a:buClr>
              <a:buSzPts val="1600"/>
              <a:buFont typeface="Arial"/>
              <a:buNone/>
            </a:pPr>
            <a:r>
              <a:rPr lang="en-US" sz="2000" u="none" cap="none" strike="noStrike">
                <a:solidFill>
                  <a:srgbClr val="595959"/>
                </a:solidFill>
                <a:latin typeface="Arial"/>
                <a:ea typeface="Arial"/>
                <a:cs typeface="Arial"/>
                <a:sym typeface="Arial"/>
              </a:rPr>
              <a:t>   亡            羊           补          牢</a:t>
            </a:r>
            <a:endParaRPr sz="2000" u="none" cap="none" strike="noStrike">
              <a:solidFill>
                <a:srgbClr val="595959"/>
              </a:solidFill>
              <a:latin typeface="Arial"/>
              <a:ea typeface="Arial"/>
              <a:cs typeface="Arial"/>
              <a:sym typeface="Arial"/>
            </a:endParaRPr>
          </a:p>
          <a:p>
            <a:pPr indent="0" lvl="0" marL="0" marR="0" rtl="0" algn="l">
              <a:lnSpc>
                <a:spcPct val="110000"/>
              </a:lnSpc>
              <a:spcBef>
                <a:spcPts val="1000"/>
              </a:spcBef>
              <a:spcAft>
                <a:spcPts val="0"/>
              </a:spcAft>
              <a:buClr>
                <a:srgbClr val="595959"/>
              </a:buClr>
              <a:buSzPts val="1600"/>
              <a:buFont typeface="Arial"/>
              <a:buNone/>
            </a:pPr>
            <a:r>
              <a:rPr lang="en-US" sz="2000" u="none" cap="none" strike="noStrike">
                <a:solidFill>
                  <a:srgbClr val="595959"/>
                </a:solidFill>
                <a:latin typeface="Arial"/>
                <a:ea typeface="Arial"/>
                <a:cs typeface="Arial"/>
                <a:sym typeface="Arial"/>
              </a:rPr>
              <a:t>escape     sheep      mend      fence</a:t>
            </a:r>
            <a:endParaRPr sz="2000" u="none" cap="none" strike="noStrike">
              <a:solidFill>
                <a:srgbClr val="595959"/>
              </a:solidFill>
              <a:latin typeface="Arial"/>
              <a:ea typeface="Arial"/>
              <a:cs typeface="Arial"/>
              <a:sym typeface="Arial"/>
            </a:endParaRPr>
          </a:p>
          <a:p>
            <a:pPr indent="0" lvl="0" marL="0" marR="0" rtl="0" algn="l">
              <a:lnSpc>
                <a:spcPct val="110000"/>
              </a:lnSpc>
              <a:spcBef>
                <a:spcPts val="2200"/>
              </a:spcBef>
              <a:spcAft>
                <a:spcPts val="0"/>
              </a:spcAft>
              <a:buClr>
                <a:srgbClr val="595959"/>
              </a:buClr>
              <a:buSzPts val="1600"/>
              <a:buFont typeface="Arial"/>
              <a:buNone/>
            </a:pPr>
            <a:r>
              <a:rPr b="1" lang="en-US" sz="2000">
                <a:solidFill>
                  <a:srgbClr val="595959"/>
                </a:solidFill>
              </a:rPr>
              <a:t>Meaning：</a:t>
            </a:r>
            <a:endParaRPr b="1" sz="2000" u="none" cap="none" strike="noStrike">
              <a:solidFill>
                <a:srgbClr val="595959"/>
              </a:solidFill>
              <a:latin typeface="Arial"/>
              <a:ea typeface="Arial"/>
              <a:cs typeface="Arial"/>
              <a:sym typeface="Arial"/>
            </a:endParaRPr>
          </a:p>
          <a:p>
            <a:pPr indent="0" lvl="0" marL="0" marR="0" rtl="0" algn="l">
              <a:lnSpc>
                <a:spcPct val="110000"/>
              </a:lnSpc>
              <a:spcBef>
                <a:spcPts val="1000"/>
              </a:spcBef>
              <a:spcAft>
                <a:spcPts val="0"/>
              </a:spcAft>
              <a:buClr>
                <a:srgbClr val="595959"/>
              </a:buClr>
              <a:buSzPts val="1600"/>
              <a:buFont typeface="Arial"/>
              <a:buNone/>
            </a:pPr>
            <a:r>
              <a:rPr lang="en-US" sz="2000" u="none" cap="none" strike="noStrike">
                <a:solidFill>
                  <a:srgbClr val="595959"/>
                </a:solidFill>
                <a:latin typeface="Arial"/>
                <a:ea typeface="Arial"/>
                <a:cs typeface="Arial"/>
                <a:sym typeface="Arial"/>
              </a:rPr>
              <a:t>Never be late to </a:t>
            </a:r>
            <a:r>
              <a:rPr lang="en-US" sz="2000">
                <a:solidFill>
                  <a:srgbClr val="595959"/>
                </a:solidFill>
              </a:rPr>
              <a:t>make up</a:t>
            </a:r>
            <a:endParaRPr sz="2000" u="none" cap="none" strike="noStrike">
              <a:solidFill>
                <a:srgbClr val="595959"/>
              </a:solidFill>
              <a:latin typeface="Arial"/>
              <a:ea typeface="Arial"/>
              <a:cs typeface="Arial"/>
              <a:sym typeface="Arial"/>
            </a:endParaRPr>
          </a:p>
          <a:p>
            <a:pPr indent="0" lvl="0" marL="0" marR="0" rtl="0" algn="l">
              <a:lnSpc>
                <a:spcPct val="110000"/>
              </a:lnSpc>
              <a:spcBef>
                <a:spcPts val="2200"/>
              </a:spcBef>
              <a:spcAft>
                <a:spcPts val="0"/>
              </a:spcAft>
              <a:buClr>
                <a:srgbClr val="595959"/>
              </a:buClr>
              <a:buSzPts val="1600"/>
              <a:buFont typeface="Arial"/>
              <a:buNone/>
            </a:pPr>
            <a:r>
              <a:rPr b="1" lang="en-US" sz="2000" u="none" cap="none" strike="noStrike">
                <a:solidFill>
                  <a:srgbClr val="595959"/>
                </a:solidFill>
                <a:latin typeface="Arial"/>
                <a:ea typeface="Arial"/>
                <a:cs typeface="Arial"/>
                <a:sym typeface="Arial"/>
              </a:rPr>
              <a:t>Note: An </a:t>
            </a:r>
            <a:r>
              <a:rPr b="1" lang="en-US" sz="2000">
                <a:solidFill>
                  <a:srgbClr val="595959"/>
                </a:solidFill>
              </a:rPr>
              <a:t>example</a:t>
            </a:r>
            <a:r>
              <a:rPr b="1" lang="en-US" sz="2000" u="none" cap="none" strike="noStrike">
                <a:solidFill>
                  <a:srgbClr val="595959"/>
                </a:solidFill>
                <a:latin typeface="Arial"/>
                <a:ea typeface="Arial"/>
                <a:cs typeface="Arial"/>
                <a:sym typeface="Arial"/>
              </a:rPr>
              <a:t> of </a:t>
            </a:r>
            <a:r>
              <a:rPr b="1" lang="en-US" sz="2000" u="none" cap="none" strike="noStrike">
                <a:solidFill>
                  <a:srgbClr val="595959"/>
                </a:solidFill>
                <a:highlight>
                  <a:srgbClr val="FFFF00"/>
                </a:highlight>
                <a:latin typeface="Arial"/>
                <a:ea typeface="Arial"/>
                <a:cs typeface="Arial"/>
                <a:sym typeface="Arial"/>
              </a:rPr>
              <a:t>metaphor</a:t>
            </a:r>
            <a:r>
              <a:rPr b="1" lang="en-US" sz="2000" u="none" cap="none" strike="noStrike">
                <a:solidFill>
                  <a:srgbClr val="595959"/>
                </a:solidFill>
                <a:latin typeface="Arial"/>
                <a:ea typeface="Arial"/>
                <a:cs typeface="Arial"/>
                <a:sym typeface="Arial"/>
              </a:rPr>
              <a:t> in idiom.</a:t>
            </a:r>
            <a:endParaRPr b="1" sz="2000" u="none" cap="none" strike="noStrike">
              <a:solidFill>
                <a:srgbClr val="595959"/>
              </a:solidFill>
              <a:latin typeface="Arial"/>
              <a:ea typeface="Arial"/>
              <a:cs typeface="Arial"/>
              <a:sym typeface="Arial"/>
            </a:endParaRPr>
          </a:p>
        </p:txBody>
      </p:sp>
      <p:pic>
        <p:nvPicPr>
          <p:cNvPr id="223" name="Google Shape;223;g2397891664b_0_335"/>
          <p:cNvPicPr preferRelativeResize="0"/>
          <p:nvPr/>
        </p:nvPicPr>
        <p:blipFill rotWithShape="1">
          <a:blip r:embed="rId3">
            <a:alphaModFix/>
          </a:blip>
          <a:srcRect b="0" l="0" r="0" t="0"/>
          <a:stretch/>
        </p:blipFill>
        <p:spPr>
          <a:xfrm>
            <a:off x="1028050" y="2251518"/>
            <a:ext cx="4452150" cy="4077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397891664b_0_420"/>
          <p:cNvSpPr txBox="1"/>
          <p:nvPr>
            <p:ph idx="1" type="subTitle"/>
          </p:nvPr>
        </p:nvSpPr>
        <p:spPr>
          <a:xfrm>
            <a:off x="596576" y="496570"/>
            <a:ext cx="10958100" cy="633600"/>
          </a:xfrm>
          <a:prstGeom prst="rect">
            <a:avLst/>
          </a:prstGeom>
          <a:noFill/>
          <a:ln>
            <a:noFill/>
          </a:ln>
        </p:spPr>
        <p:txBody>
          <a:bodyPr anchorCtr="0" anchor="t" bIns="46800" lIns="90000" spcFirstLastPara="1" rIns="90000" wrap="square" tIns="46800">
            <a:normAutofit/>
          </a:bodyPr>
          <a:lstStyle/>
          <a:p>
            <a:pPr indent="0" lvl="0" marL="0" rtl="0" algn="l">
              <a:lnSpc>
                <a:spcPct val="110000"/>
              </a:lnSpc>
              <a:spcBef>
                <a:spcPts val="0"/>
              </a:spcBef>
              <a:spcAft>
                <a:spcPts val="0"/>
              </a:spcAft>
              <a:buClr>
                <a:srgbClr val="595959"/>
              </a:buClr>
              <a:buSzPts val="2400"/>
              <a:buFont typeface="Arial"/>
              <a:buNone/>
            </a:pPr>
            <a:r>
              <a:rPr b="1" lang="en-US" sz="2600">
                <a:solidFill>
                  <a:srgbClr val="85200C"/>
                </a:solidFill>
              </a:rPr>
              <a:t>Computational linguistics, get the job done!</a:t>
            </a:r>
            <a:endParaRPr b="1" sz="2600">
              <a:solidFill>
                <a:srgbClr val="85200C"/>
              </a:solidFill>
            </a:endParaRPr>
          </a:p>
        </p:txBody>
      </p:sp>
      <p:sp>
        <p:nvSpPr>
          <p:cNvPr id="229" name="Google Shape;229;g2397891664b_0_420"/>
          <p:cNvSpPr/>
          <p:nvPr/>
        </p:nvSpPr>
        <p:spPr>
          <a:xfrm>
            <a:off x="685522" y="1380335"/>
            <a:ext cx="3976500" cy="2453100"/>
          </a:xfrm>
          <a:prstGeom prst="rect">
            <a:avLst/>
          </a:prstGeom>
          <a:noFill/>
          <a:ln>
            <a:noFill/>
          </a:ln>
        </p:spPr>
        <p:txBody>
          <a:bodyPr anchorCtr="0" anchor="t" bIns="46800" lIns="90000" spcFirstLastPara="1" rIns="90000" wrap="square" tIns="46800">
            <a:noAutofit/>
          </a:bodyPr>
          <a:lstStyle/>
          <a:p>
            <a:pPr indent="0" lvl="0" marL="0" marR="0" rtl="0" algn="l">
              <a:lnSpc>
                <a:spcPct val="110000"/>
              </a:lnSpc>
              <a:spcBef>
                <a:spcPts val="0"/>
              </a:spcBef>
              <a:spcAft>
                <a:spcPts val="0"/>
              </a:spcAft>
              <a:buClr>
                <a:srgbClr val="595959"/>
              </a:buClr>
              <a:buSzPts val="1200"/>
              <a:buFont typeface="Arial"/>
              <a:buNone/>
            </a:pPr>
            <a:r>
              <a:rPr b="1" lang="en-US" sz="2200" u="none" cap="none" strike="noStrike">
                <a:solidFill>
                  <a:srgbClr val="595959"/>
                </a:solidFill>
                <a:latin typeface="Arial"/>
                <a:ea typeface="Arial"/>
                <a:cs typeface="Arial"/>
                <a:sym typeface="Arial"/>
              </a:rPr>
              <a:t>Dataset</a:t>
            </a:r>
            <a:endParaRPr b="1" sz="2200" u="none" cap="none" strike="noStrike">
              <a:solidFill>
                <a:srgbClr val="595959"/>
              </a:solidFill>
              <a:latin typeface="Arial"/>
              <a:ea typeface="Arial"/>
              <a:cs typeface="Arial"/>
              <a:sym typeface="Arial"/>
            </a:endParaRPr>
          </a:p>
          <a:p>
            <a:pPr indent="-406400" lvl="0" marL="342900" marR="0" rtl="0" algn="l">
              <a:lnSpc>
                <a:spcPct val="110000"/>
              </a:lnSpc>
              <a:spcBef>
                <a:spcPts val="1000"/>
              </a:spcBef>
              <a:spcAft>
                <a:spcPts val="0"/>
              </a:spcAft>
              <a:buClr>
                <a:srgbClr val="595959"/>
              </a:buClr>
              <a:buSzPts val="2200"/>
              <a:buFont typeface="Arial"/>
              <a:buChar char="•"/>
            </a:pPr>
            <a:r>
              <a:rPr lang="en-US" sz="2200" u="none" cap="none" strike="noStrike">
                <a:solidFill>
                  <a:srgbClr val="595959"/>
                </a:solidFill>
                <a:latin typeface="Arial"/>
                <a:ea typeface="Arial"/>
                <a:cs typeface="Arial"/>
                <a:sym typeface="Arial"/>
              </a:rPr>
              <a:t>ChID, a Chinese cloze test dataset.</a:t>
            </a:r>
            <a:endParaRPr sz="2200" u="none" cap="none" strike="noStrike">
              <a:solidFill>
                <a:srgbClr val="595959"/>
              </a:solidFill>
              <a:latin typeface="Arial"/>
              <a:ea typeface="Arial"/>
              <a:cs typeface="Arial"/>
              <a:sym typeface="Arial"/>
            </a:endParaRPr>
          </a:p>
          <a:p>
            <a:pPr indent="-406400" lvl="0" marL="342900" marR="0" rtl="0" algn="l">
              <a:lnSpc>
                <a:spcPct val="110000"/>
              </a:lnSpc>
              <a:spcBef>
                <a:spcPts val="1000"/>
              </a:spcBef>
              <a:spcAft>
                <a:spcPts val="0"/>
              </a:spcAft>
              <a:buClr>
                <a:srgbClr val="595959"/>
              </a:buClr>
              <a:buSzPts val="2200"/>
              <a:buFont typeface="Arial"/>
              <a:buChar char="•"/>
            </a:pPr>
            <a:r>
              <a:rPr lang="en-US" sz="2200" u="none" cap="none" strike="noStrike">
                <a:solidFill>
                  <a:srgbClr val="595959"/>
                </a:solidFill>
                <a:latin typeface="Arial"/>
                <a:ea typeface="Arial"/>
                <a:cs typeface="Arial"/>
                <a:sym typeface="Arial"/>
              </a:rPr>
              <a:t>Contains 581K passages and 729K blanks, and covers multiple domains.</a:t>
            </a:r>
            <a:endParaRPr sz="2200" u="none" cap="none" strike="noStrike">
              <a:solidFill>
                <a:srgbClr val="595959"/>
              </a:solidFill>
              <a:latin typeface="Arial"/>
              <a:ea typeface="Arial"/>
              <a:cs typeface="Arial"/>
              <a:sym typeface="Arial"/>
            </a:endParaRPr>
          </a:p>
          <a:p>
            <a:pPr indent="-406400" lvl="0" marL="342900" marR="0" rtl="0" algn="l">
              <a:lnSpc>
                <a:spcPct val="110000"/>
              </a:lnSpc>
              <a:spcBef>
                <a:spcPts val="1000"/>
              </a:spcBef>
              <a:spcAft>
                <a:spcPts val="0"/>
              </a:spcAft>
              <a:buClr>
                <a:srgbClr val="595959"/>
              </a:buClr>
              <a:buSzPts val="2200"/>
              <a:buFont typeface="Arial"/>
              <a:buChar char="•"/>
            </a:pPr>
            <a:r>
              <a:rPr lang="en-US" sz="2200">
                <a:solidFill>
                  <a:srgbClr val="595959"/>
                </a:solidFill>
              </a:rPr>
              <a:t>We use: </a:t>
            </a:r>
            <a:endParaRPr sz="2200">
              <a:solidFill>
                <a:srgbClr val="595959"/>
              </a:solidFill>
            </a:endParaRPr>
          </a:p>
          <a:p>
            <a:pPr indent="0" lvl="0" marL="457200" marR="0" rtl="0" algn="l">
              <a:lnSpc>
                <a:spcPct val="110000"/>
              </a:lnSpc>
              <a:spcBef>
                <a:spcPts val="1000"/>
              </a:spcBef>
              <a:spcAft>
                <a:spcPts val="0"/>
              </a:spcAft>
              <a:buNone/>
            </a:pPr>
            <a:r>
              <a:rPr lang="en-US" sz="2200" u="none" cap="none" strike="noStrike">
                <a:solidFill>
                  <a:srgbClr val="595959"/>
                </a:solidFill>
                <a:latin typeface="Arial"/>
                <a:ea typeface="Arial"/>
                <a:cs typeface="Arial"/>
                <a:sym typeface="Arial"/>
              </a:rPr>
              <a:t>train set: 15K</a:t>
            </a:r>
            <a:endParaRPr sz="2200" u="none" cap="none" strike="noStrike">
              <a:solidFill>
                <a:srgbClr val="595959"/>
              </a:solidFill>
              <a:latin typeface="Arial"/>
              <a:ea typeface="Arial"/>
              <a:cs typeface="Arial"/>
              <a:sym typeface="Arial"/>
            </a:endParaRPr>
          </a:p>
          <a:p>
            <a:pPr indent="0" lvl="0" marL="457200" marR="0" rtl="0" algn="l">
              <a:lnSpc>
                <a:spcPct val="110000"/>
              </a:lnSpc>
              <a:spcBef>
                <a:spcPts val="1000"/>
              </a:spcBef>
              <a:spcAft>
                <a:spcPts val="0"/>
              </a:spcAft>
              <a:buNone/>
            </a:pPr>
            <a:r>
              <a:rPr lang="en-US" sz="2200" u="none" cap="none" strike="noStrike">
                <a:solidFill>
                  <a:srgbClr val="595959"/>
                </a:solidFill>
                <a:latin typeface="Arial"/>
                <a:ea typeface="Arial"/>
                <a:cs typeface="Arial"/>
                <a:sym typeface="Arial"/>
              </a:rPr>
              <a:t>dev set: 2K</a:t>
            </a:r>
            <a:endParaRPr sz="2200" u="none" cap="none" strike="noStrike">
              <a:solidFill>
                <a:srgbClr val="595959"/>
              </a:solidFill>
              <a:latin typeface="Arial"/>
              <a:ea typeface="Arial"/>
              <a:cs typeface="Arial"/>
              <a:sym typeface="Arial"/>
            </a:endParaRPr>
          </a:p>
          <a:p>
            <a:pPr indent="0" lvl="0" marL="457200" marR="0" rtl="0" algn="l">
              <a:lnSpc>
                <a:spcPct val="110000"/>
              </a:lnSpc>
              <a:spcBef>
                <a:spcPts val="1000"/>
              </a:spcBef>
              <a:spcAft>
                <a:spcPts val="0"/>
              </a:spcAft>
              <a:buNone/>
            </a:pPr>
            <a:r>
              <a:rPr lang="en-US" sz="2200" u="none" cap="none" strike="noStrike">
                <a:solidFill>
                  <a:srgbClr val="595959"/>
                </a:solidFill>
                <a:latin typeface="Arial"/>
                <a:ea typeface="Arial"/>
                <a:cs typeface="Arial"/>
                <a:sym typeface="Arial"/>
              </a:rPr>
              <a:t>test set: 2K</a:t>
            </a:r>
            <a:endParaRPr sz="2200" u="none" cap="none" strike="noStrike">
              <a:solidFill>
                <a:srgbClr val="595959"/>
              </a:solidFill>
              <a:latin typeface="Arial"/>
              <a:ea typeface="Arial"/>
              <a:cs typeface="Arial"/>
              <a:sym typeface="Arial"/>
            </a:endParaRPr>
          </a:p>
          <a:p>
            <a:pPr indent="-266700" lvl="0" marL="342900" marR="0" rtl="0" algn="l">
              <a:lnSpc>
                <a:spcPct val="110000"/>
              </a:lnSpc>
              <a:spcBef>
                <a:spcPts val="1000"/>
              </a:spcBef>
              <a:spcAft>
                <a:spcPts val="0"/>
              </a:spcAft>
              <a:buClr>
                <a:srgbClr val="595959"/>
              </a:buClr>
              <a:buSzPts val="1200"/>
              <a:buFont typeface="Arial"/>
              <a:buNone/>
            </a:pPr>
            <a:r>
              <a:t/>
            </a:r>
            <a:endParaRPr sz="2200" u="none" cap="none" strike="noStrike">
              <a:solidFill>
                <a:srgbClr val="595959"/>
              </a:solidFill>
              <a:latin typeface="Arial"/>
              <a:ea typeface="Arial"/>
              <a:cs typeface="Arial"/>
              <a:sym typeface="Arial"/>
            </a:endParaRPr>
          </a:p>
        </p:txBody>
      </p:sp>
      <p:pic>
        <p:nvPicPr>
          <p:cNvPr id="230" name="Google Shape;230;g2397891664b_0_420"/>
          <p:cNvPicPr preferRelativeResize="0"/>
          <p:nvPr/>
        </p:nvPicPr>
        <p:blipFill rotWithShape="1">
          <a:blip r:embed="rId3">
            <a:alphaModFix/>
          </a:blip>
          <a:srcRect b="0" l="0" r="0" t="0"/>
          <a:stretch/>
        </p:blipFill>
        <p:spPr>
          <a:xfrm>
            <a:off x="4877269" y="1303272"/>
            <a:ext cx="6896735" cy="3445510"/>
          </a:xfrm>
          <a:prstGeom prst="rect">
            <a:avLst/>
          </a:prstGeom>
          <a:noFill/>
          <a:ln>
            <a:noFill/>
          </a:ln>
        </p:spPr>
      </p:pic>
      <p:sp>
        <p:nvSpPr>
          <p:cNvPr id="231" name="Google Shape;231;g2397891664b_0_420"/>
          <p:cNvSpPr txBox="1"/>
          <p:nvPr/>
        </p:nvSpPr>
        <p:spPr>
          <a:xfrm>
            <a:off x="4922363" y="5028100"/>
            <a:ext cx="6941400" cy="1585500"/>
          </a:xfrm>
          <a:prstGeom prst="rect">
            <a:avLst/>
          </a:prstGeom>
          <a:noFill/>
          <a:ln cap="flat" cmpd="sng" w="9525">
            <a:solidFill>
              <a:srgbClr val="EAD1D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300"/>
              <a:t>{</a:t>
            </a:r>
            <a:r>
              <a:rPr lang="en-US" sz="1300">
                <a:highlight>
                  <a:srgbClr val="FFFF00"/>
                </a:highlight>
              </a:rPr>
              <a:t>"groundTruth"</a:t>
            </a:r>
            <a:r>
              <a:rPr lang="en-US" sz="1300"/>
              <a:t>: ["不寒而栗"],</a:t>
            </a:r>
            <a:endParaRPr sz="1300"/>
          </a:p>
          <a:p>
            <a:pPr indent="0" lvl="0" marL="0" rtl="0" algn="l">
              <a:lnSpc>
                <a:spcPct val="150000"/>
              </a:lnSpc>
              <a:spcBef>
                <a:spcPts val="0"/>
              </a:spcBef>
              <a:spcAft>
                <a:spcPts val="0"/>
              </a:spcAft>
              <a:buNone/>
            </a:pPr>
            <a:r>
              <a:rPr lang="en-US" sz="1300"/>
              <a:t> </a:t>
            </a:r>
            <a:r>
              <a:rPr lang="en-US" sz="1300">
                <a:highlight>
                  <a:srgbClr val="FFFF00"/>
                </a:highlight>
              </a:rPr>
              <a:t>"candidates"</a:t>
            </a:r>
            <a:r>
              <a:rPr lang="en-US" sz="1300"/>
              <a:t>: [["瞠目结舌", "不寒而栗", "骇人听闻", "大功告成", "望而生畏", "时不我待"]], </a:t>
            </a:r>
            <a:endParaRPr sz="1300"/>
          </a:p>
          <a:p>
            <a:pPr indent="0" lvl="0" marL="0" rtl="0" algn="l">
              <a:lnSpc>
                <a:spcPct val="150000"/>
              </a:lnSpc>
              <a:spcBef>
                <a:spcPts val="0"/>
              </a:spcBef>
              <a:spcAft>
                <a:spcPts val="0"/>
              </a:spcAft>
              <a:buNone/>
            </a:pPr>
            <a:r>
              <a:rPr lang="en-US" sz="1300">
                <a:highlight>
                  <a:srgbClr val="FFFF00"/>
                </a:highlight>
              </a:rPr>
              <a:t>"content"</a:t>
            </a:r>
            <a:r>
              <a:rPr lang="en-US" sz="1300"/>
              <a:t>: 个人信息一旦被公之于众，生活随之将被严重骚扰，这对当事人造成的心理压力可想而知，而因隐私泄露所引发的潜在危险也令人#idiom#。",</a:t>
            </a:r>
            <a:endParaRPr sz="1300"/>
          </a:p>
          <a:p>
            <a:pPr indent="0" lvl="0" marL="0" rtl="0" algn="l">
              <a:lnSpc>
                <a:spcPct val="150000"/>
              </a:lnSpc>
              <a:spcBef>
                <a:spcPts val="0"/>
              </a:spcBef>
              <a:spcAft>
                <a:spcPts val="0"/>
              </a:spcAft>
              <a:buNone/>
            </a:pPr>
            <a:r>
              <a:rPr lang="en-US" sz="1300"/>
              <a:t> </a:t>
            </a:r>
            <a:r>
              <a:rPr lang="en-US" sz="1300">
                <a:highlight>
                  <a:srgbClr val="FFFF00"/>
                </a:highlight>
              </a:rPr>
              <a:t>"realCount"</a:t>
            </a:r>
            <a:r>
              <a:rPr lang="en-US" sz="1300"/>
              <a:t>: 1}</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397891664b_0_596"/>
          <p:cNvSpPr/>
          <p:nvPr/>
        </p:nvSpPr>
        <p:spPr>
          <a:xfrm>
            <a:off x="153250" y="926200"/>
            <a:ext cx="6093300" cy="5651400"/>
          </a:xfrm>
          <a:prstGeom prst="rect">
            <a:avLst/>
          </a:prstGeom>
          <a:noFill/>
          <a:ln>
            <a:noFill/>
          </a:ln>
        </p:spPr>
        <p:txBody>
          <a:bodyPr anchorCtr="0" anchor="t" bIns="46800" lIns="90000" spcFirstLastPara="1" rIns="90000" wrap="square" tIns="46800">
            <a:noAutofit/>
          </a:bodyPr>
          <a:lstStyle/>
          <a:p>
            <a:pPr indent="0" lvl="0" marL="0" marR="0" rtl="0" algn="just">
              <a:lnSpc>
                <a:spcPct val="150000"/>
              </a:lnSpc>
              <a:spcBef>
                <a:spcPts val="0"/>
              </a:spcBef>
              <a:spcAft>
                <a:spcPts val="0"/>
              </a:spcAft>
              <a:buClr>
                <a:srgbClr val="595959"/>
              </a:buClr>
              <a:buSzPts val="1600"/>
              <a:buFont typeface="Arial"/>
              <a:buNone/>
            </a:pPr>
            <a:r>
              <a:rPr b="1" lang="en-US" sz="2000" u="none" cap="none" strike="noStrike">
                <a:solidFill>
                  <a:srgbClr val="595959"/>
                </a:solidFill>
                <a:latin typeface="Arial"/>
                <a:ea typeface="Arial"/>
                <a:cs typeface="Arial"/>
                <a:sym typeface="Arial"/>
              </a:rPr>
              <a:t>Previous work</a:t>
            </a:r>
            <a:endParaRPr b="1" sz="2000" u="none" cap="none" strike="noStrike">
              <a:solidFill>
                <a:srgbClr val="595959"/>
              </a:solidFill>
              <a:latin typeface="Arial"/>
              <a:ea typeface="Arial"/>
              <a:cs typeface="Arial"/>
              <a:sym typeface="Arial"/>
            </a:endParaRPr>
          </a:p>
          <a:p>
            <a:pPr indent="-381000" lvl="0" marL="342900" marR="0" rtl="0" algn="just">
              <a:lnSpc>
                <a:spcPct val="150000"/>
              </a:lnSpc>
              <a:spcBef>
                <a:spcPts val="1000"/>
              </a:spcBef>
              <a:spcAft>
                <a:spcPts val="0"/>
              </a:spcAft>
              <a:buClr>
                <a:srgbClr val="595959"/>
              </a:buClr>
              <a:buSzPts val="2000"/>
              <a:buFont typeface="Arial"/>
              <a:buChar char="•"/>
            </a:pPr>
            <a:r>
              <a:rPr b="1" lang="en-US" sz="2000" u="none" cap="none" strike="noStrike">
                <a:solidFill>
                  <a:srgbClr val="595959"/>
                </a:solidFill>
                <a:latin typeface="Arial"/>
                <a:ea typeface="Arial"/>
                <a:cs typeface="Arial"/>
                <a:sym typeface="Arial"/>
              </a:rPr>
              <a:t>Chujie et al. (2020)</a:t>
            </a:r>
            <a:r>
              <a:rPr lang="en-US" sz="2000" u="none" cap="none" strike="noStrike">
                <a:solidFill>
                  <a:srgbClr val="595959"/>
                </a:solidFill>
                <a:latin typeface="Arial"/>
                <a:ea typeface="Arial"/>
                <a:cs typeface="Arial"/>
                <a:sym typeface="Arial"/>
              </a:rPr>
              <a:t> evaluated three state-of-art cloze test models on ChID corpus, and observed that existing model performance is still much </a:t>
            </a:r>
            <a:r>
              <a:rPr lang="en-US" sz="2000" u="sng" cap="none" strike="noStrike">
                <a:solidFill>
                  <a:srgbClr val="595959"/>
                </a:solidFill>
                <a:highlight>
                  <a:srgbClr val="FFFF00"/>
                </a:highlight>
                <a:latin typeface="Arial"/>
                <a:ea typeface="Arial"/>
                <a:cs typeface="Arial"/>
                <a:sym typeface="Arial"/>
              </a:rPr>
              <a:t>worse than human performance.</a:t>
            </a:r>
            <a:endParaRPr sz="2000" u="sng" cap="none" strike="noStrike">
              <a:solidFill>
                <a:srgbClr val="595959"/>
              </a:solidFill>
              <a:highlight>
                <a:srgbClr val="FFFF00"/>
              </a:highlight>
              <a:latin typeface="Arial"/>
              <a:ea typeface="Arial"/>
              <a:cs typeface="Arial"/>
              <a:sym typeface="Arial"/>
            </a:endParaRPr>
          </a:p>
          <a:p>
            <a:pPr indent="-381000" lvl="0" marL="342900" marR="0" rtl="0" algn="just">
              <a:lnSpc>
                <a:spcPct val="150000"/>
              </a:lnSpc>
              <a:spcBef>
                <a:spcPts val="1000"/>
              </a:spcBef>
              <a:spcAft>
                <a:spcPts val="0"/>
              </a:spcAft>
              <a:buClr>
                <a:srgbClr val="595959"/>
              </a:buClr>
              <a:buSzPts val="2000"/>
              <a:buFont typeface="Arial"/>
              <a:buChar char="•"/>
            </a:pPr>
            <a:r>
              <a:rPr b="1" lang="en-US" sz="2000" u="none" cap="none" strike="noStrike">
                <a:solidFill>
                  <a:srgbClr val="595959"/>
                </a:solidFill>
                <a:latin typeface="Arial"/>
                <a:ea typeface="Arial"/>
                <a:cs typeface="Arial"/>
                <a:sym typeface="Arial"/>
              </a:rPr>
              <a:t>Ying et al. (2023)</a:t>
            </a:r>
            <a:r>
              <a:rPr lang="en-US" sz="2000" u="none" cap="none" strike="noStrike">
                <a:solidFill>
                  <a:srgbClr val="595959"/>
                </a:solidFill>
                <a:latin typeface="Arial"/>
                <a:ea typeface="Arial"/>
                <a:cs typeface="Arial"/>
                <a:sym typeface="Arial"/>
              </a:rPr>
              <a:t> experiment results on ChID shows that their model out performs state-of-art models. The accuracy on dataset Test reaches </a:t>
            </a:r>
            <a:r>
              <a:rPr lang="en-US" sz="2000" u="sng" cap="none" strike="noStrike">
                <a:solidFill>
                  <a:srgbClr val="595959"/>
                </a:solidFill>
                <a:highlight>
                  <a:srgbClr val="FFFF00"/>
                </a:highlight>
                <a:latin typeface="Arial"/>
                <a:ea typeface="Arial"/>
                <a:cs typeface="Arial"/>
                <a:sym typeface="Arial"/>
              </a:rPr>
              <a:t>95.7%</a:t>
            </a:r>
            <a:r>
              <a:rPr lang="en-US" sz="2000" u="none" cap="none" strike="noStrike">
                <a:solidFill>
                  <a:srgbClr val="595959"/>
                </a:solidFill>
                <a:latin typeface="Arial"/>
                <a:ea typeface="Arial"/>
                <a:cs typeface="Arial"/>
                <a:sym typeface="Arial"/>
              </a:rPr>
              <a:t>, and the accuracy on dataset Sim, which has more synonyms or near-synonyms idioms, is significantly improved to </a:t>
            </a:r>
            <a:r>
              <a:rPr lang="en-US" sz="2000" u="sng" cap="none" strike="noStrike">
                <a:solidFill>
                  <a:srgbClr val="595959"/>
                </a:solidFill>
                <a:highlight>
                  <a:srgbClr val="FFFF00"/>
                </a:highlight>
                <a:latin typeface="Arial"/>
                <a:ea typeface="Arial"/>
                <a:cs typeface="Arial"/>
                <a:sym typeface="Arial"/>
              </a:rPr>
              <a:t>97.9%</a:t>
            </a:r>
            <a:r>
              <a:rPr lang="en-US" sz="2000" u="none" cap="none" strike="noStrike">
                <a:solidFill>
                  <a:srgbClr val="595959"/>
                </a:solidFill>
                <a:latin typeface="Arial"/>
                <a:ea typeface="Arial"/>
                <a:cs typeface="Arial"/>
                <a:sym typeface="Arial"/>
              </a:rPr>
              <a:t>.</a:t>
            </a:r>
            <a:endParaRPr sz="2000" u="none" cap="none" strike="noStrike">
              <a:solidFill>
                <a:srgbClr val="595959"/>
              </a:solidFill>
              <a:latin typeface="Arial"/>
              <a:ea typeface="Arial"/>
              <a:cs typeface="Arial"/>
              <a:sym typeface="Arial"/>
            </a:endParaRPr>
          </a:p>
        </p:txBody>
      </p:sp>
      <p:pic>
        <p:nvPicPr>
          <p:cNvPr id="237" name="Google Shape;237;g2397891664b_0_596"/>
          <p:cNvPicPr preferRelativeResize="0"/>
          <p:nvPr/>
        </p:nvPicPr>
        <p:blipFill rotWithShape="1">
          <a:blip r:embed="rId3">
            <a:alphaModFix/>
          </a:blip>
          <a:srcRect b="0" l="0" r="0" t="0"/>
          <a:stretch/>
        </p:blipFill>
        <p:spPr>
          <a:xfrm>
            <a:off x="6475025" y="1325700"/>
            <a:ext cx="5475576" cy="4843950"/>
          </a:xfrm>
          <a:prstGeom prst="rect">
            <a:avLst/>
          </a:prstGeom>
          <a:noFill/>
          <a:ln>
            <a:noFill/>
          </a:ln>
        </p:spPr>
      </p:pic>
      <p:sp>
        <p:nvSpPr>
          <p:cNvPr id="238" name="Google Shape;238;g2397891664b_0_596"/>
          <p:cNvSpPr txBox="1"/>
          <p:nvPr>
            <p:ph idx="1" type="subTitle"/>
          </p:nvPr>
        </p:nvSpPr>
        <p:spPr>
          <a:xfrm>
            <a:off x="164026" y="292595"/>
            <a:ext cx="10958100" cy="633600"/>
          </a:xfrm>
          <a:prstGeom prst="rect">
            <a:avLst/>
          </a:prstGeom>
          <a:noFill/>
          <a:ln>
            <a:noFill/>
          </a:ln>
        </p:spPr>
        <p:txBody>
          <a:bodyPr anchorCtr="0" anchor="t" bIns="46800" lIns="90000" spcFirstLastPara="1" rIns="90000" wrap="square" tIns="46800">
            <a:normAutofit/>
          </a:bodyPr>
          <a:lstStyle/>
          <a:p>
            <a:pPr indent="0" lvl="0" marL="0" rtl="0" algn="l">
              <a:lnSpc>
                <a:spcPct val="110000"/>
              </a:lnSpc>
              <a:spcBef>
                <a:spcPts val="0"/>
              </a:spcBef>
              <a:spcAft>
                <a:spcPts val="0"/>
              </a:spcAft>
              <a:buClr>
                <a:srgbClr val="595959"/>
              </a:buClr>
              <a:buSzPts val="2400"/>
              <a:buFont typeface="Arial"/>
              <a:buNone/>
            </a:pPr>
            <a:r>
              <a:rPr b="1" lang="en-US" sz="2600">
                <a:solidFill>
                  <a:srgbClr val="85200C"/>
                </a:solidFill>
              </a:rPr>
              <a:t>Computational linguistics, get the job done!</a:t>
            </a:r>
            <a:endParaRPr b="1" sz="2600">
              <a:solidFill>
                <a:srgbClr val="8520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
          <p:cNvSpPr/>
          <p:nvPr/>
        </p:nvSpPr>
        <p:spPr>
          <a:xfrm>
            <a:off x="0" y="178700"/>
            <a:ext cx="12198300" cy="781800"/>
          </a:xfrm>
          <a:prstGeom prst="rect">
            <a:avLst/>
          </a:prstGeom>
          <a:solidFill>
            <a:srgbClr val="5C3F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4" name="Google Shape;244;p2"/>
          <p:cNvCxnSpPr>
            <a:endCxn id="245" idx="2"/>
          </p:cNvCxnSpPr>
          <p:nvPr/>
        </p:nvCxnSpPr>
        <p:spPr>
          <a:xfrm flipH="1" rot="-5400000">
            <a:off x="1203280" y="3629280"/>
            <a:ext cx="2492100" cy="2379600"/>
          </a:xfrm>
          <a:prstGeom prst="bentConnector2">
            <a:avLst/>
          </a:prstGeom>
          <a:noFill/>
          <a:ln cap="flat" cmpd="sng" w="9525">
            <a:solidFill>
              <a:srgbClr val="CC4125"/>
            </a:solidFill>
            <a:prstDash val="solid"/>
            <a:round/>
            <a:headEnd len="sm" w="sm" type="none"/>
            <a:tailEnd len="sm" w="sm" type="none"/>
          </a:ln>
        </p:spPr>
      </p:cxnSp>
      <p:cxnSp>
        <p:nvCxnSpPr>
          <p:cNvPr id="246" name="Google Shape;246;p2"/>
          <p:cNvCxnSpPr>
            <a:stCxn id="247" idx="2"/>
            <a:endCxn id="248" idx="2"/>
          </p:cNvCxnSpPr>
          <p:nvPr/>
        </p:nvCxnSpPr>
        <p:spPr>
          <a:xfrm flipH="1" rot="-5400000">
            <a:off x="3289600" y="3948825"/>
            <a:ext cx="1460100" cy="708300"/>
          </a:xfrm>
          <a:prstGeom prst="bentConnector2">
            <a:avLst/>
          </a:prstGeom>
          <a:noFill/>
          <a:ln cap="flat" cmpd="sng" w="9525">
            <a:solidFill>
              <a:srgbClr val="FF8C00"/>
            </a:solidFill>
            <a:prstDash val="solid"/>
            <a:round/>
            <a:headEnd len="sm" w="sm" type="none"/>
            <a:tailEnd len="sm" w="sm" type="none"/>
          </a:ln>
        </p:spPr>
      </p:cxnSp>
      <p:grpSp>
        <p:nvGrpSpPr>
          <p:cNvPr id="249" name="Google Shape;249;p2"/>
          <p:cNvGrpSpPr/>
          <p:nvPr/>
        </p:nvGrpSpPr>
        <p:grpSpPr>
          <a:xfrm>
            <a:off x="3562930" y="5719055"/>
            <a:ext cx="692150" cy="692150"/>
            <a:chOff x="3927867" y="5719055"/>
            <a:chExt cx="692150" cy="692150"/>
          </a:xfrm>
        </p:grpSpPr>
        <p:sp>
          <p:nvSpPr>
            <p:cNvPr id="250" name="Google Shape;250;p2"/>
            <p:cNvSpPr/>
            <p:nvPr/>
          </p:nvSpPr>
          <p:spPr>
            <a:xfrm>
              <a:off x="3927867" y="5719055"/>
              <a:ext cx="692150" cy="692150"/>
            </a:xfrm>
            <a:prstGeom prst="ellipse">
              <a:avLst/>
            </a:prstGeom>
            <a:solidFill>
              <a:schemeClr val="lt1"/>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45" name="Google Shape;245;p2"/>
            <p:cNvSpPr/>
            <p:nvPr/>
          </p:nvSpPr>
          <p:spPr>
            <a:xfrm>
              <a:off x="4004067" y="5795255"/>
              <a:ext cx="539750" cy="539750"/>
            </a:xfrm>
            <a:prstGeom prst="ellipse">
              <a:avLst/>
            </a:prstGeom>
            <a:solidFill>
              <a:srgbClr val="CC4125"/>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1</a:t>
              </a:r>
              <a:endParaRPr b="0" i="0" sz="1800" u="none" cap="none" strike="noStrike">
                <a:solidFill>
                  <a:schemeClr val="lt1"/>
                </a:solidFill>
                <a:latin typeface="Impact"/>
                <a:ea typeface="Impact"/>
                <a:cs typeface="Impact"/>
                <a:sym typeface="Impact"/>
              </a:endParaRPr>
            </a:p>
          </p:txBody>
        </p:sp>
      </p:grpSp>
      <p:grpSp>
        <p:nvGrpSpPr>
          <p:cNvPr id="251" name="Google Shape;251;p2"/>
          <p:cNvGrpSpPr/>
          <p:nvPr/>
        </p:nvGrpSpPr>
        <p:grpSpPr>
          <a:xfrm>
            <a:off x="4297460" y="4686885"/>
            <a:ext cx="692100" cy="692100"/>
            <a:chOff x="3749613" y="4898713"/>
            <a:chExt cx="692100" cy="692100"/>
          </a:xfrm>
        </p:grpSpPr>
        <p:sp>
          <p:nvSpPr>
            <p:cNvPr id="252" name="Google Shape;252;p2"/>
            <p:cNvSpPr/>
            <p:nvPr/>
          </p:nvSpPr>
          <p:spPr>
            <a:xfrm>
              <a:off x="3749613" y="4898713"/>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48" name="Google Shape;248;p2"/>
            <p:cNvSpPr/>
            <p:nvPr/>
          </p:nvSpPr>
          <p:spPr>
            <a:xfrm>
              <a:off x="3825826" y="4974938"/>
              <a:ext cx="539700" cy="53970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2</a:t>
              </a:r>
              <a:endParaRPr b="0" i="0" sz="1800" u="none" cap="none" strike="noStrike">
                <a:solidFill>
                  <a:schemeClr val="lt1"/>
                </a:solidFill>
                <a:latin typeface="Impact"/>
                <a:ea typeface="Impact"/>
                <a:cs typeface="Impact"/>
                <a:sym typeface="Impact"/>
              </a:endParaRPr>
            </a:p>
          </p:txBody>
        </p:sp>
      </p:grpSp>
      <p:grpSp>
        <p:nvGrpSpPr>
          <p:cNvPr id="253" name="Google Shape;253;p2"/>
          <p:cNvGrpSpPr/>
          <p:nvPr/>
        </p:nvGrpSpPr>
        <p:grpSpPr>
          <a:xfrm>
            <a:off x="7115394" y="4686855"/>
            <a:ext cx="693737" cy="692150"/>
            <a:chOff x="8218831" y="5719055"/>
            <a:chExt cx="693737" cy="692150"/>
          </a:xfrm>
        </p:grpSpPr>
        <p:sp>
          <p:nvSpPr>
            <p:cNvPr id="254" name="Google Shape;254;p2"/>
            <p:cNvSpPr/>
            <p:nvPr/>
          </p:nvSpPr>
          <p:spPr>
            <a:xfrm>
              <a:off x="8218831" y="5719055"/>
              <a:ext cx="693737" cy="69215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55" name="Google Shape;255;p2"/>
            <p:cNvSpPr/>
            <p:nvPr/>
          </p:nvSpPr>
          <p:spPr>
            <a:xfrm>
              <a:off x="8295824" y="5795255"/>
              <a:ext cx="539700" cy="53970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4</a:t>
              </a:r>
              <a:endParaRPr b="0" i="0" sz="1800" u="none" cap="none" strike="noStrike">
                <a:solidFill>
                  <a:schemeClr val="lt1"/>
                </a:solidFill>
                <a:latin typeface="Impact"/>
                <a:ea typeface="Impact"/>
                <a:cs typeface="Impact"/>
                <a:sym typeface="Impact"/>
              </a:endParaRPr>
            </a:p>
          </p:txBody>
        </p:sp>
      </p:grpSp>
      <p:sp>
        <p:nvSpPr>
          <p:cNvPr id="256" name="Google Shape;256;p2"/>
          <p:cNvSpPr/>
          <p:nvPr/>
        </p:nvSpPr>
        <p:spPr>
          <a:xfrm>
            <a:off x="487479" y="2780925"/>
            <a:ext cx="1603200" cy="792000"/>
          </a:xfrm>
          <a:prstGeom prst="roundRect">
            <a:avLst>
              <a:gd fmla="val 16667" name="adj"/>
            </a:avLst>
          </a:prstGeom>
          <a:solidFill>
            <a:srgbClr val="CC41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BERT</a:t>
            </a:r>
            <a:endParaRPr b="1" i="0" sz="2600" u="none" cap="none" strike="noStrike">
              <a:solidFill>
                <a:schemeClr val="lt1"/>
              </a:solidFill>
              <a:latin typeface="Calibri"/>
              <a:ea typeface="Calibri"/>
              <a:cs typeface="Calibri"/>
              <a:sym typeface="Calibri"/>
            </a:endParaRPr>
          </a:p>
        </p:txBody>
      </p:sp>
      <p:sp>
        <p:nvSpPr>
          <p:cNvPr id="247" name="Google Shape;247;p2"/>
          <p:cNvSpPr/>
          <p:nvPr/>
        </p:nvSpPr>
        <p:spPr>
          <a:xfrm>
            <a:off x="2878300" y="2780925"/>
            <a:ext cx="1574400" cy="792000"/>
          </a:xfrm>
          <a:prstGeom prst="roundRect">
            <a:avLst>
              <a:gd fmla="val 16667" name="adj"/>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a:t>
            </a:r>
            <a:endParaRPr b="1" i="0" sz="2600" u="none" cap="none" strike="noStrike">
              <a:solidFill>
                <a:schemeClr val="lt1"/>
              </a:solidFill>
              <a:latin typeface="Calibri"/>
              <a:ea typeface="Calibri"/>
              <a:cs typeface="Calibri"/>
              <a:sym typeface="Calibri"/>
            </a:endParaRPr>
          </a:p>
        </p:txBody>
      </p:sp>
      <p:sp>
        <p:nvSpPr>
          <p:cNvPr id="257" name="Google Shape;257;p2"/>
          <p:cNvSpPr/>
          <p:nvPr/>
        </p:nvSpPr>
        <p:spPr>
          <a:xfrm>
            <a:off x="5223638" y="2780925"/>
            <a:ext cx="1574400" cy="792000"/>
          </a:xfrm>
          <a:prstGeom prst="roundRect">
            <a:avLst>
              <a:gd fmla="val 16667" name="adj"/>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T5-small</a:t>
            </a:r>
            <a:endParaRPr b="1" i="0" sz="2600" u="none" cap="none" strike="noStrike">
              <a:solidFill>
                <a:schemeClr val="lt1"/>
              </a:solidFill>
              <a:latin typeface="Calibri"/>
              <a:ea typeface="Calibri"/>
              <a:cs typeface="Calibri"/>
              <a:sym typeface="Calibri"/>
            </a:endParaRPr>
          </a:p>
        </p:txBody>
      </p:sp>
      <p:sp>
        <p:nvSpPr>
          <p:cNvPr id="258" name="Google Shape;258;p2"/>
          <p:cNvSpPr/>
          <p:nvPr/>
        </p:nvSpPr>
        <p:spPr>
          <a:xfrm>
            <a:off x="7569000" y="2780925"/>
            <a:ext cx="1574400" cy="792000"/>
          </a:xfrm>
          <a:prstGeom prst="roundRect">
            <a:avLst>
              <a:gd fmla="val 16667" name="adj"/>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GPT2</a:t>
            </a:r>
            <a:endParaRPr b="1" i="0" sz="2600" u="none" cap="none" strike="noStrike">
              <a:solidFill>
                <a:schemeClr val="lt1"/>
              </a:solidFill>
              <a:latin typeface="Calibri"/>
              <a:ea typeface="Calibri"/>
              <a:cs typeface="Calibri"/>
              <a:sym typeface="Calibri"/>
            </a:endParaRPr>
          </a:p>
        </p:txBody>
      </p:sp>
      <p:sp>
        <p:nvSpPr>
          <p:cNvPr id="259" name="Google Shape;259;p2"/>
          <p:cNvSpPr/>
          <p:nvPr/>
        </p:nvSpPr>
        <p:spPr>
          <a:xfrm>
            <a:off x="9894625" y="2780925"/>
            <a:ext cx="1574400" cy="792000"/>
          </a:xfrm>
          <a:prstGeom prst="roundRect">
            <a:avLst>
              <a:gd fmla="val 16667" name="adj"/>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ChatGPT</a:t>
            </a:r>
            <a:endParaRPr b="1" i="0" sz="2600" u="none" cap="none" strike="noStrike">
              <a:solidFill>
                <a:schemeClr val="lt1"/>
              </a:solidFill>
              <a:latin typeface="Calibri"/>
              <a:ea typeface="Calibri"/>
              <a:cs typeface="Calibri"/>
              <a:sym typeface="Calibri"/>
            </a:endParaRPr>
          </a:p>
        </p:txBody>
      </p:sp>
      <p:cxnSp>
        <p:nvCxnSpPr>
          <p:cNvPr id="260" name="Google Shape;260;p2"/>
          <p:cNvCxnSpPr>
            <a:endCxn id="261" idx="6"/>
          </p:cNvCxnSpPr>
          <p:nvPr/>
        </p:nvCxnSpPr>
        <p:spPr>
          <a:xfrm rot="5400000">
            <a:off x="8320662" y="3678180"/>
            <a:ext cx="2492100" cy="2281800"/>
          </a:xfrm>
          <a:prstGeom prst="bentConnector2">
            <a:avLst/>
          </a:prstGeom>
          <a:noFill/>
          <a:ln cap="flat" cmpd="sng" w="9525">
            <a:solidFill>
              <a:srgbClr val="6AA84F"/>
            </a:solidFill>
            <a:prstDash val="solid"/>
            <a:round/>
            <a:headEnd len="sm" w="sm" type="none"/>
            <a:tailEnd len="sm" w="sm" type="none"/>
          </a:ln>
        </p:spPr>
      </p:cxnSp>
      <p:cxnSp>
        <p:nvCxnSpPr>
          <p:cNvPr id="262" name="Google Shape;262;p2"/>
          <p:cNvCxnSpPr>
            <a:endCxn id="255" idx="6"/>
          </p:cNvCxnSpPr>
          <p:nvPr/>
        </p:nvCxnSpPr>
        <p:spPr>
          <a:xfrm rot="5400000">
            <a:off x="7330837" y="3974055"/>
            <a:ext cx="1460100" cy="657600"/>
          </a:xfrm>
          <a:prstGeom prst="bentConnector2">
            <a:avLst/>
          </a:prstGeom>
          <a:noFill/>
          <a:ln cap="flat" cmpd="sng" w="9525">
            <a:solidFill>
              <a:srgbClr val="FF8C00"/>
            </a:solidFill>
            <a:prstDash val="solid"/>
            <a:round/>
            <a:headEnd len="sm" w="sm" type="none"/>
            <a:tailEnd len="sm" w="sm" type="none"/>
          </a:ln>
        </p:spPr>
      </p:cxnSp>
      <p:cxnSp>
        <p:nvCxnSpPr>
          <p:cNvPr id="263" name="Google Shape;263;p2"/>
          <p:cNvCxnSpPr>
            <a:stCxn id="257" idx="2"/>
            <a:endCxn id="264" idx="0"/>
          </p:cNvCxnSpPr>
          <p:nvPr/>
        </p:nvCxnSpPr>
        <p:spPr>
          <a:xfrm>
            <a:off x="6010838" y="3572925"/>
            <a:ext cx="3600" cy="691800"/>
          </a:xfrm>
          <a:prstGeom prst="straightConnector1">
            <a:avLst/>
          </a:prstGeom>
          <a:noFill/>
          <a:ln cap="flat" cmpd="sng" w="9525">
            <a:solidFill>
              <a:srgbClr val="FF8C00"/>
            </a:solidFill>
            <a:prstDash val="solid"/>
            <a:round/>
            <a:headEnd len="sm" w="sm" type="none"/>
            <a:tailEnd len="sm" w="sm" type="none"/>
          </a:ln>
        </p:spPr>
      </p:cxnSp>
      <p:grpSp>
        <p:nvGrpSpPr>
          <p:cNvPr id="265" name="Google Shape;265;p2"/>
          <p:cNvGrpSpPr/>
          <p:nvPr/>
        </p:nvGrpSpPr>
        <p:grpSpPr>
          <a:xfrm>
            <a:off x="5667532" y="4188530"/>
            <a:ext cx="693600" cy="692100"/>
            <a:chOff x="8218831" y="5719055"/>
            <a:chExt cx="693600" cy="692100"/>
          </a:xfrm>
        </p:grpSpPr>
        <p:sp>
          <p:nvSpPr>
            <p:cNvPr id="266" name="Google Shape;266;p2"/>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64" name="Google Shape;264;p2"/>
            <p:cNvSpPr/>
            <p:nvPr/>
          </p:nvSpPr>
          <p:spPr>
            <a:xfrm>
              <a:off x="8295824" y="5795255"/>
              <a:ext cx="539700" cy="53970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3</a:t>
              </a:r>
              <a:endParaRPr b="0" i="0" sz="1800" u="none" cap="none" strike="noStrike">
                <a:solidFill>
                  <a:schemeClr val="lt1"/>
                </a:solidFill>
                <a:latin typeface="Impact"/>
                <a:ea typeface="Impact"/>
                <a:cs typeface="Impact"/>
                <a:sym typeface="Impact"/>
              </a:endParaRPr>
            </a:p>
          </p:txBody>
        </p:sp>
      </p:grpSp>
      <p:grpSp>
        <p:nvGrpSpPr>
          <p:cNvPr id="267" name="Google Shape;267;p2"/>
          <p:cNvGrpSpPr/>
          <p:nvPr/>
        </p:nvGrpSpPr>
        <p:grpSpPr>
          <a:xfrm>
            <a:off x="7809119" y="5719080"/>
            <a:ext cx="693600" cy="692100"/>
            <a:chOff x="8218831" y="5719055"/>
            <a:chExt cx="693600" cy="692100"/>
          </a:xfrm>
        </p:grpSpPr>
        <p:sp>
          <p:nvSpPr>
            <p:cNvPr id="268" name="Google Shape;268;p2"/>
            <p:cNvSpPr/>
            <p:nvPr/>
          </p:nvSpPr>
          <p:spPr>
            <a:xfrm>
              <a:off x="8218831" y="5719055"/>
              <a:ext cx="693600" cy="6921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61" name="Google Shape;261;p2"/>
            <p:cNvSpPr/>
            <p:nvPr/>
          </p:nvSpPr>
          <p:spPr>
            <a:xfrm>
              <a:off x="8295824" y="5795255"/>
              <a:ext cx="539700" cy="539700"/>
            </a:xfrm>
            <a:prstGeom prst="ellipse">
              <a:avLst/>
            </a:prstGeom>
            <a:solidFill>
              <a:srgbClr val="6AA84F"/>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5</a:t>
              </a:r>
              <a:endParaRPr b="0" i="0" sz="1800" u="none" cap="none" strike="noStrike">
                <a:solidFill>
                  <a:schemeClr val="lt1"/>
                </a:solidFill>
                <a:latin typeface="Impact"/>
                <a:ea typeface="Impact"/>
                <a:cs typeface="Impact"/>
                <a:sym typeface="Impact"/>
              </a:endParaRPr>
            </a:p>
          </p:txBody>
        </p:sp>
      </p:grpSp>
      <p:sp>
        <p:nvSpPr>
          <p:cNvPr id="269" name="Google Shape;269;p2"/>
          <p:cNvSpPr txBox="1"/>
          <p:nvPr/>
        </p:nvSpPr>
        <p:spPr>
          <a:xfrm>
            <a:off x="409475" y="1455625"/>
            <a:ext cx="175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CC4125"/>
                </a:solidFill>
              </a:rPr>
              <a:t>Fine-tune</a:t>
            </a:r>
            <a:endParaRPr sz="2800">
              <a:solidFill>
                <a:srgbClr val="CC4125"/>
              </a:solidFill>
            </a:endParaRPr>
          </a:p>
        </p:txBody>
      </p:sp>
      <p:sp>
        <p:nvSpPr>
          <p:cNvPr id="270" name="Google Shape;270;p2"/>
          <p:cNvSpPr txBox="1"/>
          <p:nvPr/>
        </p:nvSpPr>
        <p:spPr>
          <a:xfrm>
            <a:off x="2652525" y="1024675"/>
            <a:ext cx="67236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E69138"/>
                </a:solidFill>
              </a:rPr>
              <a:t>Fine-tune</a:t>
            </a:r>
            <a:endParaRPr sz="2800">
              <a:solidFill>
                <a:srgbClr val="E69138"/>
              </a:solidFill>
            </a:endParaRPr>
          </a:p>
          <a:p>
            <a:pPr indent="0" lvl="0" marL="0" rtl="0" algn="ctr">
              <a:spcBef>
                <a:spcPts val="0"/>
              </a:spcBef>
              <a:spcAft>
                <a:spcPts val="0"/>
              </a:spcAft>
              <a:buNone/>
            </a:pPr>
            <a:r>
              <a:rPr lang="en-US" sz="2800">
                <a:solidFill>
                  <a:srgbClr val="E69138"/>
                </a:solidFill>
              </a:rPr>
              <a:t>&amp;</a:t>
            </a:r>
            <a:endParaRPr sz="2800">
              <a:solidFill>
                <a:srgbClr val="E69138"/>
              </a:solidFill>
            </a:endParaRPr>
          </a:p>
          <a:p>
            <a:pPr indent="0" lvl="0" marL="0" rtl="0" algn="ctr">
              <a:spcBef>
                <a:spcPts val="0"/>
              </a:spcBef>
              <a:spcAft>
                <a:spcPts val="0"/>
              </a:spcAft>
              <a:buNone/>
            </a:pPr>
            <a:r>
              <a:rPr lang="en-US" sz="2800">
                <a:solidFill>
                  <a:srgbClr val="E69138"/>
                </a:solidFill>
              </a:rPr>
              <a:t>Prompt Engineering</a:t>
            </a:r>
            <a:endParaRPr sz="2800">
              <a:solidFill>
                <a:srgbClr val="E69138"/>
              </a:solidFill>
            </a:endParaRPr>
          </a:p>
        </p:txBody>
      </p:sp>
      <p:sp>
        <p:nvSpPr>
          <p:cNvPr id="271" name="Google Shape;271;p2"/>
          <p:cNvSpPr txBox="1"/>
          <p:nvPr/>
        </p:nvSpPr>
        <p:spPr>
          <a:xfrm>
            <a:off x="9276775" y="1240075"/>
            <a:ext cx="2810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739235"/>
                </a:solidFill>
              </a:rPr>
              <a:t>Prompt Engineering</a:t>
            </a:r>
            <a:endParaRPr sz="2800">
              <a:solidFill>
                <a:srgbClr val="739235"/>
              </a:solidFill>
            </a:endParaRPr>
          </a:p>
        </p:txBody>
      </p:sp>
      <p:sp>
        <p:nvSpPr>
          <p:cNvPr id="272" name="Google Shape;272;p2"/>
          <p:cNvSpPr/>
          <p:nvPr/>
        </p:nvSpPr>
        <p:spPr>
          <a:xfrm>
            <a:off x="0" y="897548"/>
            <a:ext cx="12198300" cy="111600"/>
          </a:xfrm>
          <a:prstGeom prst="rect">
            <a:avLst/>
          </a:prstGeom>
          <a:solidFill>
            <a:srgbClr val="E691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2"/>
          <p:cNvSpPr/>
          <p:nvPr/>
        </p:nvSpPr>
        <p:spPr>
          <a:xfrm>
            <a:off x="223050" y="310625"/>
            <a:ext cx="491700" cy="476100"/>
          </a:xfrm>
          <a:prstGeom prst="ellipse">
            <a:avLst/>
          </a:prstGeom>
          <a:solidFill>
            <a:srgbClr val="FFFFFF">
              <a:alpha val="345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74" name="Google Shape;274;p2"/>
          <p:cNvSpPr txBox="1"/>
          <p:nvPr/>
        </p:nvSpPr>
        <p:spPr>
          <a:xfrm>
            <a:off x="487475" y="200150"/>
            <a:ext cx="309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solidFill>
                  <a:schemeClr val="lt1"/>
                </a:solidFill>
                <a:latin typeface="Calibri"/>
                <a:ea typeface="Calibri"/>
                <a:cs typeface="Calibri"/>
                <a:sym typeface="Calibri"/>
              </a:rPr>
              <a:t>MODELS</a:t>
            </a:r>
            <a:endParaRPr b="1" sz="3600">
              <a:solidFill>
                <a:schemeClr val="lt1"/>
              </a:solidFill>
              <a:latin typeface="Calibri"/>
              <a:ea typeface="Calibri"/>
              <a:cs typeface="Calibri"/>
              <a:sym typeface="Calibri"/>
            </a:endParaRPr>
          </a:p>
        </p:txBody>
      </p:sp>
      <p:sp>
        <p:nvSpPr>
          <p:cNvPr id="275" name="Google Shape;275;p2"/>
          <p:cNvSpPr txBox="1"/>
          <p:nvPr/>
        </p:nvSpPr>
        <p:spPr>
          <a:xfrm>
            <a:off x="280150" y="272600"/>
            <a:ext cx="74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Calibri"/>
                <a:ea typeface="Calibri"/>
                <a:cs typeface="Calibri"/>
                <a:sym typeface="Calibri"/>
              </a:rPr>
              <a:t>2</a:t>
            </a:r>
            <a:endParaRPr b="1" sz="26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cxnSp>
        <p:nvCxnSpPr>
          <p:cNvPr id="280" name="Google Shape;280;g2372c35d196_0_70"/>
          <p:cNvCxnSpPr>
            <a:endCxn id="281" idx="6"/>
          </p:cNvCxnSpPr>
          <p:nvPr/>
        </p:nvCxnSpPr>
        <p:spPr>
          <a:xfrm rot="5400000">
            <a:off x="7330837" y="3974055"/>
            <a:ext cx="1460100" cy="657600"/>
          </a:xfrm>
          <a:prstGeom prst="bentConnector2">
            <a:avLst/>
          </a:prstGeom>
          <a:noFill/>
          <a:ln cap="flat" cmpd="sng" w="9525">
            <a:solidFill>
              <a:srgbClr val="FF8C00"/>
            </a:solidFill>
            <a:prstDash val="solid"/>
            <a:round/>
            <a:headEnd len="sm" w="sm" type="none"/>
            <a:tailEnd len="sm" w="sm" type="none"/>
          </a:ln>
        </p:spPr>
      </p:cxnSp>
      <p:cxnSp>
        <p:nvCxnSpPr>
          <p:cNvPr id="282" name="Google Shape;282;g2372c35d196_0_70"/>
          <p:cNvCxnSpPr>
            <a:endCxn id="283" idx="2"/>
          </p:cNvCxnSpPr>
          <p:nvPr/>
        </p:nvCxnSpPr>
        <p:spPr>
          <a:xfrm flipH="1" rot="-5400000">
            <a:off x="1203280" y="3629255"/>
            <a:ext cx="2492100" cy="2379600"/>
          </a:xfrm>
          <a:prstGeom prst="bentConnector2">
            <a:avLst/>
          </a:prstGeom>
          <a:noFill/>
          <a:ln cap="flat" cmpd="sng" w="9525">
            <a:solidFill>
              <a:srgbClr val="CC4125"/>
            </a:solidFill>
            <a:prstDash val="solid"/>
            <a:round/>
            <a:headEnd len="sm" w="sm" type="none"/>
            <a:tailEnd len="sm" w="sm" type="none"/>
          </a:ln>
        </p:spPr>
      </p:cxnSp>
      <p:cxnSp>
        <p:nvCxnSpPr>
          <p:cNvPr id="284" name="Google Shape;284;g2372c35d196_0_70"/>
          <p:cNvCxnSpPr>
            <a:stCxn id="285" idx="2"/>
            <a:endCxn id="286" idx="2"/>
          </p:cNvCxnSpPr>
          <p:nvPr/>
        </p:nvCxnSpPr>
        <p:spPr>
          <a:xfrm flipH="1" rot="-5400000">
            <a:off x="3289600" y="3948825"/>
            <a:ext cx="1460100" cy="708300"/>
          </a:xfrm>
          <a:prstGeom prst="bentConnector2">
            <a:avLst/>
          </a:prstGeom>
          <a:noFill/>
          <a:ln cap="flat" cmpd="sng" w="9525">
            <a:solidFill>
              <a:srgbClr val="FF8C00"/>
            </a:solidFill>
            <a:prstDash val="solid"/>
            <a:round/>
            <a:headEnd len="sm" w="sm" type="none"/>
            <a:tailEnd len="sm" w="sm" type="none"/>
          </a:ln>
        </p:spPr>
      </p:cxnSp>
      <p:grpSp>
        <p:nvGrpSpPr>
          <p:cNvPr id="287" name="Google Shape;287;g2372c35d196_0_70"/>
          <p:cNvGrpSpPr/>
          <p:nvPr/>
        </p:nvGrpSpPr>
        <p:grpSpPr>
          <a:xfrm>
            <a:off x="3562930" y="5719055"/>
            <a:ext cx="692100" cy="692100"/>
            <a:chOff x="3927867" y="5719055"/>
            <a:chExt cx="692100" cy="692100"/>
          </a:xfrm>
        </p:grpSpPr>
        <p:sp>
          <p:nvSpPr>
            <p:cNvPr id="288" name="Google Shape;288;g2372c35d196_0_70"/>
            <p:cNvSpPr/>
            <p:nvPr/>
          </p:nvSpPr>
          <p:spPr>
            <a:xfrm>
              <a:off x="3927867" y="5719055"/>
              <a:ext cx="692100" cy="692100"/>
            </a:xfrm>
            <a:prstGeom prst="ellipse">
              <a:avLst/>
            </a:prstGeom>
            <a:solidFill>
              <a:schemeClr val="lt1"/>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83" name="Google Shape;283;g2372c35d196_0_70"/>
            <p:cNvSpPr/>
            <p:nvPr/>
          </p:nvSpPr>
          <p:spPr>
            <a:xfrm>
              <a:off x="4004067" y="5795255"/>
              <a:ext cx="539700" cy="539700"/>
            </a:xfrm>
            <a:prstGeom prst="ellipse">
              <a:avLst/>
            </a:prstGeom>
            <a:solidFill>
              <a:srgbClr val="CC4125"/>
            </a:solidFill>
            <a:ln cap="flat" cmpd="sng" w="9525">
              <a:solidFill>
                <a:srgbClr val="A61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1</a:t>
              </a:r>
              <a:endParaRPr b="0" i="0" sz="1800" u="none" cap="none" strike="noStrike">
                <a:solidFill>
                  <a:schemeClr val="lt1"/>
                </a:solidFill>
                <a:latin typeface="Impact"/>
                <a:ea typeface="Impact"/>
                <a:cs typeface="Impact"/>
                <a:sym typeface="Impact"/>
              </a:endParaRPr>
            </a:p>
          </p:txBody>
        </p:sp>
      </p:grpSp>
      <p:grpSp>
        <p:nvGrpSpPr>
          <p:cNvPr id="289" name="Google Shape;289;g2372c35d196_0_70"/>
          <p:cNvGrpSpPr/>
          <p:nvPr/>
        </p:nvGrpSpPr>
        <p:grpSpPr>
          <a:xfrm>
            <a:off x="4297460" y="4686885"/>
            <a:ext cx="692100" cy="692100"/>
            <a:chOff x="3749613" y="4898713"/>
            <a:chExt cx="692100" cy="692100"/>
          </a:xfrm>
        </p:grpSpPr>
        <p:sp>
          <p:nvSpPr>
            <p:cNvPr id="290" name="Google Shape;290;g2372c35d196_0_70"/>
            <p:cNvSpPr/>
            <p:nvPr/>
          </p:nvSpPr>
          <p:spPr>
            <a:xfrm>
              <a:off x="3749613" y="4898713"/>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86" name="Google Shape;286;g2372c35d196_0_70"/>
            <p:cNvSpPr/>
            <p:nvPr/>
          </p:nvSpPr>
          <p:spPr>
            <a:xfrm>
              <a:off x="3825826" y="4974938"/>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2</a:t>
              </a:r>
              <a:endParaRPr b="0" i="0" sz="1800" u="none" cap="none" strike="noStrike">
                <a:solidFill>
                  <a:schemeClr val="lt1"/>
                </a:solidFill>
                <a:latin typeface="Impact"/>
                <a:ea typeface="Impact"/>
                <a:cs typeface="Impact"/>
                <a:sym typeface="Impact"/>
              </a:endParaRPr>
            </a:p>
          </p:txBody>
        </p:sp>
      </p:grpSp>
      <p:grpSp>
        <p:nvGrpSpPr>
          <p:cNvPr id="291" name="Google Shape;291;g2372c35d196_0_70"/>
          <p:cNvGrpSpPr/>
          <p:nvPr/>
        </p:nvGrpSpPr>
        <p:grpSpPr>
          <a:xfrm>
            <a:off x="7115394" y="4686855"/>
            <a:ext cx="693600" cy="692100"/>
            <a:chOff x="8218831" y="5719055"/>
            <a:chExt cx="693600" cy="692100"/>
          </a:xfrm>
        </p:grpSpPr>
        <p:sp>
          <p:nvSpPr>
            <p:cNvPr id="292" name="Google Shape;292;g2372c35d196_0_70"/>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81" name="Google Shape;281;g2372c35d196_0_70"/>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4</a:t>
              </a:r>
              <a:endParaRPr b="0" i="0" sz="1800" u="none" cap="none" strike="noStrike">
                <a:solidFill>
                  <a:schemeClr val="lt1"/>
                </a:solidFill>
                <a:latin typeface="Impact"/>
                <a:ea typeface="Impact"/>
                <a:cs typeface="Impact"/>
                <a:sym typeface="Impact"/>
              </a:endParaRPr>
            </a:p>
          </p:txBody>
        </p:sp>
      </p:grpSp>
      <p:sp>
        <p:nvSpPr>
          <p:cNvPr id="293" name="Google Shape;293;g2372c35d196_0_70"/>
          <p:cNvSpPr/>
          <p:nvPr/>
        </p:nvSpPr>
        <p:spPr>
          <a:xfrm>
            <a:off x="487479" y="2780925"/>
            <a:ext cx="1603200" cy="792000"/>
          </a:xfrm>
          <a:prstGeom prst="roundRect">
            <a:avLst>
              <a:gd fmla="val 16667" name="adj"/>
            </a:avLst>
          </a:prstGeom>
          <a:solidFill>
            <a:srgbClr val="CC41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BERT</a:t>
            </a:r>
            <a:endParaRPr b="1" i="0" sz="2600" u="none" cap="none" strike="noStrike">
              <a:solidFill>
                <a:schemeClr val="lt1"/>
              </a:solidFill>
              <a:latin typeface="Calibri"/>
              <a:ea typeface="Calibri"/>
              <a:cs typeface="Calibri"/>
              <a:sym typeface="Calibri"/>
            </a:endParaRPr>
          </a:p>
        </p:txBody>
      </p:sp>
      <p:sp>
        <p:nvSpPr>
          <p:cNvPr id="285" name="Google Shape;285;g2372c35d196_0_70"/>
          <p:cNvSpPr/>
          <p:nvPr/>
        </p:nvSpPr>
        <p:spPr>
          <a:xfrm>
            <a:off x="28783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a:t>
            </a:r>
            <a:endParaRPr b="1" i="0" sz="2600" u="none" cap="none" strike="noStrike">
              <a:solidFill>
                <a:schemeClr val="lt1"/>
              </a:solidFill>
              <a:latin typeface="Calibri"/>
              <a:ea typeface="Calibri"/>
              <a:cs typeface="Calibri"/>
              <a:sym typeface="Calibri"/>
            </a:endParaRPr>
          </a:p>
        </p:txBody>
      </p:sp>
      <p:sp>
        <p:nvSpPr>
          <p:cNvPr id="294" name="Google Shape;294;g2372c35d196_0_70"/>
          <p:cNvSpPr/>
          <p:nvPr/>
        </p:nvSpPr>
        <p:spPr>
          <a:xfrm>
            <a:off x="5223638"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T5-small</a:t>
            </a:r>
            <a:endParaRPr b="1" i="0" sz="2600" u="none" cap="none" strike="noStrike">
              <a:solidFill>
                <a:schemeClr val="lt1"/>
              </a:solidFill>
              <a:latin typeface="Calibri"/>
              <a:ea typeface="Calibri"/>
              <a:cs typeface="Calibri"/>
              <a:sym typeface="Calibri"/>
            </a:endParaRPr>
          </a:p>
        </p:txBody>
      </p:sp>
      <p:sp>
        <p:nvSpPr>
          <p:cNvPr id="295" name="Google Shape;295;g2372c35d196_0_70"/>
          <p:cNvSpPr/>
          <p:nvPr/>
        </p:nvSpPr>
        <p:spPr>
          <a:xfrm>
            <a:off x="75690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GPT2</a:t>
            </a:r>
            <a:endParaRPr b="1" i="0" sz="2600" u="none" cap="none" strike="noStrike">
              <a:solidFill>
                <a:schemeClr val="lt1"/>
              </a:solidFill>
              <a:latin typeface="Calibri"/>
              <a:ea typeface="Calibri"/>
              <a:cs typeface="Calibri"/>
              <a:sym typeface="Calibri"/>
            </a:endParaRPr>
          </a:p>
        </p:txBody>
      </p:sp>
      <p:sp>
        <p:nvSpPr>
          <p:cNvPr id="296" name="Google Shape;296;g2372c35d196_0_70"/>
          <p:cNvSpPr/>
          <p:nvPr/>
        </p:nvSpPr>
        <p:spPr>
          <a:xfrm>
            <a:off x="9894625"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ChatGPT</a:t>
            </a:r>
            <a:endParaRPr b="1" i="0" sz="2600" u="none" cap="none" strike="noStrike">
              <a:solidFill>
                <a:schemeClr val="lt1"/>
              </a:solidFill>
              <a:latin typeface="Calibri"/>
              <a:ea typeface="Calibri"/>
              <a:cs typeface="Calibri"/>
              <a:sym typeface="Calibri"/>
            </a:endParaRPr>
          </a:p>
        </p:txBody>
      </p:sp>
      <p:cxnSp>
        <p:nvCxnSpPr>
          <p:cNvPr id="297" name="Google Shape;297;g2372c35d196_0_70"/>
          <p:cNvCxnSpPr>
            <a:endCxn id="298" idx="6"/>
          </p:cNvCxnSpPr>
          <p:nvPr/>
        </p:nvCxnSpPr>
        <p:spPr>
          <a:xfrm rot="5400000">
            <a:off x="8320662" y="3678180"/>
            <a:ext cx="2492100" cy="2281800"/>
          </a:xfrm>
          <a:prstGeom prst="bentConnector2">
            <a:avLst/>
          </a:prstGeom>
          <a:noFill/>
          <a:ln cap="flat" cmpd="sng" w="9525">
            <a:solidFill>
              <a:srgbClr val="6AA84F"/>
            </a:solidFill>
            <a:prstDash val="solid"/>
            <a:round/>
            <a:headEnd len="sm" w="sm" type="none"/>
            <a:tailEnd len="sm" w="sm" type="none"/>
          </a:ln>
        </p:spPr>
      </p:cxnSp>
      <p:cxnSp>
        <p:nvCxnSpPr>
          <p:cNvPr id="299" name="Google Shape;299;g2372c35d196_0_70"/>
          <p:cNvCxnSpPr>
            <a:stCxn id="294" idx="2"/>
            <a:endCxn id="300" idx="0"/>
          </p:cNvCxnSpPr>
          <p:nvPr/>
        </p:nvCxnSpPr>
        <p:spPr>
          <a:xfrm>
            <a:off x="6010838" y="3572925"/>
            <a:ext cx="3600" cy="691800"/>
          </a:xfrm>
          <a:prstGeom prst="straightConnector1">
            <a:avLst/>
          </a:prstGeom>
          <a:noFill/>
          <a:ln cap="flat" cmpd="sng" w="9525">
            <a:solidFill>
              <a:srgbClr val="FF8C00"/>
            </a:solidFill>
            <a:prstDash val="solid"/>
            <a:round/>
            <a:headEnd len="sm" w="sm" type="none"/>
            <a:tailEnd len="sm" w="sm" type="none"/>
          </a:ln>
        </p:spPr>
      </p:cxnSp>
      <p:grpSp>
        <p:nvGrpSpPr>
          <p:cNvPr id="301" name="Google Shape;301;g2372c35d196_0_70"/>
          <p:cNvGrpSpPr/>
          <p:nvPr/>
        </p:nvGrpSpPr>
        <p:grpSpPr>
          <a:xfrm>
            <a:off x="5667532" y="4188530"/>
            <a:ext cx="693600" cy="692100"/>
            <a:chOff x="8218831" y="5719055"/>
            <a:chExt cx="693600" cy="692100"/>
          </a:xfrm>
        </p:grpSpPr>
        <p:sp>
          <p:nvSpPr>
            <p:cNvPr id="302" name="Google Shape;302;g2372c35d196_0_70"/>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00" name="Google Shape;300;g2372c35d196_0_70"/>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3</a:t>
              </a:r>
              <a:endParaRPr b="0" i="0" sz="1800" u="none" cap="none" strike="noStrike">
                <a:solidFill>
                  <a:schemeClr val="lt1"/>
                </a:solidFill>
                <a:latin typeface="Impact"/>
                <a:ea typeface="Impact"/>
                <a:cs typeface="Impact"/>
                <a:sym typeface="Impact"/>
              </a:endParaRPr>
            </a:p>
          </p:txBody>
        </p:sp>
      </p:grpSp>
      <p:grpSp>
        <p:nvGrpSpPr>
          <p:cNvPr id="303" name="Google Shape;303;g2372c35d196_0_70"/>
          <p:cNvGrpSpPr/>
          <p:nvPr/>
        </p:nvGrpSpPr>
        <p:grpSpPr>
          <a:xfrm>
            <a:off x="7809119" y="5719080"/>
            <a:ext cx="693600" cy="692100"/>
            <a:chOff x="8218831" y="5719055"/>
            <a:chExt cx="693600" cy="692100"/>
          </a:xfrm>
        </p:grpSpPr>
        <p:sp>
          <p:nvSpPr>
            <p:cNvPr id="304" name="Google Shape;304;g2372c35d196_0_70"/>
            <p:cNvSpPr/>
            <p:nvPr/>
          </p:nvSpPr>
          <p:spPr>
            <a:xfrm>
              <a:off x="8218831" y="5719055"/>
              <a:ext cx="693600" cy="6921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298" name="Google Shape;298;g2372c35d196_0_70"/>
            <p:cNvSpPr/>
            <p:nvPr/>
          </p:nvSpPr>
          <p:spPr>
            <a:xfrm>
              <a:off x="8295824" y="5795255"/>
              <a:ext cx="539700" cy="539700"/>
            </a:xfrm>
            <a:prstGeom prst="ellipse">
              <a:avLst/>
            </a:prstGeom>
            <a:solidFill>
              <a:srgbClr val="A5A5A5"/>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5</a:t>
              </a:r>
              <a:endParaRPr b="0" i="0" sz="1800" u="none" cap="none" strike="noStrike">
                <a:solidFill>
                  <a:schemeClr val="lt1"/>
                </a:solidFill>
                <a:latin typeface="Impact"/>
                <a:ea typeface="Impact"/>
                <a:cs typeface="Impact"/>
                <a:sym typeface="Impact"/>
              </a:endParaRPr>
            </a:p>
          </p:txBody>
        </p:sp>
      </p:grpSp>
      <p:sp>
        <p:nvSpPr>
          <p:cNvPr id="305" name="Google Shape;305;g2372c35d196_0_70"/>
          <p:cNvSpPr txBox="1"/>
          <p:nvPr/>
        </p:nvSpPr>
        <p:spPr>
          <a:xfrm>
            <a:off x="99275" y="1407550"/>
            <a:ext cx="23796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US" sz="2800">
                <a:solidFill>
                  <a:srgbClr val="CC4125"/>
                </a:solidFill>
              </a:rPr>
              <a:t>BertTokenizer</a:t>
            </a:r>
            <a:endParaRPr sz="2800">
              <a:solidFill>
                <a:srgbClr val="CC4125"/>
              </a:solidFill>
            </a:endParaRPr>
          </a:p>
          <a:p>
            <a:pPr indent="0" lvl="0" marL="0" marR="0" rtl="0" algn="ctr">
              <a:lnSpc>
                <a:spcPct val="100000"/>
              </a:lnSpc>
              <a:spcBef>
                <a:spcPts val="0"/>
              </a:spcBef>
              <a:spcAft>
                <a:spcPts val="0"/>
              </a:spcAft>
              <a:buNone/>
            </a:pPr>
            <a:r>
              <a:rPr lang="en-US" sz="2800">
                <a:solidFill>
                  <a:srgbClr val="CC4125"/>
                </a:solidFill>
              </a:rPr>
              <a:t>epoches = 5</a:t>
            </a:r>
            <a:endParaRPr sz="2800">
              <a:solidFill>
                <a:srgbClr val="CC412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cxnSp>
        <p:nvCxnSpPr>
          <p:cNvPr id="310" name="Google Shape;310;g2372c35d196_0_126"/>
          <p:cNvCxnSpPr>
            <a:endCxn id="311" idx="6"/>
          </p:cNvCxnSpPr>
          <p:nvPr/>
        </p:nvCxnSpPr>
        <p:spPr>
          <a:xfrm rot="5400000">
            <a:off x="7330837" y="3974055"/>
            <a:ext cx="1460100" cy="657600"/>
          </a:xfrm>
          <a:prstGeom prst="bentConnector2">
            <a:avLst/>
          </a:prstGeom>
          <a:noFill/>
          <a:ln cap="flat" cmpd="sng" w="9525">
            <a:solidFill>
              <a:srgbClr val="FF8C00"/>
            </a:solidFill>
            <a:prstDash val="solid"/>
            <a:round/>
            <a:headEnd len="sm" w="sm" type="none"/>
            <a:tailEnd len="sm" w="sm" type="none"/>
          </a:ln>
        </p:spPr>
      </p:cxnSp>
      <p:cxnSp>
        <p:nvCxnSpPr>
          <p:cNvPr id="312" name="Google Shape;312;g2372c35d196_0_126"/>
          <p:cNvCxnSpPr>
            <a:endCxn id="313" idx="2"/>
          </p:cNvCxnSpPr>
          <p:nvPr/>
        </p:nvCxnSpPr>
        <p:spPr>
          <a:xfrm flipH="1" rot="-5400000">
            <a:off x="1203280" y="3629255"/>
            <a:ext cx="2492100" cy="2379600"/>
          </a:xfrm>
          <a:prstGeom prst="bentConnector2">
            <a:avLst/>
          </a:prstGeom>
          <a:noFill/>
          <a:ln cap="flat" cmpd="sng" w="9525">
            <a:solidFill>
              <a:srgbClr val="A61C00"/>
            </a:solidFill>
            <a:prstDash val="solid"/>
            <a:round/>
            <a:headEnd len="sm" w="sm" type="none"/>
            <a:tailEnd len="sm" w="sm" type="none"/>
          </a:ln>
        </p:spPr>
      </p:cxnSp>
      <p:cxnSp>
        <p:nvCxnSpPr>
          <p:cNvPr id="314" name="Google Shape;314;g2372c35d196_0_126"/>
          <p:cNvCxnSpPr>
            <a:stCxn id="315" idx="2"/>
            <a:endCxn id="316" idx="2"/>
          </p:cNvCxnSpPr>
          <p:nvPr/>
        </p:nvCxnSpPr>
        <p:spPr>
          <a:xfrm flipH="1" rot="-5400000">
            <a:off x="3289600" y="3948825"/>
            <a:ext cx="1460100" cy="708300"/>
          </a:xfrm>
          <a:prstGeom prst="bentConnector2">
            <a:avLst/>
          </a:prstGeom>
          <a:noFill/>
          <a:ln cap="flat" cmpd="sng" w="9525">
            <a:solidFill>
              <a:srgbClr val="FF8C00"/>
            </a:solidFill>
            <a:prstDash val="solid"/>
            <a:round/>
            <a:headEnd len="sm" w="sm" type="none"/>
            <a:tailEnd len="sm" w="sm" type="none"/>
          </a:ln>
        </p:spPr>
      </p:cxnSp>
      <p:grpSp>
        <p:nvGrpSpPr>
          <p:cNvPr id="317" name="Google Shape;317;g2372c35d196_0_126"/>
          <p:cNvGrpSpPr/>
          <p:nvPr/>
        </p:nvGrpSpPr>
        <p:grpSpPr>
          <a:xfrm>
            <a:off x="3562930" y="5719055"/>
            <a:ext cx="692100" cy="692100"/>
            <a:chOff x="3927867" y="5719055"/>
            <a:chExt cx="692100" cy="692100"/>
          </a:xfrm>
        </p:grpSpPr>
        <p:sp>
          <p:nvSpPr>
            <p:cNvPr id="318" name="Google Shape;318;g2372c35d196_0_126"/>
            <p:cNvSpPr/>
            <p:nvPr/>
          </p:nvSpPr>
          <p:spPr>
            <a:xfrm>
              <a:off x="3927867" y="5719055"/>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13" name="Google Shape;313;g2372c35d196_0_126"/>
            <p:cNvSpPr/>
            <p:nvPr/>
          </p:nvSpPr>
          <p:spPr>
            <a:xfrm>
              <a:off x="4004067"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1</a:t>
              </a:r>
              <a:endParaRPr b="0" i="0" sz="1800" u="none" cap="none" strike="noStrike">
                <a:solidFill>
                  <a:schemeClr val="lt1"/>
                </a:solidFill>
                <a:latin typeface="Impact"/>
                <a:ea typeface="Impact"/>
                <a:cs typeface="Impact"/>
                <a:sym typeface="Impact"/>
              </a:endParaRPr>
            </a:p>
          </p:txBody>
        </p:sp>
      </p:grpSp>
      <p:grpSp>
        <p:nvGrpSpPr>
          <p:cNvPr id="319" name="Google Shape;319;g2372c35d196_0_126"/>
          <p:cNvGrpSpPr/>
          <p:nvPr/>
        </p:nvGrpSpPr>
        <p:grpSpPr>
          <a:xfrm>
            <a:off x="4297460" y="4686885"/>
            <a:ext cx="692100" cy="692100"/>
            <a:chOff x="3749613" y="4898713"/>
            <a:chExt cx="692100" cy="692100"/>
          </a:xfrm>
        </p:grpSpPr>
        <p:sp>
          <p:nvSpPr>
            <p:cNvPr id="320" name="Google Shape;320;g2372c35d196_0_126"/>
            <p:cNvSpPr/>
            <p:nvPr/>
          </p:nvSpPr>
          <p:spPr>
            <a:xfrm>
              <a:off x="3749613" y="4898713"/>
              <a:ext cx="6921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16" name="Google Shape;316;g2372c35d196_0_126"/>
            <p:cNvSpPr/>
            <p:nvPr/>
          </p:nvSpPr>
          <p:spPr>
            <a:xfrm>
              <a:off x="3825826" y="4974938"/>
              <a:ext cx="539700" cy="539700"/>
            </a:xfrm>
            <a:prstGeom prst="ellipse">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2</a:t>
              </a:r>
              <a:endParaRPr b="0" i="0" sz="1800" u="none" cap="none" strike="noStrike">
                <a:solidFill>
                  <a:schemeClr val="lt1"/>
                </a:solidFill>
                <a:latin typeface="Impact"/>
                <a:ea typeface="Impact"/>
                <a:cs typeface="Impact"/>
                <a:sym typeface="Impact"/>
              </a:endParaRPr>
            </a:p>
          </p:txBody>
        </p:sp>
      </p:grpSp>
      <p:grpSp>
        <p:nvGrpSpPr>
          <p:cNvPr id="321" name="Google Shape;321;g2372c35d196_0_126"/>
          <p:cNvGrpSpPr/>
          <p:nvPr/>
        </p:nvGrpSpPr>
        <p:grpSpPr>
          <a:xfrm>
            <a:off x="7115394" y="4686855"/>
            <a:ext cx="693600" cy="692100"/>
            <a:chOff x="8218831" y="5719055"/>
            <a:chExt cx="693600" cy="692100"/>
          </a:xfrm>
        </p:grpSpPr>
        <p:sp>
          <p:nvSpPr>
            <p:cNvPr id="322" name="Google Shape;322;g2372c35d196_0_126"/>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11" name="Google Shape;311;g2372c35d196_0_126"/>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4</a:t>
              </a:r>
              <a:endParaRPr b="0" i="0" sz="1800" u="none" cap="none" strike="noStrike">
                <a:solidFill>
                  <a:schemeClr val="lt1"/>
                </a:solidFill>
                <a:latin typeface="Impact"/>
                <a:ea typeface="Impact"/>
                <a:cs typeface="Impact"/>
                <a:sym typeface="Impact"/>
              </a:endParaRPr>
            </a:p>
          </p:txBody>
        </p:sp>
      </p:grpSp>
      <p:sp>
        <p:nvSpPr>
          <p:cNvPr id="323" name="Google Shape;323;g2372c35d196_0_126"/>
          <p:cNvSpPr/>
          <p:nvPr/>
        </p:nvSpPr>
        <p:spPr>
          <a:xfrm>
            <a:off x="487479" y="2780925"/>
            <a:ext cx="16032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BERT</a:t>
            </a:r>
            <a:endParaRPr b="1" i="0" sz="2600" u="none" cap="none" strike="noStrike">
              <a:solidFill>
                <a:schemeClr val="lt1"/>
              </a:solidFill>
              <a:latin typeface="Calibri"/>
              <a:ea typeface="Calibri"/>
              <a:cs typeface="Calibri"/>
              <a:sym typeface="Calibri"/>
            </a:endParaRPr>
          </a:p>
        </p:txBody>
      </p:sp>
      <p:sp>
        <p:nvSpPr>
          <p:cNvPr id="315" name="Google Shape;315;g2372c35d196_0_126"/>
          <p:cNvSpPr/>
          <p:nvPr/>
        </p:nvSpPr>
        <p:spPr>
          <a:xfrm>
            <a:off x="2878300" y="2780925"/>
            <a:ext cx="1574400" cy="792000"/>
          </a:xfrm>
          <a:prstGeom prst="roundRect">
            <a:avLst>
              <a:gd fmla="val 16667" name="adj"/>
            </a:avLst>
          </a:prstGeom>
          <a:solidFill>
            <a:srgbClr val="FF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a:t>
            </a:r>
            <a:endParaRPr b="1" i="0" sz="2600" u="none" cap="none" strike="noStrike">
              <a:solidFill>
                <a:schemeClr val="lt1"/>
              </a:solidFill>
              <a:latin typeface="Calibri"/>
              <a:ea typeface="Calibri"/>
              <a:cs typeface="Calibri"/>
              <a:sym typeface="Calibri"/>
            </a:endParaRPr>
          </a:p>
        </p:txBody>
      </p:sp>
      <p:sp>
        <p:nvSpPr>
          <p:cNvPr id="324" name="Google Shape;324;g2372c35d196_0_126"/>
          <p:cNvSpPr/>
          <p:nvPr/>
        </p:nvSpPr>
        <p:spPr>
          <a:xfrm>
            <a:off x="5223638"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T5-small</a:t>
            </a:r>
            <a:endParaRPr b="1" i="0" sz="2600" u="none" cap="none" strike="noStrike">
              <a:solidFill>
                <a:schemeClr val="lt1"/>
              </a:solidFill>
              <a:latin typeface="Calibri"/>
              <a:ea typeface="Calibri"/>
              <a:cs typeface="Calibri"/>
              <a:sym typeface="Calibri"/>
            </a:endParaRPr>
          </a:p>
        </p:txBody>
      </p:sp>
      <p:sp>
        <p:nvSpPr>
          <p:cNvPr id="325" name="Google Shape;325;g2372c35d196_0_126"/>
          <p:cNvSpPr/>
          <p:nvPr/>
        </p:nvSpPr>
        <p:spPr>
          <a:xfrm>
            <a:off x="7569000"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GPT2</a:t>
            </a:r>
            <a:endParaRPr b="1" i="0" sz="2600" u="none" cap="none" strike="noStrike">
              <a:solidFill>
                <a:schemeClr val="lt1"/>
              </a:solidFill>
              <a:latin typeface="Calibri"/>
              <a:ea typeface="Calibri"/>
              <a:cs typeface="Calibri"/>
              <a:sym typeface="Calibri"/>
            </a:endParaRPr>
          </a:p>
        </p:txBody>
      </p:sp>
      <p:sp>
        <p:nvSpPr>
          <p:cNvPr id="326" name="Google Shape;326;g2372c35d196_0_126"/>
          <p:cNvSpPr/>
          <p:nvPr/>
        </p:nvSpPr>
        <p:spPr>
          <a:xfrm>
            <a:off x="9894625" y="2780925"/>
            <a:ext cx="1574400" cy="792000"/>
          </a:xfrm>
          <a:prstGeom prst="roundRect">
            <a:avLst>
              <a:gd fmla="val 16667"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200"/>
              <a:buFont typeface="Calibri"/>
              <a:buNone/>
            </a:pPr>
            <a:r>
              <a:rPr b="1" lang="en-US" sz="2600">
                <a:solidFill>
                  <a:schemeClr val="lt1"/>
                </a:solidFill>
                <a:latin typeface="Calibri"/>
                <a:ea typeface="Calibri"/>
                <a:cs typeface="Calibri"/>
                <a:sym typeface="Calibri"/>
              </a:rPr>
              <a:t>ChatGPT</a:t>
            </a:r>
            <a:endParaRPr b="1" i="0" sz="2600" u="none" cap="none" strike="noStrike">
              <a:solidFill>
                <a:schemeClr val="lt1"/>
              </a:solidFill>
              <a:latin typeface="Calibri"/>
              <a:ea typeface="Calibri"/>
              <a:cs typeface="Calibri"/>
              <a:sym typeface="Calibri"/>
            </a:endParaRPr>
          </a:p>
        </p:txBody>
      </p:sp>
      <p:cxnSp>
        <p:nvCxnSpPr>
          <p:cNvPr id="327" name="Google Shape;327;g2372c35d196_0_126"/>
          <p:cNvCxnSpPr>
            <a:endCxn id="328" idx="6"/>
          </p:cNvCxnSpPr>
          <p:nvPr/>
        </p:nvCxnSpPr>
        <p:spPr>
          <a:xfrm rot="5400000">
            <a:off x="8320662" y="3678180"/>
            <a:ext cx="2492100" cy="2281800"/>
          </a:xfrm>
          <a:prstGeom prst="bentConnector2">
            <a:avLst/>
          </a:prstGeom>
          <a:noFill/>
          <a:ln cap="flat" cmpd="sng" w="9525">
            <a:solidFill>
              <a:srgbClr val="6AA84F"/>
            </a:solidFill>
            <a:prstDash val="solid"/>
            <a:round/>
            <a:headEnd len="sm" w="sm" type="none"/>
            <a:tailEnd len="sm" w="sm" type="none"/>
          </a:ln>
        </p:spPr>
      </p:cxnSp>
      <p:cxnSp>
        <p:nvCxnSpPr>
          <p:cNvPr id="329" name="Google Shape;329;g2372c35d196_0_126"/>
          <p:cNvCxnSpPr>
            <a:stCxn id="324" idx="2"/>
            <a:endCxn id="330" idx="0"/>
          </p:cNvCxnSpPr>
          <p:nvPr/>
        </p:nvCxnSpPr>
        <p:spPr>
          <a:xfrm>
            <a:off x="6010838" y="3572925"/>
            <a:ext cx="3600" cy="691800"/>
          </a:xfrm>
          <a:prstGeom prst="straightConnector1">
            <a:avLst/>
          </a:prstGeom>
          <a:noFill/>
          <a:ln cap="flat" cmpd="sng" w="9525">
            <a:solidFill>
              <a:srgbClr val="FF8C00"/>
            </a:solidFill>
            <a:prstDash val="solid"/>
            <a:round/>
            <a:headEnd len="sm" w="sm" type="none"/>
            <a:tailEnd len="sm" w="sm" type="none"/>
          </a:ln>
        </p:spPr>
      </p:cxnSp>
      <p:grpSp>
        <p:nvGrpSpPr>
          <p:cNvPr id="331" name="Google Shape;331;g2372c35d196_0_126"/>
          <p:cNvGrpSpPr/>
          <p:nvPr/>
        </p:nvGrpSpPr>
        <p:grpSpPr>
          <a:xfrm>
            <a:off x="5667532" y="4188530"/>
            <a:ext cx="693600" cy="692100"/>
            <a:chOff x="8218831" y="5719055"/>
            <a:chExt cx="693600" cy="692100"/>
          </a:xfrm>
        </p:grpSpPr>
        <p:sp>
          <p:nvSpPr>
            <p:cNvPr id="332" name="Google Shape;332;g2372c35d196_0_126"/>
            <p:cNvSpPr/>
            <p:nvPr/>
          </p:nvSpPr>
          <p:spPr>
            <a:xfrm>
              <a:off x="8218831" y="5719055"/>
              <a:ext cx="693600" cy="692100"/>
            </a:xfrm>
            <a:prstGeom prst="ellipse">
              <a:avLst/>
            </a:prstGeom>
            <a:solidFill>
              <a:schemeClr val="lt1"/>
            </a:solidFill>
            <a:ln cap="flat" cmpd="sng" w="9525">
              <a:solidFill>
                <a:srgbClr val="FF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30" name="Google Shape;330;g2372c35d196_0_126"/>
            <p:cNvSpPr/>
            <p:nvPr/>
          </p:nvSpPr>
          <p:spPr>
            <a:xfrm>
              <a:off x="8295824" y="5795255"/>
              <a:ext cx="539700" cy="5397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Impact"/>
                  <a:ea typeface="Impact"/>
                  <a:cs typeface="Impact"/>
                  <a:sym typeface="Impact"/>
                </a:rPr>
                <a:t>3</a:t>
              </a:r>
              <a:endParaRPr b="0" i="0" sz="1800" u="none" cap="none" strike="noStrike">
                <a:solidFill>
                  <a:schemeClr val="lt1"/>
                </a:solidFill>
                <a:latin typeface="Impact"/>
                <a:ea typeface="Impact"/>
                <a:cs typeface="Impact"/>
                <a:sym typeface="Impact"/>
              </a:endParaRPr>
            </a:p>
          </p:txBody>
        </p:sp>
      </p:grpSp>
      <p:grpSp>
        <p:nvGrpSpPr>
          <p:cNvPr id="333" name="Google Shape;333;g2372c35d196_0_126"/>
          <p:cNvGrpSpPr/>
          <p:nvPr/>
        </p:nvGrpSpPr>
        <p:grpSpPr>
          <a:xfrm>
            <a:off x="7809119" y="5719080"/>
            <a:ext cx="693600" cy="692100"/>
            <a:chOff x="8218831" y="5719055"/>
            <a:chExt cx="693600" cy="692100"/>
          </a:xfrm>
        </p:grpSpPr>
        <p:sp>
          <p:nvSpPr>
            <p:cNvPr id="334" name="Google Shape;334;g2372c35d196_0_126"/>
            <p:cNvSpPr/>
            <p:nvPr/>
          </p:nvSpPr>
          <p:spPr>
            <a:xfrm>
              <a:off x="8218831" y="5719055"/>
              <a:ext cx="693600" cy="6921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mpact"/>
                <a:ea typeface="Impact"/>
                <a:cs typeface="Impact"/>
                <a:sym typeface="Impact"/>
              </a:endParaRPr>
            </a:p>
          </p:txBody>
        </p:sp>
        <p:sp>
          <p:nvSpPr>
            <p:cNvPr id="328" name="Google Shape;328;g2372c35d196_0_126"/>
            <p:cNvSpPr/>
            <p:nvPr/>
          </p:nvSpPr>
          <p:spPr>
            <a:xfrm>
              <a:off x="8295824" y="5795255"/>
              <a:ext cx="539700" cy="539700"/>
            </a:xfrm>
            <a:prstGeom prst="ellipse">
              <a:avLst/>
            </a:prstGeom>
            <a:solidFill>
              <a:srgbClr val="A5A5A5"/>
            </a:solidFill>
            <a:ln cap="flat" cmpd="sng" w="9525">
              <a:solidFill>
                <a:srgbClr val="6AA8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Impact"/>
                  <a:ea typeface="Impact"/>
                  <a:cs typeface="Impact"/>
                  <a:sym typeface="Impact"/>
                </a:rPr>
                <a:t>5</a:t>
              </a:r>
              <a:endParaRPr b="0" i="0" sz="1800" u="none" cap="none" strike="noStrike">
                <a:solidFill>
                  <a:schemeClr val="lt1"/>
                </a:solidFill>
                <a:latin typeface="Impact"/>
                <a:ea typeface="Impact"/>
                <a:cs typeface="Impact"/>
                <a:sym typeface="Impact"/>
              </a:endParaRPr>
            </a:p>
          </p:txBody>
        </p:sp>
      </p:grpSp>
      <p:sp>
        <p:nvSpPr>
          <p:cNvPr id="335" name="Google Shape;335;g2372c35d196_0_126"/>
          <p:cNvSpPr txBox="1"/>
          <p:nvPr/>
        </p:nvSpPr>
        <p:spPr>
          <a:xfrm>
            <a:off x="2408500" y="1598750"/>
            <a:ext cx="25140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US" sz="2800">
                <a:solidFill>
                  <a:srgbClr val="E69138"/>
                </a:solidFill>
              </a:rPr>
              <a:t>AutoTokenizer</a:t>
            </a:r>
            <a:endParaRPr sz="2800">
              <a:solidFill>
                <a:srgbClr val="E69138"/>
              </a:solidFill>
            </a:endParaRPr>
          </a:p>
          <a:p>
            <a:pPr indent="0" lvl="0" marL="0" marR="0" rtl="0" algn="ctr">
              <a:lnSpc>
                <a:spcPct val="100000"/>
              </a:lnSpc>
              <a:spcBef>
                <a:spcPts val="0"/>
              </a:spcBef>
              <a:spcAft>
                <a:spcPts val="0"/>
              </a:spcAft>
              <a:buNone/>
            </a:pPr>
            <a:r>
              <a:rPr lang="en-US" sz="2800">
                <a:solidFill>
                  <a:srgbClr val="E69138"/>
                </a:solidFill>
              </a:rPr>
              <a:t>epoc</a:t>
            </a:r>
            <a:r>
              <a:rPr lang="en-US" sz="2800">
                <a:solidFill>
                  <a:srgbClr val="E69138"/>
                </a:solidFill>
              </a:rPr>
              <a:t>hes = 5</a:t>
            </a:r>
            <a:endParaRPr sz="2800">
              <a:solidFill>
                <a:srgbClr val="E6913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2018-10-15T04:53:02Z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