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y="5143500" cx="9144000"/>
  <p:notesSz cx="6858000" cy="9144000"/>
  <p:embeddedFontLst>
    <p:embeddedFont>
      <p:font typeface="Franklin Gothic"/>
      <p:bold r:id="rId20"/>
    </p:embeddedFont>
    <p:embeddedFont>
      <p:font typeface="League Gothic"/>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6D03E0-EA6A-47DE-A2BC-6386D26D4760}">
  <a:tblStyle styleId="{2A6D03E0-EA6A-47DE-A2BC-6386D26D47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4.xml"/><Relationship Id="rId10" Type="http://schemas.openxmlformats.org/officeDocument/2006/relationships/slide" Target="slides/slide3.xml"/><Relationship Id="rId21" Type="http://schemas.openxmlformats.org/officeDocument/2006/relationships/font" Target="fonts/LeagueGothic-regular.fnt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1c32501d38_7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1c32501d38_7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1d128588f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g31d128588f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1c32501d38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our analysis, we </a:t>
            </a:r>
            <a:r>
              <a:rPr lang="en"/>
              <a:t>concluded</a:t>
            </a:r>
            <a:r>
              <a:rPr lang="en"/>
              <a:t> that monthly income was the only variable that was significantly </a:t>
            </a:r>
            <a:r>
              <a:rPr lang="en"/>
              <a:t>positively</a:t>
            </a:r>
            <a:r>
              <a:rPr lang="en"/>
              <a:t> correlated with levels of job satisfaction. This came as a huge </a:t>
            </a:r>
            <a:r>
              <a:rPr lang="en"/>
              <a:t>surprise</a:t>
            </a:r>
            <a:r>
              <a:rPr lang="en"/>
              <a:t> to us, and after we were done with our analysis we decided to take a step back and think about the </a:t>
            </a:r>
            <a:r>
              <a:rPr lang="en"/>
              <a:t>reasons</a:t>
            </a:r>
            <a:r>
              <a:rPr lang="en"/>
              <a:t> as to why this would be the case. The first reason is that monthly income directly impacts quality of life and </a:t>
            </a:r>
            <a:r>
              <a:rPr lang="en">
                <a:solidFill>
                  <a:schemeClr val="dk1"/>
                </a:solidFill>
              </a:rPr>
              <a:t>overall </a:t>
            </a:r>
            <a:r>
              <a:rPr lang="en"/>
              <a:t>life satisfaction. The second reason is that different factors are going to be important to different employees. For example, if one employee values work-life balance as part of their overall job satisfaction significantly more than another employee, it will be very difficult to see a correlation between job satisfaction and work-life balance. In contrast, monthly income is going to be nearly universally important across employees, so obviously it will be much easier to see a correlation.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nothing is correlated except for income, but increasing the income might not be feasible for every company, we have some recommendations for modifications that might help </a:t>
            </a:r>
            <a:r>
              <a:rPr lang="en"/>
              <a:t>improve our dataset for predicting job satisfaction;</a:t>
            </a:r>
            <a:endParaRPr/>
          </a:p>
          <a:p>
            <a:pPr indent="0" lvl="0" marL="0" rtl="0" algn="l">
              <a:spcBef>
                <a:spcPts val="0"/>
              </a:spcBef>
              <a:spcAft>
                <a:spcPts val="0"/>
              </a:spcAft>
              <a:buNone/>
            </a:pPr>
            <a:r>
              <a:rPr lang="en"/>
              <a:t>Adding other relevant features, e.g. relationship with coworkers</a:t>
            </a:r>
            <a:endParaRPr/>
          </a:p>
          <a:p>
            <a:pPr indent="0" lvl="0" marL="0" rtl="0" algn="l">
              <a:spcBef>
                <a:spcPts val="0"/>
              </a:spcBef>
              <a:spcAft>
                <a:spcPts val="0"/>
              </a:spcAft>
              <a:buNone/>
            </a:pPr>
            <a:r>
              <a:rPr lang="en"/>
              <a:t>Feature engineering: Leave out some of the most insignificant variables, add more quantitative variables, check for </a:t>
            </a:r>
            <a:r>
              <a:rPr lang="en"/>
              <a:t>multicollinearity</a:t>
            </a:r>
            <a:endParaRPr/>
          </a:p>
          <a:p>
            <a:pPr indent="0" lvl="0" marL="0" rtl="0" algn="l">
              <a:spcBef>
                <a:spcPts val="0"/>
              </a:spcBef>
              <a:spcAft>
                <a:spcPts val="0"/>
              </a:spcAft>
              <a:buNone/>
            </a:pPr>
            <a:r>
              <a:rPr lang="en"/>
              <a:t>Adding interaction terms: Marital Status &amp; Work Life Balance</a:t>
            </a:r>
            <a:endParaRPr/>
          </a:p>
          <a:p>
            <a:pPr indent="0" lvl="0" marL="0" rtl="0" algn="l">
              <a:spcBef>
                <a:spcPts val="0"/>
              </a:spcBef>
              <a:spcAft>
                <a:spcPts val="0"/>
              </a:spcAft>
              <a:buNone/>
            </a:pPr>
            <a:r>
              <a:rPr lang="en"/>
              <a:t>Actually collecting real life data </a:t>
            </a:r>
            <a:endParaRPr/>
          </a:p>
        </p:txBody>
      </p:sp>
      <p:sp>
        <p:nvSpPr>
          <p:cNvPr id="549" name="Google Shape;549;g31c32501d38_8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1c32501d38_7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g31c32501d38_7_5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c32501d38_7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31c32501d38_7_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c32501d38_7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we are team C9 and today we are going to discuss about our research and analysis on the factors that drive job satisfaction.</a:t>
            </a: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We realized that from a business perspective, it is important to understand the factors that contribute to job satisfaction as it is crucial not just for individual employees but for the success of entire organizations. When employees are satisfied, they’re more engaged, productive, and likely to stay with the company which ultimately leads to a </a:t>
            </a:r>
            <a:r>
              <a:rPr b="1" lang="en">
                <a:solidFill>
                  <a:schemeClr val="dk1"/>
                </a:solidFill>
              </a:rPr>
              <a:t>thriving, high-performing work environment</a:t>
            </a:r>
            <a:r>
              <a:rPr lang="en">
                <a:solidFill>
                  <a:schemeClr val="dk1"/>
                </a:solidFill>
              </a:rPr>
              <a:t> that benefits everyone involved. It also leads to better retention rates, reducing turnover costs, and contributing to the </a:t>
            </a:r>
            <a:r>
              <a:rPr b="1" lang="en">
                <a:solidFill>
                  <a:schemeClr val="dk1"/>
                </a:solidFill>
              </a:rPr>
              <a:t>long-term sustainability</a:t>
            </a:r>
            <a:r>
              <a:rPr lang="en">
                <a:solidFill>
                  <a:schemeClr val="dk1"/>
                </a:solidFill>
              </a:rPr>
              <a:t> of the organization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Before we began the research, we identified some potential initial assumptions regarding what might influence job satisfaction.</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Monthly Income</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Distance from Home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Company Culture</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Job security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And finally, </a:t>
            </a:r>
            <a:r>
              <a:rPr b="1" lang="en">
                <a:solidFill>
                  <a:schemeClr val="dk1"/>
                </a:solidFill>
              </a:rPr>
              <a:t>work life balance</a:t>
            </a:r>
            <a:r>
              <a:rPr lang="en">
                <a:solidFill>
                  <a:schemeClr val="dk1"/>
                </a:solidFill>
              </a:rPr>
              <a:t> </a:t>
            </a:r>
            <a:endParaRPr>
              <a:solidFill>
                <a:schemeClr val="dk1"/>
              </a:solidFill>
            </a:endParaRPr>
          </a:p>
          <a:p>
            <a:pPr indent="0" lvl="0" marL="0" rtl="0" algn="l">
              <a:spcBef>
                <a:spcPts val="1200"/>
              </a:spcBef>
              <a:spcAft>
                <a:spcPts val="0"/>
              </a:spcAft>
              <a:buNone/>
            </a:pPr>
            <a:r>
              <a:rPr lang="en"/>
              <a:t>Simon will now talk about the dataset we chose to perform exploratory data analysis on in order to get a better understanding of possible factors and their impacts</a:t>
            </a:r>
            <a:endParaRPr/>
          </a:p>
        </p:txBody>
      </p:sp>
      <p:sp>
        <p:nvSpPr>
          <p:cNvPr id="231" name="Google Shape;231;g31c32501d38_7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c32501d38_7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31c32501d38_7_1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1c32501d38_1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t/>
            </a:r>
            <a:endParaRPr/>
          </a:p>
        </p:txBody>
      </p:sp>
      <p:sp>
        <p:nvSpPr>
          <p:cNvPr id="304" name="Google Shape;304;g31c32501d38_1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d676c8e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t/>
            </a:r>
            <a:endParaRPr/>
          </a:p>
        </p:txBody>
      </p:sp>
      <p:sp>
        <p:nvSpPr>
          <p:cNvPr id="344" name="Google Shape;344;g31d676c8e7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c32501d38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g31c32501d38_5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1c32501d38_5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595959"/>
                </a:solidFill>
              </a:rPr>
              <a:t>Monthly Income</a:t>
            </a:r>
            <a:endParaRPr sz="1800">
              <a:solidFill>
                <a:srgbClr val="595959"/>
              </a:solidFill>
            </a:endParaRPr>
          </a:p>
          <a:p>
            <a:pPr indent="0" lvl="0" marL="0" rtl="0" algn="l">
              <a:spcBef>
                <a:spcPts val="0"/>
              </a:spcBef>
              <a:spcAft>
                <a:spcPts val="0"/>
              </a:spcAft>
              <a:buClr>
                <a:schemeClr val="dk1"/>
              </a:buClr>
              <a:buSzPts val="1100"/>
              <a:buFont typeface="Arial"/>
              <a:buNone/>
            </a:pPr>
            <a:r>
              <a:rPr lang="en" sz="1400">
                <a:solidFill>
                  <a:srgbClr val="595959"/>
                </a:solidFill>
              </a:rPr>
              <a:t>Null H</a:t>
            </a:r>
            <a:r>
              <a:rPr baseline="-25000" lang="en" sz="1400">
                <a:solidFill>
                  <a:srgbClr val="595959"/>
                </a:solidFill>
              </a:rPr>
              <a:t>0</a:t>
            </a:r>
            <a:r>
              <a:rPr lang="en" sz="1400">
                <a:solidFill>
                  <a:srgbClr val="595959"/>
                </a:solidFill>
              </a:rPr>
              <a:t>: No difference in the mean job satisfaction scores between the "high monthly income" group and the "low monthly income" group.</a:t>
            </a:r>
            <a:endParaRPr sz="1400">
              <a:solidFill>
                <a:srgbClr val="595959"/>
              </a:solidFill>
            </a:endParaRPr>
          </a:p>
          <a:p>
            <a:pPr indent="0" lvl="0" marL="0" rtl="0" algn="l">
              <a:spcBef>
                <a:spcPts val="0"/>
              </a:spcBef>
              <a:spcAft>
                <a:spcPts val="0"/>
              </a:spcAft>
              <a:buClr>
                <a:schemeClr val="dk1"/>
              </a:buClr>
              <a:buSzPts val="1100"/>
              <a:buFont typeface="Arial"/>
              <a:buNone/>
            </a:pPr>
            <a:r>
              <a:t/>
            </a:r>
            <a:endParaRPr sz="1400">
              <a:solidFill>
                <a:srgbClr val="595959"/>
              </a:solidFill>
            </a:endParaRPr>
          </a:p>
          <a:p>
            <a:pPr indent="0" lvl="0" marL="0" rtl="0" algn="l">
              <a:spcBef>
                <a:spcPts val="0"/>
              </a:spcBef>
              <a:spcAft>
                <a:spcPts val="0"/>
              </a:spcAft>
              <a:buNone/>
            </a:pPr>
            <a:r>
              <a:rPr b="1" lang="en" sz="1400">
                <a:solidFill>
                  <a:srgbClr val="595959"/>
                </a:solidFill>
              </a:rPr>
              <a:t>Alternative H</a:t>
            </a:r>
            <a:r>
              <a:rPr b="1" baseline="-25000" lang="en" sz="1400">
                <a:solidFill>
                  <a:srgbClr val="595959"/>
                </a:solidFill>
              </a:rPr>
              <a:t>a</a:t>
            </a:r>
            <a:r>
              <a:rPr b="1" lang="en" sz="1400">
                <a:solidFill>
                  <a:srgbClr val="595959"/>
                </a:solidFill>
              </a:rPr>
              <a:t>: There is a difference in the mean job satisfaction scores between the "high monthly income" group and the "low monthly income" group.</a:t>
            </a:r>
            <a:endParaRPr b="1" sz="1400">
              <a:solidFill>
                <a:srgbClr val="595959"/>
              </a:solidFill>
            </a:endParaRPr>
          </a:p>
          <a:p>
            <a:pPr indent="0" lvl="0" marL="0" rtl="0" algn="l">
              <a:spcBef>
                <a:spcPts val="0"/>
              </a:spcBef>
              <a:spcAft>
                <a:spcPts val="0"/>
              </a:spcAft>
              <a:buNone/>
            </a:pPr>
            <a:r>
              <a:t/>
            </a:r>
            <a:endParaRPr b="1" sz="1400">
              <a:solidFill>
                <a:srgbClr val="595959"/>
              </a:solidFill>
            </a:endParaRPr>
          </a:p>
          <a:p>
            <a:pPr indent="0" lvl="0" marL="0" rtl="0" algn="ctr">
              <a:spcBef>
                <a:spcPts val="0"/>
              </a:spcBef>
              <a:spcAft>
                <a:spcPts val="0"/>
              </a:spcAft>
              <a:buNone/>
            </a:pPr>
            <a:r>
              <a:rPr lang="en" sz="1800">
                <a:solidFill>
                  <a:srgbClr val="595959"/>
                </a:solidFill>
              </a:rPr>
              <a:t>Distance from home</a:t>
            </a:r>
            <a:endParaRPr sz="1800">
              <a:solidFill>
                <a:srgbClr val="595959"/>
              </a:solidFill>
            </a:endParaRPr>
          </a:p>
          <a:p>
            <a:pPr indent="0" lvl="0" marL="0" rtl="0" algn="l">
              <a:spcBef>
                <a:spcPts val="0"/>
              </a:spcBef>
              <a:spcAft>
                <a:spcPts val="0"/>
              </a:spcAft>
              <a:buNone/>
            </a:pPr>
            <a:r>
              <a:rPr b="1" lang="en" sz="1400">
                <a:solidFill>
                  <a:srgbClr val="595959"/>
                </a:solidFill>
              </a:rPr>
              <a:t>Null H</a:t>
            </a:r>
            <a:r>
              <a:rPr b="1" baseline="-25000" lang="en" sz="1400">
                <a:solidFill>
                  <a:srgbClr val="595959"/>
                </a:solidFill>
              </a:rPr>
              <a:t>0</a:t>
            </a:r>
            <a:r>
              <a:rPr b="1" lang="en" sz="1400">
                <a:solidFill>
                  <a:srgbClr val="595959"/>
                </a:solidFill>
              </a:rPr>
              <a:t>: No difference in the mean job satisfaction scores between the "short distance from home" group and the "long distance from home" group.</a:t>
            </a:r>
            <a:endParaRPr b="1" sz="1400">
              <a:solidFill>
                <a:srgbClr val="595959"/>
              </a:solidFill>
            </a:endParaRPr>
          </a:p>
          <a:p>
            <a:pPr indent="0" lvl="0" marL="0" rtl="0" algn="l">
              <a:spcBef>
                <a:spcPts val="0"/>
              </a:spcBef>
              <a:spcAft>
                <a:spcPts val="0"/>
              </a:spcAft>
              <a:buNone/>
            </a:pPr>
            <a:r>
              <a:t/>
            </a:r>
            <a:endParaRPr sz="1400">
              <a:solidFill>
                <a:srgbClr val="595959"/>
              </a:solidFill>
            </a:endParaRPr>
          </a:p>
          <a:p>
            <a:pPr indent="0" lvl="0" marL="0" rtl="0" algn="l">
              <a:spcBef>
                <a:spcPts val="0"/>
              </a:spcBef>
              <a:spcAft>
                <a:spcPts val="0"/>
              </a:spcAft>
              <a:buClr>
                <a:schemeClr val="dk1"/>
              </a:buClr>
              <a:buSzPts val="1100"/>
              <a:buFont typeface="Arial"/>
              <a:buNone/>
            </a:pPr>
            <a:r>
              <a:rPr lang="en" sz="1400">
                <a:solidFill>
                  <a:srgbClr val="595959"/>
                </a:solidFill>
              </a:rPr>
              <a:t>Alternative H</a:t>
            </a:r>
            <a:r>
              <a:rPr baseline="-25000" lang="en" sz="1400">
                <a:solidFill>
                  <a:srgbClr val="595959"/>
                </a:solidFill>
              </a:rPr>
              <a:t>a</a:t>
            </a:r>
            <a:r>
              <a:rPr lang="en" sz="1400">
                <a:solidFill>
                  <a:srgbClr val="595959"/>
                </a:solidFill>
              </a:rPr>
              <a:t>: There is a difference in the mean job satisfaction scores between the "high monthly income" group and the "low monthly income" group.</a:t>
            </a:r>
            <a:endParaRPr b="1" sz="1400">
              <a:solidFill>
                <a:srgbClr val="595959"/>
              </a:solidFill>
            </a:endParaRPr>
          </a:p>
          <a:p>
            <a:pPr indent="0" lvl="0" marL="0" rtl="0" algn="l">
              <a:spcBef>
                <a:spcPts val="0"/>
              </a:spcBef>
              <a:spcAft>
                <a:spcPts val="0"/>
              </a:spcAft>
              <a:buNone/>
            </a:pPr>
            <a:r>
              <a:t/>
            </a:r>
            <a:endParaRPr/>
          </a:p>
        </p:txBody>
      </p:sp>
      <p:sp>
        <p:nvSpPr>
          <p:cNvPr id="419" name="Google Shape;419;g31c32501d38_5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1c32501d38_5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We also test </a:t>
            </a:r>
            <a:r>
              <a:rPr lang="en"/>
              <a:t>Work-Life Balance, Company Size, and Marital Status (Married). Both two-sample tests and chi-square tests were performed. None of the p-values across these tests are below the significance threshold (typically 0.05), indicating that all results are statistically insignificant. This means we do not have enough evidence to suggest a significant association or difference for these variables in the context analyzed.</a:t>
            </a:r>
            <a:endParaRPr/>
          </a:p>
          <a:p>
            <a:pPr indent="0" lvl="0" marL="0" rtl="0" algn="l">
              <a:spcBef>
                <a:spcPts val="0"/>
              </a:spcBef>
              <a:spcAft>
                <a:spcPts val="0"/>
              </a:spcAft>
              <a:buNone/>
            </a:pPr>
            <a:r>
              <a:t/>
            </a:r>
            <a:endParaRPr/>
          </a:p>
        </p:txBody>
      </p:sp>
      <p:sp>
        <p:nvSpPr>
          <p:cNvPr id="460" name="Google Shape;460;g31c32501d38_5_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9.png"/><Relationship Id="rId9" Type="http://schemas.openxmlformats.org/officeDocument/2006/relationships/image" Target="../media/image14.png"/><Relationship Id="rId5" Type="http://schemas.openxmlformats.org/officeDocument/2006/relationships/image" Target="../media/image26.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4.png"/><Relationship Id="rId5" Type="http://schemas.openxmlformats.org/officeDocument/2006/relationships/image" Target="../media/image21.png"/><Relationship Id="rId6"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25.png"/><Relationship Id="rId7"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128" name="Shape 128"/>
        <p:cNvGrpSpPr/>
        <p:nvPr/>
      </p:nvGrpSpPr>
      <p:grpSpPr>
        <a:xfrm>
          <a:off x="0" y="0"/>
          <a:ext cx="0" cy="0"/>
          <a:chOff x="0" y="0"/>
          <a:chExt cx="0" cy="0"/>
        </a:xfrm>
      </p:grpSpPr>
      <p:grpSp>
        <p:nvGrpSpPr>
          <p:cNvPr id="129" name="Google Shape;129;p25"/>
          <p:cNvGrpSpPr/>
          <p:nvPr/>
        </p:nvGrpSpPr>
        <p:grpSpPr>
          <a:xfrm>
            <a:off x="2458978" y="2542924"/>
            <a:ext cx="1913826" cy="1913826"/>
            <a:chOff x="0" y="0"/>
            <a:chExt cx="812800" cy="812800"/>
          </a:xfrm>
        </p:grpSpPr>
        <p:sp>
          <p:nvSpPr>
            <p:cNvPr id="130" name="Google Shape;130;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1" name="Google Shape;131;p25"/>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2" name="Google Shape;132;p25"/>
          <p:cNvGrpSpPr/>
          <p:nvPr/>
        </p:nvGrpSpPr>
        <p:grpSpPr>
          <a:xfrm>
            <a:off x="357019" y="836178"/>
            <a:ext cx="1694586" cy="1694585"/>
            <a:chOff x="0" y="0"/>
            <a:chExt cx="812800" cy="812800"/>
          </a:xfrm>
        </p:grpSpPr>
        <p:sp>
          <p:nvSpPr>
            <p:cNvPr id="133" name="Google Shape;133;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4" name="Google Shape;134;p25"/>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5" name="Google Shape;135;p25"/>
          <p:cNvGrpSpPr/>
          <p:nvPr/>
        </p:nvGrpSpPr>
        <p:grpSpPr>
          <a:xfrm>
            <a:off x="502403" y="2019216"/>
            <a:ext cx="1047416" cy="1047415"/>
            <a:chOff x="0" y="0"/>
            <a:chExt cx="812800" cy="812800"/>
          </a:xfrm>
        </p:grpSpPr>
        <p:sp>
          <p:nvSpPr>
            <p:cNvPr id="136" name="Google Shape;136;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7" name="Google Shape;137;p25"/>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38" name="Google Shape;138;p25"/>
          <p:cNvGrpSpPr/>
          <p:nvPr/>
        </p:nvGrpSpPr>
        <p:grpSpPr>
          <a:xfrm>
            <a:off x="2892183" y="1495508"/>
            <a:ext cx="1047416" cy="1047416"/>
            <a:chOff x="0" y="0"/>
            <a:chExt cx="812800" cy="812800"/>
          </a:xfrm>
        </p:grpSpPr>
        <p:sp>
          <p:nvSpPr>
            <p:cNvPr id="139" name="Google Shape;139;p2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0" name="Google Shape;140;p25"/>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41" name="Google Shape;141;p25"/>
          <p:cNvSpPr/>
          <p:nvPr/>
        </p:nvSpPr>
        <p:spPr>
          <a:xfrm>
            <a:off x="782303" y="1178992"/>
            <a:ext cx="3278888" cy="2718496"/>
          </a:xfrm>
          <a:custGeom>
            <a:rect b="b" l="l" r="r" t="t"/>
            <a:pathLst>
              <a:path extrusionOk="0" h="5436991" w="6557775">
                <a:moveTo>
                  <a:pt x="0" y="0"/>
                </a:moveTo>
                <a:lnTo>
                  <a:pt x="6557775" y="0"/>
                </a:lnTo>
                <a:lnTo>
                  <a:pt x="6557775" y="5436991"/>
                </a:lnTo>
                <a:lnTo>
                  <a:pt x="0" y="5436991"/>
                </a:lnTo>
                <a:lnTo>
                  <a:pt x="0" y="0"/>
                </a:lnTo>
                <a:close/>
              </a:path>
            </a:pathLst>
          </a:custGeom>
          <a:blipFill rotWithShape="1">
            <a:blip r:embed="rId3">
              <a:alphaModFix/>
            </a:blip>
            <a:stretch>
              <a:fillRect b="0" l="0" r="0" t="0"/>
            </a:stretch>
          </a:blipFill>
          <a:ln>
            <a:noFill/>
          </a:ln>
        </p:spPr>
      </p:sp>
      <p:grpSp>
        <p:nvGrpSpPr>
          <p:cNvPr id="142" name="Google Shape;142;p25"/>
          <p:cNvGrpSpPr/>
          <p:nvPr/>
        </p:nvGrpSpPr>
        <p:grpSpPr>
          <a:xfrm>
            <a:off x="-278755" y="-535359"/>
            <a:ext cx="9701512" cy="980304"/>
            <a:chOff x="0" y="-47625"/>
            <a:chExt cx="5110261" cy="516374"/>
          </a:xfrm>
        </p:grpSpPr>
        <p:sp>
          <p:nvSpPr>
            <p:cNvPr id="143" name="Google Shape;143;p25"/>
            <p:cNvSpPr/>
            <p:nvPr/>
          </p:nvSpPr>
          <p:spPr>
            <a:xfrm>
              <a:off x="0" y="0"/>
              <a:ext cx="5110261" cy="468749"/>
            </a:xfrm>
            <a:custGeom>
              <a:rect b="b" l="l" r="r" t="t"/>
              <a:pathLst>
                <a:path extrusionOk="0" h="468749" w="5110261">
                  <a:moveTo>
                    <a:pt x="0" y="0"/>
                  </a:moveTo>
                  <a:lnTo>
                    <a:pt x="5110261" y="0"/>
                  </a:lnTo>
                  <a:lnTo>
                    <a:pt x="5110261" y="468749"/>
                  </a:lnTo>
                  <a:lnTo>
                    <a:pt x="0" y="468749"/>
                  </a:lnTo>
                  <a:close/>
                </a:path>
              </a:pathLst>
            </a:custGeom>
            <a:solidFill>
              <a:srgbClr val="8DAFA8"/>
            </a:solidFill>
            <a:ln>
              <a:noFill/>
            </a:ln>
          </p:spPr>
        </p:sp>
        <p:sp>
          <p:nvSpPr>
            <p:cNvPr id="144" name="Google Shape;144;p25"/>
            <p:cNvSpPr txBox="1"/>
            <p:nvPr/>
          </p:nvSpPr>
          <p:spPr>
            <a:xfrm>
              <a:off x="0" y="-47625"/>
              <a:ext cx="5110260" cy="516374"/>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45" name="Google Shape;145;p25"/>
          <p:cNvGrpSpPr/>
          <p:nvPr/>
        </p:nvGrpSpPr>
        <p:grpSpPr>
          <a:xfrm>
            <a:off x="-278755" y="4608141"/>
            <a:ext cx="9701512" cy="980304"/>
            <a:chOff x="0" y="-47625"/>
            <a:chExt cx="5110261" cy="516374"/>
          </a:xfrm>
        </p:grpSpPr>
        <p:sp>
          <p:nvSpPr>
            <p:cNvPr id="146" name="Google Shape;146;p25"/>
            <p:cNvSpPr/>
            <p:nvPr/>
          </p:nvSpPr>
          <p:spPr>
            <a:xfrm>
              <a:off x="0" y="0"/>
              <a:ext cx="5110261" cy="468749"/>
            </a:xfrm>
            <a:custGeom>
              <a:rect b="b" l="l" r="r" t="t"/>
              <a:pathLst>
                <a:path extrusionOk="0" h="468749" w="5110261">
                  <a:moveTo>
                    <a:pt x="0" y="0"/>
                  </a:moveTo>
                  <a:lnTo>
                    <a:pt x="5110261" y="0"/>
                  </a:lnTo>
                  <a:lnTo>
                    <a:pt x="5110261" y="468749"/>
                  </a:lnTo>
                  <a:lnTo>
                    <a:pt x="0" y="468749"/>
                  </a:lnTo>
                  <a:close/>
                </a:path>
              </a:pathLst>
            </a:custGeom>
            <a:solidFill>
              <a:srgbClr val="8DAFA8"/>
            </a:solidFill>
            <a:ln>
              <a:noFill/>
            </a:ln>
          </p:spPr>
        </p:sp>
        <p:sp>
          <p:nvSpPr>
            <p:cNvPr id="147" name="Google Shape;147;p25"/>
            <p:cNvSpPr txBox="1"/>
            <p:nvPr/>
          </p:nvSpPr>
          <p:spPr>
            <a:xfrm>
              <a:off x="0" y="-47625"/>
              <a:ext cx="5110260" cy="516374"/>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48" name="Google Shape;148;p25"/>
          <p:cNvGrpSpPr/>
          <p:nvPr/>
        </p:nvGrpSpPr>
        <p:grpSpPr>
          <a:xfrm>
            <a:off x="5526650" y="2754981"/>
            <a:ext cx="2626676" cy="1142508"/>
            <a:chOff x="0" y="-47625"/>
            <a:chExt cx="1104806" cy="191815"/>
          </a:xfrm>
        </p:grpSpPr>
        <p:sp>
          <p:nvSpPr>
            <p:cNvPr id="149" name="Google Shape;149;p25"/>
            <p:cNvSpPr/>
            <p:nvPr/>
          </p:nvSpPr>
          <p:spPr>
            <a:xfrm>
              <a:off x="0" y="0"/>
              <a:ext cx="1104806" cy="144190"/>
            </a:xfrm>
            <a:custGeom>
              <a:rect b="b" l="l" r="r" t="t"/>
              <a:pathLst>
                <a:path extrusionOk="0" h="144190" w="1104806">
                  <a:moveTo>
                    <a:pt x="29474" y="0"/>
                  </a:moveTo>
                  <a:lnTo>
                    <a:pt x="1075332" y="0"/>
                  </a:lnTo>
                  <a:cubicBezTo>
                    <a:pt x="1083149" y="0"/>
                    <a:pt x="1090646" y="3105"/>
                    <a:pt x="1096174" y="8633"/>
                  </a:cubicBezTo>
                  <a:cubicBezTo>
                    <a:pt x="1101701" y="14160"/>
                    <a:pt x="1104806" y="21657"/>
                    <a:pt x="1104806" y="29474"/>
                  </a:cubicBezTo>
                  <a:lnTo>
                    <a:pt x="1104806" y="114716"/>
                  </a:lnTo>
                  <a:cubicBezTo>
                    <a:pt x="1104806" y="122533"/>
                    <a:pt x="1101701" y="130030"/>
                    <a:pt x="1096174" y="135557"/>
                  </a:cubicBezTo>
                  <a:cubicBezTo>
                    <a:pt x="1090646" y="141085"/>
                    <a:pt x="1083149" y="144190"/>
                    <a:pt x="1075332" y="144190"/>
                  </a:cubicBezTo>
                  <a:lnTo>
                    <a:pt x="29474" y="144190"/>
                  </a:lnTo>
                  <a:cubicBezTo>
                    <a:pt x="21657" y="144190"/>
                    <a:pt x="14160" y="141085"/>
                    <a:pt x="8633" y="135557"/>
                  </a:cubicBezTo>
                  <a:cubicBezTo>
                    <a:pt x="3105" y="130030"/>
                    <a:pt x="0" y="122533"/>
                    <a:pt x="0" y="114716"/>
                  </a:cubicBezTo>
                  <a:lnTo>
                    <a:pt x="0" y="29474"/>
                  </a:lnTo>
                  <a:cubicBezTo>
                    <a:pt x="0" y="21657"/>
                    <a:pt x="3105" y="14160"/>
                    <a:pt x="8633" y="8633"/>
                  </a:cubicBezTo>
                  <a:cubicBezTo>
                    <a:pt x="14160" y="3105"/>
                    <a:pt x="21657" y="0"/>
                    <a:pt x="29474" y="0"/>
                  </a:cubicBezTo>
                  <a:close/>
                </a:path>
              </a:pathLst>
            </a:custGeom>
            <a:solidFill>
              <a:srgbClr val="FFEFD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0" name="Google Shape;150;p25"/>
            <p:cNvSpPr txBox="1"/>
            <p:nvPr/>
          </p:nvSpPr>
          <p:spPr>
            <a:xfrm>
              <a:off x="0" y="-47625"/>
              <a:ext cx="1104806" cy="191815"/>
            </a:xfrm>
            <a:prstGeom prst="rect">
              <a:avLst/>
            </a:prstGeom>
            <a:noFill/>
            <a:ln>
              <a:noFill/>
            </a:ln>
          </p:spPr>
          <p:txBody>
            <a:bodyPr anchorCtr="0" anchor="ctr" bIns="25400" lIns="25400" spcFirstLastPara="1" rIns="25400" wrap="square" tIns="25400">
              <a:noAutofit/>
            </a:bodyPr>
            <a:lstStyle/>
            <a:p>
              <a:pPr indent="0" lvl="0" marL="0" marR="0" rtl="0" algn="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1" name="Google Shape;151;p25"/>
          <p:cNvSpPr/>
          <p:nvPr/>
        </p:nvSpPr>
        <p:spPr>
          <a:xfrm rot="1627902">
            <a:off x="3167526" y="1163269"/>
            <a:ext cx="1127122" cy="485687"/>
          </a:xfrm>
          <a:custGeom>
            <a:rect b="b" l="l" r="r" t="t"/>
            <a:pathLst>
              <a:path extrusionOk="0" h="971374" w="2254244">
                <a:moveTo>
                  <a:pt x="0" y="0"/>
                </a:moveTo>
                <a:lnTo>
                  <a:pt x="2254244" y="0"/>
                </a:lnTo>
                <a:lnTo>
                  <a:pt x="2254244" y="971375"/>
                </a:lnTo>
                <a:lnTo>
                  <a:pt x="0" y="971375"/>
                </a:lnTo>
                <a:lnTo>
                  <a:pt x="0" y="0"/>
                </a:lnTo>
                <a:close/>
              </a:path>
            </a:pathLst>
          </a:custGeom>
          <a:blipFill rotWithShape="1">
            <a:blip r:embed="rId4">
              <a:alphaModFix/>
            </a:blip>
            <a:stretch>
              <a:fillRect b="0" l="0" r="0" t="0"/>
            </a:stretch>
          </a:blipFill>
          <a:ln>
            <a:noFill/>
          </a:ln>
        </p:spPr>
      </p:sp>
      <p:sp>
        <p:nvSpPr>
          <p:cNvPr id="152" name="Google Shape;152;p25"/>
          <p:cNvSpPr/>
          <p:nvPr/>
        </p:nvSpPr>
        <p:spPr>
          <a:xfrm flipH="1" rot="-9172098">
            <a:off x="373964" y="3821415"/>
            <a:ext cx="1127122" cy="485687"/>
          </a:xfrm>
          <a:custGeom>
            <a:rect b="b" l="l" r="r" t="t"/>
            <a:pathLst>
              <a:path extrusionOk="0" h="971374" w="2254244">
                <a:moveTo>
                  <a:pt x="0" y="971374"/>
                </a:moveTo>
                <a:lnTo>
                  <a:pt x="2254244" y="971374"/>
                </a:lnTo>
                <a:lnTo>
                  <a:pt x="2254244" y="0"/>
                </a:lnTo>
                <a:lnTo>
                  <a:pt x="0" y="0"/>
                </a:lnTo>
                <a:lnTo>
                  <a:pt x="0" y="971374"/>
                </a:lnTo>
                <a:close/>
              </a:path>
            </a:pathLst>
          </a:custGeom>
          <a:blipFill rotWithShape="1">
            <a:blip r:embed="rId4">
              <a:alphaModFix/>
            </a:blip>
            <a:stretch>
              <a:fillRect b="0" l="0" r="0" t="0"/>
            </a:stretch>
          </a:blipFill>
          <a:ln>
            <a:noFill/>
          </a:ln>
        </p:spPr>
      </p:sp>
      <p:sp>
        <p:nvSpPr>
          <p:cNvPr id="153" name="Google Shape;153;p25"/>
          <p:cNvSpPr/>
          <p:nvPr/>
        </p:nvSpPr>
        <p:spPr>
          <a:xfrm>
            <a:off x="412283" y="3066631"/>
            <a:ext cx="316334" cy="337832"/>
          </a:xfrm>
          <a:custGeom>
            <a:rect b="b" l="l" r="r" t="t"/>
            <a:pathLst>
              <a:path extrusionOk="0" h="675664" w="632667">
                <a:moveTo>
                  <a:pt x="0" y="0"/>
                </a:moveTo>
                <a:lnTo>
                  <a:pt x="632667" y="0"/>
                </a:lnTo>
                <a:lnTo>
                  <a:pt x="632667" y="675664"/>
                </a:lnTo>
                <a:lnTo>
                  <a:pt x="0" y="675664"/>
                </a:lnTo>
                <a:lnTo>
                  <a:pt x="0" y="0"/>
                </a:lnTo>
                <a:close/>
              </a:path>
            </a:pathLst>
          </a:custGeom>
          <a:blipFill rotWithShape="1">
            <a:blip r:embed="rId5">
              <a:alphaModFix/>
            </a:blip>
            <a:stretch>
              <a:fillRect b="0" l="0" r="0" t="0"/>
            </a:stretch>
          </a:blipFill>
          <a:ln>
            <a:noFill/>
          </a:ln>
        </p:spPr>
      </p:sp>
      <p:sp>
        <p:nvSpPr>
          <p:cNvPr id="154" name="Google Shape;154;p25"/>
          <p:cNvSpPr txBox="1"/>
          <p:nvPr/>
        </p:nvSpPr>
        <p:spPr>
          <a:xfrm>
            <a:off x="4738668" y="1669443"/>
            <a:ext cx="4762200" cy="1015800"/>
          </a:xfrm>
          <a:prstGeom prst="rect">
            <a:avLst/>
          </a:prstGeom>
          <a:noFill/>
          <a:ln>
            <a:noFill/>
          </a:ln>
        </p:spPr>
        <p:txBody>
          <a:bodyPr anchorCtr="0" anchor="t" bIns="0" lIns="0" spcFirstLastPara="1" rIns="0" wrap="square" tIns="0">
            <a:spAutoFit/>
          </a:bodyPr>
          <a:lstStyle/>
          <a:p>
            <a:pPr indent="0" lvl="0" marL="0" marR="0" rtl="0" algn="l">
              <a:lnSpc>
                <a:spcPct val="139997"/>
              </a:lnSpc>
              <a:spcBef>
                <a:spcPts val="0"/>
              </a:spcBef>
              <a:spcAft>
                <a:spcPts val="0"/>
              </a:spcAft>
              <a:buNone/>
            </a:pPr>
            <a:r>
              <a:rPr b="0" i="0" lang="en" sz="6600" u="none" cap="none" strike="noStrike">
                <a:solidFill>
                  <a:srgbClr val="8F6234"/>
                </a:solidFill>
                <a:latin typeface="League Gothic"/>
                <a:ea typeface="League Gothic"/>
                <a:cs typeface="League Gothic"/>
                <a:sym typeface="League Gothic"/>
              </a:rPr>
              <a:t>JOB</a:t>
            </a:r>
            <a:r>
              <a:rPr lang="en" sz="6600">
                <a:solidFill>
                  <a:srgbClr val="8F6234"/>
                </a:solidFill>
                <a:latin typeface="League Gothic"/>
                <a:ea typeface="League Gothic"/>
                <a:cs typeface="League Gothic"/>
                <a:sym typeface="League Gothic"/>
              </a:rPr>
              <a:t> SATISFACTION</a:t>
            </a:r>
            <a:endParaRPr sz="6600"/>
          </a:p>
        </p:txBody>
      </p:sp>
      <p:sp>
        <p:nvSpPr>
          <p:cNvPr id="155" name="Google Shape;155;p25"/>
          <p:cNvSpPr txBox="1"/>
          <p:nvPr/>
        </p:nvSpPr>
        <p:spPr>
          <a:xfrm>
            <a:off x="5600077" y="3167286"/>
            <a:ext cx="2479800" cy="6651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lang="en" sz="1800">
                <a:solidFill>
                  <a:srgbClr val="8F6234"/>
                </a:solidFill>
                <a:latin typeface="League Gothic"/>
                <a:ea typeface="League Gothic"/>
                <a:cs typeface="League Gothic"/>
                <a:sym typeface="League Gothic"/>
              </a:rPr>
              <a:t>DSO 545 Data Visualization</a:t>
            </a:r>
            <a:endParaRPr sz="1800">
              <a:solidFill>
                <a:srgbClr val="8F6234"/>
              </a:solidFill>
              <a:latin typeface="League Gothic"/>
              <a:ea typeface="League Gothic"/>
              <a:cs typeface="League Gothic"/>
              <a:sym typeface="League Gothic"/>
            </a:endParaRPr>
          </a:p>
          <a:p>
            <a:pPr indent="0" lvl="0" marL="0" marR="0" rtl="0" algn="ctr">
              <a:lnSpc>
                <a:spcPct val="140016"/>
              </a:lnSpc>
              <a:spcBef>
                <a:spcPts val="0"/>
              </a:spcBef>
              <a:spcAft>
                <a:spcPts val="0"/>
              </a:spcAft>
              <a:buNone/>
            </a:pPr>
            <a:r>
              <a:rPr lang="en" sz="1800">
                <a:solidFill>
                  <a:srgbClr val="8F6234"/>
                </a:solidFill>
                <a:latin typeface="League Gothic"/>
                <a:ea typeface="League Gothic"/>
                <a:cs typeface="League Gothic"/>
                <a:sym typeface="League Gothic"/>
              </a:rPr>
              <a:t>C9: Cloud 9</a:t>
            </a:r>
            <a:endParaRPr sz="1800">
              <a:solidFill>
                <a:srgbClr val="8F6234"/>
              </a:solidFill>
              <a:latin typeface="League Gothic"/>
              <a:ea typeface="League Gothic"/>
              <a:cs typeface="League Gothic"/>
              <a:sym typeface="League Gothic"/>
            </a:endParaRPr>
          </a:p>
        </p:txBody>
      </p:sp>
      <p:sp>
        <p:nvSpPr>
          <p:cNvPr id="156" name="Google Shape;156;p25"/>
          <p:cNvSpPr/>
          <p:nvPr/>
        </p:nvSpPr>
        <p:spPr>
          <a:xfrm flipH="1">
            <a:off x="4436148" y="2810381"/>
            <a:ext cx="660126" cy="704989"/>
          </a:xfrm>
          <a:custGeom>
            <a:rect b="b" l="l" r="r" t="t"/>
            <a:pathLst>
              <a:path extrusionOk="0" h="1409978" w="1320252">
                <a:moveTo>
                  <a:pt x="1320252" y="0"/>
                </a:moveTo>
                <a:lnTo>
                  <a:pt x="0" y="0"/>
                </a:lnTo>
                <a:lnTo>
                  <a:pt x="0" y="1409978"/>
                </a:lnTo>
                <a:lnTo>
                  <a:pt x="1320252" y="1409978"/>
                </a:lnTo>
                <a:lnTo>
                  <a:pt x="1320252" y="0"/>
                </a:lnTo>
                <a:close/>
              </a:path>
            </a:pathLst>
          </a:custGeom>
          <a:blipFill rotWithShape="1">
            <a:blip r:embed="rId5">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510" name="Shape 510"/>
        <p:cNvGrpSpPr/>
        <p:nvPr/>
      </p:nvGrpSpPr>
      <p:grpSpPr>
        <a:xfrm>
          <a:off x="0" y="0"/>
          <a:ext cx="0" cy="0"/>
          <a:chOff x="0" y="0"/>
          <a:chExt cx="0" cy="0"/>
        </a:xfrm>
      </p:grpSpPr>
      <p:grpSp>
        <p:nvGrpSpPr>
          <p:cNvPr id="511" name="Google Shape;511;p34"/>
          <p:cNvGrpSpPr/>
          <p:nvPr/>
        </p:nvGrpSpPr>
        <p:grpSpPr>
          <a:xfrm>
            <a:off x="-278755" y="4436361"/>
            <a:ext cx="9701319" cy="1323842"/>
            <a:chOff x="0" y="-47625"/>
            <a:chExt cx="5110261" cy="697346"/>
          </a:xfrm>
        </p:grpSpPr>
        <p:sp>
          <p:nvSpPr>
            <p:cNvPr id="512" name="Google Shape;512;p34"/>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513" name="Google Shape;513;p34"/>
            <p:cNvSpPr txBox="1"/>
            <p:nvPr/>
          </p:nvSpPr>
          <p:spPr>
            <a:xfrm>
              <a:off x="0" y="-47625"/>
              <a:ext cx="5110200" cy="697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14" name="Google Shape;514;p34"/>
          <p:cNvGrpSpPr/>
          <p:nvPr/>
        </p:nvGrpSpPr>
        <p:grpSpPr>
          <a:xfrm>
            <a:off x="514350" y="4618456"/>
            <a:ext cx="1251473" cy="214618"/>
            <a:chOff x="0" y="-47625"/>
            <a:chExt cx="2647500" cy="454025"/>
          </a:xfrm>
        </p:grpSpPr>
        <p:sp>
          <p:nvSpPr>
            <p:cNvPr id="515" name="Google Shape;515;p34"/>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16" name="Google Shape;516;p34"/>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17" name="Google Shape;517;p34"/>
          <p:cNvGrpSpPr/>
          <p:nvPr/>
        </p:nvGrpSpPr>
        <p:grpSpPr>
          <a:xfrm>
            <a:off x="7378227" y="4618456"/>
            <a:ext cx="1251473" cy="214618"/>
            <a:chOff x="0" y="-47625"/>
            <a:chExt cx="2647500" cy="454025"/>
          </a:xfrm>
        </p:grpSpPr>
        <p:sp>
          <p:nvSpPr>
            <p:cNvPr id="518" name="Google Shape;518;p34"/>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19" name="Google Shape;519;p34"/>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520" name="Google Shape;520;p34"/>
          <p:cNvCxnSpPr/>
          <p:nvPr/>
        </p:nvCxnSpPr>
        <p:spPr>
          <a:xfrm>
            <a:off x="1931560" y="4755126"/>
            <a:ext cx="5280900" cy="0"/>
          </a:xfrm>
          <a:prstGeom prst="straightConnector1">
            <a:avLst/>
          </a:prstGeom>
          <a:noFill/>
          <a:ln cap="rnd" cmpd="sng" w="47625">
            <a:solidFill>
              <a:srgbClr val="FFEFD4"/>
            </a:solidFill>
            <a:prstDash val="lgDash"/>
            <a:round/>
            <a:headEnd len="lg" w="lg" type="oval"/>
            <a:tailEnd len="lg" w="lg" type="oval"/>
          </a:ln>
        </p:spPr>
      </p:cxnSp>
      <p:sp>
        <p:nvSpPr>
          <p:cNvPr id="521" name="Google Shape;521;p34"/>
          <p:cNvSpPr txBox="1"/>
          <p:nvPr/>
        </p:nvSpPr>
        <p:spPr>
          <a:xfrm>
            <a:off x="317649" y="247182"/>
            <a:ext cx="3576900" cy="723300"/>
          </a:xfrm>
          <a:prstGeom prst="rect">
            <a:avLst/>
          </a:prstGeom>
          <a:noFill/>
          <a:ln>
            <a:noFill/>
          </a:ln>
        </p:spPr>
        <p:txBody>
          <a:bodyPr anchorCtr="0" anchor="t" bIns="0" lIns="0" spcFirstLastPara="1" rIns="0" wrap="square" tIns="0">
            <a:spAutoFit/>
          </a:bodyPr>
          <a:lstStyle/>
          <a:p>
            <a:pPr indent="0" lvl="0" marL="0" marR="0" rtl="0" algn="l">
              <a:lnSpc>
                <a:spcPct val="139997"/>
              </a:lnSpc>
              <a:spcBef>
                <a:spcPts val="0"/>
              </a:spcBef>
              <a:spcAft>
                <a:spcPts val="0"/>
              </a:spcAft>
              <a:buNone/>
            </a:pPr>
            <a:r>
              <a:rPr lang="en" sz="4700">
                <a:solidFill>
                  <a:srgbClr val="8F6234"/>
                </a:solidFill>
                <a:latin typeface="League Gothic"/>
                <a:ea typeface="League Gothic"/>
                <a:cs typeface="League Gothic"/>
                <a:sym typeface="League Gothic"/>
              </a:rPr>
              <a:t>Further tests</a:t>
            </a:r>
            <a:endParaRPr sz="700"/>
          </a:p>
        </p:txBody>
      </p:sp>
      <p:sp>
        <p:nvSpPr>
          <p:cNvPr id="522" name="Google Shape;522;p34"/>
          <p:cNvSpPr txBox="1"/>
          <p:nvPr/>
        </p:nvSpPr>
        <p:spPr>
          <a:xfrm>
            <a:off x="607513" y="4656030"/>
            <a:ext cx="10650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lang="en" sz="800">
                <a:solidFill>
                  <a:srgbClr val="1E302C"/>
                </a:solidFill>
                <a:latin typeface="Franklin Gothic"/>
                <a:ea typeface="Franklin Gothic"/>
                <a:cs typeface="Franklin Gothic"/>
                <a:sym typeface="Franklin Gothic"/>
              </a:rPr>
              <a:t>EDA Analysis</a:t>
            </a:r>
            <a:endParaRPr sz="700"/>
          </a:p>
        </p:txBody>
      </p:sp>
      <p:sp>
        <p:nvSpPr>
          <p:cNvPr id="523" name="Google Shape;523;p34"/>
          <p:cNvSpPr txBox="1"/>
          <p:nvPr/>
        </p:nvSpPr>
        <p:spPr>
          <a:xfrm>
            <a:off x="7471390" y="4656030"/>
            <a:ext cx="10650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800" u="none" cap="none" strike="noStrike">
                <a:solidFill>
                  <a:srgbClr val="1E302C"/>
                </a:solidFill>
                <a:latin typeface="Franklin Gothic"/>
                <a:ea typeface="Franklin Gothic"/>
                <a:cs typeface="Franklin Gothic"/>
                <a:sym typeface="Franklin Gothic"/>
              </a:rPr>
              <a:t>Page 03 of </a:t>
            </a:r>
            <a:endParaRPr sz="700"/>
          </a:p>
        </p:txBody>
      </p:sp>
      <p:sp>
        <p:nvSpPr>
          <p:cNvPr id="524" name="Google Shape;524;p34"/>
          <p:cNvSpPr txBox="1"/>
          <p:nvPr/>
        </p:nvSpPr>
        <p:spPr>
          <a:xfrm>
            <a:off x="651937" y="3525026"/>
            <a:ext cx="1136100" cy="5541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 sz="1500" u="none" cap="none" strike="noStrike">
                <a:solidFill>
                  <a:srgbClr val="FFF7EF"/>
                </a:solidFill>
                <a:latin typeface="Franklin Gothic"/>
                <a:ea typeface="Franklin Gothic"/>
                <a:cs typeface="Franklin Gothic"/>
                <a:sym typeface="Franklin Gothic"/>
              </a:rPr>
              <a:t>Consistency is Key</a:t>
            </a:r>
            <a:endParaRPr sz="700"/>
          </a:p>
        </p:txBody>
      </p:sp>
      <p:sp>
        <p:nvSpPr>
          <p:cNvPr id="525" name="Google Shape;525;p34"/>
          <p:cNvSpPr txBox="1"/>
          <p:nvPr/>
        </p:nvSpPr>
        <p:spPr>
          <a:xfrm>
            <a:off x="8412830" y="2360069"/>
            <a:ext cx="1136100" cy="5541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 sz="1500" u="none" cap="none" strike="noStrike">
                <a:solidFill>
                  <a:srgbClr val="FFF7EF"/>
                </a:solidFill>
                <a:latin typeface="Franklin Gothic"/>
                <a:ea typeface="Franklin Gothic"/>
                <a:cs typeface="Franklin Gothic"/>
                <a:sym typeface="Franklin Gothic"/>
              </a:rPr>
              <a:t>Build a Network</a:t>
            </a:r>
            <a:endParaRPr sz="700"/>
          </a:p>
        </p:txBody>
      </p:sp>
      <p:grpSp>
        <p:nvGrpSpPr>
          <p:cNvPr id="526" name="Google Shape;526;p34"/>
          <p:cNvGrpSpPr/>
          <p:nvPr/>
        </p:nvGrpSpPr>
        <p:grpSpPr>
          <a:xfrm>
            <a:off x="-278662" y="4516474"/>
            <a:ext cx="9701319" cy="803220"/>
            <a:chOff x="0" y="-134"/>
            <a:chExt cx="5110261" cy="649855"/>
          </a:xfrm>
        </p:grpSpPr>
        <p:sp>
          <p:nvSpPr>
            <p:cNvPr id="527" name="Google Shape;527;p34"/>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528" name="Google Shape;528;p34"/>
            <p:cNvSpPr txBox="1"/>
            <p:nvPr/>
          </p:nvSpPr>
          <p:spPr>
            <a:xfrm>
              <a:off x="0" y="-134"/>
              <a:ext cx="5110200" cy="649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29" name="Google Shape;529;p34"/>
          <p:cNvGrpSpPr/>
          <p:nvPr/>
        </p:nvGrpSpPr>
        <p:grpSpPr>
          <a:xfrm>
            <a:off x="514438" y="4601481"/>
            <a:ext cx="1251473" cy="214618"/>
            <a:chOff x="0" y="-47625"/>
            <a:chExt cx="2647500" cy="454025"/>
          </a:xfrm>
        </p:grpSpPr>
        <p:sp>
          <p:nvSpPr>
            <p:cNvPr id="530" name="Google Shape;530;p34"/>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1" name="Google Shape;531;p34"/>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32" name="Google Shape;532;p34"/>
          <p:cNvGrpSpPr/>
          <p:nvPr/>
        </p:nvGrpSpPr>
        <p:grpSpPr>
          <a:xfrm>
            <a:off x="7378165" y="4601481"/>
            <a:ext cx="1251473" cy="214618"/>
            <a:chOff x="0" y="-47625"/>
            <a:chExt cx="2647500" cy="454025"/>
          </a:xfrm>
        </p:grpSpPr>
        <p:sp>
          <p:nvSpPr>
            <p:cNvPr id="533" name="Google Shape;533;p34"/>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34" name="Google Shape;534;p34"/>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535" name="Google Shape;535;p34"/>
          <p:cNvCxnSpPr/>
          <p:nvPr/>
        </p:nvCxnSpPr>
        <p:spPr>
          <a:xfrm>
            <a:off x="1931560" y="4708776"/>
            <a:ext cx="5280900" cy="0"/>
          </a:xfrm>
          <a:prstGeom prst="straightConnector1">
            <a:avLst/>
          </a:prstGeom>
          <a:noFill/>
          <a:ln cap="rnd" cmpd="sng" w="47625">
            <a:solidFill>
              <a:srgbClr val="FFEFD4"/>
            </a:solidFill>
            <a:prstDash val="lgDash"/>
            <a:round/>
            <a:headEnd len="lg" w="lg" type="oval"/>
            <a:tailEnd len="lg" w="lg" type="oval"/>
          </a:ln>
        </p:spPr>
      </p:cxnSp>
      <p:sp>
        <p:nvSpPr>
          <p:cNvPr id="536" name="Google Shape;536;p34"/>
          <p:cNvSpPr txBox="1"/>
          <p:nvPr/>
        </p:nvSpPr>
        <p:spPr>
          <a:xfrm>
            <a:off x="607863" y="4631825"/>
            <a:ext cx="1158000" cy="1539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lang="en" sz="1000">
                <a:solidFill>
                  <a:srgbClr val="1E302C"/>
                </a:solidFill>
                <a:latin typeface="Franklin Gothic"/>
                <a:ea typeface="Franklin Gothic"/>
                <a:cs typeface="Franklin Gothic"/>
                <a:sym typeface="Franklin Gothic"/>
              </a:rPr>
              <a:t>DSO 545 - Cloud 9</a:t>
            </a:r>
            <a:endParaRPr sz="1000">
              <a:solidFill>
                <a:srgbClr val="1E302C"/>
              </a:solidFill>
              <a:latin typeface="Franklin Gothic"/>
              <a:ea typeface="Franklin Gothic"/>
              <a:cs typeface="Franklin Gothic"/>
              <a:sym typeface="Franklin Gothic"/>
            </a:endParaRPr>
          </a:p>
        </p:txBody>
      </p:sp>
      <p:sp>
        <p:nvSpPr>
          <p:cNvPr id="537" name="Google Shape;537;p34"/>
          <p:cNvSpPr txBox="1"/>
          <p:nvPr/>
        </p:nvSpPr>
        <p:spPr>
          <a:xfrm>
            <a:off x="7471327" y="4639055"/>
            <a:ext cx="1065000" cy="3693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1000" u="none" cap="none" strike="noStrike">
                <a:solidFill>
                  <a:srgbClr val="1E302C"/>
                </a:solidFill>
                <a:latin typeface="Franklin Gothic"/>
                <a:ea typeface="Franklin Gothic"/>
                <a:cs typeface="Franklin Gothic"/>
                <a:sym typeface="Franklin Gothic"/>
              </a:rPr>
              <a:t>Page </a:t>
            </a:r>
            <a:r>
              <a:rPr lang="en" sz="1000">
                <a:solidFill>
                  <a:srgbClr val="1E302C"/>
                </a:solidFill>
                <a:latin typeface="Franklin Gothic"/>
                <a:ea typeface="Franklin Gothic"/>
                <a:cs typeface="Franklin Gothic"/>
                <a:sym typeface="Franklin Gothic"/>
              </a:rPr>
              <a:t>9</a:t>
            </a:r>
            <a:r>
              <a:rPr b="0" i="0" lang="en" sz="1000" u="none" cap="none" strike="noStrike">
                <a:solidFill>
                  <a:srgbClr val="1E302C"/>
                </a:solidFill>
                <a:latin typeface="Franklin Gothic"/>
                <a:ea typeface="Franklin Gothic"/>
                <a:cs typeface="Franklin Gothic"/>
                <a:sym typeface="Franklin Gothic"/>
              </a:rPr>
              <a:t> of</a:t>
            </a:r>
            <a:r>
              <a:rPr lang="en" sz="1000">
                <a:solidFill>
                  <a:srgbClr val="1E302C"/>
                </a:solidFill>
                <a:latin typeface="Franklin Gothic"/>
                <a:ea typeface="Franklin Gothic"/>
                <a:cs typeface="Franklin Gothic"/>
                <a:sym typeface="Franklin Gothic"/>
              </a:rPr>
              <a:t> 10</a:t>
            </a:r>
            <a:endParaRPr sz="1000">
              <a:solidFill>
                <a:srgbClr val="1E302C"/>
              </a:solidFill>
              <a:latin typeface="Franklin Gothic"/>
              <a:ea typeface="Franklin Gothic"/>
              <a:cs typeface="Franklin Gothic"/>
              <a:sym typeface="Franklin Gothic"/>
            </a:endParaRPr>
          </a:p>
          <a:p>
            <a:pPr indent="0" lvl="0" marL="0" marR="0" rtl="0" algn="ctr">
              <a:lnSpc>
                <a:spcPct val="139973"/>
              </a:lnSpc>
              <a:spcBef>
                <a:spcPts val="0"/>
              </a:spcBef>
              <a:spcAft>
                <a:spcPts val="0"/>
              </a:spcAft>
              <a:buNone/>
            </a:pPr>
            <a:r>
              <a:t/>
            </a:r>
            <a:endParaRPr sz="1000">
              <a:solidFill>
                <a:srgbClr val="1E302C"/>
              </a:solidFill>
              <a:latin typeface="Franklin Gothic"/>
              <a:ea typeface="Franklin Gothic"/>
              <a:cs typeface="Franklin Gothic"/>
              <a:sym typeface="Franklin Gothic"/>
            </a:endParaRPr>
          </a:p>
        </p:txBody>
      </p:sp>
      <p:sp>
        <p:nvSpPr>
          <p:cNvPr id="538" name="Google Shape;538;p34"/>
          <p:cNvSpPr txBox="1"/>
          <p:nvPr/>
        </p:nvSpPr>
        <p:spPr>
          <a:xfrm>
            <a:off x="0" y="789700"/>
            <a:ext cx="43266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League Gothic"/>
                <a:ea typeface="League Gothic"/>
                <a:cs typeface="League Gothic"/>
                <a:sym typeface="League Gothic"/>
              </a:rPr>
              <a:t>Filtering data and performing analysis for:</a:t>
            </a:r>
            <a:endParaRPr sz="1600">
              <a:solidFill>
                <a:schemeClr val="dk1"/>
              </a:solidFill>
              <a:latin typeface="League Gothic"/>
              <a:ea typeface="League Gothic"/>
              <a:cs typeface="League Gothic"/>
              <a:sym typeface="League Gothic"/>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graphicFrame>
        <p:nvGraphicFramePr>
          <p:cNvPr id="539" name="Google Shape;539;p34"/>
          <p:cNvGraphicFramePr/>
          <p:nvPr/>
        </p:nvGraphicFramePr>
        <p:xfrm>
          <a:off x="2629138" y="247175"/>
          <a:ext cx="3000000" cy="3000000"/>
        </p:xfrm>
        <a:graphic>
          <a:graphicData uri="http://schemas.openxmlformats.org/drawingml/2006/table">
            <a:tbl>
              <a:tblPr>
                <a:noFill/>
                <a:tableStyleId>{2A6D03E0-EA6A-47DE-A2BC-6386D26D4760}</a:tableStyleId>
              </a:tblPr>
              <a:tblGrid>
                <a:gridCol w="1552000"/>
                <a:gridCol w="1552000"/>
                <a:gridCol w="1552000"/>
                <a:gridCol w="1552000"/>
              </a:tblGrid>
              <a:tr h="345525">
                <a:tc>
                  <a:txBody>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Company Size</a:t>
                      </a:r>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Years at Company</a:t>
                      </a:r>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Remote Work</a:t>
                      </a:r>
                      <a:endParaRPr/>
                    </a:p>
                  </a:txBody>
                  <a:tcPr marT="91425" marB="91425" marR="91425" marL="91425"/>
                </a:tc>
                <a:tc>
                  <a:txBody>
                    <a:bodyPr/>
                    <a:lstStyle/>
                    <a:p>
                      <a:pPr indent="0" lvl="0" marL="0" rtl="0" algn="ctr">
                        <a:spcBef>
                          <a:spcPts val="0"/>
                        </a:spcBef>
                        <a:spcAft>
                          <a:spcPts val="0"/>
                        </a:spcAft>
                        <a:buNone/>
                      </a:pPr>
                      <a:r>
                        <a:rPr lang="en" sz="1600">
                          <a:solidFill>
                            <a:schemeClr val="dk1"/>
                          </a:solidFill>
                          <a:latin typeface="Calibri"/>
                          <a:ea typeface="Calibri"/>
                          <a:cs typeface="Calibri"/>
                          <a:sym typeface="Calibri"/>
                        </a:rPr>
                        <a:t>Age Group</a:t>
                      </a:r>
                      <a:endParaRPr/>
                    </a:p>
                  </a:txBody>
                  <a:tcPr marT="91425" marB="91425" marR="91425" marL="91425"/>
                </a:tc>
              </a:tr>
              <a:tr h="666425">
                <a:tc>
                  <a:txBody>
                    <a:bodyPr/>
                    <a:lstStyle/>
                    <a:p>
                      <a:pPr indent="0" lvl="0" marL="0" rtl="0" algn="ctr">
                        <a:spcBef>
                          <a:spcPts val="0"/>
                        </a:spcBef>
                        <a:spcAft>
                          <a:spcPts val="0"/>
                        </a:spcAft>
                        <a:buNone/>
                      </a:pPr>
                      <a:r>
                        <a:rPr lang="en"/>
                        <a:t>Small Company</a:t>
                      </a:r>
                      <a:endParaRPr/>
                    </a:p>
                    <a:p>
                      <a:pPr indent="0" lvl="0" marL="0" rtl="0" algn="ctr">
                        <a:spcBef>
                          <a:spcPts val="0"/>
                        </a:spcBef>
                        <a:spcAft>
                          <a:spcPts val="0"/>
                        </a:spcAft>
                        <a:buNone/>
                      </a:pPr>
                      <a:r>
                        <a:rPr b="1" i="1" lang="en"/>
                        <a:t>None</a:t>
                      </a:r>
                      <a:endParaRPr b="1" i="1"/>
                    </a:p>
                  </a:txBody>
                  <a:tcPr marT="91425" marB="91425" marR="91425" marL="91425"/>
                </a:tc>
                <a:tc>
                  <a:txBody>
                    <a:bodyPr/>
                    <a:lstStyle/>
                    <a:p>
                      <a:pPr indent="0" lvl="0" marL="0" rtl="0" algn="ctr">
                        <a:spcBef>
                          <a:spcPts val="0"/>
                        </a:spcBef>
                        <a:spcAft>
                          <a:spcPts val="0"/>
                        </a:spcAft>
                        <a:buNone/>
                      </a:pPr>
                      <a:r>
                        <a:rPr lang="en"/>
                        <a:t>Low Years</a:t>
                      </a:r>
                      <a:endParaRPr/>
                    </a:p>
                    <a:p>
                      <a:pPr indent="0" lvl="0" marL="0" rtl="0" algn="ctr">
                        <a:spcBef>
                          <a:spcPts val="0"/>
                        </a:spcBef>
                        <a:spcAft>
                          <a:spcPts val="0"/>
                        </a:spcAft>
                        <a:buClr>
                          <a:schemeClr val="dk1"/>
                        </a:buClr>
                        <a:buSzPts val="1100"/>
                        <a:buFont typeface="Arial"/>
                        <a:buNone/>
                      </a:pPr>
                      <a:r>
                        <a:rPr b="1" i="1" lang="en">
                          <a:solidFill>
                            <a:schemeClr val="dk1"/>
                          </a:solidFill>
                        </a:rPr>
                        <a:t>None</a:t>
                      </a:r>
                      <a:endParaRPr/>
                    </a:p>
                  </a:txBody>
                  <a:tcPr marT="91425" marB="91425" marR="91425" marL="91425"/>
                </a:tc>
                <a:tc>
                  <a:txBody>
                    <a:bodyPr/>
                    <a:lstStyle/>
                    <a:p>
                      <a:pPr indent="0" lvl="0" marL="0" rtl="0" algn="ctr">
                        <a:spcBef>
                          <a:spcPts val="0"/>
                        </a:spcBef>
                        <a:spcAft>
                          <a:spcPts val="0"/>
                        </a:spcAft>
                        <a:buNone/>
                      </a:pPr>
                      <a:r>
                        <a:rPr lang="en"/>
                        <a:t>Yes Remote</a:t>
                      </a:r>
                      <a:endParaRPr/>
                    </a:p>
                    <a:p>
                      <a:pPr indent="0" lvl="0" marL="0" rtl="0" algn="ctr">
                        <a:spcBef>
                          <a:spcPts val="0"/>
                        </a:spcBef>
                        <a:spcAft>
                          <a:spcPts val="0"/>
                        </a:spcAft>
                        <a:buNone/>
                      </a:pPr>
                      <a:r>
                        <a:rPr b="1" i="1" lang="en"/>
                        <a:t>Chi Square:</a:t>
                      </a:r>
                      <a:endParaRPr b="1" i="1"/>
                    </a:p>
                    <a:p>
                      <a:pPr indent="0" lvl="0" marL="0" rtl="0" algn="ctr">
                        <a:spcBef>
                          <a:spcPts val="0"/>
                        </a:spcBef>
                        <a:spcAft>
                          <a:spcPts val="0"/>
                        </a:spcAft>
                        <a:buNone/>
                      </a:pPr>
                      <a:r>
                        <a:rPr b="1" i="1" lang="en"/>
                        <a:t>Company Size</a:t>
                      </a:r>
                      <a:endParaRPr b="1" i="1"/>
                    </a:p>
                  </a:txBody>
                  <a:tcPr marT="91425" marB="91425" marR="91425" marL="91425"/>
                </a:tc>
                <a:tc>
                  <a:txBody>
                    <a:bodyPr/>
                    <a:lstStyle/>
                    <a:p>
                      <a:pPr indent="0" lvl="0" marL="0" rtl="0" algn="ctr">
                        <a:spcBef>
                          <a:spcPts val="0"/>
                        </a:spcBef>
                        <a:spcAft>
                          <a:spcPts val="0"/>
                        </a:spcAft>
                        <a:buNone/>
                      </a:pPr>
                      <a:r>
                        <a:rPr lang="en"/>
                        <a:t>Young Adult</a:t>
                      </a:r>
                      <a:endParaRPr/>
                    </a:p>
                    <a:p>
                      <a:pPr indent="0" lvl="0" marL="0" rtl="0" algn="ctr">
                        <a:spcBef>
                          <a:spcPts val="0"/>
                        </a:spcBef>
                        <a:spcAft>
                          <a:spcPts val="0"/>
                        </a:spcAft>
                        <a:buClr>
                          <a:schemeClr val="dk1"/>
                        </a:buClr>
                        <a:buSzPts val="1100"/>
                        <a:buFont typeface="Arial"/>
                        <a:buNone/>
                      </a:pPr>
                      <a:r>
                        <a:rPr b="1" i="1" lang="en">
                          <a:solidFill>
                            <a:schemeClr val="dk1"/>
                          </a:solidFill>
                        </a:rPr>
                        <a:t>None</a:t>
                      </a:r>
                      <a:endParaRPr/>
                    </a:p>
                  </a:txBody>
                  <a:tcPr marT="91425" marB="91425" marR="91425" marL="91425"/>
                </a:tc>
              </a:tr>
              <a:tr h="666425">
                <a:tc>
                  <a:txBody>
                    <a:bodyPr/>
                    <a:lstStyle/>
                    <a:p>
                      <a:pPr indent="0" lvl="0" marL="0" rtl="0" algn="ctr">
                        <a:spcBef>
                          <a:spcPts val="0"/>
                        </a:spcBef>
                        <a:spcAft>
                          <a:spcPts val="0"/>
                        </a:spcAft>
                        <a:buNone/>
                      </a:pPr>
                      <a:r>
                        <a:rPr lang="en"/>
                        <a:t>Medium Company</a:t>
                      </a:r>
                      <a:endParaRPr/>
                    </a:p>
                    <a:p>
                      <a:pPr indent="0" lvl="0" marL="0" rtl="0" algn="ctr">
                        <a:spcBef>
                          <a:spcPts val="0"/>
                        </a:spcBef>
                        <a:spcAft>
                          <a:spcPts val="0"/>
                        </a:spcAft>
                        <a:buClr>
                          <a:schemeClr val="dk1"/>
                        </a:buClr>
                        <a:buSzPts val="1100"/>
                        <a:buFont typeface="Arial"/>
                        <a:buNone/>
                      </a:pPr>
                      <a:r>
                        <a:rPr b="1" i="1" lang="en">
                          <a:solidFill>
                            <a:schemeClr val="dk1"/>
                          </a:solidFill>
                        </a:rPr>
                        <a:t>None</a:t>
                      </a:r>
                      <a:endParaRPr/>
                    </a:p>
                  </a:txBody>
                  <a:tcPr marT="91425" marB="91425" marR="91425" marL="91425"/>
                </a:tc>
                <a:tc>
                  <a:txBody>
                    <a:bodyPr/>
                    <a:lstStyle/>
                    <a:p>
                      <a:pPr indent="0" lvl="0" marL="0" rtl="0" algn="ctr">
                        <a:spcBef>
                          <a:spcPts val="0"/>
                        </a:spcBef>
                        <a:spcAft>
                          <a:spcPts val="0"/>
                        </a:spcAft>
                        <a:buNone/>
                      </a:pPr>
                      <a:r>
                        <a:rPr lang="en"/>
                        <a:t>Mid Years</a:t>
                      </a:r>
                      <a:endParaRPr/>
                    </a:p>
                    <a:p>
                      <a:pPr indent="0" lvl="0" marL="0" rtl="0" algn="ctr">
                        <a:spcBef>
                          <a:spcPts val="0"/>
                        </a:spcBef>
                        <a:spcAft>
                          <a:spcPts val="0"/>
                        </a:spcAft>
                        <a:buClr>
                          <a:schemeClr val="dk1"/>
                        </a:buClr>
                        <a:buSzPts val="1100"/>
                        <a:buFont typeface="Arial"/>
                        <a:buNone/>
                      </a:pPr>
                      <a:r>
                        <a:rPr b="1" lang="en">
                          <a:solidFill>
                            <a:schemeClr val="dk1"/>
                          </a:solidFill>
                        </a:rPr>
                        <a:t>Two Sample:</a:t>
                      </a:r>
                      <a:endParaRPr/>
                    </a:p>
                    <a:p>
                      <a:pPr indent="0" lvl="0" marL="0" rtl="0" algn="ctr">
                        <a:spcBef>
                          <a:spcPts val="0"/>
                        </a:spcBef>
                        <a:spcAft>
                          <a:spcPts val="0"/>
                        </a:spcAft>
                        <a:buNone/>
                      </a:pPr>
                      <a:r>
                        <a:rPr b="1" i="1" lang="en"/>
                        <a:t>Monthly Income </a:t>
                      </a:r>
                      <a:r>
                        <a:rPr b="1" lang="en"/>
                        <a:t> </a:t>
                      </a:r>
                      <a:endParaRPr b="1"/>
                    </a:p>
                  </a:txBody>
                  <a:tcPr marT="91425" marB="91425" marR="91425" marL="91425"/>
                </a:tc>
                <a:tc rowSpan="3">
                  <a:txBody>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No Remote</a:t>
                      </a:r>
                      <a:endParaRPr/>
                    </a:p>
                    <a:p>
                      <a:pPr indent="0" lvl="0" marL="0" rtl="0" algn="ctr">
                        <a:spcBef>
                          <a:spcPts val="0"/>
                        </a:spcBef>
                        <a:spcAft>
                          <a:spcPts val="0"/>
                        </a:spcAft>
                        <a:buClr>
                          <a:schemeClr val="dk1"/>
                        </a:buClr>
                        <a:buSzPts val="1100"/>
                        <a:buFont typeface="Arial"/>
                        <a:buNone/>
                      </a:pPr>
                      <a:r>
                        <a:rPr b="1" i="1" lang="en">
                          <a:solidFill>
                            <a:schemeClr val="dk1"/>
                          </a:solidFill>
                        </a:rPr>
                        <a:t>None</a:t>
                      </a:r>
                      <a:endParaRPr/>
                    </a:p>
                  </a:txBody>
                  <a:tcPr marT="91425" marB="91425" marR="91425" marL="91425"/>
                </a:tc>
                <a:tc>
                  <a:txBody>
                    <a:bodyPr/>
                    <a:lstStyle/>
                    <a:p>
                      <a:pPr indent="0" lvl="0" marL="0" rtl="0" algn="ctr">
                        <a:spcBef>
                          <a:spcPts val="0"/>
                        </a:spcBef>
                        <a:spcAft>
                          <a:spcPts val="0"/>
                        </a:spcAft>
                        <a:buNone/>
                      </a:pPr>
                      <a:r>
                        <a:rPr lang="en"/>
                        <a:t>Adult</a:t>
                      </a:r>
                      <a:endParaRPr/>
                    </a:p>
                    <a:p>
                      <a:pPr indent="0" lvl="0" marL="0" rtl="0" algn="ctr">
                        <a:spcBef>
                          <a:spcPts val="0"/>
                        </a:spcBef>
                        <a:spcAft>
                          <a:spcPts val="0"/>
                        </a:spcAft>
                        <a:buClr>
                          <a:schemeClr val="dk1"/>
                        </a:buClr>
                        <a:buSzPts val="1100"/>
                        <a:buFont typeface="Arial"/>
                        <a:buNone/>
                      </a:pPr>
                      <a:r>
                        <a:rPr b="1" i="1" lang="en">
                          <a:solidFill>
                            <a:schemeClr val="dk1"/>
                          </a:solidFill>
                        </a:rPr>
                        <a:t>None</a:t>
                      </a:r>
                      <a:endParaRPr/>
                    </a:p>
                  </a:txBody>
                  <a:tcPr marT="91425" marB="91425" marR="91425" marL="91425"/>
                </a:tc>
              </a:tr>
              <a:tr h="1011975">
                <a:tc rowSpan="2">
                  <a:txBody>
                    <a:bodyPr/>
                    <a:lstStyle/>
                    <a:p>
                      <a:pPr indent="0" lvl="0" marL="0" rtl="0" algn="ctr">
                        <a:spcBef>
                          <a:spcPts val="0"/>
                        </a:spcBef>
                        <a:spcAft>
                          <a:spcPts val="0"/>
                        </a:spcAft>
                        <a:buNone/>
                      </a:pPr>
                      <a:r>
                        <a:rPr lang="en"/>
                        <a:t>Large Company</a:t>
                      </a:r>
                      <a:endParaRPr/>
                    </a:p>
                    <a:p>
                      <a:pPr indent="0" lvl="0" marL="0" rtl="0" algn="ctr">
                        <a:spcBef>
                          <a:spcPts val="0"/>
                        </a:spcBef>
                        <a:spcAft>
                          <a:spcPts val="0"/>
                        </a:spcAft>
                        <a:buNone/>
                      </a:pPr>
                      <a:r>
                        <a:rPr b="1" i="1" lang="en">
                          <a:solidFill>
                            <a:schemeClr val="dk1"/>
                          </a:solidFill>
                        </a:rPr>
                        <a:t>None</a:t>
                      </a:r>
                      <a:endParaRPr/>
                    </a:p>
                    <a:p>
                      <a:pPr indent="0" lvl="0" marL="0" rtl="0" algn="ctr">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t/>
                      </a:r>
                      <a:endParaRPr/>
                    </a:p>
                  </a:txBody>
                  <a:tcPr marT="91425" marB="91425" marR="91425" marL="91425"/>
                </a:tc>
                <a:tc rowSpan="2">
                  <a:txBody>
                    <a:bodyPr/>
                    <a:lstStyle/>
                    <a:p>
                      <a:pPr indent="0" lvl="0" marL="0" rtl="0" algn="ctr">
                        <a:spcBef>
                          <a:spcPts val="0"/>
                        </a:spcBef>
                        <a:spcAft>
                          <a:spcPts val="0"/>
                        </a:spcAft>
                        <a:buNone/>
                      </a:pPr>
                      <a:r>
                        <a:rPr lang="en"/>
                        <a:t>High Years</a:t>
                      </a:r>
                      <a:endParaRPr/>
                    </a:p>
                    <a:p>
                      <a:pPr indent="0" lvl="0" marL="0" rtl="0" algn="ctr">
                        <a:spcBef>
                          <a:spcPts val="0"/>
                        </a:spcBef>
                        <a:spcAft>
                          <a:spcPts val="0"/>
                        </a:spcAft>
                        <a:buNone/>
                      </a:pPr>
                      <a:r>
                        <a:rPr b="1" i="1" lang="en">
                          <a:solidFill>
                            <a:schemeClr val="dk1"/>
                          </a:solidFill>
                        </a:rPr>
                        <a:t>Chi Square:</a:t>
                      </a:r>
                      <a:endParaRPr/>
                    </a:p>
                    <a:p>
                      <a:pPr indent="0" lvl="0" marL="0" rtl="0" algn="ctr">
                        <a:spcBef>
                          <a:spcPts val="0"/>
                        </a:spcBef>
                        <a:spcAft>
                          <a:spcPts val="0"/>
                        </a:spcAft>
                        <a:buNone/>
                      </a:pPr>
                      <a:r>
                        <a:rPr b="1" i="1" lang="en"/>
                        <a:t>Work-Life Balance </a:t>
                      </a:r>
                      <a:endParaRPr b="1" i="1"/>
                    </a:p>
                    <a:p>
                      <a:pPr indent="0" lvl="0" marL="0" rtl="0" algn="ctr">
                        <a:spcBef>
                          <a:spcPts val="0"/>
                        </a:spcBef>
                        <a:spcAft>
                          <a:spcPts val="0"/>
                        </a:spcAft>
                        <a:buNone/>
                      </a:pPr>
                      <a:r>
                        <a:rPr b="1" i="1" lang="en"/>
                        <a:t>Company Size</a:t>
                      </a:r>
                      <a:endParaRPr b="1" i="1"/>
                    </a:p>
                  </a:txBody>
                  <a:tcPr marT="91425" marB="91425" marR="91425" marL="91425"/>
                </a:tc>
                <a:tc vMerge="1"/>
                <a:tc>
                  <a:txBody>
                    <a:bodyPr/>
                    <a:lstStyle/>
                    <a:p>
                      <a:pPr indent="0" lvl="0" marL="0" rtl="0" algn="ctr">
                        <a:spcBef>
                          <a:spcPts val="0"/>
                        </a:spcBef>
                        <a:spcAft>
                          <a:spcPts val="0"/>
                        </a:spcAft>
                        <a:buNone/>
                      </a:pPr>
                      <a:r>
                        <a:rPr lang="en"/>
                        <a:t>Middle Age</a:t>
                      </a:r>
                      <a:endParaRPr/>
                    </a:p>
                    <a:p>
                      <a:pPr indent="0" lvl="0" marL="0" rtl="0" algn="ctr">
                        <a:spcBef>
                          <a:spcPts val="0"/>
                        </a:spcBef>
                        <a:spcAft>
                          <a:spcPts val="0"/>
                        </a:spcAft>
                        <a:buClr>
                          <a:schemeClr val="dk1"/>
                        </a:buClr>
                        <a:buSzPts val="1100"/>
                        <a:buFont typeface="Arial"/>
                        <a:buNone/>
                      </a:pPr>
                      <a:r>
                        <a:rPr b="1" i="1" lang="en">
                          <a:solidFill>
                            <a:schemeClr val="dk1"/>
                          </a:solidFill>
                        </a:rPr>
                        <a:t>None</a:t>
                      </a:r>
                      <a:endParaRPr/>
                    </a:p>
                  </a:txBody>
                  <a:tcPr marT="91425" marB="91425" marR="91425" marL="91425"/>
                </a:tc>
              </a:tr>
              <a:tr h="493625">
                <a:tc vMerge="1"/>
                <a:tc vMerge="1"/>
                <a:tc vMerge="1"/>
                <a:tc>
                  <a:txBody>
                    <a:bodyPr/>
                    <a:lstStyle/>
                    <a:p>
                      <a:pPr indent="0" lvl="0" marL="0" rtl="0" algn="ctr">
                        <a:spcBef>
                          <a:spcPts val="0"/>
                        </a:spcBef>
                        <a:spcAft>
                          <a:spcPts val="0"/>
                        </a:spcAft>
                        <a:buNone/>
                      </a:pPr>
                      <a:r>
                        <a:rPr lang="en"/>
                        <a:t>Senior</a:t>
                      </a:r>
                      <a:endParaRPr/>
                    </a:p>
                    <a:p>
                      <a:pPr indent="0" lvl="0" marL="0" rtl="0" algn="ctr">
                        <a:spcBef>
                          <a:spcPts val="0"/>
                        </a:spcBef>
                        <a:spcAft>
                          <a:spcPts val="0"/>
                        </a:spcAft>
                        <a:buClr>
                          <a:schemeClr val="dk1"/>
                        </a:buClr>
                        <a:buSzPts val="1100"/>
                        <a:buFont typeface="Arial"/>
                        <a:buNone/>
                      </a:pPr>
                      <a:r>
                        <a:rPr b="1" i="1" lang="en">
                          <a:solidFill>
                            <a:schemeClr val="dk1"/>
                          </a:solidFill>
                        </a:rPr>
                        <a:t>None</a:t>
                      </a:r>
                      <a:endParaRPr/>
                    </a:p>
                  </a:txBody>
                  <a:tcPr marT="91425" marB="91425" marR="91425" marL="91425"/>
                </a:tc>
              </a:tr>
            </a:tbl>
          </a:graphicData>
        </a:graphic>
      </p:graphicFrame>
      <p:grpSp>
        <p:nvGrpSpPr>
          <p:cNvPr id="540" name="Google Shape;540;p34"/>
          <p:cNvGrpSpPr/>
          <p:nvPr/>
        </p:nvGrpSpPr>
        <p:grpSpPr>
          <a:xfrm>
            <a:off x="171874" y="1894959"/>
            <a:ext cx="1874479" cy="1969008"/>
            <a:chOff x="0" y="0"/>
            <a:chExt cx="812800" cy="812800"/>
          </a:xfrm>
        </p:grpSpPr>
        <p:sp>
          <p:nvSpPr>
            <p:cNvPr id="541" name="Google Shape;541;p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42" name="Google Shape;542;p3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43" name="Google Shape;543;p34"/>
          <p:cNvGrpSpPr/>
          <p:nvPr/>
        </p:nvGrpSpPr>
        <p:grpSpPr>
          <a:xfrm>
            <a:off x="597316" y="1279536"/>
            <a:ext cx="952602" cy="999825"/>
            <a:chOff x="0" y="0"/>
            <a:chExt cx="812800" cy="812800"/>
          </a:xfrm>
        </p:grpSpPr>
        <p:sp>
          <p:nvSpPr>
            <p:cNvPr id="544" name="Google Shape;544;p3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45" name="Google Shape;545;p34"/>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46" name="Google Shape;546;p34"/>
          <p:cNvSpPr/>
          <p:nvPr/>
        </p:nvSpPr>
        <p:spPr>
          <a:xfrm>
            <a:off x="263679" y="1465164"/>
            <a:ext cx="2004398" cy="1732998"/>
          </a:xfrm>
          <a:custGeom>
            <a:rect b="b" l="l" r="r" t="t"/>
            <a:pathLst>
              <a:path extrusionOk="0" h="6601899" w="7709224">
                <a:moveTo>
                  <a:pt x="0" y="0"/>
                </a:moveTo>
                <a:lnTo>
                  <a:pt x="7709224" y="0"/>
                </a:lnTo>
                <a:lnTo>
                  <a:pt x="7709224" y="6601899"/>
                </a:lnTo>
                <a:lnTo>
                  <a:pt x="0" y="6601899"/>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550" name="Shape 550"/>
        <p:cNvGrpSpPr/>
        <p:nvPr/>
      </p:nvGrpSpPr>
      <p:grpSpPr>
        <a:xfrm>
          <a:off x="0" y="0"/>
          <a:ext cx="0" cy="0"/>
          <a:chOff x="0" y="0"/>
          <a:chExt cx="0" cy="0"/>
        </a:xfrm>
      </p:grpSpPr>
      <p:grpSp>
        <p:nvGrpSpPr>
          <p:cNvPr id="551" name="Google Shape;551;p35"/>
          <p:cNvGrpSpPr/>
          <p:nvPr/>
        </p:nvGrpSpPr>
        <p:grpSpPr>
          <a:xfrm>
            <a:off x="-278755" y="-535357"/>
            <a:ext cx="9701319" cy="980284"/>
            <a:chOff x="0" y="-47625"/>
            <a:chExt cx="5110261" cy="516374"/>
          </a:xfrm>
        </p:grpSpPr>
        <p:sp>
          <p:nvSpPr>
            <p:cNvPr id="552" name="Google Shape;552;p35"/>
            <p:cNvSpPr/>
            <p:nvPr/>
          </p:nvSpPr>
          <p:spPr>
            <a:xfrm>
              <a:off x="0" y="0"/>
              <a:ext cx="5110261" cy="468749"/>
            </a:xfrm>
            <a:custGeom>
              <a:rect b="b" l="l" r="r" t="t"/>
              <a:pathLst>
                <a:path extrusionOk="0" h="468749" w="5110261">
                  <a:moveTo>
                    <a:pt x="0" y="0"/>
                  </a:moveTo>
                  <a:lnTo>
                    <a:pt x="5110261" y="0"/>
                  </a:lnTo>
                  <a:lnTo>
                    <a:pt x="5110261" y="468749"/>
                  </a:lnTo>
                  <a:lnTo>
                    <a:pt x="0" y="468749"/>
                  </a:lnTo>
                  <a:close/>
                </a:path>
              </a:pathLst>
            </a:custGeom>
            <a:solidFill>
              <a:srgbClr val="8DAFA8"/>
            </a:solidFill>
            <a:ln>
              <a:noFill/>
            </a:ln>
          </p:spPr>
        </p:sp>
        <p:sp>
          <p:nvSpPr>
            <p:cNvPr id="553" name="Google Shape;553;p35"/>
            <p:cNvSpPr txBox="1"/>
            <p:nvPr/>
          </p:nvSpPr>
          <p:spPr>
            <a:xfrm>
              <a:off x="0" y="-47625"/>
              <a:ext cx="5110200" cy="516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54" name="Google Shape;554;p35"/>
          <p:cNvGrpSpPr/>
          <p:nvPr/>
        </p:nvGrpSpPr>
        <p:grpSpPr>
          <a:xfrm>
            <a:off x="-278755" y="4608143"/>
            <a:ext cx="9701319" cy="980284"/>
            <a:chOff x="0" y="-47625"/>
            <a:chExt cx="5110261" cy="516374"/>
          </a:xfrm>
        </p:grpSpPr>
        <p:sp>
          <p:nvSpPr>
            <p:cNvPr id="555" name="Google Shape;555;p35"/>
            <p:cNvSpPr/>
            <p:nvPr/>
          </p:nvSpPr>
          <p:spPr>
            <a:xfrm>
              <a:off x="0" y="0"/>
              <a:ext cx="5110261" cy="468749"/>
            </a:xfrm>
            <a:custGeom>
              <a:rect b="b" l="l" r="r" t="t"/>
              <a:pathLst>
                <a:path extrusionOk="0" h="468749" w="5110261">
                  <a:moveTo>
                    <a:pt x="0" y="0"/>
                  </a:moveTo>
                  <a:lnTo>
                    <a:pt x="5110261" y="0"/>
                  </a:lnTo>
                  <a:lnTo>
                    <a:pt x="5110261" y="468749"/>
                  </a:lnTo>
                  <a:lnTo>
                    <a:pt x="0" y="468749"/>
                  </a:lnTo>
                  <a:close/>
                </a:path>
              </a:pathLst>
            </a:custGeom>
            <a:solidFill>
              <a:srgbClr val="8DAFA8"/>
            </a:solidFill>
            <a:ln>
              <a:noFill/>
            </a:ln>
          </p:spPr>
        </p:sp>
        <p:sp>
          <p:nvSpPr>
            <p:cNvPr id="556" name="Google Shape;556;p35"/>
            <p:cNvSpPr txBox="1"/>
            <p:nvPr/>
          </p:nvSpPr>
          <p:spPr>
            <a:xfrm>
              <a:off x="0" y="-47625"/>
              <a:ext cx="5110200" cy="5163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57" name="Google Shape;557;p35"/>
          <p:cNvGrpSpPr/>
          <p:nvPr/>
        </p:nvGrpSpPr>
        <p:grpSpPr>
          <a:xfrm>
            <a:off x="5623047" y="812631"/>
            <a:ext cx="3099369" cy="3491545"/>
            <a:chOff x="0" y="0"/>
            <a:chExt cx="812800" cy="812800"/>
          </a:xfrm>
        </p:grpSpPr>
        <p:sp>
          <p:nvSpPr>
            <p:cNvPr id="558" name="Google Shape;558;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59" name="Google Shape;559;p3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60" name="Google Shape;560;p35"/>
          <p:cNvGrpSpPr/>
          <p:nvPr/>
        </p:nvGrpSpPr>
        <p:grpSpPr>
          <a:xfrm>
            <a:off x="4591731" y="1069935"/>
            <a:ext cx="1729313" cy="1948119"/>
            <a:chOff x="0" y="0"/>
            <a:chExt cx="812800" cy="812800"/>
          </a:xfrm>
        </p:grpSpPr>
        <p:sp>
          <p:nvSpPr>
            <p:cNvPr id="561" name="Google Shape;561;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62" name="Google Shape;562;p3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63" name="Google Shape;563;p35"/>
          <p:cNvGrpSpPr/>
          <p:nvPr/>
        </p:nvGrpSpPr>
        <p:grpSpPr>
          <a:xfrm>
            <a:off x="7575575" y="2405276"/>
            <a:ext cx="1563990" cy="1761825"/>
            <a:chOff x="0" y="0"/>
            <a:chExt cx="812800" cy="812800"/>
          </a:xfrm>
        </p:grpSpPr>
        <p:sp>
          <p:nvSpPr>
            <p:cNvPr id="564" name="Google Shape;564;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65" name="Google Shape;565;p3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66" name="Google Shape;566;p35"/>
          <p:cNvSpPr/>
          <p:nvPr/>
        </p:nvSpPr>
        <p:spPr>
          <a:xfrm>
            <a:off x="5416404" y="812631"/>
            <a:ext cx="3713976" cy="3554978"/>
          </a:xfrm>
          <a:custGeom>
            <a:rect b="b" l="l" r="r" t="t"/>
            <a:pathLst>
              <a:path extrusionOk="0" h="6803785" w="8030218">
                <a:moveTo>
                  <a:pt x="0" y="0"/>
                </a:moveTo>
                <a:lnTo>
                  <a:pt x="8030218" y="0"/>
                </a:lnTo>
                <a:lnTo>
                  <a:pt x="8030218" y="6803784"/>
                </a:lnTo>
                <a:lnTo>
                  <a:pt x="0" y="6803784"/>
                </a:lnTo>
                <a:lnTo>
                  <a:pt x="0" y="0"/>
                </a:lnTo>
                <a:close/>
              </a:path>
            </a:pathLst>
          </a:custGeom>
          <a:blipFill rotWithShape="1">
            <a:blip r:embed="rId3">
              <a:alphaModFix/>
            </a:blip>
            <a:stretch>
              <a:fillRect b="0" l="0" r="0" t="0"/>
            </a:stretch>
          </a:blipFill>
          <a:ln>
            <a:noFill/>
          </a:ln>
        </p:spPr>
      </p:sp>
      <p:sp>
        <p:nvSpPr>
          <p:cNvPr id="567" name="Google Shape;567;p35"/>
          <p:cNvSpPr/>
          <p:nvPr/>
        </p:nvSpPr>
        <p:spPr>
          <a:xfrm rot="-8287328">
            <a:off x="4193501" y="2739045"/>
            <a:ext cx="1097498" cy="485031"/>
          </a:xfrm>
          <a:custGeom>
            <a:rect b="b" l="l" r="r" t="t"/>
            <a:pathLst>
              <a:path extrusionOk="0" h="971374" w="2254244">
                <a:moveTo>
                  <a:pt x="0" y="0"/>
                </a:moveTo>
                <a:lnTo>
                  <a:pt x="2254245" y="0"/>
                </a:lnTo>
                <a:lnTo>
                  <a:pt x="2254245" y="971375"/>
                </a:lnTo>
                <a:lnTo>
                  <a:pt x="0" y="971375"/>
                </a:lnTo>
                <a:lnTo>
                  <a:pt x="0" y="0"/>
                </a:lnTo>
                <a:close/>
              </a:path>
            </a:pathLst>
          </a:custGeom>
          <a:blipFill rotWithShape="1">
            <a:blip r:embed="rId4">
              <a:alphaModFix/>
            </a:blip>
            <a:stretch>
              <a:fillRect b="0" l="0" r="0" t="0"/>
            </a:stretch>
          </a:blipFill>
          <a:ln>
            <a:noFill/>
          </a:ln>
        </p:spPr>
      </p:sp>
      <p:sp>
        <p:nvSpPr>
          <p:cNvPr id="568" name="Google Shape;568;p35"/>
          <p:cNvSpPr/>
          <p:nvPr/>
        </p:nvSpPr>
        <p:spPr>
          <a:xfrm rot="3349909">
            <a:off x="8443408" y="912442"/>
            <a:ext cx="749511" cy="314457"/>
          </a:xfrm>
          <a:custGeom>
            <a:rect b="b" l="l" r="r" t="t"/>
            <a:pathLst>
              <a:path extrusionOk="0" h="647815" w="1503369">
                <a:moveTo>
                  <a:pt x="0" y="0"/>
                </a:moveTo>
                <a:lnTo>
                  <a:pt x="1503369" y="0"/>
                </a:lnTo>
                <a:lnTo>
                  <a:pt x="1503369" y="647815"/>
                </a:lnTo>
                <a:lnTo>
                  <a:pt x="0" y="647815"/>
                </a:lnTo>
                <a:lnTo>
                  <a:pt x="0" y="0"/>
                </a:lnTo>
                <a:close/>
              </a:path>
            </a:pathLst>
          </a:custGeom>
          <a:blipFill rotWithShape="1">
            <a:blip r:embed="rId4">
              <a:alphaModFix/>
            </a:blip>
            <a:stretch>
              <a:fillRect b="0" l="0" r="0" t="0"/>
            </a:stretch>
          </a:blipFill>
          <a:ln>
            <a:noFill/>
          </a:ln>
        </p:spPr>
      </p:sp>
      <p:sp>
        <p:nvSpPr>
          <p:cNvPr id="569" name="Google Shape;569;p35"/>
          <p:cNvSpPr/>
          <p:nvPr/>
        </p:nvSpPr>
        <p:spPr>
          <a:xfrm>
            <a:off x="4556357" y="871853"/>
            <a:ext cx="897798" cy="1083199"/>
          </a:xfrm>
          <a:custGeom>
            <a:rect b="b" l="l" r="r" t="t"/>
            <a:pathLst>
              <a:path extrusionOk="0" h="2073109" w="1941184">
                <a:moveTo>
                  <a:pt x="0" y="0"/>
                </a:moveTo>
                <a:lnTo>
                  <a:pt x="1941184" y="0"/>
                </a:lnTo>
                <a:lnTo>
                  <a:pt x="1941184" y="2073109"/>
                </a:lnTo>
                <a:lnTo>
                  <a:pt x="0" y="2073109"/>
                </a:lnTo>
                <a:lnTo>
                  <a:pt x="0" y="0"/>
                </a:lnTo>
                <a:close/>
              </a:path>
            </a:pathLst>
          </a:custGeom>
          <a:blipFill rotWithShape="1">
            <a:blip r:embed="rId5">
              <a:alphaModFix/>
            </a:blip>
            <a:stretch>
              <a:fillRect b="0" l="0" r="0" t="0"/>
            </a:stretch>
          </a:blipFill>
          <a:ln>
            <a:noFill/>
          </a:ln>
        </p:spPr>
      </p:sp>
      <p:sp>
        <p:nvSpPr>
          <p:cNvPr id="570" name="Google Shape;570;p35"/>
          <p:cNvSpPr/>
          <p:nvPr/>
        </p:nvSpPr>
        <p:spPr>
          <a:xfrm flipH="1">
            <a:off x="6274910" y="2838680"/>
            <a:ext cx="897798" cy="1083199"/>
          </a:xfrm>
          <a:custGeom>
            <a:rect b="b" l="l" r="r" t="t"/>
            <a:pathLst>
              <a:path extrusionOk="0" h="2073109" w="1941184">
                <a:moveTo>
                  <a:pt x="1941184" y="0"/>
                </a:moveTo>
                <a:lnTo>
                  <a:pt x="0" y="0"/>
                </a:lnTo>
                <a:lnTo>
                  <a:pt x="0" y="2073110"/>
                </a:lnTo>
                <a:lnTo>
                  <a:pt x="1941184" y="2073110"/>
                </a:lnTo>
                <a:lnTo>
                  <a:pt x="1941184" y="0"/>
                </a:lnTo>
                <a:close/>
              </a:path>
            </a:pathLst>
          </a:custGeom>
          <a:blipFill rotWithShape="1">
            <a:blip r:embed="rId6">
              <a:alphaModFix/>
            </a:blip>
            <a:stretch>
              <a:fillRect b="0" l="0" r="0" t="0"/>
            </a:stretch>
          </a:blipFill>
          <a:ln>
            <a:noFill/>
          </a:ln>
        </p:spPr>
      </p:sp>
      <p:sp>
        <p:nvSpPr>
          <p:cNvPr id="571" name="Google Shape;571;p35"/>
          <p:cNvSpPr txBox="1"/>
          <p:nvPr/>
        </p:nvSpPr>
        <p:spPr>
          <a:xfrm>
            <a:off x="304800" y="656000"/>
            <a:ext cx="3000000" cy="1046700"/>
          </a:xfrm>
          <a:prstGeom prst="rect">
            <a:avLst/>
          </a:prstGeom>
          <a:noFill/>
          <a:ln>
            <a:noFill/>
          </a:ln>
        </p:spPr>
        <p:txBody>
          <a:bodyPr anchorCtr="0" anchor="t" bIns="91425" lIns="91425" spcFirstLastPara="1" rIns="91425" wrap="square" tIns="91425">
            <a:spAutoFit/>
          </a:bodyPr>
          <a:lstStyle/>
          <a:p>
            <a:pPr indent="0" lvl="0" marL="0" rtl="0" algn="l">
              <a:lnSpc>
                <a:spcPct val="140005"/>
              </a:lnSpc>
              <a:spcBef>
                <a:spcPts val="0"/>
              </a:spcBef>
              <a:spcAft>
                <a:spcPts val="0"/>
              </a:spcAft>
              <a:buNone/>
            </a:pPr>
            <a:r>
              <a:rPr lang="en" sz="5600">
                <a:solidFill>
                  <a:srgbClr val="8F6234"/>
                </a:solidFill>
                <a:latin typeface="League Gothic"/>
                <a:ea typeface="League Gothic"/>
                <a:cs typeface="League Gothic"/>
                <a:sym typeface="League Gothic"/>
              </a:rPr>
              <a:t>Conclusion</a:t>
            </a:r>
            <a:endParaRPr sz="5600">
              <a:solidFill>
                <a:srgbClr val="8F6234"/>
              </a:solidFill>
              <a:latin typeface="League Gothic"/>
              <a:ea typeface="League Gothic"/>
              <a:cs typeface="League Gothic"/>
              <a:sym typeface="League Gothic"/>
            </a:endParaRPr>
          </a:p>
        </p:txBody>
      </p:sp>
      <p:grpSp>
        <p:nvGrpSpPr>
          <p:cNvPr id="572" name="Google Shape;572;p35"/>
          <p:cNvGrpSpPr/>
          <p:nvPr/>
        </p:nvGrpSpPr>
        <p:grpSpPr>
          <a:xfrm>
            <a:off x="-278750" y="4712354"/>
            <a:ext cx="9701319" cy="876076"/>
            <a:chOff x="0" y="-47625"/>
            <a:chExt cx="5110261" cy="697346"/>
          </a:xfrm>
        </p:grpSpPr>
        <p:sp>
          <p:nvSpPr>
            <p:cNvPr id="573" name="Google Shape;573;p35"/>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574" name="Google Shape;574;p35"/>
            <p:cNvSpPr txBox="1"/>
            <p:nvPr/>
          </p:nvSpPr>
          <p:spPr>
            <a:xfrm>
              <a:off x="0" y="-47625"/>
              <a:ext cx="5110200" cy="697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75" name="Google Shape;575;p35"/>
          <p:cNvGrpSpPr/>
          <p:nvPr/>
        </p:nvGrpSpPr>
        <p:grpSpPr>
          <a:xfrm>
            <a:off x="514355" y="4832859"/>
            <a:ext cx="1251473" cy="142019"/>
            <a:chOff x="0" y="-47625"/>
            <a:chExt cx="2647500" cy="454025"/>
          </a:xfrm>
        </p:grpSpPr>
        <p:sp>
          <p:nvSpPr>
            <p:cNvPr id="576" name="Google Shape;576;p35"/>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77" name="Google Shape;577;p35"/>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78" name="Google Shape;578;p35"/>
          <p:cNvGrpSpPr/>
          <p:nvPr/>
        </p:nvGrpSpPr>
        <p:grpSpPr>
          <a:xfrm>
            <a:off x="7378237" y="4832859"/>
            <a:ext cx="1251473" cy="142019"/>
            <a:chOff x="0" y="-47625"/>
            <a:chExt cx="2647500" cy="454025"/>
          </a:xfrm>
        </p:grpSpPr>
        <p:sp>
          <p:nvSpPr>
            <p:cNvPr id="579" name="Google Shape;579;p35"/>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80" name="Google Shape;580;p35"/>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81" name="Google Shape;581;p35"/>
          <p:cNvSpPr txBox="1"/>
          <p:nvPr/>
        </p:nvSpPr>
        <p:spPr>
          <a:xfrm>
            <a:off x="641781" y="4834568"/>
            <a:ext cx="1065000" cy="1386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lang="en" sz="900">
                <a:solidFill>
                  <a:srgbClr val="1E302C"/>
                </a:solidFill>
                <a:latin typeface="Franklin Gothic"/>
                <a:ea typeface="Franklin Gothic"/>
                <a:cs typeface="Franklin Gothic"/>
                <a:sym typeface="Franklin Gothic"/>
              </a:rPr>
              <a:t>DSO 545 - Cloud 9</a:t>
            </a:r>
            <a:endParaRPr sz="900">
              <a:solidFill>
                <a:srgbClr val="1E302C"/>
              </a:solidFill>
              <a:latin typeface="Franklin Gothic"/>
              <a:ea typeface="Franklin Gothic"/>
              <a:cs typeface="Franklin Gothic"/>
              <a:sym typeface="Franklin Gothic"/>
            </a:endParaRPr>
          </a:p>
        </p:txBody>
      </p:sp>
      <p:sp>
        <p:nvSpPr>
          <p:cNvPr id="582" name="Google Shape;582;p35"/>
          <p:cNvSpPr txBox="1"/>
          <p:nvPr/>
        </p:nvSpPr>
        <p:spPr>
          <a:xfrm>
            <a:off x="7471462" y="4854648"/>
            <a:ext cx="10650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800" u="none" cap="none" strike="noStrike">
                <a:solidFill>
                  <a:srgbClr val="1E302C"/>
                </a:solidFill>
                <a:latin typeface="Franklin Gothic"/>
                <a:ea typeface="Franklin Gothic"/>
                <a:cs typeface="Franklin Gothic"/>
                <a:sym typeface="Franklin Gothic"/>
              </a:rPr>
              <a:t>Page </a:t>
            </a:r>
            <a:r>
              <a:rPr lang="en" sz="800">
                <a:solidFill>
                  <a:srgbClr val="1E302C"/>
                </a:solidFill>
                <a:latin typeface="Franklin Gothic"/>
                <a:ea typeface="Franklin Gothic"/>
                <a:cs typeface="Franklin Gothic"/>
                <a:sym typeface="Franklin Gothic"/>
              </a:rPr>
              <a:t>07</a:t>
            </a:r>
            <a:r>
              <a:rPr b="0" i="0" lang="en" sz="800" u="none" cap="none" strike="noStrike">
                <a:solidFill>
                  <a:srgbClr val="1E302C"/>
                </a:solidFill>
                <a:latin typeface="Franklin Gothic"/>
                <a:ea typeface="Franklin Gothic"/>
                <a:cs typeface="Franklin Gothic"/>
                <a:sym typeface="Franklin Gothic"/>
              </a:rPr>
              <a:t> of 07</a:t>
            </a:r>
            <a:endParaRPr sz="700"/>
          </a:p>
        </p:txBody>
      </p:sp>
      <p:cxnSp>
        <p:nvCxnSpPr>
          <p:cNvPr id="583" name="Google Shape;583;p35"/>
          <p:cNvCxnSpPr/>
          <p:nvPr/>
        </p:nvCxnSpPr>
        <p:spPr>
          <a:xfrm>
            <a:off x="1884960" y="4903864"/>
            <a:ext cx="5280900" cy="0"/>
          </a:xfrm>
          <a:prstGeom prst="straightConnector1">
            <a:avLst/>
          </a:prstGeom>
          <a:noFill/>
          <a:ln cap="rnd" cmpd="sng" w="47625">
            <a:solidFill>
              <a:srgbClr val="FFEFD4"/>
            </a:solidFill>
            <a:prstDash val="lgDash"/>
            <a:round/>
            <a:headEnd len="lg" w="lg" type="oval"/>
            <a:tailEnd len="lg" w="lg" type="oval"/>
          </a:ln>
        </p:spPr>
      </p:cxnSp>
      <p:grpSp>
        <p:nvGrpSpPr>
          <p:cNvPr id="584" name="Google Shape;584;p35"/>
          <p:cNvGrpSpPr/>
          <p:nvPr/>
        </p:nvGrpSpPr>
        <p:grpSpPr>
          <a:xfrm>
            <a:off x="252539" y="2071163"/>
            <a:ext cx="220919" cy="220919"/>
            <a:chOff x="0" y="0"/>
            <a:chExt cx="812800" cy="812800"/>
          </a:xfrm>
        </p:grpSpPr>
        <p:sp>
          <p:nvSpPr>
            <p:cNvPr id="585" name="Google Shape;585;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86" name="Google Shape;586;p3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87" name="Google Shape;587;p35"/>
          <p:cNvGrpSpPr/>
          <p:nvPr/>
        </p:nvGrpSpPr>
        <p:grpSpPr>
          <a:xfrm>
            <a:off x="252539" y="2326317"/>
            <a:ext cx="220919" cy="220919"/>
            <a:chOff x="0" y="0"/>
            <a:chExt cx="812800" cy="812800"/>
          </a:xfrm>
        </p:grpSpPr>
        <p:sp>
          <p:nvSpPr>
            <p:cNvPr id="588" name="Google Shape;588;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89" name="Google Shape;589;p3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90" name="Google Shape;590;p35"/>
          <p:cNvGrpSpPr/>
          <p:nvPr/>
        </p:nvGrpSpPr>
        <p:grpSpPr>
          <a:xfrm>
            <a:off x="252539" y="2581471"/>
            <a:ext cx="220919" cy="220919"/>
            <a:chOff x="0" y="0"/>
            <a:chExt cx="812800" cy="812800"/>
          </a:xfrm>
        </p:grpSpPr>
        <p:sp>
          <p:nvSpPr>
            <p:cNvPr id="591" name="Google Shape;591;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92" name="Google Shape;592;p3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93" name="Google Shape;593;p35"/>
          <p:cNvGrpSpPr/>
          <p:nvPr/>
        </p:nvGrpSpPr>
        <p:grpSpPr>
          <a:xfrm>
            <a:off x="252539" y="2836625"/>
            <a:ext cx="220919" cy="220919"/>
            <a:chOff x="0" y="0"/>
            <a:chExt cx="812800" cy="812800"/>
          </a:xfrm>
        </p:grpSpPr>
        <p:sp>
          <p:nvSpPr>
            <p:cNvPr id="594" name="Google Shape;594;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95" name="Google Shape;595;p3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96" name="Google Shape;596;p35"/>
          <p:cNvGrpSpPr/>
          <p:nvPr/>
        </p:nvGrpSpPr>
        <p:grpSpPr>
          <a:xfrm>
            <a:off x="252539" y="3345582"/>
            <a:ext cx="220919" cy="220919"/>
            <a:chOff x="0" y="0"/>
            <a:chExt cx="812800" cy="812800"/>
          </a:xfrm>
        </p:grpSpPr>
        <p:sp>
          <p:nvSpPr>
            <p:cNvPr id="597" name="Google Shape;597;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98" name="Google Shape;598;p3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99" name="Google Shape;599;p35"/>
          <p:cNvSpPr txBox="1"/>
          <p:nvPr/>
        </p:nvSpPr>
        <p:spPr>
          <a:xfrm>
            <a:off x="612868" y="2046513"/>
            <a:ext cx="3444000" cy="215400"/>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rPr lang="en">
                <a:solidFill>
                  <a:srgbClr val="1E302C"/>
                </a:solidFill>
                <a:latin typeface="Franklin Gothic"/>
                <a:ea typeface="Franklin Gothic"/>
                <a:cs typeface="Franklin Gothic"/>
                <a:sym typeface="Franklin Gothic"/>
              </a:rPr>
              <a:t>Only monthly income significant…why?</a:t>
            </a:r>
            <a:endParaRPr sz="700"/>
          </a:p>
        </p:txBody>
      </p:sp>
      <p:sp>
        <p:nvSpPr>
          <p:cNvPr id="600" name="Google Shape;600;p35"/>
          <p:cNvSpPr txBox="1"/>
          <p:nvPr/>
        </p:nvSpPr>
        <p:spPr>
          <a:xfrm>
            <a:off x="270246" y="2105648"/>
            <a:ext cx="185400" cy="123000"/>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0" i="0" lang="en" sz="800" u="none" cap="none" strike="noStrike">
                <a:solidFill>
                  <a:srgbClr val="FFF7EF"/>
                </a:solidFill>
                <a:latin typeface="Franklin Gothic"/>
                <a:ea typeface="Franklin Gothic"/>
                <a:cs typeface="Franklin Gothic"/>
                <a:sym typeface="Franklin Gothic"/>
              </a:rPr>
              <a:t>01</a:t>
            </a:r>
            <a:endParaRPr sz="700"/>
          </a:p>
        </p:txBody>
      </p:sp>
      <p:sp>
        <p:nvSpPr>
          <p:cNvPr id="601" name="Google Shape;601;p35"/>
          <p:cNvSpPr txBox="1"/>
          <p:nvPr/>
        </p:nvSpPr>
        <p:spPr>
          <a:xfrm>
            <a:off x="270246" y="2360802"/>
            <a:ext cx="185400" cy="123000"/>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0" i="0" lang="en" sz="800" u="none" cap="none" strike="noStrike">
                <a:solidFill>
                  <a:srgbClr val="FFF7EF"/>
                </a:solidFill>
                <a:latin typeface="Franklin Gothic"/>
                <a:ea typeface="Franklin Gothic"/>
                <a:cs typeface="Franklin Gothic"/>
                <a:sym typeface="Franklin Gothic"/>
              </a:rPr>
              <a:t>02</a:t>
            </a:r>
            <a:endParaRPr sz="700"/>
          </a:p>
        </p:txBody>
      </p:sp>
      <p:sp>
        <p:nvSpPr>
          <p:cNvPr id="602" name="Google Shape;602;p35"/>
          <p:cNvSpPr txBox="1"/>
          <p:nvPr/>
        </p:nvSpPr>
        <p:spPr>
          <a:xfrm>
            <a:off x="270246" y="2615956"/>
            <a:ext cx="185400" cy="123000"/>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0" i="0" lang="en" sz="800" u="none" cap="none" strike="noStrike">
                <a:solidFill>
                  <a:srgbClr val="FFF7EF"/>
                </a:solidFill>
                <a:latin typeface="Franklin Gothic"/>
                <a:ea typeface="Franklin Gothic"/>
                <a:cs typeface="Franklin Gothic"/>
                <a:sym typeface="Franklin Gothic"/>
              </a:rPr>
              <a:t>03</a:t>
            </a:r>
            <a:endParaRPr sz="700"/>
          </a:p>
        </p:txBody>
      </p:sp>
      <p:sp>
        <p:nvSpPr>
          <p:cNvPr id="603" name="Google Shape;603;p35"/>
          <p:cNvSpPr txBox="1"/>
          <p:nvPr/>
        </p:nvSpPr>
        <p:spPr>
          <a:xfrm>
            <a:off x="270246" y="2871110"/>
            <a:ext cx="185400" cy="123000"/>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0" i="0" lang="en" sz="800" u="none" cap="none" strike="noStrike">
                <a:solidFill>
                  <a:srgbClr val="FFF7EF"/>
                </a:solidFill>
                <a:latin typeface="Franklin Gothic"/>
                <a:ea typeface="Franklin Gothic"/>
                <a:cs typeface="Franklin Gothic"/>
                <a:sym typeface="Franklin Gothic"/>
              </a:rPr>
              <a:t>04</a:t>
            </a:r>
            <a:endParaRPr sz="700"/>
          </a:p>
        </p:txBody>
      </p:sp>
      <p:sp>
        <p:nvSpPr>
          <p:cNvPr id="604" name="Google Shape;604;p35"/>
          <p:cNvSpPr txBox="1"/>
          <p:nvPr/>
        </p:nvSpPr>
        <p:spPr>
          <a:xfrm>
            <a:off x="270246" y="3381418"/>
            <a:ext cx="185400" cy="123000"/>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0" i="0" lang="en" sz="800" u="none" cap="none" strike="noStrike">
                <a:solidFill>
                  <a:srgbClr val="FFF7EF"/>
                </a:solidFill>
                <a:latin typeface="Franklin Gothic"/>
                <a:ea typeface="Franklin Gothic"/>
                <a:cs typeface="Franklin Gothic"/>
                <a:sym typeface="Franklin Gothic"/>
              </a:rPr>
              <a:t>0</a:t>
            </a:r>
            <a:r>
              <a:rPr lang="en" sz="800">
                <a:solidFill>
                  <a:srgbClr val="FFF7EF"/>
                </a:solidFill>
                <a:latin typeface="Franklin Gothic"/>
                <a:ea typeface="Franklin Gothic"/>
                <a:cs typeface="Franklin Gothic"/>
                <a:sym typeface="Franklin Gothic"/>
              </a:rPr>
              <a:t>6</a:t>
            </a:r>
            <a:endParaRPr sz="700"/>
          </a:p>
        </p:txBody>
      </p:sp>
      <p:sp>
        <p:nvSpPr>
          <p:cNvPr id="605" name="Google Shape;605;p35"/>
          <p:cNvSpPr txBox="1"/>
          <p:nvPr/>
        </p:nvSpPr>
        <p:spPr>
          <a:xfrm>
            <a:off x="612875" y="2301675"/>
            <a:ext cx="4254300" cy="298200"/>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rPr lang="en">
                <a:solidFill>
                  <a:srgbClr val="1E302C"/>
                </a:solidFill>
                <a:latin typeface="Franklin Gothic"/>
                <a:ea typeface="Franklin Gothic"/>
                <a:cs typeface="Franklin Gothic"/>
                <a:sym typeface="Franklin Gothic"/>
              </a:rPr>
              <a:t>Income impacts quality of life</a:t>
            </a:r>
            <a:endParaRPr sz="700"/>
          </a:p>
        </p:txBody>
      </p:sp>
      <p:sp>
        <p:nvSpPr>
          <p:cNvPr id="606" name="Google Shape;606;p35"/>
          <p:cNvSpPr txBox="1"/>
          <p:nvPr/>
        </p:nvSpPr>
        <p:spPr>
          <a:xfrm>
            <a:off x="612875" y="2811975"/>
            <a:ext cx="3808800" cy="215400"/>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rPr lang="en">
                <a:solidFill>
                  <a:srgbClr val="1E302C"/>
                </a:solidFill>
                <a:latin typeface="Franklin Gothic"/>
                <a:ea typeface="Franklin Gothic"/>
                <a:cs typeface="Franklin Gothic"/>
                <a:sym typeface="Franklin Gothic"/>
              </a:rPr>
              <a:t>More quantitative variables</a:t>
            </a:r>
            <a:endParaRPr sz="700"/>
          </a:p>
        </p:txBody>
      </p:sp>
      <p:sp>
        <p:nvSpPr>
          <p:cNvPr id="607" name="Google Shape;607;p35"/>
          <p:cNvSpPr txBox="1"/>
          <p:nvPr/>
        </p:nvSpPr>
        <p:spPr>
          <a:xfrm>
            <a:off x="612876" y="3067125"/>
            <a:ext cx="3904800" cy="215400"/>
          </a:xfrm>
          <a:prstGeom prst="rect">
            <a:avLst/>
          </a:prstGeom>
          <a:noFill/>
          <a:ln>
            <a:noFill/>
          </a:ln>
        </p:spPr>
        <p:txBody>
          <a:bodyPr anchorCtr="0" anchor="t" bIns="0" lIns="0" spcFirstLastPara="1" rIns="0" wrap="square" tIns="0">
            <a:spAutoFit/>
          </a:bodyPr>
          <a:lstStyle/>
          <a:p>
            <a:pPr indent="0" lvl="0" marL="0" rtl="0" algn="l">
              <a:lnSpc>
                <a:spcPct val="140029"/>
              </a:lnSpc>
              <a:spcBef>
                <a:spcPts val="0"/>
              </a:spcBef>
              <a:spcAft>
                <a:spcPts val="0"/>
              </a:spcAft>
              <a:buNone/>
            </a:pPr>
            <a:r>
              <a:rPr lang="en">
                <a:solidFill>
                  <a:srgbClr val="1E302C"/>
                </a:solidFill>
                <a:latin typeface="Franklin Gothic"/>
                <a:ea typeface="Franklin Gothic"/>
                <a:cs typeface="Franklin Gothic"/>
                <a:sym typeface="Franklin Gothic"/>
              </a:rPr>
              <a:t>Feature engineering: </a:t>
            </a:r>
            <a:r>
              <a:rPr lang="en">
                <a:solidFill>
                  <a:srgbClr val="1E302C"/>
                </a:solidFill>
                <a:latin typeface="Franklin Gothic"/>
                <a:ea typeface="Franklin Gothic"/>
                <a:cs typeface="Franklin Gothic"/>
                <a:sym typeface="Franklin Gothic"/>
              </a:rPr>
              <a:t>Adding interaction terms</a:t>
            </a:r>
            <a:endParaRPr>
              <a:solidFill>
                <a:srgbClr val="1E302C"/>
              </a:solidFill>
              <a:latin typeface="Franklin Gothic"/>
              <a:ea typeface="Franklin Gothic"/>
              <a:cs typeface="Franklin Gothic"/>
              <a:sym typeface="Franklin Gothic"/>
            </a:endParaRPr>
          </a:p>
        </p:txBody>
      </p:sp>
      <p:sp>
        <p:nvSpPr>
          <p:cNvPr id="608" name="Google Shape;608;p35"/>
          <p:cNvSpPr txBox="1"/>
          <p:nvPr/>
        </p:nvSpPr>
        <p:spPr>
          <a:xfrm>
            <a:off x="612868" y="3322282"/>
            <a:ext cx="3444000" cy="215400"/>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rPr lang="en">
                <a:solidFill>
                  <a:srgbClr val="1E302C"/>
                </a:solidFill>
                <a:latin typeface="Franklin Gothic"/>
                <a:ea typeface="Franklin Gothic"/>
                <a:cs typeface="Franklin Gothic"/>
                <a:sym typeface="Franklin Gothic"/>
              </a:rPr>
              <a:t>Collecting real-life data</a:t>
            </a:r>
            <a:endParaRPr sz="700"/>
          </a:p>
        </p:txBody>
      </p:sp>
      <p:sp>
        <p:nvSpPr>
          <p:cNvPr id="609" name="Google Shape;609;p35"/>
          <p:cNvSpPr txBox="1"/>
          <p:nvPr/>
        </p:nvSpPr>
        <p:spPr>
          <a:xfrm>
            <a:off x="603000" y="2556825"/>
            <a:ext cx="4254300" cy="215400"/>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rPr lang="en">
                <a:solidFill>
                  <a:srgbClr val="1E302C"/>
                </a:solidFill>
                <a:latin typeface="Franklin Gothic"/>
                <a:ea typeface="Franklin Gothic"/>
                <a:cs typeface="Franklin Gothic"/>
                <a:sym typeface="Franklin Gothic"/>
              </a:rPr>
              <a:t>Different factors important to different employees</a:t>
            </a:r>
            <a:endParaRPr sz="700"/>
          </a:p>
        </p:txBody>
      </p:sp>
      <p:grpSp>
        <p:nvGrpSpPr>
          <p:cNvPr id="610" name="Google Shape;610;p35"/>
          <p:cNvGrpSpPr/>
          <p:nvPr/>
        </p:nvGrpSpPr>
        <p:grpSpPr>
          <a:xfrm>
            <a:off x="252489" y="3091107"/>
            <a:ext cx="220919" cy="220919"/>
            <a:chOff x="0" y="0"/>
            <a:chExt cx="812800" cy="812800"/>
          </a:xfrm>
        </p:grpSpPr>
        <p:sp>
          <p:nvSpPr>
            <p:cNvPr id="611" name="Google Shape;611;p35"/>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12" name="Google Shape;612;p35"/>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13" name="Google Shape;613;p35"/>
          <p:cNvSpPr txBox="1"/>
          <p:nvPr/>
        </p:nvSpPr>
        <p:spPr>
          <a:xfrm>
            <a:off x="270246" y="3122131"/>
            <a:ext cx="185400" cy="123000"/>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0" i="0" lang="en" sz="800" u="none" cap="none" strike="noStrike">
                <a:solidFill>
                  <a:srgbClr val="FFF7EF"/>
                </a:solidFill>
                <a:latin typeface="Franklin Gothic"/>
                <a:ea typeface="Franklin Gothic"/>
                <a:cs typeface="Franklin Gothic"/>
                <a:sym typeface="Franklin Gothic"/>
              </a:rPr>
              <a:t>0</a:t>
            </a:r>
            <a:r>
              <a:rPr lang="en" sz="800">
                <a:solidFill>
                  <a:srgbClr val="FFF7EF"/>
                </a:solidFill>
                <a:latin typeface="Franklin Gothic"/>
                <a:ea typeface="Franklin Gothic"/>
                <a:cs typeface="Franklin Gothic"/>
                <a:sym typeface="Franklin Gothic"/>
              </a:rPr>
              <a:t>5</a:t>
            </a:r>
            <a:endParaRPr sz="700"/>
          </a:p>
        </p:txBody>
      </p:sp>
      <p:grpSp>
        <p:nvGrpSpPr>
          <p:cNvPr id="614" name="Google Shape;614;p35"/>
          <p:cNvGrpSpPr/>
          <p:nvPr/>
        </p:nvGrpSpPr>
        <p:grpSpPr>
          <a:xfrm>
            <a:off x="-278662" y="4735299"/>
            <a:ext cx="9701319" cy="803220"/>
            <a:chOff x="0" y="-134"/>
            <a:chExt cx="5110261" cy="649855"/>
          </a:xfrm>
        </p:grpSpPr>
        <p:sp>
          <p:nvSpPr>
            <p:cNvPr id="615" name="Google Shape;615;p35"/>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616" name="Google Shape;616;p35"/>
            <p:cNvSpPr txBox="1"/>
            <p:nvPr/>
          </p:nvSpPr>
          <p:spPr>
            <a:xfrm>
              <a:off x="0" y="-134"/>
              <a:ext cx="5110200" cy="649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17" name="Google Shape;617;p35"/>
          <p:cNvGrpSpPr/>
          <p:nvPr/>
        </p:nvGrpSpPr>
        <p:grpSpPr>
          <a:xfrm>
            <a:off x="514438" y="4820306"/>
            <a:ext cx="1251473" cy="214618"/>
            <a:chOff x="0" y="-47625"/>
            <a:chExt cx="2647500" cy="454025"/>
          </a:xfrm>
        </p:grpSpPr>
        <p:sp>
          <p:nvSpPr>
            <p:cNvPr id="618" name="Google Shape;618;p35"/>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19" name="Google Shape;619;p35"/>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20" name="Google Shape;620;p35"/>
          <p:cNvGrpSpPr/>
          <p:nvPr/>
        </p:nvGrpSpPr>
        <p:grpSpPr>
          <a:xfrm>
            <a:off x="7378165" y="4820306"/>
            <a:ext cx="1251473" cy="214618"/>
            <a:chOff x="0" y="-47625"/>
            <a:chExt cx="2647500" cy="454025"/>
          </a:xfrm>
        </p:grpSpPr>
        <p:sp>
          <p:nvSpPr>
            <p:cNvPr id="621" name="Google Shape;621;p35"/>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22" name="Google Shape;622;p35"/>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623" name="Google Shape;623;p35"/>
          <p:cNvCxnSpPr/>
          <p:nvPr/>
        </p:nvCxnSpPr>
        <p:spPr>
          <a:xfrm>
            <a:off x="1931560" y="4927601"/>
            <a:ext cx="5280900" cy="0"/>
          </a:xfrm>
          <a:prstGeom prst="straightConnector1">
            <a:avLst/>
          </a:prstGeom>
          <a:noFill/>
          <a:ln cap="rnd" cmpd="sng" w="47625">
            <a:solidFill>
              <a:srgbClr val="FFEFD4"/>
            </a:solidFill>
            <a:prstDash val="lgDash"/>
            <a:round/>
            <a:headEnd len="lg" w="lg" type="oval"/>
            <a:tailEnd len="lg" w="lg" type="oval"/>
          </a:ln>
        </p:spPr>
      </p:cxnSp>
      <p:sp>
        <p:nvSpPr>
          <p:cNvPr id="624" name="Google Shape;624;p35"/>
          <p:cNvSpPr txBox="1"/>
          <p:nvPr/>
        </p:nvSpPr>
        <p:spPr>
          <a:xfrm>
            <a:off x="607863" y="4850650"/>
            <a:ext cx="1158000" cy="1539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lang="en" sz="1000">
                <a:solidFill>
                  <a:srgbClr val="1E302C"/>
                </a:solidFill>
                <a:latin typeface="Franklin Gothic"/>
                <a:ea typeface="Franklin Gothic"/>
                <a:cs typeface="Franklin Gothic"/>
                <a:sym typeface="Franklin Gothic"/>
              </a:rPr>
              <a:t>DSO 545 - Cloud 9</a:t>
            </a:r>
            <a:endParaRPr sz="1000">
              <a:solidFill>
                <a:srgbClr val="1E302C"/>
              </a:solidFill>
              <a:latin typeface="Franklin Gothic"/>
              <a:ea typeface="Franklin Gothic"/>
              <a:cs typeface="Franklin Gothic"/>
              <a:sym typeface="Franklin Gothic"/>
            </a:endParaRPr>
          </a:p>
        </p:txBody>
      </p:sp>
      <p:sp>
        <p:nvSpPr>
          <p:cNvPr id="625" name="Google Shape;625;p35"/>
          <p:cNvSpPr txBox="1"/>
          <p:nvPr/>
        </p:nvSpPr>
        <p:spPr>
          <a:xfrm>
            <a:off x="7471327" y="4857880"/>
            <a:ext cx="1065000" cy="3693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1000" u="none" cap="none" strike="noStrike">
                <a:solidFill>
                  <a:srgbClr val="1E302C"/>
                </a:solidFill>
                <a:latin typeface="Franklin Gothic"/>
                <a:ea typeface="Franklin Gothic"/>
                <a:cs typeface="Franklin Gothic"/>
                <a:sym typeface="Franklin Gothic"/>
              </a:rPr>
              <a:t>Page </a:t>
            </a:r>
            <a:r>
              <a:rPr lang="en" sz="1000">
                <a:solidFill>
                  <a:srgbClr val="1E302C"/>
                </a:solidFill>
                <a:latin typeface="Franklin Gothic"/>
                <a:ea typeface="Franklin Gothic"/>
                <a:cs typeface="Franklin Gothic"/>
                <a:sym typeface="Franklin Gothic"/>
              </a:rPr>
              <a:t>10</a:t>
            </a:r>
            <a:r>
              <a:rPr b="0" i="0" lang="en" sz="1000" u="none" cap="none" strike="noStrike">
                <a:solidFill>
                  <a:srgbClr val="1E302C"/>
                </a:solidFill>
                <a:latin typeface="Franklin Gothic"/>
                <a:ea typeface="Franklin Gothic"/>
                <a:cs typeface="Franklin Gothic"/>
                <a:sym typeface="Franklin Gothic"/>
              </a:rPr>
              <a:t> of</a:t>
            </a:r>
            <a:r>
              <a:rPr lang="en" sz="1000">
                <a:solidFill>
                  <a:srgbClr val="1E302C"/>
                </a:solidFill>
                <a:latin typeface="Franklin Gothic"/>
                <a:ea typeface="Franklin Gothic"/>
                <a:cs typeface="Franklin Gothic"/>
                <a:sym typeface="Franklin Gothic"/>
              </a:rPr>
              <a:t> 10</a:t>
            </a:r>
            <a:endParaRPr sz="1000">
              <a:solidFill>
                <a:srgbClr val="1E302C"/>
              </a:solidFill>
              <a:latin typeface="Franklin Gothic"/>
              <a:ea typeface="Franklin Gothic"/>
              <a:cs typeface="Franklin Gothic"/>
              <a:sym typeface="Franklin Gothic"/>
            </a:endParaRPr>
          </a:p>
          <a:p>
            <a:pPr indent="0" lvl="0" marL="0" marR="0" rtl="0" algn="ctr">
              <a:lnSpc>
                <a:spcPct val="139973"/>
              </a:lnSpc>
              <a:spcBef>
                <a:spcPts val="0"/>
              </a:spcBef>
              <a:spcAft>
                <a:spcPts val="0"/>
              </a:spcAft>
              <a:buNone/>
            </a:pPr>
            <a:r>
              <a:t/>
            </a:r>
            <a:endParaRPr sz="1000">
              <a:solidFill>
                <a:srgbClr val="1E302C"/>
              </a:solidFill>
              <a:latin typeface="Franklin Gothic"/>
              <a:ea typeface="Franklin Gothic"/>
              <a:cs typeface="Franklin Gothic"/>
              <a:sym typeface="Franklin Gothic"/>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629" name="Shape 629"/>
        <p:cNvGrpSpPr/>
        <p:nvPr/>
      </p:nvGrpSpPr>
      <p:grpSpPr>
        <a:xfrm>
          <a:off x="0" y="0"/>
          <a:ext cx="0" cy="0"/>
          <a:chOff x="0" y="0"/>
          <a:chExt cx="0" cy="0"/>
        </a:xfrm>
      </p:grpSpPr>
      <p:grpSp>
        <p:nvGrpSpPr>
          <p:cNvPr id="630" name="Google Shape;630;p36"/>
          <p:cNvGrpSpPr/>
          <p:nvPr/>
        </p:nvGrpSpPr>
        <p:grpSpPr>
          <a:xfrm>
            <a:off x="-278755" y="-535359"/>
            <a:ext cx="9701512" cy="980304"/>
            <a:chOff x="0" y="-47625"/>
            <a:chExt cx="5110261" cy="516374"/>
          </a:xfrm>
        </p:grpSpPr>
        <p:sp>
          <p:nvSpPr>
            <p:cNvPr id="631" name="Google Shape;631;p36"/>
            <p:cNvSpPr/>
            <p:nvPr/>
          </p:nvSpPr>
          <p:spPr>
            <a:xfrm>
              <a:off x="0" y="0"/>
              <a:ext cx="5110261" cy="468749"/>
            </a:xfrm>
            <a:custGeom>
              <a:rect b="b" l="l" r="r" t="t"/>
              <a:pathLst>
                <a:path extrusionOk="0" h="468749" w="5110261">
                  <a:moveTo>
                    <a:pt x="0" y="0"/>
                  </a:moveTo>
                  <a:lnTo>
                    <a:pt x="5110261" y="0"/>
                  </a:lnTo>
                  <a:lnTo>
                    <a:pt x="5110261" y="468749"/>
                  </a:lnTo>
                  <a:lnTo>
                    <a:pt x="0" y="468749"/>
                  </a:lnTo>
                  <a:close/>
                </a:path>
              </a:pathLst>
            </a:custGeom>
            <a:solidFill>
              <a:srgbClr val="8DAFA8"/>
            </a:solidFill>
            <a:ln>
              <a:noFill/>
            </a:ln>
          </p:spPr>
        </p:sp>
        <p:sp>
          <p:nvSpPr>
            <p:cNvPr id="632" name="Google Shape;632;p36"/>
            <p:cNvSpPr txBox="1"/>
            <p:nvPr/>
          </p:nvSpPr>
          <p:spPr>
            <a:xfrm>
              <a:off x="0" y="-47625"/>
              <a:ext cx="5110260" cy="516374"/>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33" name="Google Shape;633;p36"/>
          <p:cNvGrpSpPr/>
          <p:nvPr/>
        </p:nvGrpSpPr>
        <p:grpSpPr>
          <a:xfrm>
            <a:off x="-278755" y="4608141"/>
            <a:ext cx="9701512" cy="980304"/>
            <a:chOff x="0" y="-47625"/>
            <a:chExt cx="5110261" cy="516374"/>
          </a:xfrm>
        </p:grpSpPr>
        <p:sp>
          <p:nvSpPr>
            <p:cNvPr id="634" name="Google Shape;634;p36"/>
            <p:cNvSpPr/>
            <p:nvPr/>
          </p:nvSpPr>
          <p:spPr>
            <a:xfrm>
              <a:off x="0" y="0"/>
              <a:ext cx="5110261" cy="468749"/>
            </a:xfrm>
            <a:custGeom>
              <a:rect b="b" l="l" r="r" t="t"/>
              <a:pathLst>
                <a:path extrusionOk="0" h="468749" w="5110261">
                  <a:moveTo>
                    <a:pt x="0" y="0"/>
                  </a:moveTo>
                  <a:lnTo>
                    <a:pt x="5110261" y="0"/>
                  </a:lnTo>
                  <a:lnTo>
                    <a:pt x="5110261" y="468749"/>
                  </a:lnTo>
                  <a:lnTo>
                    <a:pt x="0" y="468749"/>
                  </a:lnTo>
                  <a:close/>
                </a:path>
              </a:pathLst>
            </a:custGeom>
            <a:solidFill>
              <a:srgbClr val="8DAFA8"/>
            </a:solidFill>
            <a:ln>
              <a:noFill/>
            </a:ln>
          </p:spPr>
        </p:sp>
        <p:sp>
          <p:nvSpPr>
            <p:cNvPr id="635" name="Google Shape;635;p36"/>
            <p:cNvSpPr txBox="1"/>
            <p:nvPr/>
          </p:nvSpPr>
          <p:spPr>
            <a:xfrm>
              <a:off x="0" y="-47625"/>
              <a:ext cx="5110260" cy="516374"/>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36" name="Google Shape;636;p36"/>
          <p:cNvGrpSpPr/>
          <p:nvPr/>
        </p:nvGrpSpPr>
        <p:grpSpPr>
          <a:xfrm>
            <a:off x="4993777" y="870804"/>
            <a:ext cx="3342363" cy="3342363"/>
            <a:chOff x="0" y="0"/>
            <a:chExt cx="812800" cy="812800"/>
          </a:xfrm>
        </p:grpSpPr>
        <p:sp>
          <p:nvSpPr>
            <p:cNvPr id="637" name="Google Shape;637;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38" name="Google Shape;638;p36"/>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39" name="Google Shape;639;p36"/>
          <p:cNvGrpSpPr/>
          <p:nvPr/>
        </p:nvGrpSpPr>
        <p:grpSpPr>
          <a:xfrm>
            <a:off x="3881586" y="1117121"/>
            <a:ext cx="1864887" cy="1864887"/>
            <a:chOff x="0" y="0"/>
            <a:chExt cx="812800" cy="812800"/>
          </a:xfrm>
        </p:grpSpPr>
        <p:sp>
          <p:nvSpPr>
            <p:cNvPr id="640" name="Google Shape;640;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41" name="Google Shape;641;p36"/>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42" name="Google Shape;642;p36"/>
          <p:cNvGrpSpPr/>
          <p:nvPr/>
        </p:nvGrpSpPr>
        <p:grpSpPr>
          <a:xfrm>
            <a:off x="7099418" y="2395445"/>
            <a:ext cx="1686622" cy="1686623"/>
            <a:chOff x="0" y="0"/>
            <a:chExt cx="812800" cy="812800"/>
          </a:xfrm>
        </p:grpSpPr>
        <p:sp>
          <p:nvSpPr>
            <p:cNvPr id="643" name="Google Shape;643;p3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644" name="Google Shape;644;p36"/>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45" name="Google Shape;645;p36"/>
          <p:cNvSpPr/>
          <p:nvPr/>
        </p:nvSpPr>
        <p:spPr>
          <a:xfrm>
            <a:off x="4770929" y="870804"/>
            <a:ext cx="4015109" cy="3401893"/>
          </a:xfrm>
          <a:custGeom>
            <a:rect b="b" l="l" r="r" t="t"/>
            <a:pathLst>
              <a:path extrusionOk="0" h="6803785" w="8030218">
                <a:moveTo>
                  <a:pt x="0" y="0"/>
                </a:moveTo>
                <a:lnTo>
                  <a:pt x="8030218" y="0"/>
                </a:lnTo>
                <a:lnTo>
                  <a:pt x="8030218" y="6803784"/>
                </a:lnTo>
                <a:lnTo>
                  <a:pt x="0" y="6803784"/>
                </a:lnTo>
                <a:lnTo>
                  <a:pt x="0" y="0"/>
                </a:lnTo>
                <a:close/>
              </a:path>
            </a:pathLst>
          </a:custGeom>
          <a:blipFill rotWithShape="1">
            <a:blip r:embed="rId3">
              <a:alphaModFix/>
            </a:blip>
            <a:stretch>
              <a:fillRect b="0" l="0" r="0" t="0"/>
            </a:stretch>
          </a:blipFill>
          <a:ln>
            <a:noFill/>
          </a:ln>
        </p:spPr>
      </p:sp>
      <p:sp>
        <p:nvSpPr>
          <p:cNvPr id="646" name="Google Shape;646;p36"/>
          <p:cNvSpPr txBox="1"/>
          <p:nvPr/>
        </p:nvSpPr>
        <p:spPr>
          <a:xfrm>
            <a:off x="138725" y="3105838"/>
            <a:ext cx="7284900" cy="1616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0" i="0" lang="en" sz="10500" u="none" cap="none" strike="noStrike">
                <a:solidFill>
                  <a:srgbClr val="8F6234"/>
                </a:solidFill>
                <a:latin typeface="League Gothic"/>
                <a:ea typeface="League Gothic"/>
                <a:cs typeface="League Gothic"/>
                <a:sym typeface="League Gothic"/>
              </a:rPr>
              <a:t>THANK</a:t>
            </a:r>
            <a:r>
              <a:rPr lang="en" sz="10500">
                <a:solidFill>
                  <a:srgbClr val="8F6234"/>
                </a:solidFill>
                <a:latin typeface="League Gothic"/>
                <a:ea typeface="League Gothic"/>
                <a:cs typeface="League Gothic"/>
                <a:sym typeface="League Gothic"/>
              </a:rPr>
              <a:t> YOU !</a:t>
            </a:r>
            <a:endParaRPr sz="10500">
              <a:solidFill>
                <a:srgbClr val="8F6234"/>
              </a:solidFill>
              <a:latin typeface="League Gothic"/>
              <a:ea typeface="League Gothic"/>
              <a:cs typeface="League Gothic"/>
              <a:sym typeface="League Gothic"/>
            </a:endParaRPr>
          </a:p>
        </p:txBody>
      </p:sp>
      <p:sp>
        <p:nvSpPr>
          <p:cNvPr id="647" name="Google Shape;647;p36"/>
          <p:cNvSpPr/>
          <p:nvPr/>
        </p:nvSpPr>
        <p:spPr>
          <a:xfrm rot="-8491720">
            <a:off x="3481549" y="2704851"/>
            <a:ext cx="1127122" cy="485687"/>
          </a:xfrm>
          <a:custGeom>
            <a:rect b="b" l="l" r="r" t="t"/>
            <a:pathLst>
              <a:path extrusionOk="0" h="971374" w="2254244">
                <a:moveTo>
                  <a:pt x="0" y="0"/>
                </a:moveTo>
                <a:lnTo>
                  <a:pt x="2254245" y="0"/>
                </a:lnTo>
                <a:lnTo>
                  <a:pt x="2254245" y="971375"/>
                </a:lnTo>
                <a:lnTo>
                  <a:pt x="0" y="971375"/>
                </a:lnTo>
                <a:lnTo>
                  <a:pt x="0" y="0"/>
                </a:lnTo>
                <a:close/>
              </a:path>
            </a:pathLst>
          </a:custGeom>
          <a:blipFill rotWithShape="1">
            <a:blip r:embed="rId4">
              <a:alphaModFix/>
            </a:blip>
            <a:stretch>
              <a:fillRect b="0" l="0" r="0" t="0"/>
            </a:stretch>
          </a:blipFill>
          <a:ln>
            <a:noFill/>
          </a:ln>
        </p:spPr>
      </p:sp>
      <p:sp>
        <p:nvSpPr>
          <p:cNvPr id="648" name="Google Shape;648;p36"/>
          <p:cNvSpPr/>
          <p:nvPr/>
        </p:nvSpPr>
        <p:spPr>
          <a:xfrm rot="3134415">
            <a:off x="8066236" y="955167"/>
            <a:ext cx="751684" cy="323907"/>
          </a:xfrm>
          <a:custGeom>
            <a:rect b="b" l="l" r="r" t="t"/>
            <a:pathLst>
              <a:path extrusionOk="0" h="647815" w="1503369">
                <a:moveTo>
                  <a:pt x="0" y="0"/>
                </a:moveTo>
                <a:lnTo>
                  <a:pt x="1503369" y="0"/>
                </a:lnTo>
                <a:lnTo>
                  <a:pt x="1503369" y="647815"/>
                </a:lnTo>
                <a:lnTo>
                  <a:pt x="0" y="647815"/>
                </a:lnTo>
                <a:lnTo>
                  <a:pt x="0" y="0"/>
                </a:lnTo>
                <a:close/>
              </a:path>
            </a:pathLst>
          </a:custGeom>
          <a:blipFill rotWithShape="1">
            <a:blip r:embed="rId4">
              <a:alphaModFix/>
            </a:blip>
            <a:stretch>
              <a:fillRect b="0" l="0" r="0" t="0"/>
            </a:stretch>
          </a:blipFill>
          <a:ln>
            <a:noFill/>
          </a:ln>
        </p:spPr>
      </p:sp>
      <p:sp>
        <p:nvSpPr>
          <p:cNvPr id="649" name="Google Shape;649;p36"/>
          <p:cNvSpPr/>
          <p:nvPr/>
        </p:nvSpPr>
        <p:spPr>
          <a:xfrm>
            <a:off x="3843438" y="927496"/>
            <a:ext cx="970592" cy="1036555"/>
          </a:xfrm>
          <a:custGeom>
            <a:rect b="b" l="l" r="r" t="t"/>
            <a:pathLst>
              <a:path extrusionOk="0" h="2073109" w="1941184">
                <a:moveTo>
                  <a:pt x="0" y="0"/>
                </a:moveTo>
                <a:lnTo>
                  <a:pt x="1941184" y="0"/>
                </a:lnTo>
                <a:lnTo>
                  <a:pt x="1941184" y="2073109"/>
                </a:lnTo>
                <a:lnTo>
                  <a:pt x="0" y="2073109"/>
                </a:lnTo>
                <a:lnTo>
                  <a:pt x="0" y="0"/>
                </a:lnTo>
                <a:close/>
              </a:path>
            </a:pathLst>
          </a:custGeom>
          <a:blipFill rotWithShape="1">
            <a:blip r:embed="rId5">
              <a:alphaModFix/>
            </a:blip>
            <a:stretch>
              <a:fillRect b="0" l="0" r="0" t="0"/>
            </a:stretch>
          </a:blipFill>
          <a:ln>
            <a:noFill/>
          </a:ln>
        </p:spPr>
      </p:sp>
      <p:sp>
        <p:nvSpPr>
          <p:cNvPr id="650" name="Google Shape;650;p36"/>
          <p:cNvSpPr/>
          <p:nvPr/>
        </p:nvSpPr>
        <p:spPr>
          <a:xfrm flipH="1">
            <a:off x="5694366" y="2810343"/>
            <a:ext cx="970592" cy="1036554"/>
          </a:xfrm>
          <a:custGeom>
            <a:rect b="b" l="l" r="r" t="t"/>
            <a:pathLst>
              <a:path extrusionOk="0" h="2073109" w="1941184">
                <a:moveTo>
                  <a:pt x="1941184" y="0"/>
                </a:moveTo>
                <a:lnTo>
                  <a:pt x="0" y="0"/>
                </a:lnTo>
                <a:lnTo>
                  <a:pt x="0" y="2073110"/>
                </a:lnTo>
                <a:lnTo>
                  <a:pt x="1941184" y="2073110"/>
                </a:lnTo>
                <a:lnTo>
                  <a:pt x="1941184" y="0"/>
                </a:lnTo>
                <a:close/>
              </a:path>
            </a:pathLst>
          </a:custGeom>
          <a:blipFill rotWithShape="1">
            <a:blip r:embed="rId6">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160" name="Shape 160"/>
        <p:cNvGrpSpPr/>
        <p:nvPr/>
      </p:nvGrpSpPr>
      <p:grpSpPr>
        <a:xfrm>
          <a:off x="0" y="0"/>
          <a:ext cx="0" cy="0"/>
          <a:chOff x="0" y="0"/>
          <a:chExt cx="0" cy="0"/>
        </a:xfrm>
      </p:grpSpPr>
      <p:grpSp>
        <p:nvGrpSpPr>
          <p:cNvPr id="161" name="Google Shape;161;p26"/>
          <p:cNvGrpSpPr/>
          <p:nvPr/>
        </p:nvGrpSpPr>
        <p:grpSpPr>
          <a:xfrm>
            <a:off x="4419365" y="1031003"/>
            <a:ext cx="2509709" cy="2509710"/>
            <a:chOff x="0" y="0"/>
            <a:chExt cx="812800" cy="812800"/>
          </a:xfrm>
        </p:grpSpPr>
        <p:sp>
          <p:nvSpPr>
            <p:cNvPr id="162" name="Google Shape;162;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3" name="Google Shape;163;p26"/>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64" name="Google Shape;164;p26"/>
          <p:cNvGrpSpPr/>
          <p:nvPr/>
        </p:nvGrpSpPr>
        <p:grpSpPr>
          <a:xfrm>
            <a:off x="6935266" y="2394202"/>
            <a:ext cx="1694384" cy="1694384"/>
            <a:chOff x="0" y="0"/>
            <a:chExt cx="812800" cy="812800"/>
          </a:xfrm>
        </p:grpSpPr>
        <p:sp>
          <p:nvSpPr>
            <p:cNvPr id="165" name="Google Shape;165;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6" name="Google Shape;166;p26"/>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67" name="Google Shape;167;p26"/>
          <p:cNvGrpSpPr/>
          <p:nvPr/>
        </p:nvGrpSpPr>
        <p:grpSpPr>
          <a:xfrm>
            <a:off x="7162338" y="1124158"/>
            <a:ext cx="1240240" cy="1240241"/>
            <a:chOff x="0" y="0"/>
            <a:chExt cx="812800" cy="812800"/>
          </a:xfrm>
        </p:grpSpPr>
        <p:sp>
          <p:nvSpPr>
            <p:cNvPr id="168" name="Google Shape;168;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69" name="Google Shape;169;p26"/>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70" name="Google Shape;170;p26"/>
          <p:cNvGrpSpPr/>
          <p:nvPr/>
        </p:nvGrpSpPr>
        <p:grpSpPr>
          <a:xfrm>
            <a:off x="5153727" y="3285558"/>
            <a:ext cx="1240240" cy="1240240"/>
            <a:chOff x="0" y="0"/>
            <a:chExt cx="812800" cy="812800"/>
          </a:xfrm>
        </p:grpSpPr>
        <p:sp>
          <p:nvSpPr>
            <p:cNvPr id="171" name="Google Shape;171;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2" name="Google Shape;172;p26"/>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73" name="Google Shape;173;p26"/>
          <p:cNvSpPr/>
          <p:nvPr/>
        </p:nvSpPr>
        <p:spPr>
          <a:xfrm>
            <a:off x="5310890" y="747567"/>
            <a:ext cx="2798672" cy="3691293"/>
          </a:xfrm>
          <a:custGeom>
            <a:rect b="b" l="l" r="r" t="t"/>
            <a:pathLst>
              <a:path extrusionOk="0" h="7382587" w="5597343">
                <a:moveTo>
                  <a:pt x="0" y="0"/>
                </a:moveTo>
                <a:lnTo>
                  <a:pt x="5597343" y="0"/>
                </a:lnTo>
                <a:lnTo>
                  <a:pt x="5597343" y="7382586"/>
                </a:lnTo>
                <a:lnTo>
                  <a:pt x="0" y="7382586"/>
                </a:lnTo>
                <a:lnTo>
                  <a:pt x="0" y="0"/>
                </a:lnTo>
                <a:close/>
              </a:path>
            </a:pathLst>
          </a:custGeom>
          <a:blipFill rotWithShape="1">
            <a:blip r:embed="rId3">
              <a:alphaModFix/>
            </a:blip>
            <a:stretch>
              <a:fillRect b="0" l="0" r="0" t="0"/>
            </a:stretch>
          </a:blipFill>
          <a:ln>
            <a:noFill/>
          </a:ln>
        </p:spPr>
      </p:sp>
      <p:grpSp>
        <p:nvGrpSpPr>
          <p:cNvPr id="174" name="Google Shape;174;p26"/>
          <p:cNvGrpSpPr/>
          <p:nvPr/>
        </p:nvGrpSpPr>
        <p:grpSpPr>
          <a:xfrm>
            <a:off x="1034439" y="2593213"/>
            <a:ext cx="220953" cy="220953"/>
            <a:chOff x="0" y="0"/>
            <a:chExt cx="812800" cy="812800"/>
          </a:xfrm>
        </p:grpSpPr>
        <p:sp>
          <p:nvSpPr>
            <p:cNvPr id="175" name="Google Shape;175;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6" name="Google Shape;176;p26"/>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77" name="Google Shape;177;p26"/>
          <p:cNvGrpSpPr/>
          <p:nvPr/>
        </p:nvGrpSpPr>
        <p:grpSpPr>
          <a:xfrm>
            <a:off x="1034439" y="2848367"/>
            <a:ext cx="220953" cy="220953"/>
            <a:chOff x="0" y="0"/>
            <a:chExt cx="812800" cy="812800"/>
          </a:xfrm>
        </p:grpSpPr>
        <p:sp>
          <p:nvSpPr>
            <p:cNvPr id="178" name="Google Shape;178;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9" name="Google Shape;179;p26"/>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80" name="Google Shape;180;p26"/>
          <p:cNvGrpSpPr/>
          <p:nvPr/>
        </p:nvGrpSpPr>
        <p:grpSpPr>
          <a:xfrm>
            <a:off x="1034439" y="3103521"/>
            <a:ext cx="220953" cy="220953"/>
            <a:chOff x="0" y="0"/>
            <a:chExt cx="812800" cy="812800"/>
          </a:xfrm>
        </p:grpSpPr>
        <p:sp>
          <p:nvSpPr>
            <p:cNvPr id="181" name="Google Shape;181;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2" name="Google Shape;182;p26"/>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83" name="Google Shape;183;p26"/>
          <p:cNvGrpSpPr/>
          <p:nvPr/>
        </p:nvGrpSpPr>
        <p:grpSpPr>
          <a:xfrm>
            <a:off x="1034439" y="3358675"/>
            <a:ext cx="220953" cy="220953"/>
            <a:chOff x="0" y="0"/>
            <a:chExt cx="812800" cy="812800"/>
          </a:xfrm>
        </p:grpSpPr>
        <p:sp>
          <p:nvSpPr>
            <p:cNvPr id="184" name="Google Shape;184;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5" name="Google Shape;185;p26"/>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86" name="Google Shape;186;p26"/>
          <p:cNvGrpSpPr/>
          <p:nvPr/>
        </p:nvGrpSpPr>
        <p:grpSpPr>
          <a:xfrm>
            <a:off x="1034439" y="3613829"/>
            <a:ext cx="220953" cy="220954"/>
            <a:chOff x="0" y="0"/>
            <a:chExt cx="812800" cy="812800"/>
          </a:xfrm>
        </p:grpSpPr>
        <p:sp>
          <p:nvSpPr>
            <p:cNvPr id="187" name="Google Shape;187;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88" name="Google Shape;188;p26"/>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89" name="Google Shape;189;p26"/>
          <p:cNvGrpSpPr/>
          <p:nvPr/>
        </p:nvGrpSpPr>
        <p:grpSpPr>
          <a:xfrm>
            <a:off x="1034439" y="3867633"/>
            <a:ext cx="220953" cy="220954"/>
            <a:chOff x="0" y="0"/>
            <a:chExt cx="812800" cy="812800"/>
          </a:xfrm>
        </p:grpSpPr>
        <p:sp>
          <p:nvSpPr>
            <p:cNvPr id="190" name="Google Shape;190;p26"/>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91" name="Google Shape;191;p26"/>
            <p:cNvSpPr txBox="1"/>
            <p:nvPr/>
          </p:nvSpPr>
          <p:spPr>
            <a:xfrm>
              <a:off x="76200" y="28575"/>
              <a:ext cx="660400" cy="708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192" name="Google Shape;192;p26"/>
          <p:cNvGrpSpPr/>
          <p:nvPr/>
        </p:nvGrpSpPr>
        <p:grpSpPr>
          <a:xfrm>
            <a:off x="-278755" y="4608141"/>
            <a:ext cx="9701512" cy="980304"/>
            <a:chOff x="0" y="-47625"/>
            <a:chExt cx="5110261" cy="516374"/>
          </a:xfrm>
        </p:grpSpPr>
        <p:sp>
          <p:nvSpPr>
            <p:cNvPr id="193" name="Google Shape;193;p26"/>
            <p:cNvSpPr/>
            <p:nvPr/>
          </p:nvSpPr>
          <p:spPr>
            <a:xfrm>
              <a:off x="0" y="0"/>
              <a:ext cx="5110261" cy="468749"/>
            </a:xfrm>
            <a:custGeom>
              <a:rect b="b" l="l" r="r" t="t"/>
              <a:pathLst>
                <a:path extrusionOk="0" h="468749" w="5110261">
                  <a:moveTo>
                    <a:pt x="0" y="0"/>
                  </a:moveTo>
                  <a:lnTo>
                    <a:pt x="5110261" y="0"/>
                  </a:lnTo>
                  <a:lnTo>
                    <a:pt x="5110261" y="468749"/>
                  </a:lnTo>
                  <a:lnTo>
                    <a:pt x="0" y="468749"/>
                  </a:lnTo>
                  <a:close/>
                </a:path>
              </a:pathLst>
            </a:custGeom>
            <a:solidFill>
              <a:srgbClr val="8DAFA8"/>
            </a:solidFill>
            <a:ln>
              <a:noFill/>
            </a:ln>
          </p:spPr>
        </p:sp>
        <p:sp>
          <p:nvSpPr>
            <p:cNvPr id="194" name="Google Shape;194;p26"/>
            <p:cNvSpPr txBox="1"/>
            <p:nvPr/>
          </p:nvSpPr>
          <p:spPr>
            <a:xfrm>
              <a:off x="0" y="-47625"/>
              <a:ext cx="5110260" cy="516374"/>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95" name="Google Shape;195;p26"/>
          <p:cNvSpPr txBox="1"/>
          <p:nvPr/>
        </p:nvSpPr>
        <p:spPr>
          <a:xfrm>
            <a:off x="1034439" y="338138"/>
            <a:ext cx="4119288" cy="1556279"/>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b="0" i="0" lang="en" sz="9100" u="none" cap="none" strike="noStrike">
                <a:solidFill>
                  <a:srgbClr val="8F6234"/>
                </a:solidFill>
                <a:latin typeface="League Gothic"/>
                <a:ea typeface="League Gothic"/>
                <a:cs typeface="League Gothic"/>
                <a:sym typeface="League Gothic"/>
              </a:rPr>
              <a:t>TABLE OF</a:t>
            </a:r>
            <a:endParaRPr sz="700"/>
          </a:p>
        </p:txBody>
      </p:sp>
      <p:sp>
        <p:nvSpPr>
          <p:cNvPr id="196" name="Google Shape;196;p26"/>
          <p:cNvSpPr txBox="1"/>
          <p:nvPr/>
        </p:nvSpPr>
        <p:spPr>
          <a:xfrm>
            <a:off x="1034439" y="1260772"/>
            <a:ext cx="3521609" cy="1103626"/>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6500" u="none" cap="none" strike="noStrike">
                <a:solidFill>
                  <a:srgbClr val="1E302C"/>
                </a:solidFill>
                <a:latin typeface="Arial"/>
                <a:ea typeface="Arial"/>
                <a:cs typeface="Arial"/>
                <a:sym typeface="Arial"/>
              </a:rPr>
              <a:t>Contents</a:t>
            </a:r>
            <a:endParaRPr sz="700"/>
          </a:p>
        </p:txBody>
      </p:sp>
      <p:sp>
        <p:nvSpPr>
          <p:cNvPr id="197" name="Google Shape;197;p26"/>
          <p:cNvSpPr txBox="1"/>
          <p:nvPr/>
        </p:nvSpPr>
        <p:spPr>
          <a:xfrm>
            <a:off x="1394768" y="2568563"/>
            <a:ext cx="3444000" cy="215400"/>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rPr lang="en">
                <a:solidFill>
                  <a:srgbClr val="1E302C"/>
                </a:solidFill>
                <a:latin typeface="Franklin Gothic"/>
                <a:ea typeface="Franklin Gothic"/>
                <a:cs typeface="Franklin Gothic"/>
                <a:sym typeface="Franklin Gothic"/>
              </a:rPr>
              <a:t>Background &amp; research question </a:t>
            </a:r>
            <a:endParaRPr sz="700"/>
          </a:p>
        </p:txBody>
      </p:sp>
      <p:sp>
        <p:nvSpPr>
          <p:cNvPr id="198" name="Google Shape;198;p26"/>
          <p:cNvSpPr txBox="1"/>
          <p:nvPr/>
        </p:nvSpPr>
        <p:spPr>
          <a:xfrm>
            <a:off x="1052146" y="2627698"/>
            <a:ext cx="185539" cy="147552"/>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0" i="0" lang="en" sz="800" u="none" cap="none" strike="noStrike">
                <a:solidFill>
                  <a:srgbClr val="FFF7EF"/>
                </a:solidFill>
                <a:latin typeface="Franklin Gothic"/>
                <a:ea typeface="Franklin Gothic"/>
                <a:cs typeface="Franklin Gothic"/>
                <a:sym typeface="Franklin Gothic"/>
              </a:rPr>
              <a:t>01</a:t>
            </a:r>
            <a:endParaRPr sz="700"/>
          </a:p>
        </p:txBody>
      </p:sp>
      <p:sp>
        <p:nvSpPr>
          <p:cNvPr id="199" name="Google Shape;199;p26"/>
          <p:cNvSpPr txBox="1"/>
          <p:nvPr/>
        </p:nvSpPr>
        <p:spPr>
          <a:xfrm>
            <a:off x="1052146" y="2882852"/>
            <a:ext cx="185539" cy="147552"/>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0" i="0" lang="en" sz="800" u="none" cap="none" strike="noStrike">
                <a:solidFill>
                  <a:srgbClr val="FFF7EF"/>
                </a:solidFill>
                <a:latin typeface="Franklin Gothic"/>
                <a:ea typeface="Franklin Gothic"/>
                <a:cs typeface="Franklin Gothic"/>
                <a:sym typeface="Franklin Gothic"/>
              </a:rPr>
              <a:t>02</a:t>
            </a:r>
            <a:endParaRPr sz="700"/>
          </a:p>
        </p:txBody>
      </p:sp>
      <p:sp>
        <p:nvSpPr>
          <p:cNvPr id="200" name="Google Shape;200;p26"/>
          <p:cNvSpPr txBox="1"/>
          <p:nvPr/>
        </p:nvSpPr>
        <p:spPr>
          <a:xfrm>
            <a:off x="1052146" y="3138006"/>
            <a:ext cx="185539" cy="147552"/>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0" i="0" lang="en" sz="800" u="none" cap="none" strike="noStrike">
                <a:solidFill>
                  <a:srgbClr val="FFF7EF"/>
                </a:solidFill>
                <a:latin typeface="Franklin Gothic"/>
                <a:ea typeface="Franklin Gothic"/>
                <a:cs typeface="Franklin Gothic"/>
                <a:sym typeface="Franklin Gothic"/>
              </a:rPr>
              <a:t>03</a:t>
            </a:r>
            <a:endParaRPr sz="700"/>
          </a:p>
        </p:txBody>
      </p:sp>
      <p:sp>
        <p:nvSpPr>
          <p:cNvPr id="201" name="Google Shape;201;p26"/>
          <p:cNvSpPr txBox="1"/>
          <p:nvPr/>
        </p:nvSpPr>
        <p:spPr>
          <a:xfrm>
            <a:off x="1052146" y="3393160"/>
            <a:ext cx="185539" cy="147552"/>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0" i="0" lang="en" sz="800" u="none" cap="none" strike="noStrike">
                <a:solidFill>
                  <a:srgbClr val="FFF7EF"/>
                </a:solidFill>
                <a:latin typeface="Franklin Gothic"/>
                <a:ea typeface="Franklin Gothic"/>
                <a:cs typeface="Franklin Gothic"/>
                <a:sym typeface="Franklin Gothic"/>
              </a:rPr>
              <a:t>04</a:t>
            </a:r>
            <a:endParaRPr sz="700"/>
          </a:p>
        </p:txBody>
      </p:sp>
      <p:sp>
        <p:nvSpPr>
          <p:cNvPr id="202" name="Google Shape;202;p26"/>
          <p:cNvSpPr txBox="1"/>
          <p:nvPr/>
        </p:nvSpPr>
        <p:spPr>
          <a:xfrm>
            <a:off x="1052146" y="3648314"/>
            <a:ext cx="185539" cy="147552"/>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0" i="0" lang="en" sz="800" u="none" cap="none" strike="noStrike">
                <a:solidFill>
                  <a:srgbClr val="FFF7EF"/>
                </a:solidFill>
                <a:latin typeface="Franklin Gothic"/>
                <a:ea typeface="Franklin Gothic"/>
                <a:cs typeface="Franklin Gothic"/>
                <a:sym typeface="Franklin Gothic"/>
              </a:rPr>
              <a:t>05</a:t>
            </a:r>
            <a:endParaRPr sz="700"/>
          </a:p>
        </p:txBody>
      </p:sp>
      <p:sp>
        <p:nvSpPr>
          <p:cNvPr id="203" name="Google Shape;203;p26"/>
          <p:cNvSpPr txBox="1"/>
          <p:nvPr/>
        </p:nvSpPr>
        <p:spPr>
          <a:xfrm>
            <a:off x="1052146" y="3903468"/>
            <a:ext cx="185539" cy="147552"/>
          </a:xfrm>
          <a:prstGeom prst="rect">
            <a:avLst/>
          </a:prstGeom>
          <a:noFill/>
          <a:ln>
            <a:noFill/>
          </a:ln>
        </p:spPr>
        <p:txBody>
          <a:bodyPr anchorCtr="0" anchor="t" bIns="0" lIns="0" spcFirstLastPara="1" rIns="0" wrap="square" tIns="0">
            <a:spAutoFit/>
          </a:bodyPr>
          <a:lstStyle/>
          <a:p>
            <a:pPr indent="0" lvl="0" marL="0" marR="0" rtl="0" algn="ctr">
              <a:lnSpc>
                <a:spcPct val="140064"/>
              </a:lnSpc>
              <a:spcBef>
                <a:spcPts val="0"/>
              </a:spcBef>
              <a:spcAft>
                <a:spcPts val="0"/>
              </a:spcAft>
              <a:buNone/>
            </a:pPr>
            <a:r>
              <a:rPr b="0" i="0" lang="en" sz="800" u="none" cap="none" strike="noStrike">
                <a:solidFill>
                  <a:srgbClr val="FFF7EF"/>
                </a:solidFill>
                <a:latin typeface="Franklin Gothic"/>
                <a:ea typeface="Franklin Gothic"/>
                <a:cs typeface="Franklin Gothic"/>
                <a:sym typeface="Franklin Gothic"/>
              </a:rPr>
              <a:t>06</a:t>
            </a:r>
            <a:endParaRPr sz="700"/>
          </a:p>
        </p:txBody>
      </p:sp>
      <p:sp>
        <p:nvSpPr>
          <p:cNvPr id="204" name="Google Shape;204;p26"/>
          <p:cNvSpPr txBox="1"/>
          <p:nvPr/>
        </p:nvSpPr>
        <p:spPr>
          <a:xfrm>
            <a:off x="1394768" y="2823717"/>
            <a:ext cx="3444000" cy="215400"/>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rPr lang="en">
                <a:solidFill>
                  <a:srgbClr val="1E302C"/>
                </a:solidFill>
                <a:latin typeface="Franklin Gothic"/>
                <a:ea typeface="Franklin Gothic"/>
                <a:cs typeface="Franklin Gothic"/>
                <a:sym typeface="Franklin Gothic"/>
              </a:rPr>
              <a:t>Dataset Overview</a:t>
            </a:r>
            <a:endParaRPr sz="700"/>
          </a:p>
        </p:txBody>
      </p:sp>
      <p:sp>
        <p:nvSpPr>
          <p:cNvPr id="205" name="Google Shape;205;p26"/>
          <p:cNvSpPr txBox="1"/>
          <p:nvPr/>
        </p:nvSpPr>
        <p:spPr>
          <a:xfrm>
            <a:off x="1394768" y="3078871"/>
            <a:ext cx="3444000" cy="107700"/>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t/>
            </a:r>
            <a:endParaRPr sz="700"/>
          </a:p>
        </p:txBody>
      </p:sp>
      <p:sp>
        <p:nvSpPr>
          <p:cNvPr id="206" name="Google Shape;206;p26"/>
          <p:cNvSpPr txBox="1"/>
          <p:nvPr/>
        </p:nvSpPr>
        <p:spPr>
          <a:xfrm>
            <a:off x="1394768" y="3334025"/>
            <a:ext cx="3444000" cy="215400"/>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rPr lang="en">
                <a:solidFill>
                  <a:srgbClr val="1E302C"/>
                </a:solidFill>
                <a:latin typeface="Franklin Gothic"/>
                <a:ea typeface="Franklin Gothic"/>
                <a:cs typeface="Franklin Gothic"/>
                <a:sym typeface="Franklin Gothic"/>
              </a:rPr>
              <a:t>Methodologies &amp; Models</a:t>
            </a:r>
            <a:endParaRPr sz="700"/>
          </a:p>
        </p:txBody>
      </p:sp>
      <p:sp>
        <p:nvSpPr>
          <p:cNvPr id="207" name="Google Shape;207;p26"/>
          <p:cNvSpPr txBox="1"/>
          <p:nvPr/>
        </p:nvSpPr>
        <p:spPr>
          <a:xfrm>
            <a:off x="1394768" y="3589179"/>
            <a:ext cx="3444000" cy="215400"/>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rPr lang="en">
                <a:solidFill>
                  <a:srgbClr val="1E302C"/>
                </a:solidFill>
                <a:latin typeface="Franklin Gothic"/>
                <a:ea typeface="Franklin Gothic"/>
                <a:cs typeface="Franklin Gothic"/>
                <a:sym typeface="Franklin Gothic"/>
              </a:rPr>
              <a:t>Statistical</a:t>
            </a:r>
            <a:r>
              <a:rPr lang="en">
                <a:solidFill>
                  <a:srgbClr val="1E302C"/>
                </a:solidFill>
                <a:latin typeface="Franklin Gothic"/>
                <a:ea typeface="Franklin Gothic"/>
                <a:cs typeface="Franklin Gothic"/>
                <a:sym typeface="Franklin Gothic"/>
              </a:rPr>
              <a:t> Findings</a:t>
            </a:r>
            <a:endParaRPr sz="700"/>
          </a:p>
        </p:txBody>
      </p:sp>
      <p:sp>
        <p:nvSpPr>
          <p:cNvPr id="208" name="Google Shape;208;p26"/>
          <p:cNvSpPr txBox="1"/>
          <p:nvPr/>
        </p:nvSpPr>
        <p:spPr>
          <a:xfrm>
            <a:off x="1394781" y="3853083"/>
            <a:ext cx="3444000" cy="215400"/>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rPr lang="en">
                <a:solidFill>
                  <a:srgbClr val="1E302C"/>
                </a:solidFill>
                <a:latin typeface="Franklin Gothic"/>
                <a:ea typeface="Franklin Gothic"/>
                <a:cs typeface="Franklin Gothic"/>
                <a:sym typeface="Franklin Gothic"/>
              </a:rPr>
              <a:t>Conclusion</a:t>
            </a:r>
            <a:endParaRPr sz="700"/>
          </a:p>
        </p:txBody>
      </p:sp>
      <p:sp>
        <p:nvSpPr>
          <p:cNvPr id="209" name="Google Shape;209;p26"/>
          <p:cNvSpPr/>
          <p:nvPr/>
        </p:nvSpPr>
        <p:spPr>
          <a:xfrm rot="2526190">
            <a:off x="7799844" y="881315"/>
            <a:ext cx="1127122" cy="485687"/>
          </a:xfrm>
          <a:custGeom>
            <a:rect b="b" l="l" r="r" t="t"/>
            <a:pathLst>
              <a:path extrusionOk="0" h="971374" w="2254244">
                <a:moveTo>
                  <a:pt x="0" y="0"/>
                </a:moveTo>
                <a:lnTo>
                  <a:pt x="2254244" y="0"/>
                </a:lnTo>
                <a:lnTo>
                  <a:pt x="2254244" y="971374"/>
                </a:lnTo>
                <a:lnTo>
                  <a:pt x="0" y="971374"/>
                </a:lnTo>
                <a:lnTo>
                  <a:pt x="0" y="0"/>
                </a:lnTo>
                <a:close/>
              </a:path>
            </a:pathLst>
          </a:custGeom>
          <a:blipFill rotWithShape="1">
            <a:blip r:embed="rId4">
              <a:alphaModFix/>
            </a:blip>
            <a:stretch>
              <a:fillRect b="0" l="0" r="0" t="0"/>
            </a:stretch>
          </a:blipFill>
          <a:ln>
            <a:noFill/>
          </a:ln>
        </p:spPr>
      </p:sp>
      <p:sp>
        <p:nvSpPr>
          <p:cNvPr id="210" name="Google Shape;210;p26"/>
          <p:cNvSpPr/>
          <p:nvPr/>
        </p:nvSpPr>
        <p:spPr>
          <a:xfrm flipH="1">
            <a:off x="4327763" y="3324474"/>
            <a:ext cx="660126" cy="704989"/>
          </a:xfrm>
          <a:custGeom>
            <a:rect b="b" l="l" r="r" t="t"/>
            <a:pathLst>
              <a:path extrusionOk="0" h="1409978" w="1320252">
                <a:moveTo>
                  <a:pt x="1320252" y="0"/>
                </a:moveTo>
                <a:lnTo>
                  <a:pt x="0" y="0"/>
                </a:lnTo>
                <a:lnTo>
                  <a:pt x="0" y="1409978"/>
                </a:lnTo>
                <a:lnTo>
                  <a:pt x="1320252" y="1409978"/>
                </a:lnTo>
                <a:lnTo>
                  <a:pt x="1320252" y="0"/>
                </a:lnTo>
                <a:close/>
              </a:path>
            </a:pathLst>
          </a:custGeom>
          <a:blipFill rotWithShape="1">
            <a:blip r:embed="rId5">
              <a:alphaModFix/>
            </a:blip>
            <a:stretch>
              <a:fillRect b="0" l="0" r="0" t="0"/>
            </a:stretch>
          </a:blipFill>
          <a:ln>
            <a:noFill/>
          </a:ln>
        </p:spPr>
      </p:sp>
      <p:sp>
        <p:nvSpPr>
          <p:cNvPr id="211" name="Google Shape;211;p26"/>
          <p:cNvSpPr/>
          <p:nvPr/>
        </p:nvSpPr>
        <p:spPr>
          <a:xfrm>
            <a:off x="4852609" y="1646860"/>
            <a:ext cx="916563" cy="978853"/>
          </a:xfrm>
          <a:custGeom>
            <a:rect b="b" l="l" r="r" t="t"/>
            <a:pathLst>
              <a:path extrusionOk="0" h="1957706" w="1833125">
                <a:moveTo>
                  <a:pt x="0" y="0"/>
                </a:moveTo>
                <a:lnTo>
                  <a:pt x="1833125" y="0"/>
                </a:lnTo>
                <a:lnTo>
                  <a:pt x="1833125" y="1957706"/>
                </a:lnTo>
                <a:lnTo>
                  <a:pt x="0" y="1957706"/>
                </a:lnTo>
                <a:lnTo>
                  <a:pt x="0" y="0"/>
                </a:lnTo>
                <a:close/>
              </a:path>
            </a:pathLst>
          </a:custGeom>
          <a:blipFill rotWithShape="1">
            <a:blip r:embed="rId6">
              <a:alphaModFix/>
            </a:blip>
            <a:stretch>
              <a:fillRect b="0" l="0" r="0" t="0"/>
            </a:stretch>
          </a:blipFill>
          <a:ln>
            <a:noFill/>
          </a:ln>
        </p:spPr>
      </p:sp>
      <p:sp>
        <p:nvSpPr>
          <p:cNvPr id="212" name="Google Shape;212;p26"/>
          <p:cNvSpPr txBox="1"/>
          <p:nvPr/>
        </p:nvSpPr>
        <p:spPr>
          <a:xfrm>
            <a:off x="1394781" y="3078867"/>
            <a:ext cx="3444000" cy="215400"/>
          </a:xfrm>
          <a:prstGeom prst="rect">
            <a:avLst/>
          </a:prstGeom>
          <a:noFill/>
          <a:ln>
            <a:noFill/>
          </a:ln>
        </p:spPr>
        <p:txBody>
          <a:bodyPr anchorCtr="0" anchor="t" bIns="0" lIns="0" spcFirstLastPara="1" rIns="0" wrap="square" tIns="0">
            <a:spAutoFit/>
          </a:bodyPr>
          <a:lstStyle/>
          <a:p>
            <a:pPr indent="0" lvl="0" marL="0" marR="0" rtl="0" algn="l">
              <a:lnSpc>
                <a:spcPct val="140029"/>
              </a:lnSpc>
              <a:spcBef>
                <a:spcPts val="0"/>
              </a:spcBef>
              <a:spcAft>
                <a:spcPts val="0"/>
              </a:spcAft>
              <a:buNone/>
            </a:pPr>
            <a:r>
              <a:rPr lang="en">
                <a:solidFill>
                  <a:srgbClr val="1E302C"/>
                </a:solidFill>
                <a:latin typeface="Franklin Gothic"/>
                <a:ea typeface="Franklin Gothic"/>
                <a:cs typeface="Franklin Gothic"/>
                <a:sym typeface="Franklin Gothic"/>
              </a:rPr>
              <a:t>EDA</a:t>
            </a:r>
            <a:endParaRPr sz="700"/>
          </a:p>
        </p:txBody>
      </p:sp>
      <p:grpSp>
        <p:nvGrpSpPr>
          <p:cNvPr id="213" name="Google Shape;213;p26"/>
          <p:cNvGrpSpPr/>
          <p:nvPr/>
        </p:nvGrpSpPr>
        <p:grpSpPr>
          <a:xfrm>
            <a:off x="-278662" y="4670627"/>
            <a:ext cx="9701319" cy="1158222"/>
            <a:chOff x="0" y="-47625"/>
            <a:chExt cx="5110261" cy="697346"/>
          </a:xfrm>
        </p:grpSpPr>
        <p:sp>
          <p:nvSpPr>
            <p:cNvPr id="214" name="Google Shape;214;p26"/>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215" name="Google Shape;215;p26"/>
            <p:cNvSpPr txBox="1"/>
            <p:nvPr/>
          </p:nvSpPr>
          <p:spPr>
            <a:xfrm>
              <a:off x="0" y="-47625"/>
              <a:ext cx="5110200" cy="697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16" name="Google Shape;216;p26"/>
          <p:cNvSpPr txBox="1"/>
          <p:nvPr/>
        </p:nvSpPr>
        <p:spPr>
          <a:xfrm>
            <a:off x="559564" y="4762300"/>
            <a:ext cx="12063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lang="en" sz="800">
                <a:solidFill>
                  <a:srgbClr val="1E302C"/>
                </a:solidFill>
                <a:latin typeface="Franklin Gothic"/>
                <a:ea typeface="Franklin Gothic"/>
                <a:cs typeface="Franklin Gothic"/>
                <a:sym typeface="Franklin Gothic"/>
              </a:rPr>
              <a:t>Introduction</a:t>
            </a:r>
            <a:endParaRPr sz="700"/>
          </a:p>
        </p:txBody>
      </p:sp>
      <p:grpSp>
        <p:nvGrpSpPr>
          <p:cNvPr id="217" name="Google Shape;217;p26"/>
          <p:cNvGrpSpPr/>
          <p:nvPr/>
        </p:nvGrpSpPr>
        <p:grpSpPr>
          <a:xfrm>
            <a:off x="-278662" y="4762299"/>
            <a:ext cx="9701319" cy="803220"/>
            <a:chOff x="0" y="-134"/>
            <a:chExt cx="5110261" cy="649855"/>
          </a:xfrm>
        </p:grpSpPr>
        <p:sp>
          <p:nvSpPr>
            <p:cNvPr id="218" name="Google Shape;218;p26"/>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219" name="Google Shape;219;p26"/>
            <p:cNvSpPr txBox="1"/>
            <p:nvPr/>
          </p:nvSpPr>
          <p:spPr>
            <a:xfrm>
              <a:off x="0" y="-134"/>
              <a:ext cx="5110200" cy="649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20" name="Google Shape;220;p26"/>
          <p:cNvGrpSpPr/>
          <p:nvPr/>
        </p:nvGrpSpPr>
        <p:grpSpPr>
          <a:xfrm>
            <a:off x="514438" y="4847306"/>
            <a:ext cx="1251473" cy="214618"/>
            <a:chOff x="0" y="-47625"/>
            <a:chExt cx="2647500" cy="454025"/>
          </a:xfrm>
        </p:grpSpPr>
        <p:sp>
          <p:nvSpPr>
            <p:cNvPr id="221" name="Google Shape;221;p26"/>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2" name="Google Shape;222;p26"/>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23" name="Google Shape;223;p26"/>
          <p:cNvGrpSpPr/>
          <p:nvPr/>
        </p:nvGrpSpPr>
        <p:grpSpPr>
          <a:xfrm>
            <a:off x="7378165" y="4847306"/>
            <a:ext cx="1251473" cy="214618"/>
            <a:chOff x="0" y="-47625"/>
            <a:chExt cx="2647500" cy="454025"/>
          </a:xfrm>
        </p:grpSpPr>
        <p:sp>
          <p:nvSpPr>
            <p:cNvPr id="224" name="Google Shape;224;p26"/>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25" name="Google Shape;225;p26"/>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226" name="Google Shape;226;p26"/>
          <p:cNvCxnSpPr/>
          <p:nvPr/>
        </p:nvCxnSpPr>
        <p:spPr>
          <a:xfrm>
            <a:off x="1931560" y="4954601"/>
            <a:ext cx="5280900" cy="0"/>
          </a:xfrm>
          <a:prstGeom prst="straightConnector1">
            <a:avLst/>
          </a:prstGeom>
          <a:noFill/>
          <a:ln cap="rnd" cmpd="sng" w="47625">
            <a:solidFill>
              <a:srgbClr val="FFEFD4"/>
            </a:solidFill>
            <a:prstDash val="lgDash"/>
            <a:round/>
            <a:headEnd len="lg" w="lg" type="oval"/>
            <a:tailEnd len="lg" w="lg" type="oval"/>
          </a:ln>
        </p:spPr>
      </p:cxnSp>
      <p:sp>
        <p:nvSpPr>
          <p:cNvPr id="227" name="Google Shape;227;p26"/>
          <p:cNvSpPr txBox="1"/>
          <p:nvPr/>
        </p:nvSpPr>
        <p:spPr>
          <a:xfrm>
            <a:off x="607863" y="4877650"/>
            <a:ext cx="1158000" cy="1539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lang="en" sz="1000">
                <a:solidFill>
                  <a:srgbClr val="1E302C"/>
                </a:solidFill>
                <a:latin typeface="Franklin Gothic"/>
                <a:ea typeface="Franklin Gothic"/>
                <a:cs typeface="Franklin Gothic"/>
                <a:sym typeface="Franklin Gothic"/>
              </a:rPr>
              <a:t>DSO 545 - Cloud 9</a:t>
            </a:r>
            <a:endParaRPr sz="1000">
              <a:solidFill>
                <a:srgbClr val="1E302C"/>
              </a:solidFill>
              <a:latin typeface="Franklin Gothic"/>
              <a:ea typeface="Franklin Gothic"/>
              <a:cs typeface="Franklin Gothic"/>
              <a:sym typeface="Franklin Gothic"/>
            </a:endParaRPr>
          </a:p>
        </p:txBody>
      </p:sp>
      <p:sp>
        <p:nvSpPr>
          <p:cNvPr id="228" name="Google Shape;228;p26"/>
          <p:cNvSpPr txBox="1"/>
          <p:nvPr/>
        </p:nvSpPr>
        <p:spPr>
          <a:xfrm>
            <a:off x="7471327" y="4884880"/>
            <a:ext cx="1065000" cy="1539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1000" u="none" cap="none" strike="noStrike">
                <a:solidFill>
                  <a:srgbClr val="1E302C"/>
                </a:solidFill>
                <a:latin typeface="Franklin Gothic"/>
                <a:ea typeface="Franklin Gothic"/>
                <a:cs typeface="Franklin Gothic"/>
                <a:sym typeface="Franklin Gothic"/>
              </a:rPr>
              <a:t>Page </a:t>
            </a:r>
            <a:r>
              <a:rPr lang="en" sz="1000">
                <a:solidFill>
                  <a:srgbClr val="1E302C"/>
                </a:solidFill>
                <a:latin typeface="Franklin Gothic"/>
                <a:ea typeface="Franklin Gothic"/>
                <a:cs typeface="Franklin Gothic"/>
                <a:sym typeface="Franklin Gothic"/>
              </a:rPr>
              <a:t>1 </a:t>
            </a:r>
            <a:r>
              <a:rPr b="0" i="0" lang="en" sz="1000" u="none" cap="none" strike="noStrike">
                <a:solidFill>
                  <a:srgbClr val="1E302C"/>
                </a:solidFill>
                <a:latin typeface="Franklin Gothic"/>
                <a:ea typeface="Franklin Gothic"/>
                <a:cs typeface="Franklin Gothic"/>
                <a:sym typeface="Franklin Gothic"/>
              </a:rPr>
              <a:t>of </a:t>
            </a:r>
            <a:r>
              <a:rPr lang="en" sz="1000">
                <a:solidFill>
                  <a:srgbClr val="1E302C"/>
                </a:solidFill>
                <a:latin typeface="Franklin Gothic"/>
                <a:ea typeface="Franklin Gothic"/>
                <a:cs typeface="Franklin Gothic"/>
                <a:sym typeface="Franklin Gothic"/>
              </a:rPr>
              <a:t>10</a:t>
            </a:r>
            <a:endParaRPr sz="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232" name="Shape 232"/>
        <p:cNvGrpSpPr/>
        <p:nvPr/>
      </p:nvGrpSpPr>
      <p:grpSpPr>
        <a:xfrm>
          <a:off x="0" y="0"/>
          <a:ext cx="0" cy="0"/>
          <a:chOff x="0" y="0"/>
          <a:chExt cx="0" cy="0"/>
        </a:xfrm>
      </p:grpSpPr>
      <p:grpSp>
        <p:nvGrpSpPr>
          <p:cNvPr id="233" name="Google Shape;233;p27"/>
          <p:cNvGrpSpPr/>
          <p:nvPr/>
        </p:nvGrpSpPr>
        <p:grpSpPr>
          <a:xfrm>
            <a:off x="-278750" y="4601952"/>
            <a:ext cx="9701319" cy="1158222"/>
            <a:chOff x="0" y="-47625"/>
            <a:chExt cx="5110261" cy="697346"/>
          </a:xfrm>
        </p:grpSpPr>
        <p:sp>
          <p:nvSpPr>
            <p:cNvPr id="234" name="Google Shape;234;p27"/>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235" name="Google Shape;235;p27"/>
            <p:cNvSpPr txBox="1"/>
            <p:nvPr/>
          </p:nvSpPr>
          <p:spPr>
            <a:xfrm>
              <a:off x="0" y="-47625"/>
              <a:ext cx="5110200" cy="697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6" name="Google Shape;236;p27"/>
          <p:cNvGrpSpPr/>
          <p:nvPr/>
        </p:nvGrpSpPr>
        <p:grpSpPr>
          <a:xfrm>
            <a:off x="90224" y="1821996"/>
            <a:ext cx="1874479" cy="1969008"/>
            <a:chOff x="0" y="0"/>
            <a:chExt cx="812800" cy="812800"/>
          </a:xfrm>
        </p:grpSpPr>
        <p:sp>
          <p:nvSpPr>
            <p:cNvPr id="237" name="Google Shape;237;p2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38" name="Google Shape;238;p27"/>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39" name="Google Shape;239;p27"/>
          <p:cNvGrpSpPr/>
          <p:nvPr/>
        </p:nvGrpSpPr>
        <p:grpSpPr>
          <a:xfrm>
            <a:off x="1243204" y="2888105"/>
            <a:ext cx="875955" cy="768990"/>
            <a:chOff x="0" y="0"/>
            <a:chExt cx="812800" cy="812800"/>
          </a:xfrm>
        </p:grpSpPr>
        <p:sp>
          <p:nvSpPr>
            <p:cNvPr id="240" name="Google Shape;240;p2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1" name="Google Shape;241;p27"/>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42" name="Google Shape;242;p27"/>
          <p:cNvGrpSpPr/>
          <p:nvPr/>
        </p:nvGrpSpPr>
        <p:grpSpPr>
          <a:xfrm>
            <a:off x="515666" y="1206574"/>
            <a:ext cx="952602" cy="999825"/>
            <a:chOff x="0" y="0"/>
            <a:chExt cx="812800" cy="812800"/>
          </a:xfrm>
        </p:grpSpPr>
        <p:sp>
          <p:nvSpPr>
            <p:cNvPr id="243" name="Google Shape;243;p27"/>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4" name="Google Shape;244;p27"/>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45" name="Google Shape;245;p27"/>
          <p:cNvSpPr/>
          <p:nvPr/>
        </p:nvSpPr>
        <p:spPr>
          <a:xfrm>
            <a:off x="182029" y="1392201"/>
            <a:ext cx="2004398" cy="1732998"/>
          </a:xfrm>
          <a:custGeom>
            <a:rect b="b" l="l" r="r" t="t"/>
            <a:pathLst>
              <a:path extrusionOk="0" h="6601899" w="7709224">
                <a:moveTo>
                  <a:pt x="0" y="0"/>
                </a:moveTo>
                <a:lnTo>
                  <a:pt x="7709224" y="0"/>
                </a:lnTo>
                <a:lnTo>
                  <a:pt x="7709224" y="6601899"/>
                </a:lnTo>
                <a:lnTo>
                  <a:pt x="0" y="6601899"/>
                </a:lnTo>
                <a:lnTo>
                  <a:pt x="0" y="0"/>
                </a:lnTo>
                <a:close/>
              </a:path>
            </a:pathLst>
          </a:custGeom>
          <a:blipFill rotWithShape="1">
            <a:blip r:embed="rId3">
              <a:alphaModFix/>
            </a:blip>
            <a:stretch>
              <a:fillRect b="0" l="0" r="0" t="0"/>
            </a:stretch>
          </a:blipFill>
          <a:ln>
            <a:noFill/>
          </a:ln>
        </p:spPr>
      </p:sp>
      <p:sp>
        <p:nvSpPr>
          <p:cNvPr id="246" name="Google Shape;246;p27"/>
          <p:cNvSpPr txBox="1"/>
          <p:nvPr/>
        </p:nvSpPr>
        <p:spPr>
          <a:xfrm>
            <a:off x="4748818" y="668839"/>
            <a:ext cx="4006800" cy="107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sz="700"/>
          </a:p>
        </p:txBody>
      </p:sp>
      <p:sp>
        <p:nvSpPr>
          <p:cNvPr id="247" name="Google Shape;247;p27"/>
          <p:cNvSpPr txBox="1"/>
          <p:nvPr/>
        </p:nvSpPr>
        <p:spPr>
          <a:xfrm>
            <a:off x="559477" y="4693625"/>
            <a:ext cx="12063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lang="en" sz="800">
                <a:solidFill>
                  <a:srgbClr val="1E302C"/>
                </a:solidFill>
                <a:latin typeface="Franklin Gothic"/>
                <a:ea typeface="Franklin Gothic"/>
                <a:cs typeface="Franklin Gothic"/>
                <a:sym typeface="Franklin Gothic"/>
              </a:rPr>
              <a:t>Introduction</a:t>
            </a:r>
            <a:endParaRPr sz="700"/>
          </a:p>
        </p:txBody>
      </p:sp>
      <p:cxnSp>
        <p:nvCxnSpPr>
          <p:cNvPr id="248" name="Google Shape;248;p27"/>
          <p:cNvCxnSpPr/>
          <p:nvPr/>
        </p:nvCxnSpPr>
        <p:spPr>
          <a:xfrm>
            <a:off x="2561013" y="783088"/>
            <a:ext cx="5719200" cy="0"/>
          </a:xfrm>
          <a:prstGeom prst="straightConnector1">
            <a:avLst/>
          </a:prstGeom>
          <a:noFill/>
          <a:ln cap="rnd" cmpd="sng" w="47625">
            <a:solidFill>
              <a:srgbClr val="8DAFA8"/>
            </a:solidFill>
            <a:prstDash val="lgDash"/>
            <a:round/>
            <a:headEnd len="sm" w="sm" type="none"/>
            <a:tailEnd len="lg" w="lg" type="oval"/>
          </a:ln>
        </p:spPr>
      </p:cxnSp>
      <p:sp>
        <p:nvSpPr>
          <p:cNvPr id="249" name="Google Shape;249;p27"/>
          <p:cNvSpPr/>
          <p:nvPr/>
        </p:nvSpPr>
        <p:spPr>
          <a:xfrm rot="-6778363">
            <a:off x="-6775" y="2395479"/>
            <a:ext cx="818094" cy="352524"/>
          </a:xfrm>
          <a:custGeom>
            <a:rect b="b" l="l" r="r" t="t"/>
            <a:pathLst>
              <a:path extrusionOk="0" h="705578" w="1637417">
                <a:moveTo>
                  <a:pt x="0" y="0"/>
                </a:moveTo>
                <a:lnTo>
                  <a:pt x="1637417" y="0"/>
                </a:lnTo>
                <a:lnTo>
                  <a:pt x="1637417" y="705577"/>
                </a:lnTo>
                <a:lnTo>
                  <a:pt x="0" y="705577"/>
                </a:lnTo>
                <a:lnTo>
                  <a:pt x="0" y="0"/>
                </a:lnTo>
                <a:close/>
              </a:path>
            </a:pathLst>
          </a:custGeom>
          <a:blipFill rotWithShape="1">
            <a:blip r:embed="rId4">
              <a:alphaModFix/>
            </a:blip>
            <a:stretch>
              <a:fillRect b="0" l="0" r="0" t="0"/>
            </a:stretch>
          </a:blipFill>
          <a:ln>
            <a:noFill/>
          </a:ln>
        </p:spPr>
      </p:sp>
      <p:sp>
        <p:nvSpPr>
          <p:cNvPr id="250" name="Google Shape;250;p27"/>
          <p:cNvSpPr/>
          <p:nvPr/>
        </p:nvSpPr>
        <p:spPr>
          <a:xfrm flipH="1">
            <a:off x="1779380" y="1406086"/>
            <a:ext cx="478694" cy="539282"/>
          </a:xfrm>
          <a:custGeom>
            <a:rect b="b" l="l" r="r" t="t"/>
            <a:pathLst>
              <a:path extrusionOk="0" h="1246895" w="1167547">
                <a:moveTo>
                  <a:pt x="1167547" y="0"/>
                </a:moveTo>
                <a:lnTo>
                  <a:pt x="0" y="0"/>
                </a:lnTo>
                <a:lnTo>
                  <a:pt x="0" y="1246895"/>
                </a:lnTo>
                <a:lnTo>
                  <a:pt x="1167547" y="1246895"/>
                </a:lnTo>
                <a:lnTo>
                  <a:pt x="1167547" y="0"/>
                </a:lnTo>
                <a:close/>
              </a:path>
            </a:pathLst>
          </a:custGeom>
          <a:blipFill rotWithShape="1">
            <a:blip r:embed="rId5">
              <a:alphaModFix/>
            </a:blip>
            <a:stretch>
              <a:fillRect b="0" l="0" r="0" t="0"/>
            </a:stretch>
          </a:blipFill>
          <a:ln>
            <a:noFill/>
          </a:ln>
        </p:spPr>
      </p:sp>
      <p:sp>
        <p:nvSpPr>
          <p:cNvPr id="251" name="Google Shape;251;p27"/>
          <p:cNvSpPr txBox="1"/>
          <p:nvPr/>
        </p:nvSpPr>
        <p:spPr>
          <a:xfrm>
            <a:off x="2464925" y="264150"/>
            <a:ext cx="6012300" cy="477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3100">
                <a:solidFill>
                  <a:srgbClr val="1E302C"/>
                </a:solidFill>
                <a:latin typeface="Calibri"/>
                <a:ea typeface="Calibri"/>
                <a:cs typeface="Calibri"/>
                <a:sym typeface="Calibri"/>
              </a:rPr>
              <a:t>Background &amp; Research Question </a:t>
            </a:r>
            <a:endParaRPr sz="3100">
              <a:latin typeface="Calibri"/>
              <a:ea typeface="Calibri"/>
              <a:cs typeface="Calibri"/>
              <a:sym typeface="Calibri"/>
            </a:endParaRPr>
          </a:p>
        </p:txBody>
      </p:sp>
      <p:sp>
        <p:nvSpPr>
          <p:cNvPr id="252" name="Google Shape;252;p27"/>
          <p:cNvSpPr txBox="1"/>
          <p:nvPr/>
        </p:nvSpPr>
        <p:spPr>
          <a:xfrm>
            <a:off x="2410175" y="861360"/>
            <a:ext cx="6109500" cy="73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700" u="sng">
                <a:solidFill>
                  <a:schemeClr val="dk1"/>
                </a:solidFill>
                <a:latin typeface="Calibri"/>
                <a:ea typeface="Calibri"/>
                <a:cs typeface="Calibri"/>
                <a:sym typeface="Calibri"/>
              </a:rPr>
              <a:t>Research Business Question:</a:t>
            </a:r>
            <a:endParaRPr b="1" i="1" sz="1700" u="sng">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1600">
                <a:solidFill>
                  <a:schemeClr val="dk1"/>
                </a:solidFill>
                <a:latin typeface="Calibri"/>
                <a:ea typeface="Calibri"/>
                <a:cs typeface="Calibri"/>
                <a:sym typeface="Calibri"/>
              </a:rPr>
              <a:t>What are the factors that drive job satisfaction?</a:t>
            </a:r>
            <a:endParaRPr sz="1600">
              <a:solidFill>
                <a:schemeClr val="dk1"/>
              </a:solidFill>
            </a:endParaRPr>
          </a:p>
        </p:txBody>
      </p:sp>
      <p:sp>
        <p:nvSpPr>
          <p:cNvPr id="253" name="Google Shape;253;p27"/>
          <p:cNvSpPr txBox="1"/>
          <p:nvPr/>
        </p:nvSpPr>
        <p:spPr>
          <a:xfrm>
            <a:off x="2376725" y="1499425"/>
            <a:ext cx="61887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600" u="sng">
                <a:latin typeface="Calibri"/>
                <a:ea typeface="Calibri"/>
                <a:cs typeface="Calibri"/>
                <a:sym typeface="Calibri"/>
              </a:rPr>
              <a:t>Importance of the Question:</a:t>
            </a:r>
            <a:endParaRPr b="1" i="1" sz="1600" u="sng">
              <a:latin typeface="Calibri"/>
              <a:ea typeface="Calibri"/>
              <a:cs typeface="Calibri"/>
              <a:sym typeface="Calibri"/>
            </a:endParaRPr>
          </a:p>
          <a:p>
            <a:pPr indent="0" lvl="0" marL="0" rtl="0" algn="l">
              <a:lnSpc>
                <a:spcPct val="115000"/>
              </a:lnSpc>
              <a:spcBef>
                <a:spcPts val="0"/>
              </a:spcBef>
              <a:spcAft>
                <a:spcPts val="0"/>
              </a:spcAft>
              <a:buNone/>
            </a:pPr>
            <a:r>
              <a:rPr b="1" lang="en" sz="1600">
                <a:latin typeface="Calibri"/>
                <a:ea typeface="Calibri"/>
                <a:cs typeface="Calibri"/>
                <a:sym typeface="Calibri"/>
              </a:rPr>
              <a:t>- To create a thriving, high-performing work environment</a:t>
            </a:r>
            <a:endParaRPr b="1" sz="1600">
              <a:latin typeface="Calibri"/>
              <a:ea typeface="Calibri"/>
              <a:cs typeface="Calibri"/>
              <a:sym typeface="Calibri"/>
            </a:endParaRPr>
          </a:p>
          <a:p>
            <a:pPr indent="0" lvl="0" marL="0" rtl="0" algn="l">
              <a:lnSpc>
                <a:spcPct val="115000"/>
              </a:lnSpc>
              <a:spcBef>
                <a:spcPts val="0"/>
              </a:spcBef>
              <a:spcAft>
                <a:spcPts val="0"/>
              </a:spcAft>
              <a:buNone/>
            </a:pPr>
            <a:r>
              <a:rPr b="1" lang="en" sz="1600">
                <a:latin typeface="Calibri"/>
                <a:ea typeface="Calibri"/>
                <a:cs typeface="Calibri"/>
                <a:sym typeface="Calibri"/>
              </a:rPr>
              <a:t>- To foster employee engagement and retention</a:t>
            </a:r>
            <a:endParaRPr b="1" sz="1600">
              <a:latin typeface="Calibri"/>
              <a:ea typeface="Calibri"/>
              <a:cs typeface="Calibri"/>
              <a:sym typeface="Calibri"/>
            </a:endParaRPr>
          </a:p>
          <a:p>
            <a:pPr indent="0" lvl="0" marL="0" rtl="0" algn="l">
              <a:lnSpc>
                <a:spcPct val="115000"/>
              </a:lnSpc>
              <a:spcBef>
                <a:spcPts val="0"/>
              </a:spcBef>
              <a:spcAft>
                <a:spcPts val="0"/>
              </a:spcAft>
              <a:buNone/>
            </a:pPr>
            <a:r>
              <a:rPr b="1" lang="en" sz="1600">
                <a:latin typeface="Calibri"/>
                <a:ea typeface="Calibri"/>
                <a:cs typeface="Calibri"/>
                <a:sym typeface="Calibri"/>
              </a:rPr>
              <a:t>- To enhance organizational success and sustainability</a:t>
            </a:r>
            <a:endParaRPr b="1" sz="1600">
              <a:latin typeface="Calibri"/>
              <a:ea typeface="Calibri"/>
              <a:cs typeface="Calibri"/>
              <a:sym typeface="Calibri"/>
            </a:endParaRPr>
          </a:p>
        </p:txBody>
      </p:sp>
      <p:sp>
        <p:nvSpPr>
          <p:cNvPr id="254" name="Google Shape;254;p27"/>
          <p:cNvSpPr txBox="1"/>
          <p:nvPr/>
        </p:nvSpPr>
        <p:spPr>
          <a:xfrm>
            <a:off x="2370578" y="2696950"/>
            <a:ext cx="5205900" cy="18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i="1" lang="en" sz="1600" u="sng">
                <a:solidFill>
                  <a:schemeClr val="dk1"/>
                </a:solidFill>
                <a:latin typeface="Calibri"/>
                <a:ea typeface="Calibri"/>
                <a:cs typeface="Calibri"/>
                <a:sym typeface="Calibri"/>
              </a:rPr>
              <a:t>Initial Assumptions for Factors:</a:t>
            </a:r>
            <a:endParaRPr b="1" i="1" sz="1600" u="sng">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1600">
                <a:solidFill>
                  <a:schemeClr val="dk1"/>
                </a:solidFill>
                <a:latin typeface="Calibri"/>
                <a:ea typeface="Calibri"/>
                <a:cs typeface="Calibri"/>
                <a:sym typeface="Calibri"/>
              </a:rPr>
              <a:t>1. Monthly Income: Impact on financial well-being</a:t>
            </a:r>
            <a:endParaRPr b="1"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1600">
                <a:solidFill>
                  <a:schemeClr val="dk1"/>
                </a:solidFill>
                <a:latin typeface="Calibri"/>
                <a:ea typeface="Calibri"/>
                <a:cs typeface="Calibri"/>
                <a:sym typeface="Calibri"/>
              </a:rPr>
              <a:t>2. Distance from Home: Influence on commute stress</a:t>
            </a:r>
            <a:endParaRPr b="1"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1600">
                <a:solidFill>
                  <a:schemeClr val="dk1"/>
                </a:solidFill>
                <a:latin typeface="Calibri"/>
                <a:ea typeface="Calibri"/>
                <a:cs typeface="Calibri"/>
                <a:sym typeface="Calibri"/>
              </a:rPr>
              <a:t>3. Company Culture: Affects culture and opportunities</a:t>
            </a:r>
            <a:endParaRPr b="1"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1600">
                <a:solidFill>
                  <a:schemeClr val="dk1"/>
                </a:solidFill>
                <a:latin typeface="Calibri"/>
                <a:ea typeface="Calibri"/>
                <a:cs typeface="Calibri"/>
                <a:sym typeface="Calibri"/>
              </a:rPr>
              <a:t>4. Job Security: Key for well-being and productivity</a:t>
            </a:r>
            <a:endParaRPr b="1" sz="16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b="1" lang="en" sz="1600">
                <a:solidFill>
                  <a:schemeClr val="dk1"/>
                </a:solidFill>
                <a:latin typeface="Calibri"/>
                <a:ea typeface="Calibri"/>
                <a:cs typeface="Calibri"/>
                <a:sym typeface="Calibri"/>
              </a:rPr>
              <a:t>5. Work-life Balance: Reflects work-life dynamics</a:t>
            </a:r>
            <a:endParaRPr b="1" sz="1600">
              <a:solidFill>
                <a:schemeClr val="dk1"/>
              </a:solidFill>
              <a:latin typeface="Calibri"/>
              <a:ea typeface="Calibri"/>
              <a:cs typeface="Calibri"/>
              <a:sym typeface="Calibri"/>
            </a:endParaRPr>
          </a:p>
        </p:txBody>
      </p:sp>
      <p:grpSp>
        <p:nvGrpSpPr>
          <p:cNvPr id="255" name="Google Shape;255;p27"/>
          <p:cNvGrpSpPr/>
          <p:nvPr/>
        </p:nvGrpSpPr>
        <p:grpSpPr>
          <a:xfrm>
            <a:off x="-278750" y="4693624"/>
            <a:ext cx="9701319" cy="803220"/>
            <a:chOff x="0" y="-134"/>
            <a:chExt cx="5110261" cy="649855"/>
          </a:xfrm>
        </p:grpSpPr>
        <p:sp>
          <p:nvSpPr>
            <p:cNvPr id="256" name="Google Shape;256;p27"/>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257" name="Google Shape;257;p27"/>
            <p:cNvSpPr txBox="1"/>
            <p:nvPr/>
          </p:nvSpPr>
          <p:spPr>
            <a:xfrm>
              <a:off x="0" y="-134"/>
              <a:ext cx="5110200" cy="649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58" name="Google Shape;258;p27"/>
          <p:cNvGrpSpPr/>
          <p:nvPr/>
        </p:nvGrpSpPr>
        <p:grpSpPr>
          <a:xfrm>
            <a:off x="514350" y="4778631"/>
            <a:ext cx="1251473" cy="214618"/>
            <a:chOff x="0" y="-47625"/>
            <a:chExt cx="2647500" cy="454025"/>
          </a:xfrm>
        </p:grpSpPr>
        <p:sp>
          <p:nvSpPr>
            <p:cNvPr id="259" name="Google Shape;259;p27"/>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0" name="Google Shape;260;p27"/>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61" name="Google Shape;261;p27"/>
          <p:cNvGrpSpPr/>
          <p:nvPr/>
        </p:nvGrpSpPr>
        <p:grpSpPr>
          <a:xfrm>
            <a:off x="7378077" y="4778631"/>
            <a:ext cx="1251473" cy="214618"/>
            <a:chOff x="0" y="-47625"/>
            <a:chExt cx="2647500" cy="454025"/>
          </a:xfrm>
        </p:grpSpPr>
        <p:sp>
          <p:nvSpPr>
            <p:cNvPr id="262" name="Google Shape;262;p27"/>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63" name="Google Shape;263;p27"/>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264" name="Google Shape;264;p27"/>
          <p:cNvCxnSpPr/>
          <p:nvPr/>
        </p:nvCxnSpPr>
        <p:spPr>
          <a:xfrm>
            <a:off x="1931472" y="4885926"/>
            <a:ext cx="5280900" cy="0"/>
          </a:xfrm>
          <a:prstGeom prst="straightConnector1">
            <a:avLst/>
          </a:prstGeom>
          <a:noFill/>
          <a:ln cap="rnd" cmpd="sng" w="47625">
            <a:solidFill>
              <a:srgbClr val="FFEFD4"/>
            </a:solidFill>
            <a:prstDash val="lgDash"/>
            <a:round/>
            <a:headEnd len="lg" w="lg" type="oval"/>
            <a:tailEnd len="lg" w="lg" type="oval"/>
          </a:ln>
        </p:spPr>
      </p:cxnSp>
      <p:sp>
        <p:nvSpPr>
          <p:cNvPr id="265" name="Google Shape;265;p27"/>
          <p:cNvSpPr txBox="1"/>
          <p:nvPr/>
        </p:nvSpPr>
        <p:spPr>
          <a:xfrm>
            <a:off x="607776" y="4808975"/>
            <a:ext cx="1158000" cy="1539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lang="en" sz="1000">
                <a:solidFill>
                  <a:srgbClr val="1E302C"/>
                </a:solidFill>
                <a:latin typeface="Franklin Gothic"/>
                <a:ea typeface="Franklin Gothic"/>
                <a:cs typeface="Franklin Gothic"/>
                <a:sym typeface="Franklin Gothic"/>
              </a:rPr>
              <a:t>DSO 545 - Cloud 9</a:t>
            </a:r>
            <a:endParaRPr sz="1000">
              <a:solidFill>
                <a:srgbClr val="1E302C"/>
              </a:solidFill>
              <a:latin typeface="Franklin Gothic"/>
              <a:ea typeface="Franklin Gothic"/>
              <a:cs typeface="Franklin Gothic"/>
              <a:sym typeface="Franklin Gothic"/>
            </a:endParaRPr>
          </a:p>
        </p:txBody>
      </p:sp>
      <p:sp>
        <p:nvSpPr>
          <p:cNvPr id="266" name="Google Shape;266;p27"/>
          <p:cNvSpPr txBox="1"/>
          <p:nvPr/>
        </p:nvSpPr>
        <p:spPr>
          <a:xfrm>
            <a:off x="7471240" y="4816205"/>
            <a:ext cx="1065000" cy="1539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1000" u="none" cap="none" strike="noStrike">
                <a:solidFill>
                  <a:srgbClr val="1E302C"/>
                </a:solidFill>
                <a:latin typeface="Franklin Gothic"/>
                <a:ea typeface="Franklin Gothic"/>
                <a:cs typeface="Franklin Gothic"/>
                <a:sym typeface="Franklin Gothic"/>
              </a:rPr>
              <a:t>Page 2 of </a:t>
            </a:r>
            <a:r>
              <a:rPr lang="en" sz="1000">
                <a:solidFill>
                  <a:srgbClr val="1E302C"/>
                </a:solidFill>
                <a:latin typeface="Franklin Gothic"/>
                <a:ea typeface="Franklin Gothic"/>
                <a:cs typeface="Franklin Gothic"/>
                <a:sym typeface="Franklin Gothic"/>
              </a:rPr>
              <a:t>10</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270" name="Shape 270"/>
        <p:cNvGrpSpPr/>
        <p:nvPr/>
      </p:nvGrpSpPr>
      <p:grpSpPr>
        <a:xfrm>
          <a:off x="0" y="0"/>
          <a:ext cx="0" cy="0"/>
          <a:chOff x="0" y="0"/>
          <a:chExt cx="0" cy="0"/>
        </a:xfrm>
      </p:grpSpPr>
      <p:grpSp>
        <p:nvGrpSpPr>
          <p:cNvPr id="271" name="Google Shape;271;p28"/>
          <p:cNvGrpSpPr/>
          <p:nvPr/>
        </p:nvGrpSpPr>
        <p:grpSpPr>
          <a:xfrm>
            <a:off x="-278650" y="4526925"/>
            <a:ext cx="9701319" cy="1128863"/>
            <a:chOff x="0" y="-134"/>
            <a:chExt cx="5110261" cy="649855"/>
          </a:xfrm>
        </p:grpSpPr>
        <p:sp>
          <p:nvSpPr>
            <p:cNvPr id="272" name="Google Shape;272;p28"/>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273" name="Google Shape;273;p28"/>
            <p:cNvSpPr txBox="1"/>
            <p:nvPr/>
          </p:nvSpPr>
          <p:spPr>
            <a:xfrm>
              <a:off x="0" y="-134"/>
              <a:ext cx="5110200" cy="649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74" name="Google Shape;274;p28"/>
          <p:cNvGrpSpPr/>
          <p:nvPr/>
        </p:nvGrpSpPr>
        <p:grpSpPr>
          <a:xfrm>
            <a:off x="514350" y="4737206"/>
            <a:ext cx="1251409" cy="214618"/>
            <a:chOff x="0" y="-47625"/>
            <a:chExt cx="2647365" cy="454025"/>
          </a:xfrm>
        </p:grpSpPr>
        <p:sp>
          <p:nvSpPr>
            <p:cNvPr id="275" name="Google Shape;275;p28"/>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6" name="Google Shape;276;p28"/>
            <p:cNvSpPr txBox="1"/>
            <p:nvPr/>
          </p:nvSpPr>
          <p:spPr>
            <a:xfrm>
              <a:off x="0" y="-47625"/>
              <a:ext cx="2647365"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77" name="Google Shape;277;p28"/>
          <p:cNvGrpSpPr/>
          <p:nvPr/>
        </p:nvGrpSpPr>
        <p:grpSpPr>
          <a:xfrm>
            <a:off x="7378077" y="4737206"/>
            <a:ext cx="1251409" cy="214618"/>
            <a:chOff x="0" y="-47625"/>
            <a:chExt cx="2647365" cy="454025"/>
          </a:xfrm>
        </p:grpSpPr>
        <p:sp>
          <p:nvSpPr>
            <p:cNvPr id="278" name="Google Shape;278;p28"/>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79" name="Google Shape;279;p28"/>
            <p:cNvSpPr txBox="1"/>
            <p:nvPr/>
          </p:nvSpPr>
          <p:spPr>
            <a:xfrm>
              <a:off x="0" y="-47625"/>
              <a:ext cx="2647365" cy="454025"/>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280" name="Google Shape;280;p28"/>
          <p:cNvCxnSpPr/>
          <p:nvPr/>
        </p:nvCxnSpPr>
        <p:spPr>
          <a:xfrm>
            <a:off x="1931472" y="4844501"/>
            <a:ext cx="5280900" cy="0"/>
          </a:xfrm>
          <a:prstGeom prst="straightConnector1">
            <a:avLst/>
          </a:prstGeom>
          <a:noFill/>
          <a:ln cap="rnd" cmpd="sng" w="47625">
            <a:solidFill>
              <a:srgbClr val="FFEFD4"/>
            </a:solidFill>
            <a:prstDash val="lgDash"/>
            <a:round/>
            <a:headEnd len="lg" w="lg" type="oval"/>
            <a:tailEnd len="lg" w="lg" type="oval"/>
          </a:ln>
        </p:spPr>
      </p:cxnSp>
      <p:sp>
        <p:nvSpPr>
          <p:cNvPr id="281" name="Google Shape;281;p28"/>
          <p:cNvSpPr txBox="1"/>
          <p:nvPr/>
        </p:nvSpPr>
        <p:spPr>
          <a:xfrm>
            <a:off x="607776" y="4767550"/>
            <a:ext cx="1158000" cy="1539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lang="en" sz="1000">
                <a:solidFill>
                  <a:srgbClr val="1E302C"/>
                </a:solidFill>
                <a:latin typeface="Franklin Gothic"/>
                <a:ea typeface="Franklin Gothic"/>
                <a:cs typeface="Franklin Gothic"/>
                <a:sym typeface="Franklin Gothic"/>
              </a:rPr>
              <a:t>DSO 545 - Cloud 9</a:t>
            </a:r>
            <a:endParaRPr sz="1000">
              <a:solidFill>
                <a:srgbClr val="1E302C"/>
              </a:solidFill>
              <a:latin typeface="Franklin Gothic"/>
              <a:ea typeface="Franklin Gothic"/>
              <a:cs typeface="Franklin Gothic"/>
              <a:sym typeface="Franklin Gothic"/>
            </a:endParaRPr>
          </a:p>
        </p:txBody>
      </p:sp>
      <p:sp>
        <p:nvSpPr>
          <p:cNvPr id="282" name="Google Shape;282;p28"/>
          <p:cNvSpPr txBox="1"/>
          <p:nvPr/>
        </p:nvSpPr>
        <p:spPr>
          <a:xfrm>
            <a:off x="7471240" y="4774780"/>
            <a:ext cx="1065000" cy="1539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1000" u="none" cap="none" strike="noStrike">
                <a:solidFill>
                  <a:srgbClr val="1E302C"/>
                </a:solidFill>
                <a:latin typeface="Franklin Gothic"/>
                <a:ea typeface="Franklin Gothic"/>
                <a:cs typeface="Franklin Gothic"/>
                <a:sym typeface="Franklin Gothic"/>
              </a:rPr>
              <a:t>Page </a:t>
            </a:r>
            <a:r>
              <a:rPr lang="en" sz="1000">
                <a:solidFill>
                  <a:srgbClr val="1E302C"/>
                </a:solidFill>
                <a:latin typeface="Franklin Gothic"/>
                <a:ea typeface="Franklin Gothic"/>
                <a:cs typeface="Franklin Gothic"/>
                <a:sym typeface="Franklin Gothic"/>
              </a:rPr>
              <a:t>3</a:t>
            </a:r>
            <a:r>
              <a:rPr b="0" i="0" lang="en" sz="1000" u="none" cap="none" strike="noStrike">
                <a:solidFill>
                  <a:srgbClr val="1E302C"/>
                </a:solidFill>
                <a:latin typeface="Franklin Gothic"/>
                <a:ea typeface="Franklin Gothic"/>
                <a:cs typeface="Franklin Gothic"/>
                <a:sym typeface="Franklin Gothic"/>
              </a:rPr>
              <a:t> of </a:t>
            </a:r>
            <a:r>
              <a:rPr lang="en" sz="1000">
                <a:solidFill>
                  <a:srgbClr val="1E302C"/>
                </a:solidFill>
                <a:latin typeface="Franklin Gothic"/>
                <a:ea typeface="Franklin Gothic"/>
                <a:cs typeface="Franklin Gothic"/>
                <a:sym typeface="Franklin Gothic"/>
              </a:rPr>
              <a:t>10</a:t>
            </a:r>
            <a:endParaRPr sz="900"/>
          </a:p>
        </p:txBody>
      </p:sp>
      <p:sp>
        <p:nvSpPr>
          <p:cNvPr id="283" name="Google Shape;283;p28"/>
          <p:cNvSpPr txBox="1"/>
          <p:nvPr/>
        </p:nvSpPr>
        <p:spPr>
          <a:xfrm>
            <a:off x="514350" y="320823"/>
            <a:ext cx="3546300" cy="861900"/>
          </a:xfrm>
          <a:prstGeom prst="rect">
            <a:avLst/>
          </a:prstGeom>
          <a:noFill/>
          <a:ln>
            <a:noFill/>
          </a:ln>
        </p:spPr>
        <p:txBody>
          <a:bodyPr anchorCtr="0" anchor="t" bIns="0" lIns="0" spcFirstLastPara="1" rIns="0" wrap="square" tIns="0">
            <a:spAutoFit/>
          </a:bodyPr>
          <a:lstStyle/>
          <a:p>
            <a:pPr indent="0" lvl="0" marL="0" marR="0" rtl="0" algn="l">
              <a:lnSpc>
                <a:spcPct val="140005"/>
              </a:lnSpc>
              <a:spcBef>
                <a:spcPts val="0"/>
              </a:spcBef>
              <a:spcAft>
                <a:spcPts val="0"/>
              </a:spcAft>
              <a:buNone/>
            </a:pPr>
            <a:r>
              <a:rPr lang="en" sz="5600">
                <a:solidFill>
                  <a:srgbClr val="8F6234"/>
                </a:solidFill>
                <a:latin typeface="League Gothic"/>
                <a:ea typeface="League Gothic"/>
                <a:cs typeface="League Gothic"/>
                <a:sym typeface="League Gothic"/>
              </a:rPr>
              <a:t>Dataset</a:t>
            </a:r>
            <a:endParaRPr sz="700"/>
          </a:p>
        </p:txBody>
      </p:sp>
      <p:grpSp>
        <p:nvGrpSpPr>
          <p:cNvPr id="284" name="Google Shape;284;p28"/>
          <p:cNvGrpSpPr/>
          <p:nvPr/>
        </p:nvGrpSpPr>
        <p:grpSpPr>
          <a:xfrm>
            <a:off x="5264624" y="896700"/>
            <a:ext cx="4040976" cy="1317230"/>
            <a:chOff x="25224" y="-118014"/>
            <a:chExt cx="1294148" cy="693900"/>
          </a:xfrm>
        </p:grpSpPr>
        <p:sp>
          <p:nvSpPr>
            <p:cNvPr id="285" name="Google Shape;285;p28"/>
            <p:cNvSpPr/>
            <p:nvPr/>
          </p:nvSpPr>
          <p:spPr>
            <a:xfrm>
              <a:off x="25224" y="-80284"/>
              <a:ext cx="1222430" cy="595238"/>
            </a:xfrm>
            <a:custGeom>
              <a:rect b="b" l="l" r="r" t="t"/>
              <a:pathLst>
                <a:path extrusionOk="0" h="595238" w="1113831">
                  <a:moveTo>
                    <a:pt x="36613" y="0"/>
                  </a:moveTo>
                  <a:lnTo>
                    <a:pt x="1077218" y="0"/>
                  </a:lnTo>
                  <a:cubicBezTo>
                    <a:pt x="1097439" y="0"/>
                    <a:pt x="1113831" y="16392"/>
                    <a:pt x="1113831" y="36613"/>
                  </a:cubicBezTo>
                  <a:lnTo>
                    <a:pt x="1113831" y="558625"/>
                  </a:lnTo>
                  <a:cubicBezTo>
                    <a:pt x="1113831" y="578846"/>
                    <a:pt x="1097439" y="595238"/>
                    <a:pt x="1077218" y="595238"/>
                  </a:cubicBezTo>
                  <a:lnTo>
                    <a:pt x="36613" y="595238"/>
                  </a:lnTo>
                  <a:cubicBezTo>
                    <a:pt x="16392" y="595238"/>
                    <a:pt x="0" y="578846"/>
                    <a:pt x="0" y="558625"/>
                  </a:cubicBezTo>
                  <a:lnTo>
                    <a:pt x="0" y="36613"/>
                  </a:lnTo>
                  <a:cubicBezTo>
                    <a:pt x="0" y="16392"/>
                    <a:pt x="16392" y="0"/>
                    <a:pt x="36613" y="0"/>
                  </a:cubicBezTo>
                  <a:close/>
                </a:path>
              </a:pathLst>
            </a:custGeom>
            <a:solidFill>
              <a:srgbClr val="FFEFD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86" name="Google Shape;286;p28"/>
            <p:cNvSpPr txBox="1"/>
            <p:nvPr/>
          </p:nvSpPr>
          <p:spPr>
            <a:xfrm>
              <a:off x="34472" y="-118014"/>
              <a:ext cx="1284900" cy="693900"/>
            </a:xfrm>
            <a:prstGeom prst="rect">
              <a:avLst/>
            </a:prstGeom>
            <a:noFill/>
            <a:ln>
              <a:noFill/>
            </a:ln>
          </p:spPr>
          <p:txBody>
            <a:bodyPr anchorCtr="0" anchor="ctr" bIns="25400" lIns="25400" spcFirstLastPara="1" rIns="25400" wrap="square" tIns="25400">
              <a:noAutofit/>
            </a:bodyPr>
            <a:lstStyle/>
            <a:p>
              <a:pPr indent="0" lvl="0" marL="0" rtl="0" algn="l">
                <a:lnSpc>
                  <a:spcPct val="115000"/>
                </a:lnSpc>
                <a:spcBef>
                  <a:spcPts val="0"/>
                </a:spcBef>
                <a:spcAft>
                  <a:spcPts val="0"/>
                </a:spcAft>
                <a:buSzPts val="1100"/>
                <a:buNone/>
              </a:pPr>
              <a:r>
                <a:rPr b="1" lang="en" sz="1500">
                  <a:solidFill>
                    <a:srgbClr val="595959"/>
                  </a:solidFill>
                </a:rPr>
                <a:t>Diversity</a:t>
              </a:r>
              <a:r>
                <a:rPr lang="en" sz="1500">
                  <a:solidFill>
                    <a:srgbClr val="595959"/>
                  </a:solidFill>
                </a:rPr>
                <a:t> (Ex. Job Role, Education Level)</a:t>
              </a:r>
              <a:endParaRPr sz="1500">
                <a:solidFill>
                  <a:srgbClr val="595959"/>
                </a:solidFill>
              </a:endParaRPr>
            </a:p>
            <a:p>
              <a:pPr indent="0" lvl="0" marL="0" rtl="0" algn="l">
                <a:lnSpc>
                  <a:spcPct val="115000"/>
                </a:lnSpc>
                <a:spcBef>
                  <a:spcPts val="1200"/>
                </a:spcBef>
                <a:spcAft>
                  <a:spcPts val="0"/>
                </a:spcAft>
                <a:buSzPts val="1100"/>
                <a:buNone/>
              </a:pPr>
              <a:r>
                <a:rPr lang="en" sz="1500">
                  <a:solidFill>
                    <a:srgbClr val="595959"/>
                  </a:solidFill>
                </a:rPr>
                <a:t>Good </a:t>
              </a:r>
              <a:r>
                <a:rPr b="1" lang="en" sz="1500">
                  <a:solidFill>
                    <a:srgbClr val="595959"/>
                  </a:solidFill>
                </a:rPr>
                <a:t>Quality</a:t>
              </a:r>
              <a:r>
                <a:rPr lang="en" sz="1500">
                  <a:solidFill>
                    <a:srgbClr val="595959"/>
                  </a:solidFill>
                </a:rPr>
                <a:t> and </a:t>
              </a:r>
              <a:r>
                <a:rPr b="1" lang="en" sz="1500">
                  <a:solidFill>
                    <a:srgbClr val="595959"/>
                  </a:solidFill>
                </a:rPr>
                <a:t>Amount</a:t>
              </a:r>
              <a:r>
                <a:rPr lang="en" sz="1500">
                  <a:solidFill>
                    <a:srgbClr val="595959"/>
                  </a:solidFill>
                </a:rPr>
                <a:t> of factors (</a:t>
              </a:r>
              <a:r>
                <a:rPr b="1" lang="en" sz="1500">
                  <a:solidFill>
                    <a:srgbClr val="595959"/>
                  </a:solidFill>
                </a:rPr>
                <a:t>23</a:t>
              </a:r>
              <a:r>
                <a:rPr lang="en" sz="1500">
                  <a:solidFill>
                    <a:srgbClr val="595959"/>
                  </a:solidFill>
                </a:rPr>
                <a:t>)</a:t>
              </a:r>
              <a:endParaRPr sz="15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500">
                  <a:solidFill>
                    <a:srgbClr val="595959"/>
                  </a:solidFill>
                </a:rPr>
                <a:t>T</a:t>
              </a:r>
              <a:r>
                <a:rPr lang="en" sz="1500">
                  <a:solidFill>
                    <a:srgbClr val="595959"/>
                  </a:solidFill>
                </a:rPr>
                <a:t>he </a:t>
              </a:r>
              <a:r>
                <a:rPr b="1" lang="en" sz="1500">
                  <a:solidFill>
                    <a:srgbClr val="595959"/>
                  </a:solidFill>
                </a:rPr>
                <a:t>MOST</a:t>
              </a:r>
              <a:r>
                <a:rPr lang="en" sz="1500">
                  <a:solidFill>
                    <a:srgbClr val="595959"/>
                  </a:solidFill>
                </a:rPr>
                <a:t> number of observations. (</a:t>
              </a:r>
              <a:r>
                <a:rPr b="1" lang="en" sz="1500">
                  <a:solidFill>
                    <a:srgbClr val="595959"/>
                  </a:solidFill>
                </a:rPr>
                <a:t>59598</a:t>
              </a:r>
              <a:r>
                <a:rPr lang="en" sz="1500">
                  <a:solidFill>
                    <a:srgbClr val="595959"/>
                  </a:solidFill>
                </a:rPr>
                <a:t>)</a:t>
              </a:r>
              <a:endParaRPr sz="1500">
                <a:solidFill>
                  <a:schemeClr val="dk1"/>
                </a:solidFill>
                <a:latin typeface="Calibri"/>
                <a:ea typeface="Calibri"/>
                <a:cs typeface="Calibri"/>
                <a:sym typeface="Calibri"/>
              </a:endParaRPr>
            </a:p>
          </p:txBody>
        </p:sp>
      </p:grpSp>
      <p:grpSp>
        <p:nvGrpSpPr>
          <p:cNvPr id="287" name="Google Shape;287;p28"/>
          <p:cNvGrpSpPr/>
          <p:nvPr/>
        </p:nvGrpSpPr>
        <p:grpSpPr>
          <a:xfrm>
            <a:off x="6437132" y="511286"/>
            <a:ext cx="1534091" cy="537809"/>
            <a:chOff x="6164900" y="439882"/>
            <a:chExt cx="1899567" cy="609277"/>
          </a:xfrm>
        </p:grpSpPr>
        <p:grpSp>
          <p:nvGrpSpPr>
            <p:cNvPr id="288" name="Google Shape;288;p28"/>
            <p:cNvGrpSpPr/>
            <p:nvPr/>
          </p:nvGrpSpPr>
          <p:grpSpPr>
            <a:xfrm>
              <a:off x="6164900" y="454450"/>
              <a:ext cx="1899567" cy="594709"/>
              <a:chOff x="0" y="-47625"/>
              <a:chExt cx="850451" cy="158100"/>
            </a:xfrm>
          </p:grpSpPr>
          <p:sp>
            <p:nvSpPr>
              <p:cNvPr id="289" name="Google Shape;289;p28"/>
              <p:cNvSpPr/>
              <p:nvPr/>
            </p:nvSpPr>
            <p:spPr>
              <a:xfrm>
                <a:off x="0" y="-45899"/>
                <a:ext cx="850451" cy="110461"/>
              </a:xfrm>
              <a:custGeom>
                <a:rect b="b" l="l" r="r" t="t"/>
                <a:pathLst>
                  <a:path extrusionOk="0" h="110461" w="850451">
                    <a:moveTo>
                      <a:pt x="47952" y="0"/>
                    </a:moveTo>
                    <a:lnTo>
                      <a:pt x="802499" y="0"/>
                    </a:lnTo>
                    <a:cubicBezTo>
                      <a:pt x="815217" y="0"/>
                      <a:pt x="827413" y="5052"/>
                      <a:pt x="836406" y="14045"/>
                    </a:cubicBezTo>
                    <a:cubicBezTo>
                      <a:pt x="845399" y="23037"/>
                      <a:pt x="850451" y="35234"/>
                      <a:pt x="850451" y="47952"/>
                    </a:cubicBezTo>
                    <a:lnTo>
                      <a:pt x="850451" y="62509"/>
                    </a:lnTo>
                    <a:cubicBezTo>
                      <a:pt x="850451" y="88992"/>
                      <a:pt x="828982" y="110461"/>
                      <a:pt x="802499" y="110461"/>
                    </a:cubicBezTo>
                    <a:lnTo>
                      <a:pt x="47952" y="110461"/>
                    </a:lnTo>
                    <a:cubicBezTo>
                      <a:pt x="35234" y="110461"/>
                      <a:pt x="23037" y="105409"/>
                      <a:pt x="14045" y="96416"/>
                    </a:cubicBezTo>
                    <a:cubicBezTo>
                      <a:pt x="5052" y="87424"/>
                      <a:pt x="0" y="75227"/>
                      <a:pt x="0" y="62509"/>
                    </a:cubicBezTo>
                    <a:lnTo>
                      <a:pt x="0" y="47952"/>
                    </a:lnTo>
                    <a:cubicBezTo>
                      <a:pt x="0" y="35234"/>
                      <a:pt x="5052" y="23037"/>
                      <a:pt x="14045" y="14045"/>
                    </a:cubicBezTo>
                    <a:cubicBezTo>
                      <a:pt x="23037" y="5052"/>
                      <a:pt x="35234" y="0"/>
                      <a:pt x="47952"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90" name="Google Shape;290;p28"/>
              <p:cNvSpPr txBox="1"/>
              <p:nvPr/>
            </p:nvSpPr>
            <p:spPr>
              <a:xfrm>
                <a:off x="0" y="-47625"/>
                <a:ext cx="755100" cy="1581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1" i="0" sz="900" u="none" cap="none" strike="noStrike">
                  <a:solidFill>
                    <a:schemeClr val="dk1"/>
                  </a:solidFill>
                  <a:latin typeface="Calibri"/>
                  <a:ea typeface="Calibri"/>
                  <a:cs typeface="Calibri"/>
                  <a:sym typeface="Calibri"/>
                </a:endParaRPr>
              </a:p>
            </p:txBody>
          </p:sp>
        </p:grpSp>
        <p:sp>
          <p:nvSpPr>
            <p:cNvPr id="291" name="Google Shape;291;p28"/>
            <p:cNvSpPr txBox="1"/>
            <p:nvPr/>
          </p:nvSpPr>
          <p:spPr>
            <a:xfrm>
              <a:off x="6378188" y="439882"/>
              <a:ext cx="1473000" cy="418500"/>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lang="en" sz="2400">
                  <a:solidFill>
                    <a:srgbClr val="FFF7EF"/>
                  </a:solidFill>
                  <a:latin typeface="Franklin Gothic"/>
                  <a:ea typeface="Franklin Gothic"/>
                  <a:cs typeface="Franklin Gothic"/>
                  <a:sym typeface="Franklin Gothic"/>
                </a:rPr>
                <a:t>Why?</a:t>
              </a:r>
              <a:r>
                <a:rPr b="1" lang="en" sz="2400">
                  <a:solidFill>
                    <a:srgbClr val="FFF7EF"/>
                  </a:solidFill>
                  <a:latin typeface="Franklin Gothic"/>
                  <a:ea typeface="Franklin Gothic"/>
                  <a:cs typeface="Franklin Gothic"/>
                  <a:sym typeface="Franklin Gothic"/>
                </a:rPr>
                <a:t> </a:t>
              </a:r>
              <a:endParaRPr sz="2400"/>
            </a:p>
          </p:txBody>
        </p:sp>
      </p:grpSp>
      <p:sp>
        <p:nvSpPr>
          <p:cNvPr id="292" name="Google Shape;292;p28"/>
          <p:cNvSpPr txBox="1"/>
          <p:nvPr/>
        </p:nvSpPr>
        <p:spPr>
          <a:xfrm>
            <a:off x="6622600" y="3284246"/>
            <a:ext cx="1899600" cy="1077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t/>
            </a:r>
            <a:endParaRPr sz="700"/>
          </a:p>
        </p:txBody>
      </p:sp>
      <p:sp>
        <p:nvSpPr>
          <p:cNvPr id="293" name="Google Shape;293;p28"/>
          <p:cNvSpPr/>
          <p:nvPr/>
        </p:nvSpPr>
        <p:spPr>
          <a:xfrm rot="1964114">
            <a:off x="1799884" y="217229"/>
            <a:ext cx="919877" cy="396383"/>
          </a:xfrm>
          <a:custGeom>
            <a:rect b="b" l="l" r="r" t="t"/>
            <a:pathLst>
              <a:path extrusionOk="0" h="793879" w="1842335">
                <a:moveTo>
                  <a:pt x="0" y="0"/>
                </a:moveTo>
                <a:lnTo>
                  <a:pt x="1842335" y="0"/>
                </a:lnTo>
                <a:lnTo>
                  <a:pt x="1842335" y="793880"/>
                </a:lnTo>
                <a:lnTo>
                  <a:pt x="0" y="793880"/>
                </a:lnTo>
                <a:lnTo>
                  <a:pt x="0" y="0"/>
                </a:lnTo>
                <a:close/>
              </a:path>
            </a:pathLst>
          </a:custGeom>
          <a:blipFill rotWithShape="1">
            <a:blip r:embed="rId3">
              <a:alphaModFix/>
            </a:blip>
            <a:stretch>
              <a:fillRect b="0" l="0" r="0" t="0"/>
            </a:stretch>
          </a:blipFill>
          <a:ln>
            <a:noFill/>
          </a:ln>
        </p:spPr>
      </p:sp>
      <p:sp>
        <p:nvSpPr>
          <p:cNvPr id="294" name="Google Shape;294;p28"/>
          <p:cNvSpPr/>
          <p:nvPr/>
        </p:nvSpPr>
        <p:spPr>
          <a:xfrm flipH="1">
            <a:off x="125547" y="767489"/>
            <a:ext cx="388802" cy="415226"/>
          </a:xfrm>
          <a:custGeom>
            <a:rect b="b" l="l" r="r" t="t"/>
            <a:pathLst>
              <a:path extrusionOk="0" h="830451" w="777604">
                <a:moveTo>
                  <a:pt x="777604" y="0"/>
                </a:moveTo>
                <a:lnTo>
                  <a:pt x="0" y="0"/>
                </a:lnTo>
                <a:lnTo>
                  <a:pt x="0" y="830451"/>
                </a:lnTo>
                <a:lnTo>
                  <a:pt x="777604" y="830451"/>
                </a:lnTo>
                <a:lnTo>
                  <a:pt x="777604" y="0"/>
                </a:lnTo>
                <a:close/>
              </a:path>
            </a:pathLst>
          </a:custGeom>
          <a:blipFill rotWithShape="1">
            <a:blip r:embed="rId4">
              <a:alphaModFix/>
            </a:blip>
            <a:stretch>
              <a:fillRect b="0" l="0" r="0" t="0"/>
            </a:stretch>
          </a:blipFill>
          <a:ln>
            <a:noFill/>
          </a:ln>
        </p:spPr>
      </p:sp>
      <p:pic>
        <p:nvPicPr>
          <p:cNvPr id="295" name="Google Shape;295;p28"/>
          <p:cNvPicPr preferRelativeResize="0"/>
          <p:nvPr/>
        </p:nvPicPr>
        <p:blipFill rotWithShape="1">
          <a:blip r:embed="rId5">
            <a:alphaModFix/>
          </a:blip>
          <a:srcRect b="0" l="0" r="0" t="0"/>
          <a:stretch/>
        </p:blipFill>
        <p:spPr>
          <a:xfrm>
            <a:off x="125550" y="1264425"/>
            <a:ext cx="5155351" cy="3257177"/>
          </a:xfrm>
          <a:prstGeom prst="rect">
            <a:avLst/>
          </a:prstGeom>
          <a:noFill/>
          <a:ln>
            <a:noFill/>
          </a:ln>
        </p:spPr>
      </p:pic>
      <p:grpSp>
        <p:nvGrpSpPr>
          <p:cNvPr id="296" name="Google Shape;296;p28"/>
          <p:cNvGrpSpPr/>
          <p:nvPr/>
        </p:nvGrpSpPr>
        <p:grpSpPr>
          <a:xfrm>
            <a:off x="5194900" y="2664125"/>
            <a:ext cx="3949070" cy="2044569"/>
            <a:chOff x="-3019" y="-28641"/>
            <a:chExt cx="1284000" cy="940421"/>
          </a:xfrm>
        </p:grpSpPr>
        <p:sp>
          <p:nvSpPr>
            <p:cNvPr id="297" name="Google Shape;297;p28"/>
            <p:cNvSpPr/>
            <p:nvPr/>
          </p:nvSpPr>
          <p:spPr>
            <a:xfrm>
              <a:off x="23197" y="-28641"/>
              <a:ext cx="1222430" cy="916667"/>
            </a:xfrm>
            <a:custGeom>
              <a:rect b="b" l="l" r="r" t="t"/>
              <a:pathLst>
                <a:path extrusionOk="0" h="595238" w="1113831">
                  <a:moveTo>
                    <a:pt x="36613" y="0"/>
                  </a:moveTo>
                  <a:lnTo>
                    <a:pt x="1077218" y="0"/>
                  </a:lnTo>
                  <a:cubicBezTo>
                    <a:pt x="1097439" y="0"/>
                    <a:pt x="1113831" y="16392"/>
                    <a:pt x="1113831" y="36613"/>
                  </a:cubicBezTo>
                  <a:lnTo>
                    <a:pt x="1113831" y="558625"/>
                  </a:lnTo>
                  <a:cubicBezTo>
                    <a:pt x="1113831" y="578846"/>
                    <a:pt x="1097439" y="595238"/>
                    <a:pt x="1077218" y="595238"/>
                  </a:cubicBezTo>
                  <a:lnTo>
                    <a:pt x="36613" y="595238"/>
                  </a:lnTo>
                  <a:cubicBezTo>
                    <a:pt x="16392" y="595238"/>
                    <a:pt x="0" y="578846"/>
                    <a:pt x="0" y="558625"/>
                  </a:cubicBezTo>
                  <a:lnTo>
                    <a:pt x="0" y="36613"/>
                  </a:lnTo>
                  <a:cubicBezTo>
                    <a:pt x="0" y="16392"/>
                    <a:pt x="16392" y="0"/>
                    <a:pt x="36613" y="0"/>
                  </a:cubicBezTo>
                  <a:close/>
                </a:path>
              </a:pathLst>
            </a:custGeom>
            <a:solidFill>
              <a:srgbClr val="FFEFD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98" name="Google Shape;298;p28"/>
            <p:cNvSpPr txBox="1"/>
            <p:nvPr/>
          </p:nvSpPr>
          <p:spPr>
            <a:xfrm>
              <a:off x="-3019" y="-5021"/>
              <a:ext cx="1284000" cy="916800"/>
            </a:xfrm>
            <a:prstGeom prst="rect">
              <a:avLst/>
            </a:prstGeom>
            <a:noFill/>
            <a:ln>
              <a:noFill/>
            </a:ln>
          </p:spPr>
          <p:txBody>
            <a:bodyPr anchorCtr="0" anchor="ctr" bIns="25400" lIns="25400" spcFirstLastPara="1" rIns="25400" wrap="square" tIns="25400">
              <a:noAutofit/>
            </a:bodyPr>
            <a:lstStyle/>
            <a:p>
              <a:pPr indent="0" lvl="0" marL="0" rtl="0" algn="l">
                <a:lnSpc>
                  <a:spcPct val="115000"/>
                </a:lnSpc>
                <a:spcBef>
                  <a:spcPts val="0"/>
                </a:spcBef>
                <a:spcAft>
                  <a:spcPts val="0"/>
                </a:spcAft>
                <a:buSzPts val="1100"/>
                <a:buNone/>
              </a:pPr>
              <a:r>
                <a:rPr lang="en" sz="1500">
                  <a:solidFill>
                    <a:srgbClr val="595959"/>
                  </a:solidFill>
                </a:rPr>
                <a:t> </a:t>
              </a:r>
              <a:r>
                <a:rPr lang="en" sz="1600">
                  <a:solidFill>
                    <a:srgbClr val="595959"/>
                  </a:solidFill>
                </a:rPr>
                <a:t> </a:t>
              </a:r>
              <a:r>
                <a:rPr lang="en" sz="1600">
                  <a:solidFill>
                    <a:srgbClr val="595959"/>
                  </a:solidFill>
                </a:rPr>
                <a:t>Correlation, Regression,</a:t>
              </a:r>
              <a:r>
                <a:rPr lang="en" sz="1600">
                  <a:solidFill>
                    <a:srgbClr val="595959"/>
                  </a:solidFill>
                </a:rPr>
                <a:t> </a:t>
              </a:r>
              <a:r>
                <a:rPr lang="en" sz="1600">
                  <a:solidFill>
                    <a:srgbClr val="595959"/>
                  </a:solidFill>
                </a:rPr>
                <a:t>Random Forest</a:t>
              </a:r>
              <a:endParaRPr sz="1600">
                <a:solidFill>
                  <a:srgbClr val="595959"/>
                </a:solidFill>
              </a:endParaRPr>
            </a:p>
            <a:p>
              <a:pPr indent="-330200" lvl="0" marL="457200" rtl="0" algn="l">
                <a:lnSpc>
                  <a:spcPct val="115000"/>
                </a:lnSpc>
                <a:spcBef>
                  <a:spcPts val="1200"/>
                </a:spcBef>
                <a:spcAft>
                  <a:spcPts val="0"/>
                </a:spcAft>
                <a:buClr>
                  <a:srgbClr val="595959"/>
                </a:buClr>
                <a:buSzPts val="1600"/>
                <a:buChar char="●"/>
              </a:pPr>
              <a:r>
                <a:rPr lang="en" sz="1600">
                  <a:solidFill>
                    <a:srgbClr val="595959"/>
                  </a:solidFill>
                </a:rPr>
                <a:t>Monthly Income</a:t>
              </a:r>
              <a:endParaRPr sz="1600">
                <a:solidFill>
                  <a:srgbClr val="595959"/>
                </a:solidFill>
              </a:endParaRPr>
            </a:p>
            <a:p>
              <a:pPr indent="-330200" lvl="0" marL="457200" rtl="0" algn="l">
                <a:lnSpc>
                  <a:spcPct val="115000"/>
                </a:lnSpc>
                <a:spcBef>
                  <a:spcPts val="0"/>
                </a:spcBef>
                <a:spcAft>
                  <a:spcPts val="0"/>
                </a:spcAft>
                <a:buClr>
                  <a:srgbClr val="595959"/>
                </a:buClr>
                <a:buSzPts val="1600"/>
                <a:buChar char="●"/>
              </a:pPr>
              <a:r>
                <a:rPr lang="en" sz="1600">
                  <a:solidFill>
                    <a:srgbClr val="595959"/>
                  </a:solidFill>
                </a:rPr>
                <a:t>Work-Life Balance</a:t>
              </a:r>
              <a:endParaRPr sz="1600">
                <a:solidFill>
                  <a:srgbClr val="595959"/>
                </a:solidFill>
              </a:endParaRPr>
            </a:p>
            <a:p>
              <a:pPr indent="-330200" lvl="0" marL="457200" rtl="0" algn="l">
                <a:lnSpc>
                  <a:spcPct val="115000"/>
                </a:lnSpc>
                <a:spcBef>
                  <a:spcPts val="0"/>
                </a:spcBef>
                <a:spcAft>
                  <a:spcPts val="0"/>
                </a:spcAft>
                <a:buClr>
                  <a:srgbClr val="595959"/>
                </a:buClr>
                <a:buSzPts val="1600"/>
                <a:buChar char="●"/>
              </a:pPr>
              <a:r>
                <a:rPr lang="en" sz="1600">
                  <a:solidFill>
                    <a:srgbClr val="595959"/>
                  </a:solidFill>
                </a:rPr>
                <a:t>Distance From Home</a:t>
              </a:r>
              <a:endParaRPr sz="1600">
                <a:solidFill>
                  <a:srgbClr val="595959"/>
                </a:solidFill>
              </a:endParaRPr>
            </a:p>
            <a:p>
              <a:pPr indent="-330200" lvl="0" marL="457200" rtl="0" algn="l">
                <a:lnSpc>
                  <a:spcPct val="115000"/>
                </a:lnSpc>
                <a:spcBef>
                  <a:spcPts val="0"/>
                </a:spcBef>
                <a:spcAft>
                  <a:spcPts val="0"/>
                </a:spcAft>
                <a:buClr>
                  <a:srgbClr val="595959"/>
                </a:buClr>
                <a:buSzPts val="1600"/>
                <a:buChar char="●"/>
              </a:pPr>
              <a:r>
                <a:rPr lang="en" sz="1600">
                  <a:solidFill>
                    <a:srgbClr val="595959"/>
                  </a:solidFill>
                </a:rPr>
                <a:t>Company Size</a:t>
              </a:r>
              <a:endParaRPr sz="1600">
                <a:solidFill>
                  <a:srgbClr val="595959"/>
                </a:solidFill>
              </a:endParaRPr>
            </a:p>
            <a:p>
              <a:pPr indent="-330200" lvl="0" marL="457200" rtl="0" algn="l">
                <a:lnSpc>
                  <a:spcPct val="115000"/>
                </a:lnSpc>
                <a:spcBef>
                  <a:spcPts val="0"/>
                </a:spcBef>
                <a:spcAft>
                  <a:spcPts val="0"/>
                </a:spcAft>
                <a:buClr>
                  <a:srgbClr val="595959"/>
                </a:buClr>
                <a:buSzPts val="1600"/>
                <a:buChar char="●"/>
              </a:pPr>
              <a:r>
                <a:rPr lang="en" sz="1600">
                  <a:solidFill>
                    <a:srgbClr val="595959"/>
                  </a:solidFill>
                </a:rPr>
                <a:t>Marital Status</a:t>
              </a:r>
              <a:endParaRPr sz="1600">
                <a:solidFill>
                  <a:srgbClr val="595959"/>
                </a:solidFill>
              </a:endParaRPr>
            </a:p>
          </p:txBody>
        </p:sp>
      </p:grpSp>
      <p:grpSp>
        <p:nvGrpSpPr>
          <p:cNvPr id="299" name="Google Shape;299;p28"/>
          <p:cNvGrpSpPr/>
          <p:nvPr/>
        </p:nvGrpSpPr>
        <p:grpSpPr>
          <a:xfrm>
            <a:off x="6362698" y="2213962"/>
            <a:ext cx="1682947" cy="369319"/>
            <a:chOff x="6164838" y="2406636"/>
            <a:chExt cx="1898632" cy="445500"/>
          </a:xfrm>
        </p:grpSpPr>
        <p:sp>
          <p:nvSpPr>
            <p:cNvPr id="300" name="Google Shape;300;p28"/>
            <p:cNvSpPr/>
            <p:nvPr/>
          </p:nvSpPr>
          <p:spPr>
            <a:xfrm>
              <a:off x="6164838" y="2426609"/>
              <a:ext cx="1898632" cy="415610"/>
            </a:xfrm>
            <a:custGeom>
              <a:rect b="b" l="l" r="r" t="t"/>
              <a:pathLst>
                <a:path extrusionOk="0" h="110461" w="850451">
                  <a:moveTo>
                    <a:pt x="47952" y="0"/>
                  </a:moveTo>
                  <a:lnTo>
                    <a:pt x="802499" y="0"/>
                  </a:lnTo>
                  <a:cubicBezTo>
                    <a:pt x="815217" y="0"/>
                    <a:pt x="827413" y="5052"/>
                    <a:pt x="836406" y="14045"/>
                  </a:cubicBezTo>
                  <a:cubicBezTo>
                    <a:pt x="845399" y="23037"/>
                    <a:pt x="850451" y="35234"/>
                    <a:pt x="850451" y="47952"/>
                  </a:cubicBezTo>
                  <a:lnTo>
                    <a:pt x="850451" y="62509"/>
                  </a:lnTo>
                  <a:cubicBezTo>
                    <a:pt x="850451" y="88992"/>
                    <a:pt x="828982" y="110461"/>
                    <a:pt x="802499" y="110461"/>
                  </a:cubicBezTo>
                  <a:lnTo>
                    <a:pt x="47952" y="110461"/>
                  </a:lnTo>
                  <a:cubicBezTo>
                    <a:pt x="35234" y="110461"/>
                    <a:pt x="23037" y="105409"/>
                    <a:pt x="14045" y="96416"/>
                  </a:cubicBezTo>
                  <a:cubicBezTo>
                    <a:pt x="5052" y="87424"/>
                    <a:pt x="0" y="75227"/>
                    <a:pt x="0" y="62509"/>
                  </a:cubicBezTo>
                  <a:lnTo>
                    <a:pt x="0" y="47952"/>
                  </a:lnTo>
                  <a:cubicBezTo>
                    <a:pt x="0" y="35234"/>
                    <a:pt x="5052" y="23037"/>
                    <a:pt x="14045" y="14045"/>
                  </a:cubicBezTo>
                  <a:cubicBezTo>
                    <a:pt x="23037" y="5052"/>
                    <a:pt x="35234" y="0"/>
                    <a:pt x="47952"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01" name="Google Shape;301;p28"/>
            <p:cNvSpPr txBox="1"/>
            <p:nvPr/>
          </p:nvSpPr>
          <p:spPr>
            <a:xfrm>
              <a:off x="6377650" y="2406636"/>
              <a:ext cx="1473000" cy="445500"/>
            </a:xfrm>
            <a:prstGeom prst="rect">
              <a:avLst/>
            </a:prstGeom>
            <a:noFill/>
            <a:ln>
              <a:noFill/>
            </a:ln>
          </p:spPr>
          <p:txBody>
            <a:bodyPr anchorCtr="0" anchor="t" bIns="0" lIns="0" spcFirstLastPara="1" rIns="0" wrap="square" tIns="0">
              <a:spAutoFit/>
            </a:bodyPr>
            <a:lstStyle/>
            <a:p>
              <a:pPr indent="0" lvl="0" marL="0" marR="0" rtl="0" algn="ctr">
                <a:lnSpc>
                  <a:spcPct val="139980"/>
                </a:lnSpc>
                <a:spcBef>
                  <a:spcPts val="0"/>
                </a:spcBef>
                <a:spcAft>
                  <a:spcPts val="0"/>
                </a:spcAft>
                <a:buNone/>
              </a:pPr>
              <a:r>
                <a:rPr b="1" lang="en" sz="2400">
                  <a:solidFill>
                    <a:srgbClr val="FFF7EF"/>
                  </a:solidFill>
                  <a:latin typeface="Franklin Gothic"/>
                  <a:ea typeface="Franklin Gothic"/>
                  <a:cs typeface="Franklin Gothic"/>
                  <a:sym typeface="Franklin Gothic"/>
                </a:rPr>
                <a:t>Selection</a:t>
              </a:r>
              <a:r>
                <a:rPr b="1" lang="en" sz="2400">
                  <a:solidFill>
                    <a:srgbClr val="FFF7EF"/>
                  </a:solidFill>
                  <a:latin typeface="Franklin Gothic"/>
                  <a:ea typeface="Franklin Gothic"/>
                  <a:cs typeface="Franklin Gothic"/>
                  <a:sym typeface="Franklin Gothic"/>
                </a:rPr>
                <a:t> </a:t>
              </a:r>
              <a:endParaRPr sz="2400"/>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305" name="Shape 305"/>
        <p:cNvGrpSpPr/>
        <p:nvPr/>
      </p:nvGrpSpPr>
      <p:grpSpPr>
        <a:xfrm>
          <a:off x="0" y="0"/>
          <a:ext cx="0" cy="0"/>
          <a:chOff x="0" y="0"/>
          <a:chExt cx="0" cy="0"/>
        </a:xfrm>
      </p:grpSpPr>
      <p:grpSp>
        <p:nvGrpSpPr>
          <p:cNvPr id="306" name="Google Shape;306;p29"/>
          <p:cNvGrpSpPr/>
          <p:nvPr/>
        </p:nvGrpSpPr>
        <p:grpSpPr>
          <a:xfrm>
            <a:off x="-278755" y="4436361"/>
            <a:ext cx="9701319" cy="1323842"/>
            <a:chOff x="0" y="-47625"/>
            <a:chExt cx="5110261" cy="697346"/>
          </a:xfrm>
        </p:grpSpPr>
        <p:sp>
          <p:nvSpPr>
            <p:cNvPr id="307" name="Google Shape;307;p29"/>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308" name="Google Shape;308;p29"/>
            <p:cNvSpPr txBox="1"/>
            <p:nvPr/>
          </p:nvSpPr>
          <p:spPr>
            <a:xfrm>
              <a:off x="0" y="-47625"/>
              <a:ext cx="5110200" cy="697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09" name="Google Shape;309;p29"/>
          <p:cNvGrpSpPr/>
          <p:nvPr/>
        </p:nvGrpSpPr>
        <p:grpSpPr>
          <a:xfrm>
            <a:off x="514350" y="4618456"/>
            <a:ext cx="1251473" cy="214618"/>
            <a:chOff x="0" y="-47625"/>
            <a:chExt cx="2647500" cy="454025"/>
          </a:xfrm>
        </p:grpSpPr>
        <p:sp>
          <p:nvSpPr>
            <p:cNvPr id="310" name="Google Shape;310;p29"/>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11" name="Google Shape;311;p29"/>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12" name="Google Shape;312;p29"/>
          <p:cNvGrpSpPr/>
          <p:nvPr/>
        </p:nvGrpSpPr>
        <p:grpSpPr>
          <a:xfrm>
            <a:off x="7378227" y="4618456"/>
            <a:ext cx="1251473" cy="214618"/>
            <a:chOff x="0" y="-47625"/>
            <a:chExt cx="2647500" cy="454025"/>
          </a:xfrm>
        </p:grpSpPr>
        <p:sp>
          <p:nvSpPr>
            <p:cNvPr id="313" name="Google Shape;313;p29"/>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14" name="Google Shape;314;p29"/>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315" name="Google Shape;315;p29"/>
          <p:cNvCxnSpPr/>
          <p:nvPr/>
        </p:nvCxnSpPr>
        <p:spPr>
          <a:xfrm>
            <a:off x="1931560" y="4755126"/>
            <a:ext cx="5280900" cy="0"/>
          </a:xfrm>
          <a:prstGeom prst="straightConnector1">
            <a:avLst/>
          </a:prstGeom>
          <a:noFill/>
          <a:ln cap="rnd" cmpd="sng" w="47625">
            <a:solidFill>
              <a:srgbClr val="FFEFD4"/>
            </a:solidFill>
            <a:prstDash val="lgDash"/>
            <a:round/>
            <a:headEnd len="lg" w="lg" type="oval"/>
            <a:tailEnd len="lg" w="lg" type="oval"/>
          </a:ln>
        </p:spPr>
      </p:cxnSp>
      <p:sp>
        <p:nvSpPr>
          <p:cNvPr id="316" name="Google Shape;316;p29"/>
          <p:cNvSpPr txBox="1"/>
          <p:nvPr/>
        </p:nvSpPr>
        <p:spPr>
          <a:xfrm>
            <a:off x="369849" y="7"/>
            <a:ext cx="3576900" cy="615600"/>
          </a:xfrm>
          <a:prstGeom prst="rect">
            <a:avLst/>
          </a:prstGeom>
          <a:noFill/>
          <a:ln>
            <a:noFill/>
          </a:ln>
        </p:spPr>
        <p:txBody>
          <a:bodyPr anchorCtr="0" anchor="t" bIns="0" lIns="0" spcFirstLastPara="1" rIns="0" wrap="square" tIns="0">
            <a:spAutoFit/>
          </a:bodyPr>
          <a:lstStyle/>
          <a:p>
            <a:pPr indent="0" lvl="0" marL="0" marR="0" rtl="0" algn="l">
              <a:lnSpc>
                <a:spcPct val="139997"/>
              </a:lnSpc>
              <a:spcBef>
                <a:spcPts val="0"/>
              </a:spcBef>
              <a:spcAft>
                <a:spcPts val="0"/>
              </a:spcAft>
              <a:buNone/>
            </a:pPr>
            <a:r>
              <a:rPr lang="en" sz="4000">
                <a:solidFill>
                  <a:srgbClr val="8F6234"/>
                </a:solidFill>
                <a:latin typeface="League Gothic"/>
                <a:ea typeface="League Gothic"/>
                <a:cs typeface="League Gothic"/>
                <a:sym typeface="League Gothic"/>
              </a:rPr>
              <a:t>Descriptive</a:t>
            </a:r>
            <a:r>
              <a:rPr lang="en" sz="4000">
                <a:solidFill>
                  <a:srgbClr val="8F6234"/>
                </a:solidFill>
                <a:latin typeface="League Gothic"/>
                <a:ea typeface="League Gothic"/>
                <a:cs typeface="League Gothic"/>
                <a:sym typeface="League Gothic"/>
              </a:rPr>
              <a:t> Analysis</a:t>
            </a:r>
            <a:endParaRPr sz="4000"/>
          </a:p>
        </p:txBody>
      </p:sp>
      <p:sp>
        <p:nvSpPr>
          <p:cNvPr id="317" name="Google Shape;317;p29"/>
          <p:cNvSpPr txBox="1"/>
          <p:nvPr/>
        </p:nvSpPr>
        <p:spPr>
          <a:xfrm>
            <a:off x="607513" y="4656030"/>
            <a:ext cx="10650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lang="en" sz="800">
                <a:solidFill>
                  <a:srgbClr val="1E302C"/>
                </a:solidFill>
                <a:latin typeface="Franklin Gothic"/>
                <a:ea typeface="Franklin Gothic"/>
                <a:cs typeface="Franklin Gothic"/>
                <a:sym typeface="Franklin Gothic"/>
              </a:rPr>
              <a:t>EDA </a:t>
            </a:r>
            <a:endParaRPr sz="700"/>
          </a:p>
        </p:txBody>
      </p:sp>
      <p:sp>
        <p:nvSpPr>
          <p:cNvPr id="318" name="Google Shape;318;p29"/>
          <p:cNvSpPr txBox="1"/>
          <p:nvPr/>
        </p:nvSpPr>
        <p:spPr>
          <a:xfrm>
            <a:off x="7471390" y="4656030"/>
            <a:ext cx="10650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800" u="none" cap="none" strike="noStrike">
                <a:solidFill>
                  <a:srgbClr val="1E302C"/>
                </a:solidFill>
                <a:latin typeface="Franklin Gothic"/>
                <a:ea typeface="Franklin Gothic"/>
                <a:cs typeface="Franklin Gothic"/>
                <a:sym typeface="Franklin Gothic"/>
              </a:rPr>
              <a:t>Page 03 of </a:t>
            </a:r>
            <a:endParaRPr sz="700"/>
          </a:p>
        </p:txBody>
      </p:sp>
      <p:sp>
        <p:nvSpPr>
          <p:cNvPr id="319" name="Google Shape;319;p29"/>
          <p:cNvSpPr txBox="1"/>
          <p:nvPr/>
        </p:nvSpPr>
        <p:spPr>
          <a:xfrm>
            <a:off x="3864630" y="2360069"/>
            <a:ext cx="1136100" cy="5541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 sz="1500" u="none" cap="none" strike="noStrike">
                <a:solidFill>
                  <a:srgbClr val="FFF7EF"/>
                </a:solidFill>
                <a:latin typeface="Franklin Gothic"/>
                <a:ea typeface="Franklin Gothic"/>
                <a:cs typeface="Franklin Gothic"/>
                <a:sym typeface="Franklin Gothic"/>
              </a:rPr>
              <a:t>Build a Network</a:t>
            </a:r>
            <a:endParaRPr sz="700"/>
          </a:p>
        </p:txBody>
      </p:sp>
      <p:sp>
        <p:nvSpPr>
          <p:cNvPr id="320" name="Google Shape;320;p29"/>
          <p:cNvSpPr txBox="1"/>
          <p:nvPr/>
        </p:nvSpPr>
        <p:spPr>
          <a:xfrm>
            <a:off x="651937" y="3525026"/>
            <a:ext cx="1136100" cy="5541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 sz="1500" u="none" cap="none" strike="noStrike">
                <a:solidFill>
                  <a:srgbClr val="FFF7EF"/>
                </a:solidFill>
                <a:latin typeface="Franklin Gothic"/>
                <a:ea typeface="Franklin Gothic"/>
                <a:cs typeface="Franklin Gothic"/>
                <a:sym typeface="Franklin Gothic"/>
              </a:rPr>
              <a:t>Consistency is Key</a:t>
            </a:r>
            <a:endParaRPr sz="700"/>
          </a:p>
        </p:txBody>
      </p:sp>
      <p:sp>
        <p:nvSpPr>
          <p:cNvPr id="321" name="Google Shape;321;p29"/>
          <p:cNvSpPr/>
          <p:nvPr/>
        </p:nvSpPr>
        <p:spPr>
          <a:xfrm>
            <a:off x="7141327" y="2986477"/>
            <a:ext cx="660126" cy="704989"/>
          </a:xfrm>
          <a:custGeom>
            <a:rect b="b" l="l" r="r" t="t"/>
            <a:pathLst>
              <a:path extrusionOk="0" h="1409978" w="1320252">
                <a:moveTo>
                  <a:pt x="0" y="0"/>
                </a:moveTo>
                <a:lnTo>
                  <a:pt x="1320252" y="0"/>
                </a:lnTo>
                <a:lnTo>
                  <a:pt x="1320252" y="1409977"/>
                </a:lnTo>
                <a:lnTo>
                  <a:pt x="0" y="1409977"/>
                </a:lnTo>
                <a:lnTo>
                  <a:pt x="0" y="0"/>
                </a:lnTo>
                <a:close/>
              </a:path>
            </a:pathLst>
          </a:custGeom>
          <a:blipFill rotWithShape="1">
            <a:blip r:embed="rId3">
              <a:alphaModFix/>
            </a:blip>
            <a:stretch>
              <a:fillRect b="0" l="0" r="0" t="0"/>
            </a:stretch>
          </a:blipFill>
          <a:ln>
            <a:noFill/>
          </a:ln>
        </p:spPr>
      </p:sp>
      <p:grpSp>
        <p:nvGrpSpPr>
          <p:cNvPr id="322" name="Google Shape;322;p29"/>
          <p:cNvGrpSpPr/>
          <p:nvPr/>
        </p:nvGrpSpPr>
        <p:grpSpPr>
          <a:xfrm>
            <a:off x="-278662" y="4956974"/>
            <a:ext cx="9701319" cy="803220"/>
            <a:chOff x="0" y="-134"/>
            <a:chExt cx="5110261" cy="649855"/>
          </a:xfrm>
        </p:grpSpPr>
        <p:sp>
          <p:nvSpPr>
            <p:cNvPr id="323" name="Google Shape;323;p29"/>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324" name="Google Shape;324;p29"/>
            <p:cNvSpPr txBox="1"/>
            <p:nvPr/>
          </p:nvSpPr>
          <p:spPr>
            <a:xfrm>
              <a:off x="0" y="-134"/>
              <a:ext cx="5110200" cy="649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25" name="Google Shape;325;p29"/>
          <p:cNvGrpSpPr/>
          <p:nvPr/>
        </p:nvGrpSpPr>
        <p:grpSpPr>
          <a:xfrm>
            <a:off x="514438" y="4631581"/>
            <a:ext cx="1251473" cy="214618"/>
            <a:chOff x="0" y="-47625"/>
            <a:chExt cx="2647500" cy="454025"/>
          </a:xfrm>
        </p:grpSpPr>
        <p:sp>
          <p:nvSpPr>
            <p:cNvPr id="326" name="Google Shape;326;p29"/>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27" name="Google Shape;327;p29"/>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28" name="Google Shape;328;p29"/>
          <p:cNvGrpSpPr/>
          <p:nvPr/>
        </p:nvGrpSpPr>
        <p:grpSpPr>
          <a:xfrm>
            <a:off x="7378165" y="4631581"/>
            <a:ext cx="1251473" cy="214618"/>
            <a:chOff x="0" y="-47625"/>
            <a:chExt cx="2647500" cy="454025"/>
          </a:xfrm>
        </p:grpSpPr>
        <p:sp>
          <p:nvSpPr>
            <p:cNvPr id="329" name="Google Shape;329;p29"/>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30" name="Google Shape;330;p29"/>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331" name="Google Shape;331;p29"/>
          <p:cNvCxnSpPr/>
          <p:nvPr/>
        </p:nvCxnSpPr>
        <p:spPr>
          <a:xfrm>
            <a:off x="1931560" y="4738876"/>
            <a:ext cx="5280900" cy="0"/>
          </a:xfrm>
          <a:prstGeom prst="straightConnector1">
            <a:avLst/>
          </a:prstGeom>
          <a:noFill/>
          <a:ln cap="rnd" cmpd="sng" w="47625">
            <a:solidFill>
              <a:srgbClr val="FFEFD4"/>
            </a:solidFill>
            <a:prstDash val="lgDash"/>
            <a:round/>
            <a:headEnd len="lg" w="lg" type="oval"/>
            <a:tailEnd len="lg" w="lg" type="oval"/>
          </a:ln>
        </p:spPr>
      </p:cxnSp>
      <p:sp>
        <p:nvSpPr>
          <p:cNvPr id="332" name="Google Shape;332;p29"/>
          <p:cNvSpPr txBox="1"/>
          <p:nvPr/>
        </p:nvSpPr>
        <p:spPr>
          <a:xfrm>
            <a:off x="607863" y="4661925"/>
            <a:ext cx="1158000" cy="1539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lang="en" sz="1000">
                <a:solidFill>
                  <a:srgbClr val="1E302C"/>
                </a:solidFill>
                <a:latin typeface="Franklin Gothic"/>
                <a:ea typeface="Franklin Gothic"/>
                <a:cs typeface="Franklin Gothic"/>
                <a:sym typeface="Franklin Gothic"/>
              </a:rPr>
              <a:t>DSO 545 - Cloud 9</a:t>
            </a:r>
            <a:endParaRPr sz="1000">
              <a:solidFill>
                <a:srgbClr val="1E302C"/>
              </a:solidFill>
              <a:latin typeface="Franklin Gothic"/>
              <a:ea typeface="Franklin Gothic"/>
              <a:cs typeface="Franklin Gothic"/>
              <a:sym typeface="Franklin Gothic"/>
            </a:endParaRPr>
          </a:p>
        </p:txBody>
      </p:sp>
      <p:sp>
        <p:nvSpPr>
          <p:cNvPr id="333" name="Google Shape;333;p29"/>
          <p:cNvSpPr txBox="1"/>
          <p:nvPr/>
        </p:nvSpPr>
        <p:spPr>
          <a:xfrm>
            <a:off x="7471327" y="4669155"/>
            <a:ext cx="1065000" cy="1539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1000" u="none" cap="none" strike="noStrike">
                <a:solidFill>
                  <a:srgbClr val="1E302C"/>
                </a:solidFill>
                <a:latin typeface="Franklin Gothic"/>
                <a:ea typeface="Franklin Gothic"/>
                <a:cs typeface="Franklin Gothic"/>
                <a:sym typeface="Franklin Gothic"/>
              </a:rPr>
              <a:t>Page </a:t>
            </a:r>
            <a:r>
              <a:rPr lang="en" sz="1000">
                <a:solidFill>
                  <a:srgbClr val="1E302C"/>
                </a:solidFill>
                <a:latin typeface="Franklin Gothic"/>
                <a:ea typeface="Franklin Gothic"/>
                <a:cs typeface="Franklin Gothic"/>
                <a:sym typeface="Franklin Gothic"/>
              </a:rPr>
              <a:t>4 </a:t>
            </a:r>
            <a:r>
              <a:rPr b="0" i="0" lang="en" sz="1000" u="none" cap="none" strike="noStrike">
                <a:solidFill>
                  <a:srgbClr val="1E302C"/>
                </a:solidFill>
                <a:latin typeface="Franklin Gothic"/>
                <a:ea typeface="Franklin Gothic"/>
                <a:cs typeface="Franklin Gothic"/>
                <a:sym typeface="Franklin Gothic"/>
              </a:rPr>
              <a:t>of </a:t>
            </a:r>
            <a:r>
              <a:rPr lang="en" sz="1000">
                <a:solidFill>
                  <a:srgbClr val="1E302C"/>
                </a:solidFill>
                <a:latin typeface="Franklin Gothic"/>
                <a:ea typeface="Franklin Gothic"/>
                <a:cs typeface="Franklin Gothic"/>
                <a:sym typeface="Franklin Gothic"/>
              </a:rPr>
              <a:t>10</a:t>
            </a:r>
            <a:endParaRPr sz="900"/>
          </a:p>
        </p:txBody>
      </p:sp>
      <p:pic>
        <p:nvPicPr>
          <p:cNvPr id="334" name="Google Shape;334;p29"/>
          <p:cNvPicPr preferRelativeResize="0"/>
          <p:nvPr/>
        </p:nvPicPr>
        <p:blipFill rotWithShape="1">
          <a:blip r:embed="rId4">
            <a:alphaModFix/>
          </a:blip>
          <a:srcRect b="0" l="3864" r="0" t="0"/>
          <a:stretch/>
        </p:blipFill>
        <p:spPr>
          <a:xfrm>
            <a:off x="157188" y="2383300"/>
            <a:ext cx="2125562" cy="2027576"/>
          </a:xfrm>
          <a:prstGeom prst="rect">
            <a:avLst/>
          </a:prstGeom>
          <a:noFill/>
          <a:ln>
            <a:noFill/>
          </a:ln>
        </p:spPr>
      </p:pic>
      <p:pic>
        <p:nvPicPr>
          <p:cNvPr id="335" name="Google Shape;335;p29"/>
          <p:cNvPicPr preferRelativeResize="0"/>
          <p:nvPr/>
        </p:nvPicPr>
        <p:blipFill>
          <a:blip r:embed="rId5">
            <a:alphaModFix/>
          </a:blip>
          <a:stretch>
            <a:fillRect/>
          </a:stretch>
        </p:blipFill>
        <p:spPr>
          <a:xfrm>
            <a:off x="2233800" y="2493200"/>
            <a:ext cx="2683174" cy="2027576"/>
          </a:xfrm>
          <a:prstGeom prst="rect">
            <a:avLst/>
          </a:prstGeom>
          <a:noFill/>
          <a:ln>
            <a:noFill/>
          </a:ln>
        </p:spPr>
      </p:pic>
      <p:sp>
        <p:nvSpPr>
          <p:cNvPr id="336" name="Google Shape;336;p29"/>
          <p:cNvSpPr/>
          <p:nvPr/>
        </p:nvSpPr>
        <p:spPr>
          <a:xfrm>
            <a:off x="7141900" y="694225"/>
            <a:ext cx="1920300" cy="3800400"/>
          </a:xfrm>
          <a:prstGeom prst="roundRect">
            <a:avLst>
              <a:gd fmla="val 16667" name="adj"/>
            </a:avLst>
          </a:prstGeom>
          <a:solidFill>
            <a:srgbClr val="FFEF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37" name="Google Shape;337;p29"/>
          <p:cNvSpPr txBox="1"/>
          <p:nvPr/>
        </p:nvSpPr>
        <p:spPr>
          <a:xfrm>
            <a:off x="6941213" y="739350"/>
            <a:ext cx="2125500" cy="36648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Font typeface="Calibri"/>
              <a:buChar char="●"/>
            </a:pPr>
            <a:r>
              <a:rPr lang="en" sz="1100">
                <a:solidFill>
                  <a:schemeClr val="dk1"/>
                </a:solidFill>
              </a:rPr>
              <a:t>Satisfaction</a:t>
            </a:r>
            <a:r>
              <a:rPr lang="en" sz="1100">
                <a:solidFill>
                  <a:schemeClr val="dk1"/>
                </a:solidFill>
              </a:rPr>
              <a:t> </a:t>
            </a:r>
            <a:r>
              <a:rPr lang="en" sz="1100">
                <a:solidFill>
                  <a:schemeClr val="dk1"/>
                </a:solidFill>
              </a:rPr>
              <a:t>across</a:t>
            </a:r>
            <a:r>
              <a:rPr lang="en" sz="1100">
                <a:solidFill>
                  <a:schemeClr val="dk1"/>
                </a:solidFill>
              </a:rPr>
              <a:t> different remote work/ WLB/ company size/ income groups are all the same </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304800" lvl="0" marL="457200" rtl="0" algn="l">
              <a:lnSpc>
                <a:spcPct val="115000"/>
              </a:lnSpc>
              <a:spcBef>
                <a:spcPts val="1200"/>
              </a:spcBef>
              <a:spcAft>
                <a:spcPts val="0"/>
              </a:spcAft>
              <a:buClr>
                <a:schemeClr val="dk1"/>
              </a:buClr>
              <a:buSzPts val="1200"/>
              <a:buFont typeface="Calibri"/>
              <a:buChar char="●"/>
            </a:pPr>
            <a:r>
              <a:rPr lang="en" sz="1100">
                <a:solidFill>
                  <a:schemeClr val="dk1"/>
                </a:solidFill>
              </a:rPr>
              <a:t>The </a:t>
            </a:r>
            <a:r>
              <a:rPr b="1" lang="en" sz="1100">
                <a:solidFill>
                  <a:schemeClr val="dk1"/>
                </a:solidFill>
              </a:rPr>
              <a:t>similar distribution</a:t>
            </a:r>
            <a:r>
              <a:rPr lang="en" sz="1100">
                <a:solidFill>
                  <a:schemeClr val="dk1"/>
                </a:solidFill>
              </a:rPr>
              <a:t> of suggests a potential relationship. Further analysis of their </a:t>
            </a:r>
            <a:r>
              <a:rPr b="1" lang="en" sz="1100">
                <a:solidFill>
                  <a:schemeClr val="dk1"/>
                </a:solidFill>
              </a:rPr>
              <a:t>interaction effect</a:t>
            </a:r>
            <a:r>
              <a:rPr lang="en" sz="1100">
                <a:solidFill>
                  <a:schemeClr val="dk1"/>
                </a:solidFill>
              </a:rPr>
              <a:t> on </a:t>
            </a:r>
            <a:r>
              <a:rPr b="1" lang="en" sz="1100">
                <a:solidFill>
                  <a:schemeClr val="dk1"/>
                </a:solidFill>
              </a:rPr>
              <a:t>Job Satisfaction</a:t>
            </a:r>
            <a:r>
              <a:rPr lang="en" sz="1100">
                <a:solidFill>
                  <a:schemeClr val="dk1"/>
                </a:solidFill>
              </a:rPr>
              <a:t> could uncover key insights.</a:t>
            </a:r>
            <a:endParaRPr sz="1200">
              <a:solidFill>
                <a:schemeClr val="dk1"/>
              </a:solidFill>
              <a:latin typeface="Calibri"/>
              <a:ea typeface="Calibri"/>
              <a:cs typeface="Calibri"/>
              <a:sym typeface="Calibri"/>
            </a:endParaRPr>
          </a:p>
        </p:txBody>
      </p:sp>
      <p:pic>
        <p:nvPicPr>
          <p:cNvPr id="338" name="Google Shape;338;p29"/>
          <p:cNvPicPr preferRelativeResize="0"/>
          <p:nvPr/>
        </p:nvPicPr>
        <p:blipFill>
          <a:blip r:embed="rId6">
            <a:alphaModFix/>
          </a:blip>
          <a:stretch>
            <a:fillRect/>
          </a:stretch>
        </p:blipFill>
        <p:spPr>
          <a:xfrm>
            <a:off x="151200" y="799461"/>
            <a:ext cx="1977950" cy="1615089"/>
          </a:xfrm>
          <a:prstGeom prst="rect">
            <a:avLst/>
          </a:prstGeom>
          <a:noFill/>
          <a:ln>
            <a:noFill/>
          </a:ln>
        </p:spPr>
      </p:pic>
      <p:pic>
        <p:nvPicPr>
          <p:cNvPr id="339" name="Google Shape;339;p29"/>
          <p:cNvPicPr preferRelativeResize="0"/>
          <p:nvPr/>
        </p:nvPicPr>
        <p:blipFill>
          <a:blip r:embed="rId7">
            <a:alphaModFix/>
          </a:blip>
          <a:stretch>
            <a:fillRect/>
          </a:stretch>
        </p:blipFill>
        <p:spPr>
          <a:xfrm>
            <a:off x="2129150" y="871212"/>
            <a:ext cx="2068900" cy="1661275"/>
          </a:xfrm>
          <a:prstGeom prst="rect">
            <a:avLst/>
          </a:prstGeom>
          <a:noFill/>
          <a:ln>
            <a:noFill/>
          </a:ln>
        </p:spPr>
      </p:pic>
      <p:pic>
        <p:nvPicPr>
          <p:cNvPr id="340" name="Google Shape;340;p29"/>
          <p:cNvPicPr preferRelativeResize="0"/>
          <p:nvPr/>
        </p:nvPicPr>
        <p:blipFill rotWithShape="1">
          <a:blip r:embed="rId8">
            <a:alphaModFix/>
          </a:blip>
          <a:srcRect b="0" l="0" r="0" t="1710"/>
          <a:stretch/>
        </p:blipFill>
        <p:spPr>
          <a:xfrm>
            <a:off x="4198047" y="866542"/>
            <a:ext cx="2125550" cy="1670608"/>
          </a:xfrm>
          <a:prstGeom prst="rect">
            <a:avLst/>
          </a:prstGeom>
          <a:noFill/>
          <a:ln>
            <a:noFill/>
          </a:ln>
        </p:spPr>
      </p:pic>
      <p:pic>
        <p:nvPicPr>
          <p:cNvPr id="341" name="Google Shape;341;p29"/>
          <p:cNvPicPr preferRelativeResize="0"/>
          <p:nvPr/>
        </p:nvPicPr>
        <p:blipFill>
          <a:blip r:embed="rId9">
            <a:alphaModFix/>
          </a:blip>
          <a:stretch>
            <a:fillRect/>
          </a:stretch>
        </p:blipFill>
        <p:spPr>
          <a:xfrm>
            <a:off x="4940125" y="2532475"/>
            <a:ext cx="2125550" cy="179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345" name="Shape 345"/>
        <p:cNvGrpSpPr/>
        <p:nvPr/>
      </p:nvGrpSpPr>
      <p:grpSpPr>
        <a:xfrm>
          <a:off x="0" y="0"/>
          <a:ext cx="0" cy="0"/>
          <a:chOff x="0" y="0"/>
          <a:chExt cx="0" cy="0"/>
        </a:xfrm>
      </p:grpSpPr>
      <p:grpSp>
        <p:nvGrpSpPr>
          <p:cNvPr id="346" name="Google Shape;346;p30"/>
          <p:cNvGrpSpPr/>
          <p:nvPr/>
        </p:nvGrpSpPr>
        <p:grpSpPr>
          <a:xfrm>
            <a:off x="-278755" y="4436361"/>
            <a:ext cx="9701319" cy="1323842"/>
            <a:chOff x="0" y="-47625"/>
            <a:chExt cx="5110261" cy="697346"/>
          </a:xfrm>
        </p:grpSpPr>
        <p:sp>
          <p:nvSpPr>
            <p:cNvPr id="347" name="Google Shape;347;p30"/>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348" name="Google Shape;348;p30"/>
            <p:cNvSpPr txBox="1"/>
            <p:nvPr/>
          </p:nvSpPr>
          <p:spPr>
            <a:xfrm>
              <a:off x="0" y="-47625"/>
              <a:ext cx="5110200" cy="697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49" name="Google Shape;349;p30"/>
          <p:cNvGrpSpPr/>
          <p:nvPr/>
        </p:nvGrpSpPr>
        <p:grpSpPr>
          <a:xfrm>
            <a:off x="514350" y="4618456"/>
            <a:ext cx="1251473" cy="214618"/>
            <a:chOff x="0" y="-47625"/>
            <a:chExt cx="2647500" cy="454025"/>
          </a:xfrm>
        </p:grpSpPr>
        <p:sp>
          <p:nvSpPr>
            <p:cNvPr id="350" name="Google Shape;350;p30"/>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51" name="Google Shape;351;p30"/>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52" name="Google Shape;352;p30"/>
          <p:cNvGrpSpPr/>
          <p:nvPr/>
        </p:nvGrpSpPr>
        <p:grpSpPr>
          <a:xfrm>
            <a:off x="7378227" y="4618456"/>
            <a:ext cx="1251473" cy="214618"/>
            <a:chOff x="0" y="-47625"/>
            <a:chExt cx="2647500" cy="454025"/>
          </a:xfrm>
        </p:grpSpPr>
        <p:sp>
          <p:nvSpPr>
            <p:cNvPr id="353" name="Google Shape;353;p30"/>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54" name="Google Shape;354;p30"/>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355" name="Google Shape;355;p30"/>
          <p:cNvCxnSpPr/>
          <p:nvPr/>
        </p:nvCxnSpPr>
        <p:spPr>
          <a:xfrm>
            <a:off x="1931560" y="4755126"/>
            <a:ext cx="5280900" cy="0"/>
          </a:xfrm>
          <a:prstGeom prst="straightConnector1">
            <a:avLst/>
          </a:prstGeom>
          <a:noFill/>
          <a:ln cap="rnd" cmpd="sng" w="47625">
            <a:solidFill>
              <a:srgbClr val="FFEFD4"/>
            </a:solidFill>
            <a:prstDash val="lgDash"/>
            <a:round/>
            <a:headEnd len="lg" w="lg" type="oval"/>
            <a:tailEnd len="lg" w="lg" type="oval"/>
          </a:ln>
        </p:spPr>
      </p:cxnSp>
      <p:sp>
        <p:nvSpPr>
          <p:cNvPr id="356" name="Google Shape;356;p30"/>
          <p:cNvSpPr txBox="1"/>
          <p:nvPr/>
        </p:nvSpPr>
        <p:spPr>
          <a:xfrm>
            <a:off x="369849" y="7"/>
            <a:ext cx="3576900" cy="615600"/>
          </a:xfrm>
          <a:prstGeom prst="rect">
            <a:avLst/>
          </a:prstGeom>
          <a:noFill/>
          <a:ln>
            <a:noFill/>
          </a:ln>
        </p:spPr>
        <p:txBody>
          <a:bodyPr anchorCtr="0" anchor="t" bIns="0" lIns="0" spcFirstLastPara="1" rIns="0" wrap="square" tIns="0">
            <a:spAutoFit/>
          </a:bodyPr>
          <a:lstStyle/>
          <a:p>
            <a:pPr indent="0" lvl="0" marL="0" marR="0" rtl="0" algn="l">
              <a:lnSpc>
                <a:spcPct val="139997"/>
              </a:lnSpc>
              <a:spcBef>
                <a:spcPts val="0"/>
              </a:spcBef>
              <a:spcAft>
                <a:spcPts val="0"/>
              </a:spcAft>
              <a:buNone/>
            </a:pPr>
            <a:r>
              <a:rPr lang="en" sz="4000">
                <a:solidFill>
                  <a:srgbClr val="8F6234"/>
                </a:solidFill>
                <a:latin typeface="League Gothic"/>
                <a:ea typeface="League Gothic"/>
                <a:cs typeface="League Gothic"/>
                <a:sym typeface="League Gothic"/>
              </a:rPr>
              <a:t>Descriptive Analysis</a:t>
            </a:r>
            <a:endParaRPr sz="4000"/>
          </a:p>
        </p:txBody>
      </p:sp>
      <p:sp>
        <p:nvSpPr>
          <p:cNvPr id="357" name="Google Shape;357;p30"/>
          <p:cNvSpPr txBox="1"/>
          <p:nvPr/>
        </p:nvSpPr>
        <p:spPr>
          <a:xfrm>
            <a:off x="607513" y="4656030"/>
            <a:ext cx="10650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lang="en" sz="800">
                <a:solidFill>
                  <a:srgbClr val="1E302C"/>
                </a:solidFill>
                <a:latin typeface="Franklin Gothic"/>
                <a:ea typeface="Franklin Gothic"/>
                <a:cs typeface="Franklin Gothic"/>
                <a:sym typeface="Franklin Gothic"/>
              </a:rPr>
              <a:t>EDA </a:t>
            </a:r>
            <a:endParaRPr sz="700"/>
          </a:p>
        </p:txBody>
      </p:sp>
      <p:sp>
        <p:nvSpPr>
          <p:cNvPr id="358" name="Google Shape;358;p30"/>
          <p:cNvSpPr txBox="1"/>
          <p:nvPr/>
        </p:nvSpPr>
        <p:spPr>
          <a:xfrm>
            <a:off x="7471390" y="4656030"/>
            <a:ext cx="10650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800" u="none" cap="none" strike="noStrike">
                <a:solidFill>
                  <a:srgbClr val="1E302C"/>
                </a:solidFill>
                <a:latin typeface="Franklin Gothic"/>
                <a:ea typeface="Franklin Gothic"/>
                <a:cs typeface="Franklin Gothic"/>
                <a:sym typeface="Franklin Gothic"/>
              </a:rPr>
              <a:t>Page 03 of </a:t>
            </a:r>
            <a:endParaRPr sz="700"/>
          </a:p>
        </p:txBody>
      </p:sp>
      <p:sp>
        <p:nvSpPr>
          <p:cNvPr id="359" name="Google Shape;359;p30"/>
          <p:cNvSpPr txBox="1"/>
          <p:nvPr/>
        </p:nvSpPr>
        <p:spPr>
          <a:xfrm>
            <a:off x="3864630" y="2360069"/>
            <a:ext cx="1136100" cy="5541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 sz="1500" u="none" cap="none" strike="noStrike">
                <a:solidFill>
                  <a:srgbClr val="FFF7EF"/>
                </a:solidFill>
                <a:latin typeface="Franklin Gothic"/>
                <a:ea typeface="Franklin Gothic"/>
                <a:cs typeface="Franklin Gothic"/>
                <a:sym typeface="Franklin Gothic"/>
              </a:rPr>
              <a:t>Build a Network</a:t>
            </a:r>
            <a:endParaRPr sz="700"/>
          </a:p>
        </p:txBody>
      </p:sp>
      <p:sp>
        <p:nvSpPr>
          <p:cNvPr id="360" name="Google Shape;360;p30"/>
          <p:cNvSpPr txBox="1"/>
          <p:nvPr/>
        </p:nvSpPr>
        <p:spPr>
          <a:xfrm>
            <a:off x="651937" y="3525026"/>
            <a:ext cx="1136100" cy="5541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 sz="1500" u="none" cap="none" strike="noStrike">
                <a:solidFill>
                  <a:srgbClr val="FFF7EF"/>
                </a:solidFill>
                <a:latin typeface="Franklin Gothic"/>
                <a:ea typeface="Franklin Gothic"/>
                <a:cs typeface="Franklin Gothic"/>
                <a:sym typeface="Franklin Gothic"/>
              </a:rPr>
              <a:t>Consistency is Key</a:t>
            </a:r>
            <a:endParaRPr sz="700"/>
          </a:p>
        </p:txBody>
      </p:sp>
      <p:sp>
        <p:nvSpPr>
          <p:cNvPr id="361" name="Google Shape;361;p30"/>
          <p:cNvSpPr/>
          <p:nvPr/>
        </p:nvSpPr>
        <p:spPr>
          <a:xfrm>
            <a:off x="7141327" y="2986477"/>
            <a:ext cx="660126" cy="704989"/>
          </a:xfrm>
          <a:custGeom>
            <a:rect b="b" l="l" r="r" t="t"/>
            <a:pathLst>
              <a:path extrusionOk="0" h="1409978" w="1320252">
                <a:moveTo>
                  <a:pt x="0" y="0"/>
                </a:moveTo>
                <a:lnTo>
                  <a:pt x="1320252" y="0"/>
                </a:lnTo>
                <a:lnTo>
                  <a:pt x="1320252" y="1409977"/>
                </a:lnTo>
                <a:lnTo>
                  <a:pt x="0" y="1409977"/>
                </a:lnTo>
                <a:lnTo>
                  <a:pt x="0" y="0"/>
                </a:lnTo>
                <a:close/>
              </a:path>
            </a:pathLst>
          </a:custGeom>
          <a:blipFill rotWithShape="1">
            <a:blip r:embed="rId3">
              <a:alphaModFix/>
            </a:blip>
            <a:stretch>
              <a:fillRect b="0" l="0" r="0" t="0"/>
            </a:stretch>
          </a:blipFill>
          <a:ln>
            <a:noFill/>
          </a:ln>
        </p:spPr>
      </p:sp>
      <p:grpSp>
        <p:nvGrpSpPr>
          <p:cNvPr id="362" name="Google Shape;362;p30"/>
          <p:cNvGrpSpPr/>
          <p:nvPr/>
        </p:nvGrpSpPr>
        <p:grpSpPr>
          <a:xfrm>
            <a:off x="-278662" y="4956974"/>
            <a:ext cx="9701319" cy="803220"/>
            <a:chOff x="0" y="-134"/>
            <a:chExt cx="5110261" cy="649855"/>
          </a:xfrm>
        </p:grpSpPr>
        <p:sp>
          <p:nvSpPr>
            <p:cNvPr id="363" name="Google Shape;363;p30"/>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364" name="Google Shape;364;p30"/>
            <p:cNvSpPr txBox="1"/>
            <p:nvPr/>
          </p:nvSpPr>
          <p:spPr>
            <a:xfrm>
              <a:off x="0" y="-134"/>
              <a:ext cx="5110200" cy="649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65" name="Google Shape;365;p30"/>
          <p:cNvGrpSpPr/>
          <p:nvPr/>
        </p:nvGrpSpPr>
        <p:grpSpPr>
          <a:xfrm>
            <a:off x="514438" y="4631581"/>
            <a:ext cx="1251473" cy="214618"/>
            <a:chOff x="0" y="-47625"/>
            <a:chExt cx="2647500" cy="454025"/>
          </a:xfrm>
        </p:grpSpPr>
        <p:sp>
          <p:nvSpPr>
            <p:cNvPr id="366" name="Google Shape;366;p30"/>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67" name="Google Shape;367;p30"/>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68" name="Google Shape;368;p30"/>
          <p:cNvGrpSpPr/>
          <p:nvPr/>
        </p:nvGrpSpPr>
        <p:grpSpPr>
          <a:xfrm>
            <a:off x="7378165" y="4631581"/>
            <a:ext cx="1251473" cy="214618"/>
            <a:chOff x="0" y="-47625"/>
            <a:chExt cx="2647500" cy="454025"/>
          </a:xfrm>
        </p:grpSpPr>
        <p:sp>
          <p:nvSpPr>
            <p:cNvPr id="369" name="Google Shape;369;p30"/>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70" name="Google Shape;370;p30"/>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371" name="Google Shape;371;p30"/>
          <p:cNvCxnSpPr/>
          <p:nvPr/>
        </p:nvCxnSpPr>
        <p:spPr>
          <a:xfrm>
            <a:off x="1931560" y="4738876"/>
            <a:ext cx="5280900" cy="0"/>
          </a:xfrm>
          <a:prstGeom prst="straightConnector1">
            <a:avLst/>
          </a:prstGeom>
          <a:noFill/>
          <a:ln cap="rnd" cmpd="sng" w="47625">
            <a:solidFill>
              <a:srgbClr val="FFEFD4"/>
            </a:solidFill>
            <a:prstDash val="lgDash"/>
            <a:round/>
            <a:headEnd len="lg" w="lg" type="oval"/>
            <a:tailEnd len="lg" w="lg" type="oval"/>
          </a:ln>
        </p:spPr>
      </p:cxnSp>
      <p:sp>
        <p:nvSpPr>
          <p:cNvPr id="372" name="Google Shape;372;p30"/>
          <p:cNvSpPr txBox="1"/>
          <p:nvPr/>
        </p:nvSpPr>
        <p:spPr>
          <a:xfrm>
            <a:off x="607863" y="4661925"/>
            <a:ext cx="1158000" cy="1539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lang="en" sz="1000">
                <a:solidFill>
                  <a:srgbClr val="1E302C"/>
                </a:solidFill>
                <a:latin typeface="Franklin Gothic"/>
                <a:ea typeface="Franklin Gothic"/>
                <a:cs typeface="Franklin Gothic"/>
                <a:sym typeface="Franklin Gothic"/>
              </a:rPr>
              <a:t>DSO 545 - Cloud 9</a:t>
            </a:r>
            <a:endParaRPr sz="1000">
              <a:solidFill>
                <a:srgbClr val="1E302C"/>
              </a:solidFill>
              <a:latin typeface="Franklin Gothic"/>
              <a:ea typeface="Franklin Gothic"/>
              <a:cs typeface="Franklin Gothic"/>
              <a:sym typeface="Franklin Gothic"/>
            </a:endParaRPr>
          </a:p>
        </p:txBody>
      </p:sp>
      <p:sp>
        <p:nvSpPr>
          <p:cNvPr id="373" name="Google Shape;373;p30"/>
          <p:cNvSpPr txBox="1"/>
          <p:nvPr/>
        </p:nvSpPr>
        <p:spPr>
          <a:xfrm>
            <a:off x="7471327" y="4669155"/>
            <a:ext cx="1065000" cy="1539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1000" u="none" cap="none" strike="noStrike">
                <a:solidFill>
                  <a:srgbClr val="1E302C"/>
                </a:solidFill>
                <a:latin typeface="Franklin Gothic"/>
                <a:ea typeface="Franklin Gothic"/>
                <a:cs typeface="Franklin Gothic"/>
                <a:sym typeface="Franklin Gothic"/>
              </a:rPr>
              <a:t>Page </a:t>
            </a:r>
            <a:r>
              <a:rPr lang="en" sz="1000">
                <a:solidFill>
                  <a:srgbClr val="1E302C"/>
                </a:solidFill>
                <a:latin typeface="Franklin Gothic"/>
                <a:ea typeface="Franklin Gothic"/>
                <a:cs typeface="Franklin Gothic"/>
                <a:sym typeface="Franklin Gothic"/>
              </a:rPr>
              <a:t>5</a:t>
            </a:r>
            <a:r>
              <a:rPr lang="en" sz="1000">
                <a:solidFill>
                  <a:srgbClr val="1E302C"/>
                </a:solidFill>
                <a:latin typeface="Franklin Gothic"/>
                <a:ea typeface="Franklin Gothic"/>
                <a:cs typeface="Franklin Gothic"/>
                <a:sym typeface="Franklin Gothic"/>
              </a:rPr>
              <a:t> </a:t>
            </a:r>
            <a:r>
              <a:rPr b="0" i="0" lang="en" sz="1000" u="none" cap="none" strike="noStrike">
                <a:solidFill>
                  <a:srgbClr val="1E302C"/>
                </a:solidFill>
                <a:latin typeface="Franklin Gothic"/>
                <a:ea typeface="Franklin Gothic"/>
                <a:cs typeface="Franklin Gothic"/>
                <a:sym typeface="Franklin Gothic"/>
              </a:rPr>
              <a:t>of</a:t>
            </a:r>
            <a:r>
              <a:rPr lang="en" sz="1000">
                <a:solidFill>
                  <a:srgbClr val="1E302C"/>
                </a:solidFill>
                <a:latin typeface="Franklin Gothic"/>
                <a:ea typeface="Franklin Gothic"/>
                <a:cs typeface="Franklin Gothic"/>
                <a:sym typeface="Franklin Gothic"/>
              </a:rPr>
              <a:t> 10</a:t>
            </a:r>
            <a:endParaRPr sz="900"/>
          </a:p>
        </p:txBody>
      </p:sp>
      <p:sp>
        <p:nvSpPr>
          <p:cNvPr id="374" name="Google Shape;374;p30"/>
          <p:cNvSpPr/>
          <p:nvPr/>
        </p:nvSpPr>
        <p:spPr>
          <a:xfrm>
            <a:off x="468825" y="743088"/>
            <a:ext cx="8396100" cy="1489500"/>
          </a:xfrm>
          <a:prstGeom prst="roundRect">
            <a:avLst>
              <a:gd fmla="val 16667" name="adj"/>
            </a:avLst>
          </a:prstGeom>
          <a:solidFill>
            <a:srgbClr val="FFEFD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375" name="Google Shape;375;p30"/>
          <p:cNvSpPr txBox="1"/>
          <p:nvPr/>
        </p:nvSpPr>
        <p:spPr>
          <a:xfrm>
            <a:off x="652725" y="883763"/>
            <a:ext cx="8028300" cy="12342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Clr>
                <a:schemeClr val="dk1"/>
              </a:buClr>
              <a:buSzPts val="1200"/>
              <a:buChar char="●"/>
            </a:pPr>
            <a:r>
              <a:rPr b="1" lang="en" sz="1200">
                <a:solidFill>
                  <a:schemeClr val="dk1"/>
                </a:solidFill>
              </a:rPr>
              <a:t>Income Levels:</a:t>
            </a:r>
            <a:r>
              <a:rPr lang="en" sz="1200">
                <a:solidFill>
                  <a:schemeClr val="dk1"/>
                </a:solidFill>
              </a:rPr>
              <a:t> Some income groups (e.g., high-income individuals) are more sensitive to changes in work-life balance, which could show improving workplace policies may improve job satisfaction.</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 sz="1200">
                <a:solidFill>
                  <a:schemeClr val="dk1"/>
                </a:solidFill>
              </a:rPr>
              <a:t>Company Size:</a:t>
            </a:r>
            <a:r>
              <a:rPr lang="en" sz="1200">
                <a:solidFill>
                  <a:schemeClr val="dk1"/>
                </a:solidFill>
              </a:rPr>
              <a:t> Employees from large companies with higher work-life balance actually have lower satisfaction compared to those who have lower work-life balance.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Employees in large companies (CS = 2) report the highest variability in job satisfaction, especially at the High Income level.</a:t>
            </a:r>
            <a:endParaRPr b="1" sz="1200">
              <a:solidFill>
                <a:schemeClr val="dk1"/>
              </a:solidFill>
            </a:endParaRPr>
          </a:p>
        </p:txBody>
      </p:sp>
      <p:pic>
        <p:nvPicPr>
          <p:cNvPr id="376" name="Google Shape;376;p30"/>
          <p:cNvPicPr preferRelativeResize="0"/>
          <p:nvPr/>
        </p:nvPicPr>
        <p:blipFill>
          <a:blip r:embed="rId4">
            <a:alphaModFix/>
          </a:blip>
          <a:stretch>
            <a:fillRect/>
          </a:stretch>
        </p:blipFill>
        <p:spPr>
          <a:xfrm>
            <a:off x="380575" y="2276525"/>
            <a:ext cx="2895835" cy="2183375"/>
          </a:xfrm>
          <a:prstGeom prst="rect">
            <a:avLst/>
          </a:prstGeom>
          <a:noFill/>
          <a:ln>
            <a:noFill/>
          </a:ln>
        </p:spPr>
      </p:pic>
      <p:pic>
        <p:nvPicPr>
          <p:cNvPr id="377" name="Google Shape;377;p30"/>
          <p:cNvPicPr preferRelativeResize="0"/>
          <p:nvPr/>
        </p:nvPicPr>
        <p:blipFill>
          <a:blip r:embed="rId5">
            <a:alphaModFix/>
          </a:blip>
          <a:stretch>
            <a:fillRect/>
          </a:stretch>
        </p:blipFill>
        <p:spPr>
          <a:xfrm>
            <a:off x="3276388" y="2280350"/>
            <a:ext cx="2467675" cy="2183381"/>
          </a:xfrm>
          <a:prstGeom prst="rect">
            <a:avLst/>
          </a:prstGeom>
          <a:noFill/>
          <a:ln>
            <a:noFill/>
          </a:ln>
        </p:spPr>
      </p:pic>
      <p:pic>
        <p:nvPicPr>
          <p:cNvPr id="378" name="Google Shape;378;p30"/>
          <p:cNvPicPr preferRelativeResize="0"/>
          <p:nvPr/>
        </p:nvPicPr>
        <p:blipFill>
          <a:blip r:embed="rId6">
            <a:alphaModFix/>
          </a:blip>
          <a:stretch>
            <a:fillRect/>
          </a:stretch>
        </p:blipFill>
        <p:spPr>
          <a:xfrm>
            <a:off x="5725950" y="2276515"/>
            <a:ext cx="2541350" cy="21159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382" name="Shape 382"/>
        <p:cNvGrpSpPr/>
        <p:nvPr/>
      </p:nvGrpSpPr>
      <p:grpSpPr>
        <a:xfrm>
          <a:off x="0" y="0"/>
          <a:ext cx="0" cy="0"/>
          <a:chOff x="0" y="0"/>
          <a:chExt cx="0" cy="0"/>
        </a:xfrm>
      </p:grpSpPr>
      <p:grpSp>
        <p:nvGrpSpPr>
          <p:cNvPr id="383" name="Google Shape;383;p31"/>
          <p:cNvGrpSpPr/>
          <p:nvPr/>
        </p:nvGrpSpPr>
        <p:grpSpPr>
          <a:xfrm>
            <a:off x="-278755" y="4436361"/>
            <a:ext cx="9701319" cy="1323842"/>
            <a:chOff x="0" y="-47625"/>
            <a:chExt cx="5110261" cy="697346"/>
          </a:xfrm>
        </p:grpSpPr>
        <p:sp>
          <p:nvSpPr>
            <p:cNvPr id="384" name="Google Shape;384;p31"/>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385" name="Google Shape;385;p31"/>
            <p:cNvSpPr txBox="1"/>
            <p:nvPr/>
          </p:nvSpPr>
          <p:spPr>
            <a:xfrm>
              <a:off x="0" y="-47625"/>
              <a:ext cx="5110200" cy="697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86" name="Google Shape;386;p31"/>
          <p:cNvGrpSpPr/>
          <p:nvPr/>
        </p:nvGrpSpPr>
        <p:grpSpPr>
          <a:xfrm>
            <a:off x="514350" y="4618456"/>
            <a:ext cx="1251473" cy="214618"/>
            <a:chOff x="0" y="-47625"/>
            <a:chExt cx="2647500" cy="454025"/>
          </a:xfrm>
        </p:grpSpPr>
        <p:sp>
          <p:nvSpPr>
            <p:cNvPr id="387" name="Google Shape;387;p31"/>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88" name="Google Shape;388;p31"/>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89" name="Google Shape;389;p31"/>
          <p:cNvGrpSpPr/>
          <p:nvPr/>
        </p:nvGrpSpPr>
        <p:grpSpPr>
          <a:xfrm>
            <a:off x="7378227" y="4618456"/>
            <a:ext cx="1251473" cy="214618"/>
            <a:chOff x="0" y="-47625"/>
            <a:chExt cx="2647500" cy="454025"/>
          </a:xfrm>
        </p:grpSpPr>
        <p:sp>
          <p:nvSpPr>
            <p:cNvPr id="390" name="Google Shape;390;p31"/>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91" name="Google Shape;391;p31"/>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392" name="Google Shape;392;p31"/>
          <p:cNvCxnSpPr/>
          <p:nvPr/>
        </p:nvCxnSpPr>
        <p:spPr>
          <a:xfrm>
            <a:off x="1931560" y="4755126"/>
            <a:ext cx="5280900" cy="0"/>
          </a:xfrm>
          <a:prstGeom prst="straightConnector1">
            <a:avLst/>
          </a:prstGeom>
          <a:noFill/>
          <a:ln cap="rnd" cmpd="sng" w="47625">
            <a:solidFill>
              <a:srgbClr val="FFEFD4"/>
            </a:solidFill>
            <a:prstDash val="lgDash"/>
            <a:round/>
            <a:headEnd len="lg" w="lg" type="oval"/>
            <a:tailEnd len="lg" w="lg" type="oval"/>
          </a:ln>
        </p:spPr>
      </p:cxnSp>
      <p:sp>
        <p:nvSpPr>
          <p:cNvPr id="393" name="Google Shape;393;p31"/>
          <p:cNvSpPr txBox="1"/>
          <p:nvPr/>
        </p:nvSpPr>
        <p:spPr>
          <a:xfrm>
            <a:off x="306149" y="247182"/>
            <a:ext cx="3576900" cy="723300"/>
          </a:xfrm>
          <a:prstGeom prst="rect">
            <a:avLst/>
          </a:prstGeom>
          <a:noFill/>
          <a:ln>
            <a:noFill/>
          </a:ln>
        </p:spPr>
        <p:txBody>
          <a:bodyPr anchorCtr="0" anchor="t" bIns="0" lIns="0" spcFirstLastPara="1" rIns="0" wrap="square" tIns="0">
            <a:spAutoFit/>
          </a:bodyPr>
          <a:lstStyle/>
          <a:p>
            <a:pPr indent="0" lvl="0" marL="0" marR="0" rtl="0" algn="l">
              <a:lnSpc>
                <a:spcPct val="139997"/>
              </a:lnSpc>
              <a:spcBef>
                <a:spcPts val="0"/>
              </a:spcBef>
              <a:spcAft>
                <a:spcPts val="0"/>
              </a:spcAft>
              <a:buNone/>
            </a:pPr>
            <a:r>
              <a:rPr lang="en" sz="4700">
                <a:solidFill>
                  <a:srgbClr val="8F6234"/>
                </a:solidFill>
                <a:latin typeface="League Gothic"/>
                <a:ea typeface="League Gothic"/>
                <a:cs typeface="League Gothic"/>
                <a:sym typeface="League Gothic"/>
              </a:rPr>
              <a:t>Descriptive Analysis</a:t>
            </a:r>
            <a:endParaRPr sz="700"/>
          </a:p>
        </p:txBody>
      </p:sp>
      <p:sp>
        <p:nvSpPr>
          <p:cNvPr id="394" name="Google Shape;394;p31"/>
          <p:cNvSpPr txBox="1"/>
          <p:nvPr/>
        </p:nvSpPr>
        <p:spPr>
          <a:xfrm>
            <a:off x="607513" y="4656030"/>
            <a:ext cx="10650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lang="en" sz="800">
                <a:solidFill>
                  <a:srgbClr val="1E302C"/>
                </a:solidFill>
                <a:latin typeface="Franklin Gothic"/>
                <a:ea typeface="Franklin Gothic"/>
                <a:cs typeface="Franklin Gothic"/>
                <a:sym typeface="Franklin Gothic"/>
              </a:rPr>
              <a:t>EDA Analysis</a:t>
            </a:r>
            <a:endParaRPr sz="700"/>
          </a:p>
        </p:txBody>
      </p:sp>
      <p:sp>
        <p:nvSpPr>
          <p:cNvPr id="395" name="Google Shape;395;p31"/>
          <p:cNvSpPr txBox="1"/>
          <p:nvPr/>
        </p:nvSpPr>
        <p:spPr>
          <a:xfrm>
            <a:off x="7471390" y="4656030"/>
            <a:ext cx="10650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800" u="none" cap="none" strike="noStrike">
                <a:solidFill>
                  <a:srgbClr val="1E302C"/>
                </a:solidFill>
                <a:latin typeface="Franklin Gothic"/>
                <a:ea typeface="Franklin Gothic"/>
                <a:cs typeface="Franklin Gothic"/>
                <a:sym typeface="Franklin Gothic"/>
              </a:rPr>
              <a:t>Page 03 of </a:t>
            </a:r>
            <a:endParaRPr sz="700"/>
          </a:p>
        </p:txBody>
      </p:sp>
      <p:sp>
        <p:nvSpPr>
          <p:cNvPr id="396" name="Google Shape;396;p31"/>
          <p:cNvSpPr txBox="1"/>
          <p:nvPr/>
        </p:nvSpPr>
        <p:spPr>
          <a:xfrm>
            <a:off x="651937" y="3525026"/>
            <a:ext cx="1136100" cy="5541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 sz="1500" u="none" cap="none" strike="noStrike">
                <a:solidFill>
                  <a:srgbClr val="FFF7EF"/>
                </a:solidFill>
                <a:latin typeface="Franklin Gothic"/>
                <a:ea typeface="Franklin Gothic"/>
                <a:cs typeface="Franklin Gothic"/>
                <a:sym typeface="Franklin Gothic"/>
              </a:rPr>
              <a:t>Consistency is Key</a:t>
            </a:r>
            <a:endParaRPr sz="700"/>
          </a:p>
        </p:txBody>
      </p:sp>
      <p:grpSp>
        <p:nvGrpSpPr>
          <p:cNvPr id="397" name="Google Shape;397;p31"/>
          <p:cNvGrpSpPr/>
          <p:nvPr/>
        </p:nvGrpSpPr>
        <p:grpSpPr>
          <a:xfrm>
            <a:off x="-278750" y="4540274"/>
            <a:ext cx="9701319" cy="803220"/>
            <a:chOff x="0" y="-134"/>
            <a:chExt cx="5110261" cy="649855"/>
          </a:xfrm>
        </p:grpSpPr>
        <p:sp>
          <p:nvSpPr>
            <p:cNvPr id="398" name="Google Shape;398;p31"/>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399" name="Google Shape;399;p31"/>
            <p:cNvSpPr txBox="1"/>
            <p:nvPr/>
          </p:nvSpPr>
          <p:spPr>
            <a:xfrm>
              <a:off x="0" y="-134"/>
              <a:ext cx="5110200" cy="649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00" name="Google Shape;400;p31"/>
          <p:cNvGrpSpPr/>
          <p:nvPr/>
        </p:nvGrpSpPr>
        <p:grpSpPr>
          <a:xfrm>
            <a:off x="514350" y="4625281"/>
            <a:ext cx="1251473" cy="214618"/>
            <a:chOff x="0" y="-47625"/>
            <a:chExt cx="2647500" cy="454025"/>
          </a:xfrm>
        </p:grpSpPr>
        <p:sp>
          <p:nvSpPr>
            <p:cNvPr id="401" name="Google Shape;401;p31"/>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02" name="Google Shape;402;p31"/>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03" name="Google Shape;403;p31"/>
          <p:cNvGrpSpPr/>
          <p:nvPr/>
        </p:nvGrpSpPr>
        <p:grpSpPr>
          <a:xfrm>
            <a:off x="7378077" y="4625281"/>
            <a:ext cx="1251473" cy="214618"/>
            <a:chOff x="0" y="-47625"/>
            <a:chExt cx="2647500" cy="454025"/>
          </a:xfrm>
        </p:grpSpPr>
        <p:sp>
          <p:nvSpPr>
            <p:cNvPr id="404" name="Google Shape;404;p31"/>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05" name="Google Shape;405;p31"/>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406" name="Google Shape;406;p31"/>
          <p:cNvCxnSpPr/>
          <p:nvPr/>
        </p:nvCxnSpPr>
        <p:spPr>
          <a:xfrm>
            <a:off x="1931472" y="4732576"/>
            <a:ext cx="5280900" cy="0"/>
          </a:xfrm>
          <a:prstGeom prst="straightConnector1">
            <a:avLst/>
          </a:prstGeom>
          <a:noFill/>
          <a:ln cap="rnd" cmpd="sng" w="47625">
            <a:solidFill>
              <a:srgbClr val="FFEFD4"/>
            </a:solidFill>
            <a:prstDash val="lgDash"/>
            <a:round/>
            <a:headEnd len="lg" w="lg" type="oval"/>
            <a:tailEnd len="lg" w="lg" type="oval"/>
          </a:ln>
        </p:spPr>
      </p:cxnSp>
      <p:sp>
        <p:nvSpPr>
          <p:cNvPr id="407" name="Google Shape;407;p31"/>
          <p:cNvSpPr txBox="1"/>
          <p:nvPr/>
        </p:nvSpPr>
        <p:spPr>
          <a:xfrm>
            <a:off x="607776" y="4655625"/>
            <a:ext cx="1158000" cy="1539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lang="en" sz="1000">
                <a:solidFill>
                  <a:srgbClr val="1E302C"/>
                </a:solidFill>
                <a:latin typeface="Franklin Gothic"/>
                <a:ea typeface="Franklin Gothic"/>
                <a:cs typeface="Franklin Gothic"/>
                <a:sym typeface="Franklin Gothic"/>
              </a:rPr>
              <a:t>DSO 545 - Cloud 9</a:t>
            </a:r>
            <a:endParaRPr sz="1000">
              <a:solidFill>
                <a:srgbClr val="1E302C"/>
              </a:solidFill>
              <a:latin typeface="Franklin Gothic"/>
              <a:ea typeface="Franklin Gothic"/>
              <a:cs typeface="Franklin Gothic"/>
              <a:sym typeface="Franklin Gothic"/>
            </a:endParaRPr>
          </a:p>
        </p:txBody>
      </p:sp>
      <p:sp>
        <p:nvSpPr>
          <p:cNvPr id="408" name="Google Shape;408;p31"/>
          <p:cNvSpPr txBox="1"/>
          <p:nvPr/>
        </p:nvSpPr>
        <p:spPr>
          <a:xfrm>
            <a:off x="7471240" y="4662855"/>
            <a:ext cx="1065000" cy="1539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1000" u="none" cap="none" strike="noStrike">
                <a:solidFill>
                  <a:srgbClr val="1E302C"/>
                </a:solidFill>
                <a:latin typeface="Franklin Gothic"/>
                <a:ea typeface="Franklin Gothic"/>
                <a:cs typeface="Franklin Gothic"/>
                <a:sym typeface="Franklin Gothic"/>
              </a:rPr>
              <a:t>Page </a:t>
            </a:r>
            <a:r>
              <a:rPr lang="en" sz="1000">
                <a:solidFill>
                  <a:srgbClr val="1E302C"/>
                </a:solidFill>
                <a:latin typeface="Franklin Gothic"/>
                <a:ea typeface="Franklin Gothic"/>
                <a:cs typeface="Franklin Gothic"/>
                <a:sym typeface="Franklin Gothic"/>
              </a:rPr>
              <a:t>5</a:t>
            </a:r>
            <a:r>
              <a:rPr b="0" i="0" lang="en" sz="1000" u="none" cap="none" strike="noStrike">
                <a:solidFill>
                  <a:srgbClr val="1E302C"/>
                </a:solidFill>
                <a:latin typeface="Franklin Gothic"/>
                <a:ea typeface="Franklin Gothic"/>
                <a:cs typeface="Franklin Gothic"/>
                <a:sym typeface="Franklin Gothic"/>
              </a:rPr>
              <a:t> of </a:t>
            </a:r>
            <a:r>
              <a:rPr lang="en" sz="1000">
                <a:solidFill>
                  <a:srgbClr val="1E302C"/>
                </a:solidFill>
                <a:latin typeface="Franklin Gothic"/>
                <a:ea typeface="Franklin Gothic"/>
                <a:cs typeface="Franklin Gothic"/>
                <a:sym typeface="Franklin Gothic"/>
              </a:rPr>
              <a:t>10</a:t>
            </a:r>
            <a:endParaRPr sz="900"/>
          </a:p>
        </p:txBody>
      </p:sp>
      <p:pic>
        <p:nvPicPr>
          <p:cNvPr id="409" name="Google Shape;409;p31"/>
          <p:cNvPicPr preferRelativeResize="0"/>
          <p:nvPr/>
        </p:nvPicPr>
        <p:blipFill>
          <a:blip r:embed="rId3">
            <a:alphaModFix/>
          </a:blip>
          <a:stretch>
            <a:fillRect/>
          </a:stretch>
        </p:blipFill>
        <p:spPr>
          <a:xfrm>
            <a:off x="0" y="1085925"/>
            <a:ext cx="5527424" cy="1713851"/>
          </a:xfrm>
          <a:prstGeom prst="rect">
            <a:avLst/>
          </a:prstGeom>
          <a:noFill/>
          <a:ln>
            <a:noFill/>
          </a:ln>
        </p:spPr>
      </p:pic>
      <p:pic>
        <p:nvPicPr>
          <p:cNvPr id="410" name="Google Shape;410;p31"/>
          <p:cNvPicPr preferRelativeResize="0"/>
          <p:nvPr/>
        </p:nvPicPr>
        <p:blipFill>
          <a:blip r:embed="rId4">
            <a:alphaModFix/>
          </a:blip>
          <a:stretch>
            <a:fillRect/>
          </a:stretch>
        </p:blipFill>
        <p:spPr>
          <a:xfrm>
            <a:off x="6362" y="2930676"/>
            <a:ext cx="2267319" cy="1594437"/>
          </a:xfrm>
          <a:prstGeom prst="rect">
            <a:avLst/>
          </a:prstGeom>
          <a:noFill/>
          <a:ln>
            <a:noFill/>
          </a:ln>
        </p:spPr>
      </p:pic>
      <p:pic>
        <p:nvPicPr>
          <p:cNvPr id="411" name="Google Shape;411;p31"/>
          <p:cNvPicPr preferRelativeResize="0"/>
          <p:nvPr/>
        </p:nvPicPr>
        <p:blipFill>
          <a:blip r:embed="rId5">
            <a:alphaModFix/>
          </a:blip>
          <a:stretch>
            <a:fillRect/>
          </a:stretch>
        </p:blipFill>
        <p:spPr>
          <a:xfrm>
            <a:off x="2273675" y="2930675"/>
            <a:ext cx="2400765" cy="1562824"/>
          </a:xfrm>
          <a:prstGeom prst="rect">
            <a:avLst/>
          </a:prstGeom>
          <a:noFill/>
          <a:ln>
            <a:noFill/>
          </a:ln>
        </p:spPr>
      </p:pic>
      <p:pic>
        <p:nvPicPr>
          <p:cNvPr id="412" name="Google Shape;412;p31"/>
          <p:cNvPicPr preferRelativeResize="0"/>
          <p:nvPr/>
        </p:nvPicPr>
        <p:blipFill>
          <a:blip r:embed="rId6">
            <a:alphaModFix/>
          </a:blip>
          <a:stretch>
            <a:fillRect/>
          </a:stretch>
        </p:blipFill>
        <p:spPr>
          <a:xfrm>
            <a:off x="6578825" y="944475"/>
            <a:ext cx="2160150" cy="1643529"/>
          </a:xfrm>
          <a:prstGeom prst="rect">
            <a:avLst/>
          </a:prstGeom>
          <a:noFill/>
          <a:ln>
            <a:noFill/>
          </a:ln>
        </p:spPr>
      </p:pic>
      <p:pic>
        <p:nvPicPr>
          <p:cNvPr id="413" name="Google Shape;413;p31"/>
          <p:cNvPicPr preferRelativeResize="0"/>
          <p:nvPr/>
        </p:nvPicPr>
        <p:blipFill>
          <a:blip r:embed="rId7">
            <a:alphaModFix/>
          </a:blip>
          <a:stretch>
            <a:fillRect/>
          </a:stretch>
        </p:blipFill>
        <p:spPr>
          <a:xfrm>
            <a:off x="6578825" y="2739785"/>
            <a:ext cx="2160150" cy="1610789"/>
          </a:xfrm>
          <a:prstGeom prst="rect">
            <a:avLst/>
          </a:prstGeom>
          <a:noFill/>
          <a:ln>
            <a:noFill/>
          </a:ln>
        </p:spPr>
      </p:pic>
      <p:sp>
        <p:nvSpPr>
          <p:cNvPr id="414" name="Google Shape;414;p31"/>
          <p:cNvSpPr txBox="1"/>
          <p:nvPr/>
        </p:nvSpPr>
        <p:spPr>
          <a:xfrm>
            <a:off x="4108250" y="654825"/>
            <a:ext cx="125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League Gothic"/>
                <a:ea typeface="League Gothic"/>
                <a:cs typeface="League Gothic"/>
                <a:sym typeface="League Gothic"/>
              </a:rPr>
              <a:t>Marital Status</a:t>
            </a:r>
            <a:endParaRPr sz="1600">
              <a:solidFill>
                <a:schemeClr val="dk1"/>
              </a:solidFill>
              <a:latin typeface="League Gothic"/>
              <a:ea typeface="League Gothic"/>
              <a:cs typeface="League Gothic"/>
              <a:sym typeface="League Gothic"/>
            </a:endParaRPr>
          </a:p>
        </p:txBody>
      </p:sp>
      <p:sp>
        <p:nvSpPr>
          <p:cNvPr id="415" name="Google Shape;415;p31"/>
          <p:cNvSpPr txBox="1"/>
          <p:nvPr/>
        </p:nvSpPr>
        <p:spPr>
          <a:xfrm>
            <a:off x="4674450" y="3279875"/>
            <a:ext cx="125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League Gothic"/>
                <a:ea typeface="League Gothic"/>
                <a:cs typeface="League Gothic"/>
                <a:sym typeface="League Gothic"/>
              </a:rPr>
              <a:t>Commute Distance</a:t>
            </a:r>
            <a:endParaRPr sz="1600">
              <a:solidFill>
                <a:schemeClr val="dk1"/>
              </a:solidFill>
              <a:latin typeface="League Gothic"/>
              <a:ea typeface="League Gothic"/>
              <a:cs typeface="League Gothic"/>
              <a:sym typeface="League Gothic"/>
            </a:endParaRPr>
          </a:p>
        </p:txBody>
      </p:sp>
      <p:sp>
        <p:nvSpPr>
          <p:cNvPr id="416" name="Google Shape;416;p31"/>
          <p:cNvSpPr txBox="1"/>
          <p:nvPr/>
        </p:nvSpPr>
        <p:spPr>
          <a:xfrm>
            <a:off x="6981900" y="513375"/>
            <a:ext cx="1251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latin typeface="League Gothic"/>
                <a:ea typeface="League Gothic"/>
                <a:cs typeface="League Gothic"/>
                <a:sym typeface="League Gothic"/>
              </a:rPr>
              <a:t>Company Size</a:t>
            </a:r>
            <a:endParaRPr sz="1600">
              <a:solidFill>
                <a:schemeClr val="dk1"/>
              </a:solidFill>
              <a:latin typeface="League Gothic"/>
              <a:ea typeface="League Gothic"/>
              <a:cs typeface="League Gothic"/>
              <a:sym typeface="League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420" name="Shape 420"/>
        <p:cNvGrpSpPr/>
        <p:nvPr/>
      </p:nvGrpSpPr>
      <p:grpSpPr>
        <a:xfrm>
          <a:off x="0" y="0"/>
          <a:ext cx="0" cy="0"/>
          <a:chOff x="0" y="0"/>
          <a:chExt cx="0" cy="0"/>
        </a:xfrm>
      </p:grpSpPr>
      <p:grpSp>
        <p:nvGrpSpPr>
          <p:cNvPr id="421" name="Google Shape;421;p32"/>
          <p:cNvGrpSpPr/>
          <p:nvPr/>
        </p:nvGrpSpPr>
        <p:grpSpPr>
          <a:xfrm>
            <a:off x="-278755" y="4436361"/>
            <a:ext cx="9701319" cy="1323842"/>
            <a:chOff x="0" y="-47625"/>
            <a:chExt cx="5110261" cy="697346"/>
          </a:xfrm>
        </p:grpSpPr>
        <p:sp>
          <p:nvSpPr>
            <p:cNvPr id="422" name="Google Shape;422;p32"/>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423" name="Google Shape;423;p32"/>
            <p:cNvSpPr txBox="1"/>
            <p:nvPr/>
          </p:nvSpPr>
          <p:spPr>
            <a:xfrm>
              <a:off x="0" y="-47625"/>
              <a:ext cx="5110200" cy="697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24" name="Google Shape;424;p32"/>
          <p:cNvGrpSpPr/>
          <p:nvPr/>
        </p:nvGrpSpPr>
        <p:grpSpPr>
          <a:xfrm>
            <a:off x="514350" y="4618456"/>
            <a:ext cx="1251473" cy="214618"/>
            <a:chOff x="0" y="-47625"/>
            <a:chExt cx="2647500" cy="454025"/>
          </a:xfrm>
        </p:grpSpPr>
        <p:sp>
          <p:nvSpPr>
            <p:cNvPr id="425" name="Google Shape;425;p32"/>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26" name="Google Shape;426;p32"/>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27" name="Google Shape;427;p32"/>
          <p:cNvGrpSpPr/>
          <p:nvPr/>
        </p:nvGrpSpPr>
        <p:grpSpPr>
          <a:xfrm>
            <a:off x="7378227" y="4618456"/>
            <a:ext cx="1251473" cy="214618"/>
            <a:chOff x="0" y="-47625"/>
            <a:chExt cx="2647500" cy="454025"/>
          </a:xfrm>
        </p:grpSpPr>
        <p:sp>
          <p:nvSpPr>
            <p:cNvPr id="428" name="Google Shape;428;p32"/>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29" name="Google Shape;429;p32"/>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430" name="Google Shape;430;p32"/>
          <p:cNvCxnSpPr/>
          <p:nvPr/>
        </p:nvCxnSpPr>
        <p:spPr>
          <a:xfrm>
            <a:off x="1931560" y="4755126"/>
            <a:ext cx="5280900" cy="0"/>
          </a:xfrm>
          <a:prstGeom prst="straightConnector1">
            <a:avLst/>
          </a:prstGeom>
          <a:noFill/>
          <a:ln cap="rnd" cmpd="sng" w="47625">
            <a:solidFill>
              <a:srgbClr val="FFEFD4"/>
            </a:solidFill>
            <a:prstDash val="lgDash"/>
            <a:round/>
            <a:headEnd len="lg" w="lg" type="oval"/>
            <a:tailEnd len="lg" w="lg" type="oval"/>
          </a:ln>
        </p:spPr>
      </p:cxnSp>
      <p:sp>
        <p:nvSpPr>
          <p:cNvPr id="431" name="Google Shape;431;p32"/>
          <p:cNvSpPr txBox="1"/>
          <p:nvPr/>
        </p:nvSpPr>
        <p:spPr>
          <a:xfrm>
            <a:off x="306149" y="247182"/>
            <a:ext cx="3576900" cy="723300"/>
          </a:xfrm>
          <a:prstGeom prst="rect">
            <a:avLst/>
          </a:prstGeom>
          <a:noFill/>
          <a:ln>
            <a:noFill/>
          </a:ln>
        </p:spPr>
        <p:txBody>
          <a:bodyPr anchorCtr="0" anchor="t" bIns="0" lIns="0" spcFirstLastPara="1" rIns="0" wrap="square" tIns="0">
            <a:spAutoFit/>
          </a:bodyPr>
          <a:lstStyle/>
          <a:p>
            <a:pPr indent="0" lvl="0" marL="0" marR="0" rtl="0" algn="l">
              <a:lnSpc>
                <a:spcPct val="139997"/>
              </a:lnSpc>
              <a:spcBef>
                <a:spcPts val="0"/>
              </a:spcBef>
              <a:spcAft>
                <a:spcPts val="0"/>
              </a:spcAft>
              <a:buNone/>
            </a:pPr>
            <a:r>
              <a:rPr lang="en" sz="4700">
                <a:solidFill>
                  <a:srgbClr val="8F6234"/>
                </a:solidFill>
                <a:latin typeface="League Gothic"/>
                <a:ea typeface="League Gothic"/>
                <a:cs typeface="League Gothic"/>
                <a:sym typeface="League Gothic"/>
              </a:rPr>
              <a:t>Two Sample Tests</a:t>
            </a:r>
            <a:endParaRPr sz="700"/>
          </a:p>
        </p:txBody>
      </p:sp>
      <p:sp>
        <p:nvSpPr>
          <p:cNvPr id="432" name="Google Shape;432;p32"/>
          <p:cNvSpPr txBox="1"/>
          <p:nvPr/>
        </p:nvSpPr>
        <p:spPr>
          <a:xfrm>
            <a:off x="607513" y="4656030"/>
            <a:ext cx="10650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lang="en" sz="800">
                <a:solidFill>
                  <a:srgbClr val="1E302C"/>
                </a:solidFill>
                <a:latin typeface="Franklin Gothic"/>
                <a:ea typeface="Franklin Gothic"/>
                <a:cs typeface="Franklin Gothic"/>
                <a:sym typeface="Franklin Gothic"/>
              </a:rPr>
              <a:t>EDA Analysis</a:t>
            </a:r>
            <a:endParaRPr sz="700"/>
          </a:p>
        </p:txBody>
      </p:sp>
      <p:sp>
        <p:nvSpPr>
          <p:cNvPr id="433" name="Google Shape;433;p32"/>
          <p:cNvSpPr txBox="1"/>
          <p:nvPr/>
        </p:nvSpPr>
        <p:spPr>
          <a:xfrm>
            <a:off x="7471390" y="4656030"/>
            <a:ext cx="10650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800" u="none" cap="none" strike="noStrike">
                <a:solidFill>
                  <a:srgbClr val="1E302C"/>
                </a:solidFill>
                <a:latin typeface="Franklin Gothic"/>
                <a:ea typeface="Franklin Gothic"/>
                <a:cs typeface="Franklin Gothic"/>
                <a:sym typeface="Franklin Gothic"/>
              </a:rPr>
              <a:t>Page 03 of </a:t>
            </a:r>
            <a:endParaRPr sz="700"/>
          </a:p>
        </p:txBody>
      </p:sp>
      <p:sp>
        <p:nvSpPr>
          <p:cNvPr id="434" name="Google Shape;434;p32"/>
          <p:cNvSpPr txBox="1"/>
          <p:nvPr/>
        </p:nvSpPr>
        <p:spPr>
          <a:xfrm>
            <a:off x="3864630" y="2360069"/>
            <a:ext cx="1136100" cy="5541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 sz="1500" u="none" cap="none" strike="noStrike">
                <a:solidFill>
                  <a:srgbClr val="FFF7EF"/>
                </a:solidFill>
                <a:latin typeface="Franklin Gothic"/>
                <a:ea typeface="Franklin Gothic"/>
                <a:cs typeface="Franklin Gothic"/>
                <a:sym typeface="Franklin Gothic"/>
              </a:rPr>
              <a:t>Build a Network</a:t>
            </a:r>
            <a:endParaRPr sz="700"/>
          </a:p>
        </p:txBody>
      </p:sp>
      <p:sp>
        <p:nvSpPr>
          <p:cNvPr id="435" name="Google Shape;435;p32"/>
          <p:cNvSpPr txBox="1"/>
          <p:nvPr/>
        </p:nvSpPr>
        <p:spPr>
          <a:xfrm>
            <a:off x="651937" y="3525026"/>
            <a:ext cx="1136100" cy="5541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 sz="1500" u="none" cap="none" strike="noStrike">
                <a:solidFill>
                  <a:srgbClr val="FFF7EF"/>
                </a:solidFill>
                <a:latin typeface="Franklin Gothic"/>
                <a:ea typeface="Franklin Gothic"/>
                <a:cs typeface="Franklin Gothic"/>
                <a:sym typeface="Franklin Gothic"/>
              </a:rPr>
              <a:t>Consistency is Key</a:t>
            </a:r>
            <a:endParaRPr sz="700"/>
          </a:p>
        </p:txBody>
      </p:sp>
      <p:sp>
        <p:nvSpPr>
          <p:cNvPr id="436" name="Google Shape;436;p32"/>
          <p:cNvSpPr/>
          <p:nvPr/>
        </p:nvSpPr>
        <p:spPr>
          <a:xfrm>
            <a:off x="514350" y="1119850"/>
            <a:ext cx="3576900" cy="316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7" name="Google Shape;437;p32"/>
          <p:cNvSpPr/>
          <p:nvPr/>
        </p:nvSpPr>
        <p:spPr>
          <a:xfrm>
            <a:off x="2064000" y="2252388"/>
            <a:ext cx="477600" cy="63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8" name="Google Shape;438;p32"/>
          <p:cNvSpPr txBox="1"/>
          <p:nvPr/>
        </p:nvSpPr>
        <p:spPr>
          <a:xfrm>
            <a:off x="1120650" y="1119857"/>
            <a:ext cx="2364300" cy="13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600">
                <a:solidFill>
                  <a:schemeClr val="dk1"/>
                </a:solidFill>
                <a:latin typeface="League Gothic"/>
                <a:ea typeface="League Gothic"/>
                <a:cs typeface="League Gothic"/>
                <a:sym typeface="League Gothic"/>
              </a:rPr>
              <a:t>Monthly Income</a:t>
            </a:r>
            <a:endParaRPr i="1" sz="1600">
              <a:solidFill>
                <a:schemeClr val="dk1"/>
              </a:solidFill>
              <a:latin typeface="League Gothic"/>
              <a:ea typeface="League Gothic"/>
              <a:cs typeface="League Gothic"/>
              <a:sym typeface="League Gothic"/>
            </a:endParaRPr>
          </a:p>
          <a:p>
            <a:pPr indent="0" lvl="0" marL="0" rtl="0" algn="ctr">
              <a:spcBef>
                <a:spcPts val="0"/>
              </a:spcBef>
              <a:spcAft>
                <a:spcPts val="0"/>
              </a:spcAft>
              <a:buClr>
                <a:schemeClr val="dk1"/>
              </a:buClr>
              <a:buSzPts val="1100"/>
              <a:buFont typeface="Arial"/>
              <a:buNone/>
            </a:pPr>
            <a:r>
              <a:rPr lang="en" sz="1600">
                <a:solidFill>
                  <a:schemeClr val="dk1"/>
                </a:solidFill>
                <a:latin typeface="League Gothic"/>
                <a:ea typeface="League Gothic"/>
                <a:cs typeface="League Gothic"/>
                <a:sym typeface="League Gothic"/>
              </a:rPr>
              <a:t>Test Statistic: -2.081</a:t>
            </a:r>
            <a:endParaRPr sz="1600">
              <a:solidFill>
                <a:schemeClr val="dk1"/>
              </a:solidFill>
              <a:latin typeface="League Gothic"/>
              <a:ea typeface="League Gothic"/>
              <a:cs typeface="League Gothic"/>
              <a:sym typeface="League Gothic"/>
            </a:endParaRPr>
          </a:p>
          <a:p>
            <a:pPr indent="0" lvl="0" marL="0" rtl="0" algn="ctr">
              <a:spcBef>
                <a:spcPts val="0"/>
              </a:spcBef>
              <a:spcAft>
                <a:spcPts val="0"/>
              </a:spcAft>
              <a:buClr>
                <a:schemeClr val="dk1"/>
              </a:buClr>
              <a:buSzPts val="1100"/>
              <a:buFont typeface="Arial"/>
              <a:buNone/>
            </a:pPr>
            <a:r>
              <a:rPr lang="en" sz="1600">
                <a:solidFill>
                  <a:schemeClr val="dk1"/>
                </a:solidFill>
                <a:latin typeface="League Gothic"/>
                <a:ea typeface="League Gothic"/>
                <a:cs typeface="League Gothic"/>
                <a:sym typeface="League Gothic"/>
              </a:rPr>
              <a:t>P-Value: 0.0374</a:t>
            </a:r>
            <a:endParaRPr sz="1600">
              <a:solidFill>
                <a:schemeClr val="dk1"/>
              </a:solidFill>
              <a:latin typeface="League Gothic"/>
              <a:ea typeface="League Gothic"/>
              <a:cs typeface="League Gothic"/>
              <a:sym typeface="League Gothic"/>
            </a:endParaRPr>
          </a:p>
          <a:p>
            <a:pPr indent="0" lvl="0" marL="0" rtl="0" algn="ctr">
              <a:spcBef>
                <a:spcPts val="0"/>
              </a:spcBef>
              <a:spcAft>
                <a:spcPts val="0"/>
              </a:spcAft>
              <a:buClr>
                <a:schemeClr val="dk1"/>
              </a:buClr>
              <a:buSzPts val="1100"/>
              <a:buFont typeface="Arial"/>
              <a:buNone/>
            </a:pPr>
            <a:r>
              <a:rPr lang="en" sz="1600">
                <a:solidFill>
                  <a:schemeClr val="dk1"/>
                </a:solidFill>
                <a:latin typeface="League Gothic"/>
                <a:ea typeface="League Gothic"/>
                <a:cs typeface="League Gothic"/>
                <a:sym typeface="League Gothic"/>
              </a:rPr>
              <a:t>Results: P &lt; 0.05</a:t>
            </a:r>
            <a:endParaRPr sz="1600">
              <a:solidFill>
                <a:schemeClr val="dk1"/>
              </a:solidFill>
              <a:latin typeface="League Gothic"/>
              <a:ea typeface="League Gothic"/>
              <a:cs typeface="League Gothic"/>
              <a:sym typeface="League Gothic"/>
            </a:endParaRPr>
          </a:p>
          <a:p>
            <a:pPr indent="0" lvl="0" marL="0" rtl="0" algn="l">
              <a:spcBef>
                <a:spcPts val="0"/>
              </a:spcBef>
              <a:spcAft>
                <a:spcPts val="0"/>
              </a:spcAft>
              <a:buClr>
                <a:schemeClr val="dk1"/>
              </a:buClr>
              <a:buSzPts val="1100"/>
              <a:buFont typeface="Arial"/>
              <a:buNone/>
            </a:pPr>
            <a:r>
              <a:t/>
            </a:r>
            <a:endParaRPr sz="1600">
              <a:solidFill>
                <a:schemeClr val="dk1"/>
              </a:solidFill>
              <a:latin typeface="League Gothic"/>
              <a:ea typeface="League Gothic"/>
              <a:cs typeface="League Gothic"/>
              <a:sym typeface="League Gothic"/>
            </a:endParaRPr>
          </a:p>
          <a:p>
            <a:pPr indent="0" lvl="0" marL="0" rtl="0" algn="l">
              <a:spcBef>
                <a:spcPts val="0"/>
              </a:spcBef>
              <a:spcAft>
                <a:spcPts val="0"/>
              </a:spcAft>
              <a:buNone/>
            </a:pPr>
            <a:r>
              <a:t/>
            </a:r>
            <a:endParaRPr sz="1600">
              <a:solidFill>
                <a:schemeClr val="dk1"/>
              </a:solidFill>
              <a:latin typeface="League Gothic"/>
              <a:ea typeface="League Gothic"/>
              <a:cs typeface="League Gothic"/>
              <a:sym typeface="League Gothic"/>
            </a:endParaRPr>
          </a:p>
        </p:txBody>
      </p:sp>
      <p:sp>
        <p:nvSpPr>
          <p:cNvPr id="439" name="Google Shape;439;p32"/>
          <p:cNvSpPr txBox="1"/>
          <p:nvPr/>
        </p:nvSpPr>
        <p:spPr>
          <a:xfrm>
            <a:off x="802800" y="2861500"/>
            <a:ext cx="3000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6AA84F"/>
                </a:solidFill>
                <a:latin typeface="League Gothic"/>
                <a:ea typeface="League Gothic"/>
                <a:cs typeface="League Gothic"/>
                <a:sym typeface="League Gothic"/>
              </a:rPr>
              <a:t>Reject the null hypothesis</a:t>
            </a:r>
            <a:r>
              <a:rPr lang="en" sz="1800">
                <a:solidFill>
                  <a:srgbClr val="595959"/>
                </a:solidFill>
                <a:latin typeface="League Gothic"/>
                <a:ea typeface="League Gothic"/>
                <a:cs typeface="League Gothic"/>
                <a:sym typeface="League Gothic"/>
              </a:rPr>
              <a:t>,  </a:t>
            </a:r>
            <a:r>
              <a:rPr b="1" lang="en" sz="1800">
                <a:solidFill>
                  <a:srgbClr val="595959"/>
                </a:solidFill>
                <a:latin typeface="League Gothic"/>
                <a:ea typeface="League Gothic"/>
                <a:cs typeface="League Gothic"/>
                <a:sym typeface="League Gothic"/>
              </a:rPr>
              <a:t>There is statistical evidence</a:t>
            </a:r>
            <a:r>
              <a:rPr lang="en" sz="1800">
                <a:solidFill>
                  <a:srgbClr val="595959"/>
                </a:solidFill>
                <a:latin typeface="League Gothic"/>
                <a:ea typeface="League Gothic"/>
                <a:cs typeface="League Gothic"/>
                <a:sym typeface="League Gothic"/>
              </a:rPr>
              <a:t> that the job satisfaction scores differ between the "high income" and "low income" groups.</a:t>
            </a:r>
            <a:endParaRPr sz="1700">
              <a:latin typeface="League Gothic"/>
              <a:ea typeface="League Gothic"/>
              <a:cs typeface="League Gothic"/>
              <a:sym typeface="League Gothic"/>
            </a:endParaRPr>
          </a:p>
        </p:txBody>
      </p:sp>
      <p:sp>
        <p:nvSpPr>
          <p:cNvPr id="440" name="Google Shape;440;p32"/>
          <p:cNvSpPr txBox="1"/>
          <p:nvPr/>
        </p:nvSpPr>
        <p:spPr>
          <a:xfrm>
            <a:off x="8412830" y="2360069"/>
            <a:ext cx="1136100" cy="5541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 sz="1500" u="none" cap="none" strike="noStrike">
                <a:solidFill>
                  <a:srgbClr val="FFF7EF"/>
                </a:solidFill>
                <a:latin typeface="Franklin Gothic"/>
                <a:ea typeface="Franklin Gothic"/>
                <a:cs typeface="Franklin Gothic"/>
                <a:sym typeface="Franklin Gothic"/>
              </a:rPr>
              <a:t>Build a Network</a:t>
            </a:r>
            <a:endParaRPr sz="700"/>
          </a:p>
        </p:txBody>
      </p:sp>
      <p:sp>
        <p:nvSpPr>
          <p:cNvPr id="441" name="Google Shape;441;p32"/>
          <p:cNvSpPr txBox="1"/>
          <p:nvPr/>
        </p:nvSpPr>
        <p:spPr>
          <a:xfrm>
            <a:off x="5200137" y="3525026"/>
            <a:ext cx="1136100" cy="5541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 sz="1500" u="none" cap="none" strike="noStrike">
                <a:solidFill>
                  <a:srgbClr val="FFF7EF"/>
                </a:solidFill>
                <a:latin typeface="Franklin Gothic"/>
                <a:ea typeface="Franklin Gothic"/>
                <a:cs typeface="Franklin Gothic"/>
                <a:sym typeface="Franklin Gothic"/>
              </a:rPr>
              <a:t>Consistency is Key</a:t>
            </a:r>
            <a:endParaRPr sz="700"/>
          </a:p>
        </p:txBody>
      </p:sp>
      <p:sp>
        <p:nvSpPr>
          <p:cNvPr id="442" name="Google Shape;442;p32"/>
          <p:cNvSpPr/>
          <p:nvPr/>
        </p:nvSpPr>
        <p:spPr>
          <a:xfrm>
            <a:off x="5062550" y="1119850"/>
            <a:ext cx="3576900" cy="3167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3" name="Google Shape;443;p32"/>
          <p:cNvSpPr/>
          <p:nvPr/>
        </p:nvSpPr>
        <p:spPr>
          <a:xfrm>
            <a:off x="6612200" y="2252388"/>
            <a:ext cx="477600" cy="638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4" name="Google Shape;444;p32"/>
          <p:cNvSpPr txBox="1"/>
          <p:nvPr/>
        </p:nvSpPr>
        <p:spPr>
          <a:xfrm>
            <a:off x="5668850" y="1119857"/>
            <a:ext cx="2364300" cy="132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n" sz="1600">
                <a:solidFill>
                  <a:schemeClr val="dk1"/>
                </a:solidFill>
                <a:latin typeface="League Gothic"/>
                <a:ea typeface="League Gothic"/>
                <a:cs typeface="League Gothic"/>
                <a:sym typeface="League Gothic"/>
              </a:rPr>
              <a:t>Distance from home</a:t>
            </a:r>
            <a:endParaRPr i="1" sz="1600">
              <a:solidFill>
                <a:schemeClr val="dk1"/>
              </a:solidFill>
              <a:latin typeface="League Gothic"/>
              <a:ea typeface="League Gothic"/>
              <a:cs typeface="League Gothic"/>
              <a:sym typeface="League Gothic"/>
            </a:endParaRPr>
          </a:p>
          <a:p>
            <a:pPr indent="0" lvl="0" marL="0" rtl="0" algn="ctr">
              <a:spcBef>
                <a:spcPts val="0"/>
              </a:spcBef>
              <a:spcAft>
                <a:spcPts val="0"/>
              </a:spcAft>
              <a:buClr>
                <a:schemeClr val="dk1"/>
              </a:buClr>
              <a:buSzPts val="1100"/>
              <a:buFont typeface="Arial"/>
              <a:buNone/>
            </a:pPr>
            <a:r>
              <a:rPr lang="en" sz="1600">
                <a:solidFill>
                  <a:schemeClr val="dk1"/>
                </a:solidFill>
                <a:latin typeface="League Gothic"/>
                <a:ea typeface="League Gothic"/>
                <a:cs typeface="League Gothic"/>
                <a:sym typeface="League Gothic"/>
              </a:rPr>
              <a:t>Test Statistic: 0.6297</a:t>
            </a:r>
            <a:endParaRPr sz="1600">
              <a:solidFill>
                <a:schemeClr val="dk1"/>
              </a:solidFill>
              <a:latin typeface="League Gothic"/>
              <a:ea typeface="League Gothic"/>
              <a:cs typeface="League Gothic"/>
              <a:sym typeface="League Gothic"/>
            </a:endParaRPr>
          </a:p>
          <a:p>
            <a:pPr indent="0" lvl="0" marL="0" rtl="0" algn="ctr">
              <a:spcBef>
                <a:spcPts val="0"/>
              </a:spcBef>
              <a:spcAft>
                <a:spcPts val="0"/>
              </a:spcAft>
              <a:buClr>
                <a:schemeClr val="dk1"/>
              </a:buClr>
              <a:buSzPts val="1100"/>
              <a:buFont typeface="Arial"/>
              <a:buNone/>
            </a:pPr>
            <a:r>
              <a:rPr lang="en" sz="1600">
                <a:solidFill>
                  <a:schemeClr val="dk1"/>
                </a:solidFill>
                <a:latin typeface="League Gothic"/>
                <a:ea typeface="League Gothic"/>
                <a:cs typeface="League Gothic"/>
                <a:sym typeface="League Gothic"/>
              </a:rPr>
              <a:t>P-Value: 0.5288</a:t>
            </a:r>
            <a:endParaRPr sz="1600">
              <a:solidFill>
                <a:schemeClr val="dk1"/>
              </a:solidFill>
              <a:latin typeface="League Gothic"/>
              <a:ea typeface="League Gothic"/>
              <a:cs typeface="League Gothic"/>
              <a:sym typeface="League Gothic"/>
            </a:endParaRPr>
          </a:p>
          <a:p>
            <a:pPr indent="0" lvl="0" marL="0" rtl="0" algn="ctr">
              <a:spcBef>
                <a:spcPts val="0"/>
              </a:spcBef>
              <a:spcAft>
                <a:spcPts val="0"/>
              </a:spcAft>
              <a:buClr>
                <a:schemeClr val="dk1"/>
              </a:buClr>
              <a:buSzPts val="1100"/>
              <a:buFont typeface="Arial"/>
              <a:buNone/>
            </a:pPr>
            <a:r>
              <a:rPr lang="en" sz="1600">
                <a:solidFill>
                  <a:schemeClr val="dk1"/>
                </a:solidFill>
                <a:latin typeface="League Gothic"/>
                <a:ea typeface="League Gothic"/>
                <a:cs typeface="League Gothic"/>
                <a:sym typeface="League Gothic"/>
              </a:rPr>
              <a:t>Results: P &gt; 0.05</a:t>
            </a:r>
            <a:endParaRPr sz="1600">
              <a:solidFill>
                <a:schemeClr val="dk1"/>
              </a:solidFill>
              <a:latin typeface="League Gothic"/>
              <a:ea typeface="League Gothic"/>
              <a:cs typeface="League Gothic"/>
              <a:sym typeface="League Gothic"/>
            </a:endParaRPr>
          </a:p>
          <a:p>
            <a:pPr indent="0" lvl="0" marL="0" rtl="0" algn="ctr">
              <a:spcBef>
                <a:spcPts val="0"/>
              </a:spcBef>
              <a:spcAft>
                <a:spcPts val="0"/>
              </a:spcAft>
              <a:buClr>
                <a:schemeClr val="dk1"/>
              </a:buClr>
              <a:buSzPts val="1100"/>
              <a:buFont typeface="Arial"/>
              <a:buNone/>
            </a:pPr>
            <a:r>
              <a:t/>
            </a:r>
            <a:endParaRPr sz="1600">
              <a:solidFill>
                <a:schemeClr val="dk1"/>
              </a:solidFill>
              <a:latin typeface="League Gothic"/>
              <a:ea typeface="League Gothic"/>
              <a:cs typeface="League Gothic"/>
              <a:sym typeface="League Gothic"/>
            </a:endParaRPr>
          </a:p>
          <a:p>
            <a:pPr indent="0" lvl="0" marL="0" rtl="0" algn="ctr">
              <a:spcBef>
                <a:spcPts val="0"/>
              </a:spcBef>
              <a:spcAft>
                <a:spcPts val="0"/>
              </a:spcAft>
              <a:buClr>
                <a:srgbClr val="000000"/>
              </a:buClr>
              <a:buSzPts val="1100"/>
              <a:buFont typeface="Arial"/>
              <a:buNone/>
            </a:pPr>
            <a:r>
              <a:t/>
            </a:r>
            <a:endParaRPr sz="1600">
              <a:solidFill>
                <a:schemeClr val="dk1"/>
              </a:solidFill>
              <a:latin typeface="League Gothic"/>
              <a:ea typeface="League Gothic"/>
              <a:cs typeface="League Gothic"/>
              <a:sym typeface="League Gothic"/>
            </a:endParaRPr>
          </a:p>
          <a:p>
            <a:pPr indent="0" lvl="0" marL="0" rtl="0" algn="l">
              <a:spcBef>
                <a:spcPts val="0"/>
              </a:spcBef>
              <a:spcAft>
                <a:spcPts val="0"/>
              </a:spcAft>
              <a:buNone/>
            </a:pPr>
            <a:r>
              <a:t/>
            </a:r>
            <a:endParaRPr sz="1600">
              <a:solidFill>
                <a:schemeClr val="dk1"/>
              </a:solidFill>
              <a:latin typeface="League Gothic"/>
              <a:ea typeface="League Gothic"/>
              <a:cs typeface="League Gothic"/>
              <a:sym typeface="League Gothic"/>
            </a:endParaRPr>
          </a:p>
          <a:p>
            <a:pPr indent="0" lvl="0" marL="0" rtl="0" algn="l">
              <a:spcBef>
                <a:spcPts val="0"/>
              </a:spcBef>
              <a:spcAft>
                <a:spcPts val="0"/>
              </a:spcAft>
              <a:buNone/>
            </a:pPr>
            <a:r>
              <a:t/>
            </a:r>
            <a:endParaRPr sz="1600">
              <a:solidFill>
                <a:schemeClr val="dk1"/>
              </a:solidFill>
              <a:latin typeface="League Gothic"/>
              <a:ea typeface="League Gothic"/>
              <a:cs typeface="League Gothic"/>
              <a:sym typeface="League Gothic"/>
            </a:endParaRPr>
          </a:p>
        </p:txBody>
      </p:sp>
      <p:sp>
        <p:nvSpPr>
          <p:cNvPr id="445" name="Google Shape;445;p32"/>
          <p:cNvSpPr txBox="1"/>
          <p:nvPr/>
        </p:nvSpPr>
        <p:spPr>
          <a:xfrm>
            <a:off x="5351000" y="2764938"/>
            <a:ext cx="30000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2"/>
                </a:solidFill>
                <a:latin typeface="League Gothic"/>
                <a:ea typeface="League Gothic"/>
                <a:cs typeface="League Gothic"/>
                <a:sym typeface="League Gothic"/>
              </a:rPr>
              <a:t>Fail to reject the null hypothesis</a:t>
            </a:r>
            <a:r>
              <a:rPr b="1" lang="en" sz="1800">
                <a:solidFill>
                  <a:srgbClr val="595959"/>
                </a:solidFill>
                <a:latin typeface="League Gothic"/>
                <a:ea typeface="League Gothic"/>
                <a:cs typeface="League Gothic"/>
                <a:sym typeface="League Gothic"/>
              </a:rPr>
              <a:t>,  There is NO statistical evidence</a:t>
            </a:r>
            <a:r>
              <a:rPr lang="en" sz="1800">
                <a:solidFill>
                  <a:srgbClr val="595959"/>
                </a:solidFill>
                <a:latin typeface="League Gothic"/>
                <a:ea typeface="League Gothic"/>
                <a:cs typeface="League Gothic"/>
                <a:sym typeface="League Gothic"/>
              </a:rPr>
              <a:t> that the job satisfaction scores differ between the "short distance from home" group and the "long distance from home" group.</a:t>
            </a:r>
            <a:endParaRPr sz="1700">
              <a:latin typeface="League Gothic"/>
              <a:ea typeface="League Gothic"/>
              <a:cs typeface="League Gothic"/>
              <a:sym typeface="League Gothic"/>
            </a:endParaRPr>
          </a:p>
        </p:txBody>
      </p:sp>
      <p:grpSp>
        <p:nvGrpSpPr>
          <p:cNvPr id="446" name="Google Shape;446;p32"/>
          <p:cNvGrpSpPr/>
          <p:nvPr/>
        </p:nvGrpSpPr>
        <p:grpSpPr>
          <a:xfrm>
            <a:off x="-278662" y="4516474"/>
            <a:ext cx="9701319" cy="803220"/>
            <a:chOff x="0" y="-134"/>
            <a:chExt cx="5110261" cy="649855"/>
          </a:xfrm>
        </p:grpSpPr>
        <p:sp>
          <p:nvSpPr>
            <p:cNvPr id="447" name="Google Shape;447;p32"/>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448" name="Google Shape;448;p32"/>
            <p:cNvSpPr txBox="1"/>
            <p:nvPr/>
          </p:nvSpPr>
          <p:spPr>
            <a:xfrm>
              <a:off x="0" y="-134"/>
              <a:ext cx="5110200" cy="649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49" name="Google Shape;449;p32"/>
          <p:cNvGrpSpPr/>
          <p:nvPr/>
        </p:nvGrpSpPr>
        <p:grpSpPr>
          <a:xfrm>
            <a:off x="514438" y="4601481"/>
            <a:ext cx="1251473" cy="214618"/>
            <a:chOff x="0" y="-47625"/>
            <a:chExt cx="2647500" cy="454025"/>
          </a:xfrm>
        </p:grpSpPr>
        <p:sp>
          <p:nvSpPr>
            <p:cNvPr id="450" name="Google Shape;450;p32"/>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51" name="Google Shape;451;p32"/>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52" name="Google Shape;452;p32"/>
          <p:cNvGrpSpPr/>
          <p:nvPr/>
        </p:nvGrpSpPr>
        <p:grpSpPr>
          <a:xfrm>
            <a:off x="7378165" y="4601481"/>
            <a:ext cx="1251473" cy="214618"/>
            <a:chOff x="0" y="-47625"/>
            <a:chExt cx="2647500" cy="454025"/>
          </a:xfrm>
        </p:grpSpPr>
        <p:sp>
          <p:nvSpPr>
            <p:cNvPr id="453" name="Google Shape;453;p32"/>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54" name="Google Shape;454;p32"/>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455" name="Google Shape;455;p32"/>
          <p:cNvCxnSpPr/>
          <p:nvPr/>
        </p:nvCxnSpPr>
        <p:spPr>
          <a:xfrm>
            <a:off x="1931560" y="4708776"/>
            <a:ext cx="5280900" cy="0"/>
          </a:xfrm>
          <a:prstGeom prst="straightConnector1">
            <a:avLst/>
          </a:prstGeom>
          <a:noFill/>
          <a:ln cap="rnd" cmpd="sng" w="47625">
            <a:solidFill>
              <a:srgbClr val="FFEFD4"/>
            </a:solidFill>
            <a:prstDash val="lgDash"/>
            <a:round/>
            <a:headEnd len="lg" w="lg" type="oval"/>
            <a:tailEnd len="lg" w="lg" type="oval"/>
          </a:ln>
        </p:spPr>
      </p:cxnSp>
      <p:sp>
        <p:nvSpPr>
          <p:cNvPr id="456" name="Google Shape;456;p32"/>
          <p:cNvSpPr txBox="1"/>
          <p:nvPr/>
        </p:nvSpPr>
        <p:spPr>
          <a:xfrm>
            <a:off x="607863" y="4631825"/>
            <a:ext cx="1158000" cy="1539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lang="en" sz="1000">
                <a:solidFill>
                  <a:srgbClr val="1E302C"/>
                </a:solidFill>
                <a:latin typeface="Franklin Gothic"/>
                <a:ea typeface="Franklin Gothic"/>
                <a:cs typeface="Franklin Gothic"/>
                <a:sym typeface="Franklin Gothic"/>
              </a:rPr>
              <a:t>DSO 545 - Cloud 9</a:t>
            </a:r>
            <a:endParaRPr sz="1000">
              <a:solidFill>
                <a:srgbClr val="1E302C"/>
              </a:solidFill>
              <a:latin typeface="Franklin Gothic"/>
              <a:ea typeface="Franklin Gothic"/>
              <a:cs typeface="Franklin Gothic"/>
              <a:sym typeface="Franklin Gothic"/>
            </a:endParaRPr>
          </a:p>
        </p:txBody>
      </p:sp>
      <p:sp>
        <p:nvSpPr>
          <p:cNvPr id="457" name="Google Shape;457;p32"/>
          <p:cNvSpPr txBox="1"/>
          <p:nvPr/>
        </p:nvSpPr>
        <p:spPr>
          <a:xfrm>
            <a:off x="7471327" y="4639055"/>
            <a:ext cx="1065000" cy="1539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1000" u="none" cap="none" strike="noStrike">
                <a:solidFill>
                  <a:srgbClr val="1E302C"/>
                </a:solidFill>
                <a:latin typeface="Franklin Gothic"/>
                <a:ea typeface="Franklin Gothic"/>
                <a:cs typeface="Franklin Gothic"/>
                <a:sym typeface="Franklin Gothic"/>
              </a:rPr>
              <a:t>Page </a:t>
            </a:r>
            <a:r>
              <a:rPr lang="en" sz="1000">
                <a:solidFill>
                  <a:srgbClr val="1E302C"/>
                </a:solidFill>
                <a:latin typeface="Franklin Gothic"/>
                <a:ea typeface="Franklin Gothic"/>
                <a:cs typeface="Franklin Gothic"/>
                <a:sym typeface="Franklin Gothic"/>
              </a:rPr>
              <a:t>7</a:t>
            </a:r>
            <a:r>
              <a:rPr b="0" i="0" lang="en" sz="1000" u="none" cap="none" strike="noStrike">
                <a:solidFill>
                  <a:srgbClr val="1E302C"/>
                </a:solidFill>
                <a:latin typeface="Franklin Gothic"/>
                <a:ea typeface="Franklin Gothic"/>
                <a:cs typeface="Franklin Gothic"/>
                <a:sym typeface="Franklin Gothic"/>
              </a:rPr>
              <a:t> of</a:t>
            </a:r>
            <a:r>
              <a:rPr lang="en" sz="1000">
                <a:solidFill>
                  <a:srgbClr val="1E302C"/>
                </a:solidFill>
                <a:latin typeface="Franklin Gothic"/>
                <a:ea typeface="Franklin Gothic"/>
                <a:cs typeface="Franklin Gothic"/>
                <a:sym typeface="Franklin Gothic"/>
              </a:rPr>
              <a:t> 10</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7EF"/>
        </a:solidFill>
      </p:bgPr>
    </p:bg>
    <p:spTree>
      <p:nvGrpSpPr>
        <p:cNvPr id="461" name="Shape 461"/>
        <p:cNvGrpSpPr/>
        <p:nvPr/>
      </p:nvGrpSpPr>
      <p:grpSpPr>
        <a:xfrm>
          <a:off x="0" y="0"/>
          <a:ext cx="0" cy="0"/>
          <a:chOff x="0" y="0"/>
          <a:chExt cx="0" cy="0"/>
        </a:xfrm>
      </p:grpSpPr>
      <p:grpSp>
        <p:nvGrpSpPr>
          <p:cNvPr id="462" name="Google Shape;462;p33"/>
          <p:cNvGrpSpPr/>
          <p:nvPr/>
        </p:nvGrpSpPr>
        <p:grpSpPr>
          <a:xfrm>
            <a:off x="-278755" y="4436361"/>
            <a:ext cx="9701319" cy="1323842"/>
            <a:chOff x="0" y="-47625"/>
            <a:chExt cx="5110261" cy="697346"/>
          </a:xfrm>
        </p:grpSpPr>
        <p:sp>
          <p:nvSpPr>
            <p:cNvPr id="463" name="Google Shape;463;p33"/>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464" name="Google Shape;464;p33"/>
            <p:cNvSpPr txBox="1"/>
            <p:nvPr/>
          </p:nvSpPr>
          <p:spPr>
            <a:xfrm>
              <a:off x="0" y="-47625"/>
              <a:ext cx="5110200" cy="6972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65" name="Google Shape;465;p33"/>
          <p:cNvGrpSpPr/>
          <p:nvPr/>
        </p:nvGrpSpPr>
        <p:grpSpPr>
          <a:xfrm>
            <a:off x="514350" y="4618456"/>
            <a:ext cx="1251473" cy="214618"/>
            <a:chOff x="0" y="-47625"/>
            <a:chExt cx="2647500" cy="454025"/>
          </a:xfrm>
        </p:grpSpPr>
        <p:sp>
          <p:nvSpPr>
            <p:cNvPr id="466" name="Google Shape;466;p33"/>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67" name="Google Shape;467;p33"/>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68" name="Google Shape;468;p33"/>
          <p:cNvGrpSpPr/>
          <p:nvPr/>
        </p:nvGrpSpPr>
        <p:grpSpPr>
          <a:xfrm>
            <a:off x="7378227" y="4618456"/>
            <a:ext cx="1251473" cy="214618"/>
            <a:chOff x="0" y="-47625"/>
            <a:chExt cx="2647500" cy="454025"/>
          </a:xfrm>
        </p:grpSpPr>
        <p:sp>
          <p:nvSpPr>
            <p:cNvPr id="469" name="Google Shape;469;p33"/>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70" name="Google Shape;470;p33"/>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471" name="Google Shape;471;p33"/>
          <p:cNvCxnSpPr/>
          <p:nvPr/>
        </p:nvCxnSpPr>
        <p:spPr>
          <a:xfrm>
            <a:off x="1931560" y="4755126"/>
            <a:ext cx="5280900" cy="0"/>
          </a:xfrm>
          <a:prstGeom prst="straightConnector1">
            <a:avLst/>
          </a:prstGeom>
          <a:noFill/>
          <a:ln cap="rnd" cmpd="sng" w="47625">
            <a:solidFill>
              <a:srgbClr val="FFEFD4"/>
            </a:solidFill>
            <a:prstDash val="lgDash"/>
            <a:round/>
            <a:headEnd len="lg" w="lg" type="oval"/>
            <a:tailEnd len="lg" w="lg" type="oval"/>
          </a:ln>
        </p:spPr>
      </p:cxnSp>
      <p:grpSp>
        <p:nvGrpSpPr>
          <p:cNvPr id="472" name="Google Shape;472;p33"/>
          <p:cNvGrpSpPr/>
          <p:nvPr/>
        </p:nvGrpSpPr>
        <p:grpSpPr>
          <a:xfrm>
            <a:off x="7727971" y="3215300"/>
            <a:ext cx="1694607" cy="1694607"/>
            <a:chOff x="0" y="0"/>
            <a:chExt cx="812800" cy="812800"/>
          </a:xfrm>
        </p:grpSpPr>
        <p:sp>
          <p:nvSpPr>
            <p:cNvPr id="473" name="Google Shape;473;p3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AFA8">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74" name="Google Shape;474;p33"/>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75" name="Google Shape;475;p33"/>
          <p:cNvGrpSpPr/>
          <p:nvPr/>
        </p:nvGrpSpPr>
        <p:grpSpPr>
          <a:xfrm>
            <a:off x="6316368" y="2453932"/>
            <a:ext cx="1502380" cy="1502380"/>
            <a:chOff x="0" y="0"/>
            <a:chExt cx="812800" cy="812800"/>
          </a:xfrm>
        </p:grpSpPr>
        <p:sp>
          <p:nvSpPr>
            <p:cNvPr id="476" name="Google Shape;476;p33"/>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6A160">
                <a:alpha val="40000"/>
              </a:srgbClr>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77" name="Google Shape;477;p33"/>
            <p:cNvSpPr txBox="1"/>
            <p:nvPr/>
          </p:nvSpPr>
          <p:spPr>
            <a:xfrm>
              <a:off x="76200" y="28575"/>
              <a:ext cx="660300" cy="708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78" name="Google Shape;478;p33"/>
          <p:cNvSpPr/>
          <p:nvPr/>
        </p:nvSpPr>
        <p:spPr>
          <a:xfrm>
            <a:off x="6316386" y="2253256"/>
            <a:ext cx="2790533" cy="2293310"/>
          </a:xfrm>
          <a:custGeom>
            <a:rect b="b" l="l" r="r" t="t"/>
            <a:pathLst>
              <a:path extrusionOk="0" h="4586620" w="5581065">
                <a:moveTo>
                  <a:pt x="0" y="0"/>
                </a:moveTo>
                <a:lnTo>
                  <a:pt x="5581065" y="0"/>
                </a:lnTo>
                <a:lnTo>
                  <a:pt x="5581065" y="4586621"/>
                </a:lnTo>
                <a:lnTo>
                  <a:pt x="0" y="4586621"/>
                </a:lnTo>
                <a:lnTo>
                  <a:pt x="0" y="0"/>
                </a:lnTo>
                <a:close/>
              </a:path>
            </a:pathLst>
          </a:custGeom>
          <a:blipFill rotWithShape="1">
            <a:blip r:embed="rId3">
              <a:alphaModFix/>
            </a:blip>
            <a:stretch>
              <a:fillRect b="0" l="0" r="0" t="0"/>
            </a:stretch>
          </a:blipFill>
          <a:ln>
            <a:noFill/>
          </a:ln>
        </p:spPr>
      </p:sp>
      <p:sp>
        <p:nvSpPr>
          <p:cNvPr id="479" name="Google Shape;479;p33"/>
          <p:cNvSpPr txBox="1"/>
          <p:nvPr/>
        </p:nvSpPr>
        <p:spPr>
          <a:xfrm>
            <a:off x="306149" y="247182"/>
            <a:ext cx="3576900" cy="723300"/>
          </a:xfrm>
          <a:prstGeom prst="rect">
            <a:avLst/>
          </a:prstGeom>
          <a:noFill/>
          <a:ln>
            <a:noFill/>
          </a:ln>
        </p:spPr>
        <p:txBody>
          <a:bodyPr anchorCtr="0" anchor="t" bIns="0" lIns="0" spcFirstLastPara="1" rIns="0" wrap="square" tIns="0">
            <a:spAutoFit/>
          </a:bodyPr>
          <a:lstStyle/>
          <a:p>
            <a:pPr indent="0" lvl="0" marL="0" marR="0" rtl="0" algn="l">
              <a:lnSpc>
                <a:spcPct val="139997"/>
              </a:lnSpc>
              <a:spcBef>
                <a:spcPts val="0"/>
              </a:spcBef>
              <a:spcAft>
                <a:spcPts val="0"/>
              </a:spcAft>
              <a:buClr>
                <a:srgbClr val="000000"/>
              </a:buClr>
              <a:buFont typeface="Arial"/>
              <a:buNone/>
            </a:pPr>
            <a:r>
              <a:rPr lang="en" sz="4700">
                <a:solidFill>
                  <a:srgbClr val="8F6234"/>
                </a:solidFill>
                <a:latin typeface="League Gothic"/>
                <a:ea typeface="League Gothic"/>
                <a:cs typeface="League Gothic"/>
                <a:sym typeface="League Gothic"/>
              </a:rPr>
              <a:t>Statistical Findings</a:t>
            </a:r>
            <a:endParaRPr sz="700"/>
          </a:p>
        </p:txBody>
      </p:sp>
      <p:sp>
        <p:nvSpPr>
          <p:cNvPr id="480" name="Google Shape;480;p33"/>
          <p:cNvSpPr txBox="1"/>
          <p:nvPr/>
        </p:nvSpPr>
        <p:spPr>
          <a:xfrm>
            <a:off x="607513" y="4656030"/>
            <a:ext cx="10650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lang="en" sz="800">
                <a:solidFill>
                  <a:srgbClr val="1E302C"/>
                </a:solidFill>
                <a:latin typeface="Franklin Gothic"/>
                <a:ea typeface="Franklin Gothic"/>
                <a:cs typeface="Franklin Gothic"/>
                <a:sym typeface="Franklin Gothic"/>
              </a:rPr>
              <a:t>Two Sample Test</a:t>
            </a:r>
            <a:endParaRPr sz="700"/>
          </a:p>
        </p:txBody>
      </p:sp>
      <p:sp>
        <p:nvSpPr>
          <p:cNvPr id="481" name="Google Shape;481;p33"/>
          <p:cNvSpPr txBox="1"/>
          <p:nvPr/>
        </p:nvSpPr>
        <p:spPr>
          <a:xfrm>
            <a:off x="7471390" y="4656030"/>
            <a:ext cx="1065000" cy="1230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800" u="none" cap="none" strike="noStrike">
                <a:solidFill>
                  <a:srgbClr val="1E302C"/>
                </a:solidFill>
                <a:latin typeface="Franklin Gothic"/>
                <a:ea typeface="Franklin Gothic"/>
                <a:cs typeface="Franklin Gothic"/>
                <a:sym typeface="Franklin Gothic"/>
              </a:rPr>
              <a:t>Page 03 of </a:t>
            </a:r>
            <a:endParaRPr sz="700"/>
          </a:p>
        </p:txBody>
      </p:sp>
      <p:sp>
        <p:nvSpPr>
          <p:cNvPr id="482" name="Google Shape;482;p33"/>
          <p:cNvSpPr txBox="1"/>
          <p:nvPr/>
        </p:nvSpPr>
        <p:spPr>
          <a:xfrm>
            <a:off x="3864630" y="2360069"/>
            <a:ext cx="1136100" cy="5541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 sz="1500" u="none" cap="none" strike="noStrike">
                <a:solidFill>
                  <a:srgbClr val="FFF7EF"/>
                </a:solidFill>
                <a:latin typeface="Franklin Gothic"/>
                <a:ea typeface="Franklin Gothic"/>
                <a:cs typeface="Franklin Gothic"/>
                <a:sym typeface="Franklin Gothic"/>
              </a:rPr>
              <a:t>Build a Network</a:t>
            </a:r>
            <a:endParaRPr sz="700"/>
          </a:p>
        </p:txBody>
      </p:sp>
      <p:sp>
        <p:nvSpPr>
          <p:cNvPr id="483" name="Google Shape;483;p33"/>
          <p:cNvSpPr txBox="1"/>
          <p:nvPr/>
        </p:nvSpPr>
        <p:spPr>
          <a:xfrm>
            <a:off x="651937" y="3525026"/>
            <a:ext cx="1136100" cy="5541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 sz="1500" u="none" cap="none" strike="noStrike">
                <a:solidFill>
                  <a:srgbClr val="FFF7EF"/>
                </a:solidFill>
                <a:latin typeface="Franklin Gothic"/>
                <a:ea typeface="Franklin Gothic"/>
                <a:cs typeface="Franklin Gothic"/>
                <a:sym typeface="Franklin Gothic"/>
              </a:rPr>
              <a:t>Consistency is Key</a:t>
            </a:r>
            <a:endParaRPr sz="700"/>
          </a:p>
        </p:txBody>
      </p:sp>
      <p:sp>
        <p:nvSpPr>
          <p:cNvPr id="484" name="Google Shape;484;p33"/>
          <p:cNvSpPr/>
          <p:nvPr/>
        </p:nvSpPr>
        <p:spPr>
          <a:xfrm rot="-6701707">
            <a:off x="5988727" y="3751519"/>
            <a:ext cx="690991" cy="297754"/>
          </a:xfrm>
          <a:custGeom>
            <a:rect b="b" l="l" r="r" t="t"/>
            <a:pathLst>
              <a:path extrusionOk="0" h="594973" w="1380740">
                <a:moveTo>
                  <a:pt x="0" y="0"/>
                </a:moveTo>
                <a:lnTo>
                  <a:pt x="1380740" y="0"/>
                </a:lnTo>
                <a:lnTo>
                  <a:pt x="1380740" y="594973"/>
                </a:lnTo>
                <a:lnTo>
                  <a:pt x="0" y="594973"/>
                </a:lnTo>
                <a:lnTo>
                  <a:pt x="0" y="0"/>
                </a:lnTo>
                <a:close/>
              </a:path>
            </a:pathLst>
          </a:custGeom>
          <a:blipFill rotWithShape="1">
            <a:blip r:embed="rId4">
              <a:alphaModFix/>
            </a:blip>
            <a:stretch>
              <a:fillRect b="0" l="0" r="0" t="0"/>
            </a:stretch>
          </a:blipFill>
          <a:ln>
            <a:noFill/>
          </a:ln>
        </p:spPr>
      </p:sp>
      <p:sp>
        <p:nvSpPr>
          <p:cNvPr id="485" name="Google Shape;485;p33"/>
          <p:cNvSpPr/>
          <p:nvPr/>
        </p:nvSpPr>
        <p:spPr>
          <a:xfrm rot="2809291">
            <a:off x="8535923" y="2368437"/>
            <a:ext cx="691103" cy="297802"/>
          </a:xfrm>
          <a:custGeom>
            <a:rect b="b" l="l" r="r" t="t"/>
            <a:pathLst>
              <a:path extrusionOk="0" h="594973" w="1380740">
                <a:moveTo>
                  <a:pt x="0" y="0"/>
                </a:moveTo>
                <a:lnTo>
                  <a:pt x="1380739" y="0"/>
                </a:lnTo>
                <a:lnTo>
                  <a:pt x="1380739" y="594973"/>
                </a:lnTo>
                <a:lnTo>
                  <a:pt x="0" y="594973"/>
                </a:lnTo>
                <a:lnTo>
                  <a:pt x="0" y="0"/>
                </a:lnTo>
                <a:close/>
              </a:path>
            </a:pathLst>
          </a:custGeom>
          <a:blipFill rotWithShape="1">
            <a:blip r:embed="rId4">
              <a:alphaModFix/>
            </a:blip>
            <a:stretch>
              <a:fillRect b="0" l="0" r="0" t="0"/>
            </a:stretch>
          </a:blipFill>
          <a:ln>
            <a:noFill/>
          </a:ln>
        </p:spPr>
      </p:sp>
      <p:sp>
        <p:nvSpPr>
          <p:cNvPr id="486" name="Google Shape;486;p33"/>
          <p:cNvSpPr/>
          <p:nvPr/>
        </p:nvSpPr>
        <p:spPr>
          <a:xfrm>
            <a:off x="7141327" y="2986477"/>
            <a:ext cx="660126" cy="704989"/>
          </a:xfrm>
          <a:custGeom>
            <a:rect b="b" l="l" r="r" t="t"/>
            <a:pathLst>
              <a:path extrusionOk="0" h="1409978" w="1320252">
                <a:moveTo>
                  <a:pt x="0" y="0"/>
                </a:moveTo>
                <a:lnTo>
                  <a:pt x="1320252" y="0"/>
                </a:lnTo>
                <a:lnTo>
                  <a:pt x="1320252" y="1409977"/>
                </a:lnTo>
                <a:lnTo>
                  <a:pt x="0" y="1409977"/>
                </a:lnTo>
                <a:lnTo>
                  <a:pt x="0" y="0"/>
                </a:lnTo>
                <a:close/>
              </a:path>
            </a:pathLst>
          </a:custGeom>
          <a:blipFill rotWithShape="1">
            <a:blip r:embed="rId5">
              <a:alphaModFix/>
            </a:blip>
            <a:stretch>
              <a:fillRect b="0" l="0" r="0" t="0"/>
            </a:stretch>
          </a:blipFill>
          <a:ln>
            <a:noFill/>
          </a:ln>
        </p:spPr>
      </p:sp>
      <p:sp>
        <p:nvSpPr>
          <p:cNvPr id="487" name="Google Shape;487;p33"/>
          <p:cNvSpPr/>
          <p:nvPr/>
        </p:nvSpPr>
        <p:spPr>
          <a:xfrm flipH="1">
            <a:off x="8536488" y="3838857"/>
            <a:ext cx="279882" cy="298903"/>
          </a:xfrm>
          <a:custGeom>
            <a:rect b="b" l="l" r="r" t="t"/>
            <a:pathLst>
              <a:path extrusionOk="0" h="597806" w="559764">
                <a:moveTo>
                  <a:pt x="559764" y="0"/>
                </a:moveTo>
                <a:lnTo>
                  <a:pt x="0" y="0"/>
                </a:lnTo>
                <a:lnTo>
                  <a:pt x="0" y="597807"/>
                </a:lnTo>
                <a:lnTo>
                  <a:pt x="559764" y="597807"/>
                </a:lnTo>
                <a:lnTo>
                  <a:pt x="559764" y="0"/>
                </a:lnTo>
                <a:close/>
              </a:path>
            </a:pathLst>
          </a:custGeom>
          <a:blipFill rotWithShape="1">
            <a:blip r:embed="rId6">
              <a:alphaModFix/>
            </a:blip>
            <a:stretch>
              <a:fillRect b="0" l="0" r="0" t="0"/>
            </a:stretch>
          </a:blipFill>
          <a:ln>
            <a:noFill/>
          </a:ln>
        </p:spPr>
      </p:sp>
      <p:sp>
        <p:nvSpPr>
          <p:cNvPr id="488" name="Google Shape;488;p33"/>
          <p:cNvSpPr/>
          <p:nvPr/>
        </p:nvSpPr>
        <p:spPr>
          <a:xfrm>
            <a:off x="6251077" y="2571742"/>
            <a:ext cx="279882" cy="298903"/>
          </a:xfrm>
          <a:custGeom>
            <a:rect b="b" l="l" r="r" t="t"/>
            <a:pathLst>
              <a:path extrusionOk="0" h="597806" w="559764">
                <a:moveTo>
                  <a:pt x="0" y="0"/>
                </a:moveTo>
                <a:lnTo>
                  <a:pt x="559764" y="0"/>
                </a:lnTo>
                <a:lnTo>
                  <a:pt x="559764" y="597807"/>
                </a:lnTo>
                <a:lnTo>
                  <a:pt x="0" y="597807"/>
                </a:lnTo>
                <a:lnTo>
                  <a:pt x="0" y="0"/>
                </a:lnTo>
                <a:close/>
              </a:path>
            </a:pathLst>
          </a:custGeom>
          <a:blipFill rotWithShape="1">
            <a:blip r:embed="rId6">
              <a:alphaModFix/>
            </a:blip>
            <a:stretch>
              <a:fillRect b="0" l="0" r="0" t="0"/>
            </a:stretch>
          </a:blipFill>
          <a:ln>
            <a:noFill/>
          </a:ln>
        </p:spPr>
      </p:sp>
      <p:graphicFrame>
        <p:nvGraphicFramePr>
          <p:cNvPr id="489" name="Google Shape;489;p33"/>
          <p:cNvGraphicFramePr/>
          <p:nvPr/>
        </p:nvGraphicFramePr>
        <p:xfrm>
          <a:off x="949538" y="1388238"/>
          <a:ext cx="3000000" cy="3000000"/>
        </p:xfrm>
        <a:graphic>
          <a:graphicData uri="http://schemas.openxmlformats.org/drawingml/2006/table">
            <a:tbl>
              <a:tblPr>
                <a:noFill/>
                <a:tableStyleId>{2A6D03E0-EA6A-47DE-A2BC-6386D26D4760}</a:tableStyleId>
              </a:tblPr>
              <a:tblGrid>
                <a:gridCol w="1320225"/>
                <a:gridCol w="1320225"/>
                <a:gridCol w="1320225"/>
                <a:gridCol w="1320225"/>
              </a:tblGrid>
              <a:tr h="548175">
                <a:tc>
                  <a:txBody>
                    <a:bodyPr/>
                    <a:lstStyle/>
                    <a:p>
                      <a:pPr indent="0" lvl="0" marL="0" rtl="0" algn="ctr">
                        <a:spcBef>
                          <a:spcPts val="0"/>
                        </a:spcBef>
                        <a:spcAft>
                          <a:spcPts val="0"/>
                        </a:spcAft>
                        <a:buNone/>
                      </a:pPr>
                      <a:r>
                        <a:rPr lang="en" sz="1500">
                          <a:solidFill>
                            <a:schemeClr val="dk2"/>
                          </a:solidFill>
                        </a:rPr>
                        <a:t>Test Statistic</a:t>
                      </a:r>
                      <a:endParaRPr sz="1500">
                        <a:solidFill>
                          <a:schemeClr val="dk2"/>
                        </a:solidFill>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8DAFA8">
                        <a:alpha val="40000"/>
                      </a:srgbClr>
                    </a:solidFill>
                  </a:tcPr>
                </a:tc>
                <a:tc>
                  <a:txBody>
                    <a:bodyPr/>
                    <a:lstStyle/>
                    <a:p>
                      <a:pPr indent="0" lvl="0" marL="0" rtl="0" algn="ctr">
                        <a:spcBef>
                          <a:spcPts val="0"/>
                        </a:spcBef>
                        <a:spcAft>
                          <a:spcPts val="0"/>
                        </a:spcAft>
                        <a:buNone/>
                      </a:pPr>
                      <a:r>
                        <a:rPr lang="en"/>
                        <a:t>-0.9976</a:t>
                      </a:r>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8DAFA8">
                        <a:alpha val="40000"/>
                      </a:srgbClr>
                    </a:solidFill>
                  </a:tcPr>
                </a:tc>
                <a:tc>
                  <a:txBody>
                    <a:bodyPr/>
                    <a:lstStyle/>
                    <a:p>
                      <a:pPr indent="0" lvl="0" marL="0" rtl="0" algn="ctr">
                        <a:spcBef>
                          <a:spcPts val="0"/>
                        </a:spcBef>
                        <a:spcAft>
                          <a:spcPts val="0"/>
                        </a:spcAft>
                        <a:buNone/>
                      </a:pPr>
                      <a:r>
                        <a:rPr lang="en"/>
                        <a:t>0.7078</a:t>
                      </a:r>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8DAFA8">
                        <a:alpha val="40000"/>
                      </a:srgbClr>
                    </a:solidFill>
                  </a:tcPr>
                </a:tc>
                <a:tc>
                  <a:txBody>
                    <a:bodyPr/>
                    <a:lstStyle/>
                    <a:p>
                      <a:pPr indent="0" lvl="0" marL="0" rtl="0" algn="ctr">
                        <a:spcBef>
                          <a:spcPts val="0"/>
                        </a:spcBef>
                        <a:spcAft>
                          <a:spcPts val="0"/>
                        </a:spcAft>
                        <a:buNone/>
                      </a:pPr>
                      <a:r>
                        <a:rPr lang="en"/>
                        <a:t>1.1280</a:t>
                      </a:r>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8DAFA8">
                        <a:alpha val="40000"/>
                      </a:srgbClr>
                    </a:solidFill>
                  </a:tcPr>
                </a:tc>
              </a:tr>
              <a:tr h="548175">
                <a:tc>
                  <a:txBody>
                    <a:bodyPr/>
                    <a:lstStyle/>
                    <a:p>
                      <a:pPr indent="0" lvl="0" marL="0" rtl="0" algn="ctr">
                        <a:spcBef>
                          <a:spcPts val="0"/>
                        </a:spcBef>
                        <a:spcAft>
                          <a:spcPts val="0"/>
                        </a:spcAft>
                        <a:buNone/>
                      </a:pPr>
                      <a:r>
                        <a:rPr lang="en" sz="1500">
                          <a:solidFill>
                            <a:schemeClr val="dk2"/>
                          </a:solidFill>
                        </a:rPr>
                        <a:t>P-Value</a:t>
                      </a:r>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8DAFA8">
                        <a:alpha val="40000"/>
                      </a:srgbClr>
                    </a:solidFill>
                  </a:tcPr>
                </a:tc>
                <a:tc>
                  <a:txBody>
                    <a:bodyPr/>
                    <a:lstStyle/>
                    <a:p>
                      <a:pPr indent="0" lvl="0" marL="0" rtl="0" algn="ctr">
                        <a:spcBef>
                          <a:spcPts val="0"/>
                        </a:spcBef>
                        <a:spcAft>
                          <a:spcPts val="0"/>
                        </a:spcAft>
                        <a:buNone/>
                      </a:pPr>
                      <a:r>
                        <a:rPr lang="en"/>
                        <a:t>0.3185</a:t>
                      </a:r>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8DAFA8">
                        <a:alpha val="40000"/>
                      </a:srgbClr>
                    </a:solidFill>
                  </a:tcPr>
                </a:tc>
                <a:tc>
                  <a:txBody>
                    <a:bodyPr/>
                    <a:lstStyle/>
                    <a:p>
                      <a:pPr indent="0" lvl="0" marL="0" rtl="0" algn="ctr">
                        <a:spcBef>
                          <a:spcPts val="0"/>
                        </a:spcBef>
                        <a:spcAft>
                          <a:spcPts val="0"/>
                        </a:spcAft>
                        <a:buNone/>
                      </a:pPr>
                      <a:r>
                        <a:rPr lang="en"/>
                        <a:t>0.4790</a:t>
                      </a:r>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8DAFA8">
                        <a:alpha val="40000"/>
                      </a:srgbClr>
                    </a:solidFill>
                  </a:tcPr>
                </a:tc>
                <a:tc>
                  <a:txBody>
                    <a:bodyPr/>
                    <a:lstStyle/>
                    <a:p>
                      <a:pPr indent="0" lvl="0" marL="0" rtl="0" algn="ctr">
                        <a:spcBef>
                          <a:spcPts val="0"/>
                        </a:spcBef>
                        <a:spcAft>
                          <a:spcPts val="0"/>
                        </a:spcAft>
                        <a:buNone/>
                      </a:pPr>
                      <a:r>
                        <a:rPr lang="en"/>
                        <a:t>0.2593</a:t>
                      </a:r>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8DAFA8">
                        <a:alpha val="40000"/>
                      </a:srgbClr>
                    </a:solidFill>
                  </a:tcPr>
                </a:tc>
              </a:tr>
              <a:tr h="554500">
                <a:tc>
                  <a:txBody>
                    <a:bodyPr/>
                    <a:lstStyle/>
                    <a:p>
                      <a:pPr indent="0" lvl="0" marL="0" rtl="0" algn="ctr">
                        <a:spcBef>
                          <a:spcPts val="0"/>
                        </a:spcBef>
                        <a:spcAft>
                          <a:spcPts val="0"/>
                        </a:spcAft>
                        <a:buNone/>
                      </a:pPr>
                      <a:r>
                        <a:rPr lang="en" sz="1500">
                          <a:solidFill>
                            <a:schemeClr val="dk2"/>
                          </a:solidFill>
                        </a:rPr>
                        <a:t>Chi-square Statistic</a:t>
                      </a:r>
                      <a:endParaRPr sz="1500">
                        <a:solidFill>
                          <a:schemeClr val="dk2"/>
                        </a:solidFill>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EFB080">
                        <a:alpha val="47060"/>
                      </a:srgbClr>
                    </a:solidFill>
                  </a:tcPr>
                </a:tc>
                <a:tc>
                  <a:txBody>
                    <a:bodyPr/>
                    <a:lstStyle/>
                    <a:p>
                      <a:pPr indent="0" lvl="0" marL="0" rtl="0" algn="ctr">
                        <a:spcBef>
                          <a:spcPts val="0"/>
                        </a:spcBef>
                        <a:spcAft>
                          <a:spcPts val="0"/>
                        </a:spcAft>
                        <a:buNone/>
                      </a:pPr>
                      <a:r>
                        <a:rPr lang="en"/>
                        <a:t>11.4453</a:t>
                      </a:r>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EFB080">
                        <a:alpha val="47060"/>
                      </a:srgbClr>
                    </a:solidFill>
                  </a:tcPr>
                </a:tc>
                <a:tc>
                  <a:txBody>
                    <a:bodyPr/>
                    <a:lstStyle/>
                    <a:p>
                      <a:pPr indent="0" lvl="0" marL="0" rtl="0" algn="ctr">
                        <a:spcBef>
                          <a:spcPts val="0"/>
                        </a:spcBef>
                        <a:spcAft>
                          <a:spcPts val="0"/>
                        </a:spcAft>
                        <a:buNone/>
                      </a:pPr>
                      <a:r>
                        <a:rPr lang="en"/>
                        <a:t>10.2524</a:t>
                      </a:r>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EFB080">
                        <a:alpha val="47060"/>
                      </a:srgbClr>
                    </a:solidFill>
                  </a:tcPr>
                </a:tc>
                <a:tc>
                  <a:txBody>
                    <a:bodyPr/>
                    <a:lstStyle/>
                    <a:p>
                      <a:pPr indent="0" lvl="0" marL="0" rtl="0" algn="ctr">
                        <a:spcBef>
                          <a:spcPts val="0"/>
                        </a:spcBef>
                        <a:spcAft>
                          <a:spcPts val="0"/>
                        </a:spcAft>
                        <a:buNone/>
                      </a:pPr>
                      <a:r>
                        <a:rPr lang="en"/>
                        <a:t>3.4282</a:t>
                      </a:r>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EFB080">
                        <a:alpha val="47060"/>
                      </a:srgbClr>
                    </a:solidFill>
                  </a:tcPr>
                </a:tc>
              </a:tr>
              <a:tr h="548175">
                <a:tc>
                  <a:txBody>
                    <a:bodyPr/>
                    <a:lstStyle/>
                    <a:p>
                      <a:pPr indent="0" lvl="0" marL="0" rtl="0" algn="ctr">
                        <a:spcBef>
                          <a:spcPts val="0"/>
                        </a:spcBef>
                        <a:spcAft>
                          <a:spcPts val="0"/>
                        </a:spcAft>
                        <a:buNone/>
                      </a:pPr>
                      <a:r>
                        <a:rPr lang="en" sz="1500">
                          <a:solidFill>
                            <a:schemeClr val="dk2"/>
                          </a:solidFill>
                        </a:rPr>
                        <a:t>P-value</a:t>
                      </a:r>
                      <a:endParaRPr sz="1500">
                        <a:solidFill>
                          <a:schemeClr val="dk2"/>
                        </a:solidFill>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EFB080">
                        <a:alpha val="47060"/>
                      </a:srgbClr>
                    </a:solidFill>
                  </a:tcPr>
                </a:tc>
                <a:tc>
                  <a:txBody>
                    <a:bodyPr/>
                    <a:lstStyle/>
                    <a:p>
                      <a:pPr indent="0" lvl="0" marL="0" rtl="0" algn="ctr">
                        <a:spcBef>
                          <a:spcPts val="0"/>
                        </a:spcBef>
                        <a:spcAft>
                          <a:spcPts val="0"/>
                        </a:spcAft>
                        <a:buNone/>
                      </a:pPr>
                      <a:r>
                        <a:rPr lang="en"/>
                        <a:t>0.2464</a:t>
                      </a:r>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EFB080">
                        <a:alpha val="47060"/>
                      </a:srgbClr>
                    </a:solidFill>
                  </a:tcPr>
                </a:tc>
                <a:tc>
                  <a:txBody>
                    <a:bodyPr/>
                    <a:lstStyle/>
                    <a:p>
                      <a:pPr indent="0" lvl="0" marL="0" rtl="0" algn="ctr">
                        <a:spcBef>
                          <a:spcPts val="0"/>
                        </a:spcBef>
                        <a:spcAft>
                          <a:spcPts val="0"/>
                        </a:spcAft>
                        <a:buNone/>
                      </a:pPr>
                      <a:r>
                        <a:rPr lang="en"/>
                        <a:t>0.1144</a:t>
                      </a:r>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EFB080">
                        <a:alpha val="47060"/>
                      </a:srgbClr>
                    </a:solidFill>
                  </a:tcPr>
                </a:tc>
                <a:tc>
                  <a:txBody>
                    <a:bodyPr/>
                    <a:lstStyle/>
                    <a:p>
                      <a:pPr indent="0" lvl="0" marL="0" rtl="0" algn="ctr">
                        <a:spcBef>
                          <a:spcPts val="0"/>
                        </a:spcBef>
                        <a:spcAft>
                          <a:spcPts val="0"/>
                        </a:spcAft>
                        <a:buNone/>
                      </a:pPr>
                      <a:r>
                        <a:rPr lang="en"/>
                        <a:t>0.3302</a:t>
                      </a:r>
                      <a:endParaRPr/>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EFB080">
                        <a:alpha val="47060"/>
                      </a:srgbClr>
                    </a:solidFill>
                  </a:tcPr>
                </a:tc>
              </a:tr>
              <a:tr h="527850">
                <a:tc>
                  <a:txBody>
                    <a:bodyPr/>
                    <a:lstStyle/>
                    <a:p>
                      <a:pPr indent="0" lvl="0" marL="0" rtl="0" algn="ctr">
                        <a:spcBef>
                          <a:spcPts val="0"/>
                        </a:spcBef>
                        <a:spcAft>
                          <a:spcPts val="0"/>
                        </a:spcAft>
                        <a:buNone/>
                      </a:pPr>
                      <a:r>
                        <a:rPr b="1" lang="en" sz="1800"/>
                        <a:t>Result</a:t>
                      </a:r>
                      <a:endParaRPr b="1" sz="1800"/>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FFEFD4">
                        <a:alpha val="45250"/>
                      </a:srgbClr>
                    </a:solidFill>
                  </a:tcPr>
                </a:tc>
                <a:tc gridSpan="3">
                  <a:txBody>
                    <a:bodyPr/>
                    <a:lstStyle/>
                    <a:p>
                      <a:pPr indent="0" lvl="0" marL="0" rtl="0" algn="ctr">
                        <a:spcBef>
                          <a:spcPts val="0"/>
                        </a:spcBef>
                        <a:spcAft>
                          <a:spcPts val="0"/>
                        </a:spcAft>
                        <a:buNone/>
                      </a:pPr>
                      <a:r>
                        <a:rPr b="1" lang="en" sz="1800"/>
                        <a:t>Not Statistically Significant</a:t>
                      </a:r>
                      <a:endParaRPr b="1" sz="1800"/>
                    </a:p>
                  </a:txBody>
                  <a:tcPr marT="91425" marB="91425" marR="91425" marL="91425" anchor="ctr">
                    <a:lnL cap="flat" cmpd="sng" w="19050">
                      <a:solidFill>
                        <a:srgbClr val="8F6234"/>
                      </a:solidFill>
                      <a:prstDash val="solid"/>
                      <a:round/>
                      <a:headEnd len="sm" w="sm" type="none"/>
                      <a:tailEnd len="sm" w="sm" type="none"/>
                    </a:lnL>
                    <a:lnR cap="flat" cmpd="sng" w="19050">
                      <a:solidFill>
                        <a:srgbClr val="8F6234"/>
                      </a:solidFill>
                      <a:prstDash val="solid"/>
                      <a:round/>
                      <a:headEnd len="sm" w="sm" type="none"/>
                      <a:tailEnd len="sm" w="sm" type="none"/>
                    </a:lnR>
                    <a:lnT cap="flat" cmpd="sng" w="19050">
                      <a:solidFill>
                        <a:srgbClr val="8F6234"/>
                      </a:solidFill>
                      <a:prstDash val="solid"/>
                      <a:round/>
                      <a:headEnd len="sm" w="sm" type="none"/>
                      <a:tailEnd len="sm" w="sm" type="none"/>
                    </a:lnT>
                    <a:lnB cap="flat" cmpd="sng" w="19050">
                      <a:solidFill>
                        <a:srgbClr val="8F6234"/>
                      </a:solidFill>
                      <a:prstDash val="solid"/>
                      <a:round/>
                      <a:headEnd len="sm" w="sm" type="none"/>
                      <a:tailEnd len="sm" w="sm" type="none"/>
                    </a:lnB>
                    <a:solidFill>
                      <a:srgbClr val="FFEFD4">
                        <a:alpha val="45250"/>
                      </a:srgbClr>
                    </a:solidFill>
                  </a:tcPr>
                </a:tc>
                <a:tc hMerge="1"/>
                <a:tc hMerge="1"/>
              </a:tr>
            </a:tbl>
          </a:graphicData>
        </a:graphic>
      </p:graphicFrame>
      <p:sp>
        <p:nvSpPr>
          <p:cNvPr id="490" name="Google Shape;490;p33"/>
          <p:cNvSpPr/>
          <p:nvPr/>
        </p:nvSpPr>
        <p:spPr>
          <a:xfrm>
            <a:off x="2374425" y="1060650"/>
            <a:ext cx="1134279" cy="429417"/>
          </a:xfrm>
          <a:custGeom>
            <a:rect b="b" l="l" r="r" t="t"/>
            <a:pathLst>
              <a:path extrusionOk="0" h="110461" w="1705683">
                <a:moveTo>
                  <a:pt x="19091" y="0"/>
                </a:moveTo>
                <a:lnTo>
                  <a:pt x="1686592" y="0"/>
                </a:lnTo>
                <a:cubicBezTo>
                  <a:pt x="1691655" y="0"/>
                  <a:pt x="1696511" y="2011"/>
                  <a:pt x="1700092" y="5592"/>
                </a:cubicBezTo>
                <a:cubicBezTo>
                  <a:pt x="1703672" y="9172"/>
                  <a:pt x="1705683" y="14028"/>
                  <a:pt x="1705683" y="19091"/>
                </a:cubicBezTo>
                <a:lnTo>
                  <a:pt x="1705683" y="91370"/>
                </a:lnTo>
                <a:cubicBezTo>
                  <a:pt x="1705683" y="101914"/>
                  <a:pt x="1697136" y="110461"/>
                  <a:pt x="1686592" y="110461"/>
                </a:cubicBezTo>
                <a:lnTo>
                  <a:pt x="19091" y="110461"/>
                </a:lnTo>
                <a:cubicBezTo>
                  <a:pt x="8547" y="110461"/>
                  <a:pt x="0" y="101914"/>
                  <a:pt x="0" y="91370"/>
                </a:cubicBezTo>
                <a:lnTo>
                  <a:pt x="0" y="19091"/>
                </a:lnTo>
                <a:cubicBezTo>
                  <a:pt x="0" y="8547"/>
                  <a:pt x="8547" y="0"/>
                  <a:pt x="19091"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ctr">
              <a:spcBef>
                <a:spcPts val="0"/>
              </a:spcBef>
              <a:spcAft>
                <a:spcPts val="0"/>
              </a:spcAft>
              <a:buNone/>
            </a:pPr>
            <a:r>
              <a:rPr lang="en">
                <a:solidFill>
                  <a:schemeClr val="lt1"/>
                </a:solidFill>
                <a:latin typeface="Franklin Gothic"/>
                <a:ea typeface="Franklin Gothic"/>
                <a:cs typeface="Franklin Gothic"/>
                <a:sym typeface="Franklin Gothic"/>
              </a:rPr>
              <a:t>Work-Life </a:t>
            </a:r>
            <a:endParaRPr>
              <a:solidFill>
                <a:schemeClr val="lt1"/>
              </a:solidFill>
              <a:latin typeface="Franklin Gothic"/>
              <a:ea typeface="Franklin Gothic"/>
              <a:cs typeface="Franklin Gothic"/>
              <a:sym typeface="Franklin Gothic"/>
            </a:endParaRPr>
          </a:p>
          <a:p>
            <a:pPr indent="0" lvl="0" marL="0" rtl="0" algn="ctr">
              <a:spcBef>
                <a:spcPts val="0"/>
              </a:spcBef>
              <a:spcAft>
                <a:spcPts val="0"/>
              </a:spcAft>
              <a:buNone/>
            </a:pPr>
            <a:r>
              <a:rPr lang="en">
                <a:solidFill>
                  <a:schemeClr val="lt1"/>
                </a:solidFill>
                <a:latin typeface="Franklin Gothic"/>
                <a:ea typeface="Franklin Gothic"/>
                <a:cs typeface="Franklin Gothic"/>
                <a:sym typeface="Franklin Gothic"/>
              </a:rPr>
              <a:t>Balance</a:t>
            </a:r>
            <a:endParaRPr>
              <a:solidFill>
                <a:schemeClr val="lt1"/>
              </a:solidFill>
              <a:latin typeface="Franklin Gothic"/>
              <a:ea typeface="Franklin Gothic"/>
              <a:cs typeface="Franklin Gothic"/>
              <a:sym typeface="Franklin Gothic"/>
            </a:endParaRPr>
          </a:p>
        </p:txBody>
      </p:sp>
      <p:sp>
        <p:nvSpPr>
          <p:cNvPr id="491" name="Google Shape;491;p33"/>
          <p:cNvSpPr/>
          <p:nvPr/>
        </p:nvSpPr>
        <p:spPr>
          <a:xfrm>
            <a:off x="3687575" y="1060650"/>
            <a:ext cx="1134279" cy="429417"/>
          </a:xfrm>
          <a:custGeom>
            <a:rect b="b" l="l" r="r" t="t"/>
            <a:pathLst>
              <a:path extrusionOk="0" h="110461" w="1705683">
                <a:moveTo>
                  <a:pt x="19091" y="0"/>
                </a:moveTo>
                <a:lnTo>
                  <a:pt x="1686592" y="0"/>
                </a:lnTo>
                <a:cubicBezTo>
                  <a:pt x="1691655" y="0"/>
                  <a:pt x="1696511" y="2011"/>
                  <a:pt x="1700092" y="5592"/>
                </a:cubicBezTo>
                <a:cubicBezTo>
                  <a:pt x="1703672" y="9172"/>
                  <a:pt x="1705683" y="14028"/>
                  <a:pt x="1705683" y="19091"/>
                </a:cubicBezTo>
                <a:lnTo>
                  <a:pt x="1705683" y="91370"/>
                </a:lnTo>
                <a:cubicBezTo>
                  <a:pt x="1705683" y="101914"/>
                  <a:pt x="1697136" y="110461"/>
                  <a:pt x="1686592" y="110461"/>
                </a:cubicBezTo>
                <a:lnTo>
                  <a:pt x="19091" y="110461"/>
                </a:lnTo>
                <a:cubicBezTo>
                  <a:pt x="8547" y="110461"/>
                  <a:pt x="0" y="101914"/>
                  <a:pt x="0" y="91370"/>
                </a:cubicBezTo>
                <a:lnTo>
                  <a:pt x="0" y="19091"/>
                </a:lnTo>
                <a:cubicBezTo>
                  <a:pt x="0" y="8547"/>
                  <a:pt x="8547" y="0"/>
                  <a:pt x="19091"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ctr">
              <a:spcBef>
                <a:spcPts val="0"/>
              </a:spcBef>
              <a:spcAft>
                <a:spcPts val="0"/>
              </a:spcAft>
              <a:buNone/>
            </a:pPr>
            <a:r>
              <a:rPr lang="en">
                <a:solidFill>
                  <a:schemeClr val="lt1"/>
                </a:solidFill>
                <a:latin typeface="Franklin Gothic"/>
                <a:ea typeface="Franklin Gothic"/>
                <a:cs typeface="Franklin Gothic"/>
                <a:sym typeface="Franklin Gothic"/>
              </a:rPr>
              <a:t>Company </a:t>
            </a:r>
            <a:endParaRPr>
              <a:solidFill>
                <a:schemeClr val="lt1"/>
              </a:solidFill>
              <a:latin typeface="Franklin Gothic"/>
              <a:ea typeface="Franklin Gothic"/>
              <a:cs typeface="Franklin Gothic"/>
              <a:sym typeface="Franklin Gothic"/>
            </a:endParaRPr>
          </a:p>
          <a:p>
            <a:pPr indent="0" lvl="0" marL="0" rtl="0" algn="ctr">
              <a:spcBef>
                <a:spcPts val="0"/>
              </a:spcBef>
              <a:spcAft>
                <a:spcPts val="0"/>
              </a:spcAft>
              <a:buNone/>
            </a:pPr>
            <a:r>
              <a:rPr lang="en">
                <a:solidFill>
                  <a:schemeClr val="lt1"/>
                </a:solidFill>
                <a:latin typeface="Franklin Gothic"/>
                <a:ea typeface="Franklin Gothic"/>
                <a:cs typeface="Franklin Gothic"/>
                <a:sym typeface="Franklin Gothic"/>
              </a:rPr>
              <a:t>Size</a:t>
            </a:r>
            <a:endParaRPr>
              <a:solidFill>
                <a:schemeClr val="lt1"/>
              </a:solidFill>
              <a:latin typeface="Franklin Gothic"/>
              <a:ea typeface="Franklin Gothic"/>
              <a:cs typeface="Franklin Gothic"/>
              <a:sym typeface="Franklin Gothic"/>
            </a:endParaRPr>
          </a:p>
        </p:txBody>
      </p:sp>
      <p:sp>
        <p:nvSpPr>
          <p:cNvPr id="492" name="Google Shape;492;p33"/>
          <p:cNvSpPr/>
          <p:nvPr/>
        </p:nvSpPr>
        <p:spPr>
          <a:xfrm>
            <a:off x="5000725" y="1060650"/>
            <a:ext cx="1134279" cy="429417"/>
          </a:xfrm>
          <a:custGeom>
            <a:rect b="b" l="l" r="r" t="t"/>
            <a:pathLst>
              <a:path extrusionOk="0" h="110461" w="1705683">
                <a:moveTo>
                  <a:pt x="19091" y="0"/>
                </a:moveTo>
                <a:lnTo>
                  <a:pt x="1686592" y="0"/>
                </a:lnTo>
                <a:cubicBezTo>
                  <a:pt x="1691655" y="0"/>
                  <a:pt x="1696511" y="2011"/>
                  <a:pt x="1700092" y="5592"/>
                </a:cubicBezTo>
                <a:cubicBezTo>
                  <a:pt x="1703672" y="9172"/>
                  <a:pt x="1705683" y="14028"/>
                  <a:pt x="1705683" y="19091"/>
                </a:cubicBezTo>
                <a:lnTo>
                  <a:pt x="1705683" y="91370"/>
                </a:lnTo>
                <a:cubicBezTo>
                  <a:pt x="1705683" y="101914"/>
                  <a:pt x="1697136" y="110461"/>
                  <a:pt x="1686592" y="110461"/>
                </a:cubicBezTo>
                <a:lnTo>
                  <a:pt x="19091" y="110461"/>
                </a:lnTo>
                <a:cubicBezTo>
                  <a:pt x="8547" y="110461"/>
                  <a:pt x="0" y="101914"/>
                  <a:pt x="0" y="91370"/>
                </a:cubicBezTo>
                <a:lnTo>
                  <a:pt x="0" y="19091"/>
                </a:lnTo>
                <a:cubicBezTo>
                  <a:pt x="0" y="8547"/>
                  <a:pt x="8547" y="0"/>
                  <a:pt x="19091" y="0"/>
                </a:cubicBezTo>
                <a:close/>
              </a:path>
            </a:pathLst>
          </a:custGeom>
          <a:solidFill>
            <a:srgbClr val="8F6234"/>
          </a:solidFill>
          <a:ln>
            <a:noFill/>
          </a:ln>
        </p:spPr>
        <p:txBody>
          <a:bodyPr anchorCtr="0" anchor="ctr" bIns="45725" lIns="45725" spcFirstLastPara="1" rIns="45725" wrap="square" tIns="45725">
            <a:noAutofit/>
          </a:bodyPr>
          <a:lstStyle/>
          <a:p>
            <a:pPr indent="0" lvl="0" marL="0" rtl="0" algn="ctr">
              <a:spcBef>
                <a:spcPts val="0"/>
              </a:spcBef>
              <a:spcAft>
                <a:spcPts val="0"/>
              </a:spcAft>
              <a:buNone/>
            </a:pPr>
            <a:r>
              <a:rPr lang="en">
                <a:solidFill>
                  <a:schemeClr val="lt1"/>
                </a:solidFill>
                <a:latin typeface="Franklin Gothic"/>
                <a:ea typeface="Franklin Gothic"/>
                <a:cs typeface="Franklin Gothic"/>
                <a:sym typeface="Franklin Gothic"/>
              </a:rPr>
              <a:t>Marital: </a:t>
            </a:r>
            <a:endParaRPr>
              <a:solidFill>
                <a:schemeClr val="lt1"/>
              </a:solidFill>
              <a:latin typeface="Franklin Gothic"/>
              <a:ea typeface="Franklin Gothic"/>
              <a:cs typeface="Franklin Gothic"/>
              <a:sym typeface="Franklin Gothic"/>
            </a:endParaRPr>
          </a:p>
          <a:p>
            <a:pPr indent="0" lvl="0" marL="0" rtl="0" algn="ctr">
              <a:spcBef>
                <a:spcPts val="0"/>
              </a:spcBef>
              <a:spcAft>
                <a:spcPts val="0"/>
              </a:spcAft>
              <a:buNone/>
            </a:pPr>
            <a:r>
              <a:rPr lang="en">
                <a:solidFill>
                  <a:schemeClr val="lt1"/>
                </a:solidFill>
                <a:latin typeface="Franklin Gothic"/>
                <a:ea typeface="Franklin Gothic"/>
                <a:cs typeface="Franklin Gothic"/>
                <a:sym typeface="Franklin Gothic"/>
              </a:rPr>
              <a:t>Married</a:t>
            </a:r>
            <a:endParaRPr>
              <a:solidFill>
                <a:schemeClr val="lt1"/>
              </a:solidFill>
              <a:latin typeface="Franklin Gothic"/>
              <a:ea typeface="Franklin Gothic"/>
              <a:cs typeface="Franklin Gothic"/>
              <a:sym typeface="Franklin Gothic"/>
            </a:endParaRPr>
          </a:p>
        </p:txBody>
      </p:sp>
      <p:grpSp>
        <p:nvGrpSpPr>
          <p:cNvPr id="493" name="Google Shape;493;p33"/>
          <p:cNvGrpSpPr/>
          <p:nvPr/>
        </p:nvGrpSpPr>
        <p:grpSpPr>
          <a:xfrm>
            <a:off x="-278750" y="4546574"/>
            <a:ext cx="9701319" cy="803220"/>
            <a:chOff x="0" y="-134"/>
            <a:chExt cx="5110261" cy="649855"/>
          </a:xfrm>
        </p:grpSpPr>
        <p:sp>
          <p:nvSpPr>
            <p:cNvPr id="494" name="Google Shape;494;p33"/>
            <p:cNvSpPr/>
            <p:nvPr/>
          </p:nvSpPr>
          <p:spPr>
            <a:xfrm>
              <a:off x="0" y="0"/>
              <a:ext cx="5110261" cy="649721"/>
            </a:xfrm>
            <a:custGeom>
              <a:rect b="b" l="l" r="r" t="t"/>
              <a:pathLst>
                <a:path extrusionOk="0" h="649721" w="5110261">
                  <a:moveTo>
                    <a:pt x="0" y="0"/>
                  </a:moveTo>
                  <a:lnTo>
                    <a:pt x="5110261" y="0"/>
                  </a:lnTo>
                  <a:lnTo>
                    <a:pt x="5110261" y="649721"/>
                  </a:lnTo>
                  <a:lnTo>
                    <a:pt x="0" y="649721"/>
                  </a:lnTo>
                  <a:close/>
                </a:path>
              </a:pathLst>
            </a:custGeom>
            <a:solidFill>
              <a:srgbClr val="8DAFA8"/>
            </a:solidFill>
            <a:ln>
              <a:noFill/>
            </a:ln>
          </p:spPr>
        </p:sp>
        <p:sp>
          <p:nvSpPr>
            <p:cNvPr id="495" name="Google Shape;495;p33"/>
            <p:cNvSpPr txBox="1"/>
            <p:nvPr/>
          </p:nvSpPr>
          <p:spPr>
            <a:xfrm>
              <a:off x="0" y="-134"/>
              <a:ext cx="5110200" cy="6498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96" name="Google Shape;496;p33"/>
          <p:cNvGrpSpPr/>
          <p:nvPr/>
        </p:nvGrpSpPr>
        <p:grpSpPr>
          <a:xfrm>
            <a:off x="514350" y="4631581"/>
            <a:ext cx="1251473" cy="214618"/>
            <a:chOff x="0" y="-47625"/>
            <a:chExt cx="2647500" cy="454025"/>
          </a:xfrm>
        </p:grpSpPr>
        <p:sp>
          <p:nvSpPr>
            <p:cNvPr id="497" name="Google Shape;497;p33"/>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498" name="Google Shape;498;p33"/>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99" name="Google Shape;499;p33"/>
          <p:cNvGrpSpPr/>
          <p:nvPr/>
        </p:nvGrpSpPr>
        <p:grpSpPr>
          <a:xfrm>
            <a:off x="7378077" y="4631581"/>
            <a:ext cx="1251473" cy="214618"/>
            <a:chOff x="0" y="-47625"/>
            <a:chExt cx="2647500" cy="454025"/>
          </a:xfrm>
        </p:grpSpPr>
        <p:sp>
          <p:nvSpPr>
            <p:cNvPr id="500" name="Google Shape;500;p33"/>
            <p:cNvSpPr/>
            <p:nvPr/>
          </p:nvSpPr>
          <p:spPr>
            <a:xfrm>
              <a:off x="0" y="0"/>
              <a:ext cx="2647365" cy="406400"/>
            </a:xfrm>
            <a:custGeom>
              <a:rect b="b" l="l" r="r" t="t"/>
              <a:pathLst>
                <a:path extrusionOk="0" h="406400" w="2647365">
                  <a:moveTo>
                    <a:pt x="2444165" y="0"/>
                  </a:moveTo>
                  <a:cubicBezTo>
                    <a:pt x="2556389" y="0"/>
                    <a:pt x="2647365" y="90976"/>
                    <a:pt x="2647365" y="203200"/>
                  </a:cubicBezTo>
                  <a:cubicBezTo>
                    <a:pt x="2647365" y="315424"/>
                    <a:pt x="2556389" y="406400"/>
                    <a:pt x="2444165" y="406400"/>
                  </a:cubicBezTo>
                  <a:lnTo>
                    <a:pt x="203200" y="406400"/>
                  </a:lnTo>
                  <a:cubicBezTo>
                    <a:pt x="90976" y="406400"/>
                    <a:pt x="0" y="315424"/>
                    <a:pt x="0" y="203200"/>
                  </a:cubicBezTo>
                  <a:cubicBezTo>
                    <a:pt x="0" y="90976"/>
                    <a:pt x="90976" y="0"/>
                    <a:pt x="203200" y="0"/>
                  </a:cubicBezTo>
                  <a:close/>
                </a:path>
              </a:pathLst>
            </a:custGeom>
            <a:solidFill>
              <a:srgbClr val="FFF7EF"/>
            </a:solidFill>
            <a:ln cap="sq" cmpd="sng" w="19050">
              <a:solidFill>
                <a:srgbClr val="8F6234"/>
              </a:solidFill>
              <a:prstDash val="solid"/>
              <a:miter lim="8000"/>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501" name="Google Shape;501;p33"/>
            <p:cNvSpPr txBox="1"/>
            <p:nvPr/>
          </p:nvSpPr>
          <p:spPr>
            <a:xfrm>
              <a:off x="0" y="-47625"/>
              <a:ext cx="2647500" cy="4539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502" name="Google Shape;502;p33"/>
          <p:cNvCxnSpPr/>
          <p:nvPr/>
        </p:nvCxnSpPr>
        <p:spPr>
          <a:xfrm>
            <a:off x="1931472" y="4738876"/>
            <a:ext cx="5280900" cy="0"/>
          </a:xfrm>
          <a:prstGeom prst="straightConnector1">
            <a:avLst/>
          </a:prstGeom>
          <a:noFill/>
          <a:ln cap="rnd" cmpd="sng" w="47625">
            <a:solidFill>
              <a:srgbClr val="FFEFD4"/>
            </a:solidFill>
            <a:prstDash val="lgDash"/>
            <a:round/>
            <a:headEnd len="lg" w="lg" type="oval"/>
            <a:tailEnd len="lg" w="lg" type="oval"/>
          </a:ln>
        </p:spPr>
      </p:cxnSp>
      <p:sp>
        <p:nvSpPr>
          <p:cNvPr id="503" name="Google Shape;503;p33"/>
          <p:cNvSpPr txBox="1"/>
          <p:nvPr/>
        </p:nvSpPr>
        <p:spPr>
          <a:xfrm>
            <a:off x="607776" y="4661925"/>
            <a:ext cx="1158000" cy="153900"/>
          </a:xfrm>
          <a:prstGeom prst="rect">
            <a:avLst/>
          </a:prstGeom>
          <a:noFill/>
          <a:ln>
            <a:noFill/>
          </a:ln>
        </p:spPr>
        <p:txBody>
          <a:bodyPr anchorCtr="0" anchor="t" bIns="0" lIns="0" spcFirstLastPara="1" rIns="0" wrap="square" tIns="0">
            <a:spAutoFit/>
          </a:bodyPr>
          <a:lstStyle/>
          <a:p>
            <a:pPr indent="0" lvl="0" marL="0" marR="0" rtl="0" algn="l">
              <a:lnSpc>
                <a:spcPct val="139973"/>
              </a:lnSpc>
              <a:spcBef>
                <a:spcPts val="0"/>
              </a:spcBef>
              <a:spcAft>
                <a:spcPts val="0"/>
              </a:spcAft>
              <a:buNone/>
            </a:pPr>
            <a:r>
              <a:rPr lang="en" sz="1000">
                <a:solidFill>
                  <a:srgbClr val="1E302C"/>
                </a:solidFill>
                <a:latin typeface="Franklin Gothic"/>
                <a:ea typeface="Franklin Gothic"/>
                <a:cs typeface="Franklin Gothic"/>
                <a:sym typeface="Franklin Gothic"/>
              </a:rPr>
              <a:t>DSO 545 - Cloud 9</a:t>
            </a:r>
            <a:endParaRPr sz="1000">
              <a:solidFill>
                <a:srgbClr val="1E302C"/>
              </a:solidFill>
              <a:latin typeface="Franklin Gothic"/>
              <a:ea typeface="Franklin Gothic"/>
              <a:cs typeface="Franklin Gothic"/>
              <a:sym typeface="Franklin Gothic"/>
            </a:endParaRPr>
          </a:p>
        </p:txBody>
      </p:sp>
      <p:sp>
        <p:nvSpPr>
          <p:cNvPr id="504" name="Google Shape;504;p33"/>
          <p:cNvSpPr txBox="1"/>
          <p:nvPr/>
        </p:nvSpPr>
        <p:spPr>
          <a:xfrm>
            <a:off x="7471240" y="4669155"/>
            <a:ext cx="1065000" cy="153900"/>
          </a:xfrm>
          <a:prstGeom prst="rect">
            <a:avLst/>
          </a:prstGeom>
          <a:noFill/>
          <a:ln>
            <a:noFill/>
          </a:ln>
        </p:spPr>
        <p:txBody>
          <a:bodyPr anchorCtr="0" anchor="t" bIns="0" lIns="0" spcFirstLastPara="1" rIns="0" wrap="square" tIns="0">
            <a:spAutoFit/>
          </a:bodyPr>
          <a:lstStyle/>
          <a:p>
            <a:pPr indent="0" lvl="0" marL="0" marR="0" rtl="0" algn="ctr">
              <a:lnSpc>
                <a:spcPct val="139973"/>
              </a:lnSpc>
              <a:spcBef>
                <a:spcPts val="0"/>
              </a:spcBef>
              <a:spcAft>
                <a:spcPts val="0"/>
              </a:spcAft>
              <a:buNone/>
            </a:pPr>
            <a:r>
              <a:rPr b="0" i="0" lang="en" sz="1000" u="none" cap="none" strike="noStrike">
                <a:solidFill>
                  <a:srgbClr val="1E302C"/>
                </a:solidFill>
                <a:latin typeface="Franklin Gothic"/>
                <a:ea typeface="Franklin Gothic"/>
                <a:cs typeface="Franklin Gothic"/>
                <a:sym typeface="Franklin Gothic"/>
              </a:rPr>
              <a:t>Page </a:t>
            </a:r>
            <a:r>
              <a:rPr lang="en" sz="1000">
                <a:solidFill>
                  <a:srgbClr val="1E302C"/>
                </a:solidFill>
                <a:latin typeface="Franklin Gothic"/>
                <a:ea typeface="Franklin Gothic"/>
                <a:cs typeface="Franklin Gothic"/>
                <a:sym typeface="Franklin Gothic"/>
              </a:rPr>
              <a:t>8</a:t>
            </a:r>
            <a:r>
              <a:rPr b="0" i="0" lang="en" sz="1000" u="none" cap="none" strike="noStrike">
                <a:solidFill>
                  <a:srgbClr val="1E302C"/>
                </a:solidFill>
                <a:latin typeface="Franklin Gothic"/>
                <a:ea typeface="Franklin Gothic"/>
                <a:cs typeface="Franklin Gothic"/>
                <a:sym typeface="Franklin Gothic"/>
              </a:rPr>
              <a:t> of</a:t>
            </a:r>
            <a:r>
              <a:rPr lang="en" sz="1000">
                <a:solidFill>
                  <a:srgbClr val="1E302C"/>
                </a:solidFill>
                <a:latin typeface="Franklin Gothic"/>
                <a:ea typeface="Franklin Gothic"/>
                <a:cs typeface="Franklin Gothic"/>
                <a:sym typeface="Franklin Gothic"/>
              </a:rPr>
              <a:t> 10</a:t>
            </a:r>
            <a:endParaRPr sz="900"/>
          </a:p>
        </p:txBody>
      </p:sp>
      <p:sp>
        <p:nvSpPr>
          <p:cNvPr id="505" name="Google Shape;505;p33"/>
          <p:cNvSpPr/>
          <p:nvPr/>
        </p:nvSpPr>
        <p:spPr>
          <a:xfrm>
            <a:off x="98176" y="1582425"/>
            <a:ext cx="921069" cy="751963"/>
          </a:xfrm>
          <a:custGeom>
            <a:rect b="b" l="l" r="r" t="t"/>
            <a:pathLst>
              <a:path extrusionOk="0" h="110461" w="1705683">
                <a:moveTo>
                  <a:pt x="19091" y="0"/>
                </a:moveTo>
                <a:lnTo>
                  <a:pt x="1686592" y="0"/>
                </a:lnTo>
                <a:cubicBezTo>
                  <a:pt x="1691655" y="0"/>
                  <a:pt x="1696511" y="2011"/>
                  <a:pt x="1700092" y="5592"/>
                </a:cubicBezTo>
                <a:cubicBezTo>
                  <a:pt x="1703672" y="9172"/>
                  <a:pt x="1705683" y="14028"/>
                  <a:pt x="1705683" y="19091"/>
                </a:cubicBezTo>
                <a:lnTo>
                  <a:pt x="1705683" y="91370"/>
                </a:lnTo>
                <a:cubicBezTo>
                  <a:pt x="1705683" y="101914"/>
                  <a:pt x="1697136" y="110461"/>
                  <a:pt x="1686592" y="110461"/>
                </a:cubicBezTo>
                <a:lnTo>
                  <a:pt x="19091" y="110461"/>
                </a:lnTo>
                <a:cubicBezTo>
                  <a:pt x="8547" y="110461"/>
                  <a:pt x="0" y="101914"/>
                  <a:pt x="0" y="91370"/>
                </a:cubicBezTo>
                <a:lnTo>
                  <a:pt x="0" y="19091"/>
                </a:lnTo>
                <a:cubicBezTo>
                  <a:pt x="0" y="8547"/>
                  <a:pt x="8547" y="0"/>
                  <a:pt x="19091" y="0"/>
                </a:cubicBezTo>
                <a:close/>
              </a:path>
            </a:pathLst>
          </a:custGeom>
          <a:solidFill>
            <a:srgbClr val="8DAFA8"/>
          </a:solidFill>
          <a:ln>
            <a:noFill/>
          </a:ln>
        </p:spPr>
        <p:txBody>
          <a:bodyPr anchorCtr="0" anchor="ctr" bIns="45725" lIns="45725" spcFirstLastPara="1" rIns="45725" wrap="square" tIns="45725">
            <a:noAutofit/>
          </a:bodyPr>
          <a:lstStyle/>
          <a:p>
            <a:pPr indent="0" lvl="0" marL="0" rtl="0" algn="ctr">
              <a:spcBef>
                <a:spcPts val="0"/>
              </a:spcBef>
              <a:spcAft>
                <a:spcPts val="0"/>
              </a:spcAft>
              <a:buNone/>
            </a:pPr>
            <a:r>
              <a:rPr b="1" lang="en">
                <a:solidFill>
                  <a:schemeClr val="lt1"/>
                </a:solidFill>
                <a:latin typeface="Franklin Gothic"/>
                <a:ea typeface="Franklin Gothic"/>
                <a:cs typeface="Franklin Gothic"/>
                <a:sym typeface="Franklin Gothic"/>
              </a:rPr>
              <a:t>Two </a:t>
            </a:r>
            <a:endParaRPr b="1">
              <a:solidFill>
                <a:schemeClr val="lt1"/>
              </a:solidFill>
              <a:latin typeface="Franklin Gothic"/>
              <a:ea typeface="Franklin Gothic"/>
              <a:cs typeface="Franklin Gothic"/>
              <a:sym typeface="Franklin Gothic"/>
            </a:endParaRPr>
          </a:p>
          <a:p>
            <a:pPr indent="0" lvl="0" marL="0" rtl="0" algn="ctr">
              <a:spcBef>
                <a:spcPts val="0"/>
              </a:spcBef>
              <a:spcAft>
                <a:spcPts val="0"/>
              </a:spcAft>
              <a:buNone/>
            </a:pPr>
            <a:r>
              <a:rPr b="1" lang="en">
                <a:solidFill>
                  <a:schemeClr val="lt1"/>
                </a:solidFill>
                <a:latin typeface="Franklin Gothic"/>
                <a:ea typeface="Franklin Gothic"/>
                <a:cs typeface="Franklin Gothic"/>
                <a:sym typeface="Franklin Gothic"/>
              </a:rPr>
              <a:t>Sample </a:t>
            </a:r>
            <a:endParaRPr b="1">
              <a:solidFill>
                <a:schemeClr val="lt1"/>
              </a:solidFill>
              <a:latin typeface="Franklin Gothic"/>
              <a:ea typeface="Franklin Gothic"/>
              <a:cs typeface="Franklin Gothic"/>
              <a:sym typeface="Franklin Gothic"/>
            </a:endParaRPr>
          </a:p>
          <a:p>
            <a:pPr indent="0" lvl="0" marL="0" rtl="0" algn="ctr">
              <a:spcBef>
                <a:spcPts val="0"/>
              </a:spcBef>
              <a:spcAft>
                <a:spcPts val="0"/>
              </a:spcAft>
              <a:buNone/>
            </a:pPr>
            <a:r>
              <a:rPr b="1" lang="en">
                <a:solidFill>
                  <a:schemeClr val="lt1"/>
                </a:solidFill>
                <a:latin typeface="Franklin Gothic"/>
                <a:ea typeface="Franklin Gothic"/>
                <a:cs typeface="Franklin Gothic"/>
                <a:sym typeface="Franklin Gothic"/>
              </a:rPr>
              <a:t>Test</a:t>
            </a:r>
            <a:endParaRPr b="1">
              <a:solidFill>
                <a:schemeClr val="lt1"/>
              </a:solidFill>
              <a:latin typeface="Franklin Gothic"/>
              <a:ea typeface="Franklin Gothic"/>
              <a:cs typeface="Franklin Gothic"/>
              <a:sym typeface="Franklin Gothic"/>
            </a:endParaRPr>
          </a:p>
        </p:txBody>
      </p:sp>
      <p:sp>
        <p:nvSpPr>
          <p:cNvPr id="506" name="Google Shape;506;p33"/>
          <p:cNvSpPr/>
          <p:nvPr/>
        </p:nvSpPr>
        <p:spPr>
          <a:xfrm>
            <a:off x="98176" y="2772375"/>
            <a:ext cx="921069" cy="751963"/>
          </a:xfrm>
          <a:custGeom>
            <a:rect b="b" l="l" r="r" t="t"/>
            <a:pathLst>
              <a:path extrusionOk="0" h="110461" w="1705683">
                <a:moveTo>
                  <a:pt x="19091" y="0"/>
                </a:moveTo>
                <a:lnTo>
                  <a:pt x="1686592" y="0"/>
                </a:lnTo>
                <a:cubicBezTo>
                  <a:pt x="1691655" y="0"/>
                  <a:pt x="1696511" y="2011"/>
                  <a:pt x="1700092" y="5592"/>
                </a:cubicBezTo>
                <a:cubicBezTo>
                  <a:pt x="1703672" y="9172"/>
                  <a:pt x="1705683" y="14028"/>
                  <a:pt x="1705683" y="19091"/>
                </a:cubicBezTo>
                <a:lnTo>
                  <a:pt x="1705683" y="91370"/>
                </a:lnTo>
                <a:cubicBezTo>
                  <a:pt x="1705683" y="101914"/>
                  <a:pt x="1697136" y="110461"/>
                  <a:pt x="1686592" y="110461"/>
                </a:cubicBezTo>
                <a:lnTo>
                  <a:pt x="19091" y="110461"/>
                </a:lnTo>
                <a:cubicBezTo>
                  <a:pt x="8547" y="110461"/>
                  <a:pt x="0" y="101914"/>
                  <a:pt x="0" y="91370"/>
                </a:cubicBezTo>
                <a:lnTo>
                  <a:pt x="0" y="19091"/>
                </a:lnTo>
                <a:cubicBezTo>
                  <a:pt x="0" y="8547"/>
                  <a:pt x="8547" y="0"/>
                  <a:pt x="19091" y="0"/>
                </a:cubicBezTo>
                <a:close/>
              </a:path>
            </a:pathLst>
          </a:custGeom>
          <a:solidFill>
            <a:srgbClr val="EFB080"/>
          </a:solidFill>
          <a:ln>
            <a:noFill/>
          </a:ln>
        </p:spPr>
        <p:txBody>
          <a:bodyPr anchorCtr="0" anchor="ctr" bIns="45725" lIns="45725" spcFirstLastPara="1" rIns="45725" wrap="square" tIns="45725">
            <a:noAutofit/>
          </a:bodyPr>
          <a:lstStyle/>
          <a:p>
            <a:pPr indent="0" lvl="0" marL="0" rtl="0" algn="ctr">
              <a:spcBef>
                <a:spcPts val="0"/>
              </a:spcBef>
              <a:spcAft>
                <a:spcPts val="0"/>
              </a:spcAft>
              <a:buNone/>
            </a:pPr>
            <a:r>
              <a:rPr b="1" lang="en">
                <a:solidFill>
                  <a:schemeClr val="lt1"/>
                </a:solidFill>
                <a:latin typeface="Franklin Gothic"/>
                <a:ea typeface="Franklin Gothic"/>
                <a:cs typeface="Franklin Gothic"/>
                <a:sym typeface="Franklin Gothic"/>
              </a:rPr>
              <a:t>Chi-</a:t>
            </a:r>
            <a:endParaRPr b="1">
              <a:solidFill>
                <a:schemeClr val="lt1"/>
              </a:solidFill>
              <a:latin typeface="Franklin Gothic"/>
              <a:ea typeface="Franklin Gothic"/>
              <a:cs typeface="Franklin Gothic"/>
              <a:sym typeface="Franklin Gothic"/>
            </a:endParaRPr>
          </a:p>
          <a:p>
            <a:pPr indent="0" lvl="0" marL="0" rtl="0" algn="ctr">
              <a:spcBef>
                <a:spcPts val="0"/>
              </a:spcBef>
              <a:spcAft>
                <a:spcPts val="0"/>
              </a:spcAft>
              <a:buNone/>
            </a:pPr>
            <a:r>
              <a:rPr b="1" lang="en">
                <a:solidFill>
                  <a:schemeClr val="lt1"/>
                </a:solidFill>
                <a:latin typeface="Franklin Gothic"/>
                <a:ea typeface="Franklin Gothic"/>
                <a:cs typeface="Franklin Gothic"/>
                <a:sym typeface="Franklin Gothic"/>
              </a:rPr>
              <a:t>Square</a:t>
            </a:r>
            <a:endParaRPr b="1">
              <a:solidFill>
                <a:schemeClr val="lt1"/>
              </a:solidFill>
              <a:latin typeface="Franklin Gothic"/>
              <a:ea typeface="Franklin Gothic"/>
              <a:cs typeface="Franklin Gothic"/>
              <a:sym typeface="Franklin Gothic"/>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