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anva Sans" charset="1" panose="020B0503030501040103"/>
      <p:regular r:id="rId17"/>
    </p:embeddedFont>
    <p:embeddedFont>
      <p:font typeface="Canva Sans Bold" charset="1" panose="020B0803030501040103"/>
      <p:regular r:id="rId18"/>
    </p:embeddedFont>
    <p:embeddedFont>
      <p:font typeface="Roboto Bold" charset="1" panose="02000000000000000000"/>
      <p:regular r:id="rId22"/>
    </p:embeddedFont>
    <p:embeddedFont>
      <p:font typeface="Canva Sans Bold Italics" charset="1" panose="020B0803030501040103"/>
      <p:regular r:id="rId23"/>
    </p:embeddedFont>
    <p:embeddedFont>
      <p:font typeface="Roboto" charset="1" panose="02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importance of this study lies in its potential to significantly enhance the effectiveness of OTA (Online Travel Agency) rating and recommendation systems. By addressing the research question—whether frequent reviewers tend to provide harsher reviews than first-time reviewers—we aim to uncover key insights that could reshape how OTAs evaluate and recommend hotels.</a:t>
            </a:r>
          </a:p>
          <a:p>
            <a:r>
              <a:rPr lang="en-US"/>
              <a:t/>
            </a:r>
          </a:p>
          <a:p>
            <a:r>
              <a:rPr lang="en-US"/>
              <a:t>If frequent reviewers consistently offer more critical assessments, and if their reviews demonstrate higher credibility, OTAs can adjust their algorithms to give more weight to reviews from experienced users. This would ensure that hotels with favorable feedback from credible, experienced reviewers are more prominently featured in the recommendation system. In turn, this would lead to more accurate, reliable, and personalized recommendations for travelers.</a:t>
            </a:r>
          </a:p>
          <a:p>
            <a:r>
              <a:rPr lang="en-US"/>
              <a:t/>
            </a:r>
          </a:p>
          <a:p>
            <a:r>
              <a:rPr lang="en-US"/>
              <a:t>Additionally, by distinguishing between frequent and first-time reviewers, OTAs can refine their approach to hotel exposure, offering better visibility to hotels that meet the standards of seasoned reviewers. This approach not only benefits consumers by offering them higher-quality suggestions but also enhances hotel exposure based on credible review sources, ultimately driving more bookings and improving customer satisfaction.</a:t>
            </a:r>
          </a:p>
          <a:p>
            <a:r>
              <a:rPr lang="en-US"/>
              <a:t/>
            </a:r>
          </a:p>
          <a:p>
            <a:r>
              <a:rPr lang="en-US"/>
              <a:t>Through this study, we aim to improve the overall travel experience by increasing the precision of recommendations, ensuring that both hotel visibility and traveler trust are optimized.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9.png" Type="http://schemas.openxmlformats.org/officeDocument/2006/relationships/image"/><Relationship Id="rId4" Target="../media/image20.svg" Type="http://schemas.openxmlformats.org/officeDocument/2006/relationships/image"/><Relationship Id="rId5" Target="../media/image21.jpe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http://www.booking.com"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11119910" y="6240639"/>
            <a:ext cx="6139390" cy="3471546"/>
          </a:xfrm>
          <a:custGeom>
            <a:avLst/>
            <a:gdLst/>
            <a:ahLst/>
            <a:cxnLst/>
            <a:rect r="r" b="b" t="t" l="l"/>
            <a:pathLst>
              <a:path h="3471546" w="6139390">
                <a:moveTo>
                  <a:pt x="0" y="0"/>
                </a:moveTo>
                <a:lnTo>
                  <a:pt x="6139390" y="0"/>
                </a:lnTo>
                <a:lnTo>
                  <a:pt x="6139390" y="3471546"/>
                </a:lnTo>
                <a:lnTo>
                  <a:pt x="0" y="347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59260" y="-264531"/>
            <a:ext cx="6307870" cy="3566814"/>
          </a:xfrm>
          <a:custGeom>
            <a:avLst/>
            <a:gdLst/>
            <a:ahLst/>
            <a:cxnLst/>
            <a:rect r="r" b="b" t="t" l="l"/>
            <a:pathLst>
              <a:path h="3566814" w="6307870">
                <a:moveTo>
                  <a:pt x="0" y="0"/>
                </a:moveTo>
                <a:lnTo>
                  <a:pt x="6307870" y="0"/>
                </a:lnTo>
                <a:lnTo>
                  <a:pt x="6307870" y="3566814"/>
                </a:lnTo>
                <a:lnTo>
                  <a:pt x="0" y="35668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417085" y="-605736"/>
            <a:ext cx="4246431" cy="2586462"/>
          </a:xfrm>
          <a:custGeom>
            <a:avLst/>
            <a:gdLst/>
            <a:ahLst/>
            <a:cxnLst/>
            <a:rect r="r" b="b" t="t" l="l"/>
            <a:pathLst>
              <a:path h="2586462" w="4246431">
                <a:moveTo>
                  <a:pt x="0" y="0"/>
                </a:moveTo>
                <a:lnTo>
                  <a:pt x="4246431" y="0"/>
                </a:lnTo>
                <a:lnTo>
                  <a:pt x="4246431" y="2586463"/>
                </a:lnTo>
                <a:lnTo>
                  <a:pt x="0" y="2586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789560">
            <a:off x="1318234" y="51604"/>
            <a:ext cx="15818292" cy="9788998"/>
            <a:chOff x="0" y="0"/>
            <a:chExt cx="21091055" cy="13051997"/>
          </a:xfrm>
        </p:grpSpPr>
        <p:sp>
          <p:nvSpPr>
            <p:cNvPr name="Freeform 6" id="6"/>
            <p:cNvSpPr/>
            <p:nvPr/>
          </p:nvSpPr>
          <p:spPr>
            <a:xfrm flipH="false" flipV="false" rot="0">
              <a:off x="0" y="0"/>
              <a:ext cx="21091055" cy="13051997"/>
            </a:xfrm>
            <a:custGeom>
              <a:avLst/>
              <a:gdLst/>
              <a:ahLst/>
              <a:cxnLst/>
              <a:rect r="r" b="b" t="t" l="l"/>
              <a:pathLst>
                <a:path h="13051997" w="21091055">
                  <a:moveTo>
                    <a:pt x="0" y="0"/>
                  </a:moveTo>
                  <a:lnTo>
                    <a:pt x="21091055" y="0"/>
                  </a:lnTo>
                  <a:lnTo>
                    <a:pt x="21091055" y="13051997"/>
                  </a:lnTo>
                  <a:lnTo>
                    <a:pt x="0" y="13051997"/>
                  </a:lnTo>
                  <a:lnTo>
                    <a:pt x="0" y="0"/>
                  </a:lnTo>
                  <a:close/>
                </a:path>
              </a:pathLst>
            </a:custGeom>
            <a:blipFill>
              <a:blip r:embed="rId6">
                <a:extLst>
                  <a:ext uri="{96DAC541-7B7A-43D3-8B79-37D633B846F1}">
                    <asvg:svgBlip xmlns:asvg="http://schemas.microsoft.com/office/drawing/2016/SVG/main" r:embed="rId7"/>
                  </a:ext>
                </a:extLst>
              </a:blip>
              <a:stretch>
                <a:fillRect l="-26636" t="0" r="0" b="-88635"/>
              </a:stretch>
            </a:blipFill>
          </p:spPr>
        </p:sp>
        <p:grpSp>
          <p:nvGrpSpPr>
            <p:cNvPr name="Group 7" id="7"/>
            <p:cNvGrpSpPr/>
            <p:nvPr/>
          </p:nvGrpSpPr>
          <p:grpSpPr>
            <a:xfrm rot="-847417">
              <a:off x="12948681" y="3536437"/>
              <a:ext cx="2470414" cy="5979123"/>
              <a:chOff x="0" y="0"/>
              <a:chExt cx="455499" cy="1102441"/>
            </a:xfrm>
          </p:grpSpPr>
          <p:sp>
            <p:nvSpPr>
              <p:cNvPr name="Freeform 8" id="8"/>
              <p:cNvSpPr/>
              <p:nvPr/>
            </p:nvSpPr>
            <p:spPr>
              <a:xfrm flipH="false" flipV="false" rot="0">
                <a:off x="0" y="0"/>
                <a:ext cx="455499" cy="1102441"/>
              </a:xfrm>
              <a:custGeom>
                <a:avLst/>
                <a:gdLst/>
                <a:ahLst/>
                <a:cxnLst/>
                <a:rect r="r" b="b" t="t" l="l"/>
                <a:pathLst>
                  <a:path h="1102441" w="455499">
                    <a:moveTo>
                      <a:pt x="0" y="0"/>
                    </a:moveTo>
                    <a:lnTo>
                      <a:pt x="455499" y="0"/>
                    </a:lnTo>
                    <a:lnTo>
                      <a:pt x="455499" y="1102441"/>
                    </a:lnTo>
                    <a:lnTo>
                      <a:pt x="0" y="1102441"/>
                    </a:lnTo>
                    <a:close/>
                  </a:path>
                </a:pathLst>
              </a:custGeom>
              <a:solidFill>
                <a:srgbClr val="CAEEEF"/>
              </a:solidFill>
            </p:spPr>
          </p:sp>
          <p:sp>
            <p:nvSpPr>
              <p:cNvPr name="TextBox 9" id="9"/>
              <p:cNvSpPr txBox="true"/>
              <p:nvPr/>
            </p:nvSpPr>
            <p:spPr>
              <a:xfrm>
                <a:off x="0" y="-47625"/>
                <a:ext cx="455499" cy="1150066"/>
              </a:xfrm>
              <a:prstGeom prst="rect">
                <a:avLst/>
              </a:prstGeom>
            </p:spPr>
            <p:txBody>
              <a:bodyPr anchor="ctr" rtlCol="false" tIns="50800" lIns="50800" bIns="50800" rIns="50800"/>
              <a:lstStyle/>
              <a:p>
                <a:pPr algn="ctr">
                  <a:lnSpc>
                    <a:spcPts val="2660"/>
                  </a:lnSpc>
                </a:pPr>
              </a:p>
            </p:txBody>
          </p:sp>
        </p:grpSp>
      </p:grpSp>
      <p:sp>
        <p:nvSpPr>
          <p:cNvPr name="Freeform 10" id="10"/>
          <p:cNvSpPr/>
          <p:nvPr/>
        </p:nvSpPr>
        <p:spPr>
          <a:xfrm flipH="false" flipV="false" rot="0">
            <a:off x="-892008" y="7284639"/>
            <a:ext cx="6980795" cy="3947323"/>
          </a:xfrm>
          <a:custGeom>
            <a:avLst/>
            <a:gdLst/>
            <a:ahLst/>
            <a:cxnLst/>
            <a:rect r="r" b="b" t="t" l="l"/>
            <a:pathLst>
              <a:path h="3947323" w="6980795">
                <a:moveTo>
                  <a:pt x="0" y="0"/>
                </a:moveTo>
                <a:lnTo>
                  <a:pt x="6980795" y="0"/>
                </a:lnTo>
                <a:lnTo>
                  <a:pt x="6980795" y="3947322"/>
                </a:lnTo>
                <a:lnTo>
                  <a:pt x="0" y="3947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false" rot="0">
            <a:off x="-1892126" y="-726382"/>
            <a:ext cx="8981032" cy="4490516"/>
          </a:xfrm>
          <a:custGeom>
            <a:avLst/>
            <a:gdLst/>
            <a:ahLst/>
            <a:cxnLst/>
            <a:rect r="r" b="b" t="t" l="l"/>
            <a:pathLst>
              <a:path h="4490516" w="8981032">
                <a:moveTo>
                  <a:pt x="8981032" y="0"/>
                </a:moveTo>
                <a:lnTo>
                  <a:pt x="0" y="0"/>
                </a:lnTo>
                <a:lnTo>
                  <a:pt x="0" y="4490516"/>
                </a:lnTo>
                <a:lnTo>
                  <a:pt x="8981032" y="4490516"/>
                </a:lnTo>
                <a:lnTo>
                  <a:pt x="898103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81017" y="8282415"/>
            <a:ext cx="3204399" cy="1951770"/>
          </a:xfrm>
          <a:custGeom>
            <a:avLst/>
            <a:gdLst/>
            <a:ahLst/>
            <a:cxnLst/>
            <a:rect r="r" b="b" t="t" l="l"/>
            <a:pathLst>
              <a:path h="1951770" w="3204399">
                <a:moveTo>
                  <a:pt x="0" y="0"/>
                </a:moveTo>
                <a:lnTo>
                  <a:pt x="3204398" y="0"/>
                </a:lnTo>
                <a:lnTo>
                  <a:pt x="3204398" y="1951770"/>
                </a:lnTo>
                <a:lnTo>
                  <a:pt x="0" y="1951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4795522" y="3812344"/>
            <a:ext cx="8403735" cy="2728986"/>
          </a:xfrm>
          <a:prstGeom prst="rect">
            <a:avLst/>
          </a:prstGeom>
        </p:spPr>
        <p:txBody>
          <a:bodyPr anchor="t" rtlCol="false" tIns="0" lIns="0" bIns="0" rIns="0">
            <a:spAutoFit/>
          </a:bodyPr>
          <a:lstStyle/>
          <a:p>
            <a:pPr algn="ctr">
              <a:lnSpc>
                <a:spcPts val="5399"/>
              </a:lnSpc>
            </a:pPr>
            <a:r>
              <a:rPr lang="en-US" sz="5093">
                <a:solidFill>
                  <a:srgbClr val="112838"/>
                </a:solidFill>
                <a:latin typeface="Canva Sans"/>
                <a:ea typeface="Canva Sans"/>
                <a:cs typeface="Canva Sans"/>
                <a:sym typeface="Canva Sans"/>
              </a:rPr>
              <a:t>ANALYZING THE RELATIONSHIP BETWEEN REVIEW FREQUENCY AND HOTEL REVIEW SCORE</a:t>
            </a:r>
          </a:p>
        </p:txBody>
      </p:sp>
      <p:sp>
        <p:nvSpPr>
          <p:cNvPr name="Freeform 14" id="14"/>
          <p:cNvSpPr/>
          <p:nvPr/>
        </p:nvSpPr>
        <p:spPr>
          <a:xfrm flipH="false" flipV="false" rot="696687">
            <a:off x="13837804" y="4943119"/>
            <a:ext cx="3950782" cy="4683039"/>
          </a:xfrm>
          <a:custGeom>
            <a:avLst/>
            <a:gdLst/>
            <a:ahLst/>
            <a:cxnLst/>
            <a:rect r="r" b="b" t="t" l="l"/>
            <a:pathLst>
              <a:path h="4683039" w="3950782">
                <a:moveTo>
                  <a:pt x="0" y="0"/>
                </a:moveTo>
                <a:lnTo>
                  <a:pt x="3950782" y="0"/>
                </a:lnTo>
                <a:lnTo>
                  <a:pt x="3950782" y="4683039"/>
                </a:lnTo>
                <a:lnTo>
                  <a:pt x="0" y="46830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5047815" y="6736582"/>
            <a:ext cx="8359130" cy="381381"/>
          </a:xfrm>
          <a:prstGeom prst="rect">
            <a:avLst/>
          </a:prstGeom>
        </p:spPr>
        <p:txBody>
          <a:bodyPr anchor="t" rtlCol="false" tIns="0" lIns="0" bIns="0" rIns="0">
            <a:spAutoFit/>
          </a:bodyPr>
          <a:lstStyle/>
          <a:p>
            <a:pPr algn="ctr">
              <a:lnSpc>
                <a:spcPts val="2862"/>
              </a:lnSpc>
            </a:pPr>
            <a:r>
              <a:rPr lang="en-US" sz="2700">
                <a:solidFill>
                  <a:srgbClr val="112838"/>
                </a:solidFill>
                <a:latin typeface="Canva Sans"/>
                <a:ea typeface="Canva Sans"/>
                <a:cs typeface="Canva Sans"/>
                <a:sym typeface="Canva Sans"/>
              </a:rPr>
              <a:t>Presented by: Byte 4 Burgers🍔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2247702" y="8132775"/>
            <a:ext cx="5414911" cy="3061886"/>
          </a:xfrm>
          <a:custGeom>
            <a:avLst/>
            <a:gdLst/>
            <a:ahLst/>
            <a:cxnLst/>
            <a:rect r="r" b="b" t="t" l="l"/>
            <a:pathLst>
              <a:path h="3061886" w="5414911">
                <a:moveTo>
                  <a:pt x="0" y="0"/>
                </a:moveTo>
                <a:lnTo>
                  <a:pt x="5414911" y="0"/>
                </a:lnTo>
                <a:lnTo>
                  <a:pt x="5414911" y="3061886"/>
                </a:lnTo>
                <a:lnTo>
                  <a:pt x="0" y="3061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6424" y="8573250"/>
            <a:ext cx="3204399" cy="1951770"/>
          </a:xfrm>
          <a:custGeom>
            <a:avLst/>
            <a:gdLst/>
            <a:ahLst/>
            <a:cxnLst/>
            <a:rect r="r" b="b" t="t" l="l"/>
            <a:pathLst>
              <a:path h="1951770" w="3204399">
                <a:moveTo>
                  <a:pt x="0" y="0"/>
                </a:moveTo>
                <a:lnTo>
                  <a:pt x="3204399" y="0"/>
                </a:lnTo>
                <a:lnTo>
                  <a:pt x="3204399" y="1951770"/>
                </a:lnTo>
                <a:lnTo>
                  <a:pt x="0" y="1951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297282" y="-162200"/>
            <a:ext cx="5414911" cy="3061886"/>
          </a:xfrm>
          <a:custGeom>
            <a:avLst/>
            <a:gdLst/>
            <a:ahLst/>
            <a:cxnLst/>
            <a:rect r="r" b="b" t="t" l="l"/>
            <a:pathLst>
              <a:path h="3061886" w="5414911">
                <a:moveTo>
                  <a:pt x="0" y="0"/>
                </a:moveTo>
                <a:lnTo>
                  <a:pt x="5414911" y="0"/>
                </a:lnTo>
                <a:lnTo>
                  <a:pt x="5414911" y="3061885"/>
                </a:lnTo>
                <a:lnTo>
                  <a:pt x="0" y="3061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57101" y="688657"/>
            <a:ext cx="3204399" cy="1951770"/>
          </a:xfrm>
          <a:custGeom>
            <a:avLst/>
            <a:gdLst/>
            <a:ahLst/>
            <a:cxnLst/>
            <a:rect r="r" b="b" t="t" l="l"/>
            <a:pathLst>
              <a:path h="1951770" w="3204399">
                <a:moveTo>
                  <a:pt x="0" y="0"/>
                </a:moveTo>
                <a:lnTo>
                  <a:pt x="3204398" y="0"/>
                </a:lnTo>
                <a:lnTo>
                  <a:pt x="3204398" y="1951771"/>
                </a:lnTo>
                <a:lnTo>
                  <a:pt x="0" y="1951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058493" y="1969500"/>
            <a:ext cx="13949555" cy="6549660"/>
          </a:xfrm>
          <a:prstGeom prst="rect">
            <a:avLst/>
          </a:prstGeom>
        </p:spPr>
        <p:txBody>
          <a:bodyPr anchor="t" rtlCol="false" tIns="0" lIns="0" bIns="0" rIns="0">
            <a:spAutoFit/>
          </a:bodyPr>
          <a:lstStyle/>
          <a:p>
            <a:pPr algn="l" marL="505838" indent="-252919" lvl="1">
              <a:lnSpc>
                <a:spcPts val="3514"/>
              </a:lnSpc>
              <a:buFont typeface="Arial"/>
              <a:buChar char="•"/>
            </a:pPr>
            <a:r>
              <a:rPr lang="en-US" sz="2342">
                <a:solidFill>
                  <a:srgbClr val="112838"/>
                </a:solidFill>
                <a:latin typeface="Canva Sans"/>
                <a:ea typeface="Canva Sans"/>
                <a:cs typeface="Canva Sans"/>
                <a:sym typeface="Canva Sans"/>
              </a:rPr>
              <a:t>Limitati</a:t>
            </a:r>
            <a:r>
              <a:rPr lang="en-US" sz="2342">
                <a:solidFill>
                  <a:srgbClr val="112838"/>
                </a:solidFill>
                <a:latin typeface="Canva Sans"/>
                <a:ea typeface="Canva Sans"/>
                <a:cs typeface="Canva Sans"/>
                <a:sym typeface="Canva Sans"/>
              </a:rPr>
              <a:t>ons</a:t>
            </a:r>
          </a:p>
          <a:p>
            <a:pPr algn="l" marL="1011675" indent="-337225" lvl="2">
              <a:lnSpc>
                <a:spcPts val="3514"/>
              </a:lnSpc>
              <a:buFont typeface="Arial"/>
              <a:buChar char="⚬"/>
            </a:pPr>
            <a:r>
              <a:rPr lang="en-US" sz="2342">
                <a:solidFill>
                  <a:srgbClr val="112838"/>
                </a:solidFill>
                <a:latin typeface="Canva Sans"/>
                <a:ea typeface="Canva Sans"/>
                <a:cs typeface="Canva Sans"/>
                <a:sym typeface="Canva Sans"/>
              </a:rPr>
              <a:t>The dataset includes only luxury hotels in Europe, which may </a:t>
            </a:r>
            <a:r>
              <a:rPr lang="en-US" b="true" sz="2342">
                <a:solidFill>
                  <a:srgbClr val="112838"/>
                </a:solidFill>
                <a:latin typeface="Canva Sans Bold"/>
                <a:ea typeface="Canva Sans Bold"/>
                <a:cs typeface="Canva Sans Bold"/>
                <a:sym typeface="Canva Sans Bold"/>
              </a:rPr>
              <a:t>not generalize</a:t>
            </a:r>
            <a:r>
              <a:rPr lang="en-US" sz="2342">
                <a:solidFill>
                  <a:srgbClr val="112838"/>
                </a:solidFill>
                <a:latin typeface="Canva Sans"/>
                <a:ea typeface="Canva Sans"/>
                <a:cs typeface="Canva Sans"/>
                <a:sym typeface="Canva Sans"/>
              </a:rPr>
              <a:t> to other hotel segments or regions.</a:t>
            </a:r>
          </a:p>
          <a:p>
            <a:pPr algn="l" marL="1011675" indent="-337225" lvl="2">
              <a:lnSpc>
                <a:spcPts val="3514"/>
              </a:lnSpc>
              <a:buFont typeface="Arial"/>
              <a:buChar char="⚬"/>
            </a:pPr>
            <a:r>
              <a:rPr lang="en-US" sz="2342">
                <a:solidFill>
                  <a:srgbClr val="112838"/>
                </a:solidFill>
                <a:latin typeface="Canva Sans"/>
                <a:ea typeface="Canva Sans"/>
                <a:cs typeface="Canva Sans"/>
                <a:sym typeface="Canva Sans"/>
              </a:rPr>
              <a:t>The analysis focuses on quantitative scores but does not evaluate</a:t>
            </a:r>
            <a:r>
              <a:rPr lang="en-US" b="true" sz="2342">
                <a:solidFill>
                  <a:srgbClr val="112838"/>
                </a:solidFill>
                <a:latin typeface="Canva Sans Bold"/>
                <a:ea typeface="Canva Sans Bold"/>
                <a:cs typeface="Canva Sans Bold"/>
                <a:sym typeface="Canva Sans Bold"/>
              </a:rPr>
              <a:t> textual review sentiment</a:t>
            </a:r>
            <a:r>
              <a:rPr lang="en-US" sz="2342">
                <a:solidFill>
                  <a:srgbClr val="112838"/>
                </a:solidFill>
                <a:latin typeface="Canva Sans"/>
                <a:ea typeface="Canva Sans"/>
                <a:cs typeface="Canva Sans"/>
                <a:sym typeface="Canva Sans"/>
              </a:rPr>
              <a:t>, which could provide deeper insights</a:t>
            </a:r>
          </a:p>
          <a:p>
            <a:pPr algn="l" marL="505838" indent="-252919" lvl="1">
              <a:lnSpc>
                <a:spcPts val="3514"/>
              </a:lnSpc>
              <a:buFont typeface="Arial"/>
              <a:buChar char="•"/>
            </a:pPr>
            <a:r>
              <a:rPr lang="en-US" sz="2342">
                <a:solidFill>
                  <a:srgbClr val="112838"/>
                </a:solidFill>
                <a:latin typeface="Canva Sans"/>
                <a:ea typeface="Canva Sans"/>
                <a:cs typeface="Canva Sans"/>
                <a:sym typeface="Canva Sans"/>
              </a:rPr>
              <a:t>Future Improvements</a:t>
            </a:r>
          </a:p>
          <a:p>
            <a:pPr algn="l" marL="1011675" indent="-337225" lvl="2">
              <a:lnSpc>
                <a:spcPts val="3514"/>
              </a:lnSpc>
              <a:buFont typeface="Arial"/>
              <a:buChar char="⚬"/>
            </a:pPr>
            <a:r>
              <a:rPr lang="en-US" sz="2342">
                <a:solidFill>
                  <a:srgbClr val="112838"/>
                </a:solidFill>
                <a:latin typeface="Canva Sans"/>
                <a:ea typeface="Canva Sans"/>
                <a:cs typeface="Canva Sans"/>
                <a:sym typeface="Canva Sans"/>
              </a:rPr>
              <a:t>Investigate the influence of </a:t>
            </a:r>
            <a:r>
              <a:rPr lang="en-US" b="true" sz="2342">
                <a:solidFill>
                  <a:srgbClr val="112838"/>
                </a:solidFill>
                <a:latin typeface="Canva Sans Bold"/>
                <a:ea typeface="Canva Sans Bold"/>
                <a:cs typeface="Canva Sans Bold"/>
                <a:sym typeface="Canva Sans Bold"/>
              </a:rPr>
              <a:t>qualitative review sentiment</a:t>
            </a:r>
            <a:r>
              <a:rPr lang="en-US" sz="2342">
                <a:solidFill>
                  <a:srgbClr val="112838"/>
                </a:solidFill>
                <a:latin typeface="Canva Sans"/>
                <a:ea typeface="Canva Sans"/>
                <a:cs typeface="Canva Sans"/>
                <a:sym typeface="Canva Sans"/>
              </a:rPr>
              <a:t> (e.g., through sentiment analysis) rather than just numerical scores.</a:t>
            </a:r>
          </a:p>
          <a:p>
            <a:pPr algn="l" marL="1011675" indent="-337225" lvl="2">
              <a:lnSpc>
                <a:spcPts val="3514"/>
              </a:lnSpc>
              <a:buFont typeface="Arial"/>
              <a:buChar char="⚬"/>
            </a:pPr>
            <a:r>
              <a:rPr lang="en-US" sz="2342">
                <a:solidFill>
                  <a:srgbClr val="112838"/>
                </a:solidFill>
                <a:latin typeface="Canva Sans"/>
                <a:ea typeface="Canva Sans"/>
                <a:cs typeface="Canva Sans"/>
                <a:sym typeface="Canva Sans"/>
              </a:rPr>
              <a:t>Comprehend the scoring system to analyze ratings across </a:t>
            </a:r>
            <a:r>
              <a:rPr lang="en-US" b="true" sz="2342">
                <a:solidFill>
                  <a:srgbClr val="112838"/>
                </a:solidFill>
                <a:latin typeface="Canva Sans Bold"/>
                <a:ea typeface="Canva Sans Bold"/>
                <a:cs typeface="Canva Sans Bold"/>
                <a:sym typeface="Canva Sans Bold"/>
              </a:rPr>
              <a:t>multiple aspects</a:t>
            </a:r>
            <a:r>
              <a:rPr lang="en-US" sz="2342">
                <a:solidFill>
                  <a:srgbClr val="112838"/>
                </a:solidFill>
                <a:latin typeface="Canva Sans"/>
                <a:ea typeface="Canva Sans"/>
                <a:cs typeface="Canva Sans"/>
                <a:sym typeface="Canva Sans"/>
              </a:rPr>
              <a:t>, including: Service, Room quality, Location, etc.</a:t>
            </a:r>
          </a:p>
          <a:p>
            <a:pPr algn="l" marL="1011675" indent="-337225" lvl="2">
              <a:lnSpc>
                <a:spcPts val="3514"/>
              </a:lnSpc>
              <a:buFont typeface="Arial"/>
              <a:buChar char="⚬"/>
            </a:pPr>
            <a:r>
              <a:rPr lang="en-US" sz="2342">
                <a:solidFill>
                  <a:srgbClr val="112838"/>
                </a:solidFill>
                <a:latin typeface="Canva Sans"/>
                <a:ea typeface="Canva Sans"/>
                <a:cs typeface="Canva Sans"/>
                <a:sym typeface="Canva Sans"/>
              </a:rPr>
              <a:t>Assess whether external factors like seasonality, pricing, or service quality variations have a stronger influence on review scores than reviewer experience. If so, add </a:t>
            </a:r>
            <a:r>
              <a:rPr lang="en-US" b="true" sz="2342">
                <a:solidFill>
                  <a:srgbClr val="112838"/>
                </a:solidFill>
                <a:latin typeface="Canva Sans Bold"/>
                <a:ea typeface="Canva Sans Bold"/>
                <a:cs typeface="Canva Sans Bold"/>
                <a:sym typeface="Canva Sans Bold"/>
              </a:rPr>
              <a:t>interaction terms</a:t>
            </a:r>
            <a:r>
              <a:rPr lang="en-US" sz="2342">
                <a:solidFill>
                  <a:srgbClr val="112838"/>
                </a:solidFill>
                <a:latin typeface="Canva Sans"/>
                <a:ea typeface="Canva Sans"/>
                <a:cs typeface="Canva Sans"/>
                <a:sym typeface="Canva Sans"/>
              </a:rPr>
              <a:t> to our model.</a:t>
            </a:r>
          </a:p>
          <a:p>
            <a:pPr algn="l" marL="1011675" indent="-337225" lvl="2">
              <a:lnSpc>
                <a:spcPts val="3514"/>
              </a:lnSpc>
              <a:buFont typeface="Arial"/>
              <a:buChar char="⚬"/>
            </a:pPr>
            <a:r>
              <a:rPr lang="en-US" sz="2342">
                <a:solidFill>
                  <a:srgbClr val="112838"/>
                </a:solidFill>
                <a:latin typeface="Canva Sans"/>
                <a:ea typeface="Canva Sans"/>
                <a:cs typeface="Canva Sans"/>
                <a:sym typeface="Canva Sans"/>
              </a:rPr>
              <a:t>Expand the dataset to include a</a:t>
            </a:r>
            <a:r>
              <a:rPr lang="en-US" b="true" sz="2342">
                <a:solidFill>
                  <a:srgbClr val="112838"/>
                </a:solidFill>
                <a:latin typeface="Canva Sans Bold"/>
                <a:ea typeface="Canva Sans Bold"/>
                <a:cs typeface="Canva Sans Bold"/>
                <a:sym typeface="Canva Sans Bold"/>
              </a:rPr>
              <a:t> wider range of hotel types and regions</a:t>
            </a:r>
            <a:r>
              <a:rPr lang="en-US" sz="2342">
                <a:solidFill>
                  <a:srgbClr val="112838"/>
                </a:solidFill>
                <a:latin typeface="Canva Sans"/>
                <a:ea typeface="Canva Sans"/>
                <a:cs typeface="Canva Sans"/>
                <a:sym typeface="Canva Sans"/>
              </a:rPr>
              <a:t>, such as budget hotels, boutique hotels, and properties from North America, Asia, and other regions.</a:t>
            </a:r>
          </a:p>
        </p:txBody>
      </p:sp>
      <p:sp>
        <p:nvSpPr>
          <p:cNvPr name="TextBox 7" id="7"/>
          <p:cNvSpPr txBox="true"/>
          <p:nvPr/>
        </p:nvSpPr>
        <p:spPr>
          <a:xfrm rot="0">
            <a:off x="1397606" y="1051133"/>
            <a:ext cx="12430598" cy="613410"/>
          </a:xfrm>
          <a:prstGeom prst="rect">
            <a:avLst/>
          </a:prstGeom>
        </p:spPr>
        <p:txBody>
          <a:bodyPr anchor="t" rtlCol="false" tIns="0" lIns="0" bIns="0" rIns="0">
            <a:spAutoFit/>
          </a:bodyPr>
          <a:lstStyle/>
          <a:p>
            <a:pPr algn="ctr">
              <a:lnSpc>
                <a:spcPts val="4770"/>
              </a:lnSpc>
            </a:pPr>
            <a:r>
              <a:rPr lang="en-US" sz="4500" b="true">
                <a:solidFill>
                  <a:srgbClr val="112838"/>
                </a:solidFill>
                <a:latin typeface="Canva Sans Bold"/>
                <a:ea typeface="Canva Sans Bold"/>
                <a:cs typeface="Canva Sans Bold"/>
                <a:sym typeface="Canva Sans Bold"/>
              </a:rPr>
              <a:t>Limitations and Future Improvements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1339215" y="6522522"/>
            <a:ext cx="6645000" cy="4796482"/>
          </a:xfrm>
          <a:custGeom>
            <a:avLst/>
            <a:gdLst/>
            <a:ahLst/>
            <a:cxnLst/>
            <a:rect r="r" b="b" t="t" l="l"/>
            <a:pathLst>
              <a:path h="4796482" w="6645000">
                <a:moveTo>
                  <a:pt x="0" y="0"/>
                </a:moveTo>
                <a:lnTo>
                  <a:pt x="6645000" y="0"/>
                </a:lnTo>
                <a:lnTo>
                  <a:pt x="6645000" y="4796482"/>
                </a:lnTo>
                <a:lnTo>
                  <a:pt x="0" y="47964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5843">
            <a:off x="15593168" y="698994"/>
            <a:ext cx="4215701" cy="4467506"/>
          </a:xfrm>
          <a:custGeom>
            <a:avLst/>
            <a:gdLst/>
            <a:ahLst/>
            <a:cxnLst/>
            <a:rect r="r" b="b" t="t" l="l"/>
            <a:pathLst>
              <a:path h="4467506" w="4215701">
                <a:moveTo>
                  <a:pt x="0" y="0"/>
                </a:moveTo>
                <a:lnTo>
                  <a:pt x="4215701" y="0"/>
                </a:lnTo>
                <a:lnTo>
                  <a:pt x="4215701" y="4467506"/>
                </a:lnTo>
                <a:lnTo>
                  <a:pt x="0" y="44675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39530">
            <a:off x="-1423942" y="518476"/>
            <a:ext cx="3286842" cy="5380247"/>
          </a:xfrm>
          <a:custGeom>
            <a:avLst/>
            <a:gdLst/>
            <a:ahLst/>
            <a:cxnLst/>
            <a:rect r="r" b="b" t="t" l="l"/>
            <a:pathLst>
              <a:path h="5380247" w="3286842">
                <a:moveTo>
                  <a:pt x="0" y="0"/>
                </a:moveTo>
                <a:lnTo>
                  <a:pt x="3286842" y="0"/>
                </a:lnTo>
                <a:lnTo>
                  <a:pt x="3286842" y="5380247"/>
                </a:lnTo>
                <a:lnTo>
                  <a:pt x="0" y="5380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313908" y="5018472"/>
            <a:ext cx="11877353" cy="875153"/>
          </a:xfrm>
          <a:prstGeom prst="rect">
            <a:avLst/>
          </a:prstGeom>
        </p:spPr>
        <p:txBody>
          <a:bodyPr anchor="t" rtlCol="false" tIns="0" lIns="0" bIns="0" rIns="0">
            <a:spAutoFit/>
          </a:bodyPr>
          <a:lstStyle/>
          <a:p>
            <a:pPr algn="ctr">
              <a:lnSpc>
                <a:spcPts val="6745"/>
              </a:lnSpc>
            </a:pPr>
            <a:r>
              <a:rPr lang="en-US" b="true" sz="6364">
                <a:solidFill>
                  <a:srgbClr val="112838"/>
                </a:solidFill>
                <a:latin typeface="Canva Sans Bold"/>
                <a:ea typeface="Canva Sans Bold"/>
                <a:cs typeface="Canva Sans Bold"/>
                <a:sym typeface="Canva Sans Bold"/>
              </a:rPr>
              <a:t>THANK YOU FOR LISTENING!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876101">
            <a:off x="5770194" y="6705796"/>
            <a:ext cx="15336061" cy="9351766"/>
          </a:xfrm>
          <a:custGeom>
            <a:avLst/>
            <a:gdLst/>
            <a:ahLst/>
            <a:cxnLst/>
            <a:rect r="r" b="b" t="t" l="l"/>
            <a:pathLst>
              <a:path h="9351766" w="15336061">
                <a:moveTo>
                  <a:pt x="0" y="0"/>
                </a:moveTo>
                <a:lnTo>
                  <a:pt x="15336061" y="0"/>
                </a:lnTo>
                <a:lnTo>
                  <a:pt x="15336061" y="9351766"/>
                </a:lnTo>
                <a:lnTo>
                  <a:pt x="0" y="9351766"/>
                </a:lnTo>
                <a:lnTo>
                  <a:pt x="0" y="0"/>
                </a:lnTo>
                <a:close/>
              </a:path>
            </a:pathLst>
          </a:custGeom>
          <a:blipFill>
            <a:blip r:embed="rId2">
              <a:extLst>
                <a:ext uri="{96DAC541-7B7A-43D3-8B79-37D633B846F1}">
                  <asvg:svgBlip xmlns:asvg="http://schemas.microsoft.com/office/drawing/2016/SVG/main" r:embed="rId3"/>
                </a:ext>
              </a:extLst>
            </a:blip>
            <a:stretch>
              <a:fillRect l="0" t="0" r="-32040" b="0"/>
            </a:stretch>
          </a:blipFill>
        </p:spPr>
      </p:sp>
      <p:sp>
        <p:nvSpPr>
          <p:cNvPr name="Freeform 3" id="3"/>
          <p:cNvSpPr/>
          <p:nvPr/>
        </p:nvSpPr>
        <p:spPr>
          <a:xfrm flipH="false" flipV="false" rot="-438510">
            <a:off x="6040816" y="7218924"/>
            <a:ext cx="16958692" cy="10341229"/>
          </a:xfrm>
          <a:custGeom>
            <a:avLst/>
            <a:gdLst/>
            <a:ahLst/>
            <a:cxnLst/>
            <a:rect r="r" b="b" t="t" l="l"/>
            <a:pathLst>
              <a:path h="10341229" w="16958692">
                <a:moveTo>
                  <a:pt x="0" y="0"/>
                </a:moveTo>
                <a:lnTo>
                  <a:pt x="16958693" y="0"/>
                </a:lnTo>
                <a:lnTo>
                  <a:pt x="16958693" y="10341229"/>
                </a:lnTo>
                <a:lnTo>
                  <a:pt x="0" y="10341229"/>
                </a:lnTo>
                <a:lnTo>
                  <a:pt x="0" y="0"/>
                </a:lnTo>
                <a:close/>
              </a:path>
            </a:pathLst>
          </a:custGeom>
          <a:blipFill>
            <a:blip r:embed="rId4">
              <a:extLst>
                <a:ext uri="{96DAC541-7B7A-43D3-8B79-37D633B846F1}">
                  <asvg:svgBlip xmlns:asvg="http://schemas.microsoft.com/office/drawing/2016/SVG/main" r:embed="rId5"/>
                </a:ext>
              </a:extLst>
            </a:blip>
            <a:stretch>
              <a:fillRect l="0" t="0" r="-32040" b="0"/>
            </a:stretch>
          </a:blipFill>
        </p:spPr>
      </p:sp>
      <p:sp>
        <p:nvSpPr>
          <p:cNvPr name="Freeform 4" id="4"/>
          <p:cNvSpPr/>
          <p:nvPr/>
        </p:nvSpPr>
        <p:spPr>
          <a:xfrm flipH="false" flipV="false" rot="0">
            <a:off x="12893450" y="3988014"/>
            <a:ext cx="6053817" cy="6053817"/>
          </a:xfrm>
          <a:custGeom>
            <a:avLst/>
            <a:gdLst/>
            <a:ahLst/>
            <a:cxnLst/>
            <a:rect r="r" b="b" t="t" l="l"/>
            <a:pathLst>
              <a:path h="6053817" w="6053817">
                <a:moveTo>
                  <a:pt x="0" y="0"/>
                </a:moveTo>
                <a:lnTo>
                  <a:pt x="6053817" y="0"/>
                </a:lnTo>
                <a:lnTo>
                  <a:pt x="6053817" y="6053817"/>
                </a:lnTo>
                <a:lnTo>
                  <a:pt x="0" y="60538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617657" y="8948201"/>
            <a:ext cx="12329610" cy="7518464"/>
          </a:xfrm>
          <a:custGeom>
            <a:avLst/>
            <a:gdLst/>
            <a:ahLst/>
            <a:cxnLst/>
            <a:rect r="r" b="b" t="t" l="l"/>
            <a:pathLst>
              <a:path h="7518464" w="12329610">
                <a:moveTo>
                  <a:pt x="0" y="0"/>
                </a:moveTo>
                <a:lnTo>
                  <a:pt x="12329610" y="0"/>
                </a:lnTo>
                <a:lnTo>
                  <a:pt x="12329610" y="7518464"/>
                </a:lnTo>
                <a:lnTo>
                  <a:pt x="0" y="7518464"/>
                </a:lnTo>
                <a:lnTo>
                  <a:pt x="0" y="0"/>
                </a:lnTo>
                <a:close/>
              </a:path>
            </a:pathLst>
          </a:custGeom>
          <a:blipFill>
            <a:blip r:embed="rId8">
              <a:extLst>
                <a:ext uri="{96DAC541-7B7A-43D3-8B79-37D633B846F1}">
                  <asvg:svgBlip xmlns:asvg="http://schemas.microsoft.com/office/drawing/2016/SVG/main" r:embed="rId9"/>
                </a:ext>
              </a:extLst>
            </a:blip>
            <a:stretch>
              <a:fillRect l="0" t="0" r="-32040" b="0"/>
            </a:stretch>
          </a:blipFill>
        </p:spPr>
      </p:sp>
      <p:sp>
        <p:nvSpPr>
          <p:cNvPr name="Freeform 6" id="6"/>
          <p:cNvSpPr/>
          <p:nvPr/>
        </p:nvSpPr>
        <p:spPr>
          <a:xfrm flipH="false" flipV="false" rot="0">
            <a:off x="14236982" y="1247594"/>
            <a:ext cx="5414911" cy="3061886"/>
          </a:xfrm>
          <a:custGeom>
            <a:avLst/>
            <a:gdLst/>
            <a:ahLst/>
            <a:cxnLst/>
            <a:rect r="r" b="b" t="t" l="l"/>
            <a:pathLst>
              <a:path h="3061886" w="5414911">
                <a:moveTo>
                  <a:pt x="0" y="0"/>
                </a:moveTo>
                <a:lnTo>
                  <a:pt x="5414910" y="0"/>
                </a:lnTo>
                <a:lnTo>
                  <a:pt x="5414910" y="3061886"/>
                </a:lnTo>
                <a:lnTo>
                  <a:pt x="0" y="30618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877363" y="-1224834"/>
            <a:ext cx="5414911" cy="3061886"/>
          </a:xfrm>
          <a:custGeom>
            <a:avLst/>
            <a:gdLst/>
            <a:ahLst/>
            <a:cxnLst/>
            <a:rect r="r" b="b" t="t" l="l"/>
            <a:pathLst>
              <a:path h="3061886" w="5414911">
                <a:moveTo>
                  <a:pt x="0" y="0"/>
                </a:moveTo>
                <a:lnTo>
                  <a:pt x="5414911" y="0"/>
                </a:lnTo>
                <a:lnTo>
                  <a:pt x="5414911" y="3061886"/>
                </a:lnTo>
                <a:lnTo>
                  <a:pt x="0" y="30618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076913" y="647248"/>
            <a:ext cx="3204399" cy="1951770"/>
          </a:xfrm>
          <a:custGeom>
            <a:avLst/>
            <a:gdLst/>
            <a:ahLst/>
            <a:cxnLst/>
            <a:rect r="r" b="b" t="t" l="l"/>
            <a:pathLst>
              <a:path h="1951770" w="3204399">
                <a:moveTo>
                  <a:pt x="0" y="0"/>
                </a:moveTo>
                <a:lnTo>
                  <a:pt x="3204399" y="0"/>
                </a:lnTo>
                <a:lnTo>
                  <a:pt x="3204399" y="1951770"/>
                </a:lnTo>
                <a:lnTo>
                  <a:pt x="0" y="195177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1028700" y="1322599"/>
            <a:ext cx="14826732" cy="7561550"/>
          </a:xfrm>
          <a:prstGeom prst="rect">
            <a:avLst/>
          </a:prstGeom>
        </p:spPr>
        <p:txBody>
          <a:bodyPr anchor="t" rtlCol="false" tIns="0" lIns="0" bIns="0" rIns="0">
            <a:spAutoFit/>
          </a:bodyPr>
          <a:lstStyle/>
          <a:p>
            <a:pPr algn="l">
              <a:lnSpc>
                <a:spcPts val="6051"/>
              </a:lnSpc>
              <a:spcBef>
                <a:spcPct val="0"/>
              </a:spcBef>
            </a:pPr>
            <a:r>
              <a:rPr lang="en-US" b="true" sz="4034">
                <a:solidFill>
                  <a:srgbClr val="000000"/>
                </a:solidFill>
                <a:latin typeface="Canva Sans Bold"/>
                <a:ea typeface="Canva Sans Bold"/>
                <a:cs typeface="Canva Sans Bold"/>
                <a:sym typeface="Canva Sans Bold"/>
              </a:rPr>
              <a:t>Objective</a:t>
            </a:r>
          </a:p>
          <a:p>
            <a:pPr algn="l">
              <a:lnSpc>
                <a:spcPts val="5001"/>
              </a:lnSpc>
              <a:spcBef>
                <a:spcPct val="0"/>
              </a:spcBef>
            </a:pPr>
            <a:r>
              <a:rPr lang="en-US" sz="3334">
                <a:solidFill>
                  <a:srgbClr val="000000"/>
                </a:solidFill>
                <a:latin typeface="Canva Sans"/>
                <a:ea typeface="Canva Sans"/>
                <a:cs typeface="Canva Sans"/>
                <a:sym typeface="Canva Sans"/>
              </a:rPr>
              <a:t>To investigate whether review frequency has relationship with review score. </a:t>
            </a:r>
          </a:p>
          <a:p>
            <a:pPr algn="l">
              <a:lnSpc>
                <a:spcPts val="5001"/>
              </a:lnSpc>
              <a:spcBef>
                <a:spcPct val="0"/>
              </a:spcBef>
            </a:pPr>
          </a:p>
          <a:p>
            <a:pPr algn="l">
              <a:lnSpc>
                <a:spcPts val="6051"/>
              </a:lnSpc>
              <a:spcBef>
                <a:spcPct val="0"/>
              </a:spcBef>
            </a:pPr>
            <a:r>
              <a:rPr lang="en-US" b="true" sz="4034">
                <a:solidFill>
                  <a:srgbClr val="000000"/>
                </a:solidFill>
                <a:latin typeface="Canva Sans Bold"/>
                <a:ea typeface="Canva Sans Bold"/>
                <a:cs typeface="Canva Sans Bold"/>
                <a:sym typeface="Canva Sans Bold"/>
              </a:rPr>
              <a:t>Research Question</a:t>
            </a:r>
          </a:p>
          <a:p>
            <a:pPr algn="l">
              <a:lnSpc>
                <a:spcPts val="5001"/>
              </a:lnSpc>
              <a:spcBef>
                <a:spcPct val="0"/>
              </a:spcBef>
            </a:pPr>
            <a:r>
              <a:rPr lang="en-US" sz="3334">
                <a:solidFill>
                  <a:srgbClr val="000000"/>
                </a:solidFill>
                <a:latin typeface="Canva Sans"/>
                <a:ea typeface="Canva Sans"/>
                <a:cs typeface="Canva Sans"/>
                <a:sym typeface="Canva Sans"/>
              </a:rPr>
              <a:t>Is there a significant relationship between review frequency and the review score (scale of 10) of customers in hotel reviews? </a:t>
            </a:r>
          </a:p>
          <a:p>
            <a:pPr algn="l">
              <a:lnSpc>
                <a:spcPts val="5001"/>
              </a:lnSpc>
              <a:spcBef>
                <a:spcPct val="0"/>
              </a:spcBef>
            </a:pPr>
          </a:p>
          <a:p>
            <a:pPr algn="l">
              <a:lnSpc>
                <a:spcPts val="4551"/>
              </a:lnSpc>
              <a:spcBef>
                <a:spcPct val="0"/>
              </a:spcBef>
            </a:pPr>
            <a:r>
              <a:rPr lang="en-US" sz="3034">
                <a:solidFill>
                  <a:srgbClr val="000000"/>
                </a:solidFill>
                <a:latin typeface="Canva Sans"/>
                <a:ea typeface="Canva Sans"/>
                <a:cs typeface="Canva Sans"/>
                <a:sym typeface="Canva Sans"/>
              </a:rPr>
              <a:t>If so, does increased review frequency correlate with harsher </a:t>
            </a:r>
          </a:p>
          <a:p>
            <a:pPr algn="l">
              <a:lnSpc>
                <a:spcPts val="4551"/>
              </a:lnSpc>
              <a:spcBef>
                <a:spcPct val="0"/>
              </a:spcBef>
            </a:pPr>
            <a:r>
              <a:rPr lang="en-US" sz="3034">
                <a:solidFill>
                  <a:srgbClr val="000000"/>
                </a:solidFill>
                <a:latin typeface="Canva Sans"/>
                <a:ea typeface="Canva Sans"/>
                <a:cs typeface="Canva Sans"/>
                <a:sym typeface="Canva Sans"/>
              </a:rPr>
              <a:t>or more lenient scores? How deep is the relationship?</a:t>
            </a:r>
          </a:p>
          <a:p>
            <a:pPr algn="l">
              <a:lnSpc>
                <a:spcPts val="4551"/>
              </a:lnSpc>
              <a:spcBef>
                <a:spcPct val="0"/>
              </a:spcBef>
            </a:pPr>
          </a:p>
          <a:p>
            <a:pPr algn="l">
              <a:lnSpc>
                <a:spcPts val="4551"/>
              </a:lnSpc>
              <a:spcBef>
                <a:spcPct val="0"/>
              </a:spcBef>
            </a:pPr>
            <a:r>
              <a:rPr lang="en-US" sz="3034">
                <a:solidFill>
                  <a:srgbClr val="000000"/>
                </a:solidFill>
                <a:latin typeface="Canva Sans"/>
                <a:ea typeface="Canva Sans"/>
                <a:cs typeface="Canva Sans"/>
                <a:sym typeface="Canva Sans"/>
              </a:rPr>
              <a:t>Are there any confounding variables?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2770006">
            <a:off x="14318475" y="-299419"/>
            <a:ext cx="7918835" cy="7918835"/>
          </a:xfrm>
          <a:custGeom>
            <a:avLst/>
            <a:gdLst/>
            <a:ahLst/>
            <a:cxnLst/>
            <a:rect r="r" b="b" t="t" l="l"/>
            <a:pathLst>
              <a:path h="7918835" w="7918835">
                <a:moveTo>
                  <a:pt x="0" y="0"/>
                </a:moveTo>
                <a:lnTo>
                  <a:pt x="7918835" y="0"/>
                </a:lnTo>
                <a:lnTo>
                  <a:pt x="7918835" y="7918836"/>
                </a:lnTo>
                <a:lnTo>
                  <a:pt x="0" y="79188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a:grpSpLocks noChangeAspect="true"/>
          </p:cNvGrpSpPr>
          <p:nvPr/>
        </p:nvGrpSpPr>
        <p:grpSpPr>
          <a:xfrm rot="-359558">
            <a:off x="12396310" y="1522268"/>
            <a:ext cx="5557006" cy="6508759"/>
            <a:chOff x="0" y="0"/>
            <a:chExt cx="4597400" cy="5384800"/>
          </a:xfrm>
        </p:grpSpPr>
        <p:sp>
          <p:nvSpPr>
            <p:cNvPr name="Freeform 4" id="4"/>
            <p:cNvSpPr/>
            <p:nvPr/>
          </p:nvSpPr>
          <p:spPr>
            <a:xfrm flipH="false" flipV="false" rot="0">
              <a:off x="350520" y="69850"/>
              <a:ext cx="4161790" cy="4737100"/>
            </a:xfrm>
            <a:custGeom>
              <a:avLst/>
              <a:gdLst/>
              <a:ahLst/>
              <a:cxnLst/>
              <a:rect r="r" b="b" t="t" l="l"/>
              <a:pathLst>
                <a:path h="4737100" w="4161790">
                  <a:moveTo>
                    <a:pt x="4149090" y="327660"/>
                  </a:moveTo>
                  <a:lnTo>
                    <a:pt x="398780" y="1270"/>
                  </a:lnTo>
                  <a:cubicBezTo>
                    <a:pt x="391160" y="0"/>
                    <a:pt x="384810" y="6350"/>
                    <a:pt x="383540" y="13970"/>
                  </a:cubicBezTo>
                  <a:lnTo>
                    <a:pt x="1270" y="4395470"/>
                  </a:lnTo>
                  <a:cubicBezTo>
                    <a:pt x="0" y="4403090"/>
                    <a:pt x="6350" y="4409440"/>
                    <a:pt x="13970" y="4409440"/>
                  </a:cubicBezTo>
                  <a:lnTo>
                    <a:pt x="3764280" y="4735830"/>
                  </a:lnTo>
                  <a:cubicBezTo>
                    <a:pt x="3771900" y="4737100"/>
                    <a:pt x="3778250" y="4730750"/>
                    <a:pt x="3779520" y="4723130"/>
                  </a:cubicBezTo>
                  <a:lnTo>
                    <a:pt x="4161790" y="341630"/>
                  </a:lnTo>
                  <a:cubicBezTo>
                    <a:pt x="4161790" y="335280"/>
                    <a:pt x="4156710" y="328930"/>
                    <a:pt x="4149090" y="327660"/>
                  </a:cubicBezTo>
                  <a:close/>
                  <a:moveTo>
                    <a:pt x="3934460" y="529590"/>
                  </a:moveTo>
                  <a:lnTo>
                    <a:pt x="3652520" y="3763010"/>
                  </a:lnTo>
                  <a:cubicBezTo>
                    <a:pt x="3651250" y="3770630"/>
                    <a:pt x="3644900" y="3775710"/>
                    <a:pt x="3638550" y="3775710"/>
                  </a:cubicBezTo>
                  <a:lnTo>
                    <a:pt x="269240" y="3482340"/>
                  </a:lnTo>
                  <a:cubicBezTo>
                    <a:pt x="261620" y="3481070"/>
                    <a:pt x="256540" y="3474720"/>
                    <a:pt x="256540" y="3468370"/>
                  </a:cubicBezTo>
                  <a:lnTo>
                    <a:pt x="538480" y="233680"/>
                  </a:lnTo>
                  <a:cubicBezTo>
                    <a:pt x="539750" y="226060"/>
                    <a:pt x="546100" y="220980"/>
                    <a:pt x="553720" y="220980"/>
                  </a:cubicBezTo>
                  <a:lnTo>
                    <a:pt x="3921760" y="514350"/>
                  </a:lnTo>
                  <a:cubicBezTo>
                    <a:pt x="3929380" y="515620"/>
                    <a:pt x="3934460" y="521970"/>
                    <a:pt x="3934460" y="529590"/>
                  </a:cubicBezTo>
                  <a:close/>
                </a:path>
              </a:pathLst>
            </a:custGeom>
            <a:solidFill>
              <a:srgbClr val="E2CEFB"/>
            </a:solidFill>
          </p:spPr>
        </p:sp>
        <p:sp>
          <p:nvSpPr>
            <p:cNvPr name="Freeform 5" id="5"/>
            <p:cNvSpPr/>
            <p:nvPr/>
          </p:nvSpPr>
          <p:spPr>
            <a:xfrm flipH="false" flipV="false" rot="0">
              <a:off x="605790" y="289560"/>
              <a:ext cx="3679190" cy="3557270"/>
            </a:xfrm>
            <a:custGeom>
              <a:avLst/>
              <a:gdLst/>
              <a:ahLst/>
              <a:cxnLst/>
              <a:rect r="r" b="b" t="t" l="l"/>
              <a:pathLst>
                <a:path h="3557270" w="3679190">
                  <a:moveTo>
                    <a:pt x="3666490" y="294640"/>
                  </a:moveTo>
                  <a:lnTo>
                    <a:pt x="297180" y="1270"/>
                  </a:lnTo>
                  <a:cubicBezTo>
                    <a:pt x="289560" y="0"/>
                    <a:pt x="283210" y="6350"/>
                    <a:pt x="281940" y="13970"/>
                  </a:cubicBezTo>
                  <a:lnTo>
                    <a:pt x="1270" y="3247390"/>
                  </a:lnTo>
                  <a:cubicBezTo>
                    <a:pt x="0" y="3255010"/>
                    <a:pt x="6350" y="3261360"/>
                    <a:pt x="13970" y="3262630"/>
                  </a:cubicBezTo>
                  <a:lnTo>
                    <a:pt x="3382010" y="3556000"/>
                  </a:lnTo>
                  <a:cubicBezTo>
                    <a:pt x="3389630" y="3557270"/>
                    <a:pt x="3395980" y="3550920"/>
                    <a:pt x="3397250" y="3543300"/>
                  </a:cubicBezTo>
                  <a:lnTo>
                    <a:pt x="3679190" y="309880"/>
                  </a:lnTo>
                  <a:cubicBezTo>
                    <a:pt x="3679190" y="302260"/>
                    <a:pt x="3674110" y="295910"/>
                    <a:pt x="3666490" y="294640"/>
                  </a:cubicBezTo>
                  <a:close/>
                </a:path>
              </a:pathLst>
            </a:custGeom>
            <a:blipFill>
              <a:blip r:embed="rId5"/>
              <a:stretch>
                <a:fillRect l="-43" t="-24056" r="-109956" b="-20697"/>
              </a:stretch>
            </a:blipFill>
          </p:spPr>
        </p:sp>
        <p:sp>
          <p:nvSpPr>
            <p:cNvPr name="Freeform 6" id="6"/>
            <p:cNvSpPr/>
            <p:nvPr/>
          </p:nvSpPr>
          <p:spPr>
            <a:xfrm flipH="false" flipV="false" rot="0">
              <a:off x="877570" y="289560"/>
              <a:ext cx="3407410" cy="3554730"/>
            </a:xfrm>
            <a:custGeom>
              <a:avLst/>
              <a:gdLst/>
              <a:ahLst/>
              <a:cxnLst/>
              <a:rect r="r" b="b" t="t" l="l"/>
              <a:pathLst>
                <a:path h="3554730" w="3407410">
                  <a:moveTo>
                    <a:pt x="3407410" y="304800"/>
                  </a:moveTo>
                  <a:cubicBezTo>
                    <a:pt x="3407410" y="304800"/>
                    <a:pt x="3406140" y="297180"/>
                    <a:pt x="3395980" y="294640"/>
                  </a:cubicBezTo>
                  <a:lnTo>
                    <a:pt x="3394710" y="294640"/>
                  </a:lnTo>
                  <a:lnTo>
                    <a:pt x="3383280" y="293370"/>
                  </a:lnTo>
                  <a:lnTo>
                    <a:pt x="15240" y="0"/>
                  </a:lnTo>
                  <a:cubicBezTo>
                    <a:pt x="8890" y="0"/>
                    <a:pt x="1270" y="1270"/>
                    <a:pt x="0" y="8890"/>
                  </a:cubicBezTo>
                  <a:lnTo>
                    <a:pt x="1270" y="15240"/>
                  </a:lnTo>
                  <a:cubicBezTo>
                    <a:pt x="3810" y="12700"/>
                    <a:pt x="8890" y="10160"/>
                    <a:pt x="13970" y="10160"/>
                  </a:cubicBezTo>
                  <a:lnTo>
                    <a:pt x="3393440" y="304800"/>
                  </a:lnTo>
                  <a:lnTo>
                    <a:pt x="3398520" y="304800"/>
                  </a:lnTo>
                  <a:lnTo>
                    <a:pt x="3116580" y="3543300"/>
                  </a:lnTo>
                  <a:cubicBezTo>
                    <a:pt x="3116580" y="3548380"/>
                    <a:pt x="3114040" y="3552190"/>
                    <a:pt x="3110230" y="3554730"/>
                  </a:cubicBezTo>
                  <a:lnTo>
                    <a:pt x="3114040" y="3554730"/>
                  </a:lnTo>
                  <a:cubicBezTo>
                    <a:pt x="3120390" y="3554730"/>
                    <a:pt x="3126740" y="3550920"/>
                    <a:pt x="3126740" y="3544570"/>
                  </a:cubicBezTo>
                  <a:lnTo>
                    <a:pt x="3407410" y="304800"/>
                  </a:lnTo>
                  <a:close/>
                </a:path>
              </a:pathLst>
            </a:custGeom>
            <a:solidFill>
              <a:srgbClr val="74A8CB"/>
            </a:solidFill>
          </p:spPr>
        </p:sp>
        <p:sp>
          <p:nvSpPr>
            <p:cNvPr name="Freeform 7" id="7"/>
            <p:cNvSpPr/>
            <p:nvPr/>
          </p:nvSpPr>
          <p:spPr>
            <a:xfrm flipH="false" flipV="false" rot="0">
              <a:off x="353060" y="4452620"/>
              <a:ext cx="3789680" cy="356870"/>
            </a:xfrm>
            <a:custGeom>
              <a:avLst/>
              <a:gdLst/>
              <a:ahLst/>
              <a:cxnLst/>
              <a:rect r="r" b="b" t="t" l="l"/>
              <a:pathLst>
                <a:path h="356870" w="3789680">
                  <a:moveTo>
                    <a:pt x="15240" y="15240"/>
                  </a:moveTo>
                  <a:cubicBezTo>
                    <a:pt x="7620" y="13970"/>
                    <a:pt x="2540" y="7620"/>
                    <a:pt x="2540" y="0"/>
                  </a:cubicBezTo>
                  <a:lnTo>
                    <a:pt x="1270" y="13970"/>
                  </a:lnTo>
                  <a:cubicBezTo>
                    <a:pt x="0" y="21590"/>
                    <a:pt x="6350" y="27940"/>
                    <a:pt x="13970" y="29210"/>
                  </a:cubicBezTo>
                  <a:lnTo>
                    <a:pt x="3780790" y="356870"/>
                  </a:lnTo>
                  <a:cubicBezTo>
                    <a:pt x="3784600" y="356870"/>
                    <a:pt x="3787140" y="355600"/>
                    <a:pt x="3789680" y="354330"/>
                  </a:cubicBezTo>
                  <a:lnTo>
                    <a:pt x="3775710" y="342900"/>
                  </a:lnTo>
                  <a:lnTo>
                    <a:pt x="15240" y="15240"/>
                  </a:lnTo>
                  <a:close/>
                </a:path>
              </a:pathLst>
            </a:custGeom>
            <a:solidFill>
              <a:srgbClr val="74A8CB"/>
            </a:solidFill>
          </p:spPr>
        </p:sp>
        <p:sp>
          <p:nvSpPr>
            <p:cNvPr name="Freeform 8" id="8"/>
            <p:cNvSpPr/>
            <p:nvPr/>
          </p:nvSpPr>
          <p:spPr>
            <a:xfrm flipH="false" flipV="false" rot="0">
              <a:off x="353060" y="74930"/>
              <a:ext cx="396240" cy="4408170"/>
            </a:xfrm>
            <a:custGeom>
              <a:avLst/>
              <a:gdLst/>
              <a:ahLst/>
              <a:cxnLst/>
              <a:rect r="r" b="b" t="t" l="l"/>
              <a:pathLst>
                <a:path h="4408170" w="396240">
                  <a:moveTo>
                    <a:pt x="13970" y="4392930"/>
                  </a:moveTo>
                  <a:lnTo>
                    <a:pt x="396240" y="8890"/>
                  </a:lnTo>
                  <a:lnTo>
                    <a:pt x="387350" y="0"/>
                  </a:lnTo>
                  <a:cubicBezTo>
                    <a:pt x="384810" y="1270"/>
                    <a:pt x="383540" y="5080"/>
                    <a:pt x="382270" y="8890"/>
                  </a:cubicBezTo>
                  <a:lnTo>
                    <a:pt x="1270" y="4391660"/>
                  </a:lnTo>
                  <a:cubicBezTo>
                    <a:pt x="0" y="4399280"/>
                    <a:pt x="6350" y="4405630"/>
                    <a:pt x="13970" y="4406900"/>
                  </a:cubicBezTo>
                  <a:lnTo>
                    <a:pt x="27940" y="4408170"/>
                  </a:lnTo>
                  <a:cubicBezTo>
                    <a:pt x="19050" y="4406900"/>
                    <a:pt x="13970" y="4400550"/>
                    <a:pt x="13970" y="4392930"/>
                  </a:cubicBezTo>
                  <a:close/>
                </a:path>
              </a:pathLst>
            </a:custGeom>
            <a:solidFill>
              <a:srgbClr val="74A8CB"/>
            </a:solidFill>
          </p:spPr>
        </p:sp>
        <p:sp>
          <p:nvSpPr>
            <p:cNvPr name="Freeform 9" id="9"/>
            <p:cNvSpPr/>
            <p:nvPr/>
          </p:nvSpPr>
          <p:spPr>
            <a:xfrm flipH="false" flipV="false" rot="0">
              <a:off x="591820" y="292100"/>
              <a:ext cx="297180" cy="3260090"/>
            </a:xfrm>
            <a:custGeom>
              <a:avLst/>
              <a:gdLst/>
              <a:ahLst/>
              <a:cxnLst/>
              <a:rect r="r" b="b" t="t" l="l"/>
              <a:pathLst>
                <a:path h="3260090" w="297180">
                  <a:moveTo>
                    <a:pt x="15240" y="3244850"/>
                  </a:moveTo>
                  <a:lnTo>
                    <a:pt x="297180" y="11430"/>
                  </a:lnTo>
                  <a:lnTo>
                    <a:pt x="297180" y="8890"/>
                  </a:lnTo>
                  <a:lnTo>
                    <a:pt x="288290" y="0"/>
                  </a:lnTo>
                  <a:cubicBezTo>
                    <a:pt x="285750" y="2540"/>
                    <a:pt x="283210" y="5080"/>
                    <a:pt x="283210" y="10160"/>
                  </a:cubicBezTo>
                  <a:lnTo>
                    <a:pt x="1270" y="3243580"/>
                  </a:lnTo>
                  <a:cubicBezTo>
                    <a:pt x="0" y="3251200"/>
                    <a:pt x="6350" y="3257550"/>
                    <a:pt x="13970" y="3258820"/>
                  </a:cubicBezTo>
                  <a:lnTo>
                    <a:pt x="27940" y="3260090"/>
                  </a:lnTo>
                  <a:cubicBezTo>
                    <a:pt x="20320" y="3258820"/>
                    <a:pt x="13970" y="3252470"/>
                    <a:pt x="15240" y="3244850"/>
                  </a:cubicBezTo>
                  <a:close/>
                </a:path>
              </a:pathLst>
            </a:custGeom>
            <a:solidFill>
              <a:srgbClr val="FFFFFF"/>
            </a:solidFill>
          </p:spPr>
        </p:sp>
        <p:sp>
          <p:nvSpPr>
            <p:cNvPr name="Freeform 10" id="10"/>
            <p:cNvSpPr/>
            <p:nvPr/>
          </p:nvSpPr>
          <p:spPr>
            <a:xfrm flipH="false" flipV="false" rot="0">
              <a:off x="0" y="0"/>
              <a:ext cx="0" cy="0"/>
            </a:xfrm>
            <a:custGeom>
              <a:avLst/>
              <a:gdLst/>
              <a:ahLst/>
              <a:cxnLst/>
              <a:rect r="r" b="b" t="t" l="l"/>
              <a:pathLst>
                <a:path h="0" w="0"/>
              </a:pathLst>
            </a:custGeom>
            <a:solidFill>
              <a:srgbClr val="FFFFFF"/>
            </a:solidFill>
          </p:spPr>
        </p:sp>
        <p:sp>
          <p:nvSpPr>
            <p:cNvPr name="Freeform 11" id="11"/>
            <p:cNvSpPr/>
            <p:nvPr/>
          </p:nvSpPr>
          <p:spPr>
            <a:xfrm flipH="false" flipV="false" rot="0">
              <a:off x="593090" y="3526790"/>
              <a:ext cx="3404870" cy="322580"/>
            </a:xfrm>
            <a:custGeom>
              <a:avLst/>
              <a:gdLst/>
              <a:ahLst/>
              <a:cxnLst/>
              <a:rect r="r" b="b" t="t" l="l"/>
              <a:pathLst>
                <a:path h="322580" w="3404870">
                  <a:moveTo>
                    <a:pt x="3399790" y="308610"/>
                  </a:moveTo>
                  <a:lnTo>
                    <a:pt x="3395980" y="308610"/>
                  </a:lnTo>
                  <a:lnTo>
                    <a:pt x="15240" y="13970"/>
                  </a:lnTo>
                  <a:cubicBezTo>
                    <a:pt x="7620" y="12700"/>
                    <a:pt x="2540" y="6350"/>
                    <a:pt x="2540" y="0"/>
                  </a:cubicBezTo>
                  <a:lnTo>
                    <a:pt x="1270" y="13970"/>
                  </a:lnTo>
                  <a:cubicBezTo>
                    <a:pt x="0" y="21590"/>
                    <a:pt x="6350" y="27940"/>
                    <a:pt x="13970" y="29210"/>
                  </a:cubicBezTo>
                  <a:lnTo>
                    <a:pt x="3394710" y="322580"/>
                  </a:lnTo>
                  <a:cubicBezTo>
                    <a:pt x="3398520" y="322580"/>
                    <a:pt x="3402330" y="321310"/>
                    <a:pt x="3404870" y="318770"/>
                  </a:cubicBezTo>
                  <a:lnTo>
                    <a:pt x="3399790" y="308610"/>
                  </a:lnTo>
                  <a:close/>
                </a:path>
              </a:pathLst>
            </a:custGeom>
            <a:solidFill>
              <a:srgbClr val="FFFFFF"/>
            </a:solidFill>
          </p:spPr>
        </p:sp>
        <p:sp>
          <p:nvSpPr>
            <p:cNvPr name="Freeform 12" id="12"/>
            <p:cNvSpPr/>
            <p:nvPr/>
          </p:nvSpPr>
          <p:spPr>
            <a:xfrm flipH="false" flipV="false" rot="0">
              <a:off x="749300" y="80010"/>
              <a:ext cx="1270" cy="3810"/>
            </a:xfrm>
            <a:custGeom>
              <a:avLst/>
              <a:gdLst/>
              <a:ahLst/>
              <a:cxnLst/>
              <a:rect r="r" b="b" t="t" l="l"/>
              <a:pathLst>
                <a:path h="3810" w="1270">
                  <a:moveTo>
                    <a:pt x="0" y="3810"/>
                  </a:moveTo>
                  <a:lnTo>
                    <a:pt x="1270" y="0"/>
                  </a:lnTo>
                  <a:cubicBezTo>
                    <a:pt x="0" y="1270"/>
                    <a:pt x="0" y="2540"/>
                    <a:pt x="0" y="3810"/>
                  </a:cubicBezTo>
                  <a:close/>
                </a:path>
              </a:pathLst>
            </a:custGeom>
            <a:solidFill>
              <a:srgbClr val="FFFFFF"/>
            </a:solidFill>
          </p:spPr>
        </p:sp>
        <p:sp>
          <p:nvSpPr>
            <p:cNvPr name="Freeform 13" id="13"/>
            <p:cNvSpPr/>
            <p:nvPr/>
          </p:nvSpPr>
          <p:spPr>
            <a:xfrm flipH="false" flipV="false" rot="0">
              <a:off x="741680" y="71120"/>
              <a:ext cx="3789680" cy="355600"/>
            </a:xfrm>
            <a:custGeom>
              <a:avLst/>
              <a:gdLst/>
              <a:ahLst/>
              <a:cxnLst/>
              <a:rect r="r" b="b" t="t" l="l"/>
              <a:pathLst>
                <a:path h="355600" w="3789680">
                  <a:moveTo>
                    <a:pt x="3776980" y="327660"/>
                  </a:moveTo>
                  <a:lnTo>
                    <a:pt x="22860" y="1270"/>
                  </a:lnTo>
                  <a:lnTo>
                    <a:pt x="10160" y="0"/>
                  </a:lnTo>
                  <a:cubicBezTo>
                    <a:pt x="6350" y="0"/>
                    <a:pt x="2540" y="1270"/>
                    <a:pt x="0" y="3810"/>
                  </a:cubicBezTo>
                  <a:lnTo>
                    <a:pt x="7620" y="12700"/>
                  </a:lnTo>
                  <a:lnTo>
                    <a:pt x="8890" y="12700"/>
                  </a:lnTo>
                  <a:lnTo>
                    <a:pt x="3775710" y="340360"/>
                  </a:lnTo>
                  <a:cubicBezTo>
                    <a:pt x="3783330" y="341630"/>
                    <a:pt x="3788410" y="347980"/>
                    <a:pt x="3788410" y="355600"/>
                  </a:cubicBezTo>
                  <a:lnTo>
                    <a:pt x="3789680" y="341630"/>
                  </a:lnTo>
                  <a:cubicBezTo>
                    <a:pt x="3789680" y="335280"/>
                    <a:pt x="3784600" y="328930"/>
                    <a:pt x="3776980" y="327660"/>
                  </a:cubicBezTo>
                  <a:close/>
                </a:path>
              </a:pathLst>
            </a:custGeom>
            <a:solidFill>
              <a:srgbClr val="FFFFFF"/>
            </a:solidFill>
          </p:spPr>
        </p:sp>
        <p:sp>
          <p:nvSpPr>
            <p:cNvPr name="Freeform 14" id="14"/>
            <p:cNvSpPr/>
            <p:nvPr/>
          </p:nvSpPr>
          <p:spPr>
            <a:xfrm flipH="false" flipV="false" rot="0">
              <a:off x="4130040" y="408940"/>
              <a:ext cx="400050" cy="4396740"/>
            </a:xfrm>
            <a:custGeom>
              <a:avLst/>
              <a:gdLst/>
              <a:ahLst/>
              <a:cxnLst/>
              <a:rect r="r" b="b" t="t" l="l"/>
              <a:pathLst>
                <a:path h="4396740" w="400050">
                  <a:moveTo>
                    <a:pt x="19050" y="4387850"/>
                  </a:moveTo>
                  <a:lnTo>
                    <a:pt x="400050" y="13970"/>
                  </a:lnTo>
                  <a:cubicBezTo>
                    <a:pt x="400050" y="13970"/>
                    <a:pt x="392430" y="5080"/>
                    <a:pt x="389890" y="2540"/>
                  </a:cubicBezTo>
                  <a:cubicBezTo>
                    <a:pt x="389890" y="2540"/>
                    <a:pt x="387350" y="0"/>
                    <a:pt x="382270" y="0"/>
                  </a:cubicBezTo>
                  <a:lnTo>
                    <a:pt x="0" y="4385310"/>
                  </a:lnTo>
                  <a:lnTo>
                    <a:pt x="13970" y="4396740"/>
                  </a:lnTo>
                  <a:cubicBezTo>
                    <a:pt x="16510" y="4395470"/>
                    <a:pt x="19050" y="4391660"/>
                    <a:pt x="19050" y="4387850"/>
                  </a:cubicBezTo>
                  <a:close/>
                </a:path>
              </a:pathLst>
            </a:custGeom>
            <a:solidFill>
              <a:srgbClr val="FFFFFF"/>
            </a:solidFill>
          </p:spPr>
        </p:sp>
        <p:sp>
          <p:nvSpPr>
            <p:cNvPr name="Freeform 15" id="15"/>
            <p:cNvSpPr/>
            <p:nvPr/>
          </p:nvSpPr>
          <p:spPr>
            <a:xfrm flipH="false" flipV="false" rot="0">
              <a:off x="78740" y="900430"/>
              <a:ext cx="3792220" cy="4425950"/>
            </a:xfrm>
            <a:custGeom>
              <a:avLst/>
              <a:gdLst/>
              <a:ahLst/>
              <a:cxnLst/>
              <a:rect r="r" b="b" t="t" l="l"/>
              <a:pathLst>
                <a:path h="4425950" w="3792220">
                  <a:moveTo>
                    <a:pt x="3778250" y="0"/>
                  </a:moveTo>
                  <a:lnTo>
                    <a:pt x="13970" y="0"/>
                  </a:lnTo>
                  <a:cubicBezTo>
                    <a:pt x="6350" y="0"/>
                    <a:pt x="0" y="6350"/>
                    <a:pt x="0" y="13970"/>
                  </a:cubicBezTo>
                  <a:lnTo>
                    <a:pt x="0" y="4411980"/>
                  </a:lnTo>
                  <a:cubicBezTo>
                    <a:pt x="0" y="4419600"/>
                    <a:pt x="6350" y="4425950"/>
                    <a:pt x="13970" y="4425950"/>
                  </a:cubicBezTo>
                  <a:lnTo>
                    <a:pt x="3778250" y="4425950"/>
                  </a:lnTo>
                  <a:cubicBezTo>
                    <a:pt x="3785870" y="4425950"/>
                    <a:pt x="3792220" y="4419600"/>
                    <a:pt x="3792220" y="4411980"/>
                  </a:cubicBezTo>
                  <a:lnTo>
                    <a:pt x="3792220" y="12700"/>
                  </a:lnTo>
                  <a:cubicBezTo>
                    <a:pt x="3792220" y="5080"/>
                    <a:pt x="3785870" y="0"/>
                    <a:pt x="3778250" y="0"/>
                  </a:cubicBezTo>
                  <a:close/>
                  <a:moveTo>
                    <a:pt x="3582670" y="218440"/>
                  </a:moveTo>
                  <a:lnTo>
                    <a:pt x="3582670" y="3464560"/>
                  </a:lnTo>
                  <a:cubicBezTo>
                    <a:pt x="3582670" y="3472180"/>
                    <a:pt x="3576320" y="3478530"/>
                    <a:pt x="3568700" y="3478530"/>
                  </a:cubicBezTo>
                  <a:lnTo>
                    <a:pt x="186690" y="3478530"/>
                  </a:lnTo>
                  <a:cubicBezTo>
                    <a:pt x="179070" y="3478530"/>
                    <a:pt x="172720" y="3472180"/>
                    <a:pt x="172720" y="3464560"/>
                  </a:cubicBezTo>
                  <a:lnTo>
                    <a:pt x="172720" y="218440"/>
                  </a:lnTo>
                  <a:cubicBezTo>
                    <a:pt x="172720" y="210820"/>
                    <a:pt x="179070" y="204470"/>
                    <a:pt x="186690" y="204470"/>
                  </a:cubicBezTo>
                  <a:lnTo>
                    <a:pt x="3568700" y="204470"/>
                  </a:lnTo>
                  <a:cubicBezTo>
                    <a:pt x="3576320" y="204470"/>
                    <a:pt x="3582670" y="210820"/>
                    <a:pt x="3582670" y="218440"/>
                  </a:cubicBezTo>
                  <a:close/>
                </a:path>
              </a:pathLst>
            </a:custGeom>
            <a:solidFill>
              <a:srgbClr val="CAEEEF"/>
            </a:solidFill>
          </p:spPr>
        </p:sp>
        <p:sp>
          <p:nvSpPr>
            <p:cNvPr name="Freeform 16" id="16"/>
            <p:cNvSpPr/>
            <p:nvPr/>
          </p:nvSpPr>
          <p:spPr>
            <a:xfrm flipH="false" flipV="false" rot="0">
              <a:off x="251460" y="1104900"/>
              <a:ext cx="3409950" cy="3274060"/>
            </a:xfrm>
            <a:custGeom>
              <a:avLst/>
              <a:gdLst/>
              <a:ahLst/>
              <a:cxnLst/>
              <a:rect r="r" b="b" t="t" l="l"/>
              <a:pathLst>
                <a:path h="3274060" w="3409950">
                  <a:moveTo>
                    <a:pt x="3395980" y="0"/>
                  </a:moveTo>
                  <a:lnTo>
                    <a:pt x="13970" y="0"/>
                  </a:lnTo>
                  <a:cubicBezTo>
                    <a:pt x="6350" y="0"/>
                    <a:pt x="0" y="6350"/>
                    <a:pt x="0" y="13970"/>
                  </a:cubicBezTo>
                  <a:lnTo>
                    <a:pt x="0" y="3260090"/>
                  </a:lnTo>
                  <a:cubicBezTo>
                    <a:pt x="0" y="3267710"/>
                    <a:pt x="6350" y="3274060"/>
                    <a:pt x="13970" y="3274060"/>
                  </a:cubicBezTo>
                  <a:lnTo>
                    <a:pt x="3395980" y="3274060"/>
                  </a:lnTo>
                  <a:cubicBezTo>
                    <a:pt x="3403600" y="3274060"/>
                    <a:pt x="3409950" y="3267710"/>
                    <a:pt x="3409950" y="3260090"/>
                  </a:cubicBezTo>
                  <a:lnTo>
                    <a:pt x="3409950" y="13970"/>
                  </a:lnTo>
                  <a:cubicBezTo>
                    <a:pt x="3409950" y="6350"/>
                    <a:pt x="3403600" y="0"/>
                    <a:pt x="3395980" y="0"/>
                  </a:cubicBezTo>
                  <a:close/>
                </a:path>
              </a:pathLst>
            </a:custGeom>
            <a:blipFill>
              <a:blip r:embed="rId6"/>
              <a:stretch>
                <a:fillRect l="0" t="0" r="0" b="-38867"/>
              </a:stretch>
            </a:blipFill>
          </p:spPr>
        </p:sp>
        <p:sp>
          <p:nvSpPr>
            <p:cNvPr name="Freeform 17" id="17"/>
            <p:cNvSpPr/>
            <p:nvPr/>
          </p:nvSpPr>
          <p:spPr>
            <a:xfrm flipH="false" flipV="false" rot="0">
              <a:off x="240030" y="1106170"/>
              <a:ext cx="3421380" cy="3274060"/>
            </a:xfrm>
            <a:custGeom>
              <a:avLst/>
              <a:gdLst/>
              <a:ahLst/>
              <a:cxnLst/>
              <a:rect r="r" b="b" t="t" l="l"/>
              <a:pathLst>
                <a:path h="3274060" w="3421380">
                  <a:moveTo>
                    <a:pt x="3421380" y="8890"/>
                  </a:moveTo>
                  <a:cubicBezTo>
                    <a:pt x="3421380" y="8890"/>
                    <a:pt x="3418840" y="1270"/>
                    <a:pt x="3408680" y="0"/>
                  </a:cubicBezTo>
                  <a:lnTo>
                    <a:pt x="13970" y="0"/>
                  </a:lnTo>
                  <a:cubicBezTo>
                    <a:pt x="7620" y="0"/>
                    <a:pt x="0" y="2540"/>
                    <a:pt x="0" y="10160"/>
                  </a:cubicBezTo>
                  <a:lnTo>
                    <a:pt x="2540" y="16510"/>
                  </a:lnTo>
                  <a:cubicBezTo>
                    <a:pt x="5080" y="12700"/>
                    <a:pt x="10160" y="11430"/>
                    <a:pt x="13970" y="11430"/>
                  </a:cubicBezTo>
                  <a:lnTo>
                    <a:pt x="3411220" y="11430"/>
                  </a:lnTo>
                  <a:lnTo>
                    <a:pt x="3411220" y="3262630"/>
                  </a:lnTo>
                  <a:cubicBezTo>
                    <a:pt x="3411220" y="3267710"/>
                    <a:pt x="3408680" y="3271520"/>
                    <a:pt x="3406140" y="3274060"/>
                  </a:cubicBezTo>
                  <a:lnTo>
                    <a:pt x="3409950" y="3274060"/>
                  </a:lnTo>
                  <a:cubicBezTo>
                    <a:pt x="3416300" y="3274060"/>
                    <a:pt x="3421380" y="3268980"/>
                    <a:pt x="3421380" y="3262630"/>
                  </a:cubicBezTo>
                  <a:lnTo>
                    <a:pt x="3421380" y="8890"/>
                  </a:lnTo>
                  <a:close/>
                </a:path>
              </a:pathLst>
            </a:custGeom>
            <a:solidFill>
              <a:srgbClr val="898888"/>
            </a:solidFill>
          </p:spPr>
        </p:sp>
        <p:sp>
          <p:nvSpPr>
            <p:cNvPr name="Freeform 18" id="18"/>
            <p:cNvSpPr/>
            <p:nvPr/>
          </p:nvSpPr>
          <p:spPr>
            <a:xfrm flipH="false" flipV="false" rot="0">
              <a:off x="81280" y="5299710"/>
              <a:ext cx="3804920" cy="27940"/>
            </a:xfrm>
            <a:custGeom>
              <a:avLst/>
              <a:gdLst/>
              <a:ahLst/>
              <a:cxnLst/>
              <a:rect r="r" b="b" t="t" l="l"/>
              <a:pathLst>
                <a:path h="27940" w="3804920">
                  <a:moveTo>
                    <a:pt x="13970" y="13970"/>
                  </a:moveTo>
                  <a:cubicBezTo>
                    <a:pt x="6350" y="13970"/>
                    <a:pt x="0" y="7620"/>
                    <a:pt x="0" y="0"/>
                  </a:cubicBezTo>
                  <a:lnTo>
                    <a:pt x="0" y="13970"/>
                  </a:lnTo>
                  <a:cubicBezTo>
                    <a:pt x="0" y="21590"/>
                    <a:pt x="6350" y="27940"/>
                    <a:pt x="13970" y="27940"/>
                  </a:cubicBezTo>
                  <a:lnTo>
                    <a:pt x="3796030" y="27940"/>
                  </a:lnTo>
                  <a:cubicBezTo>
                    <a:pt x="3799840" y="27940"/>
                    <a:pt x="3802380" y="26670"/>
                    <a:pt x="3804920" y="24130"/>
                  </a:cubicBezTo>
                  <a:lnTo>
                    <a:pt x="3790950" y="13970"/>
                  </a:lnTo>
                  <a:lnTo>
                    <a:pt x="13970" y="13970"/>
                  </a:lnTo>
                  <a:close/>
                </a:path>
              </a:pathLst>
            </a:custGeom>
            <a:solidFill>
              <a:srgbClr val="898888"/>
            </a:solidFill>
          </p:spPr>
        </p:sp>
        <p:sp>
          <p:nvSpPr>
            <p:cNvPr name="Freeform 19" id="19"/>
            <p:cNvSpPr/>
            <p:nvPr/>
          </p:nvSpPr>
          <p:spPr>
            <a:xfrm flipH="false" flipV="false" rot="0">
              <a:off x="81280" y="904240"/>
              <a:ext cx="27940" cy="4422140"/>
            </a:xfrm>
            <a:custGeom>
              <a:avLst/>
              <a:gdLst/>
              <a:ahLst/>
              <a:cxnLst/>
              <a:rect r="r" b="b" t="t" l="l"/>
              <a:pathLst>
                <a:path h="4422140" w="27940">
                  <a:moveTo>
                    <a:pt x="12700" y="4409440"/>
                  </a:moveTo>
                  <a:lnTo>
                    <a:pt x="12700" y="8890"/>
                  </a:lnTo>
                  <a:lnTo>
                    <a:pt x="3810" y="0"/>
                  </a:lnTo>
                  <a:cubicBezTo>
                    <a:pt x="1270" y="2540"/>
                    <a:pt x="0" y="5080"/>
                    <a:pt x="0" y="8890"/>
                  </a:cubicBezTo>
                  <a:lnTo>
                    <a:pt x="0" y="4408170"/>
                  </a:lnTo>
                  <a:cubicBezTo>
                    <a:pt x="0" y="4415790"/>
                    <a:pt x="6350" y="4422140"/>
                    <a:pt x="13970" y="4422140"/>
                  </a:cubicBezTo>
                  <a:lnTo>
                    <a:pt x="27940" y="4422140"/>
                  </a:lnTo>
                  <a:cubicBezTo>
                    <a:pt x="19050" y="4422140"/>
                    <a:pt x="12700" y="4415790"/>
                    <a:pt x="12700" y="4409440"/>
                  </a:cubicBezTo>
                  <a:close/>
                </a:path>
              </a:pathLst>
            </a:custGeom>
            <a:solidFill>
              <a:srgbClr val="898888"/>
            </a:solidFill>
          </p:spPr>
        </p:sp>
        <p:sp>
          <p:nvSpPr>
            <p:cNvPr name="Freeform 20" id="20"/>
            <p:cNvSpPr/>
            <p:nvPr/>
          </p:nvSpPr>
          <p:spPr>
            <a:xfrm flipH="false" flipV="false" rot="0">
              <a:off x="238760" y="1108710"/>
              <a:ext cx="27940" cy="3270250"/>
            </a:xfrm>
            <a:custGeom>
              <a:avLst/>
              <a:gdLst/>
              <a:ahLst/>
              <a:cxnLst/>
              <a:rect r="r" b="b" t="t" l="l"/>
              <a:pathLst>
                <a:path h="3270250" w="27940">
                  <a:moveTo>
                    <a:pt x="12700" y="3256280"/>
                  </a:moveTo>
                  <a:lnTo>
                    <a:pt x="12700" y="7620"/>
                  </a:lnTo>
                  <a:lnTo>
                    <a:pt x="3810" y="0"/>
                  </a:lnTo>
                  <a:cubicBezTo>
                    <a:pt x="1270" y="2540"/>
                    <a:pt x="0" y="6350"/>
                    <a:pt x="0" y="10160"/>
                  </a:cubicBezTo>
                  <a:lnTo>
                    <a:pt x="0" y="3256280"/>
                  </a:lnTo>
                  <a:cubicBezTo>
                    <a:pt x="0" y="3263900"/>
                    <a:pt x="6350" y="3270250"/>
                    <a:pt x="13970" y="3270250"/>
                  </a:cubicBezTo>
                  <a:lnTo>
                    <a:pt x="27940" y="3270250"/>
                  </a:lnTo>
                  <a:cubicBezTo>
                    <a:pt x="19050" y="3270250"/>
                    <a:pt x="12700" y="3263900"/>
                    <a:pt x="12700" y="3256280"/>
                  </a:cubicBezTo>
                  <a:close/>
                </a:path>
              </a:pathLst>
            </a:custGeom>
            <a:solidFill>
              <a:srgbClr val="FFFFFF"/>
            </a:solidFill>
          </p:spPr>
        </p:sp>
        <p:sp>
          <p:nvSpPr>
            <p:cNvPr name="Freeform 21" id="21"/>
            <p:cNvSpPr/>
            <p:nvPr/>
          </p:nvSpPr>
          <p:spPr>
            <a:xfrm flipH="false" flipV="false" rot="0">
              <a:off x="0" y="0"/>
              <a:ext cx="0" cy="0"/>
            </a:xfrm>
            <a:custGeom>
              <a:avLst/>
              <a:gdLst/>
              <a:ahLst/>
              <a:cxnLst/>
              <a:rect r="r" b="b" t="t" l="l"/>
              <a:pathLst>
                <a:path h="0" w="0"/>
              </a:pathLst>
            </a:custGeom>
            <a:solidFill>
              <a:srgbClr val="FFFFFF"/>
            </a:solidFill>
          </p:spPr>
        </p:sp>
        <p:sp>
          <p:nvSpPr>
            <p:cNvPr name="Freeform 22" id="22"/>
            <p:cNvSpPr/>
            <p:nvPr/>
          </p:nvSpPr>
          <p:spPr>
            <a:xfrm flipH="false" flipV="false" rot="0">
              <a:off x="240030" y="4354830"/>
              <a:ext cx="3417570" cy="27940"/>
            </a:xfrm>
            <a:custGeom>
              <a:avLst/>
              <a:gdLst/>
              <a:ahLst/>
              <a:cxnLst/>
              <a:rect r="r" b="b" t="t" l="l"/>
              <a:pathLst>
                <a:path h="27940" w="3417570">
                  <a:moveTo>
                    <a:pt x="3411220" y="12700"/>
                  </a:moveTo>
                  <a:cubicBezTo>
                    <a:pt x="3409950" y="12700"/>
                    <a:pt x="3408680" y="13970"/>
                    <a:pt x="3407410" y="13970"/>
                  </a:cubicBezTo>
                  <a:lnTo>
                    <a:pt x="13970" y="13970"/>
                  </a:lnTo>
                  <a:cubicBezTo>
                    <a:pt x="6350" y="13970"/>
                    <a:pt x="0" y="7620"/>
                    <a:pt x="0" y="0"/>
                  </a:cubicBezTo>
                  <a:lnTo>
                    <a:pt x="0" y="13970"/>
                  </a:lnTo>
                  <a:cubicBezTo>
                    <a:pt x="0" y="21590"/>
                    <a:pt x="6350" y="27940"/>
                    <a:pt x="13970" y="27940"/>
                  </a:cubicBezTo>
                  <a:lnTo>
                    <a:pt x="3407410" y="27940"/>
                  </a:lnTo>
                  <a:cubicBezTo>
                    <a:pt x="3411220" y="27940"/>
                    <a:pt x="3415030" y="25400"/>
                    <a:pt x="3417570" y="22860"/>
                  </a:cubicBezTo>
                  <a:lnTo>
                    <a:pt x="3411220" y="12700"/>
                  </a:lnTo>
                  <a:close/>
                </a:path>
              </a:pathLst>
            </a:custGeom>
            <a:solidFill>
              <a:srgbClr val="FFFFFF"/>
            </a:solidFill>
          </p:spPr>
        </p:sp>
        <p:sp>
          <p:nvSpPr>
            <p:cNvPr name="Freeform 23" id="23"/>
            <p:cNvSpPr/>
            <p:nvPr/>
          </p:nvSpPr>
          <p:spPr>
            <a:xfrm flipH="false" flipV="false" rot="0">
              <a:off x="93980" y="909320"/>
              <a:ext cx="1270" cy="3810"/>
            </a:xfrm>
            <a:custGeom>
              <a:avLst/>
              <a:gdLst/>
              <a:ahLst/>
              <a:cxnLst/>
              <a:rect r="r" b="b" t="t" l="l"/>
              <a:pathLst>
                <a:path h="3810" w="1270">
                  <a:moveTo>
                    <a:pt x="0" y="3810"/>
                  </a:moveTo>
                  <a:lnTo>
                    <a:pt x="1270" y="0"/>
                  </a:lnTo>
                  <a:cubicBezTo>
                    <a:pt x="0" y="1270"/>
                    <a:pt x="0" y="2540"/>
                    <a:pt x="0" y="3810"/>
                  </a:cubicBezTo>
                  <a:close/>
                </a:path>
              </a:pathLst>
            </a:custGeom>
            <a:solidFill>
              <a:srgbClr val="FFFFFF"/>
            </a:solidFill>
          </p:spPr>
        </p:sp>
        <p:sp>
          <p:nvSpPr>
            <p:cNvPr name="Freeform 24" id="24"/>
            <p:cNvSpPr/>
            <p:nvPr/>
          </p:nvSpPr>
          <p:spPr>
            <a:xfrm flipH="false" flipV="false" rot="0">
              <a:off x="85090" y="899160"/>
              <a:ext cx="3806190" cy="27940"/>
            </a:xfrm>
            <a:custGeom>
              <a:avLst/>
              <a:gdLst/>
              <a:ahLst/>
              <a:cxnLst/>
              <a:rect r="r" b="b" t="t" l="l"/>
              <a:pathLst>
                <a:path h="27940" w="3806190">
                  <a:moveTo>
                    <a:pt x="3790950" y="0"/>
                  </a:moveTo>
                  <a:lnTo>
                    <a:pt x="10160" y="0"/>
                  </a:lnTo>
                  <a:cubicBezTo>
                    <a:pt x="6350" y="0"/>
                    <a:pt x="2540" y="2540"/>
                    <a:pt x="0" y="5080"/>
                  </a:cubicBezTo>
                  <a:lnTo>
                    <a:pt x="8890" y="13970"/>
                  </a:lnTo>
                  <a:lnTo>
                    <a:pt x="3792220" y="13970"/>
                  </a:lnTo>
                  <a:cubicBezTo>
                    <a:pt x="3799840" y="13970"/>
                    <a:pt x="3806190" y="20320"/>
                    <a:pt x="3806190" y="27940"/>
                  </a:cubicBezTo>
                  <a:lnTo>
                    <a:pt x="3806190" y="13970"/>
                  </a:lnTo>
                  <a:cubicBezTo>
                    <a:pt x="3804920" y="6350"/>
                    <a:pt x="3798570" y="0"/>
                    <a:pt x="3790950" y="0"/>
                  </a:cubicBezTo>
                  <a:close/>
                </a:path>
              </a:pathLst>
            </a:custGeom>
            <a:solidFill>
              <a:srgbClr val="FFFFFF"/>
            </a:solidFill>
          </p:spPr>
        </p:sp>
        <p:sp>
          <p:nvSpPr>
            <p:cNvPr name="Freeform 25" id="25"/>
            <p:cNvSpPr/>
            <p:nvPr/>
          </p:nvSpPr>
          <p:spPr>
            <a:xfrm flipH="false" flipV="false" rot="0">
              <a:off x="3869690" y="910590"/>
              <a:ext cx="20320" cy="4413250"/>
            </a:xfrm>
            <a:custGeom>
              <a:avLst/>
              <a:gdLst/>
              <a:ahLst/>
              <a:cxnLst/>
              <a:rect r="r" b="b" t="t" l="l"/>
              <a:pathLst>
                <a:path h="4413250" w="20320">
                  <a:moveTo>
                    <a:pt x="20320" y="4401820"/>
                  </a:moveTo>
                  <a:lnTo>
                    <a:pt x="20320" y="12700"/>
                  </a:lnTo>
                  <a:cubicBezTo>
                    <a:pt x="20320" y="12700"/>
                    <a:pt x="11430" y="5080"/>
                    <a:pt x="8890" y="2540"/>
                  </a:cubicBezTo>
                  <a:cubicBezTo>
                    <a:pt x="8890" y="2540"/>
                    <a:pt x="6350" y="0"/>
                    <a:pt x="0" y="0"/>
                  </a:cubicBezTo>
                  <a:lnTo>
                    <a:pt x="0" y="4403090"/>
                  </a:lnTo>
                  <a:lnTo>
                    <a:pt x="15240" y="4413250"/>
                  </a:lnTo>
                  <a:cubicBezTo>
                    <a:pt x="19050" y="4410710"/>
                    <a:pt x="20320" y="4406900"/>
                    <a:pt x="20320" y="4401820"/>
                  </a:cubicBezTo>
                  <a:close/>
                </a:path>
              </a:pathLst>
            </a:custGeom>
            <a:solidFill>
              <a:srgbClr val="FFFFFF"/>
            </a:solidFill>
          </p:spPr>
        </p:sp>
      </p:grpSp>
      <p:sp>
        <p:nvSpPr>
          <p:cNvPr name="Freeform 26" id="26"/>
          <p:cNvSpPr/>
          <p:nvPr/>
        </p:nvSpPr>
        <p:spPr>
          <a:xfrm flipH="false" flipV="false" rot="-7790088">
            <a:off x="-1139290" y="8291080"/>
            <a:ext cx="6332063" cy="4881445"/>
          </a:xfrm>
          <a:custGeom>
            <a:avLst/>
            <a:gdLst/>
            <a:ahLst/>
            <a:cxnLst/>
            <a:rect r="r" b="b" t="t" l="l"/>
            <a:pathLst>
              <a:path h="4881445" w="6332063">
                <a:moveTo>
                  <a:pt x="0" y="0"/>
                </a:moveTo>
                <a:lnTo>
                  <a:pt x="6332063" y="0"/>
                </a:lnTo>
                <a:lnTo>
                  <a:pt x="6332063" y="4881445"/>
                </a:lnTo>
                <a:lnTo>
                  <a:pt x="0" y="48814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1028700" y="1781993"/>
            <a:ext cx="11043035" cy="6646815"/>
          </a:xfrm>
          <a:prstGeom prst="rect">
            <a:avLst/>
          </a:prstGeom>
        </p:spPr>
        <p:txBody>
          <a:bodyPr anchor="t" rtlCol="false" tIns="0" lIns="0" bIns="0" rIns="0">
            <a:spAutoFit/>
          </a:bodyPr>
          <a:lstStyle/>
          <a:p>
            <a:pPr algn="l">
              <a:lnSpc>
                <a:spcPts val="3814"/>
              </a:lnSpc>
              <a:spcBef>
                <a:spcPct val="0"/>
              </a:spcBef>
            </a:pPr>
            <a:r>
              <a:rPr lang="en-US" sz="2542">
                <a:solidFill>
                  <a:srgbClr val="000000"/>
                </a:solidFill>
                <a:latin typeface="Canva Sans"/>
                <a:ea typeface="Canva Sans"/>
                <a:cs typeface="Canva Sans"/>
                <a:sym typeface="Canva Sans"/>
              </a:rPr>
              <a:t>Our study aims to </a:t>
            </a:r>
            <a:r>
              <a:rPr lang="en-US" b="true" sz="2542">
                <a:solidFill>
                  <a:srgbClr val="000000"/>
                </a:solidFill>
                <a:latin typeface="Canva Sans Bold"/>
                <a:ea typeface="Canva Sans Bold"/>
                <a:cs typeface="Canva Sans Bold"/>
                <a:sym typeface="Canva Sans Bold"/>
              </a:rPr>
              <a:t>improve OTA rating</a:t>
            </a:r>
            <a:r>
              <a:rPr lang="en-US" sz="2542">
                <a:solidFill>
                  <a:srgbClr val="000000"/>
                </a:solidFill>
                <a:latin typeface="Canva Sans"/>
                <a:ea typeface="Canva Sans"/>
                <a:cs typeface="Canva Sans"/>
                <a:sym typeface="Canva Sans"/>
              </a:rPr>
              <a:t> and </a:t>
            </a:r>
            <a:r>
              <a:rPr lang="en-US" b="true" sz="2542">
                <a:solidFill>
                  <a:srgbClr val="000000"/>
                </a:solidFill>
                <a:latin typeface="Canva Sans Bold"/>
                <a:ea typeface="Canva Sans Bold"/>
                <a:cs typeface="Canva Sans Bold"/>
                <a:sym typeface="Canva Sans Bold"/>
              </a:rPr>
              <a:t>recommendation systems </a:t>
            </a:r>
            <a:r>
              <a:rPr lang="en-US" sz="2542">
                <a:solidFill>
                  <a:srgbClr val="000000"/>
                </a:solidFill>
                <a:latin typeface="Canva Sans"/>
                <a:ea typeface="Canva Sans"/>
                <a:cs typeface="Canva Sans"/>
                <a:sym typeface="Canva Sans"/>
              </a:rPr>
              <a:t>by investigating whether frequent reviewers provide harsher reviews than first-time reviewers. If frequent reviewers are found to offer more critical and credible feedback, OTAs can adjust their algorithms to prioritize these reviews, ensuring that hotels with positive reviews from experienced users are more prominently featured.</a:t>
            </a:r>
          </a:p>
          <a:p>
            <a:pPr algn="l">
              <a:lnSpc>
                <a:spcPts val="3814"/>
              </a:lnSpc>
              <a:spcBef>
                <a:spcPct val="0"/>
              </a:spcBef>
            </a:pPr>
          </a:p>
          <a:p>
            <a:pPr algn="l">
              <a:lnSpc>
                <a:spcPts val="3814"/>
              </a:lnSpc>
              <a:spcBef>
                <a:spcPct val="0"/>
              </a:spcBef>
            </a:pPr>
            <a:r>
              <a:rPr lang="en-US" sz="2542">
                <a:solidFill>
                  <a:srgbClr val="000000"/>
                </a:solidFill>
                <a:latin typeface="Canva Sans"/>
                <a:ea typeface="Canva Sans"/>
                <a:cs typeface="Canva Sans"/>
                <a:sym typeface="Canva Sans"/>
              </a:rPr>
              <a:t>This approach would </a:t>
            </a:r>
            <a:r>
              <a:rPr lang="en-US" b="true" sz="2542">
                <a:solidFill>
                  <a:srgbClr val="000000"/>
                </a:solidFill>
                <a:latin typeface="Canva Sans Bold"/>
                <a:ea typeface="Canva Sans Bold"/>
                <a:cs typeface="Canva Sans Bold"/>
                <a:sym typeface="Canva Sans Bold"/>
              </a:rPr>
              <a:t>improve the accuracy and reliability of recommendations</a:t>
            </a:r>
            <a:r>
              <a:rPr lang="en-US" sz="2542">
                <a:solidFill>
                  <a:srgbClr val="000000"/>
                </a:solidFill>
                <a:latin typeface="Canva Sans"/>
                <a:ea typeface="Canva Sans"/>
                <a:cs typeface="Canva Sans"/>
                <a:sym typeface="Canva Sans"/>
              </a:rPr>
              <a:t>, offering travelers more personalized suggestions while increasing hotel visibility.</a:t>
            </a:r>
          </a:p>
          <a:p>
            <a:pPr algn="l">
              <a:lnSpc>
                <a:spcPts val="3814"/>
              </a:lnSpc>
              <a:spcBef>
                <a:spcPct val="0"/>
              </a:spcBef>
            </a:pPr>
          </a:p>
          <a:p>
            <a:pPr algn="l">
              <a:lnSpc>
                <a:spcPts val="3814"/>
              </a:lnSpc>
              <a:spcBef>
                <a:spcPct val="0"/>
              </a:spcBef>
            </a:pPr>
            <a:r>
              <a:rPr lang="en-US" sz="2542">
                <a:solidFill>
                  <a:srgbClr val="000000"/>
                </a:solidFill>
                <a:latin typeface="Canva Sans"/>
                <a:ea typeface="Canva Sans"/>
                <a:cs typeface="Canva Sans"/>
                <a:sym typeface="Canva Sans"/>
              </a:rPr>
              <a:t> Ultimately, this study could optimize both the traveler experience and hotel exposure, leading to better bookings and customer satisfaction.</a:t>
            </a:r>
          </a:p>
          <a:p>
            <a:pPr algn="l">
              <a:lnSpc>
                <a:spcPts val="3814"/>
              </a:lnSpc>
              <a:spcBef>
                <a:spcPct val="0"/>
              </a:spcBef>
            </a:pPr>
          </a:p>
        </p:txBody>
      </p:sp>
      <p:sp>
        <p:nvSpPr>
          <p:cNvPr name="TextBox 28" id="28"/>
          <p:cNvSpPr txBox="true"/>
          <p:nvPr/>
        </p:nvSpPr>
        <p:spPr>
          <a:xfrm rot="0">
            <a:off x="-1422340" y="610417"/>
            <a:ext cx="10976106" cy="722266"/>
          </a:xfrm>
          <a:prstGeom prst="rect">
            <a:avLst/>
          </a:prstGeom>
        </p:spPr>
        <p:txBody>
          <a:bodyPr anchor="t" rtlCol="false" tIns="0" lIns="0" bIns="0" rIns="0">
            <a:spAutoFit/>
          </a:bodyPr>
          <a:lstStyle/>
          <a:p>
            <a:pPr algn="ctr">
              <a:lnSpc>
                <a:spcPts val="6064"/>
              </a:lnSpc>
              <a:spcBef>
                <a:spcPct val="0"/>
              </a:spcBef>
            </a:pPr>
            <a:r>
              <a:rPr lang="en-US" b="true" sz="4042">
                <a:solidFill>
                  <a:srgbClr val="000000"/>
                </a:solidFill>
                <a:latin typeface="Canva Sans Bold"/>
                <a:ea typeface="Canva Sans Bold"/>
                <a:cs typeface="Canva Sans Bold"/>
                <a:sym typeface="Canva Sans Bold"/>
              </a:rPr>
              <a:t>Importance of The Study</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6EE"/>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047108"/>
          <a:ext cx="15611446" cy="6781515"/>
        </p:xfrm>
        <a:graphic>
          <a:graphicData uri="http://schemas.openxmlformats.org/drawingml/2006/table">
            <a:tbl>
              <a:tblPr/>
              <a:tblGrid>
                <a:gridCol w="5922830"/>
                <a:gridCol w="9688615"/>
              </a:tblGrid>
              <a:tr h="916976">
                <a:tc>
                  <a:txBody>
                    <a:bodyPr anchor="t" rtlCol="false"/>
                    <a:lstStyle/>
                    <a:p>
                      <a:pPr algn="l">
                        <a:lnSpc>
                          <a:spcPts val="3640"/>
                        </a:lnSpc>
                        <a:defRPr/>
                      </a:pPr>
                      <a:r>
                        <a:rPr lang="en-US" sz="2600" b="true">
                          <a:solidFill>
                            <a:srgbClr val="000000"/>
                          </a:solidFill>
                          <a:latin typeface="Canva Sans Bold"/>
                          <a:ea typeface="Canva Sans Bold"/>
                          <a:cs typeface="Canva Sans Bold"/>
                          <a:sym typeface="Canva Sans Bold"/>
                        </a:rPr>
                        <a:t>Possible Outcomes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640"/>
                        </a:lnSpc>
                        <a:defRPr/>
                      </a:pPr>
                      <a:r>
                        <a:rPr lang="en-US" sz="2600" b="true">
                          <a:solidFill>
                            <a:srgbClr val="000000"/>
                          </a:solidFill>
                          <a:latin typeface="Canva Sans Bold"/>
                          <a:ea typeface="Canva Sans Bold"/>
                          <a:cs typeface="Canva Sans Bold"/>
                          <a:sym typeface="Canva Sans Bold"/>
                        </a:rPr>
                        <a:t>Implications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734252">
                <a:tc>
                  <a:txBody>
                    <a:bodyPr anchor="t" rtlCol="false"/>
                    <a:lstStyle/>
                    <a:p>
                      <a:pPr algn="l">
                        <a:lnSpc>
                          <a:spcPts val="3640"/>
                        </a:lnSpc>
                        <a:defRPr/>
                      </a:pPr>
                      <a:r>
                        <a:rPr lang="en-US" sz="2600">
                          <a:solidFill>
                            <a:srgbClr val="000000"/>
                          </a:solidFill>
                          <a:latin typeface="Canva Sans"/>
                          <a:ea typeface="Canva Sans"/>
                          <a:cs typeface="Canva Sans"/>
                          <a:sym typeface="Canva Sans"/>
                        </a:rPr>
                        <a:t>Frequent reviewers give harsher scores (</a:t>
                      </a:r>
                      <a:r>
                        <a:rPr lang="en-US" sz="2600" b="true">
                          <a:solidFill>
                            <a:srgbClr val="000000"/>
                          </a:solidFill>
                          <a:latin typeface="Canva Sans Bold"/>
                          <a:ea typeface="Canva Sans Bold"/>
                          <a:cs typeface="Canva Sans Bold"/>
                          <a:sym typeface="Canva Sans Bold"/>
                        </a:rPr>
                        <a:t>Negative relationship</a:t>
                      </a:r>
                      <a:r>
                        <a:rPr lang="en-US" sz="2600">
                          <a:solidFill>
                            <a:srgbClr val="000000"/>
                          </a:solidFill>
                          <a:latin typeface="Canva Sans"/>
                          <a:ea typeface="Canva Sans"/>
                          <a:cs typeface="Canva Sans"/>
                          <a:sym typeface="Canva Sans"/>
                        </a:rPr>
                        <a: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640"/>
                        </a:lnSpc>
                        <a:defRPr/>
                      </a:pPr>
                      <a:r>
                        <a:rPr lang="en-US" sz="2600">
                          <a:solidFill>
                            <a:srgbClr val="000000"/>
                          </a:solidFill>
                          <a:latin typeface="Canva Sans"/>
                          <a:ea typeface="Canva Sans"/>
                          <a:cs typeface="Canva Sans"/>
                          <a:sym typeface="Canva Sans"/>
                        </a:rPr>
                        <a:t>Experienced reviewers develop higher expectations and a more critical approach over time</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37847">
                <a:tc>
                  <a:txBody>
                    <a:bodyPr anchor="t" rtlCol="false"/>
                    <a:lstStyle/>
                    <a:p>
                      <a:pPr algn="l">
                        <a:lnSpc>
                          <a:spcPts val="3640"/>
                        </a:lnSpc>
                        <a:defRPr/>
                      </a:pPr>
                      <a:r>
                        <a:rPr lang="en-US" sz="2600">
                          <a:solidFill>
                            <a:srgbClr val="000000"/>
                          </a:solidFill>
                          <a:latin typeface="Canva Sans"/>
                          <a:ea typeface="Canva Sans"/>
                          <a:cs typeface="Canva Sans"/>
                          <a:sym typeface="Canva Sans"/>
                        </a:rPr>
                        <a:t>Frequent reviewers give more lenient scores (</a:t>
                      </a:r>
                      <a:r>
                        <a:rPr lang="en-US" sz="2600" b="true">
                          <a:solidFill>
                            <a:srgbClr val="000000"/>
                          </a:solidFill>
                          <a:latin typeface="Canva Sans Bold"/>
                          <a:ea typeface="Canva Sans Bold"/>
                          <a:cs typeface="Canva Sans Bold"/>
                          <a:sym typeface="Canva Sans Bold"/>
                        </a:rPr>
                        <a:t>Positive relationship</a:t>
                      </a:r>
                      <a:r>
                        <a:rPr lang="en-US" sz="2600">
                          <a:solidFill>
                            <a:srgbClr val="000000"/>
                          </a:solidFill>
                          <a:latin typeface="Canva Sans"/>
                          <a:ea typeface="Canva Sans"/>
                          <a:cs typeface="Canva Sans"/>
                          <a:sym typeface="Canva Sans"/>
                        </a:rPr>
                        <a: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640"/>
                        </a:lnSpc>
                        <a:defRPr/>
                      </a:pPr>
                      <a:r>
                        <a:rPr lang="en-US" sz="2600">
                          <a:solidFill>
                            <a:srgbClr val="000000"/>
                          </a:solidFill>
                          <a:latin typeface="Canva Sans"/>
                          <a:ea typeface="Canva Sans"/>
                          <a:cs typeface="Canva Sans"/>
                          <a:sym typeface="Canva Sans"/>
                        </a:rPr>
                        <a:t>Experience in reviewing makes travelers more forgiving of minor flaws, possibly due to familiarity with industry standards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292440">
                <a:tc>
                  <a:txBody>
                    <a:bodyPr anchor="t" rtlCol="false"/>
                    <a:lstStyle/>
                    <a:p>
                      <a:pPr algn="l">
                        <a:lnSpc>
                          <a:spcPts val="3640"/>
                        </a:lnSpc>
                        <a:defRPr/>
                      </a:pPr>
                      <a:r>
                        <a:rPr lang="en-US" sz="2600">
                          <a:solidFill>
                            <a:srgbClr val="000000"/>
                          </a:solidFill>
                          <a:latin typeface="Canva Sans"/>
                          <a:ea typeface="Canva Sans"/>
                          <a:cs typeface="Canva Sans"/>
                          <a:sym typeface="Canva Sans"/>
                        </a:rPr>
                        <a:t>No significant difference</a:t>
                      </a:r>
                      <a:endParaRPr lang="en-US" sz="1100"/>
                    </a:p>
                    <a:p>
                      <a:pPr algn="l">
                        <a:lnSpc>
                          <a:spcPts val="3640"/>
                        </a:lnSpc>
                      </a:pPr>
                      <a:r>
                        <a:rPr lang="en-US" sz="2600">
                          <a:solidFill>
                            <a:srgbClr val="000000"/>
                          </a:solidFill>
                          <a:latin typeface="Canva Sans"/>
                          <a:ea typeface="Canva Sans"/>
                          <a:cs typeface="Canva Sans"/>
                          <a:sym typeface="Canva Sans"/>
                        </a:rPr>
                        <a:t>(</a:t>
                      </a:r>
                      <a:r>
                        <a:rPr lang="en-US" sz="2600" b="true">
                          <a:solidFill>
                            <a:srgbClr val="000000"/>
                          </a:solidFill>
                          <a:latin typeface="Canva Sans Bold"/>
                          <a:ea typeface="Canva Sans Bold"/>
                          <a:cs typeface="Canva Sans Bold"/>
                          <a:sym typeface="Canva Sans Bold"/>
                        </a:rPr>
                        <a:t>No relationship</a:t>
                      </a:r>
                      <a:r>
                        <a:rPr lang="en-US" sz="2600">
                          <a:solidFill>
                            <a:srgbClr val="000000"/>
                          </a:solidFill>
                          <a:latin typeface="Canva Sans"/>
                          <a:ea typeface="Canva Sans"/>
                          <a:cs typeface="Canva Sans"/>
                          <a:sym typeface="Canva Sans"/>
                        </a:rPr>
                        <a:t>)</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640"/>
                        </a:lnSpc>
                        <a:defRPr/>
                      </a:pPr>
                      <a:r>
                        <a:rPr lang="en-US" sz="2600">
                          <a:solidFill>
                            <a:srgbClr val="000000"/>
                          </a:solidFill>
                          <a:latin typeface="Canva Sans"/>
                          <a:ea typeface="Canva Sans"/>
                          <a:cs typeface="Canva Sans"/>
                          <a:sym typeface="Canva Sans"/>
                        </a:rPr>
                        <a:t>Implies that scoring behavior is independent of review frequency, suggesting that personal expectations and individual experiences play a greater role than the number of reviews written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1263847"/>
            <a:ext cx="14423199" cy="556895"/>
          </a:xfrm>
          <a:prstGeom prst="rect">
            <a:avLst/>
          </a:prstGeom>
        </p:spPr>
        <p:txBody>
          <a:bodyPr anchor="t" rtlCol="false" tIns="0" lIns="0" bIns="0" rIns="0">
            <a:spAutoFit/>
          </a:bodyPr>
          <a:lstStyle/>
          <a:p>
            <a:pPr algn="l">
              <a:lnSpc>
                <a:spcPts val="4239"/>
              </a:lnSpc>
            </a:pPr>
            <a:r>
              <a:rPr lang="en-US" sz="3999" b="true">
                <a:solidFill>
                  <a:srgbClr val="112838"/>
                </a:solidFill>
                <a:latin typeface="Canva Sans Bold"/>
                <a:ea typeface="Canva Sans Bold"/>
                <a:cs typeface="Canva Sans Bold"/>
                <a:sym typeface="Canva Sans Bold"/>
              </a:rPr>
              <a:t>HYPOTHESES &amp; POSSIBLE OUTCOMES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12886443" y="-348488"/>
            <a:ext cx="7068408" cy="3534204"/>
          </a:xfrm>
          <a:custGeom>
            <a:avLst/>
            <a:gdLst/>
            <a:ahLst/>
            <a:cxnLst/>
            <a:rect r="r" b="b" t="t" l="l"/>
            <a:pathLst>
              <a:path h="3534204" w="7068408">
                <a:moveTo>
                  <a:pt x="0" y="0"/>
                </a:moveTo>
                <a:lnTo>
                  <a:pt x="7068408" y="0"/>
                </a:lnTo>
                <a:lnTo>
                  <a:pt x="7068408" y="3534204"/>
                </a:lnTo>
                <a:lnTo>
                  <a:pt x="0" y="35342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57752">
            <a:off x="-1179752" y="7497508"/>
            <a:ext cx="5331199" cy="3421661"/>
          </a:xfrm>
          <a:custGeom>
            <a:avLst/>
            <a:gdLst/>
            <a:ahLst/>
            <a:cxnLst/>
            <a:rect r="r" b="b" t="t" l="l"/>
            <a:pathLst>
              <a:path h="3421661" w="5331199">
                <a:moveTo>
                  <a:pt x="0" y="0"/>
                </a:moveTo>
                <a:lnTo>
                  <a:pt x="5331199" y="0"/>
                </a:lnTo>
                <a:lnTo>
                  <a:pt x="5331199" y="3421661"/>
                </a:lnTo>
                <a:lnTo>
                  <a:pt x="0" y="34216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958436" y="717249"/>
            <a:ext cx="4159134" cy="4509207"/>
            <a:chOff x="0" y="0"/>
            <a:chExt cx="812800" cy="881213"/>
          </a:xfrm>
        </p:grpSpPr>
        <p:sp>
          <p:nvSpPr>
            <p:cNvPr name="Freeform 5" id="5"/>
            <p:cNvSpPr/>
            <p:nvPr/>
          </p:nvSpPr>
          <p:spPr>
            <a:xfrm flipH="false" flipV="false" rot="0">
              <a:off x="0" y="0"/>
              <a:ext cx="812800" cy="881213"/>
            </a:xfrm>
            <a:custGeom>
              <a:avLst/>
              <a:gdLst/>
              <a:ahLst/>
              <a:cxnLst/>
              <a:rect r="r" b="b" t="t" l="l"/>
              <a:pathLst>
                <a:path h="881213" w="812800">
                  <a:moveTo>
                    <a:pt x="406400" y="0"/>
                  </a:moveTo>
                  <a:cubicBezTo>
                    <a:pt x="181951" y="0"/>
                    <a:pt x="0" y="197266"/>
                    <a:pt x="0" y="440607"/>
                  </a:cubicBezTo>
                  <a:cubicBezTo>
                    <a:pt x="0" y="683947"/>
                    <a:pt x="181951" y="881213"/>
                    <a:pt x="406400" y="881213"/>
                  </a:cubicBezTo>
                  <a:cubicBezTo>
                    <a:pt x="630849" y="881213"/>
                    <a:pt x="812800" y="683947"/>
                    <a:pt x="812800" y="440607"/>
                  </a:cubicBezTo>
                  <a:cubicBezTo>
                    <a:pt x="812800" y="197266"/>
                    <a:pt x="630849" y="0"/>
                    <a:pt x="406400" y="0"/>
                  </a:cubicBezTo>
                  <a:close/>
                </a:path>
              </a:pathLst>
            </a:custGeom>
            <a:solidFill>
              <a:srgbClr val="000000">
                <a:alpha val="0"/>
              </a:srgbClr>
            </a:solidFill>
            <a:ln w="57150" cap="sq">
              <a:solidFill>
                <a:srgbClr val="F4BC6A"/>
              </a:solidFill>
              <a:prstDash val="solid"/>
              <a:miter/>
            </a:ln>
          </p:spPr>
        </p:sp>
        <p:sp>
          <p:nvSpPr>
            <p:cNvPr name="TextBox 6" id="6"/>
            <p:cNvSpPr txBox="true"/>
            <p:nvPr/>
          </p:nvSpPr>
          <p:spPr>
            <a:xfrm>
              <a:off x="76200" y="-3111"/>
              <a:ext cx="660400" cy="801711"/>
            </a:xfrm>
            <a:prstGeom prst="rect">
              <a:avLst/>
            </a:prstGeom>
          </p:spPr>
          <p:txBody>
            <a:bodyPr anchor="ctr" rtlCol="false" tIns="50800" lIns="50800" bIns="50800" rIns="50800"/>
            <a:lstStyle/>
            <a:p>
              <a:pPr algn="ctr">
                <a:lnSpc>
                  <a:spcPts val="3964"/>
                </a:lnSpc>
              </a:pPr>
            </a:p>
          </p:txBody>
        </p:sp>
      </p:grpSp>
      <p:sp>
        <p:nvSpPr>
          <p:cNvPr name="TextBox 7" id="7"/>
          <p:cNvSpPr txBox="true"/>
          <p:nvPr/>
        </p:nvSpPr>
        <p:spPr>
          <a:xfrm rot="0">
            <a:off x="5893350" y="724357"/>
            <a:ext cx="6289304" cy="4272970"/>
          </a:xfrm>
          <a:prstGeom prst="rect">
            <a:avLst/>
          </a:prstGeom>
        </p:spPr>
        <p:txBody>
          <a:bodyPr anchor="t" rtlCol="false" tIns="0" lIns="0" bIns="0" rIns="0">
            <a:spAutoFit/>
          </a:bodyPr>
          <a:lstStyle/>
          <a:p>
            <a:pPr algn="ctr">
              <a:lnSpc>
                <a:spcPts val="3147"/>
              </a:lnSpc>
              <a:spcBef>
                <a:spcPct val="0"/>
              </a:spcBef>
            </a:pPr>
          </a:p>
          <a:p>
            <a:pPr algn="ctr">
              <a:lnSpc>
                <a:spcPts val="3147"/>
              </a:lnSpc>
              <a:spcBef>
                <a:spcPct val="0"/>
              </a:spcBef>
            </a:pPr>
            <a:r>
              <a:rPr lang="en-US" b="true" sz="2098">
                <a:solidFill>
                  <a:srgbClr val="112838"/>
                </a:solidFill>
                <a:latin typeface="Canva Sans Bold"/>
                <a:ea typeface="Canva Sans Bold"/>
                <a:cs typeface="Canva Sans Bold"/>
                <a:sym typeface="Canva Sans Bold"/>
              </a:rPr>
              <a:t>Nationality</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Seasonality</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Service</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Price Fluctuation </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Room type</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Motivation</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Stay time</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Amenities</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Travel Type</a:t>
            </a:r>
          </a:p>
          <a:p>
            <a:pPr algn="ctr">
              <a:lnSpc>
                <a:spcPts val="3147"/>
              </a:lnSpc>
              <a:spcBef>
                <a:spcPct val="0"/>
              </a:spcBef>
            </a:pPr>
            <a:r>
              <a:rPr lang="en-US" b="true" sz="2098">
                <a:solidFill>
                  <a:srgbClr val="112838"/>
                </a:solidFill>
                <a:latin typeface="Canva Sans Bold"/>
                <a:ea typeface="Canva Sans Bold"/>
                <a:cs typeface="Canva Sans Bold"/>
                <a:sym typeface="Canva Sans Bold"/>
              </a:rPr>
              <a:t>…</a:t>
            </a:r>
          </a:p>
        </p:txBody>
      </p:sp>
      <p:grpSp>
        <p:nvGrpSpPr>
          <p:cNvPr name="Group 8" id="8"/>
          <p:cNvGrpSpPr/>
          <p:nvPr/>
        </p:nvGrpSpPr>
        <p:grpSpPr>
          <a:xfrm rot="0">
            <a:off x="3011297" y="5099166"/>
            <a:ext cx="4159134" cy="41591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4BC6A"/>
              </a:solidFill>
              <a:prstDash val="solid"/>
              <a:miter/>
            </a:ln>
          </p:spPr>
        </p:sp>
        <p:sp>
          <p:nvSpPr>
            <p:cNvPr name="TextBox 10" id="10"/>
            <p:cNvSpPr txBox="true"/>
            <p:nvPr/>
          </p:nvSpPr>
          <p:spPr>
            <a:xfrm>
              <a:off x="76200" y="-9525"/>
              <a:ext cx="660400" cy="746125"/>
            </a:xfrm>
            <a:prstGeom prst="rect">
              <a:avLst/>
            </a:prstGeom>
          </p:spPr>
          <p:txBody>
            <a:bodyPr anchor="ctr" rtlCol="false" tIns="50800" lIns="50800" bIns="50800" rIns="50800"/>
            <a:lstStyle/>
            <a:p>
              <a:pPr algn="ctr">
                <a:lnSpc>
                  <a:spcPts val="3964"/>
                </a:lnSpc>
              </a:pPr>
            </a:p>
          </p:txBody>
        </p:sp>
      </p:grpSp>
      <p:grpSp>
        <p:nvGrpSpPr>
          <p:cNvPr name="Group 11" id="11"/>
          <p:cNvGrpSpPr/>
          <p:nvPr/>
        </p:nvGrpSpPr>
        <p:grpSpPr>
          <a:xfrm rot="0">
            <a:off x="11117569" y="5099166"/>
            <a:ext cx="4159134" cy="41591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4BC6A"/>
              </a:solidFill>
              <a:prstDash val="solid"/>
              <a:miter/>
            </a:ln>
          </p:spPr>
        </p:sp>
        <p:sp>
          <p:nvSpPr>
            <p:cNvPr name="TextBox 13" id="13"/>
            <p:cNvSpPr txBox="true"/>
            <p:nvPr/>
          </p:nvSpPr>
          <p:spPr>
            <a:xfrm>
              <a:off x="76200" y="-9525"/>
              <a:ext cx="660400" cy="746125"/>
            </a:xfrm>
            <a:prstGeom prst="rect">
              <a:avLst/>
            </a:prstGeom>
          </p:spPr>
          <p:txBody>
            <a:bodyPr anchor="ctr" rtlCol="false" tIns="50800" lIns="50800" bIns="50800" rIns="50800"/>
            <a:lstStyle/>
            <a:p>
              <a:pPr algn="ctr">
                <a:lnSpc>
                  <a:spcPts val="3964"/>
                </a:lnSpc>
              </a:pPr>
            </a:p>
          </p:txBody>
        </p:sp>
      </p:grpSp>
      <p:sp>
        <p:nvSpPr>
          <p:cNvPr name="TextBox 14" id="14"/>
          <p:cNvSpPr txBox="true"/>
          <p:nvPr/>
        </p:nvSpPr>
        <p:spPr>
          <a:xfrm rot="0">
            <a:off x="3333991" y="6507221"/>
            <a:ext cx="3513746" cy="1611630"/>
          </a:xfrm>
          <a:prstGeom prst="rect">
            <a:avLst/>
          </a:prstGeom>
        </p:spPr>
        <p:txBody>
          <a:bodyPr anchor="t" rtlCol="false" tIns="0" lIns="0" bIns="0" rIns="0">
            <a:spAutoFit/>
          </a:bodyPr>
          <a:lstStyle/>
          <a:p>
            <a:pPr algn="ctr">
              <a:lnSpc>
                <a:spcPts val="3299"/>
              </a:lnSpc>
              <a:spcBef>
                <a:spcPct val="0"/>
              </a:spcBef>
            </a:pPr>
            <a:r>
              <a:rPr lang="en-US" b="true" sz="2199">
                <a:solidFill>
                  <a:srgbClr val="112838"/>
                </a:solidFill>
                <a:latin typeface="Canva Sans Bold"/>
                <a:ea typeface="Canva Sans Bold"/>
                <a:cs typeface="Canva Sans Bold"/>
                <a:sym typeface="Canva Sans Bold"/>
              </a:rPr>
              <a:t>Review Frequency </a:t>
            </a:r>
          </a:p>
          <a:p>
            <a:pPr algn="ctr">
              <a:lnSpc>
                <a:spcPts val="3299"/>
              </a:lnSpc>
              <a:spcBef>
                <a:spcPct val="0"/>
              </a:spcBef>
            </a:pPr>
            <a:r>
              <a:rPr lang="en-US" b="true" sz="2199">
                <a:solidFill>
                  <a:srgbClr val="112838"/>
                </a:solidFill>
                <a:latin typeface="Canva Sans Bold"/>
                <a:ea typeface="Canva Sans Bold"/>
                <a:cs typeface="Canva Sans Bold"/>
                <a:sym typeface="Canva Sans Bold"/>
              </a:rPr>
              <a:t>(Total Numbers of Reviews customers gave)</a:t>
            </a:r>
          </a:p>
          <a:p>
            <a:pPr algn="ctr">
              <a:lnSpc>
                <a:spcPts val="3299"/>
              </a:lnSpc>
              <a:spcBef>
                <a:spcPct val="0"/>
              </a:spcBef>
            </a:pPr>
          </a:p>
        </p:txBody>
      </p:sp>
      <p:sp>
        <p:nvSpPr>
          <p:cNvPr name="TextBox 15" id="15"/>
          <p:cNvSpPr txBox="true"/>
          <p:nvPr/>
        </p:nvSpPr>
        <p:spPr>
          <a:xfrm rot="0">
            <a:off x="12317528" y="6949181"/>
            <a:ext cx="1842418" cy="392430"/>
          </a:xfrm>
          <a:prstGeom prst="rect">
            <a:avLst/>
          </a:prstGeom>
        </p:spPr>
        <p:txBody>
          <a:bodyPr anchor="t" rtlCol="false" tIns="0" lIns="0" bIns="0" rIns="0">
            <a:spAutoFit/>
          </a:bodyPr>
          <a:lstStyle/>
          <a:p>
            <a:pPr algn="ctr">
              <a:lnSpc>
                <a:spcPts val="3299"/>
              </a:lnSpc>
              <a:spcBef>
                <a:spcPct val="0"/>
              </a:spcBef>
            </a:pPr>
            <a:r>
              <a:rPr lang="en-US" b="true" sz="2199">
                <a:solidFill>
                  <a:srgbClr val="112838"/>
                </a:solidFill>
                <a:latin typeface="Roboto Bold"/>
                <a:ea typeface="Roboto Bold"/>
                <a:cs typeface="Roboto Bold"/>
                <a:sym typeface="Roboto Bold"/>
              </a:rPr>
              <a:t>Review Scores</a:t>
            </a:r>
          </a:p>
        </p:txBody>
      </p:sp>
      <p:sp>
        <p:nvSpPr>
          <p:cNvPr name="AutoShape 16" id="16"/>
          <p:cNvSpPr/>
          <p:nvPr/>
        </p:nvSpPr>
        <p:spPr>
          <a:xfrm flipV="true">
            <a:off x="7170431" y="7178733"/>
            <a:ext cx="3947139" cy="0"/>
          </a:xfrm>
          <a:prstGeom prst="line">
            <a:avLst/>
          </a:prstGeom>
          <a:ln cap="flat" w="57150">
            <a:solidFill>
              <a:srgbClr val="F2BD3D"/>
            </a:solidFill>
            <a:prstDash val="solid"/>
            <a:headEnd type="none" len="sm" w="sm"/>
            <a:tailEnd type="arrow" len="sm" w="med"/>
          </a:ln>
        </p:spPr>
      </p:sp>
      <p:sp>
        <p:nvSpPr>
          <p:cNvPr name="AutoShape 17" id="17"/>
          <p:cNvSpPr/>
          <p:nvPr/>
        </p:nvSpPr>
        <p:spPr>
          <a:xfrm>
            <a:off x="11118283" y="2971853"/>
            <a:ext cx="2078853" cy="2127314"/>
          </a:xfrm>
          <a:prstGeom prst="line">
            <a:avLst/>
          </a:prstGeom>
          <a:ln cap="flat" w="57150">
            <a:solidFill>
              <a:srgbClr val="F2BD3D"/>
            </a:solidFill>
            <a:prstDash val="solid"/>
            <a:headEnd type="none" len="sm" w="sm"/>
            <a:tailEnd type="arrow" len="sm" w="med"/>
          </a:ln>
        </p:spPr>
      </p:sp>
      <p:sp>
        <p:nvSpPr>
          <p:cNvPr name="AutoShape 18" id="18"/>
          <p:cNvSpPr/>
          <p:nvPr/>
        </p:nvSpPr>
        <p:spPr>
          <a:xfrm flipH="true">
            <a:off x="5090864" y="3005182"/>
            <a:ext cx="1868286" cy="2093984"/>
          </a:xfrm>
          <a:prstGeom prst="line">
            <a:avLst/>
          </a:prstGeom>
          <a:ln cap="flat" w="57150">
            <a:solidFill>
              <a:srgbClr val="F2BD3D"/>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14719225" y="7979620"/>
            <a:ext cx="5414911" cy="3061886"/>
          </a:xfrm>
          <a:custGeom>
            <a:avLst/>
            <a:gdLst/>
            <a:ahLst/>
            <a:cxnLst/>
            <a:rect r="r" b="b" t="t" l="l"/>
            <a:pathLst>
              <a:path h="3061886" w="5414911">
                <a:moveTo>
                  <a:pt x="0" y="0"/>
                </a:moveTo>
                <a:lnTo>
                  <a:pt x="5414911" y="0"/>
                </a:lnTo>
                <a:lnTo>
                  <a:pt x="5414911" y="3061886"/>
                </a:lnTo>
                <a:lnTo>
                  <a:pt x="0" y="3061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92698" y="8795843"/>
            <a:ext cx="3204399" cy="1951770"/>
          </a:xfrm>
          <a:custGeom>
            <a:avLst/>
            <a:gdLst/>
            <a:ahLst/>
            <a:cxnLst/>
            <a:rect r="r" b="b" t="t" l="l"/>
            <a:pathLst>
              <a:path h="1951770" w="3204399">
                <a:moveTo>
                  <a:pt x="0" y="0"/>
                </a:moveTo>
                <a:lnTo>
                  <a:pt x="3204399" y="0"/>
                </a:lnTo>
                <a:lnTo>
                  <a:pt x="3204399" y="1951770"/>
                </a:lnTo>
                <a:lnTo>
                  <a:pt x="0" y="1951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51845" y="0"/>
            <a:ext cx="5414911" cy="3061886"/>
          </a:xfrm>
          <a:custGeom>
            <a:avLst/>
            <a:gdLst/>
            <a:ahLst/>
            <a:cxnLst/>
            <a:rect r="r" b="b" t="t" l="l"/>
            <a:pathLst>
              <a:path h="3061886" w="5414911">
                <a:moveTo>
                  <a:pt x="0" y="0"/>
                </a:moveTo>
                <a:lnTo>
                  <a:pt x="5414910" y="0"/>
                </a:lnTo>
                <a:lnTo>
                  <a:pt x="5414910" y="3061886"/>
                </a:lnTo>
                <a:lnTo>
                  <a:pt x="0" y="3061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824481" y="285725"/>
            <a:ext cx="3204399" cy="1951770"/>
          </a:xfrm>
          <a:custGeom>
            <a:avLst/>
            <a:gdLst/>
            <a:ahLst/>
            <a:cxnLst/>
            <a:rect r="r" b="b" t="t" l="l"/>
            <a:pathLst>
              <a:path h="1951770" w="3204399">
                <a:moveTo>
                  <a:pt x="0" y="0"/>
                </a:moveTo>
                <a:lnTo>
                  <a:pt x="3204399" y="0"/>
                </a:lnTo>
                <a:lnTo>
                  <a:pt x="3204399" y="1951771"/>
                </a:lnTo>
                <a:lnTo>
                  <a:pt x="0" y="19517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15777" y="1780094"/>
            <a:ext cx="14892861" cy="7531021"/>
          </a:xfrm>
          <a:prstGeom prst="rect">
            <a:avLst/>
          </a:prstGeom>
        </p:spPr>
        <p:txBody>
          <a:bodyPr anchor="t" rtlCol="false" tIns="0" lIns="0" bIns="0" rIns="0">
            <a:spAutoFit/>
          </a:bodyPr>
          <a:lstStyle/>
          <a:p>
            <a:pPr algn="l">
              <a:lnSpc>
                <a:spcPts val="3749"/>
              </a:lnSpc>
              <a:spcBef>
                <a:spcPct val="0"/>
              </a:spcBef>
            </a:pPr>
            <a:r>
              <a:rPr lang="en-US" b="true" sz="2499">
                <a:solidFill>
                  <a:srgbClr val="D38D29"/>
                </a:solidFill>
                <a:latin typeface="Canva Sans Bold"/>
                <a:ea typeface="Canva Sans Bold"/>
                <a:cs typeface="Canva Sans Bold"/>
                <a:sym typeface="Canva Sans Bold"/>
              </a:rPr>
              <a:t>Participant Selection</a:t>
            </a:r>
          </a:p>
          <a:p>
            <a:pPr algn="l">
              <a:lnSpc>
                <a:spcPts val="3256"/>
              </a:lnSpc>
              <a:spcBef>
                <a:spcPct val="0"/>
              </a:spcBef>
            </a:pPr>
            <a:r>
              <a:rPr lang="en-US" sz="2170">
                <a:solidFill>
                  <a:srgbClr val="000000"/>
                </a:solidFill>
                <a:latin typeface="Canva Sans"/>
                <a:ea typeface="Canva Sans"/>
                <a:cs typeface="Canva Sans"/>
                <a:sym typeface="Canva Sans"/>
              </a:rPr>
              <a:t>Randomly select guests for the study, ensuring a balanced mix of:</a:t>
            </a:r>
          </a:p>
          <a:p>
            <a:pPr algn="l">
              <a:lnSpc>
                <a:spcPts val="3256"/>
              </a:lnSpc>
              <a:spcBef>
                <a:spcPct val="0"/>
              </a:spcBef>
            </a:pPr>
            <a:r>
              <a:rPr lang="en-US" b="true" sz="2170" i="true">
                <a:solidFill>
                  <a:srgbClr val="000000"/>
                </a:solidFill>
                <a:latin typeface="Canva Sans Bold Italics"/>
                <a:ea typeface="Canva Sans Bold Italics"/>
                <a:cs typeface="Canva Sans Bold Italics"/>
                <a:sym typeface="Canva Sans Bold Italics"/>
              </a:rPr>
              <a:t>Treatment Group</a:t>
            </a:r>
            <a:r>
              <a:rPr lang="en-US" sz="2170">
                <a:solidFill>
                  <a:srgbClr val="000000"/>
                </a:solidFill>
                <a:latin typeface="Canva Sans"/>
                <a:ea typeface="Canva Sans"/>
                <a:cs typeface="Canva Sans"/>
                <a:sym typeface="Canva Sans"/>
              </a:rPr>
              <a:t>: Frequent reviewers (guests with a history of leaving multiple reviews).</a:t>
            </a:r>
          </a:p>
          <a:p>
            <a:pPr algn="l">
              <a:lnSpc>
                <a:spcPts val="3256"/>
              </a:lnSpc>
              <a:spcBef>
                <a:spcPct val="0"/>
              </a:spcBef>
            </a:pPr>
            <a:r>
              <a:rPr lang="en-US" b="true" sz="2170" i="true">
                <a:solidFill>
                  <a:srgbClr val="000000"/>
                </a:solidFill>
                <a:latin typeface="Canva Sans Bold Italics"/>
                <a:ea typeface="Canva Sans Bold Italics"/>
                <a:cs typeface="Canva Sans Bold Italics"/>
                <a:sym typeface="Canva Sans Bold Italics"/>
              </a:rPr>
              <a:t>Control Group</a:t>
            </a:r>
            <a:r>
              <a:rPr lang="en-US" sz="2170">
                <a:solidFill>
                  <a:srgbClr val="000000"/>
                </a:solidFill>
                <a:latin typeface="Canva Sans"/>
                <a:ea typeface="Canva Sans"/>
                <a:cs typeface="Canva Sans"/>
                <a:sym typeface="Canva Sans"/>
              </a:rPr>
              <a:t>: First-time reviewers (guests who have never left a review before).</a:t>
            </a:r>
          </a:p>
          <a:p>
            <a:pPr algn="l">
              <a:lnSpc>
                <a:spcPts val="3256"/>
              </a:lnSpc>
              <a:spcBef>
                <a:spcPct val="0"/>
              </a:spcBef>
            </a:pPr>
            <a:r>
              <a:rPr lang="en-US" sz="2170">
                <a:solidFill>
                  <a:srgbClr val="000000"/>
                </a:solidFill>
                <a:latin typeface="Canva Sans"/>
                <a:ea typeface="Canva Sans"/>
                <a:cs typeface="Canva Sans"/>
                <a:sym typeface="Canva Sans"/>
              </a:rPr>
              <a:t>All other factors (e.g., booking experience, location, price, room type, nationality, age group, seasonality...) should remain consistent across groups.</a:t>
            </a:r>
          </a:p>
          <a:p>
            <a:pPr algn="l">
              <a:lnSpc>
                <a:spcPts val="3256"/>
              </a:lnSpc>
              <a:spcBef>
                <a:spcPct val="0"/>
              </a:spcBef>
            </a:pPr>
          </a:p>
          <a:p>
            <a:pPr algn="l">
              <a:lnSpc>
                <a:spcPts val="3256"/>
              </a:lnSpc>
              <a:spcBef>
                <a:spcPct val="0"/>
              </a:spcBef>
            </a:pPr>
            <a:r>
              <a:rPr lang="en-US" sz="2170">
                <a:solidFill>
                  <a:srgbClr val="000000"/>
                </a:solidFill>
                <a:latin typeface="Canva Sans"/>
                <a:ea typeface="Canva Sans"/>
                <a:cs typeface="Canva Sans"/>
                <a:sym typeface="Canva Sans"/>
              </a:rPr>
              <a:t>A small, non-coercive incentive (e.g., future booking discount/ point reward) is provided to encourage participation. The incentive must be minimal to avoid influencing review scores.</a:t>
            </a:r>
          </a:p>
          <a:p>
            <a:pPr algn="l">
              <a:lnSpc>
                <a:spcPts val="3256"/>
              </a:lnSpc>
              <a:spcBef>
                <a:spcPct val="0"/>
              </a:spcBef>
            </a:pPr>
          </a:p>
          <a:p>
            <a:pPr algn="l">
              <a:lnSpc>
                <a:spcPts val="3749"/>
              </a:lnSpc>
              <a:spcBef>
                <a:spcPct val="0"/>
              </a:spcBef>
            </a:pPr>
            <a:r>
              <a:rPr lang="en-US" b="true" sz="2499">
                <a:solidFill>
                  <a:srgbClr val="D38D29"/>
                </a:solidFill>
                <a:latin typeface="Canva Sans Bold"/>
                <a:ea typeface="Canva Sans Bold"/>
                <a:cs typeface="Canva Sans Bold"/>
                <a:sym typeface="Canva Sans Bold"/>
              </a:rPr>
              <a:t>Data Collection</a:t>
            </a:r>
          </a:p>
          <a:p>
            <a:pPr algn="l">
              <a:lnSpc>
                <a:spcPts val="3256"/>
              </a:lnSpc>
              <a:spcBef>
                <a:spcPct val="0"/>
              </a:spcBef>
            </a:pPr>
            <a:r>
              <a:rPr lang="en-US" sz="2170">
                <a:solidFill>
                  <a:srgbClr val="000000"/>
                </a:solidFill>
                <a:latin typeface="Canva Sans"/>
                <a:ea typeface="Canva Sans"/>
                <a:cs typeface="Canva Sans"/>
                <a:sym typeface="Canva Sans"/>
              </a:rPr>
              <a:t>Gather review scores and qualitative feedback from both groups.</a:t>
            </a:r>
          </a:p>
          <a:p>
            <a:pPr algn="l">
              <a:lnSpc>
                <a:spcPts val="3256"/>
              </a:lnSpc>
              <a:spcBef>
                <a:spcPct val="0"/>
              </a:spcBef>
            </a:pPr>
            <a:r>
              <a:rPr lang="en-US" sz="2170">
                <a:solidFill>
                  <a:srgbClr val="000000"/>
                </a:solidFill>
                <a:latin typeface="Canva Sans"/>
                <a:ea typeface="Canva Sans"/>
                <a:cs typeface="Canva Sans"/>
                <a:sym typeface="Canva Sans"/>
              </a:rPr>
              <a:t>Optionally, implement a star rating survey during check-out to collect structured responses.</a:t>
            </a:r>
          </a:p>
          <a:p>
            <a:pPr algn="l">
              <a:lnSpc>
                <a:spcPts val="3256"/>
              </a:lnSpc>
              <a:spcBef>
                <a:spcPct val="0"/>
              </a:spcBef>
            </a:pPr>
          </a:p>
          <a:p>
            <a:pPr algn="l">
              <a:lnSpc>
                <a:spcPts val="3749"/>
              </a:lnSpc>
              <a:spcBef>
                <a:spcPct val="0"/>
              </a:spcBef>
            </a:pPr>
            <a:r>
              <a:rPr lang="en-US" b="true" sz="2499">
                <a:solidFill>
                  <a:srgbClr val="D38D29"/>
                </a:solidFill>
                <a:latin typeface="Canva Sans Bold"/>
                <a:ea typeface="Canva Sans Bold"/>
                <a:cs typeface="Canva Sans Bold"/>
                <a:sym typeface="Canva Sans Bold"/>
              </a:rPr>
              <a:t>Analysis &amp; Evaluation</a:t>
            </a:r>
          </a:p>
          <a:p>
            <a:pPr algn="l">
              <a:lnSpc>
                <a:spcPts val="3256"/>
              </a:lnSpc>
              <a:spcBef>
                <a:spcPct val="0"/>
              </a:spcBef>
            </a:pPr>
            <a:r>
              <a:rPr lang="en-US" sz="2170">
                <a:solidFill>
                  <a:srgbClr val="000000"/>
                </a:solidFill>
                <a:latin typeface="Canva Sans"/>
                <a:ea typeface="Canva Sans"/>
                <a:cs typeface="Canva Sans"/>
                <a:sym typeface="Canva Sans"/>
              </a:rPr>
              <a:t>Compare review scores and content between frequent and first-time reviewers and discover whether they have linear relationship or other relationships .</a:t>
            </a:r>
          </a:p>
          <a:p>
            <a:pPr algn="l">
              <a:lnSpc>
                <a:spcPts val="3256"/>
              </a:lnSpc>
              <a:spcBef>
                <a:spcPct val="0"/>
              </a:spcBef>
            </a:pPr>
            <a:r>
              <a:rPr lang="en-US" sz="2170">
                <a:solidFill>
                  <a:srgbClr val="000000"/>
                </a:solidFill>
                <a:latin typeface="Canva Sans"/>
                <a:ea typeface="Canva Sans"/>
                <a:cs typeface="Canva Sans"/>
                <a:sym typeface="Canva Sans"/>
              </a:rPr>
              <a:t>Identify potential differences in rating patterns, sentiment, and review length.</a:t>
            </a:r>
          </a:p>
        </p:txBody>
      </p:sp>
      <p:sp>
        <p:nvSpPr>
          <p:cNvPr name="TextBox 7" id="7"/>
          <p:cNvSpPr txBox="true"/>
          <p:nvPr/>
        </p:nvSpPr>
        <p:spPr>
          <a:xfrm rot="0">
            <a:off x="1115777" y="904875"/>
            <a:ext cx="13220288" cy="800101"/>
          </a:xfrm>
          <a:prstGeom prst="rect">
            <a:avLst/>
          </a:prstGeom>
        </p:spPr>
        <p:txBody>
          <a:bodyPr anchor="t" rtlCol="false" tIns="0" lIns="0" bIns="0" rIns="0">
            <a:spAutoFit/>
          </a:bodyPr>
          <a:lstStyle/>
          <a:p>
            <a:pPr algn="l">
              <a:lnSpc>
                <a:spcPts val="6749"/>
              </a:lnSpc>
              <a:spcBef>
                <a:spcPct val="0"/>
              </a:spcBef>
            </a:pPr>
            <a:r>
              <a:rPr lang="en-US" b="true" sz="4499">
                <a:solidFill>
                  <a:srgbClr val="000000"/>
                </a:solidFill>
                <a:latin typeface="Canva Sans Bold"/>
                <a:ea typeface="Canva Sans Bold"/>
                <a:cs typeface="Canva Sans Bold"/>
                <a:sym typeface="Canva Sans Bold"/>
              </a:rPr>
              <a:t>Ideal Experiment Setting</a:t>
            </a:r>
          </a:p>
        </p:txBody>
      </p:sp>
      <p:sp>
        <p:nvSpPr>
          <p:cNvPr name="Freeform 8" id="8"/>
          <p:cNvSpPr/>
          <p:nvPr/>
        </p:nvSpPr>
        <p:spPr>
          <a:xfrm flipH="false" flipV="false" rot="0">
            <a:off x="14336065" y="106827"/>
            <a:ext cx="1313267" cy="2130669"/>
          </a:xfrm>
          <a:custGeom>
            <a:avLst/>
            <a:gdLst/>
            <a:ahLst/>
            <a:cxnLst/>
            <a:rect r="r" b="b" t="t" l="l"/>
            <a:pathLst>
              <a:path h="2130669" w="1313267">
                <a:moveTo>
                  <a:pt x="0" y="0"/>
                </a:moveTo>
                <a:lnTo>
                  <a:pt x="1313267" y="0"/>
                </a:lnTo>
                <a:lnTo>
                  <a:pt x="1313267" y="2130669"/>
                </a:lnTo>
                <a:lnTo>
                  <a:pt x="0" y="21306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824481" y="2124350"/>
            <a:ext cx="1514712" cy="2130669"/>
          </a:xfrm>
          <a:custGeom>
            <a:avLst/>
            <a:gdLst/>
            <a:ahLst/>
            <a:cxnLst/>
            <a:rect r="r" b="b" t="t" l="l"/>
            <a:pathLst>
              <a:path h="2130669" w="1514712">
                <a:moveTo>
                  <a:pt x="0" y="0"/>
                </a:moveTo>
                <a:lnTo>
                  <a:pt x="1514712" y="0"/>
                </a:lnTo>
                <a:lnTo>
                  <a:pt x="1514712" y="2130669"/>
                </a:lnTo>
                <a:lnTo>
                  <a:pt x="0" y="21306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147570" y="5523674"/>
            <a:ext cx="11543960" cy="3864119"/>
          </a:xfrm>
          <a:custGeom>
            <a:avLst/>
            <a:gdLst/>
            <a:ahLst/>
            <a:cxnLst/>
            <a:rect r="r" b="b" t="t" l="l"/>
            <a:pathLst>
              <a:path h="3864119" w="11543960">
                <a:moveTo>
                  <a:pt x="0" y="0"/>
                </a:moveTo>
                <a:lnTo>
                  <a:pt x="11543960" y="0"/>
                </a:lnTo>
                <a:lnTo>
                  <a:pt x="11543960" y="3864119"/>
                </a:lnTo>
                <a:lnTo>
                  <a:pt x="0" y="3864119"/>
                </a:lnTo>
                <a:lnTo>
                  <a:pt x="0" y="0"/>
                </a:lnTo>
                <a:close/>
              </a:path>
            </a:pathLst>
          </a:custGeom>
          <a:blipFill>
            <a:blip r:embed="rId2"/>
            <a:stretch>
              <a:fillRect l="0" t="-600" r="0" b="-600"/>
            </a:stretch>
          </a:blipFill>
        </p:spPr>
      </p:sp>
      <p:sp>
        <p:nvSpPr>
          <p:cNvPr name="Freeform 3" id="3"/>
          <p:cNvSpPr/>
          <p:nvPr/>
        </p:nvSpPr>
        <p:spPr>
          <a:xfrm flipH="false" flipV="false" rot="0">
            <a:off x="147570" y="2161549"/>
            <a:ext cx="11543960" cy="3362125"/>
          </a:xfrm>
          <a:custGeom>
            <a:avLst/>
            <a:gdLst/>
            <a:ahLst/>
            <a:cxnLst/>
            <a:rect r="r" b="b" t="t" l="l"/>
            <a:pathLst>
              <a:path h="3362125" w="11543960">
                <a:moveTo>
                  <a:pt x="0" y="0"/>
                </a:moveTo>
                <a:lnTo>
                  <a:pt x="11543960" y="0"/>
                </a:lnTo>
                <a:lnTo>
                  <a:pt x="11543960" y="3362125"/>
                </a:lnTo>
                <a:lnTo>
                  <a:pt x="0" y="3362125"/>
                </a:lnTo>
                <a:lnTo>
                  <a:pt x="0" y="0"/>
                </a:lnTo>
                <a:close/>
              </a:path>
            </a:pathLst>
          </a:custGeom>
          <a:blipFill>
            <a:blip r:embed="rId3"/>
            <a:stretch>
              <a:fillRect l="0" t="-1073" r="0" b="-1073"/>
            </a:stretch>
          </a:blipFill>
        </p:spPr>
      </p:sp>
      <p:sp>
        <p:nvSpPr>
          <p:cNvPr name="TextBox 4" id="4"/>
          <p:cNvSpPr txBox="true"/>
          <p:nvPr/>
        </p:nvSpPr>
        <p:spPr>
          <a:xfrm rot="0">
            <a:off x="1028700" y="1263847"/>
            <a:ext cx="14423199" cy="556895"/>
          </a:xfrm>
          <a:prstGeom prst="rect">
            <a:avLst/>
          </a:prstGeom>
        </p:spPr>
        <p:txBody>
          <a:bodyPr anchor="t" rtlCol="false" tIns="0" lIns="0" bIns="0" rIns="0">
            <a:spAutoFit/>
          </a:bodyPr>
          <a:lstStyle/>
          <a:p>
            <a:pPr algn="l">
              <a:lnSpc>
                <a:spcPts val="4239"/>
              </a:lnSpc>
            </a:pPr>
            <a:r>
              <a:rPr lang="en-US" sz="3999" b="true">
                <a:solidFill>
                  <a:srgbClr val="112838"/>
                </a:solidFill>
                <a:latin typeface="Canva Sans Bold"/>
                <a:ea typeface="Canva Sans Bold"/>
                <a:cs typeface="Canva Sans Bold"/>
                <a:sym typeface="Canva Sans Bold"/>
              </a:rPr>
              <a:t>DATASET &amp; DESCRIPTIVE STATISTICS</a:t>
            </a:r>
          </a:p>
        </p:txBody>
      </p:sp>
      <p:sp>
        <p:nvSpPr>
          <p:cNvPr name="TextBox 5" id="5"/>
          <p:cNvSpPr txBox="true"/>
          <p:nvPr/>
        </p:nvSpPr>
        <p:spPr>
          <a:xfrm rot="0">
            <a:off x="1028700" y="9605646"/>
            <a:ext cx="13970645" cy="975630"/>
          </a:xfrm>
          <a:prstGeom prst="rect">
            <a:avLst/>
          </a:prstGeom>
        </p:spPr>
        <p:txBody>
          <a:bodyPr anchor="t" rtlCol="false" tIns="0" lIns="0" bIns="0" rIns="0">
            <a:spAutoFit/>
          </a:bodyPr>
          <a:lstStyle/>
          <a:p>
            <a:pPr algn="ctr">
              <a:lnSpc>
                <a:spcPts val="3964"/>
              </a:lnSpc>
              <a:spcBef>
                <a:spcPct val="0"/>
              </a:spcBef>
            </a:pPr>
            <a:r>
              <a:rPr lang="en-US" sz="2642">
                <a:solidFill>
                  <a:srgbClr val="112838"/>
                </a:solidFill>
                <a:latin typeface="Roboto"/>
                <a:ea typeface="Roboto"/>
                <a:cs typeface="Roboto"/>
                <a:sym typeface="Roboto"/>
              </a:rPr>
              <a:t>Source: https://www.kaggle.com/datasets/jiashenliu/515k-hotel-reviews-data-in-europe/data </a:t>
            </a:r>
          </a:p>
          <a:p>
            <a:pPr algn="ctr">
              <a:lnSpc>
                <a:spcPts val="3964"/>
              </a:lnSpc>
              <a:spcBef>
                <a:spcPct val="0"/>
              </a:spcBef>
            </a:pPr>
          </a:p>
        </p:txBody>
      </p:sp>
      <p:sp>
        <p:nvSpPr>
          <p:cNvPr name="TextBox 6" id="6"/>
          <p:cNvSpPr txBox="true"/>
          <p:nvPr/>
        </p:nvSpPr>
        <p:spPr>
          <a:xfrm rot="0">
            <a:off x="11874990" y="2347809"/>
            <a:ext cx="5531898" cy="3038475"/>
          </a:xfrm>
          <a:prstGeom prst="rect">
            <a:avLst/>
          </a:prstGeom>
        </p:spPr>
        <p:txBody>
          <a:bodyPr anchor="t" rtlCol="false" tIns="0" lIns="0" bIns="0" rIns="0">
            <a:spAutoFit/>
          </a:bodyPr>
          <a:lstStyle/>
          <a:p>
            <a:pPr algn="l">
              <a:lnSpc>
                <a:spcPts val="3000"/>
              </a:lnSpc>
            </a:pPr>
            <a:r>
              <a:rPr lang="en-US" sz="2000">
                <a:solidFill>
                  <a:srgbClr val="112838"/>
                </a:solidFill>
                <a:latin typeface="Canva Sans"/>
                <a:ea typeface="Canva Sans"/>
                <a:cs typeface="Canva Sans"/>
                <a:sym typeface="Canva Sans"/>
              </a:rPr>
              <a:t>The data was scraped from </a:t>
            </a:r>
            <a:r>
              <a:rPr lang="en-US" sz="2000">
                <a:solidFill>
                  <a:srgbClr val="112838"/>
                </a:solidFill>
                <a:latin typeface="Canva Sans"/>
                <a:ea typeface="Canva Sans"/>
                <a:cs typeface="Canva Sans"/>
                <a:sym typeface="Canva Sans"/>
                <a:hlinkClick r:id="rId4" tooltip="http://www.booking.com"/>
              </a:rPr>
              <a:t>Booking.com</a:t>
            </a:r>
            <a:r>
              <a:rPr lang="en-US" sz="2000">
                <a:solidFill>
                  <a:srgbClr val="112838"/>
                </a:solidFill>
                <a:latin typeface="Canva Sans"/>
                <a:ea typeface="Canva Sans"/>
                <a:cs typeface="Canva Sans"/>
                <a:sym typeface="Canva Sans"/>
              </a:rPr>
              <a:t>. All data in the file is publicly available to everyone already. This dataset contains 515,000 customer reviews and scoring of 1493 luxury hotels across Europe. Meanwhile, the geographical location of hotels are also provided for further analysis.</a:t>
            </a:r>
          </a:p>
          <a:p>
            <a:pPr algn="l">
              <a:lnSpc>
                <a:spcPts val="3000"/>
              </a:lnSpc>
              <a:spcBef>
                <a:spcPct val="0"/>
              </a:spcBef>
            </a:pPr>
          </a:p>
        </p:txBody>
      </p:sp>
      <p:sp>
        <p:nvSpPr>
          <p:cNvPr name="TextBox 7" id="7"/>
          <p:cNvSpPr txBox="true"/>
          <p:nvPr/>
        </p:nvSpPr>
        <p:spPr>
          <a:xfrm rot="0">
            <a:off x="12022579" y="6142381"/>
            <a:ext cx="5384310" cy="3038475"/>
          </a:xfrm>
          <a:prstGeom prst="rect">
            <a:avLst/>
          </a:prstGeom>
        </p:spPr>
        <p:txBody>
          <a:bodyPr anchor="t" rtlCol="false" tIns="0" lIns="0" bIns="0" rIns="0">
            <a:spAutoFit/>
          </a:bodyPr>
          <a:lstStyle/>
          <a:p>
            <a:pPr algn="l">
              <a:lnSpc>
                <a:spcPts val="3000"/>
              </a:lnSpc>
            </a:pPr>
            <a:r>
              <a:rPr lang="en-US" sz="2000">
                <a:solidFill>
                  <a:srgbClr val="112838"/>
                </a:solidFill>
                <a:latin typeface="Canva Sans"/>
                <a:ea typeface="Canva Sans"/>
                <a:cs typeface="Canva Sans"/>
                <a:sym typeface="Canva Sans"/>
              </a:rPr>
              <a:t>As you can see, the majority of reviews cluster between 7.5 and 9. This suggests that, overall, customers tend to rate their luxury hotel experiences quite favorably. However, we do see a small tail of lower scores, indicating some dissatisfaction among certain reviewers. </a:t>
            </a:r>
          </a:p>
          <a:p>
            <a:pPr algn="l">
              <a:lnSpc>
                <a:spcPts val="30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sp>
        <p:nvSpPr>
          <p:cNvPr name="Freeform 2" id="2"/>
          <p:cNvSpPr/>
          <p:nvPr/>
        </p:nvSpPr>
        <p:spPr>
          <a:xfrm flipH="false" flipV="false" rot="0">
            <a:off x="716656" y="4240331"/>
            <a:ext cx="5781278" cy="5379783"/>
          </a:xfrm>
          <a:custGeom>
            <a:avLst/>
            <a:gdLst/>
            <a:ahLst/>
            <a:cxnLst/>
            <a:rect r="r" b="b" t="t" l="l"/>
            <a:pathLst>
              <a:path h="5379783" w="5781278">
                <a:moveTo>
                  <a:pt x="0" y="0"/>
                </a:moveTo>
                <a:lnTo>
                  <a:pt x="5781278" y="0"/>
                </a:lnTo>
                <a:lnTo>
                  <a:pt x="5781278" y="5379783"/>
                </a:lnTo>
                <a:lnTo>
                  <a:pt x="0" y="5379783"/>
                </a:lnTo>
                <a:lnTo>
                  <a:pt x="0" y="0"/>
                </a:lnTo>
                <a:close/>
              </a:path>
            </a:pathLst>
          </a:custGeom>
          <a:blipFill>
            <a:blip r:embed="rId2"/>
            <a:stretch>
              <a:fillRect l="0" t="0" r="-5058" b="-3020"/>
            </a:stretch>
          </a:blipFill>
        </p:spPr>
      </p:sp>
      <p:sp>
        <p:nvSpPr>
          <p:cNvPr name="Freeform 3" id="3"/>
          <p:cNvSpPr/>
          <p:nvPr/>
        </p:nvSpPr>
        <p:spPr>
          <a:xfrm flipH="false" flipV="false" rot="0">
            <a:off x="6497934" y="4240331"/>
            <a:ext cx="10639756" cy="5379783"/>
          </a:xfrm>
          <a:custGeom>
            <a:avLst/>
            <a:gdLst/>
            <a:ahLst/>
            <a:cxnLst/>
            <a:rect r="r" b="b" t="t" l="l"/>
            <a:pathLst>
              <a:path h="5379783" w="10639756">
                <a:moveTo>
                  <a:pt x="0" y="0"/>
                </a:moveTo>
                <a:lnTo>
                  <a:pt x="10639757" y="0"/>
                </a:lnTo>
                <a:lnTo>
                  <a:pt x="10639757" y="5379783"/>
                </a:lnTo>
                <a:lnTo>
                  <a:pt x="0" y="5379783"/>
                </a:lnTo>
                <a:lnTo>
                  <a:pt x="0" y="0"/>
                </a:lnTo>
                <a:close/>
              </a:path>
            </a:pathLst>
          </a:custGeom>
          <a:blipFill>
            <a:blip r:embed="rId3"/>
            <a:stretch>
              <a:fillRect l="0" t="-2162" r="0" b="-2162"/>
            </a:stretch>
          </a:blipFill>
        </p:spPr>
      </p:sp>
      <p:grpSp>
        <p:nvGrpSpPr>
          <p:cNvPr name="Group 4" id="4"/>
          <p:cNvGrpSpPr/>
          <p:nvPr/>
        </p:nvGrpSpPr>
        <p:grpSpPr>
          <a:xfrm rot="0">
            <a:off x="15322004" y="4666453"/>
            <a:ext cx="908158" cy="361956"/>
            <a:chOff x="0" y="0"/>
            <a:chExt cx="239186" cy="95330"/>
          </a:xfrm>
        </p:grpSpPr>
        <p:sp>
          <p:nvSpPr>
            <p:cNvPr name="Freeform 5" id="5"/>
            <p:cNvSpPr/>
            <p:nvPr/>
          </p:nvSpPr>
          <p:spPr>
            <a:xfrm flipH="false" flipV="false" rot="0">
              <a:off x="0" y="0"/>
              <a:ext cx="239186" cy="95330"/>
            </a:xfrm>
            <a:custGeom>
              <a:avLst/>
              <a:gdLst/>
              <a:ahLst/>
              <a:cxnLst/>
              <a:rect r="r" b="b" t="t" l="l"/>
              <a:pathLst>
                <a:path h="95330" w="239186">
                  <a:moveTo>
                    <a:pt x="47665" y="0"/>
                  </a:moveTo>
                  <a:lnTo>
                    <a:pt x="191521" y="0"/>
                  </a:lnTo>
                  <a:cubicBezTo>
                    <a:pt x="204162" y="0"/>
                    <a:pt x="216286" y="5022"/>
                    <a:pt x="225225" y="13961"/>
                  </a:cubicBezTo>
                  <a:cubicBezTo>
                    <a:pt x="234164" y="22900"/>
                    <a:pt x="239186" y="35023"/>
                    <a:pt x="239186" y="47665"/>
                  </a:cubicBezTo>
                  <a:lnTo>
                    <a:pt x="239186" y="47665"/>
                  </a:lnTo>
                  <a:cubicBezTo>
                    <a:pt x="239186" y="60307"/>
                    <a:pt x="234164" y="72430"/>
                    <a:pt x="225225" y="81369"/>
                  </a:cubicBezTo>
                  <a:cubicBezTo>
                    <a:pt x="216286" y="90308"/>
                    <a:pt x="204162" y="95330"/>
                    <a:pt x="191521" y="95330"/>
                  </a:cubicBezTo>
                  <a:lnTo>
                    <a:pt x="47665" y="95330"/>
                  </a:lnTo>
                  <a:cubicBezTo>
                    <a:pt x="35023" y="95330"/>
                    <a:pt x="22900" y="90308"/>
                    <a:pt x="13961" y="81369"/>
                  </a:cubicBezTo>
                  <a:cubicBezTo>
                    <a:pt x="5022" y="72430"/>
                    <a:pt x="0" y="60307"/>
                    <a:pt x="0" y="47665"/>
                  </a:cubicBezTo>
                  <a:lnTo>
                    <a:pt x="0" y="47665"/>
                  </a:lnTo>
                  <a:cubicBezTo>
                    <a:pt x="0" y="35023"/>
                    <a:pt x="5022" y="22900"/>
                    <a:pt x="13961" y="13961"/>
                  </a:cubicBezTo>
                  <a:cubicBezTo>
                    <a:pt x="22900" y="5022"/>
                    <a:pt x="35023" y="0"/>
                    <a:pt x="47665" y="0"/>
                  </a:cubicBezTo>
                  <a:close/>
                </a:path>
              </a:pathLst>
            </a:custGeom>
            <a:solidFill>
              <a:srgbClr val="000000">
                <a:alpha val="0"/>
              </a:srgbClr>
            </a:solidFill>
            <a:ln w="38100" cap="rnd">
              <a:solidFill>
                <a:srgbClr val="B13932"/>
              </a:solidFill>
              <a:prstDash val="solid"/>
              <a:round/>
            </a:ln>
          </p:spPr>
        </p:sp>
        <p:sp>
          <p:nvSpPr>
            <p:cNvPr name="TextBox 6" id="6"/>
            <p:cNvSpPr txBox="true"/>
            <p:nvPr/>
          </p:nvSpPr>
          <p:spPr>
            <a:xfrm>
              <a:off x="0" y="-85725"/>
              <a:ext cx="239186" cy="181055"/>
            </a:xfrm>
            <a:prstGeom prst="rect">
              <a:avLst/>
            </a:prstGeom>
          </p:spPr>
          <p:txBody>
            <a:bodyPr anchor="ctr" rtlCol="false" tIns="50800" lIns="50800" bIns="50800" rIns="50800"/>
            <a:lstStyle/>
            <a:p>
              <a:pPr algn="ctr">
                <a:lnSpc>
                  <a:spcPts val="3964"/>
                </a:lnSpc>
              </a:pPr>
            </a:p>
          </p:txBody>
        </p:sp>
      </p:grpSp>
      <p:sp>
        <p:nvSpPr>
          <p:cNvPr name="TextBox 7" id="7"/>
          <p:cNvSpPr txBox="true"/>
          <p:nvPr/>
        </p:nvSpPr>
        <p:spPr>
          <a:xfrm rot="0">
            <a:off x="836712" y="228599"/>
            <a:ext cx="3520306" cy="800101"/>
          </a:xfrm>
          <a:prstGeom prst="rect">
            <a:avLst/>
          </a:prstGeom>
        </p:spPr>
        <p:txBody>
          <a:bodyPr anchor="t" rtlCol="false" tIns="0" lIns="0" bIns="0" rIns="0">
            <a:spAutoFit/>
          </a:bodyPr>
          <a:lstStyle/>
          <a:p>
            <a:pPr algn="ctr">
              <a:lnSpc>
                <a:spcPts val="6749"/>
              </a:lnSpc>
              <a:spcBef>
                <a:spcPct val="0"/>
              </a:spcBef>
            </a:pPr>
            <a:r>
              <a:rPr lang="en-US" b="true" sz="4499">
                <a:solidFill>
                  <a:srgbClr val="000000"/>
                </a:solidFill>
                <a:latin typeface="Canva Sans Bold"/>
                <a:ea typeface="Canva Sans Bold"/>
                <a:cs typeface="Canva Sans Bold"/>
                <a:sym typeface="Canva Sans Bold"/>
              </a:rPr>
              <a:t>SLR Analysis</a:t>
            </a:r>
          </a:p>
        </p:txBody>
      </p:sp>
      <p:grpSp>
        <p:nvGrpSpPr>
          <p:cNvPr name="Group 8" id="8"/>
          <p:cNvGrpSpPr/>
          <p:nvPr/>
        </p:nvGrpSpPr>
        <p:grpSpPr>
          <a:xfrm rot="0">
            <a:off x="16345253" y="7940732"/>
            <a:ext cx="792438" cy="312673"/>
            <a:chOff x="0" y="0"/>
            <a:chExt cx="208708" cy="82350"/>
          </a:xfrm>
        </p:grpSpPr>
        <p:sp>
          <p:nvSpPr>
            <p:cNvPr name="Freeform 9" id="9"/>
            <p:cNvSpPr/>
            <p:nvPr/>
          </p:nvSpPr>
          <p:spPr>
            <a:xfrm flipH="false" flipV="false" rot="0">
              <a:off x="0" y="0"/>
              <a:ext cx="208708" cy="82350"/>
            </a:xfrm>
            <a:custGeom>
              <a:avLst/>
              <a:gdLst/>
              <a:ahLst/>
              <a:cxnLst/>
              <a:rect r="r" b="b" t="t" l="l"/>
              <a:pathLst>
                <a:path h="82350" w="208708">
                  <a:moveTo>
                    <a:pt x="41175" y="0"/>
                  </a:moveTo>
                  <a:lnTo>
                    <a:pt x="167533" y="0"/>
                  </a:lnTo>
                  <a:cubicBezTo>
                    <a:pt x="178453" y="0"/>
                    <a:pt x="188926" y="4338"/>
                    <a:pt x="196648" y="12060"/>
                  </a:cubicBezTo>
                  <a:cubicBezTo>
                    <a:pt x="204370" y="19782"/>
                    <a:pt x="208708" y="30255"/>
                    <a:pt x="208708" y="41175"/>
                  </a:cubicBezTo>
                  <a:lnTo>
                    <a:pt x="208708" y="41175"/>
                  </a:lnTo>
                  <a:cubicBezTo>
                    <a:pt x="208708" y="63915"/>
                    <a:pt x="190273" y="82350"/>
                    <a:pt x="167533" y="82350"/>
                  </a:cubicBezTo>
                  <a:lnTo>
                    <a:pt x="41175" y="82350"/>
                  </a:lnTo>
                  <a:cubicBezTo>
                    <a:pt x="30255" y="82350"/>
                    <a:pt x="19782" y="78012"/>
                    <a:pt x="12060" y="70290"/>
                  </a:cubicBezTo>
                  <a:cubicBezTo>
                    <a:pt x="4338" y="62568"/>
                    <a:pt x="0" y="52095"/>
                    <a:pt x="0" y="41175"/>
                  </a:cubicBezTo>
                  <a:lnTo>
                    <a:pt x="0" y="41175"/>
                  </a:lnTo>
                  <a:cubicBezTo>
                    <a:pt x="0" y="30255"/>
                    <a:pt x="4338" y="19782"/>
                    <a:pt x="12060" y="12060"/>
                  </a:cubicBezTo>
                  <a:cubicBezTo>
                    <a:pt x="19782" y="4338"/>
                    <a:pt x="30255" y="0"/>
                    <a:pt x="41175" y="0"/>
                  </a:cubicBezTo>
                  <a:close/>
                </a:path>
              </a:pathLst>
            </a:custGeom>
            <a:solidFill>
              <a:srgbClr val="000000">
                <a:alpha val="0"/>
              </a:srgbClr>
            </a:solidFill>
            <a:ln w="38100" cap="rnd">
              <a:solidFill>
                <a:srgbClr val="B13932"/>
              </a:solidFill>
              <a:prstDash val="solid"/>
              <a:round/>
            </a:ln>
          </p:spPr>
        </p:sp>
        <p:sp>
          <p:nvSpPr>
            <p:cNvPr name="TextBox 10" id="10"/>
            <p:cNvSpPr txBox="true"/>
            <p:nvPr/>
          </p:nvSpPr>
          <p:spPr>
            <a:xfrm>
              <a:off x="0" y="-85725"/>
              <a:ext cx="208708" cy="168075"/>
            </a:xfrm>
            <a:prstGeom prst="rect">
              <a:avLst/>
            </a:prstGeom>
          </p:spPr>
          <p:txBody>
            <a:bodyPr anchor="ctr" rtlCol="false" tIns="50800" lIns="50800" bIns="50800" rIns="50800"/>
            <a:lstStyle/>
            <a:p>
              <a:pPr algn="ctr">
                <a:lnSpc>
                  <a:spcPts val="3964"/>
                </a:lnSpc>
              </a:pPr>
            </a:p>
          </p:txBody>
        </p:sp>
      </p:grpSp>
      <p:sp>
        <p:nvSpPr>
          <p:cNvPr name="TextBox 11" id="11"/>
          <p:cNvSpPr txBox="true"/>
          <p:nvPr/>
        </p:nvSpPr>
        <p:spPr>
          <a:xfrm rot="0">
            <a:off x="716656" y="1263733"/>
            <a:ext cx="17571344" cy="2665364"/>
          </a:xfrm>
          <a:prstGeom prst="rect">
            <a:avLst/>
          </a:prstGeom>
        </p:spPr>
        <p:txBody>
          <a:bodyPr anchor="t" rtlCol="false" tIns="0" lIns="0" bIns="0" rIns="0">
            <a:spAutoFit/>
          </a:bodyPr>
          <a:lstStyle/>
          <a:p>
            <a:pPr algn="l" marL="441069" indent="-220535" lvl="1">
              <a:lnSpc>
                <a:spcPts val="3064"/>
              </a:lnSpc>
              <a:buFont typeface="Arial"/>
              <a:buChar char="•"/>
            </a:pPr>
            <a:r>
              <a:rPr lang="en-US" b="true" sz="2042">
                <a:solidFill>
                  <a:srgbClr val="000000"/>
                </a:solidFill>
                <a:latin typeface="Roboto Bold"/>
                <a:ea typeface="Roboto Bold"/>
                <a:cs typeface="Roboto Bold"/>
                <a:sym typeface="Roboto Bold"/>
              </a:rPr>
              <a:t>Slope (Coefficient)</a:t>
            </a:r>
            <a:r>
              <a:rPr lang="en-US" sz="2042">
                <a:solidFill>
                  <a:srgbClr val="000000"/>
                </a:solidFill>
                <a:latin typeface="Roboto"/>
                <a:ea typeface="Roboto"/>
                <a:cs typeface="Roboto"/>
                <a:sym typeface="Roboto"/>
              </a:rPr>
              <a:t>: 0.0004 (very small positive effect)</a:t>
            </a:r>
          </a:p>
          <a:p>
            <a:pPr algn="l" marL="441069" indent="-220535" lvl="1">
              <a:lnSpc>
                <a:spcPts val="3064"/>
              </a:lnSpc>
              <a:buFont typeface="Arial"/>
              <a:buChar char="•"/>
            </a:pPr>
            <a:r>
              <a:rPr lang="en-US" b="true" sz="2042">
                <a:solidFill>
                  <a:srgbClr val="000000"/>
                </a:solidFill>
                <a:latin typeface="Roboto Bold"/>
                <a:ea typeface="Roboto Bold"/>
                <a:cs typeface="Roboto Bold"/>
                <a:sym typeface="Roboto Bold"/>
              </a:rPr>
              <a:t>Intercept</a:t>
            </a:r>
            <a:r>
              <a:rPr lang="en-US" sz="2042">
                <a:solidFill>
                  <a:srgbClr val="000000"/>
                </a:solidFill>
                <a:latin typeface="Roboto"/>
                <a:ea typeface="Roboto"/>
                <a:cs typeface="Roboto"/>
                <a:sym typeface="Roboto"/>
              </a:rPr>
              <a:t>: 8.392 (baseline score when the number of reviews given is zero)</a:t>
            </a:r>
          </a:p>
          <a:p>
            <a:pPr algn="l" marL="441069" indent="-220535" lvl="1">
              <a:lnSpc>
                <a:spcPts val="3064"/>
              </a:lnSpc>
              <a:buFont typeface="Arial"/>
              <a:buChar char="•"/>
            </a:pPr>
            <a:r>
              <a:rPr lang="en-US" b="true" sz="2042">
                <a:solidFill>
                  <a:srgbClr val="000000"/>
                </a:solidFill>
                <a:latin typeface="Roboto Bold"/>
                <a:ea typeface="Roboto Bold"/>
                <a:cs typeface="Roboto Bold"/>
                <a:sym typeface="Roboto Bold"/>
              </a:rPr>
              <a:t>R-squared</a:t>
            </a:r>
            <a:r>
              <a:rPr lang="en-US" sz="2042">
                <a:solidFill>
                  <a:srgbClr val="000000"/>
                </a:solidFill>
                <a:latin typeface="Roboto"/>
                <a:ea typeface="Roboto"/>
                <a:cs typeface="Roboto"/>
                <a:sym typeface="Roboto"/>
              </a:rPr>
              <a:t>: 0.000 (almost no explanatory power, meaning the number of reviews given does not predict reviewer scores well)</a:t>
            </a:r>
          </a:p>
          <a:p>
            <a:pPr algn="l" marL="441069" indent="-220535" lvl="1">
              <a:lnSpc>
                <a:spcPts val="3064"/>
              </a:lnSpc>
              <a:buFont typeface="Arial"/>
              <a:buChar char="•"/>
            </a:pPr>
            <a:r>
              <a:rPr lang="en-US" b="true" sz="2042">
                <a:solidFill>
                  <a:srgbClr val="000000"/>
                </a:solidFill>
                <a:latin typeface="Roboto Bold"/>
                <a:ea typeface="Roboto Bold"/>
                <a:cs typeface="Roboto Bold"/>
                <a:sym typeface="Roboto Bold"/>
              </a:rPr>
              <a:t>P-value for Coefficient</a:t>
            </a:r>
            <a:r>
              <a:rPr lang="en-US" sz="2042">
                <a:solidFill>
                  <a:srgbClr val="000000"/>
                </a:solidFill>
                <a:latin typeface="Roboto"/>
                <a:ea typeface="Roboto"/>
                <a:cs typeface="Roboto"/>
                <a:sym typeface="Roboto"/>
              </a:rPr>
              <a:t>: 0.039 (statistically significant at the 5% level, suggesting a weak but significant relationship)</a:t>
            </a:r>
          </a:p>
          <a:p>
            <a:pPr algn="l" marL="441069" indent="-220535" lvl="1">
              <a:lnSpc>
                <a:spcPts val="3064"/>
              </a:lnSpc>
              <a:buFont typeface="Arial"/>
              <a:buChar char="•"/>
            </a:pPr>
            <a:r>
              <a:rPr lang="en-US" b="true" sz="2042">
                <a:solidFill>
                  <a:srgbClr val="000000"/>
                </a:solidFill>
                <a:latin typeface="Roboto Bold"/>
                <a:ea typeface="Roboto Bold"/>
                <a:cs typeface="Roboto Bold"/>
                <a:sym typeface="Roboto Bold"/>
              </a:rPr>
              <a:t>P-value for Mode</a:t>
            </a:r>
            <a:r>
              <a:rPr lang="en-US" sz="2042">
                <a:solidFill>
                  <a:srgbClr val="000000"/>
                </a:solidFill>
                <a:latin typeface="Roboto"/>
                <a:ea typeface="Roboto"/>
                <a:cs typeface="Roboto"/>
                <a:sym typeface="Roboto"/>
              </a:rPr>
              <a:t>l: 0.000 (overall model significance, but very weak explanatory power)</a:t>
            </a:r>
          </a:p>
          <a:p>
            <a:pPr algn="l" marL="441069" indent="-220535" lvl="1">
              <a:lnSpc>
                <a:spcPts val="3064"/>
              </a:lnSpc>
              <a:buFont typeface="Arial"/>
              <a:buChar char="•"/>
            </a:pPr>
            <a:r>
              <a:rPr lang="en-US" sz="2042">
                <a:solidFill>
                  <a:srgbClr val="000000"/>
                </a:solidFill>
                <a:latin typeface="Roboto"/>
                <a:ea typeface="Roboto"/>
                <a:cs typeface="Roboto"/>
                <a:sym typeface="Roboto"/>
              </a:rPr>
              <a:t>While the number of reviews given by a reviewer has a statistically significant but tiny positive impact on the reviewer score, the effect is negligible in practical terms. The model explains almost none of the variation in reviewer scores.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6EE"/>
        </a:solidFill>
      </p:bgPr>
    </p:bg>
    <p:spTree>
      <p:nvGrpSpPr>
        <p:cNvPr id="1" name=""/>
        <p:cNvGrpSpPr/>
        <p:nvPr/>
      </p:nvGrpSpPr>
      <p:grpSpPr>
        <a:xfrm>
          <a:off x="0" y="0"/>
          <a:ext cx="0" cy="0"/>
          <a:chOff x="0" y="0"/>
          <a:chExt cx="0" cy="0"/>
        </a:xfrm>
      </p:grpSpPr>
      <p:grpSp>
        <p:nvGrpSpPr>
          <p:cNvPr name="Group 2" id="2"/>
          <p:cNvGrpSpPr/>
          <p:nvPr/>
        </p:nvGrpSpPr>
        <p:grpSpPr>
          <a:xfrm rot="0">
            <a:off x="476260" y="510030"/>
            <a:ext cx="17335479" cy="9266939"/>
            <a:chOff x="0" y="0"/>
            <a:chExt cx="4565723" cy="2440675"/>
          </a:xfrm>
        </p:grpSpPr>
        <p:sp>
          <p:nvSpPr>
            <p:cNvPr name="Freeform 3" id="3"/>
            <p:cNvSpPr/>
            <p:nvPr/>
          </p:nvSpPr>
          <p:spPr>
            <a:xfrm flipH="false" flipV="false" rot="0">
              <a:off x="0" y="0"/>
              <a:ext cx="4565723" cy="2440675"/>
            </a:xfrm>
            <a:custGeom>
              <a:avLst/>
              <a:gdLst/>
              <a:ahLst/>
              <a:cxnLst/>
              <a:rect r="r" b="b" t="t" l="l"/>
              <a:pathLst>
                <a:path h="2440675" w="4565723">
                  <a:moveTo>
                    <a:pt x="24116" y="0"/>
                  </a:moveTo>
                  <a:lnTo>
                    <a:pt x="4541607" y="0"/>
                  </a:lnTo>
                  <a:cubicBezTo>
                    <a:pt x="4554926" y="0"/>
                    <a:pt x="4565723" y="10797"/>
                    <a:pt x="4565723" y="24116"/>
                  </a:cubicBezTo>
                  <a:lnTo>
                    <a:pt x="4565723" y="2416559"/>
                  </a:lnTo>
                  <a:cubicBezTo>
                    <a:pt x="4565723" y="2429878"/>
                    <a:pt x="4554926" y="2440675"/>
                    <a:pt x="4541607" y="2440675"/>
                  </a:cubicBezTo>
                  <a:lnTo>
                    <a:pt x="24116" y="2440675"/>
                  </a:lnTo>
                  <a:cubicBezTo>
                    <a:pt x="10797" y="2440675"/>
                    <a:pt x="0" y="2429878"/>
                    <a:pt x="0" y="2416559"/>
                  </a:cubicBezTo>
                  <a:lnTo>
                    <a:pt x="0" y="24116"/>
                  </a:lnTo>
                  <a:cubicBezTo>
                    <a:pt x="0" y="10797"/>
                    <a:pt x="10797" y="0"/>
                    <a:pt x="24116" y="0"/>
                  </a:cubicBezTo>
                  <a:close/>
                </a:path>
              </a:pathLst>
            </a:custGeom>
            <a:solidFill>
              <a:srgbClr val="000000">
                <a:alpha val="0"/>
              </a:srgbClr>
            </a:solidFill>
            <a:ln w="95250" cap="rnd">
              <a:solidFill>
                <a:srgbClr val="D38D29"/>
              </a:solidFill>
              <a:prstDash val="solid"/>
              <a:round/>
            </a:ln>
          </p:spPr>
        </p:sp>
        <p:sp>
          <p:nvSpPr>
            <p:cNvPr name="TextBox 4" id="4"/>
            <p:cNvSpPr txBox="true"/>
            <p:nvPr/>
          </p:nvSpPr>
          <p:spPr>
            <a:xfrm>
              <a:off x="0" y="-47625"/>
              <a:ext cx="4565723" cy="24883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708335">
            <a:off x="-975390" y="7673921"/>
            <a:ext cx="5984457" cy="3427461"/>
          </a:xfrm>
          <a:custGeom>
            <a:avLst/>
            <a:gdLst/>
            <a:ahLst/>
            <a:cxnLst/>
            <a:rect r="r" b="b" t="t" l="l"/>
            <a:pathLst>
              <a:path h="3427461" w="5984457">
                <a:moveTo>
                  <a:pt x="0" y="0"/>
                </a:moveTo>
                <a:lnTo>
                  <a:pt x="5984456" y="0"/>
                </a:lnTo>
                <a:lnTo>
                  <a:pt x="5984456" y="3427462"/>
                </a:lnTo>
                <a:lnTo>
                  <a:pt x="0" y="3427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15081" y="1320933"/>
            <a:ext cx="3136329" cy="800101"/>
          </a:xfrm>
          <a:prstGeom prst="rect">
            <a:avLst/>
          </a:prstGeom>
        </p:spPr>
        <p:txBody>
          <a:bodyPr anchor="t" rtlCol="false" tIns="0" lIns="0" bIns="0" rIns="0">
            <a:spAutoFit/>
          </a:bodyPr>
          <a:lstStyle/>
          <a:p>
            <a:pPr algn="ctr">
              <a:lnSpc>
                <a:spcPts val="6749"/>
              </a:lnSpc>
              <a:spcBef>
                <a:spcPct val="0"/>
              </a:spcBef>
            </a:pPr>
            <a:r>
              <a:rPr lang="en-US" b="true" sz="4499">
                <a:solidFill>
                  <a:srgbClr val="000000"/>
                </a:solidFill>
                <a:latin typeface="Canva Sans Bold"/>
                <a:ea typeface="Canva Sans Bold"/>
                <a:cs typeface="Canva Sans Bold"/>
                <a:sym typeface="Canva Sans Bold"/>
              </a:rPr>
              <a:t>Conclusion</a:t>
            </a:r>
          </a:p>
        </p:txBody>
      </p:sp>
      <p:sp>
        <p:nvSpPr>
          <p:cNvPr name="TextBox 7" id="7"/>
          <p:cNvSpPr txBox="true"/>
          <p:nvPr/>
        </p:nvSpPr>
        <p:spPr>
          <a:xfrm rot="0">
            <a:off x="1837117" y="2641148"/>
            <a:ext cx="14613766" cy="4928505"/>
          </a:xfrm>
          <a:prstGeom prst="rect">
            <a:avLst/>
          </a:prstGeom>
        </p:spPr>
        <p:txBody>
          <a:bodyPr anchor="t" rtlCol="false" tIns="0" lIns="0" bIns="0" rIns="0">
            <a:spAutoFit/>
          </a:bodyPr>
          <a:lstStyle/>
          <a:p>
            <a:pPr algn="l" marL="570606" indent="-285303" lvl="1">
              <a:lnSpc>
                <a:spcPts val="3964"/>
              </a:lnSpc>
              <a:buFont typeface="Arial"/>
              <a:buChar char="•"/>
            </a:pPr>
            <a:r>
              <a:rPr lang="en-US" sz="2642">
                <a:solidFill>
                  <a:srgbClr val="000000"/>
                </a:solidFill>
                <a:latin typeface="Canva Sans"/>
                <a:ea typeface="Canva Sans"/>
                <a:cs typeface="Canva Sans"/>
                <a:sym typeface="Canva Sans"/>
              </a:rPr>
              <a:t>There is a </a:t>
            </a:r>
            <a:r>
              <a:rPr lang="en-US" b="true" sz="2642">
                <a:solidFill>
                  <a:srgbClr val="000000"/>
                </a:solidFill>
                <a:latin typeface="Canva Sans Bold"/>
                <a:ea typeface="Canva Sans Bold"/>
                <a:cs typeface="Canva Sans Bold"/>
                <a:sym typeface="Canva Sans Bold"/>
              </a:rPr>
              <a:t>statistically significant but negligible positive correlation</a:t>
            </a:r>
            <a:r>
              <a:rPr lang="en-US" sz="2642">
                <a:solidFill>
                  <a:srgbClr val="000000"/>
                </a:solidFill>
                <a:latin typeface="Canva Sans"/>
                <a:ea typeface="Canva Sans"/>
                <a:cs typeface="Canva Sans"/>
                <a:sym typeface="Canva Sans"/>
              </a:rPr>
              <a:t> between the number of reviews a customer has written and their hotel review score.</a:t>
            </a:r>
          </a:p>
          <a:p>
            <a:pPr algn="l" marL="570606" indent="-285303" lvl="1">
              <a:lnSpc>
                <a:spcPts val="3964"/>
              </a:lnSpc>
              <a:buFont typeface="Arial"/>
              <a:buChar char="•"/>
            </a:pPr>
            <a:r>
              <a:rPr lang="en-US" sz="2642">
                <a:solidFill>
                  <a:srgbClr val="000000"/>
                </a:solidFill>
                <a:latin typeface="Canva Sans"/>
                <a:ea typeface="Canva Sans"/>
                <a:cs typeface="Canva Sans"/>
                <a:sym typeface="Canva Sans"/>
              </a:rPr>
              <a:t>Our findings suggest that review frequency does not meaningfully influence review scores, meaning frequent reviewers do not significantly differ in scoring behavior from infrequent reviewers.</a:t>
            </a:r>
          </a:p>
          <a:p>
            <a:pPr algn="l" marL="570606" indent="-285303" lvl="1">
              <a:lnSpc>
                <a:spcPts val="3964"/>
              </a:lnSpc>
              <a:buFont typeface="Arial"/>
              <a:buChar char="•"/>
            </a:pPr>
            <a:r>
              <a:rPr lang="en-US" sz="2642">
                <a:solidFill>
                  <a:srgbClr val="000000"/>
                </a:solidFill>
                <a:latin typeface="Canva Sans"/>
                <a:ea typeface="Canva Sans"/>
                <a:cs typeface="Canva Sans"/>
                <a:sym typeface="Canva Sans"/>
              </a:rPr>
              <a:t>This suggests that other factors, such as individual preferences, hotel service quality, or regional trends, may have a stronger influence on review scores.</a:t>
            </a:r>
          </a:p>
          <a:p>
            <a:pPr algn="l" marL="570606" indent="-285303" lvl="1">
              <a:lnSpc>
                <a:spcPts val="3964"/>
              </a:lnSpc>
              <a:buFont typeface="Arial"/>
              <a:buChar char="•"/>
            </a:pPr>
            <a:r>
              <a:rPr lang="en-US" sz="2642">
                <a:solidFill>
                  <a:srgbClr val="000000"/>
                </a:solidFill>
                <a:latin typeface="Canva Sans"/>
                <a:ea typeface="Canva Sans"/>
                <a:cs typeface="Canva Sans"/>
                <a:sym typeface="Canva Sans"/>
              </a:rPr>
              <a:t>For OTAs and hotels, prioritizing reviews from frequent reviewers in rating algorithms may not substantially improve the accuracy of hotel rankings.</a:t>
            </a:r>
          </a:p>
          <a:p>
            <a:pPr algn="l">
              <a:lnSpc>
                <a:spcPts val="3964"/>
              </a:lnSpc>
            </a:pPr>
          </a:p>
        </p:txBody>
      </p:sp>
      <p:sp>
        <p:nvSpPr>
          <p:cNvPr name="Freeform 8" id="8"/>
          <p:cNvSpPr/>
          <p:nvPr/>
        </p:nvSpPr>
        <p:spPr>
          <a:xfrm flipH="false" flipV="false" rot="0">
            <a:off x="14947924" y="7416166"/>
            <a:ext cx="2311376" cy="2130669"/>
          </a:xfrm>
          <a:custGeom>
            <a:avLst/>
            <a:gdLst/>
            <a:ahLst/>
            <a:cxnLst/>
            <a:rect r="r" b="b" t="t" l="l"/>
            <a:pathLst>
              <a:path h="2130669" w="2311376">
                <a:moveTo>
                  <a:pt x="0" y="0"/>
                </a:moveTo>
                <a:lnTo>
                  <a:pt x="2311376" y="0"/>
                </a:lnTo>
                <a:lnTo>
                  <a:pt x="2311376" y="2130669"/>
                </a:lnTo>
                <a:lnTo>
                  <a:pt x="0" y="21306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DAGgVsyjisY</dc:identifier>
  <dcterms:modified xsi:type="dcterms:W3CDTF">2011-08-01T06:04:30Z</dcterms:modified>
  <cp:revision>1</cp:revision>
  <dc:title>Analyzing the relationship between review frequency and hotel review score</dc:title>
</cp:coreProperties>
</file>