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xend Deca" charset="1" panose="0000000000000000000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slides/slide7.xml" Type="http://schemas.openxmlformats.org/officeDocument/2006/relationships/slide"/><Relationship Id="rId18" Target="slides/slide8.xml" Type="http://schemas.openxmlformats.org/officeDocument/2006/relationships/slide"/><Relationship Id="rId19" Target="slides/slide9.xml" Type="http://schemas.openxmlformats.org/officeDocument/2006/relationships/slide"/><Relationship Id="rId2" Target="presProps.xml" Type="http://schemas.openxmlformats.org/officeDocument/2006/relationships/presProps"/><Relationship Id="rId20" Target="slides/slide10.xml" Type="http://schemas.openxmlformats.org/officeDocument/2006/relationships/slide"/><Relationship Id="rId21" Target="slides/slide11.xml" Type="http://schemas.openxmlformats.org/officeDocument/2006/relationships/slide"/><Relationship Id="rId22"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0731" r="0" b="-70731"/>
            </a:stretch>
          </a:blipFill>
        </p:spPr>
      </p:sp>
      <p:sp>
        <p:nvSpPr>
          <p:cNvPr name="TextBox 3" id="3"/>
          <p:cNvSpPr txBox="true"/>
          <p:nvPr/>
        </p:nvSpPr>
        <p:spPr>
          <a:xfrm rot="0">
            <a:off x="1028700" y="3424432"/>
            <a:ext cx="16230600" cy="1294229"/>
          </a:xfrm>
          <a:prstGeom prst="rect">
            <a:avLst/>
          </a:prstGeom>
        </p:spPr>
        <p:txBody>
          <a:bodyPr anchor="t" rtlCol="false" tIns="0" lIns="0" bIns="0" rIns="0">
            <a:spAutoFit/>
          </a:bodyPr>
          <a:lstStyle/>
          <a:p>
            <a:pPr algn="ctr">
              <a:lnSpc>
                <a:spcPts val="10137"/>
              </a:lnSpc>
            </a:pPr>
            <a:r>
              <a:rPr lang="en-US" sz="8815">
                <a:solidFill>
                  <a:srgbClr val="FFFFFF"/>
                </a:solidFill>
                <a:latin typeface="Lexend Deca"/>
              </a:rPr>
              <a:t>CS334 - PRESENTAION</a:t>
            </a:r>
          </a:p>
        </p:txBody>
      </p:sp>
      <p:sp>
        <p:nvSpPr>
          <p:cNvPr name="TextBox 4" id="4"/>
          <p:cNvSpPr txBox="true"/>
          <p:nvPr/>
        </p:nvSpPr>
        <p:spPr>
          <a:xfrm rot="0">
            <a:off x="4840813" y="6287539"/>
            <a:ext cx="8606373" cy="2972285"/>
          </a:xfrm>
          <a:prstGeom prst="rect">
            <a:avLst/>
          </a:prstGeom>
        </p:spPr>
        <p:txBody>
          <a:bodyPr anchor="t" rtlCol="false" tIns="0" lIns="0" bIns="0" rIns="0">
            <a:spAutoFit/>
          </a:bodyPr>
          <a:lstStyle/>
          <a:p>
            <a:pPr algn="ctr">
              <a:lnSpc>
                <a:spcPts val="4762"/>
              </a:lnSpc>
            </a:pPr>
            <a:r>
              <a:rPr lang="en-US" sz="3284" spc="1340">
                <a:solidFill>
                  <a:srgbClr val="F4D314"/>
                </a:solidFill>
                <a:latin typeface="Lexend Deca"/>
              </a:rPr>
              <a:t>SHAHEER AKHTAR</a:t>
            </a:r>
          </a:p>
          <a:p>
            <a:pPr algn="ctr">
              <a:lnSpc>
                <a:spcPts val="4762"/>
              </a:lnSpc>
            </a:pPr>
            <a:r>
              <a:rPr lang="en-US" sz="3284" spc="1340">
                <a:solidFill>
                  <a:srgbClr val="F4D314"/>
                </a:solidFill>
                <a:latin typeface="Lexend Deca"/>
              </a:rPr>
              <a:t>ABDUL AHAD</a:t>
            </a:r>
          </a:p>
          <a:p>
            <a:pPr algn="ctr">
              <a:lnSpc>
                <a:spcPts val="4762"/>
              </a:lnSpc>
            </a:pPr>
            <a:r>
              <a:rPr lang="en-US" sz="3284" spc="1340">
                <a:solidFill>
                  <a:srgbClr val="F4D314"/>
                </a:solidFill>
                <a:latin typeface="Lexend Deca"/>
              </a:rPr>
              <a:t>MUHAMMAD HASNAIN</a:t>
            </a:r>
          </a:p>
          <a:p>
            <a:pPr algn="ctr">
              <a:lnSpc>
                <a:spcPts val="4762"/>
              </a:lnSpc>
            </a:pPr>
            <a:r>
              <a:rPr lang="en-US" sz="3284" spc="1340">
                <a:solidFill>
                  <a:srgbClr val="F4D314"/>
                </a:solidFill>
                <a:latin typeface="Lexend Deca"/>
              </a:rPr>
              <a:t>USAMA</a:t>
            </a:r>
          </a:p>
          <a:p>
            <a:pPr algn="ctr">
              <a:lnSpc>
                <a:spcPts val="4762"/>
              </a:lnSpc>
            </a:pPr>
            <a:r>
              <a:rPr lang="en-US" sz="3284" spc="1340">
                <a:solidFill>
                  <a:srgbClr val="F4D314"/>
                </a:solidFill>
                <a:latin typeface="Lexend Deca"/>
              </a:rPr>
              <a:t>BILAL ALI</a:t>
            </a:r>
          </a:p>
        </p:txBody>
      </p:sp>
      <p:sp>
        <p:nvSpPr>
          <p:cNvPr name="TextBox 5" id="5"/>
          <p:cNvSpPr txBox="true"/>
          <p:nvPr/>
        </p:nvSpPr>
        <p:spPr>
          <a:xfrm rot="0">
            <a:off x="3151796" y="1979407"/>
            <a:ext cx="11984408" cy="919335"/>
          </a:xfrm>
          <a:prstGeom prst="rect">
            <a:avLst/>
          </a:prstGeom>
        </p:spPr>
        <p:txBody>
          <a:bodyPr anchor="t" rtlCol="false" tIns="0" lIns="0" bIns="0" rIns="0">
            <a:spAutoFit/>
          </a:bodyPr>
          <a:lstStyle/>
          <a:p>
            <a:pPr algn="ctr">
              <a:lnSpc>
                <a:spcPts val="7604"/>
              </a:lnSpc>
            </a:pPr>
            <a:r>
              <a:rPr lang="en-US" sz="5244" spc="786">
                <a:solidFill>
                  <a:srgbClr val="F4D314"/>
                </a:solidFill>
                <a:latin typeface="Lexend Deca"/>
              </a:rPr>
              <a:t>GROUP 18</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1684139" y="287391"/>
            <a:ext cx="14919722"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KEY INSIGHTS &amp; VISUALIZATIONS</a:t>
            </a:r>
          </a:p>
        </p:txBody>
      </p:sp>
      <p:sp>
        <p:nvSpPr>
          <p:cNvPr name="TextBox 3" id="3"/>
          <p:cNvSpPr txBox="true"/>
          <p:nvPr/>
        </p:nvSpPr>
        <p:spPr>
          <a:xfrm rot="0">
            <a:off x="1125842" y="1755707"/>
            <a:ext cx="16133458" cy="7502593"/>
          </a:xfrm>
          <a:prstGeom prst="rect">
            <a:avLst/>
          </a:prstGeom>
        </p:spPr>
        <p:txBody>
          <a:bodyPr anchor="t" rtlCol="false" tIns="0" lIns="0" bIns="0" rIns="0">
            <a:spAutoFit/>
          </a:bodyPr>
          <a:lstStyle/>
          <a:p>
            <a:pPr marL="719279" indent="-359639" lvl="1">
              <a:lnSpc>
                <a:spcPts val="4997"/>
              </a:lnSpc>
              <a:buFont typeface="Arial"/>
              <a:buChar char="•"/>
            </a:pPr>
            <a:r>
              <a:rPr lang="en-US" sz="3331" spc="339">
                <a:solidFill>
                  <a:srgbClr val="FFFFFF"/>
                </a:solidFill>
                <a:latin typeface="Lexend Deca Semi-Bold"/>
              </a:rPr>
              <a:t>Insight 5:</a:t>
            </a:r>
          </a:p>
          <a:p>
            <a:pPr marL="1438558" indent="-479519" lvl="2">
              <a:lnSpc>
                <a:spcPts val="4997"/>
              </a:lnSpc>
              <a:buFont typeface="Arial"/>
              <a:buChar char="⚬"/>
            </a:pPr>
            <a:r>
              <a:rPr lang="en-US" sz="3331" spc="339">
                <a:solidFill>
                  <a:srgbClr val="FFFFFF"/>
                </a:solidFill>
                <a:latin typeface="Lexend Deca Semi-Bold"/>
              </a:rPr>
              <a:t>A specific director’s movies might perform better financially on certain months</a:t>
            </a:r>
          </a:p>
          <a:p>
            <a:pPr marL="719279" indent="-359639" lvl="1">
              <a:lnSpc>
                <a:spcPts val="4997"/>
              </a:lnSpc>
              <a:buFont typeface="Arial"/>
              <a:buChar char="•"/>
            </a:pPr>
            <a:r>
              <a:rPr lang="en-US" sz="3331" spc="339">
                <a:solidFill>
                  <a:srgbClr val="FFFFFF"/>
                </a:solidFill>
                <a:latin typeface="Lexend Deca"/>
              </a:rPr>
              <a:t>Insight 6:</a:t>
            </a:r>
          </a:p>
          <a:p>
            <a:pPr marL="1438558" indent="-479519" lvl="2">
              <a:lnSpc>
                <a:spcPts val="4997"/>
              </a:lnSpc>
              <a:buFont typeface="Arial"/>
              <a:buChar char="⚬"/>
            </a:pPr>
            <a:r>
              <a:rPr lang="en-US" sz="3331" spc="339">
                <a:solidFill>
                  <a:srgbClr val="FFFFFF"/>
                </a:solidFill>
                <a:latin typeface="Lexend Deca"/>
              </a:rPr>
              <a:t>Correlation heatmap varies greatly from director to director</a:t>
            </a:r>
          </a:p>
          <a:p>
            <a:pPr marL="719279" indent="-359639" lvl="1">
              <a:lnSpc>
                <a:spcPts val="4997"/>
              </a:lnSpc>
              <a:buFont typeface="Arial"/>
              <a:buChar char="•"/>
            </a:pPr>
            <a:r>
              <a:rPr lang="en-US" sz="3331" spc="339">
                <a:solidFill>
                  <a:srgbClr val="FFFFFF"/>
                </a:solidFill>
                <a:latin typeface="Lexend Deca"/>
              </a:rPr>
              <a:t>Insight 7:</a:t>
            </a:r>
          </a:p>
          <a:p>
            <a:pPr marL="1438558" indent="-479519" lvl="2">
              <a:lnSpc>
                <a:spcPts val="4997"/>
              </a:lnSpc>
              <a:buFont typeface="Arial"/>
              <a:buChar char="⚬"/>
            </a:pPr>
            <a:r>
              <a:rPr lang="en-US" sz="3331" spc="339">
                <a:solidFill>
                  <a:srgbClr val="FFFFFF"/>
                </a:solidFill>
                <a:latin typeface="Lexend Deca"/>
              </a:rPr>
              <a:t>For certain directors, while movie rating might not affect financial success, the count of ratings has a positive correlation with box office</a:t>
            </a:r>
          </a:p>
          <a:p>
            <a:pPr algn="l">
              <a:lnSpc>
                <a:spcPts val="4997"/>
              </a:lnSpc>
              <a:spcBef>
                <a:spcPct val="0"/>
              </a:spcBef>
            </a:pPr>
          </a:p>
          <a:p>
            <a:pPr algn="l">
              <a:lnSpc>
                <a:spcPts val="4997"/>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4856262" y="499182"/>
            <a:ext cx="8575477"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TRAINED ML MODEL</a:t>
            </a:r>
          </a:p>
        </p:txBody>
      </p:sp>
      <p:sp>
        <p:nvSpPr>
          <p:cNvPr name="TextBox 3" id="3"/>
          <p:cNvSpPr txBox="true"/>
          <p:nvPr/>
        </p:nvSpPr>
        <p:spPr>
          <a:xfrm rot="0">
            <a:off x="1077271" y="1746423"/>
            <a:ext cx="16133458" cy="8131243"/>
          </a:xfrm>
          <a:prstGeom prst="rect">
            <a:avLst/>
          </a:prstGeom>
        </p:spPr>
        <p:txBody>
          <a:bodyPr anchor="t" rtlCol="false" tIns="0" lIns="0" bIns="0" rIns="0">
            <a:spAutoFit/>
          </a:bodyPr>
          <a:lstStyle/>
          <a:p>
            <a:pPr marL="719279" indent="-359639" lvl="1">
              <a:lnSpc>
                <a:spcPts val="4997"/>
              </a:lnSpc>
              <a:buFont typeface="Arial"/>
              <a:buChar char="•"/>
            </a:pPr>
            <a:r>
              <a:rPr lang="en-US" sz="3331" spc="339">
                <a:solidFill>
                  <a:srgbClr val="FFFFFF"/>
                </a:solidFill>
                <a:latin typeface="Lexend Deca"/>
              </a:rPr>
              <a:t>ln addition, we trained a ML model to predict SUCCESS of a Director’s Movie given certain inputs like Genre/Budget etc.</a:t>
            </a:r>
          </a:p>
          <a:p>
            <a:pPr marL="719279" indent="-359639" lvl="1">
              <a:lnSpc>
                <a:spcPts val="4997"/>
              </a:lnSpc>
              <a:buFont typeface="Arial"/>
              <a:buChar char="•"/>
            </a:pPr>
            <a:r>
              <a:rPr lang="en-US" sz="3331" spc="339">
                <a:solidFill>
                  <a:srgbClr val="FFFFFF"/>
                </a:solidFill>
                <a:latin typeface="Lexend Deca"/>
              </a:rPr>
              <a:t>For better modelling, we had to drop some columns.</a:t>
            </a:r>
          </a:p>
          <a:p>
            <a:pPr>
              <a:lnSpc>
                <a:spcPts val="4997"/>
              </a:lnSpc>
            </a:pPr>
          </a:p>
          <a:p>
            <a:pPr marL="719279" indent="-359639" lvl="1">
              <a:lnSpc>
                <a:spcPts val="4997"/>
              </a:lnSpc>
              <a:buFont typeface="Arial"/>
              <a:buChar char="•"/>
            </a:pPr>
            <a:r>
              <a:rPr lang="en-US" sz="3331" spc="339">
                <a:solidFill>
                  <a:srgbClr val="FFFFFF"/>
                </a:solidFill>
                <a:latin typeface="Lexend Deca"/>
              </a:rPr>
              <a:t>Columns we dropped because they were either irrelevant: 'Title', 'Date of Release' (as we had Month and Year already)</a:t>
            </a:r>
          </a:p>
          <a:p>
            <a:pPr>
              <a:lnSpc>
                <a:spcPts val="4997"/>
              </a:lnSpc>
            </a:pPr>
          </a:p>
          <a:p>
            <a:pPr marL="719279" indent="-359639" lvl="1">
              <a:lnSpc>
                <a:spcPts val="4997"/>
              </a:lnSpc>
              <a:buFont typeface="Arial"/>
              <a:buChar char="•"/>
            </a:pPr>
            <a:r>
              <a:rPr lang="en-US" sz="3331" spc="339">
                <a:solidFill>
                  <a:srgbClr val="FFFFFF"/>
                </a:solidFill>
                <a:latin typeface="Lexend Deca"/>
              </a:rPr>
              <a:t>Columns we dropped because they were making the model too complicated: 'Runtime'</a:t>
            </a:r>
          </a:p>
          <a:p>
            <a:pPr>
              <a:lnSpc>
                <a:spcPts val="4997"/>
              </a:lnSpc>
            </a:pPr>
          </a:p>
          <a:p>
            <a:pPr algn="l" marL="719279" indent="-359639" lvl="1">
              <a:lnSpc>
                <a:spcPts val="4997"/>
              </a:lnSpc>
              <a:spcBef>
                <a:spcPct val="0"/>
              </a:spcBef>
              <a:buFont typeface="Arial"/>
              <a:buChar char="•"/>
            </a:pPr>
            <a:r>
              <a:rPr lang="en-US" sz="3331" spc="339">
                <a:solidFill>
                  <a:srgbClr val="FFFFFF"/>
                </a:solidFill>
                <a:latin typeface="Lexend Deca"/>
              </a:rPr>
              <a:t>Columns we dropped because they were not going to be available for a future movie: 'Box Office', 'Rating', 'Number of Ratings', 'success_popularity', 'success_financial'</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4856262" y="499182"/>
            <a:ext cx="8575477"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TRAINED ML MODEL</a:t>
            </a:r>
          </a:p>
        </p:txBody>
      </p:sp>
      <p:sp>
        <p:nvSpPr>
          <p:cNvPr name="TextBox 3" id="3"/>
          <p:cNvSpPr txBox="true"/>
          <p:nvPr/>
        </p:nvSpPr>
        <p:spPr>
          <a:xfrm rot="0">
            <a:off x="1077271" y="1746423"/>
            <a:ext cx="16133458" cy="6873943"/>
          </a:xfrm>
          <a:prstGeom prst="rect">
            <a:avLst/>
          </a:prstGeom>
        </p:spPr>
        <p:txBody>
          <a:bodyPr anchor="t" rtlCol="false" tIns="0" lIns="0" bIns="0" rIns="0">
            <a:spAutoFit/>
          </a:bodyPr>
          <a:lstStyle/>
          <a:p>
            <a:pPr marL="719279" indent="-359639" lvl="1">
              <a:lnSpc>
                <a:spcPts val="4997"/>
              </a:lnSpc>
              <a:buFont typeface="Arial"/>
              <a:buChar char="•"/>
            </a:pPr>
            <a:r>
              <a:rPr lang="en-US" sz="3331" spc="339">
                <a:solidFill>
                  <a:srgbClr val="FFFFFF"/>
                </a:solidFill>
                <a:latin typeface="Lexend Deca"/>
              </a:rPr>
              <a:t>We used multiple approaches to predict the overall success using several techniques like bagging, z-score normalizing, dropping few columns, and even one-hot encoding.</a:t>
            </a:r>
          </a:p>
          <a:p>
            <a:pPr marL="719279" indent="-359639" lvl="1">
              <a:lnSpc>
                <a:spcPts val="4997"/>
              </a:lnSpc>
              <a:buFont typeface="Arial"/>
              <a:buChar char="•"/>
            </a:pPr>
            <a:r>
              <a:rPr lang="en-US" sz="3331" spc="339">
                <a:solidFill>
                  <a:srgbClr val="FFFFFF"/>
                </a:solidFill>
                <a:latin typeface="Lexend Deca"/>
              </a:rPr>
              <a:t>Features we one-hot encoded (that were categorical): 'Director Name', 'Genre', 'Production House', 'Month' (we one-hot encoded month as we were using months as an estimation of seasonality, and did not want months close to one another to be treated similarly)</a:t>
            </a:r>
          </a:p>
          <a:p>
            <a:pPr algn="l" marL="719279" indent="-359639" lvl="1">
              <a:lnSpc>
                <a:spcPts val="4997"/>
              </a:lnSpc>
              <a:spcBef>
                <a:spcPct val="0"/>
              </a:spcBef>
              <a:buFont typeface="Arial"/>
              <a:buChar char="•"/>
            </a:pPr>
            <a:r>
              <a:rPr lang="en-US" sz="3331" spc="339">
                <a:solidFill>
                  <a:srgbClr val="FFFFFF"/>
                </a:solidFill>
                <a:latin typeface="Lexend Deca"/>
              </a:rPr>
              <a:t>To enhance our model’s predictive capabilities, we made further changes by implementing boosting, and trying to predict financial success instead of overall success.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3151796" y="499182"/>
            <a:ext cx="11984408"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OVERVIEW OF DATASET</a:t>
            </a:r>
          </a:p>
        </p:txBody>
      </p:sp>
      <p:sp>
        <p:nvSpPr>
          <p:cNvPr name="TextBox 3" id="3"/>
          <p:cNvSpPr txBox="true"/>
          <p:nvPr/>
        </p:nvSpPr>
        <p:spPr>
          <a:xfrm rot="0">
            <a:off x="0" y="1837277"/>
            <a:ext cx="18288000" cy="7765195"/>
          </a:xfrm>
          <a:prstGeom prst="rect">
            <a:avLst/>
          </a:prstGeom>
        </p:spPr>
        <p:txBody>
          <a:bodyPr anchor="t" rtlCol="false" tIns="0" lIns="0" bIns="0" rIns="0">
            <a:spAutoFit/>
          </a:bodyPr>
          <a:lstStyle/>
          <a:p>
            <a:pPr algn="l" marL="681406" indent="-340703" lvl="1">
              <a:lnSpc>
                <a:spcPts val="4734"/>
              </a:lnSpc>
              <a:buFont typeface="Arial"/>
              <a:buChar char="•"/>
            </a:pPr>
            <a:r>
              <a:rPr lang="en-US" sz="3156" spc="321" strike="noStrike" u="none">
                <a:solidFill>
                  <a:srgbClr val="FFFFFF"/>
                </a:solidFill>
                <a:latin typeface="Lexend Deca"/>
              </a:rPr>
              <a:t>The dataset focuses on historical performance criteria, such as ratings and financial success, for several filmmakers. The dataset includes information about directors, movie budgets, genres, release dates, box office earnings, and ratings. Statistical and data analysis techniques, including regression analysis, correlation studies, and trend analysis, can be applied to draw meaningful insights and answers to these questions.</a:t>
            </a:r>
          </a:p>
          <a:p>
            <a:pPr algn="l">
              <a:lnSpc>
                <a:spcPts val="4734"/>
              </a:lnSpc>
              <a:spcBef>
                <a:spcPct val="0"/>
              </a:spcBef>
            </a:pPr>
          </a:p>
          <a:p>
            <a:pPr algn="l" marL="681406" indent="-340703" lvl="1">
              <a:lnSpc>
                <a:spcPts val="4734"/>
              </a:lnSpc>
              <a:buFont typeface="Arial"/>
              <a:buChar char="•"/>
            </a:pPr>
            <a:r>
              <a:rPr lang="en-US" sz="3156" spc="321" strike="noStrike" u="none">
                <a:solidFill>
                  <a:srgbClr val="FFFFFF"/>
                </a:solidFill>
                <a:latin typeface="Lexend Deca"/>
              </a:rPr>
              <a:t>The model intends to answer a number of important concerns about the film business and the impact of many factors on a director's film productions. The findings from this research can provide valuable insights for the film industry, guiding decision-makers in choosing directors, genres, release dates, and budget allocation strategies to maximize the success of future movie projects, both in the US and worldwide.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1028700" y="388064"/>
            <a:ext cx="7352272" cy="1916285"/>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FEATURES COLLECTED</a:t>
            </a:r>
          </a:p>
        </p:txBody>
      </p:sp>
      <p:sp>
        <p:nvSpPr>
          <p:cNvPr name="TextBox 3" id="3"/>
          <p:cNvSpPr txBox="true"/>
          <p:nvPr/>
        </p:nvSpPr>
        <p:spPr>
          <a:xfrm rot="0">
            <a:off x="1028700" y="2435641"/>
            <a:ext cx="7352272" cy="7400192"/>
          </a:xfrm>
          <a:prstGeom prst="rect">
            <a:avLst/>
          </a:prstGeom>
        </p:spPr>
        <p:txBody>
          <a:bodyPr anchor="t" rtlCol="false" tIns="0" lIns="0" bIns="0" rIns="0">
            <a:spAutoFit/>
          </a:bodyPr>
          <a:lstStyle/>
          <a:p>
            <a:pPr algn="ctr">
              <a:lnSpc>
                <a:spcPts val="4903"/>
              </a:lnSpc>
            </a:pPr>
            <a:r>
              <a:rPr lang="en-US" sz="3269" spc="333">
                <a:solidFill>
                  <a:srgbClr val="FFFFFF"/>
                </a:solidFill>
                <a:latin typeface="Lexend Deca"/>
              </a:rPr>
              <a:t>Director Names </a:t>
            </a:r>
          </a:p>
          <a:p>
            <a:pPr algn="ctr">
              <a:lnSpc>
                <a:spcPts val="4903"/>
              </a:lnSpc>
            </a:pPr>
            <a:r>
              <a:rPr lang="en-US" sz="3269" spc="333">
                <a:solidFill>
                  <a:srgbClr val="FFFFFF"/>
                </a:solidFill>
                <a:latin typeface="Lexend Deca"/>
              </a:rPr>
              <a:t>Movies made by Director</a:t>
            </a:r>
          </a:p>
          <a:p>
            <a:pPr algn="ctr">
              <a:lnSpc>
                <a:spcPts val="4903"/>
              </a:lnSpc>
            </a:pPr>
            <a:r>
              <a:rPr lang="en-US" sz="3269" spc="333">
                <a:solidFill>
                  <a:srgbClr val="FFFFFF"/>
                </a:solidFill>
                <a:latin typeface="Lexend Deca"/>
              </a:rPr>
              <a:t>Movie Names</a:t>
            </a:r>
          </a:p>
          <a:p>
            <a:pPr algn="ctr">
              <a:lnSpc>
                <a:spcPts val="4903"/>
              </a:lnSpc>
            </a:pPr>
            <a:r>
              <a:rPr lang="en-US" sz="3269" spc="333">
                <a:solidFill>
                  <a:srgbClr val="FFFFFF"/>
                </a:solidFill>
                <a:latin typeface="Lexend Deca"/>
              </a:rPr>
              <a:t>Genre(s)</a:t>
            </a:r>
          </a:p>
          <a:p>
            <a:pPr algn="ctr">
              <a:lnSpc>
                <a:spcPts val="4903"/>
              </a:lnSpc>
            </a:pPr>
            <a:r>
              <a:rPr lang="en-US" sz="3269" spc="333">
                <a:solidFill>
                  <a:srgbClr val="FFFFFF"/>
                </a:solidFill>
                <a:latin typeface="Lexend Deca"/>
              </a:rPr>
              <a:t>Date of Release </a:t>
            </a:r>
          </a:p>
          <a:p>
            <a:pPr algn="ctr">
              <a:lnSpc>
                <a:spcPts val="4903"/>
              </a:lnSpc>
            </a:pPr>
            <a:r>
              <a:rPr lang="en-US" sz="3269" spc="333">
                <a:solidFill>
                  <a:srgbClr val="FFFFFF"/>
                </a:solidFill>
                <a:latin typeface="Lexend Deca"/>
              </a:rPr>
              <a:t>Rating Value</a:t>
            </a:r>
          </a:p>
          <a:p>
            <a:pPr algn="ctr">
              <a:lnSpc>
                <a:spcPts val="4903"/>
              </a:lnSpc>
            </a:pPr>
            <a:r>
              <a:rPr lang="en-US" sz="3269" spc="333">
                <a:solidFill>
                  <a:srgbClr val="FFFFFF"/>
                </a:solidFill>
                <a:latin typeface="Lexend Deca"/>
              </a:rPr>
              <a:t>Rating Count</a:t>
            </a:r>
          </a:p>
          <a:p>
            <a:pPr algn="ctr">
              <a:lnSpc>
                <a:spcPts val="4903"/>
              </a:lnSpc>
            </a:pPr>
            <a:r>
              <a:rPr lang="en-US" sz="3269" spc="333">
                <a:solidFill>
                  <a:srgbClr val="FFFFFF"/>
                </a:solidFill>
                <a:latin typeface="Lexend Deca"/>
              </a:rPr>
              <a:t>Runtime</a:t>
            </a:r>
          </a:p>
          <a:p>
            <a:pPr algn="ctr">
              <a:lnSpc>
                <a:spcPts val="4903"/>
              </a:lnSpc>
            </a:pPr>
            <a:r>
              <a:rPr lang="en-US" sz="3269" spc="333">
                <a:solidFill>
                  <a:srgbClr val="FFFFFF"/>
                </a:solidFill>
                <a:latin typeface="Lexend Deca"/>
              </a:rPr>
              <a:t>Year of Release</a:t>
            </a:r>
          </a:p>
          <a:p>
            <a:pPr algn="ctr">
              <a:lnSpc>
                <a:spcPts val="4903"/>
              </a:lnSpc>
            </a:pPr>
            <a:r>
              <a:rPr lang="en-US" sz="3269" spc="333">
                <a:solidFill>
                  <a:srgbClr val="FFFFFF"/>
                </a:solidFill>
                <a:latin typeface="Lexend Deca"/>
              </a:rPr>
              <a:t>MPAA rating (e.g. PG, R)</a:t>
            </a:r>
          </a:p>
          <a:p>
            <a:pPr algn="ctr">
              <a:lnSpc>
                <a:spcPts val="4903"/>
              </a:lnSpc>
            </a:pPr>
            <a:r>
              <a:rPr lang="en-US" sz="3269" spc="333">
                <a:solidFill>
                  <a:srgbClr val="FFFFFF"/>
                </a:solidFill>
                <a:latin typeface="Lexend Deca"/>
              </a:rPr>
              <a:t>Box Office</a:t>
            </a:r>
          </a:p>
          <a:p>
            <a:pPr algn="ctr">
              <a:lnSpc>
                <a:spcPts val="4903"/>
              </a:lnSpc>
            </a:pPr>
            <a:r>
              <a:rPr lang="en-US" sz="3269" spc="333">
                <a:solidFill>
                  <a:srgbClr val="FFFFFF"/>
                </a:solidFill>
                <a:latin typeface="Lexend Deca"/>
              </a:rPr>
              <a:t>Budget</a:t>
            </a:r>
          </a:p>
        </p:txBody>
      </p:sp>
      <p:sp>
        <p:nvSpPr>
          <p:cNvPr name="TextBox 4" id="4"/>
          <p:cNvSpPr txBox="true"/>
          <p:nvPr/>
        </p:nvSpPr>
        <p:spPr>
          <a:xfrm rot="0">
            <a:off x="9144000" y="388064"/>
            <a:ext cx="7352272" cy="1916285"/>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FEATURES </a:t>
            </a:r>
          </a:p>
          <a:p>
            <a:pPr algn="ctr">
              <a:lnSpc>
                <a:spcPts val="7749"/>
              </a:lnSpc>
            </a:pPr>
            <a:r>
              <a:rPr lang="en-US" sz="5344" spc="801">
                <a:solidFill>
                  <a:srgbClr val="F4D314"/>
                </a:solidFill>
                <a:latin typeface="Lexend Deca"/>
              </a:rPr>
              <a:t>TO INFER</a:t>
            </a:r>
          </a:p>
        </p:txBody>
      </p:sp>
      <p:sp>
        <p:nvSpPr>
          <p:cNvPr name="TextBox 5" id="5"/>
          <p:cNvSpPr txBox="true"/>
          <p:nvPr/>
        </p:nvSpPr>
        <p:spPr>
          <a:xfrm rot="0">
            <a:off x="9144000" y="3012208"/>
            <a:ext cx="7352272" cy="5542817"/>
          </a:xfrm>
          <a:prstGeom prst="rect">
            <a:avLst/>
          </a:prstGeom>
        </p:spPr>
        <p:txBody>
          <a:bodyPr anchor="t" rtlCol="false" tIns="0" lIns="0" bIns="0" rIns="0">
            <a:spAutoFit/>
          </a:bodyPr>
          <a:lstStyle/>
          <a:p>
            <a:pPr algn="ctr">
              <a:lnSpc>
                <a:spcPts val="4903"/>
              </a:lnSpc>
            </a:pPr>
            <a:r>
              <a:rPr lang="en-US" sz="3269" spc="333">
                <a:solidFill>
                  <a:srgbClr val="FFFFFF"/>
                </a:solidFill>
                <a:latin typeface="Lexend Deca"/>
              </a:rPr>
              <a:t>Financial Score/Success (using budget and box office)</a:t>
            </a:r>
          </a:p>
          <a:p>
            <a:pPr algn="ctr">
              <a:lnSpc>
                <a:spcPts val="4903"/>
              </a:lnSpc>
            </a:pPr>
          </a:p>
          <a:p>
            <a:pPr algn="ctr">
              <a:lnSpc>
                <a:spcPts val="4903"/>
              </a:lnSpc>
            </a:pPr>
            <a:r>
              <a:rPr lang="en-US" sz="3269" spc="333">
                <a:solidFill>
                  <a:srgbClr val="FFFFFF"/>
                </a:solidFill>
                <a:latin typeface="Lexend Deca"/>
              </a:rPr>
              <a:t>Popularity (using rating and no. of ratings)</a:t>
            </a:r>
          </a:p>
          <a:p>
            <a:pPr algn="ctr">
              <a:lnSpc>
                <a:spcPts val="4903"/>
              </a:lnSpc>
            </a:pPr>
          </a:p>
          <a:p>
            <a:pPr algn="ctr">
              <a:lnSpc>
                <a:spcPts val="4903"/>
              </a:lnSpc>
            </a:pPr>
            <a:r>
              <a:rPr lang="en-US" sz="3269" spc="333">
                <a:solidFill>
                  <a:srgbClr val="FFFFFF"/>
                </a:solidFill>
                <a:latin typeface="Lexend Deca"/>
              </a:rPr>
              <a:t>Category of time of release (weekend release, holiday season etc.)</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2909031" y="896937"/>
            <a:ext cx="12469938"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MAIN RESEARCH QUESTIONS</a:t>
            </a:r>
          </a:p>
        </p:txBody>
      </p:sp>
      <p:sp>
        <p:nvSpPr>
          <p:cNvPr name="TextBox 3" id="3"/>
          <p:cNvSpPr txBox="true"/>
          <p:nvPr/>
        </p:nvSpPr>
        <p:spPr>
          <a:xfrm rot="0">
            <a:off x="1028700" y="2384357"/>
            <a:ext cx="16230600" cy="6873943"/>
          </a:xfrm>
          <a:prstGeom prst="rect">
            <a:avLst/>
          </a:prstGeom>
        </p:spPr>
        <p:txBody>
          <a:bodyPr anchor="t" rtlCol="false" tIns="0" lIns="0" bIns="0" rIns="0">
            <a:spAutoFit/>
          </a:bodyPr>
          <a:lstStyle/>
          <a:p>
            <a:pPr marL="719279" indent="-359639" lvl="1">
              <a:lnSpc>
                <a:spcPts val="4997"/>
              </a:lnSpc>
              <a:buFont typeface="Arial"/>
              <a:buChar char="•"/>
            </a:pPr>
            <a:r>
              <a:rPr lang="en-US" sz="3331" spc="339">
                <a:solidFill>
                  <a:srgbClr val="FFFFFF"/>
                </a:solidFill>
                <a:latin typeface="Lexend Deca"/>
              </a:rPr>
              <a:t>Can predictions be made for the success metrics (e.g. ratings and financial success) for a hypothetical future movies of a director based on their past metrics, whilst accounting for factors like the budget and genre of the future movie? </a:t>
            </a:r>
          </a:p>
          <a:p>
            <a:pPr marL="719279" indent="-359639" lvl="1">
              <a:lnSpc>
                <a:spcPts val="4997"/>
              </a:lnSpc>
              <a:buFont typeface="Arial"/>
              <a:buChar char="•"/>
            </a:pPr>
            <a:r>
              <a:rPr lang="en-US" sz="3331" spc="339">
                <a:solidFill>
                  <a:srgbClr val="FFFFFF"/>
                </a:solidFill>
                <a:latin typeface="Lexend Deca"/>
              </a:rPr>
              <a:t>How have a director’s movies evolved in terms of ratings and financials over time? </a:t>
            </a:r>
          </a:p>
          <a:p>
            <a:pPr marL="719279" indent="-359639" lvl="1">
              <a:lnSpc>
                <a:spcPts val="4997"/>
              </a:lnSpc>
              <a:buFont typeface="Arial"/>
              <a:buChar char="•"/>
            </a:pPr>
            <a:r>
              <a:rPr lang="en-US" sz="3331" spc="339">
                <a:solidFill>
                  <a:srgbClr val="FFFFFF"/>
                </a:solidFill>
                <a:latin typeface="Lexend Deca"/>
              </a:rPr>
              <a:t>For a director, how strongly does the budget affect the box office? </a:t>
            </a:r>
          </a:p>
          <a:p>
            <a:pPr marL="719279" indent="-359639" lvl="1">
              <a:lnSpc>
                <a:spcPts val="4997"/>
              </a:lnSpc>
              <a:buFont typeface="Arial"/>
              <a:buChar char="•"/>
            </a:pPr>
            <a:r>
              <a:rPr lang="en-US" sz="3331" spc="339">
                <a:solidFill>
                  <a:srgbClr val="FFFFFF"/>
                </a:solidFill>
                <a:latin typeface="Lexend Deca"/>
              </a:rPr>
              <a:t>For a director, how strongly does the box office affect ratings? </a:t>
            </a:r>
          </a:p>
          <a:p>
            <a:pPr marL="719279" indent="-359639" lvl="1">
              <a:lnSpc>
                <a:spcPts val="4997"/>
              </a:lnSpc>
              <a:buFont typeface="Arial"/>
              <a:buChar char="•"/>
            </a:pPr>
            <a:r>
              <a:rPr lang="en-US" sz="3331" spc="339">
                <a:solidFill>
                  <a:srgbClr val="FFFFFF"/>
                </a:solidFill>
                <a:latin typeface="Lexend Deca"/>
              </a:rPr>
              <a:t>Does the director fare better with certain genres?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1418459" y="896937"/>
            <a:ext cx="15548223"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ADDITIONAL RESEARCH QUESTIONS</a:t>
            </a:r>
          </a:p>
        </p:txBody>
      </p:sp>
      <p:sp>
        <p:nvSpPr>
          <p:cNvPr name="TextBox 3" id="3"/>
          <p:cNvSpPr txBox="true"/>
          <p:nvPr/>
        </p:nvSpPr>
        <p:spPr>
          <a:xfrm rot="0">
            <a:off x="1125842" y="2584818"/>
            <a:ext cx="16133458" cy="3730693"/>
          </a:xfrm>
          <a:prstGeom prst="rect">
            <a:avLst/>
          </a:prstGeom>
        </p:spPr>
        <p:txBody>
          <a:bodyPr anchor="t" rtlCol="false" tIns="0" lIns="0" bIns="0" rIns="0">
            <a:spAutoFit/>
          </a:bodyPr>
          <a:lstStyle/>
          <a:p>
            <a:pPr algn="l">
              <a:lnSpc>
                <a:spcPts val="4997"/>
              </a:lnSpc>
              <a:spcBef>
                <a:spcPct val="0"/>
              </a:spcBef>
            </a:pPr>
            <a:r>
              <a:rPr lang="en-US" sz="3331" spc="339" strike="noStrike" u="none">
                <a:solidFill>
                  <a:srgbClr val="FFFFFF"/>
                </a:solidFill>
                <a:latin typeface="Lexend Deca"/>
              </a:rPr>
              <a:t>Further research questions only for US markets for movies with US releases:</a:t>
            </a:r>
          </a:p>
          <a:p>
            <a:pPr algn="l">
              <a:lnSpc>
                <a:spcPts val="4997"/>
              </a:lnSpc>
              <a:spcBef>
                <a:spcPct val="0"/>
              </a:spcBef>
            </a:pPr>
            <a:r>
              <a:rPr lang="en-US" sz="3331" spc="339" strike="noStrike" u="none">
                <a:solidFill>
                  <a:srgbClr val="FFFFFF"/>
                </a:solidFill>
                <a:latin typeface="Lexend Deca"/>
              </a:rPr>
              <a:t> </a:t>
            </a:r>
          </a:p>
          <a:p>
            <a:pPr algn="l" marL="719279" indent="-359639" lvl="1">
              <a:lnSpc>
                <a:spcPts val="4997"/>
              </a:lnSpc>
              <a:spcBef>
                <a:spcPct val="0"/>
              </a:spcBef>
              <a:buFont typeface="Arial"/>
              <a:buChar char="•"/>
            </a:pPr>
            <a:r>
              <a:rPr lang="en-US" sz="3331" spc="339" strike="noStrike" u="none">
                <a:solidFill>
                  <a:srgbClr val="FFFFFF"/>
                </a:solidFill>
                <a:latin typeface="Lexend Deca"/>
              </a:rPr>
              <a:t>Does seasonality impact financial success of a movie, such as Christmas holidays or weekend releases? </a:t>
            </a:r>
          </a:p>
          <a:p>
            <a:pPr algn="l" marL="719279" indent="-359639" lvl="1">
              <a:lnSpc>
                <a:spcPts val="4997"/>
              </a:lnSpc>
              <a:spcBef>
                <a:spcPct val="0"/>
              </a:spcBef>
              <a:buFont typeface="Arial"/>
              <a:buChar char="•"/>
            </a:pPr>
            <a:r>
              <a:rPr lang="en-US" sz="3331" spc="339" strike="noStrike" u="none">
                <a:solidFill>
                  <a:srgbClr val="FFFFFF"/>
                </a:solidFill>
                <a:latin typeface="Lexend Deca"/>
              </a:rPr>
              <a:t>US financial situation’s impact on a movie’s box office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4327231" y="896937"/>
            <a:ext cx="9730680"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DATA PREPROCESSING</a:t>
            </a:r>
          </a:p>
        </p:txBody>
      </p:sp>
      <p:sp>
        <p:nvSpPr>
          <p:cNvPr name="TextBox 3" id="3"/>
          <p:cNvSpPr txBox="true"/>
          <p:nvPr/>
        </p:nvSpPr>
        <p:spPr>
          <a:xfrm rot="0">
            <a:off x="1125842" y="2584818"/>
            <a:ext cx="16133458" cy="5616643"/>
          </a:xfrm>
          <a:prstGeom prst="rect">
            <a:avLst/>
          </a:prstGeom>
        </p:spPr>
        <p:txBody>
          <a:bodyPr anchor="t" rtlCol="false" tIns="0" lIns="0" bIns="0" rIns="0">
            <a:spAutoFit/>
          </a:bodyPr>
          <a:lstStyle/>
          <a:p>
            <a:pPr algn="l">
              <a:lnSpc>
                <a:spcPts val="4997"/>
              </a:lnSpc>
              <a:spcBef>
                <a:spcPct val="0"/>
              </a:spcBef>
            </a:pPr>
            <a:r>
              <a:rPr lang="en-US" sz="3331" spc="339">
                <a:solidFill>
                  <a:srgbClr val="FFFFFF"/>
                </a:solidFill>
                <a:latin typeface="Lexend Deca"/>
              </a:rPr>
              <a:t>Ov</a:t>
            </a:r>
            <a:r>
              <a:rPr lang="en-US" sz="3331" spc="339" strike="noStrike" u="none">
                <a:solidFill>
                  <a:srgbClr val="FFFFFF"/>
                </a:solidFill>
                <a:latin typeface="Lexend Deca"/>
              </a:rPr>
              <a:t>erview of Cleaning Steps:</a:t>
            </a:r>
          </a:p>
          <a:p>
            <a:pPr algn="l">
              <a:lnSpc>
                <a:spcPts val="4997"/>
              </a:lnSpc>
              <a:spcBef>
                <a:spcPct val="0"/>
              </a:spcBef>
            </a:pPr>
          </a:p>
          <a:p>
            <a:pPr algn="l" marL="719279" indent="-359639" lvl="1">
              <a:lnSpc>
                <a:spcPts val="4997"/>
              </a:lnSpc>
              <a:spcBef>
                <a:spcPct val="0"/>
              </a:spcBef>
              <a:buFont typeface="Arial"/>
              <a:buChar char="•"/>
            </a:pPr>
            <a:r>
              <a:rPr lang="en-US" sz="3331" spc="339" strike="noStrike" u="none">
                <a:solidFill>
                  <a:srgbClr val="FFFFFF"/>
                </a:solidFill>
                <a:latin typeface="Lexend Deca"/>
              </a:rPr>
              <a:t>Removed 'MPAA Rating' field due to numerous null values.</a:t>
            </a:r>
          </a:p>
          <a:p>
            <a:pPr algn="l" marL="719279" indent="-359639" lvl="1">
              <a:lnSpc>
                <a:spcPts val="4997"/>
              </a:lnSpc>
              <a:spcBef>
                <a:spcPct val="0"/>
              </a:spcBef>
              <a:buFont typeface="Arial"/>
              <a:buChar char="•"/>
            </a:pPr>
            <a:r>
              <a:rPr lang="en-US" sz="3331" spc="339" strike="noStrike" u="none">
                <a:solidFill>
                  <a:srgbClr val="FFFFFF"/>
                </a:solidFill>
                <a:latin typeface="Lexend Deca"/>
              </a:rPr>
              <a:t>Dropped rows with null values.</a:t>
            </a:r>
          </a:p>
          <a:p>
            <a:pPr algn="l" marL="719279" indent="-359639" lvl="1">
              <a:lnSpc>
                <a:spcPts val="4997"/>
              </a:lnSpc>
              <a:spcBef>
                <a:spcPct val="0"/>
              </a:spcBef>
              <a:buFont typeface="Arial"/>
              <a:buChar char="•"/>
            </a:pPr>
            <a:r>
              <a:rPr lang="en-US" sz="3331" spc="339" strike="noStrike" u="none">
                <a:solidFill>
                  <a:srgbClr val="FFFFFF"/>
                </a:solidFill>
                <a:latin typeface="Lexend Deca"/>
              </a:rPr>
              <a:t>Removed duplicate rows.</a:t>
            </a:r>
          </a:p>
          <a:p>
            <a:pPr algn="l" marL="719279" indent="-359639" lvl="1">
              <a:lnSpc>
                <a:spcPts val="4997"/>
              </a:lnSpc>
              <a:spcBef>
                <a:spcPct val="0"/>
              </a:spcBef>
              <a:buFont typeface="Arial"/>
              <a:buChar char="•"/>
            </a:pPr>
            <a:r>
              <a:rPr lang="en-US" sz="3331" spc="339" strike="noStrike" u="none">
                <a:solidFill>
                  <a:srgbClr val="FFFFFF"/>
                </a:solidFill>
                <a:latin typeface="Lexend Deca"/>
              </a:rPr>
              <a:t>Converted 'Budget' and 'Box Office' to numeric values.</a:t>
            </a:r>
          </a:p>
          <a:p>
            <a:pPr algn="l" marL="719279" indent="-359639" lvl="1">
              <a:lnSpc>
                <a:spcPts val="4997"/>
              </a:lnSpc>
              <a:spcBef>
                <a:spcPct val="0"/>
              </a:spcBef>
              <a:buFont typeface="Arial"/>
              <a:buChar char="•"/>
            </a:pPr>
            <a:r>
              <a:rPr lang="en-US" sz="3331" spc="339" strike="noStrike" u="none">
                <a:solidFill>
                  <a:srgbClr val="FFFFFF"/>
                </a:solidFill>
                <a:latin typeface="Lexend Deca"/>
              </a:rPr>
              <a:t>Converted 'Date of Release' to datetime format.</a:t>
            </a:r>
          </a:p>
          <a:p>
            <a:pPr algn="l" marL="719279" indent="-359639" lvl="1">
              <a:lnSpc>
                <a:spcPts val="4997"/>
              </a:lnSpc>
              <a:spcBef>
                <a:spcPct val="0"/>
              </a:spcBef>
              <a:buFont typeface="Arial"/>
              <a:buChar char="•"/>
            </a:pPr>
            <a:r>
              <a:rPr lang="en-US" sz="3331" spc="339" strike="noStrike" u="none">
                <a:solidFill>
                  <a:srgbClr val="FFFFFF"/>
                </a:solidFill>
                <a:latin typeface="Lexend Deca"/>
              </a:rPr>
              <a:t>Replaced missing values in numerical columns with mean values.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3121425" y="896937"/>
            <a:ext cx="12142291"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RESEARCH QUESTIONS (1/2)</a:t>
            </a:r>
          </a:p>
        </p:txBody>
      </p:sp>
      <p:sp>
        <p:nvSpPr>
          <p:cNvPr name="TextBox 3" id="3"/>
          <p:cNvSpPr txBox="true"/>
          <p:nvPr/>
        </p:nvSpPr>
        <p:spPr>
          <a:xfrm rot="0">
            <a:off x="1125842" y="2584818"/>
            <a:ext cx="16133458" cy="7502593"/>
          </a:xfrm>
          <a:prstGeom prst="rect">
            <a:avLst/>
          </a:prstGeom>
        </p:spPr>
        <p:txBody>
          <a:bodyPr anchor="t" rtlCol="false" tIns="0" lIns="0" bIns="0" rIns="0">
            <a:spAutoFit/>
          </a:bodyPr>
          <a:lstStyle/>
          <a:p>
            <a:pPr marL="719279" indent="-359639" lvl="1">
              <a:lnSpc>
                <a:spcPts val="4997"/>
              </a:lnSpc>
              <a:buFont typeface="Arial"/>
              <a:buChar char="•"/>
            </a:pPr>
            <a:r>
              <a:rPr lang="en-US" sz="3331" spc="339">
                <a:solidFill>
                  <a:srgbClr val="FFFFFF"/>
                </a:solidFill>
                <a:latin typeface="Lexend Deca Semi-Bold"/>
              </a:rPr>
              <a:t>Question 1:</a:t>
            </a:r>
          </a:p>
          <a:p>
            <a:pPr algn="l" marL="1438558" indent="-479519" lvl="2">
              <a:lnSpc>
                <a:spcPts val="4997"/>
              </a:lnSpc>
              <a:spcBef>
                <a:spcPct val="0"/>
              </a:spcBef>
              <a:buFont typeface="Arial"/>
              <a:buChar char="⚬"/>
            </a:pPr>
            <a:r>
              <a:rPr lang="en-US" sz="3331" spc="339">
                <a:solidFill>
                  <a:srgbClr val="FFFFFF"/>
                </a:solidFill>
                <a:latin typeface="Lexend Deca"/>
              </a:rPr>
              <a:t>Do</a:t>
            </a:r>
            <a:r>
              <a:rPr lang="en-US" sz="3331" spc="339" strike="noStrike" u="none">
                <a:solidFill>
                  <a:srgbClr val="FFFFFF"/>
                </a:solidFill>
                <a:latin typeface="Lexend Deca"/>
              </a:rPr>
              <a:t>es the number of ratings impact th</a:t>
            </a:r>
            <a:r>
              <a:rPr lang="en-US" sz="3331" spc="339" strike="noStrike" u="none">
                <a:solidFill>
                  <a:srgbClr val="FFFFFF"/>
                </a:solidFill>
                <a:latin typeface="Lexend Deca"/>
              </a:rPr>
              <a:t>e movie's rating score?</a:t>
            </a:r>
          </a:p>
          <a:p>
            <a:pPr algn="l" marL="719279" indent="-359639" lvl="1">
              <a:lnSpc>
                <a:spcPts val="4997"/>
              </a:lnSpc>
              <a:spcBef>
                <a:spcPct val="0"/>
              </a:spcBef>
              <a:buFont typeface="Arial"/>
              <a:buChar char="•"/>
            </a:pPr>
            <a:r>
              <a:rPr lang="en-US" sz="3331" spc="339" strike="noStrike" u="none">
                <a:solidFill>
                  <a:srgbClr val="FFFFFF"/>
                </a:solidFill>
                <a:latin typeface="Lexend Deca"/>
              </a:rPr>
              <a:t>Question 2:</a:t>
            </a:r>
          </a:p>
          <a:p>
            <a:pPr algn="l" marL="1438558" indent="-479519" lvl="2">
              <a:lnSpc>
                <a:spcPts val="4997"/>
              </a:lnSpc>
              <a:spcBef>
                <a:spcPct val="0"/>
              </a:spcBef>
              <a:buFont typeface="Arial"/>
              <a:buChar char="⚬"/>
            </a:pPr>
            <a:r>
              <a:rPr lang="en-US" sz="3331" spc="339" strike="noStrike" u="none">
                <a:solidFill>
                  <a:srgbClr val="FFFFFF"/>
                </a:solidFill>
                <a:latin typeface="Lexend Deca"/>
              </a:rPr>
              <a:t>What are the key factors influencing a movie's success, both in terms of popularity and financial performance?</a:t>
            </a:r>
          </a:p>
          <a:p>
            <a:pPr algn="l" marL="719279" indent="-359639" lvl="1">
              <a:lnSpc>
                <a:spcPts val="4997"/>
              </a:lnSpc>
              <a:spcBef>
                <a:spcPct val="0"/>
              </a:spcBef>
              <a:buFont typeface="Arial"/>
              <a:buChar char="•"/>
            </a:pPr>
            <a:r>
              <a:rPr lang="en-US" sz="3331" spc="339" strike="noStrike" u="none">
                <a:solidFill>
                  <a:srgbClr val="FFFFFF"/>
                </a:solidFill>
                <a:latin typeface="Lexend Deca"/>
              </a:rPr>
              <a:t>Question 3:</a:t>
            </a:r>
          </a:p>
          <a:p>
            <a:pPr algn="l" marL="1438558" indent="-479519" lvl="2">
              <a:lnSpc>
                <a:spcPts val="4997"/>
              </a:lnSpc>
              <a:spcBef>
                <a:spcPct val="0"/>
              </a:spcBef>
              <a:buFont typeface="Arial"/>
              <a:buChar char="⚬"/>
            </a:pPr>
            <a:r>
              <a:rPr lang="en-US" sz="3331" spc="339" strike="noStrike" u="none">
                <a:solidFill>
                  <a:srgbClr val="FFFFFF"/>
                </a:solidFill>
                <a:latin typeface="Lexend Deca"/>
              </a:rPr>
              <a:t>How has the performance of movies changed over time?</a:t>
            </a:r>
          </a:p>
          <a:p>
            <a:pPr algn="l" marL="719279" indent="-359639" lvl="1">
              <a:lnSpc>
                <a:spcPts val="4997"/>
              </a:lnSpc>
              <a:spcBef>
                <a:spcPct val="0"/>
              </a:spcBef>
              <a:buFont typeface="Arial"/>
              <a:buChar char="•"/>
            </a:pPr>
            <a:r>
              <a:rPr lang="en-US" sz="3331" spc="339" strike="noStrike" u="none">
                <a:solidFill>
                  <a:srgbClr val="FFFFFF"/>
                </a:solidFill>
                <a:latin typeface="Lexend Deca"/>
              </a:rPr>
              <a:t>Question 4:</a:t>
            </a:r>
          </a:p>
          <a:p>
            <a:pPr algn="l" marL="1438558" indent="-479519" lvl="2">
              <a:lnSpc>
                <a:spcPts val="4997"/>
              </a:lnSpc>
              <a:spcBef>
                <a:spcPct val="0"/>
              </a:spcBef>
              <a:buFont typeface="Arial"/>
              <a:buChar char="⚬"/>
            </a:pPr>
            <a:r>
              <a:rPr lang="en-US" sz="3331" spc="339" strike="noStrike" u="none">
                <a:solidFill>
                  <a:srgbClr val="FFFFFF"/>
                </a:solidFill>
                <a:latin typeface="Lexend Deca"/>
              </a:rPr>
              <a:t> Can a director's future success be predicted based on past performance?</a:t>
            </a:r>
          </a:p>
          <a:p>
            <a:pPr algn="l">
              <a:lnSpc>
                <a:spcPts val="4997"/>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3105128" y="896937"/>
            <a:ext cx="12174885"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RESEARCH QUESTIONS (2/2)</a:t>
            </a:r>
          </a:p>
        </p:txBody>
      </p:sp>
      <p:sp>
        <p:nvSpPr>
          <p:cNvPr name="TextBox 3" id="3"/>
          <p:cNvSpPr txBox="true"/>
          <p:nvPr/>
        </p:nvSpPr>
        <p:spPr>
          <a:xfrm rot="0">
            <a:off x="1125842" y="2584818"/>
            <a:ext cx="16133458" cy="5616643"/>
          </a:xfrm>
          <a:prstGeom prst="rect">
            <a:avLst/>
          </a:prstGeom>
        </p:spPr>
        <p:txBody>
          <a:bodyPr anchor="t" rtlCol="false" tIns="0" lIns="0" bIns="0" rIns="0">
            <a:spAutoFit/>
          </a:bodyPr>
          <a:lstStyle/>
          <a:p>
            <a:pPr marL="719279" indent="-359639" lvl="1">
              <a:lnSpc>
                <a:spcPts val="4997"/>
              </a:lnSpc>
              <a:buFont typeface="Arial"/>
              <a:buChar char="•"/>
            </a:pPr>
            <a:r>
              <a:rPr lang="en-US" sz="3331" spc="339">
                <a:solidFill>
                  <a:srgbClr val="FFFFFF"/>
                </a:solidFill>
                <a:latin typeface="Lexend Deca Semi-Bold"/>
              </a:rPr>
              <a:t>Question 5:</a:t>
            </a:r>
          </a:p>
          <a:p>
            <a:pPr marL="1438558" indent="-479519" lvl="2">
              <a:lnSpc>
                <a:spcPts val="4997"/>
              </a:lnSpc>
              <a:buFont typeface="Arial"/>
              <a:buChar char="⚬"/>
            </a:pPr>
            <a:r>
              <a:rPr lang="en-US" sz="3331" spc="339">
                <a:solidFill>
                  <a:srgbClr val="FFFFFF"/>
                </a:solidFill>
                <a:latin typeface="Lexend Deca Semi-Bold"/>
              </a:rPr>
              <a:t>How does a director's filmography evolve in terms of ratings and financial returns over time?</a:t>
            </a:r>
          </a:p>
          <a:p>
            <a:pPr marL="719279" indent="-359639" lvl="1">
              <a:lnSpc>
                <a:spcPts val="4997"/>
              </a:lnSpc>
              <a:buFont typeface="Arial"/>
              <a:buChar char="•"/>
            </a:pPr>
            <a:r>
              <a:rPr lang="en-US" sz="3331" spc="339">
                <a:solidFill>
                  <a:srgbClr val="FFFFFF"/>
                </a:solidFill>
                <a:latin typeface="Lexend Deca Semi-Bold"/>
              </a:rPr>
              <a:t>Question 6:</a:t>
            </a:r>
          </a:p>
          <a:p>
            <a:pPr marL="1438558" indent="-479519" lvl="2">
              <a:lnSpc>
                <a:spcPts val="4997"/>
              </a:lnSpc>
              <a:buFont typeface="Arial"/>
              <a:buChar char="⚬"/>
            </a:pPr>
            <a:r>
              <a:rPr lang="en-US" sz="3331" spc="339">
                <a:solidFill>
                  <a:srgbClr val="FFFFFF"/>
                </a:solidFill>
                <a:latin typeface="Lexend Deca Semi-Bold"/>
              </a:rPr>
              <a:t>What role does budget play in a film's box office and critical success?</a:t>
            </a:r>
          </a:p>
          <a:p>
            <a:pPr marL="719279" indent="-359639" lvl="1">
              <a:lnSpc>
                <a:spcPts val="4997"/>
              </a:lnSpc>
              <a:buFont typeface="Arial"/>
              <a:buChar char="•"/>
            </a:pPr>
            <a:r>
              <a:rPr lang="en-US" sz="3331" spc="339">
                <a:solidFill>
                  <a:srgbClr val="FFFFFF"/>
                </a:solidFill>
                <a:latin typeface="Lexend Deca Semi-Bold"/>
              </a:rPr>
              <a:t>Question 7:</a:t>
            </a:r>
          </a:p>
          <a:p>
            <a:pPr algn="l" marL="1438558" indent="-479519" lvl="2">
              <a:lnSpc>
                <a:spcPts val="4997"/>
              </a:lnSpc>
              <a:spcBef>
                <a:spcPct val="0"/>
              </a:spcBef>
              <a:buFont typeface="Arial"/>
              <a:buChar char="⚬"/>
            </a:pPr>
            <a:r>
              <a:rPr lang="en-US" sz="3331" spc="339">
                <a:solidFill>
                  <a:srgbClr val="FFFFFF"/>
                </a:solidFill>
                <a:latin typeface="Lexend Deca Semi-Bold"/>
              </a:rPr>
              <a:t>How does genre preference influence a director's success?</a:t>
            </a:r>
          </a:p>
          <a:p>
            <a:pPr algn="l">
              <a:lnSpc>
                <a:spcPts val="4997"/>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33035"/>
        </a:solidFill>
      </p:bgPr>
    </p:bg>
    <p:spTree>
      <p:nvGrpSpPr>
        <p:cNvPr id="1" name=""/>
        <p:cNvGrpSpPr/>
        <p:nvPr/>
      </p:nvGrpSpPr>
      <p:grpSpPr>
        <a:xfrm>
          <a:off x="0" y="0"/>
          <a:ext cx="0" cy="0"/>
          <a:chOff x="0" y="0"/>
          <a:chExt cx="0" cy="0"/>
        </a:xfrm>
      </p:grpSpPr>
      <p:sp>
        <p:nvSpPr>
          <p:cNvPr name="TextBox 2" id="2"/>
          <p:cNvSpPr txBox="true"/>
          <p:nvPr/>
        </p:nvSpPr>
        <p:spPr>
          <a:xfrm rot="0">
            <a:off x="1684139" y="287391"/>
            <a:ext cx="14919722" cy="935210"/>
          </a:xfrm>
          <a:prstGeom prst="rect">
            <a:avLst/>
          </a:prstGeom>
        </p:spPr>
        <p:txBody>
          <a:bodyPr anchor="t" rtlCol="false" tIns="0" lIns="0" bIns="0" rIns="0">
            <a:spAutoFit/>
          </a:bodyPr>
          <a:lstStyle/>
          <a:p>
            <a:pPr algn="ctr">
              <a:lnSpc>
                <a:spcPts val="7749"/>
              </a:lnSpc>
            </a:pPr>
            <a:r>
              <a:rPr lang="en-US" sz="5344" spc="801">
                <a:solidFill>
                  <a:srgbClr val="F4D314"/>
                </a:solidFill>
                <a:latin typeface="Lexend Deca"/>
              </a:rPr>
              <a:t>KEY INSIGHTS &amp; VISUALIZATIONS</a:t>
            </a:r>
          </a:p>
        </p:txBody>
      </p:sp>
      <p:sp>
        <p:nvSpPr>
          <p:cNvPr name="TextBox 3" id="3"/>
          <p:cNvSpPr txBox="true"/>
          <p:nvPr/>
        </p:nvSpPr>
        <p:spPr>
          <a:xfrm rot="0">
            <a:off x="1125842" y="1348668"/>
            <a:ext cx="16133458" cy="9388543"/>
          </a:xfrm>
          <a:prstGeom prst="rect">
            <a:avLst/>
          </a:prstGeom>
        </p:spPr>
        <p:txBody>
          <a:bodyPr anchor="t" rtlCol="false" tIns="0" lIns="0" bIns="0" rIns="0">
            <a:spAutoFit/>
          </a:bodyPr>
          <a:lstStyle/>
          <a:p>
            <a:pPr marL="719279" indent="-359639" lvl="1">
              <a:lnSpc>
                <a:spcPts val="4997"/>
              </a:lnSpc>
              <a:buFont typeface="Arial"/>
              <a:buChar char="•"/>
            </a:pPr>
            <a:r>
              <a:rPr lang="en-US" sz="3331" spc="339">
                <a:solidFill>
                  <a:srgbClr val="FFFFFF"/>
                </a:solidFill>
                <a:latin typeface="Lexend Deca Semi-Bold"/>
              </a:rPr>
              <a:t>Insight 1:</a:t>
            </a:r>
          </a:p>
          <a:p>
            <a:pPr marL="1438558" indent="-479519" lvl="2">
              <a:lnSpc>
                <a:spcPts val="4997"/>
              </a:lnSpc>
              <a:buFont typeface="Arial"/>
              <a:buChar char="⚬"/>
            </a:pPr>
            <a:r>
              <a:rPr lang="en-US" sz="3331" spc="339">
                <a:solidFill>
                  <a:srgbClr val="FFFFFF"/>
                </a:solidFill>
                <a:latin typeface="Lexend Deca Semi-Bold"/>
              </a:rPr>
              <a:t>Movies with higher ratings tend to have a higher box office performance.</a:t>
            </a:r>
          </a:p>
          <a:p>
            <a:pPr marL="719279" indent="-359639" lvl="1">
              <a:lnSpc>
                <a:spcPts val="4997"/>
              </a:lnSpc>
              <a:buFont typeface="Arial"/>
              <a:buChar char="•"/>
            </a:pPr>
            <a:r>
              <a:rPr lang="en-US" sz="3331" spc="339">
                <a:solidFill>
                  <a:srgbClr val="FFFFFF"/>
                </a:solidFill>
                <a:latin typeface="Lexend Deca Semi-Bold"/>
              </a:rPr>
              <a:t>Insight 2:</a:t>
            </a:r>
          </a:p>
          <a:p>
            <a:pPr marL="1438558" indent="-479519" lvl="2">
              <a:lnSpc>
                <a:spcPts val="4997"/>
              </a:lnSpc>
              <a:buFont typeface="Arial"/>
              <a:buChar char="⚬"/>
            </a:pPr>
            <a:r>
              <a:rPr lang="en-US" sz="3331" spc="339">
                <a:solidFill>
                  <a:srgbClr val="FFFFFF"/>
                </a:solidFill>
                <a:latin typeface="Lexend Deca Semi-Bold"/>
              </a:rPr>
              <a:t>The success score, considering both popularity and financial aspects, provides a metric of a movie's overall success.</a:t>
            </a:r>
          </a:p>
          <a:p>
            <a:pPr marL="719279" indent="-359639" lvl="1">
              <a:lnSpc>
                <a:spcPts val="4997"/>
              </a:lnSpc>
              <a:buFont typeface="Arial"/>
              <a:buChar char="•"/>
            </a:pPr>
            <a:r>
              <a:rPr lang="en-US" sz="3331" spc="339">
                <a:solidFill>
                  <a:srgbClr val="FFFFFF"/>
                </a:solidFill>
                <a:latin typeface="Lexend Deca Semi-Bold"/>
              </a:rPr>
              <a:t>Insight 3:</a:t>
            </a:r>
          </a:p>
          <a:p>
            <a:pPr marL="1438558" indent="-479519" lvl="2">
              <a:lnSpc>
                <a:spcPts val="4997"/>
              </a:lnSpc>
              <a:buFont typeface="Arial"/>
              <a:buChar char="⚬"/>
            </a:pPr>
            <a:r>
              <a:rPr lang="en-US" sz="3331" spc="339">
                <a:solidFill>
                  <a:srgbClr val="FFFFFF"/>
                </a:solidFill>
                <a:latin typeface="Lexend Deca Semi-Bold"/>
              </a:rPr>
              <a:t>Certain genres may be more popular among audiences for specific directors, impacting both ratings and box office earnings.</a:t>
            </a:r>
          </a:p>
          <a:p>
            <a:pPr marL="719279" indent="-359639" lvl="1">
              <a:lnSpc>
                <a:spcPts val="4997"/>
              </a:lnSpc>
              <a:buFont typeface="Arial"/>
              <a:buChar char="•"/>
            </a:pPr>
            <a:r>
              <a:rPr lang="en-US" sz="3331" spc="339">
                <a:solidFill>
                  <a:srgbClr val="FFFFFF"/>
                </a:solidFill>
                <a:latin typeface="Lexend Deca Semi-Bold"/>
              </a:rPr>
              <a:t>Insight 4:</a:t>
            </a:r>
          </a:p>
          <a:p>
            <a:pPr algn="l" marL="1438558" indent="-479519" lvl="2">
              <a:lnSpc>
                <a:spcPts val="4997"/>
              </a:lnSpc>
              <a:spcBef>
                <a:spcPct val="0"/>
              </a:spcBef>
              <a:buFont typeface="Arial"/>
              <a:buChar char="⚬"/>
            </a:pPr>
            <a:r>
              <a:rPr lang="en-US" sz="3331" spc="339">
                <a:solidFill>
                  <a:srgbClr val="FFFFFF"/>
                </a:solidFill>
                <a:latin typeface="Lexend Deca Semi-Bold"/>
              </a:rPr>
              <a:t>A higher movie budget might not always correlate to a higher box office</a:t>
            </a:r>
          </a:p>
          <a:p>
            <a:pPr algn="l">
              <a:lnSpc>
                <a:spcPts val="499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DAFyppFsoeI</dc:identifier>
  <dcterms:modified xsi:type="dcterms:W3CDTF">2011-08-01T06:04:30Z</dcterms:modified>
  <cp:revision>1</cp:revision>
  <dc:title>Group 16</dc:title>
</cp:coreProperties>
</file>