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0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7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6508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50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7518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82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38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9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1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8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1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9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0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en.cppreference.com/w/cpp/io/c/fscan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</a:t>
            </a:r>
            <a:r>
              <a:rPr lang="zh-TW" altLang="en-US" dirty="0" smtClean="0"/>
              <a:t>競技程式設計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49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其他選項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-Wall</a:t>
            </a:r>
          </a:p>
          <a:p>
            <a:pPr lvl="1"/>
            <a:r>
              <a:rPr lang="zh-TW" altLang="en-US" dirty="0" smtClean="0"/>
              <a:t>開啟警</a:t>
            </a:r>
            <a:r>
              <a:rPr lang="zh-TW" altLang="en-US" dirty="0"/>
              <a:t>告</a:t>
            </a:r>
            <a:endParaRPr lang="en-US" altLang="zh-TW" dirty="0" smtClean="0"/>
          </a:p>
          <a:p>
            <a:r>
              <a:rPr lang="en-US" altLang="zh-TW" dirty="0" smtClean="0">
                <a:latin typeface="Consolas" panose="020B0609020204030204" pitchFamily="49" charset="0"/>
              </a:rPr>
              <a:t>-</a:t>
            </a:r>
            <a:r>
              <a:rPr lang="en-US" altLang="zh-TW" dirty="0" err="1" smtClean="0">
                <a:latin typeface="Consolas" panose="020B0609020204030204" pitchFamily="49" charset="0"/>
              </a:rPr>
              <a:t>Wextra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lvl="1"/>
            <a:r>
              <a:rPr lang="zh-TW" altLang="en-US" dirty="0" smtClean="0"/>
              <a:t>開啟特殊警告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scanf</a:t>
            </a:r>
            <a:r>
              <a:rPr lang="en-US" altLang="zh-TW" dirty="0" smtClean="0"/>
              <a:t> </a:t>
            </a:r>
            <a:r>
              <a:rPr lang="zh-TW" altLang="en-US" dirty="0" smtClean="0"/>
              <a:t>格式填錯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-O2</a:t>
            </a:r>
          </a:p>
          <a:p>
            <a:pPr lvl="1"/>
            <a:r>
              <a:rPr lang="zh-TW" altLang="en-US" dirty="0" smtClean="0"/>
              <a:t>開啟優化</a:t>
            </a:r>
            <a:r>
              <a:rPr lang="en-US" altLang="zh-TW" dirty="0" smtClean="0"/>
              <a:t>Level 2</a:t>
            </a:r>
            <a:r>
              <a:rPr lang="zh-TW" altLang="en-US" dirty="0" smtClean="0"/>
              <a:t>，有時可以更加凸顯程式的錯誤</a:t>
            </a:r>
            <a:endParaRPr lang="en-US" altLang="zh-TW" dirty="0" smtClean="0"/>
          </a:p>
          <a:p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-</a:t>
            </a:r>
            <a:r>
              <a:rPr lang="en-US" altLang="zh-TW" dirty="0" err="1" smtClean="0">
                <a:latin typeface="Consolas" panose="020B0609020204030204" pitchFamily="49" charset="0"/>
              </a:rPr>
              <a:t>fsanitize</a:t>
            </a:r>
            <a:r>
              <a:rPr lang="en-US" altLang="zh-TW" dirty="0" smtClean="0">
                <a:latin typeface="Consolas" panose="020B0609020204030204" pitchFamily="49" charset="0"/>
              </a:rPr>
              <a:t>=undefined</a:t>
            </a:r>
          </a:p>
          <a:p>
            <a:pPr lvl="1"/>
            <a:r>
              <a:rPr lang="zh-TW" altLang="en-US" dirty="0" smtClean="0"/>
              <a:t>執行時期檢查未定義行為</a:t>
            </a:r>
            <a:r>
              <a:rPr lang="en-US" altLang="zh-TW" dirty="0" smtClean="0"/>
              <a:t>(Windows</a:t>
            </a:r>
            <a:r>
              <a:rPr lang="zh-TW" altLang="en-US" dirty="0" smtClean="0"/>
              <a:t>不可用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732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我們在</a:t>
            </a:r>
            <a:r>
              <a:rPr lang="zh-TW" altLang="en-US" dirty="0"/>
              <a:t>寫</a:t>
            </a:r>
            <a:r>
              <a:rPr lang="zh-TW" altLang="en-US" dirty="0" smtClean="0"/>
              <a:t>成式的時候，要如何讀取資料是一件基本且重要的事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依據流派不同，即便</a:t>
            </a:r>
            <a:r>
              <a:rPr lang="zh-TW" altLang="en-US" dirty="0"/>
              <a:t>以</a:t>
            </a:r>
            <a:r>
              <a:rPr lang="en-US" altLang="zh-TW" dirty="0" smtClean="0"/>
              <a:t>C++</a:t>
            </a:r>
            <a:r>
              <a:rPr lang="zh-TW" altLang="en-US" dirty="0" smtClean="0"/>
              <a:t>為主要語言，仍有用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語言方法讀取以及</a:t>
            </a:r>
            <a:r>
              <a:rPr lang="en-US" altLang="zh-TW" dirty="0" smtClean="0"/>
              <a:t>C++</a:t>
            </a:r>
            <a:r>
              <a:rPr lang="zh-TW" altLang="en-US" dirty="0" smtClean="0"/>
              <a:t>方法的差異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由於</a:t>
            </a:r>
            <a:r>
              <a:rPr lang="en-US" altLang="zh-TW" dirty="0" smtClean="0"/>
              <a:t>IO</a:t>
            </a:r>
            <a:r>
              <a:rPr lang="zh-TW" altLang="en-US" dirty="0" smtClean="0"/>
              <a:t>一直是程式執行的瓶頸之一，對於輸入量很大的資料，不當處理會導致效能低落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6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</a:t>
            </a:r>
            <a:r>
              <a:rPr lang="en-US" altLang="zh-TW" b="1" dirty="0" err="1">
                <a:solidFill>
                  <a:srgbClr val="FF0000"/>
                </a:solidFill>
              </a:rPr>
              <a:t>cstdio</a:t>
            </a:r>
            <a:r>
              <a:rPr lang="en-US" altLang="zh-TW" dirty="0"/>
              <a:t>] </a:t>
            </a:r>
            <a:r>
              <a:rPr lang="en-US" altLang="zh-TW" dirty="0" err="1" smtClean="0"/>
              <a:t>scanf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不要用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stdio.h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C</a:t>
            </a:r>
            <a:r>
              <a:rPr lang="zh-TW" altLang="en-US" dirty="0" smtClean="0"/>
              <a:t>語言主要用來輸入的函數，會回傳讀入的元素數量，遇檔案結尾時回傳</a:t>
            </a:r>
            <a:r>
              <a:rPr lang="en-US" altLang="zh-TW" dirty="0" smtClean="0"/>
              <a:t>EOF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第一個參數需要提供輸入的格式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99" y="3785506"/>
            <a:ext cx="2989082" cy="108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scanf</a:t>
            </a:r>
            <a:r>
              <a:rPr lang="zh-TW" altLang="en-US" dirty="0" smtClean="0"/>
              <a:t>格式化標記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加上*字號可以讀取，但是忽略不儲存</a:t>
            </a:r>
            <a:endParaRPr lang="en-US" altLang="zh-TW" dirty="0" smtClean="0"/>
          </a:p>
          <a:p>
            <a:r>
              <a:rPr lang="zh-TW" altLang="en-US" dirty="0" smtClean="0"/>
              <a:t>長度可以限制取長度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型態</a:t>
            </a:r>
            <a:r>
              <a:rPr lang="en-US" altLang="zh-TW" dirty="0" smtClean="0"/>
              <a:t>/</a:t>
            </a:r>
            <a:r>
              <a:rPr lang="zh-TW" altLang="en-US" dirty="0"/>
              <a:t>轉換符</a:t>
            </a:r>
            <a:r>
              <a:rPr lang="zh-TW" altLang="en-US" dirty="0" smtClean="0"/>
              <a:t>需要額外記憶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@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93222" y="1522275"/>
            <a:ext cx="5199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％</a:t>
            </a:r>
            <a:r>
              <a:rPr lang="en-US" altLang="zh-TW" sz="2800" dirty="0" smtClean="0"/>
              <a:t>[</a:t>
            </a:r>
            <a:r>
              <a:rPr lang="zh-TW" altLang="en-US" sz="2800" dirty="0" smtClean="0"/>
              <a:t>*</a:t>
            </a:r>
            <a:r>
              <a:rPr lang="en-US" altLang="zh-TW" sz="2800" dirty="0" smtClean="0"/>
              <a:t>][</a:t>
            </a:r>
            <a:r>
              <a:rPr lang="zh-TW" altLang="en-US" sz="2800" dirty="0" smtClean="0"/>
              <a:t>長</a:t>
            </a:r>
            <a:r>
              <a:rPr lang="zh-TW" altLang="en-US" sz="2800" dirty="0"/>
              <a:t>度</a:t>
            </a:r>
            <a:r>
              <a:rPr lang="en-US" altLang="zh-TW" sz="2800" dirty="0" smtClean="0"/>
              <a:t>][</a:t>
            </a:r>
            <a:r>
              <a:rPr lang="zh-TW" altLang="en-US" sz="2800" dirty="0" smtClean="0"/>
              <a:t>型態標記</a:t>
            </a:r>
            <a:r>
              <a:rPr lang="en-US" altLang="zh-TW" sz="2800" dirty="0" smtClean="0"/>
              <a:t>]</a:t>
            </a:r>
            <a:r>
              <a:rPr lang="zh-TW" altLang="en-US" sz="2800" dirty="0" smtClean="0"/>
              <a:t>轉換符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418" y="323555"/>
            <a:ext cx="5692095" cy="189289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651" y="2958170"/>
            <a:ext cx="3942378" cy="451236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215000"/>
              </p:ext>
            </p:extLst>
          </p:nvPr>
        </p:nvGraphicFramePr>
        <p:xfrm>
          <a:off x="1671009" y="5623993"/>
          <a:ext cx="78304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152">
                  <a:extLst>
                    <a:ext uri="{9D8B030D-6E8A-4147-A177-3AD203B41FA5}">
                      <a16:colId xmlns:a16="http://schemas.microsoft.com/office/drawing/2014/main" val="1966769326"/>
                    </a:ext>
                  </a:extLst>
                </a:gridCol>
                <a:gridCol w="2610152">
                  <a:extLst>
                    <a:ext uri="{9D8B030D-6E8A-4147-A177-3AD203B41FA5}">
                      <a16:colId xmlns:a16="http://schemas.microsoft.com/office/drawing/2014/main" val="2237352288"/>
                    </a:ext>
                  </a:extLst>
                </a:gridCol>
                <a:gridCol w="2610152">
                  <a:extLst>
                    <a:ext uri="{9D8B030D-6E8A-4147-A177-3AD203B41FA5}">
                      <a16:colId xmlns:a16="http://schemas.microsoft.com/office/drawing/2014/main" val="1643088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ll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 C++11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l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L C++11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</a:rPr>
                        <a:t>lld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 %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</a:rPr>
                        <a:t>llx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</a:rPr>
                        <a:t>ld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%Lf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75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long 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</a:rPr>
                        <a:t>long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</a:rPr>
                        <a:t>int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long 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</a:rPr>
                        <a:t>int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long double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642854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961527"/>
              </p:ext>
            </p:extLst>
          </p:nvPr>
        </p:nvGraphicFramePr>
        <p:xfrm>
          <a:off x="1671009" y="4144987"/>
          <a:ext cx="872702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504">
                  <a:extLst>
                    <a:ext uri="{9D8B030D-6E8A-4147-A177-3AD203B41FA5}">
                      <a16:colId xmlns:a16="http://schemas.microsoft.com/office/drawing/2014/main" val="1966769326"/>
                    </a:ext>
                  </a:extLst>
                </a:gridCol>
                <a:gridCol w="1454504">
                  <a:extLst>
                    <a:ext uri="{9D8B030D-6E8A-4147-A177-3AD203B41FA5}">
                      <a16:colId xmlns:a16="http://schemas.microsoft.com/office/drawing/2014/main" val="2237352288"/>
                    </a:ext>
                  </a:extLst>
                </a:gridCol>
                <a:gridCol w="1454504">
                  <a:extLst>
                    <a:ext uri="{9D8B030D-6E8A-4147-A177-3AD203B41FA5}">
                      <a16:colId xmlns:a16="http://schemas.microsoft.com/office/drawing/2014/main" val="1643088260"/>
                    </a:ext>
                  </a:extLst>
                </a:gridCol>
                <a:gridCol w="1454504">
                  <a:extLst>
                    <a:ext uri="{9D8B030D-6E8A-4147-A177-3AD203B41FA5}">
                      <a16:colId xmlns:a16="http://schemas.microsoft.com/office/drawing/2014/main" val="4029058161"/>
                    </a:ext>
                  </a:extLst>
                </a:gridCol>
                <a:gridCol w="1454504">
                  <a:extLst>
                    <a:ext uri="{9D8B030D-6E8A-4147-A177-3AD203B41FA5}">
                      <a16:colId xmlns:a16="http://schemas.microsoft.com/office/drawing/2014/main" val="1385743520"/>
                    </a:ext>
                  </a:extLst>
                </a:gridCol>
                <a:gridCol w="1454504">
                  <a:extLst>
                    <a:ext uri="{9D8B030D-6E8A-4147-A177-3AD203B41FA5}">
                      <a16:colId xmlns:a16="http://schemas.microsoft.com/office/drawing/2014/main" val="3139831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%u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十進位整數</a:t>
                      </a:r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字元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字串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char 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小數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float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r>
                        <a:rPr lang="zh-TW" altLang="en-US" dirty="0" smtClean="0"/>
                        <a:t>進位整數</a:t>
                      </a:r>
                      <a:endParaRPr lang="en-US" altLang="zh-TW" dirty="0" smtClean="0"/>
                    </a:p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十進位整數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unsigned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750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87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scanf</a:t>
            </a:r>
            <a:r>
              <a:rPr lang="zh-TW" altLang="en-US" dirty="0" smtClean="0"/>
              <a:t>格式化</a:t>
            </a:r>
            <a:r>
              <a:rPr lang="zh-TW" altLang="en-US" dirty="0"/>
              <a:t>輸入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scanf</a:t>
            </a:r>
            <a:r>
              <a:rPr lang="zh-TW" altLang="en-US" dirty="0" smtClean="0"/>
              <a:t>提供某種類似正規表達式的輸入標記，可以處理複雜的輸入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開學考第一題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這是</a:t>
            </a:r>
            <a:r>
              <a:rPr lang="en-US" altLang="zh-TW" dirty="0" smtClean="0"/>
              <a:t>C++</a:t>
            </a:r>
            <a:r>
              <a:rPr lang="zh-TW" altLang="en-US" dirty="0" smtClean="0"/>
              <a:t>輸入沒有的特</a:t>
            </a:r>
            <a:r>
              <a:rPr lang="zh-TW" altLang="en-US" dirty="0"/>
              <a:t>色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856" y="3465622"/>
            <a:ext cx="3664854" cy="268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[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iostream</a:t>
            </a:r>
            <a:r>
              <a:rPr lang="en-US" altLang="zh-TW" dirty="0" smtClean="0"/>
              <a:t>] </a:t>
            </a:r>
            <a:r>
              <a:rPr lang="en-US" altLang="zh-TW" dirty="0" err="1" smtClean="0"/>
              <a:t>cin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如果是第一次寫</a:t>
            </a:r>
            <a:r>
              <a:rPr lang="en-US" altLang="zh-TW" dirty="0" smtClean="0"/>
              <a:t>C++</a:t>
            </a:r>
            <a:r>
              <a:rPr lang="zh-TW" altLang="en-US" dirty="0" smtClean="0"/>
              <a:t>，那要使用</a:t>
            </a:r>
            <a:r>
              <a:rPr lang="en-US" altLang="zh-TW" dirty="0" err="1" smtClean="0"/>
              <a:t>cin</a:t>
            </a:r>
            <a:r>
              <a:rPr lang="zh-TW" altLang="en-US" dirty="0" smtClean="0"/>
              <a:t>你要記憶一下這一個新的標頭檔</a:t>
            </a:r>
            <a:endParaRPr lang="en-US" altLang="zh-TW" dirty="0" smtClean="0"/>
          </a:p>
          <a:p>
            <a:r>
              <a:rPr lang="zh-TW" altLang="en-US" dirty="0" smtClean="0"/>
              <a:t>為了打比賽寫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方便，我們會加上</a:t>
            </a:r>
            <a:r>
              <a:rPr lang="en-US" altLang="zh-TW" dirty="0" smtClean="0"/>
              <a:t>using</a:t>
            </a:r>
            <a:r>
              <a:rPr lang="zh-TW" altLang="en-US" dirty="0"/>
              <a:t> </a:t>
            </a:r>
            <a:r>
              <a:rPr lang="en-US" altLang="zh-TW" dirty="0" smtClean="0"/>
              <a:t>namespace</a:t>
            </a:r>
            <a:r>
              <a:rPr lang="zh-TW" altLang="en-US" dirty="0"/>
              <a:t>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加</a:t>
            </a:r>
            <a:r>
              <a:rPr lang="zh-TW" altLang="en-US" dirty="0" smtClean="0"/>
              <a:t>這行有風險，僅限於打比賽或寫簡單的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，去外面這樣寫會被鞭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cin</a:t>
            </a:r>
            <a:r>
              <a:rPr lang="zh-TW" altLang="en-US" dirty="0" smtClean="0"/>
              <a:t>的輸入，遇到檔案結束時回傳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EOF)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170" y="912599"/>
            <a:ext cx="4384830" cy="24959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996" y="4169699"/>
            <a:ext cx="3940343" cy="18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使用了</a:t>
            </a:r>
            <a:r>
              <a:rPr lang="en-US" altLang="zh-TW" dirty="0" smtClean="0"/>
              <a:t>C</a:t>
            </a:r>
            <a:r>
              <a:rPr lang="en-US" altLang="zh-TW" dirty="0" smtClean="0"/>
              <a:t>++ Operator Overloading</a:t>
            </a:r>
            <a:r>
              <a:rPr lang="zh-TW" altLang="en-US" dirty="0" smtClean="0"/>
              <a:t>，可以自動的判定型態，不再需要使用格式標記。</a:t>
            </a:r>
            <a:endParaRPr lang="en-US" altLang="zh-TW" dirty="0" smtClean="0"/>
          </a:p>
          <a:p>
            <a:r>
              <a:rPr lang="zh-TW" altLang="en-US" dirty="0" smtClean="0"/>
              <a:t>連續的讀取就把</a:t>
            </a:r>
            <a:r>
              <a:rPr lang="en-US" altLang="zh-TW" dirty="0" smtClean="0"/>
              <a:t>&gt;&gt;</a:t>
            </a:r>
            <a:r>
              <a:rPr lang="zh-TW" altLang="en-US" dirty="0"/>
              <a:t>一</a:t>
            </a:r>
            <a:r>
              <a:rPr lang="zh-TW" altLang="en-US" dirty="0" smtClean="0"/>
              <a:t>直接下去就</a:t>
            </a:r>
            <a:r>
              <a:rPr lang="zh-TW" altLang="en-US" dirty="0"/>
              <a:t>好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132" y="2545488"/>
            <a:ext cx="3527351" cy="16346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352" y="4615894"/>
            <a:ext cx="4751560" cy="1425468"/>
          </a:xfrm>
          <a:prstGeom prst="rect">
            <a:avLst/>
          </a:prstGeom>
        </p:spPr>
      </p:pic>
      <p:sp>
        <p:nvSpPr>
          <p:cNvPr id="6" name="乘號 5"/>
          <p:cNvSpPr/>
          <p:nvPr/>
        </p:nvSpPr>
        <p:spPr>
          <a:xfrm>
            <a:off x="2220686" y="3274598"/>
            <a:ext cx="2312126" cy="2246812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018513" y="5779930"/>
            <a:ext cx="355479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這個寫法是合法的，但是不會是你想的意義，初學者易犯錯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726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C++ </a:t>
            </a:r>
            <a:r>
              <a:rPr lang="zh-TW" altLang="en-US" dirty="0" smtClean="0"/>
              <a:t>有提供字串的類別，一樣可以用</a:t>
            </a:r>
            <a:r>
              <a:rPr lang="en-US" altLang="zh-TW" dirty="0" err="1" smtClean="0"/>
              <a:t>cin</a:t>
            </a:r>
            <a:r>
              <a:rPr lang="zh-TW" altLang="en-US" dirty="0" smtClean="0"/>
              <a:t>來操作，比起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 </a:t>
            </a:r>
            <a:r>
              <a:rPr lang="en-US" altLang="zh-TW" dirty="0" smtClean="0"/>
              <a:t>[]</a:t>
            </a:r>
            <a:r>
              <a:rPr lang="zh-TW" altLang="en-US" dirty="0" smtClean="0"/>
              <a:t> </a:t>
            </a:r>
            <a:r>
              <a:rPr lang="en-US" altLang="zh-TW" dirty="0" smtClean="0"/>
              <a:t>(C</a:t>
            </a:r>
            <a:r>
              <a:rPr lang="zh-TW" altLang="en-US" dirty="0" smtClean="0"/>
              <a:t> </a:t>
            </a:r>
            <a:r>
              <a:rPr lang="en-US" altLang="zh-TW" dirty="0" smtClean="0"/>
              <a:t>style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string)</a:t>
            </a:r>
            <a:r>
              <a:rPr lang="zh-TW" altLang="en-US" dirty="0" smtClean="0"/>
              <a:t>來說，不再需要決定字串長度為何，由標準的實</a:t>
            </a:r>
            <a:r>
              <a:rPr lang="zh-TW" altLang="en-US" dirty="0"/>
              <a:t>作</a:t>
            </a:r>
            <a:r>
              <a:rPr lang="zh-TW" altLang="en-US" dirty="0" smtClean="0"/>
              <a:t>來幫你完成這問題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使用時要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string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542" y="3895997"/>
            <a:ext cx="2659879" cy="113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4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整行讀取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有時資料非常的複雜，我們不能只透過</a:t>
            </a:r>
            <a:r>
              <a:rPr lang="en-US" altLang="zh-TW" dirty="0" err="1" smtClean="0"/>
              <a:t>scanf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cin</a:t>
            </a:r>
            <a:r>
              <a:rPr lang="zh-TW" altLang="en-US" dirty="0" smtClean="0"/>
              <a:t>一次處理完成，此時我們可以考慮把資料全部抓回來再慢慢切割，這時我們會需要整行讀取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由圖是</a:t>
            </a:r>
            <a:r>
              <a:rPr lang="en-US" altLang="zh-TW" dirty="0" smtClean="0"/>
              <a:t>NPSC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2013</a:t>
            </a:r>
            <a:r>
              <a:rPr lang="zh-TW" altLang="en-US" dirty="0" smtClean="0"/>
              <a:t> 的題目輸入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874" y="2807955"/>
            <a:ext cx="5074376" cy="405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/>
              <a:t> </a:t>
            </a:r>
            <a:r>
              <a:rPr lang="zh-TW" altLang="en-US" dirty="0" smtClean="0"/>
              <a:t>方法 </a:t>
            </a:r>
            <a:r>
              <a:rPr lang="en-US" altLang="zh-TW" dirty="0" err="1" smtClean="0"/>
              <a:t>fgets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如果有學習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語言的同學，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gets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函數在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C++14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已正式廢止了</a:t>
            </a:r>
            <a:r>
              <a:rPr lang="zh-TW" altLang="en-US" dirty="0" smtClean="0"/>
              <a:t>，不要使用！</a:t>
            </a:r>
            <a:endParaRPr lang="en-US" altLang="zh-TW" dirty="0" smtClean="0"/>
          </a:p>
          <a:p>
            <a:r>
              <a:rPr lang="en-US" altLang="zh-TW" dirty="0" err="1" smtClean="0"/>
              <a:t>fgets</a:t>
            </a:r>
            <a:r>
              <a:rPr lang="zh-TW" altLang="en-US" dirty="0" smtClean="0"/>
              <a:t>讀取一整行的資料，</a:t>
            </a:r>
            <a:r>
              <a:rPr lang="zh-TW" altLang="en-US" b="1" dirty="0" smtClean="0">
                <a:solidFill>
                  <a:srgbClr val="FF0000"/>
                </a:solidFill>
              </a:rPr>
              <a:t>包含結尾換行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17966" y="2978332"/>
            <a:ext cx="43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Consolas" panose="020B0609020204030204" pitchFamily="49" charset="0"/>
              </a:rPr>
              <a:t>fgets</a:t>
            </a:r>
            <a:r>
              <a:rPr lang="en-US" altLang="zh-TW" dirty="0" smtClean="0">
                <a:latin typeface="Consolas" panose="020B0609020204030204" pitchFamily="49" charset="0"/>
              </a:rPr>
              <a:t>(char *,</a:t>
            </a:r>
            <a:r>
              <a:rPr lang="en-US" altLang="zh-TW" dirty="0" err="1" smtClean="0">
                <a:latin typeface="Consolas" panose="020B0609020204030204" pitchFamily="49" charset="0"/>
              </a:rPr>
              <a:t>size,stdin</a:t>
            </a:r>
            <a:r>
              <a:rPr lang="en-US" altLang="zh-TW" dirty="0" smtClean="0">
                <a:latin typeface="Consolas" panose="020B0609020204030204" pitchFamily="49" charset="0"/>
              </a:rPr>
              <a:t>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01" y="4072530"/>
            <a:ext cx="3412717" cy="13877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r="53379"/>
          <a:stretch/>
        </p:blipFill>
        <p:spPr>
          <a:xfrm>
            <a:off x="5416949" y="3848056"/>
            <a:ext cx="3596422" cy="183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在什麼</a:t>
            </a:r>
            <a:r>
              <a:rPr lang="en-US" altLang="zh-TW" dirty="0" smtClean="0"/>
              <a:t>OS</a:t>
            </a:r>
            <a:r>
              <a:rPr lang="zh-TW" altLang="en-US" dirty="0" smtClean="0"/>
              <a:t>寫程式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</a:t>
            </a:r>
          </a:p>
          <a:p>
            <a:pPr lvl="1"/>
            <a:r>
              <a:rPr lang="en-US" altLang="zh-TW" dirty="0" smtClean="0"/>
              <a:t>Win 7 / Win 8 / Win 10</a:t>
            </a:r>
          </a:p>
          <a:p>
            <a:r>
              <a:rPr lang="en-US" altLang="zh-TW" dirty="0" smtClean="0"/>
              <a:t>Linux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Ubuntu</a:t>
            </a:r>
            <a:r>
              <a:rPr lang="en-US" altLang="zh-TW" dirty="0" smtClean="0"/>
              <a:t> 14.04 , Ubuntu 16.04 Server / </a:t>
            </a:r>
            <a:r>
              <a:rPr lang="en-US" altLang="zh-TW" b="1" dirty="0" smtClean="0">
                <a:solidFill>
                  <a:srgbClr val="FF0000"/>
                </a:solidFill>
              </a:rPr>
              <a:t>Desktop</a:t>
            </a:r>
          </a:p>
          <a:p>
            <a:r>
              <a:rPr lang="en-US" altLang="zh-TW" dirty="0" smtClean="0"/>
              <a:t>Mac</a:t>
            </a:r>
          </a:p>
          <a:p>
            <a:pPr lvl="1"/>
            <a:r>
              <a:rPr lang="zh-TW" altLang="en-US" dirty="0" smtClean="0"/>
              <a:t>自求多</a:t>
            </a:r>
            <a:r>
              <a:rPr lang="zh-TW" altLang="en-US" dirty="0"/>
              <a:t>福</a:t>
            </a:r>
          </a:p>
        </p:txBody>
      </p:sp>
    </p:spTree>
    <p:extLst>
      <p:ext uri="{BB962C8B-B14F-4D97-AF65-F5344CB8AC3E}">
        <p14:creationId xmlns:p14="http://schemas.microsoft.com/office/powerpoint/2010/main" val="328804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getline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>
                <a:latin typeface="Consolas" panose="020B0609020204030204" pitchFamily="49" charset="0"/>
              </a:rPr>
              <a:t>cin.getline</a:t>
            </a:r>
            <a:r>
              <a:rPr lang="en-US" altLang="zh-TW" dirty="0" smtClean="0">
                <a:latin typeface="Consolas" panose="020B0609020204030204" pitchFamily="49" charset="0"/>
              </a:rPr>
              <a:t>(char *,size[,tag])</a:t>
            </a:r>
            <a:r>
              <a:rPr lang="zh-TW" altLang="en-US" dirty="0" smtClean="0"/>
              <a:t>來輸入，</a:t>
            </a:r>
            <a:r>
              <a:rPr lang="zh-TW" altLang="en-US" b="1" dirty="0" smtClean="0">
                <a:solidFill>
                  <a:srgbClr val="FF0000"/>
                </a:solidFill>
              </a:rPr>
              <a:t>不包含結尾換行字元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272" y="3404764"/>
            <a:ext cx="3821722" cy="17158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434" y="3404764"/>
            <a:ext cx="3361496" cy="13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6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</a:t>
            </a:r>
            <a:r>
              <a:rPr lang="zh-TW" altLang="en-US" dirty="0"/>
              <a:t> </a:t>
            </a:r>
            <a:r>
              <a:rPr lang="en-US" altLang="zh-TW" dirty="0" err="1"/>
              <a:t>getline</a:t>
            </a: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(string)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r>
              <a:rPr lang="zh-TW" altLang="en-US" dirty="0" smtClean="0"/>
              <a:t> 的</a:t>
            </a:r>
            <a:r>
              <a:rPr lang="zh-TW" altLang="en-US" dirty="0"/>
              <a:t>整</a:t>
            </a:r>
            <a:r>
              <a:rPr lang="zh-TW" altLang="en-US" dirty="0" smtClean="0"/>
              <a:t>行讀取有第二種形式，用</a:t>
            </a:r>
            <a:r>
              <a:rPr lang="en-US" altLang="zh-TW" dirty="0" err="1" smtClean="0"/>
              <a:t>getline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cin,string</a:t>
            </a:r>
            <a:r>
              <a:rPr lang="en-US" altLang="zh-TW" dirty="0" smtClean="0"/>
              <a:t>)</a:t>
            </a:r>
            <a:r>
              <a:rPr lang="zh-TW" altLang="en-US" dirty="0"/>
              <a:t> ，</a:t>
            </a:r>
            <a:r>
              <a:rPr lang="zh-TW" altLang="en-US" b="1" dirty="0">
                <a:solidFill>
                  <a:srgbClr val="FF0000"/>
                </a:solidFill>
              </a:rPr>
              <a:t>不包含結尾換行字元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74" y="3463563"/>
            <a:ext cx="2829032" cy="11476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528" y="3273062"/>
            <a:ext cx="3027020" cy="178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輸出</a:t>
            </a:r>
            <a:r>
              <a:rPr lang="zh-TW" altLang="en-US" dirty="0"/>
              <a:t>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輸出與輸入差不多，在此</a:t>
            </a:r>
            <a:r>
              <a:rPr lang="zh-TW" altLang="en-US" dirty="0"/>
              <a:t>僅</a:t>
            </a:r>
            <a:r>
              <a:rPr lang="zh-TW" altLang="en-US" dirty="0" smtClean="0"/>
              <a:t>簡單的介紹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84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printf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%[</a:t>
            </a:r>
            <a:r>
              <a:rPr lang="zh-TW" altLang="en-US" dirty="0"/>
              <a:t>旗標</a:t>
            </a:r>
            <a:r>
              <a:rPr lang="en-US" altLang="zh-TW" dirty="0"/>
              <a:t>][</a:t>
            </a:r>
            <a:r>
              <a:rPr lang="zh-TW" altLang="en-US" dirty="0"/>
              <a:t>寬度</a:t>
            </a:r>
            <a:r>
              <a:rPr lang="en-US" altLang="zh-TW" dirty="0"/>
              <a:t>][.</a:t>
            </a:r>
            <a:r>
              <a:rPr lang="zh-TW" altLang="en-US" dirty="0"/>
              <a:t>精度</a:t>
            </a:r>
            <a:r>
              <a:rPr lang="en-US" altLang="zh-TW" dirty="0"/>
              <a:t>]</a:t>
            </a:r>
            <a:r>
              <a:rPr lang="zh-TW" altLang="en-US" dirty="0"/>
              <a:t>資料型態</a:t>
            </a:r>
            <a:endParaRPr lang="en-US" altLang="zh-TW" dirty="0" smtClean="0"/>
          </a:p>
          <a:p>
            <a:r>
              <a:rPr lang="en-US" altLang="zh-TW" dirty="0" err="1" smtClean="0"/>
              <a:t>printf</a:t>
            </a:r>
            <a:r>
              <a:rPr lang="zh-TW" altLang="en-US" dirty="0" smtClean="0"/>
              <a:t>中*字號表示這一個參數要從參數列讀取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493" y="2160589"/>
            <a:ext cx="4143783" cy="36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printf</a:t>
            </a:r>
            <a:r>
              <a:rPr lang="zh-TW" altLang="en-US" dirty="0" smtClean="0"/>
              <a:t> 設定小數點位數 </a:t>
            </a:r>
            <a:r>
              <a:rPr lang="en-US" altLang="zh-TW" dirty="0" smtClean="0"/>
              <a:t>%</a:t>
            </a:r>
            <a:r>
              <a:rPr lang="en-US" altLang="zh-TW" dirty="0" err="1" smtClean="0"/>
              <a:t>a.b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要注意</a:t>
            </a:r>
            <a:r>
              <a:rPr lang="en-US" altLang="zh-TW" dirty="0" smtClean="0"/>
              <a:t>float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double</a:t>
            </a:r>
            <a:r>
              <a:rPr lang="zh-TW" altLang="en-US" dirty="0" smtClean="0"/>
              <a:t>都是用</a:t>
            </a:r>
            <a:r>
              <a:rPr lang="en-US" altLang="zh-TW" dirty="0" smtClean="0"/>
              <a:t>%f</a:t>
            </a:r>
            <a:r>
              <a:rPr lang="zh-TW" altLang="en-US" dirty="0" smtClean="0"/>
              <a:t>，只有在</a:t>
            </a:r>
            <a:r>
              <a:rPr lang="en-US" altLang="zh-TW" dirty="0" smtClean="0"/>
              <a:t>C++11</a:t>
            </a:r>
            <a:r>
              <a:rPr lang="zh-TW" altLang="en-US" dirty="0" smtClean="0"/>
              <a:t>以上才有</a:t>
            </a:r>
            <a:r>
              <a:rPr lang="en-US" altLang="zh-TW" dirty="0" smtClean="0"/>
              <a:t>%lf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long </a:t>
            </a:r>
            <a:r>
              <a:rPr lang="en-US" altLang="zh-TW" dirty="0" err="1" smtClean="0"/>
              <a:t>doubl</a:t>
            </a:r>
            <a:r>
              <a:rPr lang="zh-TW" altLang="en-US" dirty="0" smtClean="0"/>
              <a:t>用</a:t>
            </a:r>
            <a:r>
              <a:rPr lang="en-US" altLang="zh-TW" dirty="0" smtClean="0"/>
              <a:t>%Lf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365" y="2576975"/>
            <a:ext cx="6432637" cy="392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4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cout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與</a:t>
            </a:r>
            <a:r>
              <a:rPr lang="en-US" altLang="zh-TW" dirty="0" err="1" smtClean="0"/>
              <a:t>cin</a:t>
            </a:r>
            <a:r>
              <a:rPr lang="zh-TW" altLang="en-US" dirty="0" smtClean="0"/>
              <a:t>差不多，但是方向反過來！一樣會自動判斷型態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391" y="3343953"/>
            <a:ext cx="4982293" cy="97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cout</a:t>
            </a:r>
            <a:r>
              <a:rPr lang="zh-TW" altLang="en-US" dirty="0" smtClean="0"/>
              <a:t> 設定</a:t>
            </a:r>
            <a:r>
              <a:rPr lang="zh-TW" altLang="en-US" dirty="0"/>
              <a:t>小數點位數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要額外的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iomanip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zh-TW" altLang="en-US" dirty="0"/>
              <a:t> </a:t>
            </a:r>
            <a:r>
              <a:rPr lang="en-US" altLang="zh-TW" dirty="0" smtClean="0"/>
              <a:t>fixed</a:t>
            </a:r>
            <a:r>
              <a:rPr lang="zh-TW" altLang="en-US" dirty="0"/>
              <a:t> </a:t>
            </a:r>
            <a:r>
              <a:rPr lang="en-US" altLang="zh-TW" dirty="0" err="1" smtClean="0"/>
              <a:t>setprecision</a:t>
            </a:r>
            <a:r>
              <a:rPr lang="en-US" altLang="zh-TW" dirty="0" smtClean="0"/>
              <a:t> </a:t>
            </a:r>
            <a:r>
              <a:rPr lang="zh-TW" altLang="en-US" dirty="0" smtClean="0"/>
              <a:t>來設定，設定一次後持續有效！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33" y="3131004"/>
            <a:ext cx="5268478" cy="121892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58" y="3131004"/>
            <a:ext cx="3699510" cy="184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連續輸入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遇到以檔案結尾，</a:t>
            </a:r>
            <a:r>
              <a:rPr lang="en-US" altLang="zh-TW" dirty="0" smtClean="0"/>
              <a:t>EOF</a:t>
            </a:r>
            <a:r>
              <a:rPr lang="zh-TW" altLang="en-US" dirty="0" smtClean="0"/>
              <a:t>結尾的題目有下列方法可以來連續輸入資料，整理了前面輸入</a:t>
            </a:r>
            <a:r>
              <a:rPr lang="en-US" altLang="zh-TW" dirty="0" smtClean="0"/>
              <a:t>EOF</a:t>
            </a:r>
            <a:r>
              <a:rPr lang="zh-TW" altLang="en-US" dirty="0" smtClean="0"/>
              <a:t>的判斷方法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13" y="3235778"/>
            <a:ext cx="6391437" cy="253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Stringstream</a:t>
            </a:r>
            <a:r>
              <a:rPr lang="zh-TW" altLang="en-US" dirty="0" smtClean="0"/>
              <a:t>字串串流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r>
              <a:rPr lang="zh-TW" altLang="en-US" dirty="0" smtClean="0"/>
              <a:t>提供字串串流的功能，可以把字串轉成如同</a:t>
            </a:r>
            <a:r>
              <a:rPr lang="en-US" altLang="zh-TW" dirty="0" err="1" smtClean="0"/>
              <a:t>cin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cout</a:t>
            </a:r>
            <a:r>
              <a:rPr lang="zh-TW" altLang="en-US" dirty="0" smtClean="0"/>
              <a:t>的操作方法，使用時要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sstream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我們可以結合整行讀取，把一些不好處理的資料加以切割與加工！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91" y="3802570"/>
            <a:ext cx="5654808" cy="27157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142" y="3777824"/>
            <a:ext cx="4226955" cy="249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Stringstream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重複使用時要用</a:t>
            </a:r>
            <a:r>
              <a:rPr lang="en-US" altLang="zh-TW" dirty="0" smtClean="0"/>
              <a:t>clear()</a:t>
            </a:r>
            <a:r>
              <a:rPr lang="zh-TW" altLang="en-US" dirty="0" smtClean="0"/>
              <a:t>來清除內部的資</a:t>
            </a:r>
            <a:r>
              <a:rPr lang="zh-TW" altLang="en-US" dirty="0"/>
              <a:t>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92" y="2712434"/>
            <a:ext cx="5283577" cy="277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用什麼語言寫</a:t>
            </a:r>
            <a:r>
              <a:rPr lang="zh-TW" altLang="en-US" dirty="0"/>
              <a:t>程式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</a:p>
          <a:p>
            <a:pPr lvl="1"/>
            <a:r>
              <a:rPr lang="zh-TW" altLang="en-US" dirty="0" smtClean="0"/>
              <a:t>你想要土炮增加自己的痛苦程度也是可以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C++</a:t>
            </a:r>
          </a:p>
          <a:p>
            <a:pPr lvl="1"/>
            <a:r>
              <a:rPr lang="zh-TW" altLang="en-US" dirty="0" smtClean="0"/>
              <a:t>競賽中最主流的程式語言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根據</a:t>
            </a:r>
            <a:r>
              <a:rPr lang="en-US" altLang="zh-TW" dirty="0" smtClean="0"/>
              <a:t>TOI</a:t>
            </a:r>
            <a:r>
              <a:rPr lang="zh-TW" altLang="en-US" dirty="0" smtClean="0"/>
              <a:t>，全台程式競賽前</a:t>
            </a:r>
            <a:r>
              <a:rPr lang="en-US" altLang="zh-TW" dirty="0" smtClean="0"/>
              <a:t>30</a:t>
            </a:r>
            <a:r>
              <a:rPr lang="zh-TW" altLang="en-US" dirty="0" smtClean="0"/>
              <a:t>名的高中生，有</a:t>
            </a:r>
            <a:r>
              <a:rPr lang="en-US" altLang="zh-TW" dirty="0" smtClean="0"/>
              <a:t>29~30</a:t>
            </a:r>
            <a:r>
              <a:rPr lang="zh-TW" altLang="en-US" dirty="0" smtClean="0"/>
              <a:t>個以</a:t>
            </a:r>
            <a:r>
              <a:rPr lang="en-US" altLang="zh-TW" dirty="0" smtClean="0"/>
              <a:t>C++</a:t>
            </a:r>
            <a:r>
              <a:rPr lang="zh-TW" altLang="en-US" dirty="0" smtClean="0"/>
              <a:t>為主要比賽語言，剩下那個用</a:t>
            </a:r>
            <a:r>
              <a:rPr lang="en-US" altLang="zh-TW" dirty="0" smtClean="0"/>
              <a:t>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</a:p>
          <a:p>
            <a:pPr lvl="1"/>
            <a:r>
              <a:rPr lang="zh-TW" altLang="en-US" dirty="0" smtClean="0"/>
              <a:t>只用</a:t>
            </a:r>
            <a:r>
              <a:rPr lang="zh-TW" altLang="en-US" dirty="0"/>
              <a:t>來</a:t>
            </a:r>
            <a:r>
              <a:rPr lang="zh-TW" altLang="en-US" dirty="0" smtClean="0"/>
              <a:t>處理</a:t>
            </a:r>
            <a:r>
              <a:rPr lang="zh-TW" altLang="en-US" dirty="0"/>
              <a:t>大數</a:t>
            </a:r>
            <a:r>
              <a:rPr lang="zh-TW" altLang="en-US" dirty="0" smtClean="0"/>
              <a:t>運算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</a:p>
          <a:p>
            <a:pPr lvl="1"/>
            <a:r>
              <a:rPr lang="zh-TW" altLang="en-US" dirty="0" smtClean="0"/>
              <a:t>用了就算解法</a:t>
            </a:r>
            <a:r>
              <a:rPr lang="zh-TW" altLang="en-US" dirty="0"/>
              <a:t>是</a:t>
            </a:r>
            <a:r>
              <a:rPr lang="zh-TW" altLang="en-US" dirty="0" smtClean="0"/>
              <a:t>對的也不保證會給你</a:t>
            </a:r>
            <a:r>
              <a:rPr lang="zh-TW" altLang="en-US" dirty="0"/>
              <a:t>正確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14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C++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IO</a:t>
            </a:r>
            <a:r>
              <a:rPr lang="zh-TW" altLang="en-US" dirty="0" smtClean="0"/>
              <a:t>優化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由於歷史因素，</a:t>
            </a:r>
            <a:r>
              <a:rPr lang="en-US" altLang="zh-TW" dirty="0" smtClean="0"/>
              <a:t>C++</a:t>
            </a:r>
            <a:r>
              <a:rPr lang="zh-TW" altLang="en-US" dirty="0" smtClean="0"/>
              <a:t>的輸入輸出在沒有調整前筆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語言慢了快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倍，因此要用一些額外的指令來加速，避免讀取資料就超出時限。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加上優化後，便與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語言的速度差不多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或更快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44" y="4340133"/>
            <a:ext cx="5713232" cy="113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std</a:t>
            </a:r>
            <a:r>
              <a:rPr lang="en-US" altLang="zh-TW" dirty="0"/>
              <a:t>::</a:t>
            </a:r>
            <a:r>
              <a:rPr lang="en-US" altLang="zh-TW" dirty="0" err="1"/>
              <a:t>ios</a:t>
            </a:r>
            <a:r>
              <a:rPr lang="en-US" altLang="zh-TW" dirty="0"/>
              <a:t>::</a:t>
            </a:r>
            <a:r>
              <a:rPr lang="en-US" altLang="zh-TW" dirty="0" err="1"/>
              <a:t>sync_with_stdio</a:t>
            </a:r>
            <a:r>
              <a:rPr lang="en-US" altLang="zh-TW" dirty="0"/>
              <a:t>(false)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en-US" altLang="zh-TW" dirty="0"/>
              <a:t>++</a:t>
            </a:r>
            <a:r>
              <a:rPr lang="zh-TW" altLang="en-US" dirty="0"/>
              <a:t>為了兼容</a:t>
            </a:r>
            <a:r>
              <a:rPr lang="en-US" altLang="zh-TW" dirty="0"/>
              <a:t>C</a:t>
            </a:r>
            <a:r>
              <a:rPr lang="zh-TW" altLang="en-US" dirty="0" smtClean="0"/>
              <a:t>，讓</a:t>
            </a:r>
            <a:r>
              <a:rPr lang="en-US" altLang="zh-TW" dirty="0"/>
              <a:t>C++</a:t>
            </a:r>
            <a:r>
              <a:rPr lang="zh-TW" altLang="en-US" dirty="0"/>
              <a:t>的輸入輸出和</a:t>
            </a:r>
            <a:r>
              <a:rPr lang="en-US" altLang="zh-TW" dirty="0"/>
              <a:t>C</a:t>
            </a:r>
            <a:r>
              <a:rPr lang="zh-TW" altLang="en-US" dirty="0"/>
              <a:t>的輸入輸出混用不會出錯，所以做了一些綁定讓效能變</a:t>
            </a:r>
            <a:r>
              <a:rPr lang="zh-TW" altLang="en-US" dirty="0" smtClean="0"/>
              <a:t>慢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只要加上這行，就可以解開綁</a:t>
            </a:r>
            <a:r>
              <a:rPr lang="zh-TW" altLang="en-US" dirty="0" smtClean="0"/>
              <a:t>定，但是使用之後</a:t>
            </a:r>
            <a:r>
              <a:rPr lang="zh-TW" altLang="en-US" dirty="0"/>
              <a:t>，會取消與</a:t>
            </a:r>
            <a:r>
              <a:rPr lang="en-US" altLang="zh-TW" dirty="0"/>
              <a:t>C</a:t>
            </a:r>
            <a:r>
              <a:rPr lang="zh-TW" altLang="en-US" dirty="0"/>
              <a:t>語言輸入輸出的同步化，不可以再混用兩種方法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79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cin.tie</a:t>
            </a:r>
            <a:r>
              <a:rPr lang="en-US" altLang="zh-TW" dirty="0"/>
              <a:t>(0);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tie</a:t>
            </a:r>
            <a:r>
              <a:rPr lang="zh-TW" altLang="en-US" dirty="0"/>
              <a:t>是將兩個</a:t>
            </a:r>
            <a:r>
              <a:rPr lang="en-US" altLang="zh-TW" dirty="0"/>
              <a:t>stream</a:t>
            </a:r>
            <a:r>
              <a:rPr lang="zh-TW" altLang="en-US" dirty="0"/>
              <a:t>綁定的函數，預設</a:t>
            </a:r>
            <a:r>
              <a:rPr lang="en-US" altLang="zh-TW" dirty="0" err="1"/>
              <a:t>cin</a:t>
            </a:r>
            <a:r>
              <a:rPr lang="zh-TW" altLang="en-US" dirty="0"/>
              <a:t>和</a:t>
            </a:r>
            <a:r>
              <a:rPr lang="en-US" altLang="zh-TW" dirty="0" err="1"/>
              <a:t>cout</a:t>
            </a:r>
            <a:r>
              <a:rPr lang="zh-TW" altLang="en-US" dirty="0"/>
              <a:t>是綁定在一起的，只要加上這行，就可以解開</a:t>
            </a:r>
            <a:r>
              <a:rPr lang="en-US" altLang="zh-TW" dirty="0" err="1"/>
              <a:t>cin,cout</a:t>
            </a:r>
            <a:r>
              <a:rPr lang="zh-TW" altLang="en-US" dirty="0"/>
              <a:t>的綁</a:t>
            </a:r>
            <a:r>
              <a:rPr lang="zh-TW" altLang="en-US" dirty="0" smtClean="0"/>
              <a:t>定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 smtClean="0"/>
              <a:t>會</a:t>
            </a:r>
            <a:r>
              <a:rPr lang="zh-TW" altLang="en-US" dirty="0"/>
              <a:t>等到程式結束時在一口氣輸出答案</a:t>
            </a:r>
            <a:r>
              <a:rPr lang="zh-TW" altLang="en-US" dirty="0" smtClean="0"/>
              <a:t>，如果你覺得有困擾，</a:t>
            </a:r>
            <a:r>
              <a:rPr lang="en-US" altLang="zh-TW" dirty="0" smtClean="0"/>
              <a:t>debug</a:t>
            </a:r>
            <a:r>
              <a:rPr lang="zh-TW" altLang="en-US" dirty="0"/>
              <a:t>時要拿</a:t>
            </a:r>
            <a:r>
              <a:rPr lang="zh-TW" altLang="en-US" dirty="0" smtClean="0"/>
              <a:t>掉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加了這一行後，千萬不可以使用</a:t>
            </a:r>
            <a:r>
              <a:rPr lang="en-US" altLang="zh-TW" dirty="0" err="1"/>
              <a:t>std</a:t>
            </a:r>
            <a:r>
              <a:rPr lang="en-US" altLang="zh-TW" dirty="0"/>
              <a:t>::</a:t>
            </a:r>
            <a:r>
              <a:rPr lang="en-US" altLang="zh-TW" dirty="0" err="1" smtClean="0"/>
              <a:t>endl</a:t>
            </a:r>
            <a:r>
              <a:rPr lang="zh-TW" altLang="en-US" dirty="0" smtClean="0"/>
              <a:t> 不然</a:t>
            </a:r>
            <a:r>
              <a:rPr lang="zh-TW" altLang="en-US" dirty="0"/>
              <a:t>有加就等於沒加</a:t>
            </a:r>
          </a:p>
        </p:txBody>
      </p:sp>
    </p:spTree>
    <p:extLst>
      <p:ext uri="{BB962C8B-B14F-4D97-AF65-F5344CB8AC3E}">
        <p14:creationId xmlns:p14="http://schemas.microsoft.com/office/powerpoint/2010/main" val="95687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SKYOJ 1,2,3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3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用什麼</a:t>
            </a:r>
            <a:r>
              <a:rPr lang="en-US" altLang="zh-TW" dirty="0" smtClean="0"/>
              <a:t>(IDE)</a:t>
            </a:r>
            <a:r>
              <a:rPr lang="zh-TW" altLang="en-US" dirty="0" smtClean="0"/>
              <a:t>寫</a:t>
            </a:r>
            <a:r>
              <a:rPr lang="zh-TW" altLang="en-US" dirty="0"/>
              <a:t>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7179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Code::Blocks</a:t>
            </a:r>
          </a:p>
          <a:p>
            <a:pPr lvl="1"/>
            <a:r>
              <a:rPr lang="zh-TW" altLang="en-US" dirty="0" smtClean="0"/>
              <a:t>台灣</a:t>
            </a:r>
            <a:r>
              <a:rPr lang="en-US" altLang="zh-TW" dirty="0" smtClean="0"/>
              <a:t>ICPC</a:t>
            </a:r>
            <a:r>
              <a:rPr lang="zh-TW" altLang="en-US" dirty="0" smtClean="0"/>
              <a:t>開啟後直接暴斃，無法使用</a:t>
            </a:r>
            <a:endParaRPr lang="en-US" altLang="zh-TW" dirty="0" smtClean="0"/>
          </a:p>
          <a:p>
            <a:r>
              <a:rPr lang="en-US" altLang="zh-TW" dirty="0" smtClean="0"/>
              <a:t>DEV C++</a:t>
            </a:r>
          </a:p>
          <a:p>
            <a:pPr lvl="1"/>
            <a:r>
              <a:rPr lang="zh-TW" altLang="en-US" dirty="0" smtClean="0"/>
              <a:t>你覺得</a:t>
            </a:r>
            <a:r>
              <a:rPr lang="en-US" altLang="zh-TW" dirty="0" smtClean="0"/>
              <a:t>Ubuntu</a:t>
            </a:r>
            <a:r>
              <a:rPr lang="zh-TW" altLang="en-US" dirty="0" smtClean="0"/>
              <a:t>會裝</a:t>
            </a:r>
            <a:r>
              <a:rPr lang="en-US" altLang="zh-TW" dirty="0" smtClean="0"/>
              <a:t>Windows</a:t>
            </a:r>
            <a:r>
              <a:rPr lang="zh-TW" altLang="en-US" dirty="0"/>
              <a:t> </a:t>
            </a:r>
            <a:r>
              <a:rPr lang="en-US" altLang="zh-TW" dirty="0" smtClean="0"/>
              <a:t>only</a:t>
            </a:r>
            <a:r>
              <a:rPr lang="zh-TW" altLang="en-US" dirty="0" smtClean="0"/>
              <a:t>的東西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Eclipse</a:t>
            </a:r>
          </a:p>
          <a:p>
            <a:pPr lvl="1"/>
            <a:r>
              <a:rPr lang="zh-TW" altLang="en-US" dirty="0" smtClean="0"/>
              <a:t>通常只會裝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版本，忘記裝</a:t>
            </a:r>
            <a:r>
              <a:rPr lang="en-US" altLang="zh-TW" dirty="0" smtClean="0"/>
              <a:t>C++</a:t>
            </a:r>
            <a:r>
              <a:rPr lang="zh-TW" altLang="en-US" dirty="0" smtClean="0"/>
              <a:t>版本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8138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用什麼</a:t>
            </a:r>
            <a:r>
              <a:rPr lang="en-US" altLang="zh-TW" dirty="0"/>
              <a:t>(IDE)</a:t>
            </a:r>
            <a:r>
              <a:rPr lang="zh-TW" altLang="en-US" dirty="0"/>
              <a:t>寫程式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Xcode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先送大家一人一台</a:t>
            </a:r>
            <a:r>
              <a:rPr lang="en-US" altLang="zh-TW" dirty="0" smtClean="0"/>
              <a:t>MAC</a:t>
            </a:r>
            <a:r>
              <a:rPr lang="zh-TW" altLang="en-US" dirty="0" smtClean="0"/>
              <a:t>再說</a:t>
            </a:r>
            <a:endParaRPr lang="en-US" altLang="zh-TW" dirty="0" smtClean="0"/>
          </a:p>
          <a:p>
            <a:r>
              <a:rPr lang="en-US" altLang="zh-TW" dirty="0" smtClean="0"/>
              <a:t>Visual Studio </a:t>
            </a:r>
          </a:p>
          <a:p>
            <a:pPr lvl="1"/>
            <a:r>
              <a:rPr lang="zh-TW" altLang="en-US" dirty="0" smtClean="0"/>
              <a:t>呵呵，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上一定不會有</a:t>
            </a:r>
            <a:endParaRPr lang="en-US" altLang="zh-TW" dirty="0" smtClean="0"/>
          </a:p>
          <a:p>
            <a:r>
              <a:rPr lang="en-US" altLang="zh-TW" dirty="0" smtClean="0"/>
              <a:t>Sublime 3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/>
              <a:t>Visual Studio </a:t>
            </a:r>
            <a:r>
              <a:rPr lang="en-US" altLang="zh-TW" dirty="0" smtClean="0"/>
              <a:t>Code</a:t>
            </a:r>
            <a:endParaRPr lang="en-US" altLang="zh-TW" dirty="0"/>
          </a:p>
          <a:p>
            <a:pPr lvl="1"/>
            <a:r>
              <a:rPr lang="zh-TW" altLang="en-US" dirty="0" smtClean="0"/>
              <a:t>你以為潮東西大家都知道要安裝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r>
              <a:rPr lang="en-US" altLang="zh-TW" dirty="0" smtClean="0"/>
              <a:t>Vim</a:t>
            </a:r>
          </a:p>
          <a:p>
            <a:pPr lvl="1"/>
            <a:r>
              <a:rPr lang="zh-TW" altLang="en-US" dirty="0"/>
              <a:t>你</a:t>
            </a:r>
            <a:r>
              <a:rPr lang="zh-TW" altLang="en-US" dirty="0" smtClean="0"/>
              <a:t>以為用</a:t>
            </a:r>
            <a:r>
              <a:rPr lang="en-US" altLang="zh-TW" dirty="0" smtClean="0"/>
              <a:t>Ubuntu</a:t>
            </a:r>
            <a:r>
              <a:rPr lang="zh-TW" altLang="en-US" dirty="0" smtClean="0"/>
              <a:t>就會有這東西</a:t>
            </a:r>
            <a:r>
              <a:rPr lang="en-US" altLang="zh-TW" dirty="0" smtClean="0"/>
              <a:t>?</a:t>
            </a:r>
            <a:r>
              <a:rPr lang="zh-TW" altLang="en-US" dirty="0" smtClean="0"/>
              <a:t> 菲律賓今年就沒裝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65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用什麼</a:t>
            </a:r>
            <a:r>
              <a:rPr lang="en-US" altLang="zh-TW" dirty="0"/>
              <a:t>(IDE)</a:t>
            </a:r>
            <a:r>
              <a:rPr lang="zh-TW" altLang="en-US" dirty="0"/>
              <a:t>寫程式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notepad / </a:t>
            </a:r>
            <a:r>
              <a:rPr lang="en-US" altLang="zh-TW" dirty="0" err="1" smtClean="0">
                <a:solidFill>
                  <a:srgbClr val="FF0000"/>
                </a:solidFill>
              </a:rPr>
              <a:t>gedit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/ vi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只有這靠譜一定有，</a:t>
            </a:r>
            <a:r>
              <a:rPr lang="en-US" altLang="zh-TW" dirty="0"/>
              <a:t>Windows</a:t>
            </a:r>
            <a:r>
              <a:rPr lang="zh-TW" altLang="en-US" dirty="0"/>
              <a:t>上</a:t>
            </a:r>
            <a:r>
              <a:rPr lang="en-US" altLang="zh-TW" dirty="0"/>
              <a:t>notepad</a:t>
            </a:r>
            <a:r>
              <a:rPr lang="zh-TW" altLang="en-US" dirty="0"/>
              <a:t>太爛，</a:t>
            </a:r>
            <a:r>
              <a:rPr lang="en-US" altLang="zh-TW" dirty="0"/>
              <a:t>Ubuntu</a:t>
            </a:r>
            <a:r>
              <a:rPr lang="zh-TW" altLang="en-US" dirty="0"/>
              <a:t>上</a:t>
            </a:r>
            <a:r>
              <a:rPr lang="en-US" altLang="zh-TW" dirty="0" err="1"/>
              <a:t>gedit</a:t>
            </a:r>
            <a:r>
              <a:rPr lang="zh-TW" altLang="en-US" dirty="0"/>
              <a:t>可以用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096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C++</a:t>
            </a:r>
            <a:r>
              <a:rPr lang="zh-TW" altLang="en-US" dirty="0" smtClean="0"/>
              <a:t>版本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我們的</a:t>
            </a:r>
            <a:r>
              <a:rPr lang="en-US" altLang="zh-TW" dirty="0" smtClean="0"/>
              <a:t>OJ</a:t>
            </a:r>
            <a:r>
              <a:rPr lang="zh-TW" altLang="en-US" dirty="0" smtClean="0"/>
              <a:t>使用的是</a:t>
            </a:r>
            <a:r>
              <a:rPr lang="en-US" altLang="zh-TW" dirty="0" smtClean="0"/>
              <a:t>C++14</a:t>
            </a:r>
            <a:r>
              <a:rPr lang="zh-TW" altLang="en-US" dirty="0" smtClean="0"/>
              <a:t> ，不過用</a:t>
            </a:r>
            <a:r>
              <a:rPr lang="en-US" altLang="zh-TW" dirty="0" smtClean="0"/>
              <a:t>C++11</a:t>
            </a:r>
            <a:r>
              <a:rPr lang="zh-TW" altLang="en-US" dirty="0" smtClean="0"/>
              <a:t>幾乎是相容的，這堂課使用的範例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是以</a:t>
            </a:r>
            <a:r>
              <a:rPr lang="en-US" altLang="zh-TW" dirty="0" smtClean="0"/>
              <a:t>C++14</a:t>
            </a:r>
            <a:r>
              <a:rPr lang="zh-TW" altLang="en-US" dirty="0" smtClean="0"/>
              <a:t>來編寫。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C++11</a:t>
            </a:r>
            <a:r>
              <a:rPr lang="zh-TW" altLang="en-US" dirty="0" smtClean="0"/>
              <a:t> 需要</a:t>
            </a:r>
            <a:r>
              <a:rPr lang="en-US" altLang="zh-TW" dirty="0" smtClean="0"/>
              <a:t>G++</a:t>
            </a:r>
            <a:r>
              <a:rPr lang="zh-TW" altLang="en-US" dirty="0" smtClean="0"/>
              <a:t> </a:t>
            </a:r>
            <a:r>
              <a:rPr lang="en-US" altLang="zh-TW" dirty="0" smtClean="0"/>
              <a:t>4.8</a:t>
            </a:r>
          </a:p>
          <a:p>
            <a:r>
              <a:rPr lang="en-US" altLang="zh-TW" dirty="0" smtClean="0"/>
              <a:t>C++14</a:t>
            </a:r>
            <a:r>
              <a:rPr lang="zh-TW" altLang="en-US" dirty="0" smtClean="0"/>
              <a:t> 需要</a:t>
            </a:r>
            <a:r>
              <a:rPr lang="en-US" altLang="zh-TW" dirty="0" smtClean="0"/>
              <a:t>G++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</a:p>
          <a:p>
            <a:r>
              <a:rPr lang="en-US" altLang="zh-TW" dirty="0" smtClean="0"/>
              <a:t>C++17</a:t>
            </a:r>
            <a:r>
              <a:rPr lang="zh-TW" altLang="en-US" dirty="0" smtClean="0"/>
              <a:t> 需要</a:t>
            </a:r>
            <a:r>
              <a:rPr lang="en-US" altLang="zh-TW" dirty="0" smtClean="0"/>
              <a:t>G++</a:t>
            </a:r>
            <a:r>
              <a:rPr lang="zh-TW" altLang="en-US" dirty="0" smtClean="0"/>
              <a:t> </a:t>
            </a:r>
            <a:r>
              <a:rPr lang="en-US" altLang="zh-TW" dirty="0" smtClean="0"/>
              <a:t>6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由於</a:t>
            </a:r>
            <a:r>
              <a:rPr lang="en-US" altLang="zh-TW" dirty="0" smtClean="0"/>
              <a:t>IDE</a:t>
            </a:r>
            <a:r>
              <a:rPr lang="zh-TW" altLang="en-US" dirty="0" smtClean="0"/>
              <a:t>不一定具有最新的編譯器，有需要時要自行安裝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49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 C++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最新的</a:t>
            </a:r>
            <a:r>
              <a:rPr lang="en-US" altLang="zh-TW" dirty="0" smtClean="0"/>
              <a:t>DEV</a:t>
            </a:r>
            <a:r>
              <a:rPr lang="zh-TW" altLang="en-US" dirty="0"/>
              <a:t> </a:t>
            </a:r>
            <a:r>
              <a:rPr lang="en-US" altLang="zh-TW" dirty="0" smtClean="0"/>
              <a:t>C++</a:t>
            </a:r>
            <a:r>
              <a:rPr lang="zh-TW" altLang="en-US" dirty="0" smtClean="0"/>
              <a:t>有</a:t>
            </a:r>
            <a:r>
              <a:rPr lang="en-US" altLang="zh-TW" dirty="0" smtClean="0"/>
              <a:t>G++</a:t>
            </a:r>
            <a:r>
              <a:rPr lang="zh-TW" altLang="en-US" dirty="0" smtClean="0"/>
              <a:t> </a:t>
            </a:r>
            <a:r>
              <a:rPr lang="en-US" altLang="zh-TW" dirty="0" smtClean="0"/>
              <a:t>5.4</a:t>
            </a:r>
          </a:p>
          <a:p>
            <a:endParaRPr lang="en-US" altLang="zh-TW" dirty="0"/>
          </a:p>
          <a:p>
            <a:r>
              <a:rPr lang="zh-TW" altLang="en-US" dirty="0" smtClean="0"/>
              <a:t>在編譯器選項 連結器命令列設定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-</a:t>
            </a:r>
            <a:r>
              <a:rPr lang="en-US" altLang="zh-TW" dirty="0" err="1" smtClean="0">
                <a:latin typeface="Consolas" panose="020B0609020204030204" pitchFamily="49" charset="0"/>
              </a:rPr>
              <a:t>std</a:t>
            </a:r>
            <a:r>
              <a:rPr lang="en-US" altLang="zh-TW" dirty="0" smtClean="0">
                <a:latin typeface="Consolas" panose="020B0609020204030204" pitchFamily="49" charset="0"/>
              </a:rPr>
              <a:t>=</a:t>
            </a:r>
            <a:r>
              <a:rPr lang="en-US" altLang="zh-TW" dirty="0" err="1" smtClean="0">
                <a:latin typeface="Consolas" panose="020B0609020204030204" pitchFamily="49" charset="0"/>
              </a:rPr>
              <a:t>c++</a:t>
            </a:r>
            <a:r>
              <a:rPr lang="en-US" altLang="zh-TW" dirty="0" smtClean="0">
                <a:latin typeface="Consolas" panose="020B0609020204030204" pitchFamily="49" charset="0"/>
              </a:rPr>
              <a:t>14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508" y="318197"/>
            <a:ext cx="5461555" cy="607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Code::Blocks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Settings-&gt;</a:t>
            </a:r>
          </a:p>
          <a:p>
            <a:pPr lvl="1"/>
            <a:r>
              <a:rPr lang="en-US" altLang="zh-TW" dirty="0" smtClean="0"/>
              <a:t>Compiler Settings</a:t>
            </a:r>
          </a:p>
          <a:p>
            <a:pPr lvl="2"/>
            <a:r>
              <a:rPr lang="en-US" altLang="zh-TW" dirty="0" smtClean="0"/>
              <a:t>Compiler Flags</a:t>
            </a:r>
          </a:p>
          <a:p>
            <a:endParaRPr lang="en-US" altLang="zh-TW" dirty="0"/>
          </a:p>
          <a:p>
            <a:r>
              <a:rPr lang="zh-TW" altLang="en-US" dirty="0" smtClean="0"/>
              <a:t>有幾個選項可以勾選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251" y="1766615"/>
            <a:ext cx="7234870" cy="44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</TotalTime>
  <Words>1349</Words>
  <Application>Microsoft Office PowerPoint</Application>
  <PresentationFormat>寬螢幕</PresentationFormat>
  <Paragraphs>176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9" baseType="lpstr">
      <vt:lpstr>微軟正黑體</vt:lpstr>
      <vt:lpstr>Arial</vt:lpstr>
      <vt:lpstr>Consolas</vt:lpstr>
      <vt:lpstr>Trebuchet MS</vt:lpstr>
      <vt:lpstr>Wingdings 3</vt:lpstr>
      <vt:lpstr>多面向</vt:lpstr>
      <vt:lpstr>Environment</vt:lpstr>
      <vt:lpstr>在什麼OS寫程式?</vt:lpstr>
      <vt:lpstr>用什麼語言寫程式?</vt:lpstr>
      <vt:lpstr>用什麼(IDE)寫程式</vt:lpstr>
      <vt:lpstr>用什麼(IDE)寫程式</vt:lpstr>
      <vt:lpstr>用什麼(IDE)寫程式</vt:lpstr>
      <vt:lpstr>設定C++版本</vt:lpstr>
      <vt:lpstr>DEV C++</vt:lpstr>
      <vt:lpstr>Code::Blocks</vt:lpstr>
      <vt:lpstr>其他選項</vt:lpstr>
      <vt:lpstr>Input</vt:lpstr>
      <vt:lpstr>[cstdio] scanf</vt:lpstr>
      <vt:lpstr>scanf格式化標記</vt:lpstr>
      <vt:lpstr>scanf格式化輸入</vt:lpstr>
      <vt:lpstr>[iostream] cin</vt:lpstr>
      <vt:lpstr>cin</vt:lpstr>
      <vt:lpstr>C++ String</vt:lpstr>
      <vt:lpstr>整行讀取</vt:lpstr>
      <vt:lpstr>C 方法 fgets</vt:lpstr>
      <vt:lpstr>C++ getline </vt:lpstr>
      <vt:lpstr>C++ getline  (string)</vt:lpstr>
      <vt:lpstr>輸出資料</vt:lpstr>
      <vt:lpstr>printf</vt:lpstr>
      <vt:lpstr>printf 設定小數點位數 %a.b</vt:lpstr>
      <vt:lpstr>cout </vt:lpstr>
      <vt:lpstr>cout 設定小數點位數 </vt:lpstr>
      <vt:lpstr>連續輸入</vt:lpstr>
      <vt:lpstr>Stringstream字串串流</vt:lpstr>
      <vt:lpstr>Stringstream</vt:lpstr>
      <vt:lpstr>C++ 的IO優化</vt:lpstr>
      <vt:lpstr>std::ios::sync_with_stdio(false)</vt:lpstr>
      <vt:lpstr>cin.tie(0);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李旺陽</dc:creator>
  <cp:lastModifiedBy>李旺陽</cp:lastModifiedBy>
  <cp:revision>85</cp:revision>
  <dcterms:created xsi:type="dcterms:W3CDTF">2016-12-28T07:32:09Z</dcterms:created>
  <dcterms:modified xsi:type="dcterms:W3CDTF">2017-02-19T08:31:08Z</dcterms:modified>
</cp:coreProperties>
</file>