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8" r:id="rId12"/>
    <p:sldId id="270" r:id="rId13"/>
    <p:sldId id="271" r:id="rId14"/>
    <p:sldId id="266" r:id="rId15"/>
    <p:sldId id="272" r:id="rId16"/>
    <p:sldId id="273" r:id="rId17"/>
    <p:sldId id="279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nu.edu.tw/~u91029/Pr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 Math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一些競賽中使用的</a:t>
            </a:r>
            <a:r>
              <a:rPr lang="zh-TW" altLang="en-US" dirty="0"/>
              <a:t>數學</a:t>
            </a:r>
          </a:p>
        </p:txBody>
      </p:sp>
    </p:spTree>
    <p:extLst>
      <p:ext uri="{BB962C8B-B14F-4D97-AF65-F5344CB8AC3E}">
        <p14:creationId xmlns:p14="http://schemas.microsoft.com/office/powerpoint/2010/main" val="1980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技術細節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bool</a:t>
                </a:r>
                <a:r>
                  <a:rPr lang="zh-TW" altLang="en-US" dirty="0" smtClean="0"/>
                  <a:t>陣列一開始預設初始化是</a:t>
                </a:r>
                <a:r>
                  <a:rPr lang="en-US" altLang="zh-TW" dirty="0" smtClean="0"/>
                  <a:t>false</a:t>
                </a:r>
                <a:r>
                  <a:rPr lang="zh-TW" altLang="en-US" dirty="0" smtClean="0"/>
                  <a:t>，與要求相反，為了節約時間，通常是把質數設成</a:t>
                </a:r>
                <a:r>
                  <a:rPr lang="en-US" altLang="zh-TW" dirty="0" smtClean="0"/>
                  <a:t>false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把定義顛倒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一些更複雜的</a:t>
                </a:r>
                <a:r>
                  <a:rPr lang="zh-TW" altLang="en-US" dirty="0"/>
                  <a:t>實作</a:t>
                </a:r>
                <a:r>
                  <a:rPr lang="zh-TW" altLang="en-US" dirty="0" smtClean="0"/>
                  <a:t>上，會使用</a:t>
                </a:r>
                <a:r>
                  <a:rPr lang="en-US" altLang="zh-TW" dirty="0" err="1" smtClean="0"/>
                  <a:t>bitset</a:t>
                </a:r>
                <a:r>
                  <a:rPr lang="zh-TW" altLang="en-US" dirty="0" smtClean="0"/>
                  <a:t>，並</a:t>
                </a:r>
                <a:r>
                  <a:rPr lang="zh-TW" altLang="en-US" dirty="0"/>
                  <a:t>除</a:t>
                </a:r>
                <a:r>
                  <a:rPr lang="zh-TW" altLang="en-US" dirty="0" smtClean="0"/>
                  <a:t>去</a:t>
                </a:r>
                <a:r>
                  <a:rPr lang="en-US" altLang="zh-TW" dirty="0" smtClean="0"/>
                  <a:t>2,3</a:t>
                </a:r>
                <a:r>
                  <a:rPr lang="zh-TW" altLang="en-US" dirty="0" smtClean="0"/>
                  <a:t>的倍數下做質數表。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希望你有發現內層迴圈</a:t>
                </a:r>
                <a:r>
                  <a:rPr lang="en-US" altLang="zh-TW" dirty="0" smtClean="0"/>
                  <a:t>J</a:t>
                </a:r>
                <a:r>
                  <a:rPr lang="zh-TW" altLang="en-US" dirty="0" smtClean="0"/>
                  <a:t>，是從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開始，而非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 smtClean="0"/>
                  <a:t>，許多人常犯的失誤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</a:t>
            </a:r>
            <a:r>
              <a:rPr lang="zh-TW" altLang="en-US" dirty="0"/>
              <a:t>景不常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又有一天，有人改了一下題目：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個</a:t>
                </a:r>
                <a:r>
                  <a:rPr lang="zh-TW" altLang="en-US" dirty="0"/>
                  <a:t>正整數數字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，請判斷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 是不是一個質數。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花費時間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𝑙𝑜𝑔𝑙𝑜𝑔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帶入上限：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181497" y="4402184"/>
            <a:ext cx="667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70649A"/>
                </a:solidFill>
                <a:latin typeface="Consolas" panose="020B0609020204030204" pitchFamily="49" charset="0"/>
              </a:rPr>
              <a:t>Time Limit Exceed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23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聽說這一題曾經是高中生的基礎題目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說是最喪心病狂的題目，也是有人</a:t>
                </a:r>
                <a:r>
                  <a:rPr lang="en-US" altLang="zh-TW" dirty="0" smtClean="0"/>
                  <a:t>4ms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AC</a:t>
                </a:r>
                <a:r>
                  <a:rPr lang="zh-TW" altLang="en-US" dirty="0" smtClean="0"/>
                  <a:t>，但方法現在不教你。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提示</a:t>
                </a:r>
                <a:r>
                  <a:rPr lang="zh-TW" altLang="en-US" dirty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如果要判斷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 smtClean="0"/>
                  <a:t>是不是質數，我們要檢查到</a:t>
                </a:r>
                <a:r>
                  <a:rPr lang="en-US" altLang="zh-TW" dirty="0" smtClean="0"/>
                  <a:t>46341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我們需要知道小於</a:t>
                </a:r>
                <a:r>
                  <a:rPr lang="en-US" altLang="zh-TW" dirty="0" smtClean="0"/>
                  <a:t>46341</a:t>
                </a:r>
                <a:r>
                  <a:rPr lang="zh-TW" altLang="en-US" dirty="0" smtClean="0"/>
                  <a:t>的質數有哪一些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結合質數表與一開始的試除法即可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01" y="1206500"/>
            <a:ext cx="2095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好景不常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更殘忍的範圍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有</a:t>
                </a:r>
                <a:r>
                  <a:rPr lang="en-US" altLang="zh-TW" dirty="0"/>
                  <a:t>Q</a:t>
                </a:r>
                <a:r>
                  <a:rPr lang="zh-TW" altLang="en-US" dirty="0"/>
                  <a:t>個正整數數字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，請判斷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 是不是一個質數。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以後教你怎麼做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隨機演算法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有</a:t>
                </a:r>
                <a:r>
                  <a:rPr lang="en-US" altLang="zh-TW" dirty="0"/>
                  <a:t>Q</a:t>
                </a:r>
                <a:r>
                  <a:rPr lang="zh-TW" altLang="en-US" dirty="0"/>
                  <a:t>個正整數數字 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介於</a:t>
                </a:r>
                <a:r>
                  <a:rPr lang="en-US" altLang="zh-TW" dirty="0" smtClean="0"/>
                  <a:t>A,B</a:t>
                </a:r>
                <a:r>
                  <a:rPr lang="zh-TW" altLang="en-US" dirty="0" smtClean="0"/>
                  <a:t>之間，</a:t>
                </a:r>
                <a:r>
                  <a:rPr lang="zh-TW" altLang="en-US" dirty="0"/>
                  <a:t>請判斷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 是不是一個</a:t>
                </a:r>
                <a:r>
                  <a:rPr lang="zh-TW" altLang="en-US" dirty="0" smtClean="0"/>
                  <a:t>質數</a:t>
                </a:r>
                <a:r>
                  <a:rPr lang="en-US" altLang="zh-TW" dirty="0" smtClean="0"/>
                  <a:t>(Homework)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更多資</a:t>
            </a:r>
            <a:r>
              <a:rPr lang="zh-TW" altLang="en-US" dirty="0"/>
              <a:t>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質數判斷是</a:t>
            </a:r>
            <a:r>
              <a:rPr lang="zh-TW" altLang="en-US" dirty="0"/>
              <a:t>不</a:t>
            </a:r>
            <a:r>
              <a:rPr lang="zh-TW" altLang="en-US" dirty="0" smtClean="0"/>
              <a:t>少數學問題的基礎，希望大家回去熟練基礎的質數建表。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DJWS</a:t>
            </a:r>
            <a:r>
              <a:rPr lang="zh-TW" altLang="en-US" dirty="0" smtClean="0"/>
              <a:t>  </a:t>
            </a:r>
            <a:r>
              <a:rPr lang="en-US" altLang="zh-TW" dirty="0">
                <a:hlinkClick r:id="rId2"/>
              </a:rPr>
              <a:t>http://www.csie.ntnu.edu.tw/~</a:t>
            </a:r>
            <a:r>
              <a:rPr lang="en-US" altLang="zh-TW" dirty="0" smtClean="0">
                <a:hlinkClick r:id="rId2"/>
              </a:rPr>
              <a:t>u91029/Prime.html</a:t>
            </a:r>
            <a:endParaRPr lang="en-US" altLang="zh-TW" dirty="0" smtClean="0"/>
          </a:p>
          <a:p>
            <a:r>
              <a:rPr lang="zh-TW" altLang="en-US" dirty="0" smtClean="0"/>
              <a:t>質數篩法可以達到線性時間，有興趣的同學可以自行研究。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質數表也可以拿來做質因數分解，求尤拉函數，可以想想看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1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求</a:t>
                </a:r>
                <a:r>
                  <a:rPr lang="en-US" altLang="zh-TW" dirty="0" err="1" smtClean="0"/>
                  <a:t>a,b</a:t>
                </a:r>
                <a:r>
                  <a:rPr lang="zh-TW" altLang="en-US" dirty="0" smtClean="0"/>
                  <a:t>的最大公因數。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你覺得下面簡潔的方法會</a:t>
                </a:r>
                <a:r>
                  <a:rPr lang="en-US" altLang="zh-TW" dirty="0" smtClean="0"/>
                  <a:t>AC</a:t>
                </a:r>
                <a:r>
                  <a:rPr lang="zh-TW" altLang="en-US" dirty="0" smtClean="0"/>
                  <a:t>嗎</a:t>
                </a:r>
                <a:r>
                  <a:rPr lang="en-US" altLang="zh-TW" dirty="0" smtClean="0"/>
                  <a:t>?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70" y="3509690"/>
            <a:ext cx="5917196" cy="16240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68434" y="5110197"/>
            <a:ext cx="667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70649A"/>
                </a:solidFill>
                <a:latin typeface="Consolas" panose="020B0609020204030204" pitchFamily="49" charset="0"/>
              </a:rPr>
              <a:t>Time Limit Exceed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387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Euclidean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高中應該都有聽過輾轉相除法</a:t>
                </a:r>
                <a:r>
                  <a:rPr lang="en-US" altLang="zh-TW" dirty="0"/>
                  <a:t>(Euclidean algorithm)</a:t>
                </a:r>
                <a:r>
                  <a:rPr lang="zh-TW" altLang="en-US" dirty="0"/>
                  <a:t>吧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(21,6)=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(6,21%6)=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(6,3)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Code</a:t>
                </a:r>
                <a:r>
                  <a:rPr lang="zh-TW" altLang="en-US" dirty="0" smtClean="0"/>
                  <a:t>就這樣，你可以去笑寫超長還</a:t>
                </a:r>
                <a:r>
                  <a:rPr lang="en-US" altLang="zh-TW" dirty="0" smtClean="0"/>
                  <a:t>WA</a:t>
                </a:r>
                <a:r>
                  <a:rPr lang="zh-TW" altLang="en-US" dirty="0" smtClean="0"/>
                  <a:t>掉的同學了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en-US" altLang="zh-TW" dirty="0" smtClean="0"/>
                  <a:t>C++17</a:t>
                </a:r>
                <a:r>
                  <a:rPr lang="zh-TW" altLang="en-US" dirty="0" smtClean="0"/>
                  <a:t> </a:t>
                </a:r>
                <a:r>
                  <a:rPr lang="zh-TW" altLang="en-US" dirty="0" smtClean="0"/>
                  <a:t>內建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::</a:t>
                </a:r>
                <a:r>
                  <a:rPr lang="en-US" altLang="zh-TW" dirty="0" err="1" smtClean="0"/>
                  <a:t>gcd</a:t>
                </a:r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Euclidean algorithm 252 105 animation flippe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512264"/>
            <a:ext cx="175260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5" y="4463112"/>
            <a:ext cx="5454658" cy="18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Euclidean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同場加映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9" y="2609169"/>
            <a:ext cx="4125230" cy="15709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5623" y="4628692"/>
            <a:ext cx="4853221" cy="1576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233" y="2609168"/>
            <a:ext cx="3915278" cy="15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模逆元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設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/>
                  <a:t>互值，如果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/>
                  <a:t>  則稱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在模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下的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乘法</a:t>
                </a:r>
                <a:r>
                  <a:rPr lang="en-US" altLang="zh-TW" dirty="0"/>
                  <a:t>)</a:t>
                </a:r>
                <a:r>
                  <a:rPr lang="zh-TW" altLang="en-US" dirty="0" smtClean="0"/>
                  <a:t>模逆元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𝑀𝑜𝑑𝑢𝑙𝑎𝑟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𝑚𝑢𝑙𝑡𝑖𝑝𝑙𝑖𝑐𝑎𝑡𝑖𝑣𝑒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 在</a:t>
                </a:r>
                <a:r>
                  <a:rPr lang="en-US" altLang="zh-TW" dirty="0" smtClean="0"/>
                  <a:t>MOD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9</a:t>
                </a:r>
                <a:r>
                  <a:rPr lang="zh-TW" altLang="en-US" dirty="0" smtClean="0"/>
                  <a:t>的逆元是 </a:t>
                </a:r>
                <a:r>
                  <a:rPr lang="en-US" altLang="zh-TW" dirty="0" smtClean="0"/>
                  <a:t>5</a:t>
                </a:r>
                <a:r>
                  <a:rPr lang="zh-TW" altLang="en-US" dirty="0" smtClean="0"/>
                  <a:t> 因為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×5≡1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9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 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MOD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7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逆元是 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 因為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×5≡1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/>
                  <a:t>模擬元數論上有許多用途，其中之一是用來補救模除法的不足。</a:t>
                </a:r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5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模逆</a:t>
            </a:r>
            <a:r>
              <a:rPr lang="zh-TW" altLang="en-US" dirty="0" smtClean="0"/>
              <a:t>元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計算方法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通用方法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廣義輾轉相除法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歐拉函數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自行研究  可與質數表一同算出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特殊方法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限定</a:t>
            </a:r>
            <a:r>
              <a:rPr lang="en-US" altLang="zh-TW" dirty="0" smtClean="0"/>
              <a:t>mod</a:t>
            </a:r>
            <a:r>
              <a:rPr lang="zh-TW" altLang="en-US" dirty="0" smtClean="0"/>
              <a:t>質數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費馬小定</a:t>
            </a:r>
            <a:r>
              <a:rPr lang="zh-TW" altLang="en-US" dirty="0"/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17203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 </a:t>
            </a:r>
            <a:r>
              <a:rPr lang="zh-TW" altLang="en-US" dirty="0" smtClean="0"/>
              <a:t>判斷質數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有一個正整數數字 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，請判斷 </a:t>
                </a:r>
                <a:r>
                  <a:rPr lang="en-US" altLang="zh-TW" dirty="0"/>
                  <a:t>N</a:t>
                </a:r>
                <a:r>
                  <a:rPr lang="zh-TW" altLang="en-US" dirty="0" smtClean="0"/>
                  <a:t> 是不是一個質數。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在高中數學，我們已知只要把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小於等於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TW" altLang="en-US" dirty="0" smtClean="0"/>
                  <a:t>的所有質數來檢驗是否為因數就好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事實上寫程式大多數</a:t>
                </a:r>
                <a:r>
                  <a:rPr lang="zh-TW" altLang="en-US" dirty="0"/>
                  <a:t>人</a:t>
                </a:r>
                <a:r>
                  <a:rPr lang="zh-TW" altLang="en-US" dirty="0" smtClean="0"/>
                  <a:t>是用小</a:t>
                </a:r>
                <a:r>
                  <a:rPr lang="zh-TW" altLang="en-US" dirty="0"/>
                  <a:t>於等於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TW" altLang="en-US" dirty="0"/>
                  <a:t>的</a:t>
                </a:r>
                <a:r>
                  <a:rPr lang="zh-TW" altLang="en-US" i="1" dirty="0" smtClean="0"/>
                  <a:t>所有數字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r>
                  <a:rPr lang="zh-TW" altLang="en-US" dirty="0" smtClean="0"/>
                  <a:t>我們使用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zh-TW" altLang="en-US" dirty="0" smtClean="0"/>
                  <a:t>來表示計算需要時間與輸入的成長關係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檢驗所有質數：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func>
                              <m:func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i="0" dirty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rad>
                              </m:e>
                            </m:func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num>
                          <m:den>
                            <m:func>
                              <m:func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檢驗</a:t>
                </a:r>
                <a:r>
                  <a:rPr lang="zh-TW" altLang="en-US" dirty="0"/>
                  <a:t>所有</a:t>
                </a:r>
                <a:r>
                  <a:rPr lang="zh-TW" altLang="en-US" dirty="0" smtClean="0"/>
                  <a:t>數字：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93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廣義輾轉相除法</a:t>
            </a:r>
            <a:br>
              <a:rPr lang="zh-TW" altLang="en-US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80161"/>
                <a:ext cx="10491409" cy="544721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/>
                  <a:t> 則</a:t>
                </a:r>
                <a:r>
                  <a:rPr lang="zh-TW" altLang="en-US" dirty="0"/>
                  <a:t>存</a:t>
                </a:r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 smtClean="0"/>
                  <a:t>使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𝑔𝑐𝑑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求出此方程式其中一組整數解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等於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，則令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，得到解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移項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)−(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TW" i="1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是整數，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 smtClean="0"/>
                  <a:t>要是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的倍數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342900" lvl="1" indent="-342900"/>
                <a:r>
                  <a:rPr lang="zh-TW" altLang="en-US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1800" i="1" dirty="0" smtClean="0"/>
                  <a:t>  </a:t>
                </a:r>
                <a:r>
                  <a:rPr lang="zh-TW" altLang="en-US" sz="1800" dirty="0"/>
                  <a:t>則</a:t>
                </a:r>
                <a:r>
                  <a:rPr lang="zh-TW" altLang="en-US" sz="1800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sz="1800" dirty="0" smtClean="0"/>
                  <a:t>  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TW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1800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800" i="1" dirty="0"/>
              </a:p>
              <a:p>
                <a:pPr lvl="1"/>
                <a:r>
                  <a:rPr lang="zh-TW" altLang="en-US" i="1" dirty="0" smtClean="0"/>
                  <a:t>至此與原題相同</a:t>
                </a:r>
                <a:r>
                  <a:rPr lang="zh-TW" altLang="en-US" i="1" dirty="0"/>
                  <a:t> </a:t>
                </a:r>
                <a:r>
                  <a:rPr lang="en-US" altLang="zh-TW" i="1" dirty="0" smtClean="0"/>
                  <a:t>=</a:t>
                </a:r>
                <a:r>
                  <a:rPr lang="zh-TW" altLang="en-US" i="1" dirty="0" smtClean="0"/>
                  <a:t> 遞迴求解</a:t>
                </a:r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80161"/>
                <a:ext cx="10491409" cy="5447210"/>
              </a:xfrm>
              <a:blipFill>
                <a:blip r:embed="rId2"/>
                <a:stretch>
                  <a:fillRect l="-116" t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7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廣義</a:t>
            </a:r>
            <a:r>
              <a:rPr lang="zh-TW" altLang="en-US" dirty="0" smtClean="0"/>
              <a:t>輾轉相除法 </a:t>
            </a:r>
            <a:r>
              <a:rPr lang="en-US" altLang="zh-TW" dirty="0" smtClean="0"/>
              <a:t>-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裡面吧</a:t>
            </a:r>
            <a:endParaRPr lang="en-US" altLang="zh-TW" dirty="0" smtClean="0"/>
          </a:p>
          <a:p>
            <a:r>
              <a:rPr lang="zh-TW" altLang="en-US" dirty="0" smtClean="0"/>
              <a:t>同</a:t>
            </a:r>
            <a:r>
              <a:rPr lang="en-US" altLang="zh-TW" dirty="0" smtClean="0"/>
              <a:t>GCD</a:t>
            </a:r>
            <a:r>
              <a:rPr lang="zh-TW" altLang="en-US" dirty="0" smtClean="0"/>
              <a:t>複雜</a:t>
            </a:r>
            <a:r>
              <a:rPr lang="zh-TW" altLang="en-US" dirty="0"/>
              <a:t>度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29" y="1844270"/>
            <a:ext cx="4612334" cy="45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費馬小定理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>
                    <a:latin typeface="Cambria Math" panose="02040503050406030204" pitchFamily="18" charset="0"/>
                  </a:rPr>
                  <a:t>如果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P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是質數，對於所有的整數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A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有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不是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的倍數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包含</a:t>
                </a:r>
                <a:r>
                  <a:rPr lang="en-US" altLang="zh-TW" dirty="0" smtClean="0"/>
                  <a:t>0)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偷偷改寫一下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400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 (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希望你是用快速冪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來算這玩意兒，而不是暴力幹出來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有些你應該知道的小事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電腦一秒鐘約能跑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TW" altLang="en-US" dirty="0" smtClean="0"/>
                  <a:t>次的基本運算。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剛剛的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TW" altLang="en-US" dirty="0" smtClean="0"/>
                  <a:t>可以在小尺度下約略估計你把此方法寫成程式會花多久時間。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如果我們把最大的測試大小放進去算，小於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TW" altLang="en-US" dirty="0" smtClean="0"/>
                  <a:t>次方通常就不會</a:t>
                </a:r>
                <a:r>
                  <a:rPr lang="en-US" altLang="zh-TW" dirty="0" smtClean="0"/>
                  <a:t>TLE(</a:t>
                </a:r>
                <a:r>
                  <a:rPr lang="zh-TW" altLang="en-US" dirty="0"/>
                  <a:t>經驗法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上一頁：</a:t>
                </a:r>
                <a:r>
                  <a:rPr lang="zh-TW" altLang="en-US" b="1" u="sng" dirty="0" smtClean="0"/>
                  <a:t>輸入一個入數字</a:t>
                </a:r>
                <a:r>
                  <a:rPr lang="en-US" altLang="zh-TW" b="1" u="sng" dirty="0" smtClean="0"/>
                  <a:t>N</a:t>
                </a:r>
                <a:r>
                  <a:rPr lang="zh-TW" altLang="en-US" b="1" u="sng" dirty="0" smtClean="0"/>
                  <a:t>、</a:t>
                </a:r>
                <a:r>
                  <a:rPr lang="en-US" altLang="zh-TW" b="1" u="sng" dirty="0" smtClean="0"/>
                  <a:t>N</a:t>
                </a:r>
                <a:r>
                  <a:rPr lang="zh-TW" altLang="en-US" b="1" u="sng" dirty="0" smtClean="0"/>
                  <a:t>最大是</a:t>
                </a:r>
                <a:r>
                  <a:rPr lang="en-US" altLang="zh-TW" b="1" u="sng" dirty="0" smtClean="0"/>
                  <a:t>1000000</a:t>
                </a:r>
                <a:r>
                  <a:rPr lang="zh-TW" altLang="en-US" dirty="0" smtClean="0"/>
                  <a:t>，帶入計算：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1000000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168</m:t>
                    </m:r>
                  </m:oMath>
                </a14:m>
                <a:r>
                  <a:rPr lang="en-US" altLang="zh-TW" dirty="0" smtClean="0"/>
                  <a:t>  (</a:t>
                </a:r>
                <a:r>
                  <a:rPr lang="zh-TW" altLang="en-US" dirty="0" smtClean="0"/>
                  <a:t> 你只需要判斷</a:t>
                </a:r>
                <a:r>
                  <a:rPr lang="en-US" altLang="zh-TW" dirty="0" smtClean="0"/>
                  <a:t>168</a:t>
                </a:r>
                <a:r>
                  <a:rPr lang="zh-TW" altLang="en-US" dirty="0" smtClean="0"/>
                  <a:t>個質數，如果你知道是哪些的話 </a:t>
                </a:r>
                <a:r>
                  <a:rPr lang="en-US" altLang="zh-TW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1000000</m:t>
                            </m:r>
                          </m:e>
                        </m:rad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或是判斷</a:t>
                </a:r>
                <a:r>
                  <a:rPr lang="en-US" altLang="zh-TW" dirty="0" smtClean="0"/>
                  <a:t>1000</a:t>
                </a:r>
                <a:r>
                  <a:rPr lang="zh-TW" altLang="en-US" dirty="0" smtClean="0"/>
                  <a:t>個整數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</a:t>
            </a:r>
            <a:r>
              <a:rPr lang="zh-TW" altLang="en-US" dirty="0"/>
              <a:t>景不常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有一天，有人改了一下題目：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個</a:t>
                </a:r>
                <a:r>
                  <a:rPr lang="zh-TW" altLang="en-US" dirty="0"/>
                  <a:t>正整數數字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，請判斷 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 是不是一個質數。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花費時間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帶入上限：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2181497" y="4402184"/>
            <a:ext cx="667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70649A"/>
                </a:solidFill>
                <a:latin typeface="Consolas" panose="020B0609020204030204" pitchFamily="49" charset="0"/>
              </a:rPr>
              <a:t>Time Limit Exceed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70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</a:t>
            </a:r>
            <a:r>
              <a:rPr lang="zh-TW" altLang="en-US" dirty="0"/>
              <a:t>想</a:t>
            </a:r>
            <a:r>
              <a:rPr lang="zh-TW" altLang="en-US" dirty="0" smtClean="0"/>
              <a:t>國中數學課本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在你踏進大學前數學課本中應該看過這東西</a:t>
                </a:r>
                <a:r>
                  <a:rPr lang="en-US" altLang="zh-TW" dirty="0" smtClean="0"/>
                  <a:t>(From DJWS)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如果數字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是質數，那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𝑋𝑃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必然不是質數。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P</a:t>
                </a:r>
                <a:r>
                  <a:rPr lang="zh-TW" altLang="en-US" dirty="0"/>
                  <a:t>是</a:t>
                </a:r>
                <a:r>
                  <a:rPr lang="zh-TW" altLang="en-US" dirty="0" smtClean="0"/>
                  <a:t>質數，那不管什麼時候他都是質數。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如果我們能預先把答案都快速的算出來，是否就能提升效率</a:t>
                </a:r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eveOfEratosthenes.png (500×7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3" y="2751771"/>
            <a:ext cx="7386604" cy="116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TW" dirty="0"/>
              <a:t>κόσκινον Ἐρατοσθένους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上面那個我不會念，英文叫做</a:t>
            </a:r>
            <a:r>
              <a:rPr lang="en-US" altLang="zh-TW" dirty="0"/>
              <a:t>sieve of </a:t>
            </a:r>
            <a:r>
              <a:rPr lang="en-US" altLang="zh-TW" dirty="0" smtClean="0"/>
              <a:t>Eratosthenes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埃拉托斯特尼篩</a:t>
            </a:r>
            <a:r>
              <a:rPr lang="zh-TW" altLang="en-US" dirty="0" smtClean="0"/>
              <a:t>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由西元前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世紀一個古希臘人發明的快速質數篩選法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為了方便討論，我們只關心大於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的正整數。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TW" dirty="0"/>
              <a:t>κόσκινον Ἐρατοσθένους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假定一開始，所有數字都是質數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由前往後，如果遇到沒被刪除的數字，就把他的倍數刪掉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下一個是 </a:t>
            </a:r>
            <a:r>
              <a:rPr lang="en-US" altLang="zh-TW" dirty="0" smtClean="0"/>
              <a:t>3</a:t>
            </a:r>
          </a:p>
          <a:p>
            <a:endParaRPr lang="en-US" altLang="zh-TW" dirty="0"/>
          </a:p>
          <a:p>
            <a:r>
              <a:rPr lang="zh-TW" altLang="en-US" dirty="0" smtClean="0"/>
              <a:t>下一個是 </a:t>
            </a:r>
            <a:r>
              <a:rPr lang="en-US" altLang="zh-TW" dirty="0" smtClean="0"/>
              <a:t>5</a:t>
            </a:r>
          </a:p>
          <a:p>
            <a:endParaRPr lang="en-US" altLang="zh-TW" dirty="0"/>
          </a:p>
          <a:p>
            <a:r>
              <a:rPr lang="zh-TW" altLang="en-US" dirty="0" smtClean="0"/>
              <a:t>剩下沒被刪掉的就是質數了。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34261"/>
              </p:ext>
            </p:extLst>
          </p:nvPr>
        </p:nvGraphicFramePr>
        <p:xfrm>
          <a:off x="1146002" y="2548467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94394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33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560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0157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9712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390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2751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828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0315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38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343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20926"/>
              </p:ext>
            </p:extLst>
          </p:nvPr>
        </p:nvGraphicFramePr>
        <p:xfrm>
          <a:off x="1146002" y="332282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94394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33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560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0157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9712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390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2751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828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0315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38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343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21216"/>
              </p:ext>
            </p:extLst>
          </p:nvPr>
        </p:nvGraphicFramePr>
        <p:xfrm>
          <a:off x="1146002" y="4097173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94394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33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560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0157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9712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390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2751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828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0315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38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34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8275"/>
              </p:ext>
            </p:extLst>
          </p:nvPr>
        </p:nvGraphicFramePr>
        <p:xfrm>
          <a:off x="1146002" y="4883847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94394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3349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4560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0157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9712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390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2751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828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0315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38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寫成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我們預先設定</a:t>
                </a:r>
                <a:r>
                  <a:rPr lang="en-US" altLang="zh-TW" dirty="0" smtClean="0"/>
                  <a:t>bool</a:t>
                </a:r>
                <a:r>
                  <a:rPr lang="zh-TW" altLang="en-US" dirty="0" smtClean="0"/>
                  <a:t>陣列</a:t>
                </a:r>
                <a:r>
                  <a:rPr lang="en-US" altLang="zh-TW" dirty="0" err="1" smtClean="0"/>
                  <a:t>isp</a:t>
                </a:r>
                <a:r>
                  <a:rPr lang="zh-TW" altLang="en-US" dirty="0" smtClean="0"/>
                  <a:t>一開始都是</a:t>
                </a:r>
                <a:r>
                  <a:rPr lang="en-US" altLang="zh-TW" dirty="0" smtClean="0"/>
                  <a:t>true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時間複雜</a:t>
                </a:r>
                <a:r>
                  <a:rPr lang="zh-TW" altLang="en-US" dirty="0"/>
                  <a:t>度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𝑛𝑙𝑜𝑔𝑙𝑜𝑔𝑛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30" y="3074262"/>
            <a:ext cx="5977887" cy="30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Solve!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建立好質數表之後，我們就可以利用</a:t>
                </a:r>
                <a:r>
                  <a:rPr lang="en-US" altLang="zh-TW" dirty="0" err="1" smtClean="0"/>
                  <a:t>isp</a:t>
                </a:r>
                <a:r>
                  <a:rPr lang="zh-TW" altLang="en-US" dirty="0" smtClean="0"/>
                  <a:t>陣列來求得答案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建立質數表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𝑛𝑙𝑜𝑔𝑙𝑜𝑔𝑛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 smtClean="0"/>
              </a:p>
              <a:p>
                <a:r>
                  <a:rPr lang="zh-TW" altLang="en-US" dirty="0" smtClean="0"/>
                  <a:t>每一次查詢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總計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𝑛𝑙𝑜𝑔𝑙𝑜𝑔𝑛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𝑛𝑙𝑜𝑔𝑙𝑜𝑔𝑛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帶入最大值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1778151.25</a:t>
                </a:r>
                <a:r>
                  <a:rPr lang="zh-TW" altLang="en-US" dirty="0" smtClean="0"/>
                  <a:t> 安心</a:t>
                </a:r>
                <a:r>
                  <a:rPr lang="en-US" altLang="zh-TW" dirty="0" smtClean="0"/>
                  <a:t>AC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</TotalTime>
  <Words>882</Words>
  <Application>Microsoft Office PowerPoint</Application>
  <PresentationFormat>寬螢幕</PresentationFormat>
  <Paragraphs>190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Arial</vt:lpstr>
      <vt:lpstr>Cambria Math</vt:lpstr>
      <vt:lpstr>Consolas</vt:lpstr>
      <vt:lpstr>Trebuchet MS</vt:lpstr>
      <vt:lpstr>Wingdings 3</vt:lpstr>
      <vt:lpstr>多面向</vt:lpstr>
      <vt:lpstr>Basic Math</vt:lpstr>
      <vt:lpstr>Part 1 判斷質數</vt:lpstr>
      <vt:lpstr>有些你應該知道的小事</vt:lpstr>
      <vt:lpstr>好景不常</vt:lpstr>
      <vt:lpstr>想想國中數學課本</vt:lpstr>
      <vt:lpstr>κόσκινον Ἐρατοσθένους</vt:lpstr>
      <vt:lpstr>κόσκινον Ἐρατοσθένους</vt:lpstr>
      <vt:lpstr>寫成Code</vt:lpstr>
      <vt:lpstr>Solve!</vt:lpstr>
      <vt:lpstr>技術細節</vt:lpstr>
      <vt:lpstr>好景不常</vt:lpstr>
      <vt:lpstr>聽說這一題曾經是高中生的基礎題目</vt:lpstr>
      <vt:lpstr>好景不常 – 更殘忍的範圍</vt:lpstr>
      <vt:lpstr>更多資訊</vt:lpstr>
      <vt:lpstr>GCD</vt:lpstr>
      <vt:lpstr>Euclidean algorithm</vt:lpstr>
      <vt:lpstr>Euclidean algorithm</vt:lpstr>
      <vt:lpstr>模逆元</vt:lpstr>
      <vt:lpstr>模逆元 – 計算方法</vt:lpstr>
      <vt:lpstr>廣義輾轉相除法 </vt:lpstr>
      <vt:lpstr>廣義輾轉相除法 - Code</vt:lpstr>
      <vt:lpstr>費馬小定理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Math</dc:title>
  <dc:creator>李旺陽</dc:creator>
  <cp:lastModifiedBy>李旺陽</cp:lastModifiedBy>
  <cp:revision>322</cp:revision>
  <dcterms:created xsi:type="dcterms:W3CDTF">2016-09-17T09:39:14Z</dcterms:created>
  <dcterms:modified xsi:type="dcterms:W3CDTF">2017-03-06T03:16:41Z</dcterms:modified>
</cp:coreProperties>
</file>