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Tabling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47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費式數列</a:t>
            </a:r>
            <a:r>
              <a:rPr lang="zh-TW" altLang="en-US" dirty="0" smtClean="0"/>
              <a:t>問題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基本上輸入到</a:t>
            </a:r>
            <a:r>
              <a:rPr lang="en-US" altLang="zh-TW" dirty="0" smtClean="0"/>
              <a:t>40</a:t>
            </a:r>
            <a:r>
              <a:rPr lang="zh-TW" altLang="en-US" dirty="0" smtClean="0"/>
              <a:t>，你的程式就快掛了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449" y="2724952"/>
            <a:ext cx="5798426" cy="275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遞迴中往往做了很多一樣的事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2831" y="1442131"/>
            <a:ext cx="8596668" cy="3880773"/>
          </a:xfrm>
        </p:spPr>
        <p:txBody>
          <a:bodyPr/>
          <a:lstStyle/>
          <a:p>
            <a:r>
              <a:rPr lang="zh-TW" altLang="en-US" dirty="0" smtClean="0"/>
              <a:t>當</a:t>
            </a:r>
            <a:r>
              <a:rPr lang="en-US" altLang="zh-TW" dirty="0" smtClean="0"/>
              <a:t>F(N)</a:t>
            </a:r>
            <a:r>
              <a:rPr lang="zh-TW" altLang="en-US" dirty="0" smtClean="0"/>
              <a:t>的</a:t>
            </a:r>
            <a:r>
              <a:rPr lang="en-US" altLang="zh-TW" dirty="0" smtClean="0"/>
              <a:t>N</a:t>
            </a:r>
            <a:r>
              <a:rPr lang="zh-TW" altLang="en-US" dirty="0" smtClean="0"/>
              <a:t>一樣時回傳的答案都是</a:t>
            </a:r>
            <a:r>
              <a:rPr lang="zh-TW" altLang="en-US" b="1" dirty="0" smtClean="0">
                <a:solidFill>
                  <a:srgbClr val="FF0000"/>
                </a:solidFill>
              </a:rPr>
              <a:t>一樣的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pic>
        <p:nvPicPr>
          <p:cNvPr id="4" name="Picture 2" descr="C:\Users\USER\Desktop\right-6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4713" y="1930400"/>
            <a:ext cx="7827564" cy="4643470"/>
          </a:xfrm>
          <a:prstGeom prst="rect">
            <a:avLst/>
          </a:prstGeom>
          <a:noFill/>
        </p:spPr>
      </p:pic>
      <p:sp>
        <p:nvSpPr>
          <p:cNvPr id="5" name="向右箭號 4"/>
          <p:cNvSpPr/>
          <p:nvPr/>
        </p:nvSpPr>
        <p:spPr>
          <a:xfrm>
            <a:off x="5419806" y="1476103"/>
            <a:ext cx="994057" cy="261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681338" y="1397057"/>
            <a:ext cx="2220686" cy="3693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建表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631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費式</a:t>
            </a:r>
            <a:r>
              <a:rPr lang="zh-TW" altLang="en-US" dirty="0" smtClean="0"/>
              <a:t>數列建表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我們定義表格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] = −1 </m:t>
                    </m:r>
                  </m:oMath>
                </a14:m>
                <a:r>
                  <a:rPr lang="zh-TW" altLang="en-US" dirty="0" smtClean="0"/>
                  <a:t> 如果</a:t>
                </a:r>
                <a:r>
                  <a:rPr lang="en-US" altLang="zh-TW" dirty="0" smtClean="0"/>
                  <a:t>f(</a:t>
                </a:r>
                <a:r>
                  <a:rPr lang="en-US" altLang="zh-TW" dirty="0" err="1" smtClean="0"/>
                  <a:t>i</a:t>
                </a:r>
                <a:r>
                  <a:rPr lang="en-US" altLang="zh-TW" dirty="0" smtClean="0"/>
                  <a:t>)</a:t>
                </a:r>
                <a:r>
                  <a:rPr lang="zh-TW" altLang="en-US" dirty="0" smtClean="0"/>
                  <a:t>還沒算過的話</a:t>
                </a:r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] = </m:t>
                    </m:r>
                    <m:r>
                      <a:rPr lang="en-US" altLang="zh-TW" i="1" dirty="0" err="1" smtClean="0">
                        <a:latin typeface="Cambria Math" panose="02040503050406030204" pitchFamily="18" charset="0"/>
                      </a:rPr>
                      <m:t>𝑎𝑛𝑠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zh-TW" altLang="en-US" dirty="0"/>
                  <a:t>如果</a:t>
                </a:r>
                <a:r>
                  <a:rPr lang="en-US" altLang="zh-TW" dirty="0" smtClean="0"/>
                  <a:t>f(</a:t>
                </a:r>
                <a:r>
                  <a:rPr lang="en-US" altLang="zh-TW" dirty="0" err="1" smtClean="0"/>
                  <a:t>i</a:t>
                </a:r>
                <a:r>
                  <a:rPr lang="en-US" altLang="zh-TW" dirty="0" smtClean="0"/>
                  <a:t>)</a:t>
                </a:r>
                <a:r>
                  <a:rPr lang="zh-TW" altLang="en-US" dirty="0" smtClean="0"/>
                  <a:t>計算過了，存放算完的數值</a:t>
                </a:r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458" y="3342657"/>
            <a:ext cx="6158583" cy="269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費式數列建表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修改</a:t>
            </a:r>
            <a:r>
              <a:rPr lang="en-US" altLang="zh-TW" dirty="0" smtClean="0"/>
              <a:t>f()</a:t>
            </a:r>
            <a:r>
              <a:rPr lang="zh-TW" altLang="en-US" dirty="0" smtClean="0"/>
              <a:t>，如果</a:t>
            </a:r>
            <a:r>
              <a:rPr lang="zh-TW" altLang="en-US" b="1" dirty="0" smtClean="0">
                <a:solidFill>
                  <a:srgbClr val="FF0000"/>
                </a:solidFill>
              </a:rPr>
              <a:t>算過了</a:t>
            </a:r>
            <a:r>
              <a:rPr lang="zh-TW" altLang="en-US" dirty="0" smtClean="0"/>
              <a:t>，就</a:t>
            </a:r>
            <a:r>
              <a:rPr lang="zh-TW" altLang="en-US" b="1" dirty="0" smtClean="0">
                <a:solidFill>
                  <a:srgbClr val="FF0000"/>
                </a:solidFill>
              </a:rPr>
              <a:t>直接回傳答案</a:t>
            </a:r>
            <a:r>
              <a:rPr lang="zh-TW" altLang="en-US" dirty="0" smtClean="0"/>
              <a:t>，否則</a:t>
            </a:r>
            <a:r>
              <a:rPr lang="zh-TW" altLang="en-US" b="1" dirty="0" smtClean="0">
                <a:solidFill>
                  <a:srgbClr val="FF0000"/>
                </a:solidFill>
              </a:rPr>
              <a:t>存起來，再回傳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862" y="2772237"/>
            <a:ext cx="5192530" cy="349931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245" y="2772237"/>
            <a:ext cx="2774715" cy="206743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103392" y="5358342"/>
            <a:ext cx="4686528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可以進一步寫成</a:t>
            </a:r>
            <a:endParaRPr lang="en-US" altLang="zh-TW" dirty="0" smtClean="0"/>
          </a:p>
          <a:p>
            <a:r>
              <a:rPr lang="pt-BR" altLang="zh-TW" b="1" dirty="0">
                <a:latin typeface="Consolas" panose="020B0609020204030204" pitchFamily="49" charset="0"/>
              </a:rPr>
              <a:t>return F[n] = ( f(n-1)+f(n-2) )%P;</a:t>
            </a:r>
            <a:endParaRPr lang="zh-TW" alt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44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費式數列建表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時間複雜度</a:t>
                </a:r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zh-TW" altLang="en-US" dirty="0" smtClean="0"/>
                  <a:t>因為如果有答案，我們會直接回傳答案</a:t>
                </a:r>
                <a:r>
                  <a:rPr lang="en-US" altLang="zh-TW" dirty="0" smtClean="0"/>
                  <a:t>O(1)</a:t>
                </a:r>
              </a:p>
              <a:p>
                <a:r>
                  <a:rPr lang="zh-TW" altLang="en-US" dirty="0" smtClean="0"/>
                  <a:t>否則我們需要花費一些時間計算答案來填表格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最多只有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個格子，只要填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次</a:t>
                </a:r>
                <a:endParaRPr lang="en-US" altLang="zh-TW" dirty="0" smtClean="0"/>
              </a:p>
              <a:p>
                <a:pPr lvl="1"/>
                <a:endParaRPr lang="en-US" altLang="zh-TW" dirty="0"/>
              </a:p>
              <a:p>
                <a:r>
                  <a:rPr lang="zh-TW" altLang="en-US" dirty="0" smtClean="0"/>
                  <a:t>我們最多花費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 smtClean="0"/>
                  <a:t>的時間來完成要求，比沒建表前的</a:t>
                </a:r>
                <a:r>
                  <a:rPr lang="en-US" altLang="zh-TW" dirty="0" smtClean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US" altLang="zh-TW" dirty="0" smtClean="0"/>
                  <a:t>)</a:t>
                </a:r>
                <a:r>
                  <a:rPr lang="zh-TW" altLang="en-US" dirty="0" smtClean="0"/>
                  <a:t>好非常多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850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費式數列建表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Advance</a:t>
            </a:r>
          </a:p>
          <a:p>
            <a:r>
              <a:rPr lang="zh-TW" altLang="en-US" dirty="0" smtClean="0"/>
              <a:t>我們可以利用迴圈來建構表格，可以讓程式更精簡</a:t>
            </a:r>
            <a:endParaRPr lang="en-US" altLang="zh-TW" dirty="0" smtClean="0"/>
          </a:p>
          <a:p>
            <a:r>
              <a:rPr lang="zh-TW" altLang="en-US" dirty="0" smtClean="0"/>
              <a:t>這種費式數列建表的過程，我們有一個專有名詞來稱呼：</a:t>
            </a:r>
            <a:endParaRPr lang="en-US" altLang="zh-TW" dirty="0" smtClean="0"/>
          </a:p>
          <a:p>
            <a:pPr marL="0" indent="0" algn="ctr"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Dynamic Programming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(DP, 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動態規劃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)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329" y="4100975"/>
            <a:ext cx="5052607" cy="158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建表是萬能的</a:t>
            </a:r>
            <a:r>
              <a:rPr lang="en-US" altLang="zh-TW" dirty="0" smtClean="0"/>
              <a:t>?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費式數列問題 </a:t>
            </a:r>
            <a:r>
              <a:rPr lang="en-US" altLang="zh-TW" dirty="0" smtClean="0"/>
              <a:t>HARD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9942769" cy="3880773"/>
              </a:xfrm>
            </p:spPr>
            <p:txBody>
              <a:bodyPr/>
              <a:lstStyle/>
              <a:p>
                <a:r>
                  <a:rPr lang="zh-TW" altLang="en-US" dirty="0" smtClean="0"/>
                  <a:t>我們定義費式數列：</a:t>
                </a:r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lvl="1"/>
                <a:endParaRPr lang="en-US" altLang="zh-TW" dirty="0" smtClean="0"/>
              </a:p>
              <a:p>
                <a:r>
                  <a:rPr lang="zh-TW" altLang="en-US" dirty="0" smtClean="0"/>
                  <a:t>給你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，求出</a:t>
                </a:r>
                <a:r>
                  <a:rPr lang="zh-TW" altLang="en-US" dirty="0"/>
                  <a:t>費式</a:t>
                </a:r>
                <a:r>
                  <a:rPr lang="zh-TW" altLang="en-US" dirty="0" smtClean="0"/>
                  <a:t>數列第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項除以</a:t>
                </a:r>
                <a:r>
                  <a:rPr lang="en-US" altLang="zh-TW" dirty="0" smtClean="0"/>
                  <a:t>P</a:t>
                </a:r>
                <a:r>
                  <a:rPr lang="zh-TW" altLang="en-US" dirty="0" smtClean="0"/>
                  <a:t>的餘數 </a:t>
                </a:r>
                <a14:m>
                  <m:oMath xmlns:m="http://schemas.openxmlformats.org/officeDocument/2006/math"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≤</m:t>
                    </m:r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63</m:t>
                        </m:r>
                      </m:sup>
                    </m:s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−1=9223372036854775807</m:t>
                    </m:r>
                  </m:oMath>
                </a14:m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要儲存這麼多數字要花費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34359738368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𝐺𝐵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= 33554432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𝑇𝐵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 smtClean="0"/>
                  <a:t>的記憶體，讓人豆頁痛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但是還是</a:t>
                </a:r>
                <a:r>
                  <a:rPr lang="zh-TW" altLang="en-US" b="1" dirty="0" smtClean="0">
                    <a:solidFill>
                      <a:srgbClr val="FF0000"/>
                    </a:solidFill>
                  </a:rPr>
                  <a:t>可以算</a:t>
                </a:r>
                <a:r>
                  <a:rPr lang="en-US" altLang="zh-TW" dirty="0" smtClean="0"/>
                  <a:t>( </a:t>
                </a:r>
                <a:r>
                  <a:rPr lang="zh-TW" altLang="en-US" dirty="0" smtClean="0"/>
                  <a:t>線代 </a:t>
                </a:r>
                <a:r>
                  <a:rPr lang="en-US" altLang="zh-TW" dirty="0" smtClean="0"/>
                  <a:t>–</a:t>
                </a:r>
                <a:r>
                  <a:rPr lang="zh-TW" altLang="en-US" dirty="0" smtClean="0"/>
                  <a:t> 矩陣 </a:t>
                </a:r>
                <a:r>
                  <a:rPr lang="en-US" altLang="zh-TW" dirty="0" smtClean="0"/>
                  <a:t>–</a:t>
                </a:r>
                <a:r>
                  <a:rPr lang="zh-TW" altLang="en-US" dirty="0" smtClean="0"/>
                  <a:t> 快速冪 可以</a:t>
                </a:r>
                <a:r>
                  <a:rPr lang="zh-TW" altLang="en-US" dirty="0"/>
                  <a:t>在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TW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1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𝒍𝒐𝒈𝑵</m:t>
                    </m:r>
                    <m:r>
                      <a:rPr lang="en-US" altLang="zh-TW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zh-TW" altLang="en-US" dirty="0" smtClean="0"/>
                  <a:t>內算出答案，比</a:t>
                </a:r>
                <a:r>
                  <a:rPr lang="zh-TW" altLang="en-US" dirty="0"/>
                  <a:t>建</a:t>
                </a:r>
                <a:r>
                  <a:rPr lang="zh-TW" altLang="en-US" dirty="0" smtClean="0"/>
                  <a:t>表</a:t>
                </a:r>
                <a14:m>
                  <m:oMath xmlns:m="http://schemas.openxmlformats.org/officeDocument/2006/math">
                    <m:r>
                      <a:rPr lang="en-US" altLang="zh-TW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TW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TW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 smtClean="0"/>
                  <a:t>還快</a:t>
                </a:r>
                <a:r>
                  <a:rPr lang="en-US" altLang="zh-TW" dirty="0" smtClean="0"/>
                  <a:t>! )</a:t>
                </a:r>
              </a:p>
              <a:p>
                <a:pPr lvl="1"/>
                <a:r>
                  <a:rPr lang="zh-TW" altLang="en-US" dirty="0"/>
                  <a:t>雖然跟今天主題無關，我們還是完整的討論怎麼解好了</a:t>
                </a:r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9942769" cy="3880773"/>
              </a:xfrm>
              <a:blipFill>
                <a:blip r:embed="rId2"/>
                <a:stretch>
                  <a:fillRect l="-123" t="-7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04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費式數列</a:t>
            </a:r>
            <a:r>
              <a:rPr lang="zh-TW" altLang="en-US" dirty="0" smtClean="0"/>
              <a:t>問題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HARD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dirty="0" smtClean="0"/>
                  <a:t>考慮矩陣乘法：</a:t>
                </a:r>
                <a:endParaRPr lang="en-US" altLang="zh-TW" dirty="0" smtClean="0"/>
              </a:p>
              <a:p>
                <a:endParaRPr lang="en-US" altLang="zh-TW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TW" sz="3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TW" sz="3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32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TW" sz="3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597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費式數列問題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HARD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快速冪 </a:t>
                </a:r>
                <a:r>
                  <a:rPr lang="zh-TW" altLang="en-US" dirty="0"/>
                  <a:t> </a:t>
                </a:r>
                <a:r>
                  <a:rPr lang="zh-TW" altLang="en-US" dirty="0" smtClean="0"/>
                  <a:t>在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err="1" smtClean="0">
                        <a:latin typeface="Cambria Math" panose="02040503050406030204" pitchFamily="18" charset="0"/>
                      </a:rPr>
                      <m:t>𝑙𝑜𝑔𝑁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 smtClean="0"/>
                  <a:t>的時間計算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zh-TW" altLang="en-US" dirty="0" smtClean="0"/>
                  <a:t>如果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=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0</a:t>
                </a:r>
                <a:r>
                  <a:rPr lang="zh-TW" altLang="en-US" dirty="0" smtClean="0"/>
                  <a:t>，則回傳</a:t>
                </a:r>
                <a:r>
                  <a:rPr lang="en-US" altLang="zh-TW" dirty="0" smtClean="0"/>
                  <a:t>1</a:t>
                </a:r>
              </a:p>
              <a:p>
                <a:r>
                  <a:rPr lang="zh-TW" altLang="en-US" dirty="0" smtClean="0"/>
                  <a:t>如果</a:t>
                </a:r>
                <a:r>
                  <a:rPr lang="en-US" altLang="zh-TW" dirty="0" smtClean="0"/>
                  <a:t>N</a:t>
                </a:r>
                <a:r>
                  <a:rPr lang="zh-TW" altLang="en-US" dirty="0"/>
                  <a:t>是</a:t>
                </a:r>
                <a:r>
                  <a:rPr lang="zh-TW" altLang="en-US" dirty="0" smtClean="0"/>
                  <a:t>偶數，則計算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zh-TW" altLang="en-US" dirty="0" smtClean="0"/>
                  <a:t>，回</a:t>
                </a:r>
                <a:r>
                  <a:rPr lang="zh-TW" altLang="en-US" dirty="0"/>
                  <a:t>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如果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是偶數，則計算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−1)/2</m:t>
                        </m:r>
                      </m:sup>
                    </m:sSup>
                  </m:oMath>
                </a14:m>
                <a:r>
                  <a:rPr lang="zh-TW" altLang="en-US" dirty="0"/>
                  <a:t>，回傳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zh-TW" altLang="en-US" dirty="0" smtClean="0"/>
                  <a:t>因此我們可以在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err="1" smtClean="0">
                        <a:latin typeface="Cambria Math" panose="02040503050406030204" pitchFamily="18" charset="0"/>
                      </a:rPr>
                      <m:t>𝑙𝑜𝑔𝑁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 smtClean="0"/>
                  <a:t>的時間內計算前頁算式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213" y="1930400"/>
            <a:ext cx="5101378" cy="301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4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爬</a:t>
            </a:r>
            <a:r>
              <a:rPr lang="zh-TW" altLang="en-US" dirty="0" smtClean="0"/>
              <a:t>樓梯問</a:t>
            </a:r>
            <a:r>
              <a:rPr lang="zh-TW" altLang="en-US" dirty="0"/>
              <a:t>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有一個奇葩的</a:t>
            </a:r>
            <a:r>
              <a:rPr lang="en-US" altLang="zh-TW" dirty="0" err="1"/>
              <a:t>Magcargo</a:t>
            </a:r>
            <a:r>
              <a:rPr lang="zh-TW" altLang="en-US" dirty="0" smtClean="0"/>
              <a:t>要爬樓梯</a:t>
            </a:r>
            <a:r>
              <a:rPr lang="zh-TW" altLang="en-US" dirty="0" smtClean="0"/>
              <a:t>，每一次</a:t>
            </a:r>
            <a:r>
              <a:rPr lang="en-US" altLang="zh-TW" dirty="0" err="1" smtClean="0"/>
              <a:t>Magcargo</a:t>
            </a:r>
            <a:r>
              <a:rPr lang="zh-TW" altLang="en-US" dirty="0" smtClean="0"/>
              <a:t>要不就往上爬一階，要不就爬兩階，如果這個樓梯有</a:t>
            </a:r>
            <a:r>
              <a:rPr lang="en-US" altLang="zh-TW" dirty="0" smtClean="0"/>
              <a:t>N</a:t>
            </a:r>
            <a:r>
              <a:rPr lang="zh-TW" altLang="en-US" dirty="0" smtClean="0"/>
              <a:t>階，</a:t>
            </a:r>
            <a:r>
              <a:rPr lang="en-US" altLang="zh-TW" b="1" dirty="0"/>
              <a:t> </a:t>
            </a:r>
            <a:r>
              <a:rPr lang="en-US" altLang="zh-TW" dirty="0" err="1" smtClean="0"/>
              <a:t>Magcargo</a:t>
            </a:r>
            <a:r>
              <a:rPr lang="zh-TW" altLang="en-US" dirty="0" smtClean="0"/>
              <a:t>有幾種方法可以爬完樓梯</a:t>
            </a:r>
            <a:r>
              <a:rPr lang="en-US" altLang="zh-TW" dirty="0" smtClean="0"/>
              <a:t>?</a:t>
            </a:r>
          </a:p>
          <a:p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527" y="3466556"/>
            <a:ext cx="663115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3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</a:t>
            </a:r>
            <a:r>
              <a:rPr lang="zh-TW" altLang="en-US" dirty="0" smtClean="0"/>
              <a:t>表</a:t>
            </a:r>
            <a:r>
              <a:rPr lang="en-US" altLang="zh-TW" dirty="0" smtClean="0"/>
              <a:t>Tabling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透過建立表格來查詢的技巧</a:t>
            </a:r>
            <a:endParaRPr lang="en-US" altLang="zh-TW" dirty="0" smtClean="0"/>
          </a:p>
          <a:p>
            <a:pPr lvl="1"/>
            <a:r>
              <a:rPr lang="zh-TW" altLang="en-US" dirty="0"/>
              <a:t>質數</a:t>
            </a:r>
            <a:r>
              <a:rPr lang="zh-TW" altLang="en-US" dirty="0" smtClean="0"/>
              <a:t>表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避免重複的運算，保留必要的資訊</a:t>
            </a:r>
            <a:endParaRPr lang="en-US" altLang="zh-TW" dirty="0" smtClean="0"/>
          </a:p>
          <a:p>
            <a:r>
              <a:rPr lang="zh-TW" altLang="en-US" dirty="0" smtClean="0"/>
              <a:t>把資料整理成容易處裡的形式</a:t>
            </a:r>
            <a:endParaRPr lang="en-US" altLang="zh-TW" dirty="0" smtClean="0"/>
          </a:p>
          <a:p>
            <a:r>
              <a:rPr lang="zh-TW" altLang="en-US" dirty="0" smtClean="0"/>
              <a:t>優化複雜度</a:t>
            </a:r>
            <a:r>
              <a:rPr lang="en-US" altLang="zh-TW" dirty="0" smtClean="0"/>
              <a:t>(</a:t>
            </a:r>
            <a:r>
              <a:rPr lang="zh-TW" altLang="en-US" dirty="0" smtClean="0"/>
              <a:t>執行時間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zh-TW" altLang="en-US" dirty="0" smtClean="0"/>
              <a:t>要注意表格的大小會受到環境限制，不能無限制的使用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532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爬樓梯問題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9772952" cy="3880773"/>
              </a:xfrm>
            </p:spPr>
            <p:txBody>
              <a:bodyPr/>
              <a:lstStyle/>
              <a:p>
                <a:r>
                  <a:rPr lang="zh-TW" altLang="en-US" dirty="0" smtClean="0"/>
                  <a:t>我們考慮比較小的狀況：</a:t>
                </a:r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有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TW" altLang="en-US" dirty="0" smtClean="0"/>
                  <a:t>種方法 </a:t>
                </a:r>
                <a:r>
                  <a:rPr lang="en-US" altLang="zh-TW" dirty="0" smtClean="0"/>
                  <a:t>(1)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, </a:t>
                </a:r>
                <a:r>
                  <a:rPr lang="zh-TW" altLang="en-US" dirty="0" smtClean="0"/>
                  <a:t>有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TW" altLang="en-US" dirty="0" smtClean="0"/>
                  <a:t>種方法 </a:t>
                </a:r>
                <a:r>
                  <a:rPr lang="en-US" altLang="zh-TW" dirty="0" smtClean="0"/>
                  <a:t>(1,1) (2)</a:t>
                </a:r>
                <a:endParaRPr lang="zh-TW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, </a:t>
                </a:r>
                <a:r>
                  <a:rPr lang="zh-TW" altLang="en-US" dirty="0" smtClean="0"/>
                  <a:t>有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TW" altLang="en-US" dirty="0" smtClean="0"/>
                  <a:t>種方法 </a:t>
                </a:r>
                <a:r>
                  <a:rPr lang="en-US" altLang="zh-TW" dirty="0" smtClean="0"/>
                  <a:t>(1,1,1) (1,2) (2,1)</a:t>
                </a:r>
                <a:endParaRPr lang="zh-TW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, </a:t>
                </a:r>
                <a:r>
                  <a:rPr lang="zh-TW" altLang="en-US" dirty="0" smtClean="0"/>
                  <a:t>有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zh-TW" altLang="en-US" dirty="0" smtClean="0"/>
                  <a:t>種方法 </a:t>
                </a:r>
                <a:r>
                  <a:rPr lang="en-US" altLang="zh-TW" dirty="0" smtClean="0"/>
                  <a:t>(1,1,1,1) (1,1,2) (1,2,1) (2,1,1) (2,2)</a:t>
                </a:r>
                <a:endParaRPr lang="zh-TW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, </a:t>
                </a:r>
                <a:r>
                  <a:rPr lang="zh-TW" altLang="en-US" dirty="0" smtClean="0"/>
                  <a:t>有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zh-TW" altLang="en-US" dirty="0" smtClean="0"/>
                  <a:t>種方法 </a:t>
                </a:r>
                <a:r>
                  <a:rPr lang="en-US" altLang="zh-TW" dirty="0" smtClean="0"/>
                  <a:t>(1,1,1,1,1) (1,1,1,2)</a:t>
                </a:r>
                <a:r>
                  <a:rPr lang="en-US" altLang="zh-TW" dirty="0"/>
                  <a:t> (</a:t>
                </a:r>
                <a:r>
                  <a:rPr lang="en-US" altLang="zh-TW" dirty="0" smtClean="0"/>
                  <a:t>1,1,2,1) </a:t>
                </a:r>
                <a:r>
                  <a:rPr lang="en-US" altLang="zh-TW" dirty="0"/>
                  <a:t>(</a:t>
                </a:r>
                <a:r>
                  <a:rPr lang="en-US" altLang="zh-TW" dirty="0" smtClean="0"/>
                  <a:t>1,2,1,1)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(2,1,1,1)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(1,2,2)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(2,1,2) (2,2,1)</a:t>
                </a:r>
                <a:endParaRPr lang="zh-TW" altLang="en-US" dirty="0" smtClean="0"/>
              </a:p>
              <a:p>
                <a:endParaRPr lang="en-US" altLang="zh-TW" dirty="0" smtClean="0"/>
              </a:p>
              <a:p>
                <a:r>
                  <a:rPr lang="zh-TW" altLang="en-US" dirty="0" smtClean="0"/>
                  <a:t>看起來很像費</a:t>
                </a:r>
                <a:r>
                  <a:rPr lang="zh-TW" altLang="en-US" dirty="0"/>
                  <a:t>式</a:t>
                </a:r>
                <a:r>
                  <a:rPr lang="zh-TW" altLang="en-US" dirty="0" smtClean="0"/>
                  <a:t>數列</a:t>
                </a:r>
                <a:r>
                  <a:rPr lang="en-US" altLang="zh-TW" dirty="0"/>
                  <a:t>?</a:t>
                </a:r>
                <a:endParaRPr lang="zh-TW" altLang="en-US" dirty="0"/>
              </a:p>
              <a:p>
                <a:pPr lvl="1"/>
                <a:endParaRPr lang="zh-TW" altLang="en-US" dirty="0"/>
              </a:p>
              <a:p>
                <a:pPr lvl="1"/>
                <a:endParaRPr lang="en-US" altLang="zh-TW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9772952" cy="3880773"/>
              </a:xfrm>
              <a:blipFill>
                <a:blip r:embed="rId2"/>
                <a:stretch>
                  <a:fillRect l="-125" t="-7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521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爬樓梯問題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我們如何到達</a:t>
            </a:r>
            <a:r>
              <a:rPr lang="zh-TW" altLang="en-US" dirty="0" smtClean="0"/>
              <a:t>第</a:t>
            </a:r>
            <a:r>
              <a:rPr lang="en-US" altLang="zh-TW" dirty="0" smtClean="0"/>
              <a:t>2</a:t>
            </a:r>
            <a:r>
              <a:rPr lang="zh-TW" altLang="en-US" dirty="0" smtClean="0"/>
              <a:t>階</a:t>
            </a:r>
            <a:r>
              <a:rPr lang="en-US" altLang="zh-TW" dirty="0"/>
              <a:t>?</a:t>
            </a:r>
          </a:p>
          <a:p>
            <a:pPr lvl="1"/>
            <a:r>
              <a:rPr lang="zh-TW" altLang="en-US" dirty="0"/>
              <a:t>從</a:t>
            </a:r>
            <a:r>
              <a:rPr lang="zh-TW" altLang="en-US" dirty="0" smtClean="0"/>
              <a:t>第零階</a:t>
            </a:r>
            <a:r>
              <a:rPr lang="zh-TW" altLang="en-US" dirty="0"/>
              <a:t>爬 </a:t>
            </a:r>
            <a:r>
              <a:rPr lang="en-US" altLang="zh-TW" dirty="0"/>
              <a:t>2</a:t>
            </a:r>
            <a:r>
              <a:rPr lang="zh-TW" altLang="en-US" dirty="0"/>
              <a:t> 階到</a:t>
            </a:r>
            <a:r>
              <a:rPr lang="zh-TW" altLang="en-US" dirty="0" smtClean="0"/>
              <a:t>第二階</a:t>
            </a:r>
            <a:endParaRPr lang="en-US" altLang="zh-TW" dirty="0"/>
          </a:p>
          <a:p>
            <a:pPr lvl="1"/>
            <a:r>
              <a:rPr lang="zh-TW" altLang="en-US" dirty="0"/>
              <a:t>從</a:t>
            </a:r>
            <a:r>
              <a:rPr lang="zh-TW" altLang="en-US" dirty="0" smtClean="0"/>
              <a:t>第一階</a:t>
            </a:r>
            <a:r>
              <a:rPr lang="zh-TW" altLang="en-US" dirty="0"/>
              <a:t>爬 </a:t>
            </a:r>
            <a:r>
              <a:rPr lang="en-US" altLang="zh-TW" dirty="0"/>
              <a:t>1</a:t>
            </a:r>
            <a:r>
              <a:rPr lang="zh-TW" altLang="en-US" dirty="0"/>
              <a:t> 階到</a:t>
            </a:r>
            <a:r>
              <a:rPr lang="zh-TW" altLang="en-US" dirty="0" smtClean="0"/>
              <a:t>第</a:t>
            </a:r>
            <a:r>
              <a:rPr lang="zh-TW" altLang="en-US" dirty="0"/>
              <a:t>二</a:t>
            </a:r>
            <a:r>
              <a:rPr lang="zh-TW" altLang="en-US" dirty="0" smtClean="0"/>
              <a:t>階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我們如何到達第</a:t>
            </a:r>
            <a:r>
              <a:rPr lang="en-US" altLang="zh-TW" dirty="0" smtClean="0"/>
              <a:t>3</a:t>
            </a:r>
            <a:r>
              <a:rPr lang="zh-TW" altLang="en-US" dirty="0" smtClean="0"/>
              <a:t>階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從第一階爬 </a:t>
            </a:r>
            <a:r>
              <a:rPr lang="en-US" altLang="zh-TW" dirty="0" smtClean="0"/>
              <a:t>2</a:t>
            </a:r>
            <a:r>
              <a:rPr lang="zh-TW" altLang="en-US" dirty="0" smtClean="0"/>
              <a:t> 階到第三階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從第二階爬 </a:t>
            </a:r>
            <a:r>
              <a:rPr lang="en-US" altLang="zh-TW" dirty="0" smtClean="0"/>
              <a:t>1</a:t>
            </a:r>
            <a:r>
              <a:rPr lang="zh-TW" altLang="en-US" dirty="0" smtClean="0"/>
              <a:t> 階到第三階</a:t>
            </a:r>
            <a:endParaRPr lang="en-US" altLang="zh-TW" dirty="0" smtClean="0"/>
          </a:p>
          <a:p>
            <a:endParaRPr lang="en-US" altLang="zh-TW" dirty="0" smtClean="0"/>
          </a:p>
          <a:p>
            <a:pPr marL="342900" lvl="1" indent="-342900"/>
            <a:r>
              <a:rPr lang="zh-TW" altLang="en-US" dirty="0" smtClean="0"/>
              <a:t>我們為何不考慮 </a:t>
            </a:r>
            <a:r>
              <a:rPr lang="zh-TW" altLang="en-US" b="1" dirty="0" smtClean="0">
                <a:solidFill>
                  <a:srgbClr val="FF0000"/>
                </a:solidFill>
              </a:rPr>
              <a:t>爬一階 </a:t>
            </a:r>
            <a:r>
              <a:rPr lang="en-US" altLang="zh-TW" b="1" dirty="0" smtClean="0">
                <a:solidFill>
                  <a:srgbClr val="FF0000"/>
                </a:solidFill>
              </a:rPr>
              <a:t>x </a:t>
            </a:r>
            <a:r>
              <a:rPr lang="zh-TW" altLang="en-US" b="1" dirty="0" smtClean="0">
                <a:solidFill>
                  <a:srgbClr val="FF0000"/>
                </a:solidFill>
              </a:rPr>
              <a:t>兩次</a:t>
            </a:r>
            <a:r>
              <a:rPr lang="en-US" altLang="zh-TW" dirty="0" smtClean="0"/>
              <a:t>?</a:t>
            </a:r>
          </a:p>
          <a:p>
            <a:pPr marL="742950" lvl="2" indent="-342900"/>
            <a:r>
              <a:rPr lang="zh-TW" altLang="en-US" dirty="0" smtClean="0"/>
              <a:t>這個已經包含在</a:t>
            </a:r>
            <a:r>
              <a:rPr lang="zh-TW" altLang="en-US" dirty="0"/>
              <a:t>爬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zh-TW" altLang="en-US" dirty="0" smtClean="0"/>
              <a:t>階的</a:t>
            </a:r>
            <a:r>
              <a:rPr lang="en-US" altLang="zh-TW" dirty="0" smtClean="0"/>
              <a:t>Case</a:t>
            </a:r>
            <a:r>
              <a:rPr lang="zh-TW" altLang="en-US" dirty="0" smtClean="0"/>
              <a:t>裡面了，我們不需要重複討論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765176" y="2904410"/>
            <a:ext cx="1515291" cy="6008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249885" y="3505301"/>
            <a:ext cx="1515291" cy="6008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734594" y="4100975"/>
            <a:ext cx="1515291" cy="6008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弧形箭號 (下彎) 6"/>
          <p:cNvSpPr/>
          <p:nvPr/>
        </p:nvSpPr>
        <p:spPr>
          <a:xfrm rot="20223139">
            <a:off x="7958957" y="2432070"/>
            <a:ext cx="1345475" cy="627017"/>
          </a:xfrm>
          <a:prstGeom prst="curvedDownArrow">
            <a:avLst>
              <a:gd name="adj1" fmla="val 25000"/>
              <a:gd name="adj2" fmla="val 41529"/>
              <a:gd name="adj3" fmla="val 35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弧形箭號 (上彎) 7"/>
          <p:cNvSpPr/>
          <p:nvPr/>
        </p:nvSpPr>
        <p:spPr>
          <a:xfrm rot="20193840">
            <a:off x="6942631" y="4348836"/>
            <a:ext cx="2855618" cy="60089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6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爬樓梯問題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我們</a:t>
                </a:r>
                <a:r>
                  <a:rPr lang="zh-TW" altLang="en-US" b="1" dirty="0">
                    <a:solidFill>
                      <a:srgbClr val="FF0000"/>
                    </a:solidFill>
                  </a:rPr>
                  <a:t>令 </a:t>
                </a:r>
                <a:r>
                  <a:rPr lang="en-US" altLang="zh-TW" b="1" dirty="0" err="1">
                    <a:solidFill>
                      <a:srgbClr val="FF0000"/>
                    </a:solidFill>
                  </a:rPr>
                  <a:t>dp</a:t>
                </a:r>
                <a:r>
                  <a:rPr lang="en-US" altLang="zh-TW" b="1" dirty="0">
                    <a:solidFill>
                      <a:srgbClr val="FF0000"/>
                    </a:solidFill>
                  </a:rPr>
                  <a:t>[N] </a:t>
                </a:r>
                <a:r>
                  <a:rPr lang="zh-TW" altLang="en-US" b="1" dirty="0">
                    <a:solidFill>
                      <a:srgbClr val="FF0000"/>
                    </a:solidFill>
                  </a:rPr>
                  <a:t>表示爬到第</a:t>
                </a:r>
                <a:r>
                  <a:rPr lang="en-US" altLang="zh-TW" b="1" dirty="0">
                    <a:solidFill>
                      <a:srgbClr val="FF0000"/>
                    </a:solidFill>
                  </a:rPr>
                  <a:t>N</a:t>
                </a:r>
                <a:r>
                  <a:rPr lang="zh-TW" altLang="en-US" b="1" dirty="0">
                    <a:solidFill>
                      <a:srgbClr val="FF0000"/>
                    </a:solidFill>
                  </a:rPr>
                  <a:t>階時，答案為何</a:t>
                </a:r>
                <a:r>
                  <a:rPr lang="zh-TW" altLang="en-US" dirty="0"/>
                  <a:t>，我們發現</a:t>
                </a: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] = 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−1]+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−2] </m:t>
                    </m:r>
                  </m:oMath>
                </a14:m>
                <a:r>
                  <a:rPr lang="zh-TW" altLang="en-US" dirty="0"/>
                  <a:t> 跟費式數列一樣</a:t>
                </a:r>
                <a:endParaRPr lang="en-US" altLang="zh-TW" dirty="0"/>
              </a:p>
              <a:p>
                <a:endParaRPr lang="en-US" altLang="zh-TW" dirty="0" smtClean="0"/>
              </a:p>
              <a:p>
                <a:r>
                  <a:rPr lang="zh-TW" altLang="en-US" dirty="0" smtClean="0"/>
                  <a:t>我們分類討論了問題</a:t>
                </a:r>
                <a:r>
                  <a:rPr lang="zh-TW" altLang="en-US" dirty="0"/>
                  <a:t>的所有可能</a:t>
                </a:r>
                <a:r>
                  <a:rPr lang="zh-TW" altLang="en-US" dirty="0" smtClean="0"/>
                  <a:t>答案，使得</a:t>
                </a:r>
                <a:r>
                  <a:rPr lang="zh-TW" altLang="en-US" dirty="0"/>
                  <a:t>答案的規律變得單純，於是更容易求得答案。</a:t>
                </a: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9274002" y="4269594"/>
            <a:ext cx="1515291" cy="6008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758711" y="4870485"/>
            <a:ext cx="1515291" cy="6008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243420" y="5466159"/>
            <a:ext cx="1515291" cy="6008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弧形箭號 (下彎) 6"/>
          <p:cNvSpPr/>
          <p:nvPr/>
        </p:nvSpPr>
        <p:spPr>
          <a:xfrm rot="20223139">
            <a:off x="8467783" y="3797254"/>
            <a:ext cx="1345475" cy="627017"/>
          </a:xfrm>
          <a:prstGeom prst="curvedDownArrow">
            <a:avLst>
              <a:gd name="adj1" fmla="val 25000"/>
              <a:gd name="adj2" fmla="val 41529"/>
              <a:gd name="adj3" fmla="val 35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弧形箭號 (上彎) 7"/>
          <p:cNvSpPr/>
          <p:nvPr/>
        </p:nvSpPr>
        <p:spPr>
          <a:xfrm rot="20193840">
            <a:off x="7451457" y="5714020"/>
            <a:ext cx="2855618" cy="60089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65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Programming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利用遞迴把問題加以拆分成小問題求解，同時記憶答案避免重複運算的方法</a:t>
            </a:r>
            <a:endParaRPr lang="en-US" altLang="zh-TW" dirty="0" smtClean="0"/>
          </a:p>
          <a:p>
            <a:pPr lvl="1"/>
            <a:r>
              <a:rPr lang="zh-TW" altLang="en-US" dirty="0"/>
              <a:t>反覆地讀取數據、計算數據、儲存數據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267" y="2922950"/>
            <a:ext cx="5503841" cy="393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1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區間連續</a:t>
            </a:r>
            <a:r>
              <a:rPr lang="zh-TW" altLang="en-US" dirty="0" smtClean="0"/>
              <a:t>和問題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有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TW" altLang="en-US" dirty="0"/>
                  <a:t>個數字，分別為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3…,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𝑎𝑛</m:t>
                    </m:r>
                  </m:oMath>
                </a14:m>
                <a:r>
                  <a:rPr lang="zh-TW" altLang="en-US" dirty="0"/>
                  <a:t>，今有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TW" altLang="en-US" dirty="0"/>
                  <a:t>筆詢問，每筆詢問皆有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TW" altLang="en-US" dirty="0"/>
                  <a:t>個數字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TW" altLang="en-US" dirty="0"/>
                  <a:t>，對於每一組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TW" altLang="en-US" dirty="0"/>
                  <a:t>輸出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𝑎𝑖</m:t>
                    </m:r>
                  </m:oMath>
                </a14:m>
                <a:r>
                  <a:rPr lang="zh-TW" altLang="en-US" dirty="0"/>
                  <a:t>到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𝑎𝑗</m:t>
                    </m:r>
                  </m:oMath>
                </a14:m>
                <a:r>
                  <a:rPr lang="zh-TW" altLang="en-US" dirty="0"/>
                  <a:t>之</a:t>
                </a:r>
                <a:r>
                  <a:rPr lang="zh-TW" altLang="en-US" dirty="0" smtClean="0"/>
                  <a:t>總和</a:t>
                </a:r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en-US" altLang="zh-TW" dirty="0" smtClean="0"/>
                  <a:t>Example</a:t>
                </a:r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7086192" y="3979259"/>
            <a:ext cx="3643338" cy="20621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3200" dirty="0"/>
              <a:t>0&lt;n&lt;40000</a:t>
            </a:r>
          </a:p>
          <a:p>
            <a:r>
              <a:rPr lang="pt-BR" sz="3200" dirty="0"/>
              <a:t>0&lt;ai&lt;100</a:t>
            </a:r>
          </a:p>
          <a:p>
            <a:r>
              <a:rPr lang="pt-BR" sz="3200" dirty="0"/>
              <a:t>0&lt;Q&lt;100000</a:t>
            </a:r>
          </a:p>
          <a:p>
            <a:r>
              <a:rPr lang="pt-BR" sz="3200" dirty="0"/>
              <a:t>0&lt;i,j&lt;=</a:t>
            </a:r>
            <a:r>
              <a:rPr lang="pt-BR" sz="3200" dirty="0" smtClean="0"/>
              <a:t>n</a:t>
            </a:r>
            <a:endParaRPr lang="pt-BR" sz="32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258617"/>
              </p:ext>
            </p:extLst>
          </p:nvPr>
        </p:nvGraphicFramePr>
        <p:xfrm>
          <a:off x="677334" y="3730135"/>
          <a:ext cx="5803816" cy="37084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725477">
                  <a:extLst>
                    <a:ext uri="{9D8B030D-6E8A-4147-A177-3AD203B41FA5}">
                      <a16:colId xmlns:a16="http://schemas.microsoft.com/office/drawing/2014/main" val="2484068645"/>
                    </a:ext>
                  </a:extLst>
                </a:gridCol>
                <a:gridCol w="725477">
                  <a:extLst>
                    <a:ext uri="{9D8B030D-6E8A-4147-A177-3AD203B41FA5}">
                      <a16:colId xmlns:a16="http://schemas.microsoft.com/office/drawing/2014/main" val="2161315844"/>
                    </a:ext>
                  </a:extLst>
                </a:gridCol>
                <a:gridCol w="725477">
                  <a:extLst>
                    <a:ext uri="{9D8B030D-6E8A-4147-A177-3AD203B41FA5}">
                      <a16:colId xmlns:a16="http://schemas.microsoft.com/office/drawing/2014/main" val="359611872"/>
                    </a:ext>
                  </a:extLst>
                </a:gridCol>
                <a:gridCol w="725477">
                  <a:extLst>
                    <a:ext uri="{9D8B030D-6E8A-4147-A177-3AD203B41FA5}">
                      <a16:colId xmlns:a16="http://schemas.microsoft.com/office/drawing/2014/main" val="3110039005"/>
                    </a:ext>
                  </a:extLst>
                </a:gridCol>
                <a:gridCol w="725477">
                  <a:extLst>
                    <a:ext uri="{9D8B030D-6E8A-4147-A177-3AD203B41FA5}">
                      <a16:colId xmlns:a16="http://schemas.microsoft.com/office/drawing/2014/main" val="3676266170"/>
                    </a:ext>
                  </a:extLst>
                </a:gridCol>
                <a:gridCol w="725477">
                  <a:extLst>
                    <a:ext uri="{9D8B030D-6E8A-4147-A177-3AD203B41FA5}">
                      <a16:colId xmlns:a16="http://schemas.microsoft.com/office/drawing/2014/main" val="2225334514"/>
                    </a:ext>
                  </a:extLst>
                </a:gridCol>
                <a:gridCol w="725477">
                  <a:extLst>
                    <a:ext uri="{9D8B030D-6E8A-4147-A177-3AD203B41FA5}">
                      <a16:colId xmlns:a16="http://schemas.microsoft.com/office/drawing/2014/main" val="3151044136"/>
                    </a:ext>
                  </a:extLst>
                </a:gridCol>
                <a:gridCol w="725477">
                  <a:extLst>
                    <a:ext uri="{9D8B030D-6E8A-4147-A177-3AD203B41FA5}">
                      <a16:colId xmlns:a16="http://schemas.microsoft.com/office/drawing/2014/main" val="946734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461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區間連續和</a:t>
            </a:r>
            <a:r>
              <a:rPr lang="zh-TW" altLang="en-US" dirty="0" smtClean="0"/>
              <a:t>問題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樸素方法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用迴圈跑過去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很爛的方法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我猜一堆人會忘記</a:t>
                </a:r>
                <a:r>
                  <a:rPr lang="en-US" altLang="zh-TW" dirty="0" smtClean="0"/>
                  <a:t>if</a:t>
                </a:r>
                <a:r>
                  <a:rPr lang="zh-TW" altLang="en-US" dirty="0" smtClean="0"/>
                  <a:t>那一</a:t>
                </a:r>
                <a:r>
                  <a:rPr lang="zh-TW" altLang="en-US" dirty="0"/>
                  <a:t>行</a:t>
                </a:r>
                <a:endParaRPr lang="en-US" altLang="zh-TW" dirty="0" smtClean="0"/>
              </a:p>
              <a:p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>
                    <a:latin typeface="Consolas" panose="020B0609020204030204" pitchFamily="49" charset="0"/>
                  </a:rPr>
                  <a:t>algorithm</a:t>
                </a:r>
                <a:endParaRPr lang="en-US" altLang="zh-TW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altLang="zh-TW" dirty="0" err="1" smtClean="0">
                    <a:latin typeface="Consolas" panose="020B0609020204030204" pitchFamily="49" charset="0"/>
                  </a:rPr>
                  <a:t>std</a:t>
                </a:r>
                <a:r>
                  <a:rPr lang="en-US" altLang="zh-TW" dirty="0" smtClean="0">
                    <a:latin typeface="Consolas" panose="020B0609020204030204" pitchFamily="49" charset="0"/>
                  </a:rPr>
                  <a:t>::swap(A,B)</a:t>
                </a:r>
              </a:p>
              <a:p>
                <a:r>
                  <a:rPr lang="zh-TW" altLang="en-US" dirty="0" smtClean="0"/>
                  <a:t>交換兩個變數的</a:t>
                </a:r>
                <a:r>
                  <a:rPr lang="zh-TW" altLang="en-US" dirty="0"/>
                  <a:t>數值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719" y="2822992"/>
            <a:ext cx="4371283" cy="255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0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前綴表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我們考慮級數和</a:t>
                </a:r>
                <a:r>
                  <a:rPr lang="en-US" altLang="zh-TW" dirty="0" smtClean="0"/>
                  <a:t>S</a:t>
                </a:r>
                <a:r>
                  <a:rPr lang="zh-TW" altLang="en-US" dirty="0" smtClean="0"/>
                  <a:t>  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我們原來的數列是從</a:t>
                </a:r>
                <a:r>
                  <a:rPr lang="en-US" altLang="zh-TW" dirty="0" smtClean="0"/>
                  <a:t>1</a:t>
                </a:r>
                <a:r>
                  <a:rPr lang="zh-TW" altLang="en-US" dirty="0" smtClean="0"/>
                  <a:t>開始算</a:t>
                </a:r>
                <a:r>
                  <a:rPr lang="en-US" altLang="zh-TW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zh-TW" altLang="en-US" dirty="0" smtClean="0"/>
                  <a:t>我們發現，如果我們想要計算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 smtClean="0"/>
                  <a:t> 會等於</a:t>
                </a:r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+…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+…</m:t>
                        </m:r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r>
                  <a:rPr lang="zh-TW" altLang="en-US" b="1" dirty="0" smtClean="0">
                    <a:solidFill>
                      <a:srgbClr val="FF0000"/>
                    </a:solidFill>
                  </a:rPr>
                  <a:t>如果我們可以很快地算出</a:t>
                </a:r>
                <a:r>
                  <a:rPr lang="en-US" altLang="zh-TW" b="1" dirty="0" smtClean="0">
                    <a:solidFill>
                      <a:srgbClr val="FF0000"/>
                    </a:solidFill>
                  </a:rPr>
                  <a:t>S</a:t>
                </a:r>
                <a:r>
                  <a:rPr lang="zh-TW" altLang="en-US" b="1" dirty="0" smtClean="0">
                    <a:solidFill>
                      <a:srgbClr val="FF0000"/>
                    </a:solidFill>
                  </a:rPr>
                  <a:t>，我們就能很快地算出需要的答案</a:t>
                </a:r>
                <a:r>
                  <a:rPr lang="en-US" altLang="zh-TW" b="1" dirty="0" smtClean="0">
                    <a:solidFill>
                      <a:srgbClr val="FF0000"/>
                    </a:solidFill>
                  </a:rPr>
                  <a:t>!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b="-18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31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前綴</a:t>
            </a:r>
            <a:r>
              <a:rPr lang="zh-TW" altLang="en-US" dirty="0" smtClean="0"/>
              <a:t>表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87</a:t>
            </a:r>
            <a:r>
              <a:rPr lang="zh-TW" altLang="en-US" dirty="0" smtClean="0"/>
              <a:t>方法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endParaRPr lang="en-US" altLang="zh-TW" dirty="0" smtClean="0"/>
              </a:p>
              <a:p>
                <a:r>
                  <a:rPr lang="zh-TW" altLang="en-US" dirty="0" smtClean="0"/>
                  <a:t>高中數學</a:t>
                </a:r>
                <a:r>
                  <a:rPr lang="zh-TW" altLang="en-US" dirty="0"/>
                  <a:t>有</a:t>
                </a:r>
                <a:r>
                  <a:rPr lang="zh-TW" altLang="en-US" dirty="0" smtClean="0"/>
                  <a:t>教過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不要用個奇怪的方法來暴力</a:t>
                </a:r>
                <a:r>
                  <a:rPr lang="zh-TW" altLang="en-US" dirty="0"/>
                  <a:t>跑</a:t>
                </a:r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003" y="2531472"/>
            <a:ext cx="4557314" cy="269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9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前綴表</a:t>
            </a:r>
            <a:r>
              <a:rPr lang="en-US" altLang="zh-TW" dirty="0" smtClean="0"/>
              <a:t>Example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0"/>
                <a:ext cx="8596668" cy="3880773"/>
              </a:xfrm>
            </p:spPr>
            <p:txBody>
              <a:bodyPr/>
              <a:lstStyle/>
              <a:p>
                <a:r>
                  <a:rPr lang="zh-TW" altLang="en-US" dirty="0" smtClean="0"/>
                  <a:t>我們可以在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 smtClean="0"/>
                  <a:t>的時間內建出前綴表，整體複雜度在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 smtClean="0"/>
                  <a:t>解決問題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0"/>
                <a:ext cx="8596668" cy="3880773"/>
              </a:xfrm>
              <a:blipFill>
                <a:blip r:embed="rId2"/>
                <a:stretch>
                  <a:fillRect l="-142" t="-9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578" y="2569090"/>
            <a:ext cx="4365444" cy="260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4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然而</a:t>
            </a:r>
            <a:r>
              <a:rPr lang="en-US" altLang="zh-TW" dirty="0" smtClean="0"/>
              <a:t>C++</a:t>
            </a:r>
            <a:r>
              <a:rPr lang="zh-TW" altLang="en-US" dirty="0" smtClean="0"/>
              <a:t>比你瘋狂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&lt;numeric&gt;</a:t>
            </a:r>
          </a:p>
          <a:p>
            <a:pPr marL="0" indent="0">
              <a:buNone/>
            </a:pPr>
            <a:r>
              <a:rPr lang="en-US" altLang="zh-TW" dirty="0" err="1" smtClean="0">
                <a:latin typeface="Consolas" panose="020B0609020204030204" pitchFamily="49" charset="0"/>
              </a:rPr>
              <a:t>std</a:t>
            </a:r>
            <a:r>
              <a:rPr lang="en-US" altLang="zh-TW" dirty="0">
                <a:latin typeface="Consolas" panose="020B0609020204030204" pitchFamily="49" charset="0"/>
              </a:rPr>
              <a:t>::</a:t>
            </a:r>
            <a:r>
              <a:rPr lang="en-US" altLang="zh-TW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partial_sum</a:t>
            </a:r>
            <a:r>
              <a:rPr lang="en-US" altLang="zh-TW" dirty="0" smtClean="0">
                <a:latin typeface="Consolas" panose="020B0609020204030204" pitchFamily="49" charset="0"/>
              </a:rPr>
              <a:t>( </a:t>
            </a:r>
            <a:r>
              <a:rPr lang="en-US" altLang="zh-TW" dirty="0" err="1" smtClean="0">
                <a:latin typeface="Consolas" panose="020B0609020204030204" pitchFamily="49" charset="0"/>
              </a:rPr>
              <a:t>Abegin</a:t>
            </a:r>
            <a:r>
              <a:rPr lang="en-US" altLang="zh-TW" dirty="0" smtClean="0">
                <a:latin typeface="Consolas" panose="020B0609020204030204" pitchFamily="49" charset="0"/>
              </a:rPr>
              <a:t> , </a:t>
            </a:r>
            <a:r>
              <a:rPr lang="en-US" altLang="zh-TW" dirty="0" err="1" smtClean="0">
                <a:latin typeface="Consolas" panose="020B0609020204030204" pitchFamily="49" charset="0"/>
              </a:rPr>
              <a:t>Aend</a:t>
            </a:r>
            <a:r>
              <a:rPr lang="en-US" altLang="zh-TW" dirty="0" smtClean="0">
                <a:latin typeface="Consolas" panose="020B0609020204030204" pitchFamily="49" charset="0"/>
              </a:rPr>
              <a:t> , </a:t>
            </a:r>
            <a:r>
              <a:rPr lang="en-US" altLang="zh-TW" dirty="0" err="1" smtClean="0">
                <a:latin typeface="Consolas" panose="020B0609020204030204" pitchFamily="49" charset="0"/>
              </a:rPr>
              <a:t>Bbegin</a:t>
            </a:r>
            <a:r>
              <a:rPr lang="en-US" altLang="zh-TW" dirty="0" smtClean="0">
                <a:latin typeface="Consolas" panose="020B0609020204030204" pitchFamily="49" charset="0"/>
              </a:rPr>
              <a:t> )</a:t>
            </a:r>
          </a:p>
          <a:p>
            <a:r>
              <a:rPr lang="zh-TW" altLang="en-US" dirty="0" smtClean="0">
                <a:latin typeface="Consolas" panose="020B0609020204030204" pitchFamily="49" charset="0"/>
              </a:rPr>
              <a:t>構造一個</a:t>
            </a:r>
            <a:r>
              <a:rPr lang="en-US" altLang="zh-TW" dirty="0" smtClean="0">
                <a:latin typeface="Consolas" panose="020B0609020204030204" pitchFamily="49" charset="0"/>
              </a:rPr>
              <a:t>A</a:t>
            </a:r>
            <a:r>
              <a:rPr lang="zh-TW" altLang="en-US" dirty="0">
                <a:latin typeface="Consolas" panose="020B0609020204030204" pitchFamily="49" charset="0"/>
              </a:rPr>
              <a:t>的</a:t>
            </a:r>
            <a:r>
              <a:rPr lang="zh-TW" altLang="en-US" dirty="0" smtClean="0">
                <a:latin typeface="Consolas" panose="020B0609020204030204" pitchFamily="49" charset="0"/>
              </a:rPr>
              <a:t>前綴和，儲存到</a:t>
            </a:r>
            <a:r>
              <a:rPr lang="en-US" altLang="zh-TW" dirty="0" smtClean="0">
                <a:latin typeface="Consolas" panose="020B0609020204030204" pitchFamily="49" charset="0"/>
              </a:rPr>
              <a:t>B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484639"/>
            <a:ext cx="4578599" cy="196419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703" y="3484639"/>
            <a:ext cx="2999506" cy="164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1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費式數列問題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我們定義費式數列：</a:t>
                </a:r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lvl="1"/>
                <a:endParaRPr lang="en-US" altLang="zh-TW" dirty="0" smtClean="0"/>
              </a:p>
              <a:p>
                <a:r>
                  <a:rPr lang="zh-TW" altLang="en-US" dirty="0" smtClean="0"/>
                  <a:t>給你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，求出</a:t>
                </a:r>
                <a:r>
                  <a:rPr lang="zh-TW" altLang="en-US" dirty="0"/>
                  <a:t>費式</a:t>
                </a:r>
                <a:r>
                  <a:rPr lang="zh-TW" altLang="en-US" dirty="0" smtClean="0"/>
                  <a:t>數列第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項除以</a:t>
                </a:r>
                <a:r>
                  <a:rPr lang="en-US" altLang="zh-TW" dirty="0" smtClean="0"/>
                  <a:t>P</a:t>
                </a:r>
                <a:r>
                  <a:rPr lang="zh-TW" altLang="en-US" dirty="0" smtClean="0"/>
                  <a:t>的餘數 </a:t>
                </a:r>
                <a14:m>
                  <m:oMath xmlns:m="http://schemas.openxmlformats.org/officeDocument/2006/math"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≤</m:t>
                    </m:r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我們考慮遞迴的方</a:t>
                </a:r>
                <a:r>
                  <a:rPr lang="zh-TW" altLang="en-US" dirty="0"/>
                  <a:t>法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626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284</TotalTime>
  <Words>854</Words>
  <Application>Microsoft Office PowerPoint</Application>
  <PresentationFormat>寬螢幕</PresentationFormat>
  <Paragraphs>146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微軟正黑體</vt:lpstr>
      <vt:lpstr>Arial</vt:lpstr>
      <vt:lpstr>Cambria Math</vt:lpstr>
      <vt:lpstr>Consolas</vt:lpstr>
      <vt:lpstr>Trebuchet MS</vt:lpstr>
      <vt:lpstr>Wingdings 3</vt:lpstr>
      <vt:lpstr>多面向</vt:lpstr>
      <vt:lpstr>Tabling</vt:lpstr>
      <vt:lpstr>建表Tabling</vt:lpstr>
      <vt:lpstr>區間連續和問題</vt:lpstr>
      <vt:lpstr>區間連續和問題 – 樸素方法</vt:lpstr>
      <vt:lpstr>前綴表</vt:lpstr>
      <vt:lpstr>前綴表 – 87方法</vt:lpstr>
      <vt:lpstr>前綴表Example</vt:lpstr>
      <vt:lpstr>然而C++比你瘋狂</vt:lpstr>
      <vt:lpstr>費式數列問題</vt:lpstr>
      <vt:lpstr>費式數列問題 - 1</vt:lpstr>
      <vt:lpstr>遞迴中往往做了很多一樣的事</vt:lpstr>
      <vt:lpstr>費式數列建表</vt:lpstr>
      <vt:lpstr>費式數列建表</vt:lpstr>
      <vt:lpstr>費式數列建表</vt:lpstr>
      <vt:lpstr>費式數列建表</vt:lpstr>
      <vt:lpstr>建表是萬能的? - 費式數列問題 HARD</vt:lpstr>
      <vt:lpstr>費式數列問題 - HARD</vt:lpstr>
      <vt:lpstr>費式數列問題 - HARD</vt:lpstr>
      <vt:lpstr>爬樓梯問題</vt:lpstr>
      <vt:lpstr>爬樓梯問題</vt:lpstr>
      <vt:lpstr>爬樓梯問題</vt:lpstr>
      <vt:lpstr>爬樓梯問題</vt:lpstr>
      <vt:lpstr>Dynamic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Tabling</dc:title>
  <dc:creator>李旺陽</dc:creator>
  <cp:lastModifiedBy>李旺陽</cp:lastModifiedBy>
  <cp:revision>169</cp:revision>
  <dcterms:created xsi:type="dcterms:W3CDTF">2017-03-19T13:04:53Z</dcterms:created>
  <dcterms:modified xsi:type="dcterms:W3CDTF">2017-03-20T09:23:55Z</dcterms:modified>
</cp:coreProperties>
</file>