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92" r:id="rId3"/>
    <p:sldId id="258" r:id="rId4"/>
    <p:sldId id="257" r:id="rId5"/>
    <p:sldId id="293" r:id="rId6"/>
    <p:sldId id="259" r:id="rId7"/>
    <p:sldId id="307" r:id="rId8"/>
    <p:sldId id="309" r:id="rId9"/>
    <p:sldId id="310" r:id="rId10"/>
    <p:sldId id="311" r:id="rId11"/>
    <p:sldId id="314" r:id="rId12"/>
    <p:sldId id="317" r:id="rId13"/>
    <p:sldId id="333" r:id="rId14"/>
    <p:sldId id="334" r:id="rId15"/>
    <p:sldId id="298" r:id="rId16"/>
    <p:sldId id="330" r:id="rId17"/>
    <p:sldId id="300" r:id="rId18"/>
    <p:sldId id="328" r:id="rId19"/>
    <p:sldId id="299" r:id="rId20"/>
    <p:sldId id="329" r:id="rId21"/>
    <p:sldId id="322" r:id="rId22"/>
    <p:sldId id="331" r:id="rId23"/>
    <p:sldId id="316" r:id="rId24"/>
    <p:sldId id="313" r:id="rId25"/>
    <p:sldId id="326" r:id="rId26"/>
    <p:sldId id="32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C416584-FD21-AE4E-BFF0-E7065A10A7AD}">
          <p14:sldIdLst>
            <p14:sldId id="256"/>
          </p14:sldIdLst>
        </p14:section>
        <p14:section name="Introduction" id="{20EE45A7-937A-8345-9EB7-E865EF19F196}">
          <p14:sldIdLst>
            <p14:sldId id="292"/>
            <p14:sldId id="258"/>
            <p14:sldId id="257"/>
          </p14:sldIdLst>
        </p14:section>
        <p14:section name="related work" id="{8FB4A74D-FFBC-374A-9066-B9AB8062D96A}">
          <p14:sldIdLst>
            <p14:sldId id="293"/>
            <p14:sldId id="259"/>
            <p14:sldId id="307"/>
            <p14:sldId id="309"/>
          </p14:sldIdLst>
        </p14:section>
        <p14:section name="simulated structure" id="{3158958E-ADBF-3541-8A1F-81CA8A6EFDB4}">
          <p14:sldIdLst>
            <p14:sldId id="310"/>
            <p14:sldId id="311"/>
            <p14:sldId id="314"/>
            <p14:sldId id="317"/>
            <p14:sldId id="333"/>
            <p14:sldId id="334"/>
            <p14:sldId id="298"/>
            <p14:sldId id="330"/>
            <p14:sldId id="300"/>
            <p14:sldId id="328"/>
            <p14:sldId id="299"/>
            <p14:sldId id="329"/>
          </p14:sldIdLst>
        </p14:section>
        <p14:section name="Result" id="{29D11AF6-8D12-1B45-8189-3D608F2A69E7}">
          <p14:sldIdLst>
            <p14:sldId id="322"/>
            <p14:sldId id="331"/>
          </p14:sldIdLst>
        </p14:section>
        <p14:section name="summary" id="{F39A8008-21E1-DE40-A996-D504598E0965}">
          <p14:sldIdLst>
            <p14:sldId id="316"/>
            <p14:sldId id="313"/>
            <p14:sldId id="326"/>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3"/>
    <p:restoredTop sz="63289"/>
  </p:normalViewPr>
  <p:slideViewPr>
    <p:cSldViewPr snapToGrid="0" snapToObjects="1">
      <p:cViewPr varScale="1">
        <p:scale>
          <a:sx n="65" d="100"/>
          <a:sy n="65" d="100"/>
        </p:scale>
        <p:origin x="2152" y="200"/>
      </p:cViewPr>
      <p:guideLst/>
    </p:cSldViewPr>
  </p:slideViewPr>
  <p:notesTextViewPr>
    <p:cViewPr>
      <p:scale>
        <a:sx n="80" d="100"/>
        <a:sy n="8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4AE8069-B09C-6A43-87AD-4C630C4116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 altLang="zh-CN"/>
              <a:t>Introduction</a:t>
            </a:r>
            <a:endParaRPr kumimoji="1" lang="zh-CN" altLang="en-US"/>
          </a:p>
        </p:txBody>
      </p:sp>
      <p:sp>
        <p:nvSpPr>
          <p:cNvPr id="3" name="日期占位符 2">
            <a:extLst>
              <a:ext uri="{FF2B5EF4-FFF2-40B4-BE49-F238E27FC236}">
                <a16:creationId xmlns:a16="http://schemas.microsoft.com/office/drawing/2014/main" id="{D8E91AD6-6A0A-C84D-92A3-D0E564AA1B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kumimoji="1" lang="en-US" altLang="zh-CN"/>
              <a:t>2019/11/1</a:t>
            </a:r>
            <a:endParaRPr kumimoji="1" lang="zh-CN" altLang="en-US"/>
          </a:p>
        </p:txBody>
      </p:sp>
      <p:sp>
        <p:nvSpPr>
          <p:cNvPr id="4" name="页脚占位符 3">
            <a:extLst>
              <a:ext uri="{FF2B5EF4-FFF2-40B4-BE49-F238E27FC236}">
                <a16:creationId xmlns:a16="http://schemas.microsoft.com/office/drawing/2014/main" id="{7AE57B54-B475-9A40-B09E-85F36AAFE5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6E2A922F-E1AD-634C-AD6B-527C8071F8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115AAC-14B3-3946-B9B2-1E95F2E8269E}" type="slidenum">
              <a:rPr kumimoji="1" lang="zh-CN" altLang="en-US" smtClean="0"/>
              <a:t>‹#›</a:t>
            </a:fld>
            <a:endParaRPr kumimoji="1" lang="zh-CN" altLang="en-US"/>
          </a:p>
        </p:txBody>
      </p:sp>
    </p:spTree>
    <p:extLst>
      <p:ext uri="{BB962C8B-B14F-4D97-AF65-F5344CB8AC3E}">
        <p14:creationId xmlns:p14="http://schemas.microsoft.com/office/powerpoint/2010/main" val="895991909"/>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 altLang="zh-CN"/>
              <a:t>Introduction</a:t>
            </a:r>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kumimoji="1" lang="en-US" altLang="zh-CN"/>
              <a:t>2019/11/1</a:t>
            </a:r>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0DC17-0363-0C46-9D52-710598465D3E}" type="slidenum">
              <a:rPr kumimoji="1" lang="zh-CN" altLang="en-US" smtClean="0"/>
              <a:t>‹#›</a:t>
            </a:fld>
            <a:endParaRPr kumimoji="1" lang="zh-CN" altLang="en-US"/>
          </a:p>
        </p:txBody>
      </p:sp>
    </p:spTree>
    <p:extLst>
      <p:ext uri="{BB962C8B-B14F-4D97-AF65-F5344CB8AC3E}">
        <p14:creationId xmlns:p14="http://schemas.microsoft.com/office/powerpoint/2010/main" val="107055785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endParaRPr lang="en-US" altLang="en-US" sz="1200" dirty="0">
              <a:latin typeface="Times New Roman" panose="02020603050405020304" pitchFamily="18" charset="0"/>
              <a:cs typeface="Times New Roman" panose="02020603050405020304" pitchFamily="18" charset="0"/>
            </a:endParaRPr>
          </a:p>
          <a:p>
            <a:pPr>
              <a:defRPr/>
            </a:pPr>
            <a:r>
              <a:rPr lang="en-US" altLang="en-US" sz="1200" dirty="0">
                <a:latin typeface="Times New Roman" panose="02020603050405020304" pitchFamily="18" charset="0"/>
                <a:cs typeface="Times New Roman" panose="02020603050405020304" pitchFamily="18" charset="0"/>
              </a:rPr>
              <a:t>Introduction</a:t>
            </a:r>
          </a:p>
          <a:p>
            <a:pPr>
              <a:defRPr/>
            </a:pPr>
            <a:endParaRPr lang="en-US" altLang="en-US" sz="1200" dirty="0">
              <a:latin typeface="Times New Roman" panose="02020603050405020304" pitchFamily="18" charset="0"/>
              <a:cs typeface="Times New Roman" panose="02020603050405020304" pitchFamily="18" charset="0"/>
            </a:endParaRPr>
          </a:p>
          <a:p>
            <a:pPr eaLnBrk="1" hangingPunct="1">
              <a:defRPr/>
            </a:pPr>
            <a:r>
              <a:rPr lang="en-US" altLang="en-US" sz="1200" dirty="0">
                <a:latin typeface="Times New Roman" panose="02020603050405020304" pitchFamily="18" charset="0"/>
                <a:cs typeface="Times New Roman" panose="02020603050405020304" pitchFamily="18" charset="0"/>
              </a:rPr>
              <a:t>Related work</a:t>
            </a:r>
          </a:p>
          <a:p>
            <a:pPr marL="0" indent="0" eaLnBrk="1" hangingPunct="1">
              <a:buNone/>
              <a:defRPr/>
            </a:pPr>
            <a:endParaRPr lang="en-US" altLang="en-US" sz="1200" dirty="0">
              <a:latin typeface="Times New Roman" panose="02020603050405020304" pitchFamily="18" charset="0"/>
              <a:cs typeface="Times New Roman" panose="02020603050405020304" pitchFamily="18" charset="0"/>
            </a:endParaRPr>
          </a:p>
          <a:p>
            <a:pPr>
              <a:defRPr/>
            </a:pPr>
            <a:r>
              <a:rPr lang="en-US" altLang="en-US" sz="1200" dirty="0">
                <a:latin typeface="Times New Roman" panose="02020603050405020304" pitchFamily="18" charset="0"/>
                <a:cs typeface="Times New Roman" panose="02020603050405020304" pitchFamily="18" charset="0"/>
              </a:rPr>
              <a:t>Approach</a:t>
            </a:r>
          </a:p>
          <a:p>
            <a:pPr marL="0" indent="0">
              <a:buNone/>
              <a:defRPr/>
            </a:pPr>
            <a:endParaRPr lang="en-US" altLang="en-US" sz="1200" dirty="0">
              <a:latin typeface="Times New Roman" panose="02020603050405020304" pitchFamily="18" charset="0"/>
              <a:cs typeface="Times New Roman" panose="02020603050405020304" pitchFamily="18" charset="0"/>
            </a:endParaRPr>
          </a:p>
          <a:p>
            <a:pPr eaLnBrk="1" hangingPunct="1">
              <a:defRPr/>
            </a:pPr>
            <a:r>
              <a:rPr lang="en-US" altLang="en-US" sz="1200" dirty="0">
                <a:latin typeface="Times New Roman" panose="02020603050405020304" pitchFamily="18" charset="0"/>
                <a:cs typeface="Times New Roman" panose="02020603050405020304" pitchFamily="18" charset="0"/>
              </a:rPr>
              <a:t>Conclusion and future works</a:t>
            </a:r>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272070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loss function the paper use is very special since we need to </a:t>
            </a:r>
            <a:r>
              <a:rPr lang="en-US" altLang="zh-CN" sz="1200" kern="1200" dirty="0">
                <a:solidFill>
                  <a:schemeClr val="tx1"/>
                </a:solidFill>
                <a:effectLst/>
                <a:latin typeface="+mn-lt"/>
                <a:ea typeface="+mn-ea"/>
                <a:cs typeface="+mn-cs"/>
              </a:rPr>
              <a:t>generate the contents of an arbitrary image region conditioned on its surroundings</a:t>
            </a:r>
            <a:r>
              <a:rPr lang="zh-CN" altLang="zh-CN" dirty="0">
                <a:effectLst/>
              </a:rPr>
              <a:t> </a:t>
            </a:r>
            <a:endParaRPr kumimoji="1" lang="en-US" altLang="zh-CN" dirty="0"/>
          </a:p>
          <a:p>
            <a:r>
              <a:rPr kumimoji="1" lang="en-US" altLang="zh-CN" sz="1200" kern="1200" dirty="0">
                <a:solidFill>
                  <a:schemeClr val="tx1"/>
                </a:solidFill>
                <a:effectLst/>
                <a:latin typeface="+mn-lt"/>
                <a:ea typeface="+mn-ea"/>
                <a:cs typeface="+mn-cs"/>
              </a:rPr>
              <a:t>SO </a:t>
            </a:r>
            <a:r>
              <a:rPr lang="en-US" altLang="zh-CN" sz="1200" kern="1200" dirty="0">
                <a:solidFill>
                  <a:schemeClr val="tx1"/>
                </a:solidFill>
                <a:effectLst/>
                <a:latin typeface="+mn-lt"/>
                <a:ea typeface="+mn-ea"/>
                <a:cs typeface="+mn-cs"/>
              </a:rPr>
              <a:t>context encoders need to both understand the content of the entire image, as well as produce a plausible hypothesis for the missing part(s).</a:t>
            </a:r>
          </a:p>
          <a:p>
            <a:r>
              <a:rPr lang="en-US" altLang="zh-CN" sz="1200" kern="1200" dirty="0">
                <a:solidFill>
                  <a:schemeClr val="tx1"/>
                </a:solidFill>
                <a:effectLst/>
                <a:latin typeface="+mn-lt"/>
                <a:ea typeface="+mn-ea"/>
                <a:cs typeface="+mn-cs"/>
              </a:rPr>
              <a:t>In this way, this paper proposed a joint loss, including a standard pixel-wise reconstruction loss and an adversarial loss.</a:t>
            </a:r>
            <a:r>
              <a:rPr lang="zh-CN" altLang="zh-CN" dirty="0">
                <a:effectLst/>
              </a:rPr>
              <a:t> </a:t>
            </a:r>
            <a:endParaRPr lang="en-US" altLang="zh-CN" dirty="0">
              <a:effectLst/>
            </a:endParaRPr>
          </a:p>
          <a:p>
            <a:r>
              <a:rPr lang="en" altLang="zh-CN" dirty="0"/>
              <a:t>The reconstruction (L2) loss is responsible for capturing the overall structure of the missing region and coherence with regards to its context, but tends to average together the multiple modes in predictions. </a:t>
            </a:r>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41910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The adversarial loss, on the other hand, tries to make prediction look real, and has the effect of picking a particular mode from the distribution. </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15311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SO we jointly use these two losses and optimize the parameters.</a:t>
            </a:r>
          </a:p>
          <a:p>
            <a:endParaRPr kumimoji="1" lang="en" altLang="zh-CN" dirty="0"/>
          </a:p>
          <a:p>
            <a:r>
              <a:rPr kumimoji="1" lang="en" altLang="zh-CN" dirty="0"/>
              <a:t>Let us review the structure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overall architecture is a classic Adversarial Neural Network (GAN)</a:t>
            </a:r>
            <a:r>
              <a:rPr lang="en-US" altLang="zh-CN" sz="1200" kern="1200" baseline="30000" dirty="0">
                <a:solidFill>
                  <a:schemeClr val="tx1"/>
                </a:solidFill>
                <a:effectLst/>
                <a:latin typeface="+mn-lt"/>
                <a:ea typeface="+mn-ea"/>
                <a:cs typeface="+mn-cs"/>
              </a:rPr>
              <a:t>[3]</a:t>
            </a:r>
            <a:r>
              <a:rPr lang="en-US" altLang="zh-CN" sz="1200" kern="1200" dirty="0">
                <a:solidFill>
                  <a:schemeClr val="tx1"/>
                </a:solidFill>
                <a:effectLst/>
                <a:latin typeface="+mn-lt"/>
                <a:ea typeface="+mn-ea"/>
                <a:cs typeface="+mn-cs"/>
              </a:rPr>
              <a:t> but change the generator as a simple encoder-decoder pipeline. The encoder takes an input image with missing regions and produces a latent feature representation of that image. The decoder takes this feature representation and produces the missing image content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dirty="0">
                <a:solidFill>
                  <a:schemeClr val="tx1"/>
                </a:solidFill>
                <a:effectLst/>
                <a:latin typeface="+mn-lt"/>
                <a:ea typeface="+mn-ea"/>
                <a:cs typeface="+mn-cs"/>
              </a:rPr>
              <a:t>At last use Adam optimizer to backpropagate optimize the parameters,</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98930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kern="1200" dirty="0">
                <a:solidFill>
                  <a:prstClr val="black"/>
                </a:solidFill>
                <a:latin typeface="Times New Roman" panose="02020603050405020304" pitchFamily="18" charset="0"/>
                <a:ea typeface="+mn-ea"/>
                <a:cs typeface="Times New Roman" panose="02020603050405020304" pitchFamily="18" charset="0"/>
              </a:rPr>
              <a:t>The datasets this paper used is ImageNet, However, since the GPU and time limited, ImageNet may trained for several weeks In my computer, so I change the dataset into 2 sets of Cifar10, cats and dogs. It still works well, and here is the structure I changed a little and the result.</a:t>
            </a:r>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564067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812900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 altLang="zh-CN" dirty="0"/>
          </a:p>
          <a:p>
            <a:pPr marL="0" indent="0">
              <a:buNone/>
            </a:pPr>
            <a:r>
              <a:rPr lang="en" altLang="zh-CN" dirty="0"/>
              <a:t>Our encoder is derived from the </a:t>
            </a:r>
            <a:r>
              <a:rPr lang="en" altLang="zh-CN" dirty="0" err="1"/>
              <a:t>AlexNet</a:t>
            </a:r>
            <a:r>
              <a:rPr lang="en" altLang="zh-CN" dirty="0"/>
              <a:t> architecture.</a:t>
            </a:r>
          </a:p>
          <a:p>
            <a:pPr marL="0" indent="0">
              <a:buNone/>
            </a:pPr>
            <a:r>
              <a:rPr lang="en" altLang="zh-CN" dirty="0"/>
              <a:t>Given an input image of size 32*32, we use the convolutional layers and the following pooling layer  to compute an abstract dimensional feature representation.</a:t>
            </a:r>
          </a:p>
          <a:p>
            <a:pPr marL="0" indent="0">
              <a:buNone/>
            </a:pPr>
            <a:r>
              <a:rPr lang="en" altLang="zh-CN" dirty="0"/>
              <a:t> In contrast to </a:t>
            </a:r>
            <a:r>
              <a:rPr lang="en" altLang="zh-CN" dirty="0" err="1"/>
              <a:t>AlexNet</a:t>
            </a:r>
            <a:r>
              <a:rPr lang="en" altLang="zh-CN" dirty="0"/>
              <a:t>, our model is not trained for classification; rather, the network is trained for context prediction</a:t>
            </a:r>
            <a:r>
              <a:rPr lang="zh-CN" altLang="en-US" dirty="0"/>
              <a:t> </a:t>
            </a:r>
            <a:r>
              <a:rPr lang="en" altLang="zh-CN" dirty="0"/>
              <a:t>with randomly initialized weights</a:t>
            </a:r>
            <a:endParaRPr lang="en" altLang="zh-CN" sz="1200" dirty="0">
              <a:latin typeface="Times New Roman" panose="02020603050405020304" pitchFamily="18" charset="0"/>
              <a:cs typeface="Times New Roman" panose="02020603050405020304" pitchFamily="18" charset="0"/>
            </a:endParaRPr>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44437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1243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 altLang="zh-CN" dirty="0"/>
              <a:t>We now discuss the second half of our pipeline, the decoder, which generates pixels of the image using the encoder features. </a:t>
            </a:r>
          </a:p>
          <a:p>
            <a:pPr marL="0" indent="0">
              <a:buNone/>
            </a:pPr>
            <a:r>
              <a:rPr lang="en" altLang="zh-CN" dirty="0"/>
              <a:t>the decoder is a series of up-convolutional layers with learned filters, each with a rectified linear unit (</a:t>
            </a:r>
            <a:r>
              <a:rPr lang="en" altLang="zh-CN" dirty="0" err="1"/>
              <a:t>ReLU</a:t>
            </a:r>
            <a:r>
              <a:rPr lang="en" altLang="zh-CN" dirty="0"/>
              <a:t>) activation function. A up-convolution is simply a convolution that results in a higher resolution image. It can be understood as </a:t>
            </a:r>
            <a:r>
              <a:rPr lang="en" altLang="zh-CN" dirty="0" err="1"/>
              <a:t>upsampling</a:t>
            </a:r>
            <a:r>
              <a:rPr lang="en" altLang="zh-CN" dirty="0"/>
              <a:t> followed by convolution. The intuition behind this is straightforward – the series of up-convolutions and non-linearities comprises a non-linear weighted </a:t>
            </a:r>
            <a:r>
              <a:rPr lang="en" altLang="zh-CN" dirty="0" err="1"/>
              <a:t>upsampling</a:t>
            </a:r>
            <a:r>
              <a:rPr lang="en" altLang="zh-CN" dirty="0"/>
              <a:t> of the feature produced by the encoder until we roughly reach the original target size.</a:t>
            </a:r>
            <a:endParaRPr lang="en" altLang="zh-CN" sz="1200" dirty="0">
              <a:latin typeface="Times New Roman" panose="02020603050405020304" pitchFamily="18" charset="0"/>
              <a:cs typeface="Times New Roman" panose="02020603050405020304" pitchFamily="18" charset="0"/>
            </a:endParaRPr>
          </a:p>
          <a:p>
            <a:endParaRPr kumimoji="1" lang="en-US" altLang="zh-CN" dirty="0"/>
          </a:p>
          <a:p>
            <a:r>
              <a:rPr kumimoji="1" lang="en-US" altLang="zh-CN" dirty="0"/>
              <a:t>Tracks:1. </a:t>
            </a:r>
            <a:r>
              <a:rPr kumimoji="1" lang="en-US" altLang="zh-CN" dirty="0" err="1"/>
              <a:t>Upsampling</a:t>
            </a:r>
            <a:r>
              <a:rPr kumimoji="1" lang="en-US" altLang="zh-CN" dirty="0"/>
              <a:t> 2. tanh</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78159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53410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idea of the discriminator is that it is a deep neural network that acts as a classifier it looks at the input and it guesses whether the input is real or fake.</a:t>
            </a:r>
            <a:r>
              <a:rPr lang="zh-CN" altLang="zh-CN" dirty="0">
                <a:effectLst/>
              </a:rPr>
              <a:t> </a:t>
            </a:r>
            <a:r>
              <a:rPr lang="en-US" altLang="zh-CN" sz="1200" kern="1200" dirty="0">
                <a:solidFill>
                  <a:schemeClr val="tx1"/>
                </a:solidFill>
                <a:effectLst/>
                <a:latin typeface="+mn-lt"/>
                <a:ea typeface="+mn-ea"/>
                <a:cs typeface="+mn-cs"/>
              </a:rPr>
              <a:t>the best that the discriminator can do is guess randomly and the generator is able to perfectly reproduce the training data.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marL="0" indent="0">
              <a:buNone/>
            </a:pPr>
            <a:endParaRPr lang="en" altLang="zh-CN" sz="1200" dirty="0">
              <a:latin typeface="Times New Roman" panose="02020603050405020304" pitchFamily="18" charset="0"/>
              <a:cs typeface="Times New Roman" panose="02020603050405020304" pitchFamily="18" charset="0"/>
            </a:endParaRPr>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54759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dirty="0">
                <a:latin typeface="Times New Roman" panose="02020603050405020304" pitchFamily="18" charset="0"/>
                <a:cs typeface="Times New Roman" panose="02020603050405020304" pitchFamily="18" charset="0"/>
              </a:rPr>
              <a:t>This paper proposed a framework jointly use a </a:t>
            </a:r>
            <a:r>
              <a:rPr lang="en-US" altLang="zh-CN" sz="1200" dirty="0">
                <a:latin typeface="Times New Roman" panose="02020603050405020304" pitchFamily="18" charset="0"/>
                <a:cs typeface="Times New Roman" panose="02020603050405020304" pitchFamily="18" charset="0"/>
              </a:rPr>
              <a:t>convolutional encoder-decoder network </a:t>
            </a:r>
            <a:r>
              <a:rPr lang="en" altLang="zh-CN" sz="1200" dirty="0">
                <a:latin typeface="Times New Roman" panose="02020603050405020304" pitchFamily="18" charset="0"/>
                <a:cs typeface="Times New Roman" panose="02020603050405020304" pitchFamily="18" charset="0"/>
              </a:rPr>
              <a:t>and </a:t>
            </a:r>
            <a:r>
              <a:rPr lang="en-US" altLang="zh-CN" sz="1200" dirty="0">
                <a:latin typeface="Times New Roman" panose="02020603050405020304" pitchFamily="18" charset="0"/>
                <a:cs typeface="Times New Roman" panose="02020603050405020304" pitchFamily="18" charset="0"/>
              </a:rPr>
              <a:t>adversarial machine learning </a:t>
            </a:r>
            <a:r>
              <a:rPr lang="en" altLang="zh-CN" sz="1200" dirty="0">
                <a:latin typeface="Times New Roman" panose="02020603050405020304" pitchFamily="18" charset="0"/>
                <a:cs typeface="Times New Roman" panose="02020603050405020304" pitchFamily="18" charset="0"/>
              </a:rPr>
              <a:t>in order to reconstruct the image with a masked hole</a:t>
            </a:r>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895735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2348365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800" kern="1200" dirty="0">
                <a:solidFill>
                  <a:prstClr val="black"/>
                </a:solidFill>
                <a:latin typeface="Times New Roman" panose="02020603050405020304" pitchFamily="18" charset="0"/>
                <a:ea typeface="+mn-ea"/>
                <a:cs typeface="Times New Roman" panose="02020603050405020304" pitchFamily="18" charset="0"/>
              </a:rPr>
              <a:t>joint loss significantly improves the inpainting over both reconstruction and adversarial loss alone. It </a:t>
            </a:r>
            <a:r>
              <a:rPr lang="en" altLang="zh-CN" sz="1200" kern="1200" dirty="0">
                <a:solidFill>
                  <a:schemeClr val="tx1"/>
                </a:solidFill>
                <a:effectLst/>
                <a:latin typeface="+mn-lt"/>
                <a:ea typeface="+mn-ea"/>
                <a:cs typeface="+mn-cs"/>
              </a:rPr>
              <a:t>alleviate the weaknesses of each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800" kern="1200" dirty="0">
              <a:solidFill>
                <a:prstClr val="black"/>
              </a:solidFill>
              <a:latin typeface="Times New Roman" panose="02020603050405020304" pitchFamily="18" charset="0"/>
              <a:ea typeface="+mn-ea"/>
              <a:cs typeface="Times New Roman" panose="02020603050405020304" pitchFamily="18" charset="0"/>
            </a:endParaRPr>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4102079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46647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We found that a context encoder learns a representation that captures not just appearance but also the semantics of visual structures. We demonstrate the effectiveness of our learned</a:t>
            </a:r>
          </a:p>
          <a:p>
            <a:r>
              <a:rPr lang="en" altLang="zh-CN" sz="1200" kern="1200" dirty="0">
                <a:solidFill>
                  <a:schemeClr val="tx1"/>
                </a:solidFill>
                <a:effectLst/>
                <a:latin typeface="+mn-lt"/>
                <a:ea typeface="+mn-ea"/>
                <a:cs typeface="+mn-cs"/>
              </a:rPr>
              <a:t>features for CNN pre-training on classification, detection,</a:t>
            </a:r>
            <a:r>
              <a:rPr lang="zh-CN" altLang="en-US" sz="1200" kern="1200" dirty="0">
                <a:solidFill>
                  <a:schemeClr val="tx1"/>
                </a:solidFill>
                <a:effectLst/>
                <a:latin typeface="+mn-lt"/>
                <a:ea typeface="+mn-ea"/>
                <a:cs typeface="+mn-cs"/>
              </a:rPr>
              <a:t> </a:t>
            </a:r>
            <a:r>
              <a:rPr lang="en" altLang="zh-CN" sz="1200" kern="1200" dirty="0">
                <a:solidFill>
                  <a:schemeClr val="tx1"/>
                </a:solidFill>
                <a:effectLst/>
                <a:latin typeface="+mn-lt"/>
                <a:ea typeface="+mn-ea"/>
                <a:cs typeface="+mn-cs"/>
              </a:rPr>
              <a:t>and segmentation tasks. </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395737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prstClr val="black"/>
                </a:solidFill>
                <a:latin typeface="Times New Roman" panose="02020603050405020304" pitchFamily="18" charset="0"/>
                <a:ea typeface="+mn-ea"/>
                <a:cs typeface="Times New Roman" panose="02020603050405020304" pitchFamily="18" charset="0"/>
              </a:rPr>
              <a:t>Maybe this </a:t>
            </a:r>
            <a:r>
              <a:rPr lang="en" altLang="zh-CN" sz="1200" dirty="0">
                <a:solidFill>
                  <a:prstClr val="black"/>
                </a:solidFill>
                <a:latin typeface="Times New Roman" panose="02020603050405020304" pitchFamily="18" charset="0"/>
                <a:cs typeface="Times New Roman" panose="02020603050405020304" pitchFamily="18" charset="0"/>
              </a:rPr>
              <a:t>boundary artifacts, distorted structures and blurry textures inconsistent with surrounding areas </a:t>
            </a:r>
            <a:r>
              <a:rPr lang="en" altLang="zh-CN" sz="1200" kern="1200" dirty="0">
                <a:solidFill>
                  <a:prstClr val="black"/>
                </a:solidFill>
                <a:latin typeface="Times New Roman" panose="02020603050405020304" pitchFamily="18" charset="0"/>
                <a:ea typeface="+mn-ea"/>
                <a:cs typeface="Times New Roman" panose="02020603050405020304" pitchFamily="18" charset="0"/>
              </a:rPr>
              <a:t>is likely due to ineffectiveness of convolutional neural networks in modeling long-term correlations between distant contextual information and the hole regions. Thus, in my future work, I want to optimize the neural network structure and the loss function for improving the training stability and visual quality.</a:t>
            </a:r>
            <a:endParaRPr lang="zh-CN" altLang="en-US" sz="1200" dirty="0"/>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28345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728899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246745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ts val="1351"/>
              </a:lnSpc>
              <a:spcBef>
                <a:spcPct val="0"/>
              </a:spcBef>
              <a:spcAft>
                <a:spcPct val="0"/>
              </a:spcAft>
            </a:pPr>
            <a:r>
              <a:rPr lang="en" altLang="zh-CN" sz="1050" dirty="0">
                <a:solidFill>
                  <a:srgbClr val="000000"/>
                </a:solidFill>
                <a:latin typeface="TKIEBB+NimbusSanL-Regu"/>
                <a:cs typeface="TKIEBB+NimbusSanL-Regu"/>
              </a:rPr>
              <a:t>Image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inpainting</a:t>
            </a:r>
            <a:r>
              <a:rPr lang="en" altLang="zh-CN" sz="1050" spc="27"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is</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the</a:t>
            </a:r>
            <a:r>
              <a:rPr lang="en" altLang="zh-CN" sz="1050" spc="27"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process</a:t>
            </a:r>
            <a:r>
              <a:rPr lang="en" altLang="zh-CN" sz="1050" spc="27"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of</a:t>
            </a:r>
            <a:r>
              <a:rPr lang="en" altLang="zh-CN" sz="1050" spc="3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reconstructing</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missing</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parts</a:t>
            </a:r>
            <a:r>
              <a:rPr lang="zh-CN" altLang="en-US" sz="1050" dirty="0">
                <a:solidFill>
                  <a:srgbClr val="000000"/>
                </a:solidFill>
                <a:latin typeface="TKIEBB+NimbusSanL-Regu"/>
                <a:cs typeface="TKIEBB+NimbusSanL-Regu"/>
              </a:rPr>
              <a:t> </a:t>
            </a:r>
            <a:r>
              <a:rPr lang="en" altLang="zh-CN" sz="1050" dirty="0">
                <a:solidFill>
                  <a:srgbClr val="000000"/>
                </a:solidFill>
                <a:latin typeface="TKIEBB+NimbusSanL-Regu"/>
                <a:cs typeface="TKIEBB+NimbusSanL-Regu"/>
              </a:rPr>
              <a:t>of</a:t>
            </a:r>
            <a:r>
              <a:rPr lang="en" altLang="zh-CN" sz="1050" spc="3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an</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image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so</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that</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observers</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are</a:t>
            </a:r>
            <a:r>
              <a:rPr lang="en" altLang="zh-CN" sz="1050" spc="27"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unable</a:t>
            </a:r>
            <a:r>
              <a:rPr lang="en" altLang="zh-CN" sz="1050" spc="3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to</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tell</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that</a:t>
            </a:r>
            <a:r>
              <a:rPr lang="en" altLang="zh-CN" sz="1050" spc="30"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these</a:t>
            </a:r>
            <a:r>
              <a:rPr lang="zh-CN" altLang="en-US" sz="1050" dirty="0">
                <a:solidFill>
                  <a:srgbClr val="000000"/>
                </a:solidFill>
                <a:latin typeface="TKIEBB+NimbusSanL-Regu"/>
                <a:cs typeface="TKIEBB+NimbusSanL-Regu"/>
              </a:rPr>
              <a:t> </a:t>
            </a:r>
            <a:r>
              <a:rPr lang="en" altLang="zh-CN" sz="1050" dirty="0">
                <a:solidFill>
                  <a:srgbClr val="000000"/>
                </a:solidFill>
                <a:latin typeface="TKIEBB+NimbusSanL-Regu"/>
                <a:cs typeface="TKIEBB+NimbusSanL-Regu"/>
              </a:rPr>
              <a:t>regions</a:t>
            </a:r>
            <a:r>
              <a:rPr lang="en" altLang="zh-CN" sz="1050" spc="28" dirty="0">
                <a:solidFill>
                  <a:srgbClr val="000000"/>
                </a:solidFill>
                <a:latin typeface="Times New Roman"/>
                <a:cs typeface="Times New Roman"/>
              </a:rPr>
              <a:t> </a:t>
            </a:r>
            <a:r>
              <a:rPr lang="en" altLang="zh-CN" sz="1050" spc="-20" dirty="0">
                <a:solidFill>
                  <a:srgbClr val="000000"/>
                </a:solidFill>
                <a:latin typeface="TKIEBB+NimbusSanL-Regu"/>
                <a:cs typeface="TKIEBB+NimbusSanL-Regu"/>
              </a:rPr>
              <a:t>have</a:t>
            </a:r>
            <a:r>
              <a:rPr lang="en" altLang="zh-CN" sz="1050" spc="43"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undergone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restoration.</a:t>
            </a:r>
            <a:r>
              <a:rPr lang="en" altLang="zh-CN" sz="1050" spc="100"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This</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technique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is</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often</a:t>
            </a:r>
            <a:r>
              <a:rPr lang="zh-CN" altLang="en-US" sz="1050" dirty="0">
                <a:solidFill>
                  <a:srgbClr val="000000"/>
                </a:solidFill>
                <a:latin typeface="TKIEBB+NimbusSanL-Regu"/>
                <a:cs typeface="TKIEBB+NimbusSanL-Regu"/>
              </a:rPr>
              <a:t> </a:t>
            </a:r>
            <a:r>
              <a:rPr lang="en" altLang="zh-CN" sz="1050" dirty="0">
                <a:solidFill>
                  <a:srgbClr val="000000"/>
                </a:solidFill>
                <a:latin typeface="TKIEBB+NimbusSanL-Regu"/>
                <a:cs typeface="TKIEBB+NimbusSanL-Regu"/>
              </a:rPr>
              <a:t>used</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to</a:t>
            </a:r>
            <a:r>
              <a:rPr lang="en" altLang="zh-CN" sz="1050" spc="25" dirty="0">
                <a:solidFill>
                  <a:srgbClr val="000000"/>
                </a:solidFill>
                <a:latin typeface="Times New Roman"/>
                <a:cs typeface="Times New Roman"/>
              </a:rPr>
              <a:t> </a:t>
            </a:r>
            <a:r>
              <a:rPr lang="en" altLang="zh-CN" sz="1050" spc="-14" dirty="0">
                <a:solidFill>
                  <a:srgbClr val="000000"/>
                </a:solidFill>
                <a:latin typeface="TKIEBB+NimbusSanL-Regu"/>
                <a:cs typeface="TKIEBB+NimbusSanL-Regu"/>
              </a:rPr>
              <a:t>remove</a:t>
            </a:r>
            <a:r>
              <a:rPr lang="en" altLang="zh-CN" sz="1050" spc="36"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unwanted</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objects</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from</a:t>
            </a:r>
            <a:r>
              <a:rPr lang="en" altLang="zh-CN" sz="1050" spc="23"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an</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image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or</a:t>
            </a:r>
            <a:r>
              <a:rPr lang="en" altLang="zh-CN" sz="1050" spc="30"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to</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restore</a:t>
            </a:r>
            <a:r>
              <a:rPr lang="zh-CN" altLang="en-US" sz="1050" dirty="0">
                <a:solidFill>
                  <a:srgbClr val="000000"/>
                </a:solidFill>
                <a:latin typeface="TKIEBB+NimbusSanL-Regu"/>
                <a:cs typeface="TKIEBB+NimbusSanL-Regu"/>
              </a:rPr>
              <a:t> </a:t>
            </a:r>
            <a:r>
              <a:rPr lang="en" altLang="zh-CN" sz="1050" dirty="0">
                <a:solidFill>
                  <a:srgbClr val="000000"/>
                </a:solidFill>
                <a:latin typeface="TKIEBB+NimbusSanL-Regu"/>
                <a:cs typeface="TKIEBB+NimbusSanL-Regu"/>
              </a:rPr>
              <a:t>damaged</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portions</a:t>
            </a:r>
            <a:r>
              <a:rPr lang="en" altLang="zh-CN" sz="1050" spc="20"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of</a:t>
            </a:r>
            <a:r>
              <a:rPr lang="en" altLang="zh-CN" sz="1050" spc="3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old</a:t>
            </a:r>
            <a:r>
              <a:rPr lang="en" altLang="zh-CN" sz="1050" spc="25"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photos.</a:t>
            </a:r>
            <a:r>
              <a:rPr lang="en" altLang="zh-CN" sz="1050" spc="10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The</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ﬁgures</a:t>
            </a:r>
            <a:r>
              <a:rPr lang="en" altLang="zh-CN" sz="1050" spc="28"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below</a:t>
            </a:r>
            <a:r>
              <a:rPr lang="en" altLang="zh-CN" sz="1050" spc="28" dirty="0">
                <a:solidFill>
                  <a:srgbClr val="000000"/>
                </a:solidFill>
                <a:latin typeface="Times New Roman"/>
                <a:cs typeface="Times New Roman"/>
              </a:rPr>
              <a:t> </a:t>
            </a:r>
            <a:r>
              <a:rPr lang="en" altLang="zh-CN" sz="1050" spc="-10" dirty="0">
                <a:solidFill>
                  <a:srgbClr val="000000"/>
                </a:solidFill>
                <a:latin typeface="TKIEBB+NimbusSanL-Regu"/>
                <a:cs typeface="TKIEBB+NimbusSanL-Regu"/>
              </a:rPr>
              <a:t>show</a:t>
            </a:r>
            <a:r>
              <a:rPr lang="zh-CN" altLang="en-US" sz="1050" spc="-10" dirty="0">
                <a:solidFill>
                  <a:srgbClr val="000000"/>
                </a:solidFill>
                <a:latin typeface="TKIEBB+NimbusSanL-Regu"/>
                <a:cs typeface="TKIEBB+NimbusSanL-Regu"/>
              </a:rPr>
              <a:t> </a:t>
            </a:r>
            <a:r>
              <a:rPr lang="en-US" altLang="zh-CN" sz="1050" spc="-10" dirty="0">
                <a:solidFill>
                  <a:srgbClr val="000000"/>
                </a:solidFill>
                <a:latin typeface="TKIEBB+NimbusSanL-Regu"/>
                <a:cs typeface="TKIEBB+NimbusSanL-Regu"/>
              </a:rPr>
              <a:t>the </a:t>
            </a:r>
            <a:r>
              <a:rPr lang="en" altLang="zh-CN" sz="1050" spc="-10" dirty="0">
                <a:solidFill>
                  <a:srgbClr val="000000"/>
                </a:solidFill>
                <a:latin typeface="TKIEBB+NimbusSanL-Regu"/>
                <a:cs typeface="TKIEBB+NimbusSanL-Regu"/>
              </a:rPr>
              <a:t>example of</a:t>
            </a:r>
            <a:r>
              <a:rPr lang="en" altLang="zh-CN" sz="1050" spc="31" dirty="0">
                <a:solidFill>
                  <a:srgbClr val="000000"/>
                </a:solidFill>
                <a:latin typeface="Times New Roman"/>
                <a:cs typeface="Times New Roman"/>
              </a:rPr>
              <a:t> </a:t>
            </a:r>
            <a:r>
              <a:rPr lang="en" altLang="zh-CN" sz="1050" dirty="0">
                <a:solidFill>
                  <a:srgbClr val="000000"/>
                </a:solidFill>
                <a:latin typeface="TKIEBB+NimbusSanL-Regu"/>
                <a:cs typeface="TKIEBB+NimbusSanL-Regu"/>
              </a:rPr>
              <a:t>image-inpainting</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235398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basic idea behind adversarial machine learning is that it extend machine learning from one player which has one cost function representing their interests. </a:t>
            </a:r>
          </a:p>
          <a:p>
            <a:endParaRPr kumimoji="1" lang="en-US" altLang="zh-CN" dirty="0"/>
          </a:p>
          <a:p>
            <a:r>
              <a:rPr kumimoji="1" lang="en-US" altLang="zh-CN" dirty="0"/>
              <a:t>instead, adversarial machine learning </a:t>
            </a:r>
            <a:r>
              <a:rPr kumimoji="1" lang="zh-CN" altLang="en-US" dirty="0"/>
              <a:t> </a:t>
            </a:r>
            <a:r>
              <a:rPr kumimoji="1" lang="en-US" altLang="zh-CN" dirty="0"/>
              <a:t>dealing with more than one player with more than one cost function, </a:t>
            </a:r>
          </a:p>
          <a:p>
            <a:r>
              <a:rPr kumimoji="1" lang="en-US" altLang="zh-CN" dirty="0"/>
              <a:t>on the left we show what the loss function looks like in a traditional machine learning algorithm, we have some kinds of cost function that takes player parameters and describes how well that player performs. Higher cost means the worse performance so that maybe something like the negative log likelihood assigned to the labels on a training data set. For example, what is the negative log probability the model will assign the correct labels to all of the different images in an object recognition data set </a:t>
            </a:r>
          </a:p>
          <a:p>
            <a:r>
              <a:rPr kumimoji="1" lang="en-US" altLang="zh-CN" dirty="0"/>
              <a:t>this is the way we train things like classifiers and many different kinds of generative models and even some kinds of reinforcement learning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 show what happens when we start to have more than one player and more than one cost. So a player might be something like a machine learning model or it might also be a person or a program that is trying to interfere with the operation of a machine learning model you will see a lot of concrete examples. But what we can think about easily is the example of spam detection. we have machine learning model that wants to recognize spam and we have spammers who want to get their spam through the system we can model this at the language of game theory and draw a value function where we are looking for a point called Nash equilibrium that is simultaneously a minimum of the defending players cost and a maximum of the attackers attacking player cost. So, this is for example a point where the spammers can not get anymore spam through the system unless they were somehow able to change the spam detector and the spam detector is not able to get anymore accuracy unless it was somehow or other able to change the spam generation algorithms used by the spammers.</a:t>
            </a:r>
            <a:endParaRPr kumimoji="1" lang="zh-CN" altLang="en-US" dirty="0"/>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4375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let us review the framework of this paper.</a:t>
            </a:r>
          </a:p>
          <a:p>
            <a:r>
              <a:rPr kumimoji="1" lang="en-US" altLang="zh-CN" dirty="0"/>
              <a:t>This is the overview architecture and the paper co-operate autoencoder and GAN to reconstruct the masked block</a:t>
            </a:r>
          </a:p>
          <a:p>
            <a:r>
              <a:rPr kumimoji="1" lang="en-US" altLang="zh-CN" dirty="0"/>
              <a:t>We use autoencoder to recreate the masked part and use GAN to optimize </a:t>
            </a:r>
          </a:p>
          <a:p>
            <a:endParaRPr lang="en"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So</a:t>
            </a:r>
            <a:r>
              <a:rPr kumimoji="1" lang="zh-CN" altLang="en-US" dirty="0"/>
              <a:t> </a:t>
            </a:r>
            <a:r>
              <a:rPr kumimoji="1" lang="en-US" altLang="zh-CN" dirty="0"/>
              <a:t>please</a:t>
            </a:r>
            <a:r>
              <a:rPr kumimoji="1" lang="zh-CN" altLang="en-US" dirty="0"/>
              <a:t> </a:t>
            </a:r>
            <a:r>
              <a:rPr kumimoji="1" lang="en-US" altLang="zh-CN" dirty="0"/>
              <a:t>allow me to introduce the GAN and autoencoder first</a:t>
            </a:r>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234583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Adversarial network later be developed as generative adversarial network (GAN) is proposed by Goodfellow in 2014. The basic idea behind this framework is to make a contrived game between two different players. It was named contrived because we actually control both players and we want them to compete. Here for the generative adversarial network framework, we create an imaginary conflict in order to force both players to get better. One of the players is a network called discriminator that we present with a capital letter D. The idea of the discriminator is that it is a deep neural network that acts as a classifier it looks at the input and it guesses whether the input is real or fake. So, for example, we might input a real photo of moth shown on the left side of the slide and run it through the discriminator Network the discriminator network will try to output a number near 1, indicating that the probability of the input being real rather than fake is high. We start to see that this is a game when you play another player, the generator. The generator takes random noise and transforms it to produce outputs that resemble the training data. Early in training, the generator will not actually produce realistic images. I’ve illustrated this by showing the image of the animals that is kind of like a cow that is both quadrupedal and bipedal at the same time. This is a defective simple that came from a generator network and over the course of learning we will train the discriminator to reject these kinds of images. The way it works is we begin by sampling a noise vector that we call Z. you can think of noise as being a little bit like the seed for a pseudo-random number generator it is source of randomness that allows an otherwise deterministic system to have many different behaviors. We take the noise vector z and we transform it until we get something in the same format as the training data using a neural network called the generator represented by capital letter G. After we have obtained this image, we then feed it forward to the discriminator. Previously we gave the discriminator a real image and the discriminator tried to out put the value near 1, now the discriminator try  to output a number near 0. However we also train the generator to try to fool the discriminator to try to make the discriminator output a value near 1. It turns out that you can analyze this through the language of game theory and we can think of there being a Nash equilibrium that indicates exactly the situation the generator has recovered the training distribution perfectly at the Nash equilibrium.</a:t>
            </a:r>
          </a:p>
          <a:p>
            <a:r>
              <a:rPr kumimoji="1" lang="en-US" altLang="zh-CN" dirty="0"/>
              <a:t> the best that the discriminator can do is guess randomly and the generator is able to perfectly reproduce the training data.</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64339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 is autoencoder does is it takes some kind of input data, which could be an image or a vector anything at all with a very high dimensionality, it is </a:t>
            </a:r>
            <a:r>
              <a:rPr kumimoji="1" lang="en-US" altLang="zh-CN" dirty="0" err="1"/>
              <a:t>gonna</a:t>
            </a:r>
            <a:r>
              <a:rPr kumimoji="1" lang="en-US" altLang="zh-CN" dirty="0"/>
              <a:t> to run it through this neural network and it is </a:t>
            </a:r>
            <a:r>
              <a:rPr kumimoji="1" lang="en-US" altLang="zh-CN" dirty="0" err="1"/>
              <a:t>gonna</a:t>
            </a:r>
            <a:r>
              <a:rPr kumimoji="1" lang="en-US" altLang="zh-CN" dirty="0"/>
              <a:t> to try to compress the data into a smaller representation. It does this with two principal components. The first components is what we call the encoder, the encoder is simply a bunch of layers they can be fully connected layers or convolutional they are going to take the input and then it is going to compress it down to a small representation which has less dimensions than the input and this is what we call the bottleneck, and then the bottleneck is going to try and reconstruct the input by using again fully connected or convolutional layers. And then the loss function of training an autoencoder is simply looking at the reconstructed version at the end of your encoder network. Then, you are going to simply compute the reconstruction with respect to your input and simply comparing pixel to pixel differences in the output. We can create a loss function and we can start training our network to compress images, and so obviously you have simple encoders that use fully connected layers but you can just as well swap them out with convolution</a:t>
            </a:r>
          </a:p>
          <a:p>
            <a:r>
              <a:rPr kumimoji="1" lang="en-US" altLang="zh-CN" dirty="0"/>
              <a:t>If you are looking what is going on here. if you train a deep convolutional network to do encoding and decoding of a whole brunch of images, you are actually creating a whole new kind of compression algorithm.</a:t>
            </a:r>
          </a:p>
          <a:p>
            <a:r>
              <a:rPr kumimoji="1" lang="en-US" altLang="zh-CN" dirty="0"/>
              <a:t>When we get reconstructions from autoencoders it look pretty ok but maybe fuzzy. The fuzziness is because you force the entire information of your image to go through the bottleneck layers dimensionalities. And then when we construct obviously lose some of that detail.</a:t>
            </a:r>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133352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autoencoders can just used for inpainting. we can simply crop a rectangular area out of the image and throw it away. We replace it with grey pixels. We feed that input image through the network and we try to reconstruct the original full image.</a:t>
            </a:r>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20496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But today, we would like to introduce a more complexed structure for image inpainting.</a:t>
            </a:r>
          </a:p>
          <a:p>
            <a:r>
              <a:rPr kumimoji="1" lang="en-US" altLang="zh-CN" dirty="0"/>
              <a:t>Now let us see the context encoder which is put up in this paper and have a great result in image inpainting.</a:t>
            </a:r>
          </a:p>
          <a:p>
            <a:r>
              <a:rPr lang="en" altLang="zh-CN" dirty="0"/>
              <a:t>The overall architecture in VE part is a simple encoder-decoder pipeline.</a:t>
            </a:r>
          </a:p>
          <a:p>
            <a:r>
              <a:rPr lang="en" altLang="zh-CN" dirty="0"/>
              <a:t>The encoder takes an input image with missing regions and produces a latent feature representation of that image.</a:t>
            </a:r>
          </a:p>
          <a:p>
            <a:r>
              <a:rPr lang="en" altLang="zh-CN" dirty="0"/>
              <a:t>The decoder takes this feature representation and produces the missing image content. </a:t>
            </a:r>
          </a:p>
          <a:p>
            <a:r>
              <a:rPr lang="en" altLang="zh-CN" sz="1200" kern="1200" dirty="0">
                <a:solidFill>
                  <a:schemeClr val="tx1"/>
                </a:solidFill>
                <a:effectLst/>
                <a:latin typeface="+mn-lt"/>
                <a:ea typeface="+mn-ea"/>
                <a:cs typeface="+mn-cs"/>
              </a:rPr>
              <a:t>Then we consider the autoencoder as the generator, add with the discriminator, it is just a adversarial generative network. Then, they begin zero-sum game, and try to find the </a:t>
            </a:r>
            <a:r>
              <a:rPr kumimoji="1" lang="en-US" altLang="zh-CN" dirty="0"/>
              <a:t>Nash equilibrium .</a:t>
            </a:r>
            <a:endParaRPr lang="en" altLang="zh-CN" sz="1200" kern="1200" dirty="0">
              <a:solidFill>
                <a:schemeClr val="tx1"/>
              </a:solidFill>
              <a:effectLst/>
              <a:latin typeface="+mn-lt"/>
              <a:ea typeface="+mn-ea"/>
              <a:cs typeface="+mn-cs"/>
            </a:endParaRPr>
          </a:p>
          <a:p>
            <a:endParaRPr kumimoji="1" lang="zh-CN" altLang="en-US" dirty="0"/>
          </a:p>
        </p:txBody>
      </p:sp>
      <p:sp>
        <p:nvSpPr>
          <p:cNvPr id="4" name="页眉占位符 3"/>
          <p:cNvSpPr>
            <a:spLocks noGrp="1"/>
          </p:cNvSpPr>
          <p:nvPr>
            <p:ph type="hdr" sz="quarter"/>
          </p:nvPr>
        </p:nvSpPr>
        <p:spPr/>
        <p:txBody>
          <a:bodyPr/>
          <a:lstStyle/>
          <a:p>
            <a:r>
              <a:rPr kumimoji="1" lang="en" altLang="zh-CN"/>
              <a:t>Introduction</a:t>
            </a:r>
            <a:endParaRPr kumimoji="1" lang="zh-CN" altLang="en-US"/>
          </a:p>
        </p:txBody>
      </p:sp>
      <p:sp>
        <p:nvSpPr>
          <p:cNvPr id="5" name="日期占位符 4"/>
          <p:cNvSpPr>
            <a:spLocks noGrp="1"/>
          </p:cNvSpPr>
          <p:nvPr>
            <p:ph type="dt" idx="1"/>
          </p:nvPr>
        </p:nvSpPr>
        <p:spPr/>
        <p:txBody>
          <a:bodyPr/>
          <a:lstStyle/>
          <a:p>
            <a:r>
              <a:rPr kumimoji="1" lang="en-US" altLang="zh-CN"/>
              <a:t>2019/11/1</a:t>
            </a:r>
            <a:endParaRPr kumimoji="1" lang="zh-CN" altLang="en-US"/>
          </a:p>
        </p:txBody>
      </p:sp>
    </p:spTree>
    <p:extLst>
      <p:ext uri="{BB962C8B-B14F-4D97-AF65-F5344CB8AC3E}">
        <p14:creationId xmlns:p14="http://schemas.microsoft.com/office/powerpoint/2010/main" val="372953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31124-A764-9640-86AA-523EF52289F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443D21D-97FB-6F4B-8595-816F6C43F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5CC6C13-9CA6-A440-AE7F-0EAE5DB845E7}"/>
              </a:ext>
            </a:extLst>
          </p:cNvPr>
          <p:cNvSpPr>
            <a:spLocks noGrp="1"/>
          </p:cNvSpPr>
          <p:nvPr>
            <p:ph type="dt" sz="half" idx="10"/>
          </p:nvPr>
        </p:nvSpPr>
        <p:spPr/>
        <p:txBody>
          <a:bodyPr/>
          <a:lstStyle/>
          <a:p>
            <a:fld id="{0A17AE44-9A25-0940-AB20-AD7B7C79CBDA}"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4EB2CAB3-0A8F-FF4C-80C6-FA8D80A234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5AA11C-AFB5-5548-ADE6-2C767A608208}"/>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32272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CF100-E134-DE42-8933-84FE93BFA7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DAEAE8-8093-6144-ACDC-1FB137E7A9D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4D2583-6924-AA49-9F76-D53395957FDD}"/>
              </a:ext>
            </a:extLst>
          </p:cNvPr>
          <p:cNvSpPr>
            <a:spLocks noGrp="1"/>
          </p:cNvSpPr>
          <p:nvPr>
            <p:ph type="dt" sz="half" idx="10"/>
          </p:nvPr>
        </p:nvSpPr>
        <p:spPr/>
        <p:txBody>
          <a:bodyPr/>
          <a:lstStyle/>
          <a:p>
            <a:fld id="{DE1C635E-234A-9741-9FAB-F12B71E45F4C}"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9E97E28B-F0FC-2F4B-9067-FD5D3B0188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462E8E-94EB-DE48-83E7-5276286DAB02}"/>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25428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4014DB-51BC-384F-B37E-1539A5174BF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209A2C-C1B4-CC4A-BEB6-ACB3ADDE87E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7EF9C9-6DB4-8145-BFD4-CBC059855319}"/>
              </a:ext>
            </a:extLst>
          </p:cNvPr>
          <p:cNvSpPr>
            <a:spLocks noGrp="1"/>
          </p:cNvSpPr>
          <p:nvPr>
            <p:ph type="dt" sz="half" idx="10"/>
          </p:nvPr>
        </p:nvSpPr>
        <p:spPr/>
        <p:txBody>
          <a:bodyPr/>
          <a:lstStyle/>
          <a:p>
            <a:fld id="{15262DD5-0B89-8A4B-97DB-012B33EEB85D}"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339302CD-583B-0544-84D5-2D378B322A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C6CB67-B8E7-6942-BFFC-F8C83123C157}"/>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129390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标题文本"/>
          <p:cNvSpPr>
            <a:spLocks noGrp="1"/>
          </p:cNvSpPr>
          <p:nvPr>
            <p:ph type="title"/>
          </p:nvPr>
        </p:nvSpPr>
        <p:spPr>
          <a:prstGeom prst="rect">
            <a:avLst/>
          </a:prstGeom>
        </p:spPr>
        <p:txBody>
          <a:bodyPr/>
          <a:lstStyle/>
          <a:p>
            <a:r>
              <a:t>标题文本</a:t>
            </a:r>
          </a:p>
        </p:txBody>
      </p:sp>
      <p:sp>
        <p:nvSpPr>
          <p:cNvPr id="57" name="正文级别 1…"/>
          <p:cNvSpPr>
            <a:spLocks noGrp="1"/>
          </p:cNvSpPr>
          <p:nvPr>
            <p:ph type="body" idx="1"/>
          </p:nvPr>
        </p:nvSpPr>
        <p:spPr>
          <a:prstGeom prst="rect">
            <a:avLst/>
          </a:prstGeom>
        </p:spPr>
        <p:txBody>
          <a:bodyPr/>
          <a:lstStyle>
            <a:lvl1pPr>
              <a:defRPr>
                <a:latin typeface="Helvetica"/>
                <a:ea typeface="Helvetica"/>
                <a:cs typeface="Helvetica"/>
                <a:sym typeface="Helvetica"/>
              </a:defRPr>
            </a:lvl1pPr>
            <a:lvl2pPr>
              <a:defRPr>
                <a:latin typeface="Helvetica"/>
                <a:ea typeface="Helvetica"/>
                <a:cs typeface="Helvetica"/>
                <a:sym typeface="Helvetica"/>
              </a:defRPr>
            </a:lvl2pPr>
            <a:lvl3pPr>
              <a:defRPr>
                <a:latin typeface="Helvetica"/>
                <a:ea typeface="Helvetica"/>
                <a:cs typeface="Helvetica"/>
                <a:sym typeface="Helvetica"/>
              </a:defRPr>
            </a:lvl3pPr>
            <a:lvl4pPr>
              <a:defRPr>
                <a:latin typeface="Helvetica"/>
                <a:ea typeface="Helvetica"/>
                <a:cs typeface="Helvetica"/>
                <a:sym typeface="Helvetica"/>
              </a:defRPr>
            </a:lvl4pPr>
            <a:lvl5pPr>
              <a:defRPr>
                <a:latin typeface="Helvetica"/>
                <a:ea typeface="Helvetica"/>
                <a:cs typeface="Helvetica"/>
                <a:sym typeface="Helvetica"/>
              </a:defRPr>
            </a:lvl5pPr>
          </a:lstStyle>
          <a:p>
            <a:r>
              <a:t>正文级别 1</a:t>
            </a:r>
          </a:p>
          <a:p>
            <a:pPr lvl="1"/>
            <a:r>
              <a:t>正文级别 2</a:t>
            </a:r>
          </a:p>
          <a:p>
            <a:pPr lvl="2"/>
            <a:r>
              <a:t>正文级别 3</a:t>
            </a:r>
          </a:p>
          <a:p>
            <a:pPr lvl="3"/>
            <a:r>
              <a:t>正文级别 4</a:t>
            </a:r>
          </a:p>
          <a:p>
            <a:pPr lvl="4"/>
            <a:r>
              <a:t>正文级别 5</a:t>
            </a:r>
          </a:p>
        </p:txBody>
      </p:sp>
      <p:sp>
        <p:nvSpPr>
          <p:cNvPr id="58" name="(Goodfellow 2017)"/>
          <p:cNvSpPr/>
          <p:nvPr/>
        </p:nvSpPr>
        <p:spPr>
          <a:xfrm>
            <a:off x="11237053" y="6635686"/>
            <a:ext cx="886461" cy="195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1600"/>
            </a:lvl1pPr>
          </a:lstStyle>
          <a:p>
            <a:r>
              <a:rPr sz="800"/>
              <a:t>(Goodfellow 2017)</a:t>
            </a:r>
          </a:p>
        </p:txBody>
      </p:sp>
      <p:sp>
        <p:nvSpPr>
          <p:cNvPr id="59"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874556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9FCFF-396E-694E-A756-A7434505705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D74D6BC-544C-E74A-9966-B0A7ED68B8B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D184805-B9C4-304B-84FD-63CCD4130CF8}"/>
              </a:ext>
            </a:extLst>
          </p:cNvPr>
          <p:cNvSpPr>
            <a:spLocks noGrp="1"/>
          </p:cNvSpPr>
          <p:nvPr>
            <p:ph type="dt" sz="half" idx="10"/>
          </p:nvPr>
        </p:nvSpPr>
        <p:spPr/>
        <p:txBody>
          <a:bodyPr/>
          <a:lstStyle/>
          <a:p>
            <a:fld id="{B80367A7-277A-7C4C-B711-8F057F0BE596}"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38B6626A-9FAB-9445-A8E8-092FF03C5F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6A4B75D-03ED-BB41-B79B-53C4797D1179}"/>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18758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CFA95-AA6A-0345-AF2C-A1513A5A78B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C77640-EBB8-6B4F-BF00-4AD79130A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E9FC3E6-F3F8-1844-BAE3-F5245338FDE6}"/>
              </a:ext>
            </a:extLst>
          </p:cNvPr>
          <p:cNvSpPr>
            <a:spLocks noGrp="1"/>
          </p:cNvSpPr>
          <p:nvPr>
            <p:ph type="dt" sz="half" idx="10"/>
          </p:nvPr>
        </p:nvSpPr>
        <p:spPr/>
        <p:txBody>
          <a:bodyPr/>
          <a:lstStyle/>
          <a:p>
            <a:fld id="{3AE404BF-5D15-E241-B1D7-287AF8BBF22A}"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E3894AA9-36AC-B843-B5A8-2CCCAB7FA9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6EDB07-A9E9-924A-95C1-84B505A19D08}"/>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60479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D2964-E1CD-A44D-B761-6650434B474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879ADAE-B0BD-1645-AE63-7D852567C84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EA4D139-95DD-AC45-8FAE-94CAD55A298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A2FA3A8-1E3D-B249-88A2-E16C14B242E3}"/>
              </a:ext>
            </a:extLst>
          </p:cNvPr>
          <p:cNvSpPr>
            <a:spLocks noGrp="1"/>
          </p:cNvSpPr>
          <p:nvPr>
            <p:ph type="dt" sz="half" idx="10"/>
          </p:nvPr>
        </p:nvSpPr>
        <p:spPr/>
        <p:txBody>
          <a:bodyPr/>
          <a:lstStyle/>
          <a:p>
            <a:fld id="{A8B21C39-C411-9B42-8FAB-1E7C7D58BF89}" type="datetime1">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447B4CB9-BA55-7C4A-AF66-2713556100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17B3127-C785-C943-93A0-79CED2E31E88}"/>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155956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4E7D7-6CE3-A242-BD80-2B59D18E0D5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A5FC9D9-3129-E245-9CC1-AC53E16EC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4FD8D3B-E559-FE4A-8659-B26122E6099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CDF8C6A-C91D-7548-8AF1-3A8766C54F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8937FA4-6CCA-AC44-9AD6-F8F299012E0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BD6900BC-DF78-A140-8423-D08866E6160C}"/>
              </a:ext>
            </a:extLst>
          </p:cNvPr>
          <p:cNvSpPr>
            <a:spLocks noGrp="1"/>
          </p:cNvSpPr>
          <p:nvPr>
            <p:ph type="dt" sz="half" idx="10"/>
          </p:nvPr>
        </p:nvSpPr>
        <p:spPr/>
        <p:txBody>
          <a:bodyPr/>
          <a:lstStyle/>
          <a:p>
            <a:fld id="{85628905-70DB-A14E-8FEE-7D2758BC1F14}" type="datetime1">
              <a:rPr kumimoji="1" lang="zh-CN" altLang="en-US" smtClean="0"/>
              <a:t>2019/11/11</a:t>
            </a:fld>
            <a:endParaRPr kumimoji="1" lang="zh-CN" altLang="en-US"/>
          </a:p>
        </p:txBody>
      </p:sp>
      <p:sp>
        <p:nvSpPr>
          <p:cNvPr id="8" name="页脚占位符 7">
            <a:extLst>
              <a:ext uri="{FF2B5EF4-FFF2-40B4-BE49-F238E27FC236}">
                <a16:creationId xmlns:a16="http://schemas.microsoft.com/office/drawing/2014/main" id="{A8A58EFE-3FB6-5E41-9F1A-D600CB9E123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408372B-DF5A-CD4E-A995-6E813ED9E309}"/>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257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18FC0-4FCB-C545-9C3D-F4937B80858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AA2AAB-30C1-2542-A4FC-F67EF262DAA1}"/>
              </a:ext>
            </a:extLst>
          </p:cNvPr>
          <p:cNvSpPr>
            <a:spLocks noGrp="1"/>
          </p:cNvSpPr>
          <p:nvPr>
            <p:ph type="dt" sz="half" idx="10"/>
          </p:nvPr>
        </p:nvSpPr>
        <p:spPr/>
        <p:txBody>
          <a:bodyPr/>
          <a:lstStyle/>
          <a:p>
            <a:fld id="{22368185-E8E2-C546-A72C-B8488F936E6C}" type="datetime1">
              <a:rPr kumimoji="1" lang="zh-CN" altLang="en-US" smtClean="0"/>
              <a:t>2019/11/11</a:t>
            </a:fld>
            <a:endParaRPr kumimoji="1" lang="zh-CN" altLang="en-US"/>
          </a:p>
        </p:txBody>
      </p:sp>
      <p:sp>
        <p:nvSpPr>
          <p:cNvPr id="4" name="页脚占位符 3">
            <a:extLst>
              <a:ext uri="{FF2B5EF4-FFF2-40B4-BE49-F238E27FC236}">
                <a16:creationId xmlns:a16="http://schemas.microsoft.com/office/drawing/2014/main" id="{749B2DE7-332E-7549-BE4E-3673021467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162EDD1-7435-A54C-A9D5-619B6EA044AF}"/>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81725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1C431D-E695-F548-B900-359BE5FE7B8E}"/>
              </a:ext>
            </a:extLst>
          </p:cNvPr>
          <p:cNvSpPr>
            <a:spLocks noGrp="1"/>
          </p:cNvSpPr>
          <p:nvPr>
            <p:ph type="dt" sz="half" idx="10"/>
          </p:nvPr>
        </p:nvSpPr>
        <p:spPr/>
        <p:txBody>
          <a:bodyPr/>
          <a:lstStyle/>
          <a:p>
            <a:fld id="{A290BD4F-D3C1-2D41-9A9C-4DBC72B5A4A8}" type="datetime1">
              <a:rPr kumimoji="1" lang="zh-CN" altLang="en-US" smtClean="0"/>
              <a:t>2019/11/11</a:t>
            </a:fld>
            <a:endParaRPr kumimoji="1" lang="zh-CN" altLang="en-US"/>
          </a:p>
        </p:txBody>
      </p:sp>
      <p:sp>
        <p:nvSpPr>
          <p:cNvPr id="3" name="页脚占位符 2">
            <a:extLst>
              <a:ext uri="{FF2B5EF4-FFF2-40B4-BE49-F238E27FC236}">
                <a16:creationId xmlns:a16="http://schemas.microsoft.com/office/drawing/2014/main" id="{CBB31453-82C4-D946-B6BF-2B6AEE63643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FB869C6-6C6F-D249-B64B-436410DAF78D}"/>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410750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A6219-D181-774C-ACE0-C6DE231C365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6F6DA44-644E-5C42-AB09-40F770B12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9EF0782-00F4-5541-8F4B-B0C32C73C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C67B2A7-A1C2-BB46-A7C1-E6B76F8F6A2A}"/>
              </a:ext>
            </a:extLst>
          </p:cNvPr>
          <p:cNvSpPr>
            <a:spLocks noGrp="1"/>
          </p:cNvSpPr>
          <p:nvPr>
            <p:ph type="dt" sz="half" idx="10"/>
          </p:nvPr>
        </p:nvSpPr>
        <p:spPr/>
        <p:txBody>
          <a:bodyPr/>
          <a:lstStyle/>
          <a:p>
            <a:fld id="{5C635295-0B13-AE4D-A693-CF36FE154F22}" type="datetime1">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D0224F37-9C9F-7F4C-8CDD-8656FFD0D44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7C3FD5-EA69-A34B-BDB2-5339E3AEC05E}"/>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42610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E90C5-B9D2-794B-A1C8-2943A33E0AA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CB70378-D48D-2B4B-92DD-D6D9DB01F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A88331D-2970-1148-BF17-7C8A7F45B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471F49D-CEF2-6246-86D0-80684118F5A5}"/>
              </a:ext>
            </a:extLst>
          </p:cNvPr>
          <p:cNvSpPr>
            <a:spLocks noGrp="1"/>
          </p:cNvSpPr>
          <p:nvPr>
            <p:ph type="dt" sz="half" idx="10"/>
          </p:nvPr>
        </p:nvSpPr>
        <p:spPr/>
        <p:txBody>
          <a:bodyPr/>
          <a:lstStyle/>
          <a:p>
            <a:fld id="{660A42A1-37D3-C84D-BB3F-616B705AD50E}" type="datetime1">
              <a:rPr kumimoji="1" lang="zh-CN" altLang="en-US" smtClean="0"/>
              <a:t>2019/11/11</a:t>
            </a:fld>
            <a:endParaRPr kumimoji="1" lang="zh-CN" altLang="en-US"/>
          </a:p>
        </p:txBody>
      </p:sp>
      <p:sp>
        <p:nvSpPr>
          <p:cNvPr id="6" name="页脚占位符 5">
            <a:extLst>
              <a:ext uri="{FF2B5EF4-FFF2-40B4-BE49-F238E27FC236}">
                <a16:creationId xmlns:a16="http://schemas.microsoft.com/office/drawing/2014/main" id="{0816952B-8083-3E41-B6BB-FEFAC6AF384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E4295B6-49D9-E042-BB7E-44F5AEA8323B}"/>
              </a:ext>
            </a:extLst>
          </p:cNvPr>
          <p:cNvSpPr>
            <a:spLocks noGrp="1"/>
          </p:cNvSpPr>
          <p:nvPr>
            <p:ph type="sldNum" sz="quarter" idx="12"/>
          </p:nvPr>
        </p:nvSpPr>
        <p:spPr/>
        <p:txBody>
          <a:body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384658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A8D02B2-36EF-F34A-85EC-C0CA68538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3378C3D-0C8C-BF44-A6BA-4328A557E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84ECFE3-2423-1942-A530-EE3851767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3EA35-9F6F-0F47-A3FF-A976DD6A5637}" type="datetime1">
              <a:rPr kumimoji="1" lang="zh-CN" altLang="en-US" smtClean="0"/>
              <a:t>2019/11/11</a:t>
            </a:fld>
            <a:endParaRPr kumimoji="1" lang="zh-CN" altLang="en-US"/>
          </a:p>
        </p:txBody>
      </p:sp>
      <p:sp>
        <p:nvSpPr>
          <p:cNvPr id="5" name="页脚占位符 4">
            <a:extLst>
              <a:ext uri="{FF2B5EF4-FFF2-40B4-BE49-F238E27FC236}">
                <a16:creationId xmlns:a16="http://schemas.microsoft.com/office/drawing/2014/main" id="{4BEBFA38-BDB4-C245-B114-27B672BC5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D360817-4C0D-9941-A3B0-063EA4580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C185F-1F5B-5C48-9016-645B5F733020}" type="slidenum">
              <a:rPr kumimoji="1" lang="zh-CN" altLang="en-US" smtClean="0"/>
              <a:t>‹#›</a:t>
            </a:fld>
            <a:endParaRPr kumimoji="1" lang="zh-CN" altLang="en-US"/>
          </a:p>
        </p:txBody>
      </p:sp>
    </p:spTree>
    <p:extLst>
      <p:ext uri="{BB962C8B-B14F-4D97-AF65-F5344CB8AC3E}">
        <p14:creationId xmlns:p14="http://schemas.microsoft.com/office/powerpoint/2010/main" val="144455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www.cs.toronto.edu/~kriz/cifar.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t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D994E-BF56-8045-AD77-CEF579DB2B4F}"/>
              </a:ext>
            </a:extLst>
          </p:cNvPr>
          <p:cNvSpPr>
            <a:spLocks noGrp="1"/>
          </p:cNvSpPr>
          <p:nvPr>
            <p:ph type="ctrTitle"/>
          </p:nvPr>
        </p:nvSpPr>
        <p:spPr>
          <a:xfrm>
            <a:off x="762000" y="713983"/>
            <a:ext cx="10668000" cy="2387600"/>
          </a:xfrm>
        </p:spPr>
        <p:txBody>
          <a:bodyPr>
            <a:noAutofit/>
          </a:bodyPr>
          <a:lstStyle/>
          <a:p>
            <a:pPr>
              <a:lnSpc>
                <a:spcPct val="80000"/>
              </a:lnSpc>
              <a:spcBef>
                <a:spcPts val="1000"/>
              </a:spcBef>
            </a:pPr>
            <a:r>
              <a:rPr lang="en-US" altLang="zh-CN" sz="8000" dirty="0">
                <a:latin typeface="Times New Roman" panose="02020603050405020304" pitchFamily="18" charset="0"/>
                <a:ea typeface="+mn-ea"/>
                <a:cs typeface="Times New Roman" panose="02020603050405020304" pitchFamily="18" charset="0"/>
              </a:rPr>
              <a:t>Paper Introduction:</a:t>
            </a:r>
            <a:br>
              <a:rPr lang="en-US" altLang="zh-CN" sz="8000" dirty="0">
                <a:latin typeface="Times New Roman" panose="02020603050405020304" pitchFamily="18" charset="0"/>
                <a:ea typeface="+mn-ea"/>
                <a:cs typeface="Times New Roman" panose="02020603050405020304" pitchFamily="18" charset="0"/>
              </a:rPr>
            </a:br>
            <a:r>
              <a:rPr lang="en-US" altLang="zh-CN" sz="1050" dirty="0">
                <a:latin typeface="Times New Roman" panose="02020603050405020304" pitchFamily="18" charset="0"/>
                <a:ea typeface="+mn-ea"/>
                <a:cs typeface="Times New Roman" panose="02020603050405020304" pitchFamily="18" charset="0"/>
              </a:rPr>
              <a:t> </a:t>
            </a:r>
            <a:br>
              <a:rPr lang="en-US" altLang="zh-CN" sz="6600" dirty="0">
                <a:latin typeface="Times New Roman" panose="02020603050405020304" pitchFamily="18" charset="0"/>
                <a:ea typeface="+mn-ea"/>
                <a:cs typeface="Times New Roman" panose="02020603050405020304" pitchFamily="18" charset="0"/>
              </a:rPr>
            </a:br>
            <a:r>
              <a:rPr lang="en-US" altLang="zh-CN" dirty="0">
                <a:latin typeface="Times New Roman" panose="02020603050405020304" pitchFamily="18" charset="0"/>
                <a:ea typeface="+mn-ea"/>
                <a:cs typeface="Times New Roman" panose="02020603050405020304" pitchFamily="18" charset="0"/>
              </a:rPr>
              <a:t>Context Encoder:</a:t>
            </a: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feature learning by inpainting</a:t>
            </a:r>
            <a:endParaRPr lang="zh-CN" altLang="en-US" baseline="30000" dirty="0">
              <a:latin typeface="Times New Roman" panose="02020603050405020304" pitchFamily="18" charset="0"/>
              <a:ea typeface="+mn-ea"/>
              <a:cs typeface="Times New Roman" panose="02020603050405020304" pitchFamily="18" charset="0"/>
            </a:endParaRPr>
          </a:p>
        </p:txBody>
      </p:sp>
      <p:sp>
        <p:nvSpPr>
          <p:cNvPr id="3" name="副标题 2">
            <a:extLst>
              <a:ext uri="{FF2B5EF4-FFF2-40B4-BE49-F238E27FC236}">
                <a16:creationId xmlns:a16="http://schemas.microsoft.com/office/drawing/2014/main" id="{AECFD134-CF47-5B4C-B1BD-7D95D0C1E912}"/>
              </a:ext>
            </a:extLst>
          </p:cNvPr>
          <p:cNvSpPr>
            <a:spLocks noGrp="1"/>
          </p:cNvSpPr>
          <p:nvPr>
            <p:ph type="subTitle" idx="1"/>
          </p:nvPr>
        </p:nvSpPr>
        <p:spPr>
          <a:xfrm>
            <a:off x="1143000" y="3716088"/>
            <a:ext cx="9906000" cy="2882922"/>
          </a:xfrm>
        </p:spPr>
        <p:txBody>
          <a:bodyPr>
            <a:normAutofit fontScale="85000" lnSpcReduction="20000"/>
          </a:bodyPr>
          <a:lstStyle/>
          <a:p>
            <a:r>
              <a:rPr lang="en" altLang="zh-CN" sz="3800" dirty="0">
                <a:latin typeface="Times New Roman" panose="02020603050405020304" pitchFamily="18" charset="0"/>
                <a:cs typeface="Times New Roman" panose="02020603050405020304" pitchFamily="18" charset="0"/>
              </a:rPr>
              <a:t>Graduate School and Faculty of Information Science and Electrical Engineering</a:t>
            </a:r>
            <a:endParaRPr lang="en-US" altLang="en-US" sz="3800" dirty="0">
              <a:latin typeface="Times New Roman" panose="02020603050405020304" pitchFamily="18" charset="0"/>
              <a:cs typeface="Times New Roman" panose="02020603050405020304" pitchFamily="18" charset="0"/>
            </a:endParaRPr>
          </a:p>
          <a:p>
            <a:r>
              <a:rPr lang="en-US" altLang="en-US" sz="3800" dirty="0">
                <a:latin typeface="Times New Roman" panose="02020603050405020304" pitchFamily="18" charset="0"/>
                <a:cs typeface="Times New Roman" panose="02020603050405020304" pitchFamily="18" charset="0"/>
              </a:rPr>
              <a:t>Department of Informatics</a:t>
            </a:r>
            <a:endParaRPr lang="en-US" altLang="zh-CN" sz="3800" dirty="0">
              <a:latin typeface="Times New Roman" panose="02020603050405020304" pitchFamily="18" charset="0"/>
              <a:cs typeface="Times New Roman" panose="02020603050405020304" pitchFamily="18" charset="0"/>
            </a:endParaRPr>
          </a:p>
          <a:p>
            <a:r>
              <a:rPr lang="en-US" altLang="zh-CN" sz="3800" dirty="0">
                <a:latin typeface="Times New Roman" panose="02020603050405020304" pitchFamily="18" charset="0"/>
                <a:cs typeface="Times New Roman" panose="02020603050405020304" pitchFamily="18" charset="0"/>
              </a:rPr>
              <a:t>M1  CAO SHILEI</a:t>
            </a:r>
          </a:p>
          <a:p>
            <a:r>
              <a:rPr lang="en-US" altLang="zh-CN" sz="3800" dirty="0">
                <a:latin typeface="Times New Roman" panose="02020603050405020304" pitchFamily="18" charset="0"/>
                <a:cs typeface="Times New Roman" panose="02020603050405020304" pitchFamily="18" charset="0"/>
              </a:rPr>
              <a:t> 2019.11.11</a:t>
            </a:r>
          </a:p>
          <a:p>
            <a:r>
              <a:rPr lang="en-US" altLang="zh-CN" sz="3800" dirty="0">
                <a:latin typeface="Times New Roman" panose="02020603050405020304" pitchFamily="18" charset="0"/>
                <a:cs typeface="Times New Roman" panose="02020603050405020304" pitchFamily="18" charset="0"/>
              </a:rPr>
              <a:t>SAKURAI LAB</a:t>
            </a:r>
          </a:p>
          <a:p>
            <a:endParaRPr kumimoji="1" lang="zh-CN" altLang="en-US" dirty="0"/>
          </a:p>
        </p:txBody>
      </p:sp>
      <p:sp>
        <p:nvSpPr>
          <p:cNvPr id="4" name="灯片编号占位符 3">
            <a:extLst>
              <a:ext uri="{FF2B5EF4-FFF2-40B4-BE49-F238E27FC236}">
                <a16:creationId xmlns:a16="http://schemas.microsoft.com/office/drawing/2014/main" id="{903657D9-FEB6-1B41-A756-1B187E228BAD}"/>
              </a:ext>
            </a:extLst>
          </p:cNvPr>
          <p:cNvSpPr>
            <a:spLocks noGrp="1"/>
          </p:cNvSpPr>
          <p:nvPr>
            <p:ph type="sldNum" sz="quarter" idx="12"/>
          </p:nvPr>
        </p:nvSpPr>
        <p:spPr/>
        <p:txBody>
          <a:bodyPr/>
          <a:lstStyle/>
          <a:p>
            <a:fld id="{71CC185F-1F5B-5C48-9016-645B5F733020}" type="slidenum">
              <a:rPr kumimoji="1" lang="zh-CN" altLang="en-US" smtClean="0"/>
              <a:t>1</a:t>
            </a:fld>
            <a:endParaRPr kumimoji="1" lang="zh-CN" altLang="en-US"/>
          </a:p>
        </p:txBody>
      </p:sp>
    </p:spTree>
    <p:extLst>
      <p:ext uri="{BB962C8B-B14F-4D97-AF65-F5344CB8AC3E}">
        <p14:creationId xmlns:p14="http://schemas.microsoft.com/office/powerpoint/2010/main" val="39192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1BFF507-7FAF-A543-8090-A79F30C1A652}"/>
              </a:ext>
            </a:extLst>
          </p:cNvPr>
          <p:cNvSpPr/>
          <p:nvPr/>
        </p:nvSpPr>
        <p:spPr>
          <a:xfrm>
            <a:off x="2678575" y="446856"/>
            <a:ext cx="5288627" cy="1107996"/>
          </a:xfrm>
          <a:prstGeom prst="rect">
            <a:avLst/>
          </a:prstGeom>
        </p:spPr>
        <p:txBody>
          <a:bodyPr wrap="none">
            <a:spAutoFit/>
          </a:bodyPr>
          <a:lstStyle/>
          <a:p>
            <a:pPr algn="ctr"/>
            <a:r>
              <a:rPr lang="en-US" altLang="zh-CN" sz="6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Loss Function</a:t>
            </a:r>
            <a:endParaRPr lang="zh-CN" altLang="en-US" sz="3200" dirty="0"/>
          </a:p>
        </p:txBody>
      </p:sp>
      <p:sp>
        <p:nvSpPr>
          <p:cNvPr id="8" name="矩形 7">
            <a:extLst>
              <a:ext uri="{FF2B5EF4-FFF2-40B4-BE49-F238E27FC236}">
                <a16:creationId xmlns:a16="http://schemas.microsoft.com/office/drawing/2014/main" id="{E3F17DBE-AB8D-584F-B12A-0EF92FFB98CB}"/>
              </a:ext>
            </a:extLst>
          </p:cNvPr>
          <p:cNvSpPr/>
          <p:nvPr/>
        </p:nvSpPr>
        <p:spPr>
          <a:xfrm>
            <a:off x="7784757" y="3892378"/>
            <a:ext cx="1692875" cy="506627"/>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011673D7-7046-EB4A-B221-5A6B9A8192C1}"/>
                  </a:ext>
                </a:extLst>
              </p:cNvPr>
              <p:cNvSpPr/>
              <p:nvPr/>
            </p:nvSpPr>
            <p:spPr>
              <a:xfrm>
                <a:off x="377687" y="1554852"/>
                <a:ext cx="11158330" cy="4888967"/>
              </a:xfrm>
              <a:prstGeom prst="rect">
                <a:avLst/>
              </a:prstGeom>
            </p:spPr>
            <p:txBody>
              <a:bodyPr wrap="square">
                <a:spAutoFit/>
              </a:bodyPr>
              <a:lstStyle/>
              <a:p>
                <a:pPr indent="152400" algn="just">
                  <a:lnSpc>
                    <a:spcPct val="115000"/>
                  </a:lnSpc>
                  <a:spcAft>
                    <a:spcPts val="0"/>
                  </a:spcAft>
                </a:pPr>
                <a:r>
                  <a:rPr lang="en-US" altLang="zh-CN" sz="4400" dirty="0">
                    <a:latin typeface="Times New Roman" panose="02020603050405020304" pitchFamily="18" charset="0"/>
                    <a:ea typeface="DengXian" panose="02010600030101010101" pitchFamily="2" charset="-122"/>
                    <a:cs typeface="Times New Roman" panose="02020603050405020304" pitchFamily="18" charset="0"/>
                  </a:rPr>
                  <a:t>We use a normalized masked L2 distance as our reconstruction loss function</a:t>
                </a:r>
                <a:endParaRPr lang="zh-CN" altLang="zh-CN" sz="4400" dirty="0">
                  <a:effectLst/>
                  <a:latin typeface="Calibri" panose="020F0502020204030204" pitchFamily="34" charset="0"/>
                  <a:ea typeface="DengXian" panose="02010600030101010101" pitchFamily="2" charset="-122"/>
                  <a:cs typeface="Times New Roman" panose="02020603050405020304" pitchFamily="18" charset="0"/>
                </a:endParaRPr>
              </a:p>
              <a:p>
                <a:pPr algn="r">
                  <a:lnSpc>
                    <a:spcPct val="115000"/>
                  </a:lnSpc>
                  <a:spcAft>
                    <a:spcPts val="0"/>
                  </a:spcAft>
                </a:pPr>
                <a14:m>
                  <m:oMath xmlns:m="http://schemas.openxmlformats.org/officeDocument/2006/math">
                    <m:sSub>
                      <m:sSub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𝐿</m:t>
                        </m:r>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𝑟𝑒𝑐</m:t>
                        </m:r>
                      </m:sub>
                    </m:sSub>
                    <m:d>
                      <m:d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𝑥</m:t>
                        </m:r>
                      </m:e>
                    </m:d>
                    <m:r>
                      <a:rPr lang="en-US" altLang="zh-CN" sz="4400" i="1">
                        <a:latin typeface="Cambria Math" panose="02040503050406030204" pitchFamily="18" charset="0"/>
                        <a:ea typeface="DengXian" panose="02010600030101010101" pitchFamily="2" charset="-122"/>
                        <a:cs typeface="Times New Roman" panose="02020603050405020304" pitchFamily="18" charset="0"/>
                      </a:rPr>
                      <m:t>=</m:t>
                    </m:r>
                    <m:sSubSup>
                      <m:sSubSup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𝑔𝑒𝑛</m:t>
                                </m:r>
                              </m:sub>
                            </m:sSub>
                            <m:r>
                              <a:rPr lang="en-US" altLang="zh-CN" sz="4400" i="1">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𝑜𝑟𝑖</m:t>
                                </m:r>
                              </m:sub>
                            </m:sSub>
                          </m:e>
                        </m:d>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2</m:t>
                        </m:r>
                      </m:sub>
                      <m:sup>
                        <m:r>
                          <a:rPr lang="en-US" altLang="zh-CN" sz="4400" i="1">
                            <a:latin typeface="Cambria Math" panose="02040503050406030204" pitchFamily="18" charset="0"/>
                            <a:ea typeface="DengXian" panose="02010600030101010101" pitchFamily="2" charset="-122"/>
                            <a:cs typeface="Times New Roman" panose="02020603050405020304" pitchFamily="18" charset="0"/>
                          </a:rPr>
                          <m:t>2</m:t>
                        </m:r>
                      </m:sup>
                    </m:sSubSup>
                  </m:oMath>
                </a14:m>
                <a:r>
                  <a:rPr lang="en-US" altLang="zh-CN" sz="4400" dirty="0">
                    <a:latin typeface="Times New Roman" panose="02020603050405020304" pitchFamily="18" charset="0"/>
                    <a:ea typeface="DengXian" panose="02010600030101010101" pitchFamily="2" charset="-122"/>
                    <a:cs typeface="Times New Roman" panose="02020603050405020304" pitchFamily="18" charset="0"/>
                  </a:rPr>
                  <a:t>                 (1)</a:t>
                </a:r>
                <a:endParaRPr lang="zh-CN" altLang="zh-CN" sz="4400" dirty="0">
                  <a:effectLst/>
                  <a:latin typeface="Calibri" panose="020F0502020204030204" pitchFamily="34" charset="0"/>
                  <a:ea typeface="DengXian" panose="02010600030101010101" pitchFamily="2" charset="-122"/>
                  <a:cs typeface="Times New Roman" panose="02020603050405020304" pitchFamily="18" charset="0"/>
                </a:endParaRPr>
              </a:p>
              <a:p>
                <a14:m>
                  <m:oMath xmlns:m="http://schemas.openxmlformats.org/officeDocument/2006/math">
                    <m:sSub>
                      <m:sSub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𝑔𝑒𝑛</m:t>
                        </m:r>
                      </m:sub>
                    </m:sSub>
                  </m:oMath>
                </a14:m>
                <a:r>
                  <a:rPr lang="en-US" altLang="zh-CN" sz="4400" dirty="0">
                    <a:latin typeface="Times New Roman" panose="02020603050405020304" pitchFamily="18" charset="0"/>
                    <a:ea typeface="DengXian" panose="02010600030101010101" pitchFamily="2" charset="-122"/>
                  </a:rPr>
                  <a:t>  means the generated missing parts of image. </a:t>
                </a:r>
                <a14:m>
                  <m:oMath xmlns:m="http://schemas.openxmlformats.org/officeDocument/2006/math">
                    <m:sSub>
                      <m:sSubPr>
                        <m:ctrlPr>
                          <a:rPr lang="zh-CN" altLang="zh-CN" sz="4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400" i="1">
                            <a:latin typeface="Cambria Math" panose="02040503050406030204" pitchFamily="18" charset="0"/>
                            <a:ea typeface="DengXian" panose="02010600030101010101" pitchFamily="2" charset="-122"/>
                            <a:cs typeface="Times New Roman" panose="02020603050405020304" pitchFamily="18" charset="0"/>
                          </a:rPr>
                          <m:t>𝑥</m:t>
                        </m:r>
                      </m:e>
                      <m:sub>
                        <m:r>
                          <a:rPr lang="en-US" altLang="zh-CN" sz="4400" i="1">
                            <a:latin typeface="Cambria Math" panose="02040503050406030204" pitchFamily="18" charset="0"/>
                            <a:ea typeface="DengXian" panose="02010600030101010101" pitchFamily="2" charset="-122"/>
                            <a:cs typeface="Times New Roman" panose="02020603050405020304" pitchFamily="18" charset="0"/>
                          </a:rPr>
                          <m:t>𝑜𝑟𝑖</m:t>
                        </m:r>
                      </m:sub>
                    </m:sSub>
                  </m:oMath>
                </a14:m>
                <a:r>
                  <a:rPr lang="en-US" altLang="zh-CN" sz="4400" dirty="0">
                    <a:latin typeface="Times New Roman" panose="02020603050405020304" pitchFamily="18" charset="0"/>
                    <a:ea typeface="DengXian" panose="02010600030101010101" pitchFamily="2" charset="-122"/>
                  </a:rPr>
                  <a:t>  means the original masked part of image.</a:t>
                </a:r>
                <a:r>
                  <a:rPr lang="zh-CN" altLang="zh-CN" sz="4400" dirty="0">
                    <a:effectLst/>
                  </a:rPr>
                  <a:t> </a:t>
                </a:r>
                <a:endParaRPr lang="zh-CN" altLang="en-US" sz="4400" dirty="0"/>
              </a:p>
            </p:txBody>
          </p:sp>
        </mc:Choice>
        <mc:Fallback>
          <p:sp>
            <p:nvSpPr>
              <p:cNvPr id="2" name="矩形 1">
                <a:extLst>
                  <a:ext uri="{FF2B5EF4-FFF2-40B4-BE49-F238E27FC236}">
                    <a16:creationId xmlns:a16="http://schemas.microsoft.com/office/drawing/2014/main" id="{011673D7-7046-EB4A-B221-5A6B9A8192C1}"/>
                  </a:ext>
                </a:extLst>
              </p:cNvPr>
              <p:cNvSpPr>
                <a:spLocks noRot="1" noChangeAspect="1" noMove="1" noResize="1" noEditPoints="1" noAdjustHandles="1" noChangeArrowheads="1" noChangeShapeType="1" noTextEdit="1"/>
              </p:cNvSpPr>
              <p:nvPr/>
            </p:nvSpPr>
            <p:spPr>
              <a:xfrm>
                <a:off x="377687" y="1554852"/>
                <a:ext cx="11158330" cy="4888967"/>
              </a:xfrm>
              <a:prstGeom prst="rect">
                <a:avLst/>
              </a:prstGeom>
              <a:blipFill>
                <a:blip r:embed="rId3"/>
                <a:stretch>
                  <a:fillRect l="-2162" t="-1295" r="-2162" b="-466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A9CAB0B-FE67-1A44-8301-33220237792A}"/>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9</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70292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6097950-440D-6E41-AB7D-78B0F68F13E9}"/>
              </a:ext>
            </a:extLst>
          </p:cNvPr>
          <p:cNvSpPr/>
          <p:nvPr/>
        </p:nvSpPr>
        <p:spPr>
          <a:xfrm>
            <a:off x="3176068" y="157123"/>
            <a:ext cx="5288627" cy="1107996"/>
          </a:xfrm>
          <a:prstGeom prst="rect">
            <a:avLst/>
          </a:prstGeom>
        </p:spPr>
        <p:txBody>
          <a:bodyPr wrap="none">
            <a:spAutoFit/>
          </a:bodyPr>
          <a:lstStyle/>
          <a:p>
            <a:pPr algn="ctr"/>
            <a:r>
              <a:rPr lang="en-US" altLang="zh-CN" sz="6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Loss Function</a:t>
            </a:r>
            <a:endParaRPr lang="zh-CN" altLang="en-US" sz="3200" dirty="0"/>
          </a:p>
        </p:txBody>
      </p:sp>
      <p:sp>
        <p:nvSpPr>
          <p:cNvPr id="6" name="文本框 5">
            <a:extLst>
              <a:ext uri="{FF2B5EF4-FFF2-40B4-BE49-F238E27FC236}">
                <a16:creationId xmlns:a16="http://schemas.microsoft.com/office/drawing/2014/main" id="{0AD24FF2-5D8A-294E-A392-EB55C70D7DE1}"/>
              </a:ext>
            </a:extLst>
          </p:cNvPr>
          <p:cNvSpPr txBox="1"/>
          <p:nvPr/>
        </p:nvSpPr>
        <p:spPr>
          <a:xfrm>
            <a:off x="311825" y="1255684"/>
            <a:ext cx="8196475" cy="707886"/>
          </a:xfrm>
          <a:prstGeom prst="rect">
            <a:avLst/>
          </a:prstGeom>
          <a:noFill/>
        </p:spPr>
        <p:txBody>
          <a:bodyPr wrap="none" rtlCol="0">
            <a:spAutoFit/>
          </a:bodyPr>
          <a:lstStyle/>
          <a:p>
            <a:r>
              <a:rPr lang="en-US" altLang="zh-CN" sz="4000" dirty="0">
                <a:latin typeface="Times New Roman" panose="02020603050405020304" pitchFamily="18" charset="0"/>
                <a:ea typeface="DengXian" panose="02010600030101010101" pitchFamily="2" charset="-122"/>
              </a:rPr>
              <a:t>Our adversarial loss is based on GAN, </a:t>
            </a:r>
            <a:endParaRPr lang="zh-CN" altLang="zh-CN" sz="4000" dirty="0"/>
          </a:p>
        </p:txBody>
      </p:sp>
      <p:sp>
        <p:nvSpPr>
          <p:cNvPr id="8" name="矩形 7">
            <a:extLst>
              <a:ext uri="{FF2B5EF4-FFF2-40B4-BE49-F238E27FC236}">
                <a16:creationId xmlns:a16="http://schemas.microsoft.com/office/drawing/2014/main" id="{825E1418-2649-F54A-85DC-D9344D409DFE}"/>
              </a:ext>
            </a:extLst>
          </p:cNvPr>
          <p:cNvSpPr/>
          <p:nvPr/>
        </p:nvSpPr>
        <p:spPr>
          <a:xfrm>
            <a:off x="311825" y="3433864"/>
            <a:ext cx="11202106" cy="1600438"/>
          </a:xfrm>
          <a:prstGeom prst="rect">
            <a:avLst/>
          </a:prstGeom>
        </p:spPr>
        <p:txBody>
          <a:bodyPr wrap="square">
            <a:spAutoFit/>
          </a:bodyPr>
          <a:lstStyle/>
          <a:p>
            <a:r>
              <a:rPr lang="en-US" altLang="zh-CN" sz="4000" dirty="0">
                <a:latin typeface="Times New Roman" panose="02020603050405020304" pitchFamily="18" charset="0"/>
                <a:ea typeface="DengXian" panose="02010600030101010101" pitchFamily="2" charset="-122"/>
              </a:rPr>
              <a:t>We thus use an alternate</a:t>
            </a:r>
            <a:r>
              <a:rPr lang="en-US" altLang="zh-CN" dirty="0"/>
              <a:t> </a:t>
            </a:r>
            <a:r>
              <a:rPr lang="en-US" altLang="zh-CN" sz="4000" dirty="0">
                <a:latin typeface="Times New Roman" panose="02020603050405020304" pitchFamily="18" charset="0"/>
                <a:ea typeface="DengXian" panose="02010600030101010101" pitchFamily="2" charset="-122"/>
              </a:rPr>
              <a:t>formulation, by conditioning</a:t>
            </a:r>
          </a:p>
          <a:p>
            <a:r>
              <a:rPr lang="en-US" altLang="zh-CN" sz="4000" dirty="0">
                <a:latin typeface="Times New Roman" panose="02020603050405020304" pitchFamily="18" charset="0"/>
                <a:ea typeface="DengXian" panose="02010600030101010101" pitchFamily="2" charset="-122"/>
              </a:rPr>
              <a:t>only the generator on context.</a:t>
            </a:r>
            <a:endParaRPr lang="zh-CN" altLang="zh-CN" sz="4000" dirty="0">
              <a:latin typeface="Times New Roman" panose="02020603050405020304" pitchFamily="18" charset="0"/>
              <a:ea typeface="DengXian" panose="02010600030101010101" pitchFamily="2" charset="-122"/>
            </a:endParaRPr>
          </a:p>
          <a:p>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F96E8A5-9584-914E-BFB0-CD370090153B}"/>
                  </a:ext>
                </a:extLst>
              </p:cNvPr>
              <p:cNvSpPr/>
              <p:nvPr/>
            </p:nvSpPr>
            <p:spPr>
              <a:xfrm>
                <a:off x="110246" y="2220830"/>
                <a:ext cx="11420273" cy="9557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sz="3600" i="1" smtClean="0">
                              <a:latin typeface="Cambria Math" panose="02040503050406030204" pitchFamily="18" charset="0"/>
                            </a:rPr>
                          </m:ctrlPr>
                        </m:funcPr>
                        <m:fName>
                          <m:limLow>
                            <m:limLowPr>
                              <m:ctrlPr>
                                <a:rPr lang="zh-CN" altLang="en-US" sz="3600" i="1">
                                  <a:latin typeface="Cambria Math" panose="02040503050406030204" pitchFamily="18" charset="0"/>
                                </a:rPr>
                              </m:ctrlPr>
                            </m:limLowPr>
                            <m:e>
                              <m:r>
                                <m:rPr>
                                  <m:sty m:val="p"/>
                                </m:rPr>
                                <a:rPr lang="zh-CN" altLang="en-US" sz="3600">
                                  <a:latin typeface="Cambria Math" panose="02040503050406030204" pitchFamily="18" charset="0"/>
                                </a:rPr>
                                <m:t>min</m:t>
                              </m:r>
                            </m:e>
                            <m:lim>
                              <m:r>
                                <a:rPr lang="zh-CN" altLang="en-US" sz="3600" i="1">
                                  <a:latin typeface="Cambria Math" panose="02040503050406030204" pitchFamily="18" charset="0"/>
                                </a:rPr>
                                <m:t>𝐺</m:t>
                              </m:r>
                            </m:lim>
                          </m:limLow>
                        </m:fName>
                        <m:e>
                          <m:func>
                            <m:funcPr>
                              <m:ctrlPr>
                                <a:rPr lang="zh-CN" altLang="en-US" sz="3600" i="1">
                                  <a:latin typeface="Cambria Math" panose="02040503050406030204" pitchFamily="18" charset="0"/>
                                </a:rPr>
                              </m:ctrlPr>
                            </m:funcPr>
                            <m:fName>
                              <m:limLow>
                                <m:limLowPr>
                                  <m:ctrlPr>
                                    <a:rPr lang="zh-CN" altLang="en-US" sz="3600" i="1">
                                      <a:latin typeface="Cambria Math" panose="02040503050406030204" pitchFamily="18" charset="0"/>
                                    </a:rPr>
                                  </m:ctrlPr>
                                </m:limLowPr>
                                <m:e>
                                  <m:r>
                                    <m:rPr>
                                      <m:sty m:val="p"/>
                                    </m:rPr>
                                    <a:rPr lang="zh-CN" altLang="en-US" sz="3600" i="0">
                                      <a:latin typeface="Cambria Math" panose="02040503050406030204" pitchFamily="18" charset="0"/>
                                    </a:rPr>
                                    <m:t>max</m:t>
                                  </m:r>
                                </m:e>
                                <m:lim>
                                  <m:r>
                                    <a:rPr lang="zh-CN" altLang="en-US" sz="3600" i="1">
                                      <a:latin typeface="Cambria Math" panose="02040503050406030204" pitchFamily="18" charset="0"/>
                                    </a:rPr>
                                    <m:t>𝐷</m:t>
                                  </m:r>
                                </m:lim>
                              </m:limLow>
                            </m:fName>
                            <m:e>
                              <m:sSub>
                                <m:sSubPr>
                                  <m:ctrlPr>
                                    <a:rPr lang="zh-CN" altLang="en-US" sz="3600" i="1">
                                      <a:latin typeface="Cambria Math" panose="02040503050406030204" pitchFamily="18" charset="0"/>
                                    </a:rPr>
                                  </m:ctrlPr>
                                </m:sSubPr>
                                <m:e>
                                  <m:r>
                                    <a:rPr lang="zh-CN" altLang="en-US" sz="3600" i="0">
                                      <a:latin typeface="Cambria Math" panose="02040503050406030204" pitchFamily="18" charset="0"/>
                                    </a:rPr>
                                    <m:t>𝔼</m:t>
                                  </m:r>
                                </m:e>
                                <m:sub>
                                  <m:r>
                                    <a:rPr lang="zh-CN" altLang="en-US" sz="3600" i="1">
                                      <a:latin typeface="Cambria Math" panose="02040503050406030204" pitchFamily="18" charset="0"/>
                                    </a:rPr>
                                    <m:t>𝑥</m:t>
                                  </m:r>
                                  <m:r>
                                    <a:rPr lang="zh-CN" altLang="en-US" sz="3600" i="0">
                                      <a:latin typeface="Cambria Math" panose="02040503050406030204" pitchFamily="18" charset="0"/>
                                    </a:rPr>
                                    <m:t> ∈</m:t>
                                  </m:r>
                                  <m:r>
                                    <a:rPr lang="zh-CN" altLang="en-US" sz="3600" i="0">
                                      <a:latin typeface="Cambria Math" panose="02040503050406030204" pitchFamily="18" charset="0"/>
                                    </a:rPr>
                                    <m:t>𝒳</m:t>
                                  </m:r>
                                </m:sub>
                              </m:sSub>
                              <m:d>
                                <m:dPr>
                                  <m:begChr m:val="["/>
                                  <m:endChr m:val="]"/>
                                  <m:ctrlPr>
                                    <a:rPr lang="zh-CN" altLang="en-US" sz="3600" i="1">
                                      <a:latin typeface="Cambria Math" panose="02040503050406030204" pitchFamily="18" charset="0"/>
                                    </a:rPr>
                                  </m:ctrlPr>
                                </m:dPr>
                                <m:e>
                                  <m:func>
                                    <m:funcPr>
                                      <m:ctrlPr>
                                        <a:rPr lang="zh-CN" altLang="en-US" sz="3600" i="1">
                                          <a:latin typeface="Cambria Math" panose="02040503050406030204" pitchFamily="18" charset="0"/>
                                        </a:rPr>
                                      </m:ctrlPr>
                                    </m:funcPr>
                                    <m:fName>
                                      <m:r>
                                        <m:rPr>
                                          <m:sty m:val="p"/>
                                        </m:rPr>
                                        <a:rPr lang="zh-CN" altLang="en-US" sz="3600" i="0">
                                          <a:latin typeface="Cambria Math" panose="02040503050406030204" pitchFamily="18" charset="0"/>
                                        </a:rPr>
                                        <m:t>log</m:t>
                                      </m:r>
                                    </m:fName>
                                    <m:e>
                                      <m:d>
                                        <m:dPr>
                                          <m:begChr m:val=""/>
                                          <m:ctrlPr>
                                            <a:rPr lang="zh-CN" altLang="en-US" sz="3600" i="1">
                                              <a:latin typeface="Cambria Math" panose="02040503050406030204" pitchFamily="18" charset="0"/>
                                            </a:rPr>
                                          </m:ctrlPr>
                                        </m:dPr>
                                        <m:e>
                                          <m:d>
                                            <m:dPr>
                                              <m:ctrlPr>
                                                <a:rPr lang="zh-CN" altLang="en-US" sz="3600" i="1">
                                                  <a:latin typeface="Cambria Math" panose="02040503050406030204" pitchFamily="18" charset="0"/>
                                                </a:rPr>
                                              </m:ctrlPr>
                                            </m:dPr>
                                            <m:e>
                                              <m:r>
                                                <a:rPr lang="zh-CN" altLang="en-US" sz="3600" i="1">
                                                  <a:latin typeface="Cambria Math" panose="02040503050406030204" pitchFamily="18" charset="0"/>
                                                </a:rPr>
                                                <m:t>𝐷</m:t>
                                              </m:r>
                                              <m:r>
                                                <a:rPr lang="zh-CN" altLang="en-US" sz="3600" i="0">
                                                  <a:latin typeface="Cambria Math" panose="02040503050406030204" pitchFamily="18" charset="0"/>
                                                </a:rPr>
                                                <m:t>(</m:t>
                                              </m:r>
                                              <m:r>
                                                <a:rPr lang="zh-CN" altLang="en-US" sz="3600" i="1">
                                                  <a:latin typeface="Cambria Math" panose="02040503050406030204" pitchFamily="18" charset="0"/>
                                                </a:rPr>
                                                <m:t>𝑥</m:t>
                                              </m:r>
                                            </m:e>
                                          </m:d>
                                        </m:e>
                                      </m:d>
                                    </m:e>
                                  </m:func>
                                </m:e>
                              </m:d>
                              <m:r>
                                <a:rPr lang="zh-CN" altLang="en-US" sz="3600" i="0">
                                  <a:latin typeface="Cambria Math" panose="02040503050406030204" pitchFamily="18" charset="0"/>
                                </a:rPr>
                                <m:t>+ </m:t>
                              </m:r>
                              <m:sSub>
                                <m:sSubPr>
                                  <m:ctrlPr>
                                    <a:rPr lang="zh-CN" altLang="en-US" sz="3600" i="1">
                                      <a:latin typeface="Cambria Math" panose="02040503050406030204" pitchFamily="18" charset="0"/>
                                    </a:rPr>
                                  </m:ctrlPr>
                                </m:sSubPr>
                                <m:e>
                                  <m:r>
                                    <a:rPr lang="zh-CN" altLang="en-US" sz="3600" i="0">
                                      <a:latin typeface="Cambria Math" panose="02040503050406030204" pitchFamily="18" charset="0"/>
                                    </a:rPr>
                                    <m:t>𝔼</m:t>
                                  </m:r>
                                </m:e>
                                <m:sub>
                                  <m:r>
                                    <a:rPr lang="zh-CN" altLang="en-US" sz="3600" i="1">
                                      <a:latin typeface="Cambria Math" panose="02040503050406030204" pitchFamily="18" charset="0"/>
                                    </a:rPr>
                                    <m:t>𝑧</m:t>
                                  </m:r>
                                  <m:r>
                                    <a:rPr lang="zh-CN" altLang="en-US" sz="3600" i="0">
                                      <a:latin typeface="Cambria Math" panose="02040503050406030204" pitchFamily="18" charset="0"/>
                                    </a:rPr>
                                    <m:t> ∈ </m:t>
                                  </m:r>
                                  <m:r>
                                    <a:rPr lang="zh-CN" altLang="en-US" sz="3600" i="0">
                                      <a:latin typeface="Cambria Math" panose="02040503050406030204" pitchFamily="18" charset="0"/>
                                    </a:rPr>
                                    <m:t>ℤ</m:t>
                                  </m:r>
                                </m:sub>
                              </m:sSub>
                              <m:d>
                                <m:dPr>
                                  <m:begChr m:val="["/>
                                  <m:endChr m:val="]"/>
                                  <m:ctrlPr>
                                    <a:rPr lang="zh-CN" altLang="en-US" sz="3600" i="1">
                                      <a:latin typeface="Cambria Math" panose="02040503050406030204" pitchFamily="18" charset="0"/>
                                    </a:rPr>
                                  </m:ctrlPr>
                                </m:dPr>
                                <m:e>
                                  <m:func>
                                    <m:funcPr>
                                      <m:ctrlPr>
                                        <a:rPr lang="zh-CN" altLang="en-US" sz="3600" i="1">
                                          <a:latin typeface="Cambria Math" panose="02040503050406030204" pitchFamily="18" charset="0"/>
                                        </a:rPr>
                                      </m:ctrlPr>
                                    </m:funcPr>
                                    <m:fName>
                                      <m:r>
                                        <m:rPr>
                                          <m:sty m:val="p"/>
                                        </m:rPr>
                                        <a:rPr lang="zh-CN" altLang="en-US" sz="3600" i="0">
                                          <a:latin typeface="Cambria Math" panose="02040503050406030204" pitchFamily="18" charset="0"/>
                                        </a:rPr>
                                        <m:t>log</m:t>
                                      </m:r>
                                    </m:fName>
                                    <m:e>
                                      <m:d>
                                        <m:dPr>
                                          <m:ctrlPr>
                                            <a:rPr lang="zh-CN" altLang="en-US" sz="3600" i="1">
                                              <a:latin typeface="Cambria Math" panose="02040503050406030204" pitchFamily="18" charset="0"/>
                                            </a:rPr>
                                          </m:ctrlPr>
                                        </m:dPr>
                                        <m:e>
                                          <m:d>
                                            <m:dPr>
                                              <m:begChr m:val=""/>
                                              <m:ctrlPr>
                                                <a:rPr lang="zh-CN" altLang="en-US" sz="3600" i="1">
                                                  <a:latin typeface="Cambria Math" panose="02040503050406030204" pitchFamily="18" charset="0"/>
                                                </a:rPr>
                                              </m:ctrlPr>
                                            </m:dPr>
                                            <m:e>
                                              <m:r>
                                                <a:rPr lang="zh-CN" altLang="en-US" sz="3600" i="0">
                                                  <a:latin typeface="Cambria Math" panose="02040503050406030204" pitchFamily="18" charset="0"/>
                                                </a:rPr>
                                                <m:t>1−</m:t>
                                              </m:r>
                                              <m:r>
                                                <a:rPr lang="zh-CN" altLang="en-US" sz="3600" i="1">
                                                  <a:latin typeface="Cambria Math" panose="02040503050406030204" pitchFamily="18" charset="0"/>
                                                </a:rPr>
                                                <m:t>𝐷</m:t>
                                              </m:r>
                                              <m:r>
                                                <a:rPr lang="zh-CN" altLang="en-US" sz="3600" i="0">
                                                  <a:latin typeface="Cambria Math" panose="02040503050406030204" pitchFamily="18" charset="0"/>
                                                </a:rPr>
                                                <m:t>(</m:t>
                                              </m:r>
                                              <m:r>
                                                <a:rPr lang="zh-CN" altLang="en-US" sz="3600" i="1">
                                                  <a:latin typeface="Cambria Math" panose="02040503050406030204" pitchFamily="18" charset="0"/>
                                                </a:rPr>
                                                <m:t>𝐺</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𝑧</m:t>
                                                  </m:r>
                                                </m:e>
                                              </m:d>
                                            </m:e>
                                          </m:d>
                                        </m:e>
                                      </m:d>
                                    </m:e>
                                  </m:func>
                                </m:e>
                              </m:d>
                            </m:e>
                          </m:func>
                        </m:e>
                      </m:func>
                    </m:oMath>
                  </m:oMathPara>
                </a14:m>
                <a:endParaRPr lang="zh-CN" altLang="en-US" sz="3600" dirty="0"/>
              </a:p>
            </p:txBody>
          </p:sp>
        </mc:Choice>
        <mc:Fallback xmlns="">
          <p:sp>
            <p:nvSpPr>
              <p:cNvPr id="2" name="矩形 1">
                <a:extLst>
                  <a:ext uri="{FF2B5EF4-FFF2-40B4-BE49-F238E27FC236}">
                    <a16:creationId xmlns:a16="http://schemas.microsoft.com/office/drawing/2014/main" id="{0F96E8A5-9584-914E-BFB0-CD370090153B}"/>
                  </a:ext>
                </a:extLst>
              </p:cNvPr>
              <p:cNvSpPr>
                <a:spLocks noRot="1" noChangeAspect="1" noMove="1" noResize="1" noEditPoints="1" noAdjustHandles="1" noChangeArrowheads="1" noChangeShapeType="1" noTextEdit="1"/>
              </p:cNvSpPr>
              <p:nvPr/>
            </p:nvSpPr>
            <p:spPr>
              <a:xfrm>
                <a:off x="110246" y="2220830"/>
                <a:ext cx="11420273" cy="955774"/>
              </a:xfrm>
              <a:prstGeom prst="rect">
                <a:avLst/>
              </a:prstGeom>
              <a:blipFill>
                <a:blip r:embed="rId3"/>
                <a:stretch>
                  <a:fillRect t="-118421" r="-1444" b="-177632"/>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2399859-00FA-1E4B-B707-B5CCA1823F53}"/>
              </a:ext>
            </a:extLst>
          </p:cNvPr>
          <p:cNvSpPr/>
          <p:nvPr/>
        </p:nvSpPr>
        <p:spPr>
          <a:xfrm>
            <a:off x="11407811" y="2344774"/>
            <a:ext cx="784189" cy="707886"/>
          </a:xfrm>
          <a:prstGeom prst="rect">
            <a:avLst/>
          </a:prstGeom>
        </p:spPr>
        <p:txBody>
          <a:bodyPr wrap="none">
            <a:spAutoFit/>
          </a:bodyPr>
          <a:lstStyle/>
          <a:p>
            <a:r>
              <a:rPr lang="en-US" altLang="zh-CN" sz="4000" dirty="0">
                <a:latin typeface="Times New Roman" panose="02020603050405020304" pitchFamily="18" charset="0"/>
                <a:ea typeface="DengXian" panose="02010600030101010101" pitchFamily="2" charset="-122"/>
                <a:cs typeface="Times New Roman" panose="02020603050405020304" pitchFamily="18" charset="0"/>
              </a:rPr>
              <a:t>(2)</a:t>
            </a:r>
            <a:endParaRPr lang="zh-CN" altLang="en-US" sz="4000"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837B8899-EB94-6049-8EE8-0F26081CE269}"/>
                  </a:ext>
                </a:extLst>
              </p:cNvPr>
              <p:cNvSpPr/>
              <p:nvPr/>
            </p:nvSpPr>
            <p:spPr>
              <a:xfrm>
                <a:off x="311825" y="5034302"/>
                <a:ext cx="10734798" cy="9557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3600" i="1">
                              <a:latin typeface="Cambria Math" panose="02040503050406030204" pitchFamily="18" charset="0"/>
                            </a:rPr>
                          </m:ctrlPr>
                        </m:funcPr>
                        <m:fName>
                          <m:sSub>
                            <m:sSubPr>
                              <m:ctrlPr>
                                <a:rPr lang="zh-CN" altLang="en-US" sz="3600" i="1">
                                  <a:latin typeface="Cambria Math" panose="02040503050406030204" pitchFamily="18" charset="0"/>
                                </a:rPr>
                              </m:ctrlPr>
                            </m:sSubPr>
                            <m:e>
                              <m:r>
                                <a:rPr lang="zh-CN" altLang="en-US" sz="3600">
                                  <a:latin typeface="Cambria Math" panose="02040503050406030204" pitchFamily="18" charset="0"/>
                                </a:rPr>
                                <m:t>𝐿</m:t>
                              </m:r>
                            </m:e>
                            <m:sub>
                              <m:r>
                                <a:rPr lang="zh-CN" altLang="en-US" sz="3600">
                                  <a:latin typeface="Cambria Math" panose="02040503050406030204" pitchFamily="18" charset="0"/>
                                </a:rPr>
                                <m:t>𝑎𝑑𝑣</m:t>
                              </m:r>
                            </m:sub>
                          </m:sSub>
                          <m:r>
                            <a:rPr lang="zh-CN" altLang="en-US" sz="3600">
                              <a:latin typeface="Cambria Math" panose="02040503050406030204" pitchFamily="18" charset="0"/>
                            </a:rPr>
                            <m:t>= </m:t>
                          </m:r>
                        </m:fName>
                        <m:e>
                          <m:func>
                            <m:funcPr>
                              <m:ctrlPr>
                                <a:rPr lang="zh-CN" altLang="en-US" sz="3600" i="1">
                                  <a:latin typeface="Cambria Math" panose="02040503050406030204" pitchFamily="18" charset="0"/>
                                </a:rPr>
                              </m:ctrlPr>
                            </m:funcPr>
                            <m:fName>
                              <m:limLow>
                                <m:limLowPr>
                                  <m:ctrlPr>
                                    <a:rPr lang="zh-CN" altLang="en-US" sz="3600" i="1">
                                      <a:latin typeface="Cambria Math" panose="02040503050406030204" pitchFamily="18" charset="0"/>
                                    </a:rPr>
                                  </m:ctrlPr>
                                </m:limLowPr>
                                <m:e>
                                  <m:r>
                                    <m:rPr>
                                      <m:sty m:val="p"/>
                                    </m:rPr>
                                    <a:rPr lang="zh-CN" altLang="en-US" sz="3600">
                                      <a:latin typeface="Cambria Math" panose="02040503050406030204" pitchFamily="18" charset="0"/>
                                    </a:rPr>
                                    <m:t>max</m:t>
                                  </m:r>
                                </m:e>
                                <m:lim>
                                  <m:r>
                                    <a:rPr lang="zh-CN" altLang="en-US" sz="3600">
                                      <a:latin typeface="Cambria Math" panose="02040503050406030204" pitchFamily="18" charset="0"/>
                                    </a:rPr>
                                    <m:t>𝐷</m:t>
                                  </m:r>
                                </m:lim>
                              </m:limLow>
                            </m:fName>
                            <m:e>
                              <m:sSub>
                                <m:sSubPr>
                                  <m:ctrlPr>
                                    <a:rPr lang="zh-CN" altLang="en-US" sz="3600" i="1">
                                      <a:latin typeface="Cambria Math" panose="02040503050406030204" pitchFamily="18" charset="0"/>
                                    </a:rPr>
                                  </m:ctrlPr>
                                </m:sSubPr>
                                <m:e>
                                  <m:r>
                                    <a:rPr lang="zh-CN" altLang="en-US" sz="3600">
                                      <a:latin typeface="Cambria Math" panose="02040503050406030204" pitchFamily="18" charset="0"/>
                                    </a:rPr>
                                    <m:t>𝔼</m:t>
                                  </m:r>
                                </m:e>
                                <m:sub>
                                  <m:r>
                                    <a:rPr lang="zh-CN" altLang="en-US" sz="3600">
                                      <a:latin typeface="Cambria Math" panose="02040503050406030204" pitchFamily="18" charset="0"/>
                                    </a:rPr>
                                    <m:t>𝑥</m:t>
                                  </m:r>
                                  <m:r>
                                    <a:rPr lang="zh-CN" altLang="en-US" sz="3600">
                                      <a:latin typeface="Cambria Math" panose="02040503050406030204" pitchFamily="18" charset="0"/>
                                    </a:rPr>
                                    <m:t> ∈</m:t>
                                  </m:r>
                                  <m:r>
                                    <a:rPr lang="zh-CN" altLang="en-US" sz="3600">
                                      <a:latin typeface="Cambria Math" panose="02040503050406030204" pitchFamily="18" charset="0"/>
                                    </a:rPr>
                                    <m:t>𝒳</m:t>
                                  </m:r>
                                </m:sub>
                              </m:sSub>
                              <m:d>
                                <m:dPr>
                                  <m:begChr m:val="["/>
                                  <m:endChr m:val="]"/>
                                  <m:ctrlPr>
                                    <a:rPr lang="zh-CN" altLang="en-US" sz="3600" i="1">
                                      <a:latin typeface="Cambria Math" panose="02040503050406030204" pitchFamily="18" charset="0"/>
                                    </a:rPr>
                                  </m:ctrlPr>
                                </m:dPr>
                                <m:e>
                                  <m:func>
                                    <m:funcPr>
                                      <m:ctrlPr>
                                        <a:rPr lang="zh-CN" altLang="en-US" sz="3600" i="1">
                                          <a:latin typeface="Cambria Math" panose="02040503050406030204" pitchFamily="18" charset="0"/>
                                        </a:rPr>
                                      </m:ctrlPr>
                                    </m:funcPr>
                                    <m:fName>
                                      <m:r>
                                        <m:rPr>
                                          <m:sty m:val="p"/>
                                        </m:rPr>
                                        <a:rPr lang="zh-CN" altLang="en-US" sz="3600">
                                          <a:latin typeface="Cambria Math" panose="02040503050406030204" pitchFamily="18" charset="0"/>
                                        </a:rPr>
                                        <m:t>log</m:t>
                                      </m:r>
                                    </m:fName>
                                    <m:e>
                                      <m:d>
                                        <m:dPr>
                                          <m:begChr m:val=""/>
                                          <m:ctrlPr>
                                            <a:rPr lang="zh-CN" altLang="en-US" sz="3600" i="1">
                                              <a:latin typeface="Cambria Math" panose="02040503050406030204" pitchFamily="18" charset="0"/>
                                            </a:rPr>
                                          </m:ctrlPr>
                                        </m:dPr>
                                        <m:e>
                                          <m:d>
                                            <m:dPr>
                                              <m:ctrlPr>
                                                <a:rPr lang="zh-CN" altLang="en-US" sz="3600" i="1">
                                                  <a:latin typeface="Cambria Math" panose="02040503050406030204" pitchFamily="18" charset="0"/>
                                                </a:rPr>
                                              </m:ctrlPr>
                                            </m:dPr>
                                            <m:e>
                                              <m:r>
                                                <a:rPr lang="zh-CN" altLang="en-US" sz="3600">
                                                  <a:latin typeface="Cambria Math" panose="02040503050406030204" pitchFamily="18" charset="0"/>
                                                </a:rPr>
                                                <m:t>𝐷</m:t>
                                              </m:r>
                                              <m:r>
                                                <a:rPr lang="zh-CN" altLang="en-US" sz="3600">
                                                  <a:latin typeface="Cambria Math" panose="02040503050406030204" pitchFamily="18" charset="0"/>
                                                </a:rPr>
                                                <m:t>(</m:t>
                                              </m:r>
                                              <m:r>
                                                <a:rPr lang="zh-CN" altLang="en-US" sz="3600">
                                                  <a:latin typeface="Cambria Math" panose="02040503050406030204" pitchFamily="18" charset="0"/>
                                                </a:rPr>
                                                <m:t>𝑥</m:t>
                                              </m:r>
                                            </m:e>
                                          </m:d>
                                        </m:e>
                                      </m:d>
                                    </m:e>
                                  </m:func>
                                </m:e>
                              </m:d>
                              <m:r>
                                <a:rPr lang="zh-CN" altLang="en-US" sz="3600">
                                  <a:latin typeface="Cambria Math" panose="02040503050406030204" pitchFamily="18" charset="0"/>
                                </a:rPr>
                                <m:t>+ </m:t>
                              </m:r>
                              <m:d>
                                <m:dPr>
                                  <m:begChr m:val="["/>
                                  <m:endChr m:val="]"/>
                                  <m:ctrlPr>
                                    <a:rPr lang="zh-CN" altLang="en-US" sz="3600" i="1">
                                      <a:latin typeface="Cambria Math" panose="02040503050406030204" pitchFamily="18" charset="0"/>
                                    </a:rPr>
                                  </m:ctrlPr>
                                </m:dPr>
                                <m:e>
                                  <m:func>
                                    <m:funcPr>
                                      <m:ctrlPr>
                                        <a:rPr lang="zh-CN" altLang="en-US" sz="3600" i="1">
                                          <a:latin typeface="Cambria Math" panose="02040503050406030204" pitchFamily="18" charset="0"/>
                                        </a:rPr>
                                      </m:ctrlPr>
                                    </m:funcPr>
                                    <m:fName>
                                      <m:r>
                                        <m:rPr>
                                          <m:sty m:val="p"/>
                                        </m:rPr>
                                        <a:rPr lang="zh-CN" altLang="en-US" sz="3600">
                                          <a:latin typeface="Cambria Math" panose="02040503050406030204" pitchFamily="18" charset="0"/>
                                        </a:rPr>
                                        <m:t>log</m:t>
                                      </m:r>
                                    </m:fName>
                                    <m:e>
                                      <m:d>
                                        <m:dPr>
                                          <m:ctrlPr>
                                            <a:rPr lang="zh-CN" altLang="en-US" sz="3600" i="1">
                                              <a:latin typeface="Cambria Math" panose="02040503050406030204" pitchFamily="18" charset="0"/>
                                            </a:rPr>
                                          </m:ctrlPr>
                                        </m:dPr>
                                        <m:e>
                                          <m:d>
                                            <m:dPr>
                                              <m:begChr m:val=""/>
                                              <m:ctrlPr>
                                                <a:rPr lang="zh-CN" altLang="en-US" sz="3600" i="1">
                                                  <a:latin typeface="Cambria Math" panose="02040503050406030204" pitchFamily="18" charset="0"/>
                                                </a:rPr>
                                              </m:ctrlPr>
                                            </m:dPr>
                                            <m:e>
                                              <m:r>
                                                <a:rPr lang="zh-CN" altLang="en-US" sz="3600">
                                                  <a:latin typeface="Cambria Math" panose="02040503050406030204" pitchFamily="18" charset="0"/>
                                                </a:rPr>
                                                <m:t>1−</m:t>
                                              </m:r>
                                              <m:r>
                                                <a:rPr lang="zh-CN" altLang="en-US" sz="3600">
                                                  <a:latin typeface="Cambria Math" panose="02040503050406030204" pitchFamily="18" charset="0"/>
                                                </a:rPr>
                                                <m:t>𝐷</m:t>
                                              </m:r>
                                              <m:r>
                                                <a:rPr lang="zh-CN" altLang="en-US" sz="3600">
                                                  <a:latin typeface="Cambria Math" panose="02040503050406030204" pitchFamily="18" charset="0"/>
                                                </a:rPr>
                                                <m:t>(</m:t>
                                              </m:r>
                                              <m:r>
                                                <a:rPr lang="zh-CN" altLang="en-US" sz="3600">
                                                  <a:latin typeface="Cambria Math" panose="02040503050406030204" pitchFamily="18" charset="0"/>
                                                </a:rPr>
                                                <m:t>𝐹</m:t>
                                              </m:r>
                                              <m:d>
                                                <m:dPr>
                                                  <m:ctrlPr>
                                                    <a:rPr lang="zh-CN" altLang="en-US" sz="3600" i="1">
                                                      <a:latin typeface="Cambria Math" panose="02040503050406030204" pitchFamily="18" charset="0"/>
                                                    </a:rPr>
                                                  </m:ctrlPr>
                                                </m:dPr>
                                                <m:e>
                                                  <m:r>
                                                    <a:rPr lang="zh-CN" altLang="en-US" sz="3600">
                                                      <a:latin typeface="Cambria Math" panose="02040503050406030204" pitchFamily="18" charset="0"/>
                                                    </a:rPr>
                                                    <m:t>𝑦</m:t>
                                                  </m:r>
                                                </m:e>
                                              </m:d>
                                            </m:e>
                                          </m:d>
                                        </m:e>
                                      </m:d>
                                    </m:e>
                                  </m:func>
                                </m:e>
                              </m:d>
                            </m:e>
                          </m:func>
                        </m:e>
                      </m:func>
                    </m:oMath>
                  </m:oMathPara>
                </a14:m>
                <a:endParaRPr lang="zh-CN" altLang="en-US" sz="3600" dirty="0">
                  <a:latin typeface="Cambria Math" panose="02040503050406030204" pitchFamily="18" charset="0"/>
                </a:endParaRPr>
              </a:p>
            </p:txBody>
          </p:sp>
        </mc:Choice>
        <mc:Fallback xmlns="">
          <p:sp>
            <p:nvSpPr>
              <p:cNvPr id="11" name="矩形 10">
                <a:extLst>
                  <a:ext uri="{FF2B5EF4-FFF2-40B4-BE49-F238E27FC236}">
                    <a16:creationId xmlns:a16="http://schemas.microsoft.com/office/drawing/2014/main" id="{837B8899-EB94-6049-8EE8-0F26081CE269}"/>
                  </a:ext>
                </a:extLst>
              </p:cNvPr>
              <p:cNvSpPr>
                <a:spLocks noRot="1" noChangeAspect="1" noMove="1" noResize="1" noEditPoints="1" noAdjustHandles="1" noChangeArrowheads="1" noChangeShapeType="1" noTextEdit="1"/>
              </p:cNvSpPr>
              <p:nvPr/>
            </p:nvSpPr>
            <p:spPr>
              <a:xfrm>
                <a:off x="311825" y="5034302"/>
                <a:ext cx="10734798" cy="955711"/>
              </a:xfrm>
              <a:prstGeom prst="rect">
                <a:avLst/>
              </a:prstGeom>
              <a:blipFill>
                <a:blip r:embed="rId4"/>
                <a:stretch>
                  <a:fillRect t="-119737" r="-2837" b="-177632"/>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7F5B3252-AF61-C544-A2A3-6817DDB5CDD9}"/>
              </a:ext>
            </a:extLst>
          </p:cNvPr>
          <p:cNvSpPr/>
          <p:nvPr/>
        </p:nvSpPr>
        <p:spPr>
          <a:xfrm>
            <a:off x="11376904" y="5115165"/>
            <a:ext cx="784189" cy="707886"/>
          </a:xfrm>
          <a:prstGeom prst="rect">
            <a:avLst/>
          </a:prstGeom>
        </p:spPr>
        <p:txBody>
          <a:bodyPr wrap="none">
            <a:spAutoFit/>
          </a:bodyPr>
          <a:lstStyle/>
          <a:p>
            <a:pPr lvl="0"/>
            <a:r>
              <a:rPr lang="en-US" altLang="zh-CN" sz="4000" dirty="0">
                <a:solidFill>
                  <a:prstClr val="black"/>
                </a:solidFill>
                <a:latin typeface="Times New Roman" panose="02020603050405020304" pitchFamily="18" charset="0"/>
                <a:ea typeface="DengXian" panose="02010600030101010101" pitchFamily="2" charset="-122"/>
                <a:cs typeface="Times New Roman" panose="02020603050405020304" pitchFamily="18" charset="0"/>
              </a:rPr>
              <a:t>(3)</a:t>
            </a:r>
            <a:endParaRPr lang="zh-CN" altLang="en-US" sz="4000" dirty="0">
              <a:solidFill>
                <a:prstClr val="black"/>
              </a:solidFill>
            </a:endParaRPr>
          </a:p>
        </p:txBody>
      </p:sp>
      <p:sp>
        <p:nvSpPr>
          <p:cNvPr id="7" name="灯片编号占位符 6">
            <a:extLst>
              <a:ext uri="{FF2B5EF4-FFF2-40B4-BE49-F238E27FC236}">
                <a16:creationId xmlns:a16="http://schemas.microsoft.com/office/drawing/2014/main" id="{10E3F935-18F5-2D47-84A1-F2B79642F18D}"/>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10</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42762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935E820-8A56-1A49-8B54-82C245950506}"/>
              </a:ext>
            </a:extLst>
          </p:cNvPr>
          <p:cNvSpPr/>
          <p:nvPr/>
        </p:nvSpPr>
        <p:spPr>
          <a:xfrm>
            <a:off x="2032000" y="3581400"/>
            <a:ext cx="6362700" cy="63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2A5453D-F83D-DB4B-8856-A05336359491}"/>
                  </a:ext>
                </a:extLst>
              </p:cNvPr>
              <p:cNvSpPr txBox="1"/>
              <p:nvPr/>
            </p:nvSpPr>
            <p:spPr>
              <a:xfrm>
                <a:off x="3607881" y="5403910"/>
                <a:ext cx="6080867" cy="553998"/>
              </a:xfrm>
              <a:prstGeom prst="rect">
                <a:avLst/>
              </a:prstGeom>
              <a:noFill/>
            </p:spPr>
            <p:txBody>
              <a:bodyPr wrap="square" lIns="0" tIns="0" rIns="0" bIns="0" rtlCol="0">
                <a:spAutoFit/>
              </a:bodyPr>
              <a:lstStyle/>
              <a:p>
                <a14:m>
                  <m:oMath xmlns:m="http://schemas.openxmlformats.org/officeDocument/2006/math">
                    <m:r>
                      <m:rPr>
                        <m:sty m:val="p"/>
                      </m:rPr>
                      <a:rPr kumimoji="1" lang="en-US" altLang="zh-CN" sz="3600" i="1" smtClean="0">
                        <a:latin typeface="Cambria Math" panose="02040503050406030204" pitchFamily="18" charset="0"/>
                      </a:rPr>
                      <m:t>L</m:t>
                    </m:r>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ea typeface="Cambria Math" panose="02040503050406030204" pitchFamily="18" charset="0"/>
                          </a:rPr>
                          <m:t>ℷ</m:t>
                        </m:r>
                      </m:e>
                      <m:sub>
                        <m:r>
                          <a:rPr kumimoji="1" lang="en-US" altLang="zh-CN" sz="3600" b="0" i="1" smtClean="0">
                            <a:latin typeface="Cambria Math" panose="02040503050406030204" pitchFamily="18" charset="0"/>
                          </a:rPr>
                          <m:t>𝑟𝑒𝑐</m:t>
                        </m:r>
                      </m:sub>
                    </m:sSub>
                    <m:sSub>
                      <m:sSubPr>
                        <m:ctrlPr>
                          <a:rPr lang="zh-CN" altLang="zh-CN" sz="3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600" i="1">
                            <a:latin typeface="Cambria Math" panose="02040503050406030204" pitchFamily="18" charset="0"/>
                            <a:ea typeface="DengXian" panose="02010600030101010101" pitchFamily="2" charset="-122"/>
                            <a:cs typeface="Times New Roman" panose="02020603050405020304" pitchFamily="18" charset="0"/>
                          </a:rPr>
                          <m:t>𝐿</m:t>
                        </m:r>
                      </m:e>
                      <m:sub>
                        <m:r>
                          <a:rPr lang="en-US" altLang="zh-CN" sz="3600" i="1">
                            <a:latin typeface="Cambria Math" panose="02040503050406030204" pitchFamily="18" charset="0"/>
                            <a:ea typeface="DengXian" panose="02010600030101010101" pitchFamily="2" charset="-122"/>
                            <a:cs typeface="Times New Roman" panose="02020603050405020304" pitchFamily="18" charset="0"/>
                          </a:rPr>
                          <m:t>𝑟𝑒𝑐</m:t>
                        </m:r>
                      </m:sub>
                    </m:sSub>
                  </m:oMath>
                </a14:m>
                <a:r>
                  <a:rPr kumimoji="1" lang="en-US" altLang="zh-CN" sz="3600" dirty="0"/>
                  <a:t>+ </a:t>
                </a:r>
                <a14:m>
                  <m:oMath xmlns:m="http://schemas.openxmlformats.org/officeDocument/2006/math">
                    <m:sSub>
                      <m:sSubPr>
                        <m:ctrlPr>
                          <a:rPr kumimoji="1" lang="en-US" altLang="zh-CN" sz="3600" i="1">
                            <a:latin typeface="Cambria Math" panose="02040503050406030204" pitchFamily="18" charset="0"/>
                          </a:rPr>
                        </m:ctrlPr>
                      </m:sSubPr>
                      <m:e>
                        <m:r>
                          <a:rPr kumimoji="1" lang="en-US" altLang="zh-CN" sz="3600" i="1">
                            <a:latin typeface="Cambria Math" panose="02040503050406030204" pitchFamily="18" charset="0"/>
                            <a:ea typeface="Cambria Math" panose="02040503050406030204" pitchFamily="18" charset="0"/>
                          </a:rPr>
                          <m:t>ℷ</m:t>
                        </m:r>
                      </m:e>
                      <m:sub>
                        <m:r>
                          <a:rPr kumimoji="1" lang="en-US" altLang="zh-CN" sz="3600" b="0" i="1" smtClean="0">
                            <a:latin typeface="Cambria Math" panose="02040503050406030204" pitchFamily="18" charset="0"/>
                            <a:ea typeface="Cambria Math" panose="02040503050406030204" pitchFamily="18" charset="0"/>
                          </a:rPr>
                          <m:t>𝑎𝑑𝑣</m:t>
                        </m:r>
                      </m:sub>
                    </m:sSub>
                    <m:sSub>
                      <m:sSubPr>
                        <m:ctrlPr>
                          <a:rPr lang="zh-CN" altLang="zh-CN" sz="3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600" i="1">
                            <a:latin typeface="Cambria Math" panose="02040503050406030204" pitchFamily="18" charset="0"/>
                            <a:ea typeface="DengXian" panose="02010600030101010101" pitchFamily="2" charset="-122"/>
                            <a:cs typeface="Times New Roman" panose="02020603050405020304" pitchFamily="18" charset="0"/>
                          </a:rPr>
                          <m:t>𝐿</m:t>
                        </m:r>
                      </m:e>
                      <m:sub>
                        <m:r>
                          <a:rPr lang="en-US" altLang="zh-CN" sz="3600" b="0" i="1" smtClean="0">
                            <a:latin typeface="Cambria Math" panose="02040503050406030204" pitchFamily="18" charset="0"/>
                            <a:ea typeface="DengXian" panose="02010600030101010101" pitchFamily="2" charset="-122"/>
                            <a:cs typeface="Times New Roman" panose="02020603050405020304" pitchFamily="18" charset="0"/>
                          </a:rPr>
                          <m:t>𝑎𝑑𝑣</m:t>
                        </m:r>
                      </m:sub>
                    </m:sSub>
                  </m:oMath>
                </a14:m>
                <a:endParaRPr kumimoji="1" lang="zh-CN" altLang="en-US" sz="3600" dirty="0"/>
              </a:p>
            </p:txBody>
          </p:sp>
        </mc:Choice>
        <mc:Fallback xmlns="">
          <p:sp>
            <p:nvSpPr>
              <p:cNvPr id="3" name="文本框 2">
                <a:extLst>
                  <a:ext uri="{FF2B5EF4-FFF2-40B4-BE49-F238E27FC236}">
                    <a16:creationId xmlns:a16="http://schemas.microsoft.com/office/drawing/2014/main" id="{42A5453D-F83D-DB4B-8856-A05336359491}"/>
                  </a:ext>
                </a:extLst>
              </p:cNvPr>
              <p:cNvSpPr txBox="1">
                <a:spLocks noRot="1" noChangeAspect="1" noMove="1" noResize="1" noEditPoints="1" noAdjustHandles="1" noChangeArrowheads="1" noChangeShapeType="1" noTextEdit="1"/>
              </p:cNvSpPr>
              <p:nvPr/>
            </p:nvSpPr>
            <p:spPr>
              <a:xfrm>
                <a:off x="3607881" y="5403910"/>
                <a:ext cx="6080867" cy="553998"/>
              </a:xfrm>
              <a:prstGeom prst="rect">
                <a:avLst/>
              </a:prstGeom>
              <a:blipFill>
                <a:blip r:embed="rId3"/>
                <a:stretch>
                  <a:fillRect l="-2500" t="-25000" b="-500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76DD5E-4FCC-E542-833D-BA46FB8D4B37}"/>
              </a:ext>
            </a:extLst>
          </p:cNvPr>
          <p:cNvPicPr>
            <a:picLocks noChangeAspect="1"/>
          </p:cNvPicPr>
          <p:nvPr/>
        </p:nvPicPr>
        <p:blipFill>
          <a:blip r:embed="rId4"/>
          <a:stretch>
            <a:fillRect/>
          </a:stretch>
        </p:blipFill>
        <p:spPr>
          <a:xfrm>
            <a:off x="1346933" y="1630605"/>
            <a:ext cx="9498133" cy="3901590"/>
          </a:xfrm>
          <a:prstGeom prst="rect">
            <a:avLst/>
          </a:prstGeom>
        </p:spPr>
      </p:pic>
      <p:sp>
        <p:nvSpPr>
          <p:cNvPr id="10" name="矩形 9">
            <a:extLst>
              <a:ext uri="{FF2B5EF4-FFF2-40B4-BE49-F238E27FC236}">
                <a16:creationId xmlns:a16="http://schemas.microsoft.com/office/drawing/2014/main" id="{2631CED0-0BDE-F24E-8943-3F2304F9068D}"/>
              </a:ext>
            </a:extLst>
          </p:cNvPr>
          <p:cNvSpPr/>
          <p:nvPr/>
        </p:nvSpPr>
        <p:spPr>
          <a:xfrm>
            <a:off x="3607881" y="522609"/>
            <a:ext cx="3876382" cy="1107996"/>
          </a:xfrm>
          <a:prstGeom prst="rect">
            <a:avLst/>
          </a:prstGeom>
        </p:spPr>
        <p:txBody>
          <a:bodyPr wrap="none">
            <a:spAutoFit/>
          </a:bodyPr>
          <a:lstStyle/>
          <a:p>
            <a:pPr lvl="0" algn="ctr"/>
            <a:r>
              <a:rPr lang="en-US" altLang="zh-CN" sz="6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Joint Loss</a:t>
            </a:r>
            <a:endParaRPr lang="zh-CN" altLang="en-US" sz="3200" dirty="0">
              <a:solidFill>
                <a:prstClr val="black"/>
              </a:solidFill>
            </a:endParaRPr>
          </a:p>
        </p:txBody>
      </p:sp>
      <p:sp>
        <p:nvSpPr>
          <p:cNvPr id="4" name="灯片编号占位符 3">
            <a:extLst>
              <a:ext uri="{FF2B5EF4-FFF2-40B4-BE49-F238E27FC236}">
                <a16:creationId xmlns:a16="http://schemas.microsoft.com/office/drawing/2014/main" id="{C89BBAC3-9778-D541-8A68-61F0B6E7C3A8}"/>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11</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56890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58AC20B-42D0-9B46-99F1-0089B2F41009}"/>
              </a:ext>
            </a:extLst>
          </p:cNvPr>
          <p:cNvSpPr/>
          <p:nvPr/>
        </p:nvSpPr>
        <p:spPr>
          <a:xfrm>
            <a:off x="330170" y="2006120"/>
            <a:ext cx="5271180" cy="2554545"/>
          </a:xfrm>
          <a:prstGeom prst="rect">
            <a:avLst/>
          </a:prstGeom>
        </p:spPr>
        <p:txBody>
          <a:bodyPr wrap="square">
            <a:spAutoFit/>
          </a:bodyPr>
          <a:lstStyle/>
          <a:p>
            <a:r>
              <a:rPr lang="en-US" altLang="zh-CN" sz="4000" b="1" dirty="0">
                <a:latin typeface="Times New Roman" panose="02020603050405020304" pitchFamily="18" charset="0"/>
                <a:cs typeface="Times New Roman" panose="02020603050405020304" pitchFamily="18" charset="0"/>
              </a:rPr>
              <a:t>Dataset: </a:t>
            </a:r>
            <a:r>
              <a:rPr lang="en" altLang="zh-CN" sz="4000" b="1" dirty="0">
                <a:latin typeface="Times New Roman" panose="02020603050405020304" pitchFamily="18" charset="0"/>
                <a:cs typeface="Times New Roman" panose="02020603050405020304" pitchFamily="18" charset="0"/>
              </a:rPr>
              <a:t>ImageNet Large-Scale Visual Recognition Challenge (ILSVRC) </a:t>
            </a:r>
            <a:r>
              <a:rPr lang="en-US" altLang="zh-CN" sz="4000" b="1" baseline="30000" dirty="0">
                <a:latin typeface="Times New Roman" panose="02020603050405020304" pitchFamily="18" charset="0"/>
                <a:cs typeface="Times New Roman" panose="02020603050405020304" pitchFamily="18" charset="0"/>
              </a:rPr>
              <a:t>[7](</a:t>
            </a:r>
            <a:r>
              <a:rPr lang="en-US" altLang="zh-CN" sz="4000" b="1" dirty="0">
                <a:latin typeface="Times New Roman" panose="02020603050405020304" pitchFamily="18" charset="0"/>
                <a:cs typeface="Times New Roman" panose="02020603050405020304" pitchFamily="18" charset="0"/>
              </a:rPr>
              <a:t>2015)</a:t>
            </a:r>
          </a:p>
        </p:txBody>
      </p:sp>
      <p:cxnSp>
        <p:nvCxnSpPr>
          <p:cNvPr id="5" name="直线箭头连接符 4">
            <a:extLst>
              <a:ext uri="{FF2B5EF4-FFF2-40B4-BE49-F238E27FC236}">
                <a16:creationId xmlns:a16="http://schemas.microsoft.com/office/drawing/2014/main" id="{61030A90-2DC3-4144-A6A1-6B253604261B}"/>
              </a:ext>
            </a:extLst>
          </p:cNvPr>
          <p:cNvCxnSpPr>
            <a:cxnSpLocks/>
          </p:cNvCxnSpPr>
          <p:nvPr/>
        </p:nvCxnSpPr>
        <p:spPr>
          <a:xfrm>
            <a:off x="2723414" y="4560665"/>
            <a:ext cx="0" cy="7269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93065AC7-19C8-034D-9540-28FA629C4583}"/>
              </a:ext>
            </a:extLst>
          </p:cNvPr>
          <p:cNvSpPr txBox="1"/>
          <p:nvPr/>
        </p:nvSpPr>
        <p:spPr>
          <a:xfrm>
            <a:off x="330163" y="5287617"/>
            <a:ext cx="5271187" cy="707886"/>
          </a:xfrm>
          <a:prstGeom prst="rect">
            <a:avLst/>
          </a:prstGeom>
          <a:noFill/>
        </p:spPr>
        <p:txBody>
          <a:bodyPr wrap="none" rtlCol="0">
            <a:spAutoFit/>
          </a:bodyPr>
          <a:lstStyle/>
          <a:p>
            <a:r>
              <a:rPr lang="en-US" altLang="zh-CN" sz="4000" b="1" dirty="0">
                <a:latin typeface="Times New Roman" panose="02020603050405020304" pitchFamily="18" charset="0"/>
                <a:cs typeface="Times New Roman" panose="02020603050405020304" pitchFamily="18" charset="0"/>
              </a:rPr>
              <a:t>2 classes of Cifar-10 </a:t>
            </a:r>
            <a:r>
              <a:rPr lang="en-US" altLang="zh-CN" sz="4000" b="1" baseline="30000" dirty="0">
                <a:latin typeface="Times New Roman" panose="02020603050405020304" pitchFamily="18" charset="0"/>
                <a:cs typeface="Times New Roman" panose="02020603050405020304" pitchFamily="18" charset="0"/>
              </a:rPr>
              <a:t>[8]</a:t>
            </a:r>
            <a:endParaRPr lang="zh-CN" altLang="en-US" sz="4000" b="1" baseline="300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D210DFF-2101-9F41-B3CE-232F9CD95416}"/>
              </a:ext>
            </a:extLst>
          </p:cNvPr>
          <p:cNvSpPr/>
          <p:nvPr/>
        </p:nvSpPr>
        <p:spPr>
          <a:xfrm>
            <a:off x="5936510" y="4856730"/>
            <a:ext cx="5646097" cy="1569660"/>
          </a:xfrm>
          <a:prstGeom prst="rect">
            <a:avLst/>
          </a:prstGeom>
        </p:spPr>
        <p:txBody>
          <a:bodyPr wrap="square">
            <a:spAutoFit/>
          </a:bodyPr>
          <a:lstStyle/>
          <a:p>
            <a:r>
              <a:rPr lang="en" altLang="zh-CN" sz="3200" b="1" dirty="0">
                <a:solidFill>
                  <a:srgbClr val="545454"/>
                </a:solidFill>
                <a:latin typeface="arial" panose="020B0604020202020204" pitchFamily="34" charset="0"/>
              </a:rPr>
              <a:t>32x32 color images in </a:t>
            </a:r>
            <a:r>
              <a:rPr lang="en-US" altLang="zh-CN" sz="3200" b="1" dirty="0">
                <a:solidFill>
                  <a:srgbClr val="545454"/>
                </a:solidFill>
                <a:latin typeface="arial" panose="020B0604020202020204" pitchFamily="34" charset="0"/>
              </a:rPr>
              <a:t>2</a:t>
            </a:r>
            <a:r>
              <a:rPr lang="en" altLang="zh-CN" sz="3200" b="1" dirty="0">
                <a:solidFill>
                  <a:srgbClr val="545454"/>
                </a:solidFill>
                <a:latin typeface="arial" panose="020B0604020202020204" pitchFamily="34" charset="0"/>
              </a:rPr>
              <a:t> classes</a:t>
            </a:r>
            <a:r>
              <a:rPr lang="en-US" altLang="zh-CN" sz="3200" b="1" dirty="0">
                <a:solidFill>
                  <a:srgbClr val="545454"/>
                </a:solidFill>
                <a:latin typeface="arial" panose="020B0604020202020204" pitchFamily="34" charset="0"/>
              </a:rPr>
              <a:t>,</a:t>
            </a:r>
            <a:r>
              <a:rPr lang="en" altLang="zh-CN" sz="3200" b="1" dirty="0">
                <a:solidFill>
                  <a:srgbClr val="545454"/>
                </a:solidFill>
                <a:latin typeface="arial" panose="020B0604020202020204" pitchFamily="34" charset="0"/>
              </a:rPr>
              <a:t> with 6000 images per class</a:t>
            </a:r>
            <a:endParaRPr lang="zh-CN" altLang="en-US" sz="3200" b="1" dirty="0">
              <a:solidFill>
                <a:srgbClr val="545454"/>
              </a:solidFill>
              <a:latin typeface="arial" panose="020B0604020202020204" pitchFamily="34" charset="0"/>
            </a:endParaRPr>
          </a:p>
        </p:txBody>
      </p:sp>
      <p:sp>
        <p:nvSpPr>
          <p:cNvPr id="11" name="矩形 10">
            <a:extLst>
              <a:ext uri="{FF2B5EF4-FFF2-40B4-BE49-F238E27FC236}">
                <a16:creationId xmlns:a16="http://schemas.microsoft.com/office/drawing/2014/main" id="{69E3EFFB-E067-CD46-B5B6-AECA06180E06}"/>
              </a:ext>
            </a:extLst>
          </p:cNvPr>
          <p:cNvSpPr/>
          <p:nvPr/>
        </p:nvSpPr>
        <p:spPr>
          <a:xfrm>
            <a:off x="6096000" y="2006120"/>
            <a:ext cx="6096000" cy="2554545"/>
          </a:xfrm>
          <a:prstGeom prst="rect">
            <a:avLst/>
          </a:prstGeom>
        </p:spPr>
        <p:txBody>
          <a:bodyPr>
            <a:spAutoFit/>
          </a:bodyPr>
          <a:lstStyle/>
          <a:p>
            <a:r>
              <a:rPr lang="en-US" altLang="zh-CN" sz="3200" b="1" dirty="0">
                <a:solidFill>
                  <a:srgbClr val="545454"/>
                </a:solidFill>
                <a:latin typeface="arial" panose="020B0604020202020204" pitchFamily="34" charset="0"/>
              </a:rPr>
              <a:t>A</a:t>
            </a:r>
            <a:r>
              <a:rPr lang="zh-CN" altLang="en-US" sz="3200" b="1" dirty="0">
                <a:solidFill>
                  <a:srgbClr val="545454"/>
                </a:solidFill>
                <a:latin typeface="arial" panose="020B0604020202020204" pitchFamily="34" charset="0"/>
              </a:rPr>
              <a:t> </a:t>
            </a:r>
            <a:r>
              <a:rPr lang="en-US" altLang="zh-CN" sz="3200" b="1" dirty="0" err="1">
                <a:solidFill>
                  <a:srgbClr val="545454"/>
                </a:solidFill>
                <a:latin typeface="arial" panose="020B0604020202020204" pitchFamily="34" charset="0"/>
              </a:rPr>
              <a:t>subest</a:t>
            </a:r>
            <a:r>
              <a:rPr lang="zh-CN" altLang="en-US" sz="3200" b="1" dirty="0">
                <a:solidFill>
                  <a:srgbClr val="545454"/>
                </a:solidFill>
                <a:latin typeface="arial" panose="020B0604020202020204" pitchFamily="34" charset="0"/>
              </a:rPr>
              <a:t> </a:t>
            </a:r>
            <a:r>
              <a:rPr lang="en-US" altLang="zh-CN" sz="3200" b="1" dirty="0">
                <a:solidFill>
                  <a:srgbClr val="545454"/>
                </a:solidFill>
                <a:latin typeface="arial" panose="020B0604020202020204" pitchFamily="34" charset="0"/>
              </a:rPr>
              <a:t>of ImageNet, 256</a:t>
            </a:r>
            <a:r>
              <a:rPr lang="zh-CN" altLang="en-US" sz="3200" b="1" dirty="0">
                <a:solidFill>
                  <a:srgbClr val="545454"/>
                </a:solidFill>
                <a:latin typeface="arial" panose="020B0604020202020204" pitchFamily="34" charset="0"/>
              </a:rPr>
              <a:t>*</a:t>
            </a:r>
            <a:r>
              <a:rPr lang="en-US" altLang="zh-CN" sz="3200" b="1" dirty="0">
                <a:solidFill>
                  <a:srgbClr val="545454"/>
                </a:solidFill>
                <a:latin typeface="arial" panose="020B0604020202020204" pitchFamily="34" charset="0"/>
              </a:rPr>
              <a:t>256</a:t>
            </a:r>
            <a:r>
              <a:rPr lang="en" altLang="zh-CN" sz="3200" b="1" dirty="0">
                <a:solidFill>
                  <a:srgbClr val="545454"/>
                </a:solidFill>
                <a:latin typeface="arial" panose="020B0604020202020204" pitchFamily="34" charset="0"/>
              </a:rPr>
              <a:t> color images </a:t>
            </a:r>
            <a:r>
              <a:rPr lang="en-US" altLang="zh-CN" sz="3200" b="1" dirty="0">
                <a:solidFill>
                  <a:srgbClr val="545454"/>
                </a:solidFill>
                <a:latin typeface="arial" panose="020B0604020202020204" pitchFamily="34" charset="0"/>
              </a:rPr>
              <a:t>,</a:t>
            </a:r>
            <a:r>
              <a:rPr lang="en" altLang="zh-CN" sz="3200" b="1" dirty="0">
                <a:solidFill>
                  <a:srgbClr val="545454"/>
                </a:solidFill>
                <a:latin typeface="arial" panose="020B0604020202020204" pitchFamily="34" charset="0"/>
              </a:rPr>
              <a:t> The datasets comprised approximately 1 million images and 1,000 object classes</a:t>
            </a:r>
            <a:endParaRPr lang="zh-CN" altLang="en-US" sz="3200" b="1" dirty="0">
              <a:solidFill>
                <a:srgbClr val="545454"/>
              </a:solidFill>
              <a:latin typeface="arial" panose="020B0604020202020204" pitchFamily="34" charset="0"/>
            </a:endParaRPr>
          </a:p>
        </p:txBody>
      </p:sp>
      <p:sp>
        <p:nvSpPr>
          <p:cNvPr id="12" name="矩形 11">
            <a:extLst>
              <a:ext uri="{FF2B5EF4-FFF2-40B4-BE49-F238E27FC236}">
                <a16:creationId xmlns:a16="http://schemas.microsoft.com/office/drawing/2014/main" id="{9BD129EF-BAA2-9848-AFFB-979662C6DFDE}"/>
              </a:ext>
            </a:extLst>
          </p:cNvPr>
          <p:cNvSpPr/>
          <p:nvPr/>
        </p:nvSpPr>
        <p:spPr>
          <a:xfrm>
            <a:off x="395443" y="411765"/>
            <a:ext cx="8956299" cy="1200329"/>
          </a:xfrm>
          <a:prstGeom prst="rect">
            <a:avLst/>
          </a:prstGeom>
        </p:spPr>
        <p:txBody>
          <a:bodyPr wrap="none">
            <a:spAutoFit/>
          </a:bodyPr>
          <a:lstStyle/>
          <a:p>
            <a:pPr lvl="0" algn="ctr"/>
            <a:r>
              <a:rPr lang="en-US" altLang="zh-CN" sz="72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My Simulated Dataset</a:t>
            </a:r>
            <a:endParaRPr lang="zh-CN" altLang="en-US" sz="900" dirty="0">
              <a:solidFill>
                <a:prstClr val="black"/>
              </a:solidFill>
            </a:endParaRPr>
          </a:p>
        </p:txBody>
      </p:sp>
      <p:sp>
        <p:nvSpPr>
          <p:cNvPr id="3" name="灯片编号占位符 2">
            <a:extLst>
              <a:ext uri="{FF2B5EF4-FFF2-40B4-BE49-F238E27FC236}">
                <a16:creationId xmlns:a16="http://schemas.microsoft.com/office/drawing/2014/main" id="{D05A7796-5E87-1E48-9CFF-6C9CCF84CE59}"/>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12</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5027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300107-A9F5-7343-9112-5AB1E52FE47E}"/>
              </a:ext>
            </a:extLst>
          </p:cNvPr>
          <p:cNvSpPr/>
          <p:nvPr/>
        </p:nvSpPr>
        <p:spPr>
          <a:xfrm>
            <a:off x="1764423" y="342108"/>
            <a:ext cx="8225843" cy="1015663"/>
          </a:xfrm>
          <a:prstGeom prst="rect">
            <a:avLst/>
          </a:prstGeom>
        </p:spPr>
        <p:txBody>
          <a:bodyPr wrap="none">
            <a:spAutoFit/>
          </a:bodyPr>
          <a:lstStyle/>
          <a:p>
            <a:pPr lvl="0" algn="ctr"/>
            <a:r>
              <a:rPr lang="en-US" altLang="zh-CN" sz="60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Experience</a:t>
            </a:r>
            <a:r>
              <a:rPr lang="zh-CN" altLang="en-US" sz="60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60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environment</a:t>
            </a:r>
            <a:endParaRPr lang="zh-CN" altLang="en-US" sz="2400" dirty="0">
              <a:solidFill>
                <a:prstClr val="black"/>
              </a:solidFill>
            </a:endParaRPr>
          </a:p>
        </p:txBody>
      </p:sp>
      <p:sp>
        <p:nvSpPr>
          <p:cNvPr id="7" name="文本框 6">
            <a:extLst>
              <a:ext uri="{FF2B5EF4-FFF2-40B4-BE49-F238E27FC236}">
                <a16:creationId xmlns:a16="http://schemas.microsoft.com/office/drawing/2014/main" id="{B94E2102-C427-3848-B4A4-CABA5EED0C22}"/>
              </a:ext>
            </a:extLst>
          </p:cNvPr>
          <p:cNvSpPr txBox="1"/>
          <p:nvPr/>
        </p:nvSpPr>
        <p:spPr>
          <a:xfrm>
            <a:off x="1003291" y="2271597"/>
            <a:ext cx="4412683" cy="646331"/>
          </a:xfrm>
          <a:prstGeom prst="rect">
            <a:avLst/>
          </a:prstGeom>
          <a:noFill/>
        </p:spPr>
        <p:txBody>
          <a:bodyPr wrap="none" rtlCol="0">
            <a:spAutoFit/>
          </a:bodyPr>
          <a:lstStyle/>
          <a:p>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Ubuntu</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18.04.2</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LTS</a:t>
            </a:r>
            <a:endParaRPr lang="zh-CN" altLang="en-US" sz="44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0F123C2-FE6E-CD4A-8BD8-2CB8F5CB8B4E}"/>
              </a:ext>
            </a:extLst>
          </p:cNvPr>
          <p:cNvSpPr txBox="1"/>
          <p:nvPr/>
        </p:nvSpPr>
        <p:spPr>
          <a:xfrm>
            <a:off x="118081" y="1478808"/>
            <a:ext cx="5977919" cy="707886"/>
          </a:xfrm>
          <a:prstGeom prst="rect">
            <a:avLst/>
          </a:prstGeom>
          <a:noFill/>
        </p:spPr>
        <p:txBody>
          <a:bodyPr wrap="none" rtlCol="0">
            <a:spAutoFit/>
          </a:bodyPr>
          <a:lstStyle/>
          <a:p>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Models</a:t>
            </a:r>
            <a:r>
              <a:rPr kumimoji="1" lang="zh-CN" altLang="en-US" sz="1400" dirty="0"/>
              <a:t> </a:t>
            </a:r>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are</a:t>
            </a:r>
            <a:r>
              <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implemented</a:t>
            </a:r>
            <a:r>
              <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on</a:t>
            </a:r>
            <a:r>
              <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p>
        </p:txBody>
      </p:sp>
      <p:sp>
        <p:nvSpPr>
          <p:cNvPr id="9" name="文本框 8">
            <a:extLst>
              <a:ext uri="{FF2B5EF4-FFF2-40B4-BE49-F238E27FC236}">
                <a16:creationId xmlns:a16="http://schemas.microsoft.com/office/drawing/2014/main" id="{CBF9CCFD-04EF-6245-B04C-269A62B32F8D}"/>
              </a:ext>
            </a:extLst>
          </p:cNvPr>
          <p:cNvSpPr txBox="1"/>
          <p:nvPr/>
        </p:nvSpPr>
        <p:spPr>
          <a:xfrm>
            <a:off x="118081" y="4601732"/>
            <a:ext cx="3603872" cy="707886"/>
          </a:xfrm>
          <a:prstGeom prst="rect">
            <a:avLst/>
          </a:prstGeom>
          <a:noFill/>
        </p:spPr>
        <p:txBody>
          <a:bodyPr wrap="none" rtlCol="0">
            <a:spAutoFit/>
          </a:bodyPr>
          <a:lstStyle/>
          <a:p>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Run</a:t>
            </a:r>
            <a:r>
              <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in</a:t>
            </a:r>
            <a:r>
              <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hardware</a:t>
            </a:r>
            <a:endParaRPr lang="zh-CN" altLang="en-US" sz="4000"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20EB9515-BBDF-2C43-A190-2FEB6FB1F225}"/>
              </a:ext>
            </a:extLst>
          </p:cNvPr>
          <p:cNvSpPr txBox="1"/>
          <p:nvPr/>
        </p:nvSpPr>
        <p:spPr>
          <a:xfrm>
            <a:off x="932727" y="5379192"/>
            <a:ext cx="10326545" cy="646331"/>
          </a:xfrm>
          <a:prstGeom prst="rect">
            <a:avLst/>
          </a:prstGeom>
          <a:noFill/>
        </p:spPr>
        <p:txBody>
          <a:bodyPr wrap="none" rtlCol="0">
            <a:spAutoFit/>
          </a:bodyPr>
          <a:lstStyle/>
          <a:p>
            <a:r>
              <a:rPr lang="en-US" altLang="zh-CN" sz="3600" b="1" dirty="0" err="1">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CPU:Intel</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(R) Core(TM) i7-3960X CPU @ 3.30GHz</a:t>
            </a:r>
            <a:endPar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44014DA6-24C2-854E-914C-A5149088EFBE}"/>
              </a:ext>
            </a:extLst>
          </p:cNvPr>
          <p:cNvSpPr/>
          <p:nvPr/>
        </p:nvSpPr>
        <p:spPr>
          <a:xfrm>
            <a:off x="932727" y="3407533"/>
            <a:ext cx="3912546" cy="646331"/>
          </a:xfrm>
          <a:prstGeom prst="rect">
            <a:avLst/>
          </a:prstGeom>
        </p:spPr>
        <p:txBody>
          <a:bodyPr wrap="none">
            <a:spAutoFit/>
          </a:bodyPr>
          <a:lstStyle/>
          <a:p>
            <a:r>
              <a:rPr lang="en-US" altLang="zh-CN" sz="3600" b="1" dirty="0" err="1">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Tensorflow</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1.14.0</a:t>
            </a:r>
            <a:endPar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AA68D864-7F40-B945-9F8E-170728B7EF83}"/>
              </a:ext>
            </a:extLst>
          </p:cNvPr>
          <p:cNvSpPr/>
          <p:nvPr/>
        </p:nvSpPr>
        <p:spPr>
          <a:xfrm>
            <a:off x="1425037" y="4047195"/>
            <a:ext cx="2730235" cy="646331"/>
          </a:xfrm>
          <a:prstGeom prst="rect">
            <a:avLst/>
          </a:prstGeom>
        </p:spPr>
        <p:txBody>
          <a:bodyPr wrap="none">
            <a:spAutoFit/>
          </a:bodyPr>
          <a:lstStyle/>
          <a:p>
            <a:r>
              <a:rPr lang="en-US" altLang="zh-CN" sz="3600" b="1" dirty="0" err="1">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Keras</a:t>
            </a:r>
            <a:r>
              <a:rPr lang="zh-CN" altLang="en-US"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2.2.4</a:t>
            </a:r>
            <a:r>
              <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 </a:t>
            </a:r>
          </a:p>
        </p:txBody>
      </p:sp>
      <p:sp>
        <p:nvSpPr>
          <p:cNvPr id="13" name="矩形 12">
            <a:extLst>
              <a:ext uri="{FF2B5EF4-FFF2-40B4-BE49-F238E27FC236}">
                <a16:creationId xmlns:a16="http://schemas.microsoft.com/office/drawing/2014/main" id="{DA0AADBF-3A2E-B042-A9AF-77DC0E662944}"/>
              </a:ext>
            </a:extLst>
          </p:cNvPr>
          <p:cNvSpPr/>
          <p:nvPr/>
        </p:nvSpPr>
        <p:spPr>
          <a:xfrm>
            <a:off x="1425037" y="2844320"/>
            <a:ext cx="2672526" cy="646331"/>
          </a:xfrm>
          <a:prstGeom prst="rect">
            <a:avLst/>
          </a:prstGeom>
        </p:spPr>
        <p:txBody>
          <a:bodyPr wrap="none">
            <a:spAutoFit/>
          </a:bodyPr>
          <a:lstStyle/>
          <a:p>
            <a:r>
              <a:rPr lang="en-US" altLang="zh-CN"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rPr>
              <a:t>Python: 3.73</a:t>
            </a:r>
            <a:endParaRPr lang="zh-CN" altLang="en-US" sz="3600" b="1" dirty="0">
              <a:solidFill>
                <a:prstClr val="black"/>
              </a:solidFill>
              <a:latin typeface="Times New Roman" panose="02020603050405020304" pitchFamily="18" charset="0"/>
              <a:ea typeface="等线 Light"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78DDE8D2-7340-3646-8E4E-B05708B92BD1}"/>
              </a:ext>
            </a:extLst>
          </p:cNvPr>
          <p:cNvPicPr>
            <a:picLocks noChangeAspect="1"/>
          </p:cNvPicPr>
          <p:nvPr/>
        </p:nvPicPr>
        <p:blipFill>
          <a:blip r:embed="rId3"/>
          <a:stretch>
            <a:fillRect/>
          </a:stretch>
        </p:blipFill>
        <p:spPr>
          <a:xfrm>
            <a:off x="6254448" y="4304503"/>
            <a:ext cx="4058780" cy="657699"/>
          </a:xfrm>
          <a:prstGeom prst="rect">
            <a:avLst/>
          </a:prstGeom>
        </p:spPr>
      </p:pic>
      <p:pic>
        <p:nvPicPr>
          <p:cNvPr id="18" name="图片 17">
            <a:extLst>
              <a:ext uri="{FF2B5EF4-FFF2-40B4-BE49-F238E27FC236}">
                <a16:creationId xmlns:a16="http://schemas.microsoft.com/office/drawing/2014/main" id="{5484F4CF-DE89-9C45-AEDE-D8EE46CAB645}"/>
              </a:ext>
            </a:extLst>
          </p:cNvPr>
          <p:cNvPicPr>
            <a:picLocks noChangeAspect="1"/>
          </p:cNvPicPr>
          <p:nvPr/>
        </p:nvPicPr>
        <p:blipFill>
          <a:blip r:embed="rId4"/>
          <a:stretch>
            <a:fillRect/>
          </a:stretch>
        </p:blipFill>
        <p:spPr>
          <a:xfrm>
            <a:off x="6152229" y="3615621"/>
            <a:ext cx="4338520" cy="608915"/>
          </a:xfrm>
          <a:prstGeom prst="rect">
            <a:avLst/>
          </a:prstGeom>
        </p:spPr>
      </p:pic>
      <p:pic>
        <p:nvPicPr>
          <p:cNvPr id="19" name="图片 18">
            <a:extLst>
              <a:ext uri="{FF2B5EF4-FFF2-40B4-BE49-F238E27FC236}">
                <a16:creationId xmlns:a16="http://schemas.microsoft.com/office/drawing/2014/main" id="{F4C775CC-B782-4842-A6C7-8E51DAF6B5F8}"/>
              </a:ext>
            </a:extLst>
          </p:cNvPr>
          <p:cNvPicPr>
            <a:picLocks noChangeAspect="1"/>
          </p:cNvPicPr>
          <p:nvPr/>
        </p:nvPicPr>
        <p:blipFill>
          <a:blip r:embed="rId5"/>
          <a:stretch>
            <a:fillRect/>
          </a:stretch>
        </p:blipFill>
        <p:spPr>
          <a:xfrm>
            <a:off x="6074556" y="3014468"/>
            <a:ext cx="5155992" cy="559565"/>
          </a:xfrm>
          <a:prstGeom prst="rect">
            <a:avLst/>
          </a:prstGeom>
        </p:spPr>
      </p:pic>
      <p:pic>
        <p:nvPicPr>
          <p:cNvPr id="20" name="图片 19">
            <a:extLst>
              <a:ext uri="{FF2B5EF4-FFF2-40B4-BE49-F238E27FC236}">
                <a16:creationId xmlns:a16="http://schemas.microsoft.com/office/drawing/2014/main" id="{3A82BBDD-CC48-A044-9A81-16C0B9774DB5}"/>
              </a:ext>
            </a:extLst>
          </p:cNvPr>
          <p:cNvPicPr>
            <a:picLocks noChangeAspect="1"/>
          </p:cNvPicPr>
          <p:nvPr/>
        </p:nvPicPr>
        <p:blipFill>
          <a:blip r:embed="rId6"/>
          <a:stretch>
            <a:fillRect/>
          </a:stretch>
        </p:blipFill>
        <p:spPr>
          <a:xfrm>
            <a:off x="6254448" y="2490173"/>
            <a:ext cx="3936461" cy="489508"/>
          </a:xfrm>
          <a:prstGeom prst="rect">
            <a:avLst/>
          </a:prstGeom>
        </p:spPr>
      </p:pic>
      <p:pic>
        <p:nvPicPr>
          <p:cNvPr id="21" name="图片 20">
            <a:extLst>
              <a:ext uri="{FF2B5EF4-FFF2-40B4-BE49-F238E27FC236}">
                <a16:creationId xmlns:a16="http://schemas.microsoft.com/office/drawing/2014/main" id="{C482CB7B-6BC6-0049-9999-FB820514061B}"/>
              </a:ext>
            </a:extLst>
          </p:cNvPr>
          <p:cNvPicPr>
            <a:picLocks noChangeAspect="1"/>
          </p:cNvPicPr>
          <p:nvPr/>
        </p:nvPicPr>
        <p:blipFill>
          <a:blip r:embed="rId7"/>
          <a:stretch>
            <a:fillRect/>
          </a:stretch>
        </p:blipFill>
        <p:spPr>
          <a:xfrm>
            <a:off x="0" y="6166533"/>
            <a:ext cx="12192000" cy="563213"/>
          </a:xfrm>
          <a:prstGeom prst="rect">
            <a:avLst/>
          </a:prstGeom>
        </p:spPr>
      </p:pic>
      <p:sp>
        <p:nvSpPr>
          <p:cNvPr id="3" name="灯片编号占位符 2">
            <a:extLst>
              <a:ext uri="{FF2B5EF4-FFF2-40B4-BE49-F238E27FC236}">
                <a16:creationId xmlns:a16="http://schemas.microsoft.com/office/drawing/2014/main" id="{923947AA-1193-1143-B40D-BFC07F8BB74F}"/>
              </a:ext>
            </a:extLst>
          </p:cNvPr>
          <p:cNvSpPr>
            <a:spLocks noGrp="1"/>
          </p:cNvSpPr>
          <p:nvPr>
            <p:ph type="sldNum" sz="quarter" idx="12"/>
          </p:nvPr>
        </p:nvSpPr>
        <p:spPr/>
        <p:txBody>
          <a:bodyPr/>
          <a:lstStyle/>
          <a:p>
            <a:fld id="{71CC185F-1F5B-5C48-9016-645B5F733020}" type="slidenum">
              <a:rPr kumimoji="1" lang="zh-CN" altLang="en-US" smtClean="0"/>
              <a:t>14</a:t>
            </a:fld>
            <a:endParaRPr kumimoji="1" lang="zh-CN" altLang="en-US"/>
          </a:p>
        </p:txBody>
      </p:sp>
      <p:sp>
        <p:nvSpPr>
          <p:cNvPr id="6" name="矩形 5">
            <a:extLst>
              <a:ext uri="{FF2B5EF4-FFF2-40B4-BE49-F238E27FC236}">
                <a16:creationId xmlns:a16="http://schemas.microsoft.com/office/drawing/2014/main" id="{B909278A-8C08-5845-BF52-4FA7BB6CB36D}"/>
              </a:ext>
            </a:extLst>
          </p:cNvPr>
          <p:cNvSpPr/>
          <p:nvPr/>
        </p:nvSpPr>
        <p:spPr>
          <a:xfrm>
            <a:off x="11401940" y="5348248"/>
            <a:ext cx="671979" cy="646331"/>
          </a:xfrm>
          <a:prstGeom prst="rect">
            <a:avLst/>
          </a:prstGeom>
        </p:spPr>
        <p:txBody>
          <a:bodyPr wrap="none">
            <a:spAutoFit/>
          </a:bodyPr>
          <a:lstStyle/>
          <a:p>
            <a:pPr lvl="0" algn="r"/>
            <a:r>
              <a:rPr kumimoji="1" lang="en-US" altLang="zh-CN" sz="3600" dirty="0">
                <a:solidFill>
                  <a:prstClr val="black"/>
                </a:solidFill>
                <a:latin typeface="等线" panose="02010600030101010101" pitchFamily="2" charset="-122"/>
              </a:rPr>
              <a:t>13</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5514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838200" y="464516"/>
            <a:ext cx="10515600" cy="1325563"/>
          </a:xfrm>
        </p:spPr>
        <p:txBody>
          <a:bodyPr>
            <a:noAutofit/>
          </a:bodyPr>
          <a:lstStyle/>
          <a:p>
            <a:pPr algn="ctr">
              <a:spcBef>
                <a:spcPts val="1000"/>
              </a:spcBef>
              <a:defRPr/>
            </a:pPr>
            <a:r>
              <a:rPr lang="en-US" altLang="zh-CN" sz="5400" b="1" dirty="0">
                <a:latin typeface="Times New Roman" panose="02020603050405020304" pitchFamily="18" charset="0"/>
                <a:ea typeface="+mn-ea"/>
                <a:cs typeface="Times New Roman" panose="02020603050405020304" pitchFamily="18" charset="0"/>
              </a:rPr>
              <a:t>My simulated Structure</a:t>
            </a:r>
            <a:br>
              <a:rPr lang="en-US" altLang="zh-CN" sz="5400" b="1" dirty="0">
                <a:latin typeface="Times New Roman" panose="02020603050405020304" pitchFamily="18" charset="0"/>
                <a:ea typeface="+mn-ea"/>
                <a:cs typeface="Times New Roman" panose="02020603050405020304" pitchFamily="18" charset="0"/>
              </a:rPr>
            </a:br>
            <a:r>
              <a:rPr lang="en-US" altLang="zh-CN" sz="5400" b="1" dirty="0">
                <a:latin typeface="Times New Roman" panose="02020603050405020304" pitchFamily="18" charset="0"/>
                <a:ea typeface="+mn-ea"/>
                <a:cs typeface="Times New Roman" panose="02020603050405020304" pitchFamily="18" charset="0"/>
              </a:rPr>
              <a:t>encoder</a:t>
            </a:r>
            <a:endParaRPr lang="zh-CN" altLang="en-US" sz="5400" b="1" dirty="0">
              <a:latin typeface="Times New Roman" panose="02020603050405020304" pitchFamily="18" charset="0"/>
              <a:ea typeface="+mn-ea"/>
              <a:cs typeface="Times New Roman" panose="02020603050405020304" pitchFamily="18" charset="0"/>
            </a:endParaRPr>
          </a:p>
        </p:txBody>
      </p:sp>
      <p:pic>
        <p:nvPicPr>
          <p:cNvPr id="11" name="图片 10">
            <a:extLst>
              <a:ext uri="{FF2B5EF4-FFF2-40B4-BE49-F238E27FC236}">
                <a16:creationId xmlns:a16="http://schemas.microsoft.com/office/drawing/2014/main" id="{2F3550E9-2D96-4540-BB94-0B69B3798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05" y="1286933"/>
            <a:ext cx="10316790" cy="5571067"/>
          </a:xfrm>
          <a:prstGeom prst="rect">
            <a:avLst/>
          </a:prstGeom>
        </p:spPr>
      </p:pic>
      <p:sp>
        <p:nvSpPr>
          <p:cNvPr id="4" name="灯片编号占位符 3">
            <a:extLst>
              <a:ext uri="{FF2B5EF4-FFF2-40B4-BE49-F238E27FC236}">
                <a16:creationId xmlns:a16="http://schemas.microsoft.com/office/drawing/2014/main" id="{1B5FE5EE-C19C-E649-B59E-0B2E1E8EE602}"/>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14</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29772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0B2BFDC-77E8-5D4C-92E1-90381274967B}"/>
              </a:ext>
            </a:extLst>
          </p:cNvPr>
          <p:cNvPicPr>
            <a:picLocks noChangeAspect="1"/>
          </p:cNvPicPr>
          <p:nvPr/>
        </p:nvPicPr>
        <p:blipFill>
          <a:blip r:embed="rId3"/>
          <a:stretch>
            <a:fillRect/>
          </a:stretch>
        </p:blipFill>
        <p:spPr>
          <a:xfrm>
            <a:off x="554182" y="0"/>
            <a:ext cx="11083635" cy="6858000"/>
          </a:xfrm>
          <a:prstGeom prst="rect">
            <a:avLst/>
          </a:prstGeom>
        </p:spPr>
      </p:pic>
      <p:sp>
        <p:nvSpPr>
          <p:cNvPr id="3" name="灯片编号占位符 2">
            <a:extLst>
              <a:ext uri="{FF2B5EF4-FFF2-40B4-BE49-F238E27FC236}">
                <a16:creationId xmlns:a16="http://schemas.microsoft.com/office/drawing/2014/main" id="{ED088A80-5ED4-2648-9D04-5FFDB3B116AE}"/>
              </a:ext>
            </a:extLst>
          </p:cNvPr>
          <p:cNvSpPr>
            <a:spLocks noGrp="1"/>
          </p:cNvSpPr>
          <p:nvPr>
            <p:ph type="sldNum" sz="quarter" idx="12"/>
          </p:nvPr>
        </p:nvSpPr>
        <p:spPr/>
        <p:txBody>
          <a:bodyPr/>
          <a:lstStyle/>
          <a:p>
            <a:pPr lvl="0"/>
            <a:r>
              <a:rPr kumimoji="1" lang="en-US" altLang="zh-CN" sz="3600" dirty="0">
                <a:solidFill>
                  <a:schemeClr val="bg1"/>
                </a:solidFill>
                <a:latin typeface="等线" panose="02010600030101010101" pitchFamily="2" charset="-122"/>
              </a:rPr>
              <a:t>15</a:t>
            </a:r>
            <a:endParaRPr kumimoji="1" lang="zh-CN" altLang="en-US" sz="3200" dirty="0">
              <a:solidFill>
                <a:schemeClr val="bg1"/>
              </a:solidFill>
              <a:latin typeface="等线" panose="02010600030101010101" pitchFamily="2" charset="-122"/>
            </a:endParaRPr>
          </a:p>
        </p:txBody>
      </p:sp>
    </p:spTree>
    <p:extLst>
      <p:ext uri="{BB962C8B-B14F-4D97-AF65-F5344CB8AC3E}">
        <p14:creationId xmlns:p14="http://schemas.microsoft.com/office/powerpoint/2010/main" val="46943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a:defRPr/>
            </a:pPr>
            <a:r>
              <a:rPr lang="en-US" altLang="zh-CN" sz="8000" b="1" dirty="0">
                <a:latin typeface="Times New Roman" panose="02020603050405020304" pitchFamily="18" charset="0"/>
                <a:cs typeface="Times New Roman" panose="02020603050405020304" pitchFamily="18" charset="0"/>
              </a:rPr>
              <a:t>My simulated Structure</a:t>
            </a:r>
            <a:br>
              <a:rPr lang="en-US" altLang="zh-CN" sz="8000" b="1" dirty="0">
                <a:latin typeface="Times New Roman" panose="02020603050405020304" pitchFamily="18" charset="0"/>
                <a:cs typeface="Times New Roman" panose="02020603050405020304" pitchFamily="18" charset="0"/>
              </a:rPr>
            </a:br>
            <a:r>
              <a:rPr lang="en-US" altLang="zh-CN" sz="8000" b="1" dirty="0">
                <a:latin typeface="Times New Roman" panose="02020603050405020304" pitchFamily="18" charset="0"/>
                <a:cs typeface="Times New Roman" panose="02020603050405020304" pitchFamily="18" charset="0"/>
              </a:rPr>
              <a:t>decoder</a:t>
            </a:r>
            <a:endParaRPr lang="en-US" altLang="zh-CN" sz="8000" b="1" dirty="0">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B3C39398-309D-D440-9E28-82EA8305F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90" y="1550543"/>
            <a:ext cx="10515600" cy="4942332"/>
          </a:xfrm>
          <a:prstGeom prst="rect">
            <a:avLst/>
          </a:prstGeom>
        </p:spPr>
      </p:pic>
      <p:sp>
        <p:nvSpPr>
          <p:cNvPr id="5" name="灯片编号占位符 4">
            <a:extLst>
              <a:ext uri="{FF2B5EF4-FFF2-40B4-BE49-F238E27FC236}">
                <a16:creationId xmlns:a16="http://schemas.microsoft.com/office/drawing/2014/main" id="{79C6E269-A5E2-5146-B776-836144973A9C}"/>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16</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3852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44FEED25-A34B-6746-8B87-3F7BAE9464D3}"/>
              </a:ext>
            </a:extLst>
          </p:cNvPr>
          <p:cNvPicPr>
            <a:picLocks noChangeAspect="1"/>
          </p:cNvPicPr>
          <p:nvPr/>
        </p:nvPicPr>
        <p:blipFill>
          <a:blip r:embed="rId3"/>
          <a:stretch>
            <a:fillRect/>
          </a:stretch>
        </p:blipFill>
        <p:spPr>
          <a:xfrm>
            <a:off x="554182" y="-4155"/>
            <a:ext cx="10557163" cy="6862155"/>
          </a:xfrm>
          <a:prstGeom prst="rect">
            <a:avLst/>
          </a:prstGeom>
        </p:spPr>
      </p:pic>
      <p:sp>
        <p:nvSpPr>
          <p:cNvPr id="3" name="灯片编号占位符 2">
            <a:extLst>
              <a:ext uri="{FF2B5EF4-FFF2-40B4-BE49-F238E27FC236}">
                <a16:creationId xmlns:a16="http://schemas.microsoft.com/office/drawing/2014/main" id="{4AAA6AB7-6FA6-3E47-BA0A-C590A004DE10}"/>
              </a:ext>
            </a:extLst>
          </p:cNvPr>
          <p:cNvSpPr>
            <a:spLocks noGrp="1"/>
          </p:cNvSpPr>
          <p:nvPr>
            <p:ph type="sldNum" sz="quarter" idx="12"/>
          </p:nvPr>
        </p:nvSpPr>
        <p:spPr>
          <a:xfrm>
            <a:off x="9067800" y="6316593"/>
            <a:ext cx="2743200" cy="365125"/>
          </a:xfrm>
        </p:spPr>
        <p:txBody>
          <a:bodyPr/>
          <a:lstStyle/>
          <a:p>
            <a:pPr lvl="0"/>
            <a:r>
              <a:rPr kumimoji="1" lang="en-US" altLang="zh-CN" sz="3600" dirty="0">
                <a:solidFill>
                  <a:prstClr val="black"/>
                </a:solidFill>
                <a:latin typeface="等线" panose="02010600030101010101" pitchFamily="2" charset="-122"/>
              </a:rPr>
              <a:t>17</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81366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1288441" y="265733"/>
            <a:ext cx="10515600" cy="1325563"/>
          </a:xfrm>
        </p:spPr>
        <p:txBody>
          <a:bodyPr>
            <a:normAutofit fontScale="90000"/>
          </a:bodyPr>
          <a:lstStyle/>
          <a:p>
            <a:pPr algn="ctr">
              <a:spcBef>
                <a:spcPts val="1000"/>
              </a:spcBef>
              <a:defRPr/>
            </a:pPr>
            <a:r>
              <a:rPr lang="en-US" altLang="zh-CN" sz="8000" b="1" dirty="0">
                <a:latin typeface="Times New Roman" panose="02020603050405020304" pitchFamily="18" charset="0"/>
                <a:cs typeface="Times New Roman" panose="02020603050405020304" pitchFamily="18" charset="0"/>
              </a:rPr>
              <a:t>My simulated Structure</a:t>
            </a:r>
            <a:br>
              <a:rPr lang="en-US" altLang="zh-CN" sz="8000" b="1" dirty="0">
                <a:latin typeface="Times New Roman" panose="02020603050405020304" pitchFamily="18" charset="0"/>
                <a:cs typeface="Times New Roman" panose="02020603050405020304" pitchFamily="18" charset="0"/>
              </a:rPr>
            </a:br>
            <a:r>
              <a:rPr lang="en-US" altLang="zh-CN" sz="8000" b="1" dirty="0">
                <a:latin typeface="Times New Roman" panose="02020603050405020304" pitchFamily="18" charset="0"/>
                <a:ea typeface="+mn-ea"/>
                <a:cs typeface="Times New Roman" panose="02020603050405020304" pitchFamily="18" charset="0"/>
              </a:rPr>
              <a:t>discriminator</a:t>
            </a:r>
            <a:endParaRPr lang="zh-CN" altLang="en-US" sz="8000" b="1" dirty="0">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2231C343-0D01-214A-8F2C-AE9733526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81" y="1136848"/>
            <a:ext cx="10273974" cy="5455419"/>
          </a:xfrm>
          <a:prstGeom prst="rect">
            <a:avLst/>
          </a:prstGeom>
        </p:spPr>
      </p:pic>
      <p:sp>
        <p:nvSpPr>
          <p:cNvPr id="5" name="灯片编号占位符 4">
            <a:extLst>
              <a:ext uri="{FF2B5EF4-FFF2-40B4-BE49-F238E27FC236}">
                <a16:creationId xmlns:a16="http://schemas.microsoft.com/office/drawing/2014/main" id="{3AA540CD-06A0-234C-8408-196F33572977}"/>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18</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16146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838200" y="365125"/>
            <a:ext cx="10515600" cy="1325563"/>
          </a:xfrm>
        </p:spPr>
        <p:txBody>
          <a:bodyPr>
            <a:normAutofit/>
          </a:bodyPr>
          <a:lstStyle/>
          <a:p>
            <a:pPr algn="ctr">
              <a:spcBef>
                <a:spcPts val="1000"/>
              </a:spcBef>
              <a:defRPr/>
            </a:pPr>
            <a:r>
              <a:rPr lang="en-US" altLang="zh-CN" sz="7200" b="1" dirty="0">
                <a:latin typeface="Times New Roman" panose="02020603050405020304" pitchFamily="18" charset="0"/>
                <a:ea typeface="+mn-ea"/>
                <a:cs typeface="Times New Roman" panose="02020603050405020304" pitchFamily="18" charset="0"/>
              </a:rPr>
              <a:t>Purpose</a:t>
            </a:r>
            <a:endParaRPr lang="zh-CN" altLang="en-US" b="1" dirty="0">
              <a:latin typeface="Times New Roman" panose="02020603050405020304" pitchFamily="18" charset="0"/>
              <a:ea typeface="+mn-ea"/>
              <a:cs typeface="Times New Roman" panose="02020603050405020304" pitchFamily="18" charset="0"/>
            </a:endParaRPr>
          </a:p>
        </p:txBody>
      </p:sp>
      <p:sp>
        <p:nvSpPr>
          <p:cNvPr id="3" name="内容占位符 2">
            <a:extLst>
              <a:ext uri="{FF2B5EF4-FFF2-40B4-BE49-F238E27FC236}">
                <a16:creationId xmlns:a16="http://schemas.microsoft.com/office/drawing/2014/main" id="{B12972E7-29BE-6F49-8F24-10C97E65C5D1}"/>
              </a:ext>
            </a:extLst>
          </p:cNvPr>
          <p:cNvSpPr>
            <a:spLocks noGrp="1"/>
          </p:cNvSpPr>
          <p:nvPr>
            <p:ph idx="1"/>
          </p:nvPr>
        </p:nvSpPr>
        <p:spPr>
          <a:xfrm>
            <a:off x="503272" y="1933660"/>
            <a:ext cx="12380843" cy="4351338"/>
          </a:xfrm>
        </p:spPr>
        <p:txBody>
          <a:bodyPr>
            <a:normAutofit/>
          </a:bodyPr>
          <a:lstStyle/>
          <a:p>
            <a:pPr marL="0" indent="0">
              <a:buNone/>
            </a:pPr>
            <a:r>
              <a:rPr lang="en" altLang="zh-CN" sz="5400" dirty="0">
                <a:latin typeface="Times New Roman" panose="02020603050405020304" pitchFamily="18" charset="0"/>
                <a:cs typeface="Times New Roman" panose="02020603050405020304" pitchFamily="18" charset="0"/>
              </a:rPr>
              <a:t>This paper proposed a new framework which is based on </a:t>
            </a:r>
            <a:r>
              <a:rPr lang="en" altLang="zh-CN" sz="5400" dirty="0">
                <a:solidFill>
                  <a:srgbClr val="FF0000"/>
                </a:solidFill>
                <a:latin typeface="Times New Roman" panose="02020603050405020304" pitchFamily="18" charset="0"/>
                <a:cs typeface="Times New Roman" panose="02020603050405020304" pitchFamily="18" charset="0"/>
              </a:rPr>
              <a:t>adversarial machine learning </a:t>
            </a:r>
            <a:r>
              <a:rPr lang="en" altLang="zh-CN" sz="5400" dirty="0">
                <a:latin typeface="Times New Roman" panose="02020603050405020304" pitchFamily="18" charset="0"/>
                <a:cs typeface="Times New Roman" panose="02020603050405020304" pitchFamily="18" charset="0"/>
              </a:rPr>
              <a:t>for </a:t>
            </a:r>
            <a:r>
              <a:rPr lang="en" altLang="zh-CN" sz="5400" dirty="0">
                <a:solidFill>
                  <a:srgbClr val="FF0000"/>
                </a:solidFill>
                <a:latin typeface="Times New Roman" panose="02020603050405020304" pitchFamily="18" charset="0"/>
                <a:cs typeface="Times New Roman" panose="02020603050405020304" pitchFamily="18" charset="0"/>
              </a:rPr>
              <a:t>image inpainting</a:t>
            </a:r>
            <a:endParaRPr lang="en" altLang="zh-CN" sz="5400" baseline="30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D63A0F03-A2DF-D246-8A13-C6AEB2EFFC88}"/>
              </a:ext>
            </a:extLst>
          </p:cNvPr>
          <p:cNvPicPr>
            <a:picLocks noChangeAspect="1"/>
          </p:cNvPicPr>
          <p:nvPr/>
        </p:nvPicPr>
        <p:blipFill>
          <a:blip r:embed="rId3"/>
          <a:stretch>
            <a:fillRect/>
          </a:stretch>
        </p:blipFill>
        <p:spPr>
          <a:xfrm>
            <a:off x="1611742" y="4668543"/>
            <a:ext cx="1724961" cy="1694699"/>
          </a:xfrm>
          <a:prstGeom prst="rect">
            <a:avLst/>
          </a:prstGeom>
        </p:spPr>
      </p:pic>
      <p:pic>
        <p:nvPicPr>
          <p:cNvPr id="10" name="图片 9">
            <a:extLst>
              <a:ext uri="{FF2B5EF4-FFF2-40B4-BE49-F238E27FC236}">
                <a16:creationId xmlns:a16="http://schemas.microsoft.com/office/drawing/2014/main" id="{D546F53F-553F-5643-AA6D-708CBC48632B}"/>
              </a:ext>
            </a:extLst>
          </p:cNvPr>
          <p:cNvPicPr>
            <a:picLocks noChangeAspect="1"/>
          </p:cNvPicPr>
          <p:nvPr/>
        </p:nvPicPr>
        <p:blipFill>
          <a:blip r:embed="rId4"/>
          <a:stretch>
            <a:fillRect/>
          </a:stretch>
        </p:blipFill>
        <p:spPr>
          <a:xfrm>
            <a:off x="5575979" y="4689519"/>
            <a:ext cx="1565933" cy="1595479"/>
          </a:xfrm>
          <a:prstGeom prst="rect">
            <a:avLst/>
          </a:prstGeom>
        </p:spPr>
      </p:pic>
      <p:cxnSp>
        <p:nvCxnSpPr>
          <p:cNvPr id="12" name="直线箭头连接符 11">
            <a:extLst>
              <a:ext uri="{FF2B5EF4-FFF2-40B4-BE49-F238E27FC236}">
                <a16:creationId xmlns:a16="http://schemas.microsoft.com/office/drawing/2014/main" id="{3FCBDE71-C854-D44E-A3DB-EC7D9726D1D2}"/>
              </a:ext>
            </a:extLst>
          </p:cNvPr>
          <p:cNvCxnSpPr>
            <a:cxnSpLocks/>
            <a:stCxn id="6" idx="3"/>
          </p:cNvCxnSpPr>
          <p:nvPr/>
        </p:nvCxnSpPr>
        <p:spPr>
          <a:xfrm flipV="1">
            <a:off x="3336703" y="5487259"/>
            <a:ext cx="2124796" cy="286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59C1E9C-F878-CF49-8D73-74D447F7C129}"/>
              </a:ext>
            </a:extLst>
          </p:cNvPr>
          <p:cNvSpPr txBox="1"/>
          <p:nvPr/>
        </p:nvSpPr>
        <p:spPr>
          <a:xfrm>
            <a:off x="7100363" y="4869561"/>
            <a:ext cx="4253437"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(example</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of Cifar-10)</a:t>
            </a:r>
            <a:endParaRPr lang="zh-CN" altLang="en-US" sz="3600" dirty="0">
              <a:latin typeface="Times New Roman" panose="02020603050405020304" pitchFamily="18" charset="0"/>
              <a:cs typeface="Times New Roman" panose="02020603050405020304" pitchFamily="18" charset="0"/>
            </a:endParaRPr>
          </a:p>
        </p:txBody>
      </p:sp>
      <p:sp>
        <p:nvSpPr>
          <p:cNvPr id="7" name="灯片编号占位符 6">
            <a:extLst>
              <a:ext uri="{FF2B5EF4-FFF2-40B4-BE49-F238E27FC236}">
                <a16:creationId xmlns:a16="http://schemas.microsoft.com/office/drawing/2014/main" id="{82BDD12A-1134-9843-B11A-2B523D08209B}"/>
              </a:ext>
            </a:extLst>
          </p:cNvPr>
          <p:cNvSpPr>
            <a:spLocks noGrp="1"/>
          </p:cNvSpPr>
          <p:nvPr>
            <p:ph type="sldNum" sz="quarter" idx="12"/>
          </p:nvPr>
        </p:nvSpPr>
        <p:spPr/>
        <p:txBody>
          <a:bodyPr/>
          <a:lstStyle/>
          <a:p>
            <a:r>
              <a:rPr kumimoji="1" lang="en-US" altLang="zh-CN" sz="3600" dirty="0">
                <a:solidFill>
                  <a:schemeClr val="tx1"/>
                </a:solidFill>
                <a:latin typeface="+mn-ea"/>
              </a:rPr>
              <a:t>1</a:t>
            </a:r>
            <a:endParaRPr kumimoji="1" lang="zh-CN" altLang="en-US" dirty="0">
              <a:solidFill>
                <a:schemeClr val="tx1"/>
              </a:solidFill>
              <a:latin typeface="+mn-ea"/>
            </a:endParaRPr>
          </a:p>
        </p:txBody>
      </p:sp>
    </p:spTree>
    <p:extLst>
      <p:ext uri="{BB962C8B-B14F-4D97-AF65-F5344CB8AC3E}">
        <p14:creationId xmlns:p14="http://schemas.microsoft.com/office/powerpoint/2010/main" val="191431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FD84612-4A52-1341-8781-7F9224B47608}"/>
              </a:ext>
            </a:extLst>
          </p:cNvPr>
          <p:cNvPicPr>
            <a:picLocks noChangeAspect="1"/>
          </p:cNvPicPr>
          <p:nvPr/>
        </p:nvPicPr>
        <p:blipFill>
          <a:blip r:embed="rId3"/>
          <a:stretch>
            <a:fillRect/>
          </a:stretch>
        </p:blipFill>
        <p:spPr>
          <a:xfrm>
            <a:off x="304800" y="72524"/>
            <a:ext cx="11582400" cy="6785476"/>
          </a:xfrm>
          <a:prstGeom prst="rect">
            <a:avLst/>
          </a:prstGeom>
        </p:spPr>
      </p:pic>
      <p:sp>
        <p:nvSpPr>
          <p:cNvPr id="3" name="灯片编号占位符 2">
            <a:extLst>
              <a:ext uri="{FF2B5EF4-FFF2-40B4-BE49-F238E27FC236}">
                <a16:creationId xmlns:a16="http://schemas.microsoft.com/office/drawing/2014/main" id="{25F7E39A-172B-D04A-82F1-3DD0C1C32945}"/>
              </a:ext>
            </a:extLst>
          </p:cNvPr>
          <p:cNvSpPr>
            <a:spLocks noGrp="1"/>
          </p:cNvSpPr>
          <p:nvPr>
            <p:ph type="sldNum" sz="quarter" idx="12"/>
          </p:nvPr>
        </p:nvSpPr>
        <p:spPr/>
        <p:txBody>
          <a:bodyPr/>
          <a:lstStyle/>
          <a:p>
            <a:pPr lvl="0"/>
            <a:r>
              <a:rPr kumimoji="1" lang="en-US" altLang="zh-CN" sz="3600" dirty="0">
                <a:solidFill>
                  <a:schemeClr val="bg1"/>
                </a:solidFill>
                <a:latin typeface="等线" panose="02010600030101010101" pitchFamily="2" charset="-122"/>
              </a:rPr>
              <a:t>19</a:t>
            </a:r>
            <a:endParaRPr kumimoji="1" lang="zh-CN" altLang="en-US" sz="3200" dirty="0">
              <a:solidFill>
                <a:schemeClr val="bg1"/>
              </a:solidFill>
              <a:latin typeface="等线" panose="02010600030101010101" pitchFamily="2" charset="-122"/>
            </a:endParaRPr>
          </a:p>
        </p:txBody>
      </p:sp>
    </p:spTree>
    <p:extLst>
      <p:ext uri="{BB962C8B-B14F-4D97-AF65-F5344CB8AC3E}">
        <p14:creationId xmlns:p14="http://schemas.microsoft.com/office/powerpoint/2010/main" val="257888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E18B5-08E8-C342-AD90-1E66B43671EF}"/>
              </a:ext>
            </a:extLst>
          </p:cNvPr>
          <p:cNvSpPr>
            <a:spLocks noGrp="1"/>
          </p:cNvSpPr>
          <p:nvPr>
            <p:ph type="title"/>
          </p:nvPr>
        </p:nvSpPr>
        <p:spPr>
          <a:xfrm>
            <a:off x="870204" y="606564"/>
            <a:ext cx="10451592" cy="1325563"/>
          </a:xfrm>
        </p:spPr>
        <p:txBody>
          <a:bodyPr anchor="ctr">
            <a:normAutofit/>
          </a:bodyPr>
          <a:lstStyle/>
          <a:p>
            <a:r>
              <a:rPr lang="en-US" altLang="zh-CN" sz="4400" b="1" dirty="0">
                <a:latin typeface="Times New Roman" panose="02020603050405020304" pitchFamily="18" charset="0"/>
                <a:cs typeface="Times New Roman" panose="02020603050405020304" pitchFamily="18" charset="0"/>
              </a:rPr>
              <a:t>My</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Simulated Results</a:t>
            </a:r>
            <a:br>
              <a:rPr lang="en-US" altLang="zh-CN" sz="4400" b="1" dirty="0">
                <a:latin typeface="Times New Roman" panose="02020603050405020304" pitchFamily="18" charset="0"/>
                <a:cs typeface="Times New Roman" panose="02020603050405020304" pitchFamily="18" charset="0"/>
              </a:rPr>
            </a:br>
            <a:r>
              <a:rPr lang="en-US" altLang="zh-CN" b="1" dirty="0">
                <a:solidFill>
                  <a:prstClr val="black"/>
                </a:solidFill>
                <a:latin typeface="Times New Roman" panose="02020603050405020304" pitchFamily="18" charset="0"/>
                <a:cs typeface="Times New Roman" panose="02020603050405020304" pitchFamily="18" charset="0"/>
              </a:rPr>
              <a:t>(reconstruction loss + adversarial loss )</a:t>
            </a:r>
            <a:endParaRPr kumimoji="1" lang="zh-CN" altLang="en-US" sz="4400" dirty="0"/>
          </a:p>
        </p:txBody>
      </p:sp>
      <p:pic>
        <p:nvPicPr>
          <p:cNvPr id="7" name="图片 6">
            <a:extLst>
              <a:ext uri="{FF2B5EF4-FFF2-40B4-BE49-F238E27FC236}">
                <a16:creationId xmlns:a16="http://schemas.microsoft.com/office/drawing/2014/main" id="{CEA142CB-95E9-784E-B595-7355F00694C0}"/>
              </a:ext>
            </a:extLst>
          </p:cNvPr>
          <p:cNvPicPr>
            <a:picLocks noChangeAspect="1"/>
          </p:cNvPicPr>
          <p:nvPr/>
        </p:nvPicPr>
        <p:blipFill>
          <a:blip r:embed="rId3"/>
          <a:stretch>
            <a:fillRect/>
          </a:stretch>
        </p:blipFill>
        <p:spPr>
          <a:xfrm>
            <a:off x="6172789" y="2267878"/>
            <a:ext cx="5714411" cy="3433164"/>
          </a:xfrm>
          <a:prstGeom prst="rect">
            <a:avLst/>
          </a:prstGeom>
        </p:spPr>
      </p:pic>
      <p:pic>
        <p:nvPicPr>
          <p:cNvPr id="12" name="图片 11">
            <a:extLst>
              <a:ext uri="{FF2B5EF4-FFF2-40B4-BE49-F238E27FC236}">
                <a16:creationId xmlns:a16="http://schemas.microsoft.com/office/drawing/2014/main" id="{8E57BFBC-F81F-AA4D-8595-7EE8CAFA35FD}"/>
              </a:ext>
            </a:extLst>
          </p:cNvPr>
          <p:cNvPicPr>
            <a:picLocks noChangeAspect="1"/>
          </p:cNvPicPr>
          <p:nvPr/>
        </p:nvPicPr>
        <p:blipFill>
          <a:blip r:embed="rId4"/>
          <a:stretch>
            <a:fillRect/>
          </a:stretch>
        </p:blipFill>
        <p:spPr>
          <a:xfrm>
            <a:off x="618413" y="2175114"/>
            <a:ext cx="5149009" cy="3525091"/>
          </a:xfrm>
          <a:prstGeom prst="rect">
            <a:avLst/>
          </a:prstGeom>
        </p:spPr>
      </p:pic>
      <p:sp>
        <p:nvSpPr>
          <p:cNvPr id="4" name="灯片编号占位符 3">
            <a:extLst>
              <a:ext uri="{FF2B5EF4-FFF2-40B4-BE49-F238E27FC236}">
                <a16:creationId xmlns:a16="http://schemas.microsoft.com/office/drawing/2014/main" id="{8FB6A964-DEC7-4647-A727-D5E812683802}"/>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20</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3748768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A837BF9-FD8B-4C43-B38F-BA8BB29878B5}"/>
              </a:ext>
            </a:extLst>
          </p:cNvPr>
          <p:cNvPicPr>
            <a:picLocks noChangeAspect="1"/>
          </p:cNvPicPr>
          <p:nvPr/>
        </p:nvPicPr>
        <p:blipFill>
          <a:blip r:embed="rId3"/>
          <a:stretch>
            <a:fillRect/>
          </a:stretch>
        </p:blipFill>
        <p:spPr>
          <a:xfrm>
            <a:off x="870204" y="1657152"/>
            <a:ext cx="1800000" cy="1985294"/>
          </a:xfrm>
          <a:prstGeom prst="rect">
            <a:avLst/>
          </a:prstGeom>
        </p:spPr>
      </p:pic>
      <p:pic>
        <p:nvPicPr>
          <p:cNvPr id="9" name="图片 8">
            <a:extLst>
              <a:ext uri="{FF2B5EF4-FFF2-40B4-BE49-F238E27FC236}">
                <a16:creationId xmlns:a16="http://schemas.microsoft.com/office/drawing/2014/main" id="{0D3C75ED-140E-A249-8660-F9850BBCAB1D}"/>
              </a:ext>
            </a:extLst>
          </p:cNvPr>
          <p:cNvPicPr>
            <a:picLocks noChangeAspect="1"/>
          </p:cNvPicPr>
          <p:nvPr/>
        </p:nvPicPr>
        <p:blipFill>
          <a:blip r:embed="rId4"/>
          <a:stretch>
            <a:fillRect/>
          </a:stretch>
        </p:blipFill>
        <p:spPr>
          <a:xfrm>
            <a:off x="4743450" y="1712010"/>
            <a:ext cx="1800000" cy="1930436"/>
          </a:xfrm>
          <a:prstGeom prst="rect">
            <a:avLst/>
          </a:prstGeom>
        </p:spPr>
      </p:pic>
      <p:pic>
        <p:nvPicPr>
          <p:cNvPr id="11" name="图片 10">
            <a:extLst>
              <a:ext uri="{FF2B5EF4-FFF2-40B4-BE49-F238E27FC236}">
                <a16:creationId xmlns:a16="http://schemas.microsoft.com/office/drawing/2014/main" id="{CB3DB84C-A63B-2842-A36A-A71D55752D6D}"/>
              </a:ext>
            </a:extLst>
          </p:cNvPr>
          <p:cNvPicPr>
            <a:picLocks noChangeAspect="1"/>
          </p:cNvPicPr>
          <p:nvPr/>
        </p:nvPicPr>
        <p:blipFill>
          <a:blip r:embed="rId5"/>
          <a:stretch>
            <a:fillRect/>
          </a:stretch>
        </p:blipFill>
        <p:spPr>
          <a:xfrm>
            <a:off x="9050684" y="1630434"/>
            <a:ext cx="1800000" cy="1938462"/>
          </a:xfrm>
          <a:prstGeom prst="rect">
            <a:avLst/>
          </a:prstGeom>
        </p:spPr>
      </p:pic>
      <p:sp>
        <p:nvSpPr>
          <p:cNvPr id="13" name="标题 1">
            <a:extLst>
              <a:ext uri="{FF2B5EF4-FFF2-40B4-BE49-F238E27FC236}">
                <a16:creationId xmlns:a16="http://schemas.microsoft.com/office/drawing/2014/main" id="{AF985D20-A6C0-CC4E-984D-53FF8047B573}"/>
              </a:ext>
            </a:extLst>
          </p:cNvPr>
          <p:cNvSpPr>
            <a:spLocks noGrp="1"/>
          </p:cNvSpPr>
          <p:nvPr>
            <p:ph type="title"/>
          </p:nvPr>
        </p:nvSpPr>
        <p:spPr>
          <a:xfrm>
            <a:off x="870204" y="606564"/>
            <a:ext cx="10451592" cy="1325563"/>
          </a:xfrm>
        </p:spPr>
        <p:txBody>
          <a:bodyPr anchor="ctr">
            <a:normAutofit/>
          </a:bodyPr>
          <a:lstStyle/>
          <a:p>
            <a:r>
              <a:rPr lang="en-US" altLang="zh-CN" sz="4400" b="1" dirty="0">
                <a:latin typeface="Times New Roman" panose="02020603050405020304" pitchFamily="18" charset="0"/>
                <a:cs typeface="Times New Roman" panose="02020603050405020304" pitchFamily="18" charset="0"/>
              </a:rPr>
              <a:t>My</a:t>
            </a:r>
            <a:r>
              <a:rPr lang="zh-CN" altLang="en-US" sz="4400" b="1" dirty="0">
                <a:latin typeface="Times New Roman" panose="02020603050405020304" pitchFamily="18" charset="0"/>
                <a:cs typeface="Times New Roman" panose="02020603050405020304" pitchFamily="18" charset="0"/>
              </a:rPr>
              <a:t> </a:t>
            </a:r>
            <a:r>
              <a:rPr lang="en-US" altLang="zh-CN" sz="4400" b="1" dirty="0">
                <a:latin typeface="Times New Roman" panose="02020603050405020304" pitchFamily="18" charset="0"/>
                <a:cs typeface="Times New Roman" panose="02020603050405020304" pitchFamily="18" charset="0"/>
              </a:rPr>
              <a:t>Simulated Results</a:t>
            </a:r>
            <a:br>
              <a:rPr lang="en-US" altLang="zh-CN" sz="4400" b="1" dirty="0">
                <a:latin typeface="Times New Roman" panose="02020603050405020304" pitchFamily="18" charset="0"/>
                <a:cs typeface="Times New Roman" panose="02020603050405020304" pitchFamily="18" charset="0"/>
              </a:rPr>
            </a:br>
            <a:endParaRPr kumimoji="1" lang="zh-CN" altLang="en-US" sz="4400" dirty="0"/>
          </a:p>
        </p:txBody>
      </p:sp>
      <p:pic>
        <p:nvPicPr>
          <p:cNvPr id="15" name="图片 14">
            <a:extLst>
              <a:ext uri="{FF2B5EF4-FFF2-40B4-BE49-F238E27FC236}">
                <a16:creationId xmlns:a16="http://schemas.microsoft.com/office/drawing/2014/main" id="{18282FDC-DCC6-024C-BECF-B02527BE9BFD}"/>
              </a:ext>
            </a:extLst>
          </p:cNvPr>
          <p:cNvPicPr>
            <a:picLocks noChangeAspect="1"/>
          </p:cNvPicPr>
          <p:nvPr/>
        </p:nvPicPr>
        <p:blipFill>
          <a:blip r:embed="rId6"/>
          <a:stretch>
            <a:fillRect/>
          </a:stretch>
        </p:blipFill>
        <p:spPr>
          <a:xfrm>
            <a:off x="870204" y="4407534"/>
            <a:ext cx="1800000" cy="1843902"/>
          </a:xfrm>
          <a:prstGeom prst="rect">
            <a:avLst/>
          </a:prstGeom>
        </p:spPr>
      </p:pic>
      <p:pic>
        <p:nvPicPr>
          <p:cNvPr id="17" name="图片 16">
            <a:extLst>
              <a:ext uri="{FF2B5EF4-FFF2-40B4-BE49-F238E27FC236}">
                <a16:creationId xmlns:a16="http://schemas.microsoft.com/office/drawing/2014/main" id="{2ECBABDD-DDA3-B24D-827E-E1CF1C99D8AE}"/>
              </a:ext>
            </a:extLst>
          </p:cNvPr>
          <p:cNvPicPr>
            <a:picLocks noChangeAspect="1"/>
          </p:cNvPicPr>
          <p:nvPr/>
        </p:nvPicPr>
        <p:blipFill>
          <a:blip r:embed="rId7"/>
          <a:stretch>
            <a:fillRect/>
          </a:stretch>
        </p:blipFill>
        <p:spPr>
          <a:xfrm>
            <a:off x="4743450" y="4407534"/>
            <a:ext cx="1800000" cy="1758140"/>
          </a:xfrm>
          <a:prstGeom prst="rect">
            <a:avLst/>
          </a:prstGeom>
        </p:spPr>
      </p:pic>
      <p:pic>
        <p:nvPicPr>
          <p:cNvPr id="19" name="图片 18">
            <a:extLst>
              <a:ext uri="{FF2B5EF4-FFF2-40B4-BE49-F238E27FC236}">
                <a16:creationId xmlns:a16="http://schemas.microsoft.com/office/drawing/2014/main" id="{16CAC984-687F-1B4E-9E6F-0336ADEC4788}"/>
              </a:ext>
            </a:extLst>
          </p:cNvPr>
          <p:cNvPicPr>
            <a:picLocks noChangeAspect="1"/>
          </p:cNvPicPr>
          <p:nvPr/>
        </p:nvPicPr>
        <p:blipFill>
          <a:blip r:embed="rId8"/>
          <a:stretch>
            <a:fillRect/>
          </a:stretch>
        </p:blipFill>
        <p:spPr>
          <a:xfrm>
            <a:off x="9153577" y="4492345"/>
            <a:ext cx="1800000" cy="1759091"/>
          </a:xfrm>
          <a:prstGeom prst="rect">
            <a:avLst/>
          </a:prstGeom>
        </p:spPr>
      </p:pic>
      <p:cxnSp>
        <p:nvCxnSpPr>
          <p:cNvPr id="20" name="直线箭头连接符 19">
            <a:extLst>
              <a:ext uri="{FF2B5EF4-FFF2-40B4-BE49-F238E27FC236}">
                <a16:creationId xmlns:a16="http://schemas.microsoft.com/office/drawing/2014/main" id="{5883B67F-6ABF-A444-B377-99F4024AC4D9}"/>
              </a:ext>
            </a:extLst>
          </p:cNvPr>
          <p:cNvCxnSpPr>
            <a:cxnSpLocks/>
          </p:cNvCxnSpPr>
          <p:nvPr/>
        </p:nvCxnSpPr>
        <p:spPr>
          <a:xfrm>
            <a:off x="2670204" y="2630787"/>
            <a:ext cx="207324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直线箭头连接符 21">
            <a:extLst>
              <a:ext uri="{FF2B5EF4-FFF2-40B4-BE49-F238E27FC236}">
                <a16:creationId xmlns:a16="http://schemas.microsoft.com/office/drawing/2014/main" id="{0CD259E3-FCB0-0548-A004-7430C13B226E}"/>
              </a:ext>
            </a:extLst>
          </p:cNvPr>
          <p:cNvCxnSpPr>
            <a:cxnSpLocks/>
          </p:cNvCxnSpPr>
          <p:nvPr/>
        </p:nvCxnSpPr>
        <p:spPr>
          <a:xfrm>
            <a:off x="2670204" y="5307726"/>
            <a:ext cx="207324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CF43B96D-29AE-5F4F-8B04-065122DA0B1B}"/>
              </a:ext>
            </a:extLst>
          </p:cNvPr>
          <p:cNvCxnSpPr>
            <a:cxnSpLocks/>
          </p:cNvCxnSpPr>
          <p:nvPr/>
        </p:nvCxnSpPr>
        <p:spPr>
          <a:xfrm>
            <a:off x="6738621" y="2630787"/>
            <a:ext cx="207324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1CB891AE-46C6-7748-91CD-48060BC40470}"/>
              </a:ext>
            </a:extLst>
          </p:cNvPr>
          <p:cNvCxnSpPr>
            <a:cxnSpLocks/>
          </p:cNvCxnSpPr>
          <p:nvPr/>
        </p:nvCxnSpPr>
        <p:spPr>
          <a:xfrm>
            <a:off x="6738621" y="5307726"/>
            <a:ext cx="207324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灯片编号占位符 2">
            <a:extLst>
              <a:ext uri="{FF2B5EF4-FFF2-40B4-BE49-F238E27FC236}">
                <a16:creationId xmlns:a16="http://schemas.microsoft.com/office/drawing/2014/main" id="{26D8F379-9E42-3341-97D3-21E466619967}"/>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21</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106155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F477A1D-86A3-F444-9E34-D34A65824F74}"/>
              </a:ext>
            </a:extLst>
          </p:cNvPr>
          <p:cNvSpPr txBox="1">
            <a:spLocks/>
          </p:cNvSpPr>
          <p:nvPr/>
        </p:nvSpPr>
        <p:spPr>
          <a:xfrm>
            <a:off x="838200" y="39395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6600" b="1" dirty="0">
                <a:solidFill>
                  <a:prstClr val="black"/>
                </a:solidFill>
                <a:latin typeface="Times New Roman" panose="02020603050405020304" pitchFamily="18" charset="0"/>
                <a:cs typeface="Times New Roman" panose="02020603050405020304" pitchFamily="18" charset="0"/>
              </a:rPr>
              <a:t>Conclusion</a:t>
            </a:r>
            <a:endParaRPr kumimoji="1" lang="zh-CN" altLang="en-US" dirty="0"/>
          </a:p>
        </p:txBody>
      </p:sp>
      <p:sp>
        <p:nvSpPr>
          <p:cNvPr id="2" name="矩形 1">
            <a:extLst>
              <a:ext uri="{FF2B5EF4-FFF2-40B4-BE49-F238E27FC236}">
                <a16:creationId xmlns:a16="http://schemas.microsoft.com/office/drawing/2014/main" id="{9D82D30D-95E6-2346-9E19-7DB15196CCDB}"/>
              </a:ext>
            </a:extLst>
          </p:cNvPr>
          <p:cNvSpPr/>
          <p:nvPr/>
        </p:nvSpPr>
        <p:spPr>
          <a:xfrm>
            <a:off x="838200" y="1334017"/>
            <a:ext cx="2661306" cy="769441"/>
          </a:xfrm>
          <a:prstGeom prst="rect">
            <a:avLst/>
          </a:prstGeom>
        </p:spPr>
        <p:txBody>
          <a:bodyPr wrap="none">
            <a:spAutoFit/>
          </a:bodyPr>
          <a:lstStyle/>
          <a:p>
            <a:r>
              <a:rPr kumimoji="1" lang="en" altLang="zh-CN" sz="4400" b="1" dirty="0">
                <a:solidFill>
                  <a:prstClr val="black"/>
                </a:solidFill>
                <a:latin typeface="Times New Roman" panose="02020603050405020304" pitchFamily="18" charset="0"/>
                <a:ea typeface="+mj-ea"/>
                <a:cs typeface="Times New Roman" panose="02020603050405020304" pitchFamily="18" charset="0"/>
              </a:rPr>
              <a:t>advantage</a:t>
            </a:r>
            <a:endParaRPr kumimoji="1" lang="en" altLang="zh-CN" sz="3600" b="1" dirty="0">
              <a:solidFill>
                <a:prstClr val="black"/>
              </a:solidFill>
              <a:latin typeface="Times New Roman" panose="02020603050405020304" pitchFamily="18" charset="0"/>
              <a:ea typeface="+mj-ea"/>
              <a:cs typeface="Times New Roman" panose="02020603050405020304" pitchFamily="18" charset="0"/>
            </a:endParaRPr>
          </a:p>
        </p:txBody>
      </p:sp>
      <p:sp>
        <p:nvSpPr>
          <p:cNvPr id="6" name="矩形 5">
            <a:extLst>
              <a:ext uri="{FF2B5EF4-FFF2-40B4-BE49-F238E27FC236}">
                <a16:creationId xmlns:a16="http://schemas.microsoft.com/office/drawing/2014/main" id="{6F288B80-0676-FA47-82A3-38E85EC14D89}"/>
              </a:ext>
            </a:extLst>
          </p:cNvPr>
          <p:cNvSpPr/>
          <p:nvPr/>
        </p:nvSpPr>
        <p:spPr>
          <a:xfrm>
            <a:off x="838200" y="3734101"/>
            <a:ext cx="3352200" cy="769441"/>
          </a:xfrm>
          <a:prstGeom prst="rect">
            <a:avLst/>
          </a:prstGeom>
        </p:spPr>
        <p:txBody>
          <a:bodyPr wrap="none">
            <a:spAutoFit/>
          </a:bodyPr>
          <a:lstStyle/>
          <a:p>
            <a:r>
              <a:rPr kumimoji="1" lang="en" altLang="zh-CN" sz="4400" b="1" dirty="0">
                <a:solidFill>
                  <a:prstClr val="black"/>
                </a:solidFill>
                <a:latin typeface="Times New Roman" panose="02020603050405020304" pitchFamily="18" charset="0"/>
                <a:ea typeface="+mj-ea"/>
                <a:cs typeface="Times New Roman" panose="02020603050405020304" pitchFamily="18" charset="0"/>
              </a:rPr>
              <a:t>disadvantage</a:t>
            </a:r>
            <a:endParaRPr kumimoji="1" lang="en" altLang="zh-CN" sz="3600" b="1" dirty="0">
              <a:solidFill>
                <a:prstClr val="black"/>
              </a:solidFill>
              <a:latin typeface="Times New Roman" panose="02020603050405020304" pitchFamily="18" charset="0"/>
              <a:ea typeface="+mj-ea"/>
              <a:cs typeface="Times New Roman" panose="02020603050405020304" pitchFamily="18" charset="0"/>
            </a:endParaRPr>
          </a:p>
        </p:txBody>
      </p:sp>
      <p:sp>
        <p:nvSpPr>
          <p:cNvPr id="4" name="矩形 3">
            <a:extLst>
              <a:ext uri="{FF2B5EF4-FFF2-40B4-BE49-F238E27FC236}">
                <a16:creationId xmlns:a16="http://schemas.microsoft.com/office/drawing/2014/main" id="{99CFA8AD-DB0D-C146-99F1-2E031765FB4B}"/>
              </a:ext>
            </a:extLst>
          </p:cNvPr>
          <p:cNvSpPr/>
          <p:nvPr/>
        </p:nvSpPr>
        <p:spPr>
          <a:xfrm>
            <a:off x="1380909" y="4567872"/>
            <a:ext cx="3570208" cy="584775"/>
          </a:xfrm>
          <a:prstGeom prst="rect">
            <a:avLst/>
          </a:prstGeom>
        </p:spPr>
        <p:txBody>
          <a:bodyPr wrap="none">
            <a:spAutoFit/>
          </a:bodyPr>
          <a:lstStyle/>
          <a:p>
            <a:r>
              <a:rPr lang="en" altLang="zh-CN" sz="3200" dirty="0">
                <a:solidFill>
                  <a:prstClr val="black"/>
                </a:solidFill>
                <a:latin typeface="Times New Roman" panose="02020603050405020304" pitchFamily="18" charset="0"/>
                <a:cs typeface="Times New Roman" panose="02020603050405020304" pitchFamily="18" charset="0"/>
              </a:rPr>
              <a:t>1. boundary artifacts</a:t>
            </a:r>
            <a:endParaRPr lang="zh-CN" altLang="en-US" sz="3200" dirty="0"/>
          </a:p>
        </p:txBody>
      </p:sp>
      <p:sp>
        <p:nvSpPr>
          <p:cNvPr id="7" name="矩形 6">
            <a:extLst>
              <a:ext uri="{FF2B5EF4-FFF2-40B4-BE49-F238E27FC236}">
                <a16:creationId xmlns:a16="http://schemas.microsoft.com/office/drawing/2014/main" id="{90D20EA3-B851-ED4B-9ADA-96DD69EA4E6B}"/>
              </a:ext>
            </a:extLst>
          </p:cNvPr>
          <p:cNvSpPr/>
          <p:nvPr/>
        </p:nvSpPr>
        <p:spPr>
          <a:xfrm>
            <a:off x="1380909" y="5145119"/>
            <a:ext cx="3833101" cy="584775"/>
          </a:xfrm>
          <a:prstGeom prst="rect">
            <a:avLst/>
          </a:prstGeom>
        </p:spPr>
        <p:txBody>
          <a:bodyPr wrap="none">
            <a:spAutoFit/>
          </a:bodyPr>
          <a:lstStyle/>
          <a:p>
            <a:r>
              <a:rPr lang="en" altLang="zh-CN" sz="3200" dirty="0">
                <a:solidFill>
                  <a:prstClr val="black"/>
                </a:solidFill>
                <a:latin typeface="Times New Roman" panose="02020603050405020304" pitchFamily="18" charset="0"/>
                <a:cs typeface="Times New Roman" panose="02020603050405020304" pitchFamily="18" charset="0"/>
              </a:rPr>
              <a:t>2. distorted structures </a:t>
            </a:r>
            <a:endParaRPr lang="zh-CN" altLang="en-US" sz="3200" dirty="0"/>
          </a:p>
        </p:txBody>
      </p:sp>
      <p:sp>
        <p:nvSpPr>
          <p:cNvPr id="8" name="矩形 7">
            <a:extLst>
              <a:ext uri="{FF2B5EF4-FFF2-40B4-BE49-F238E27FC236}">
                <a16:creationId xmlns:a16="http://schemas.microsoft.com/office/drawing/2014/main" id="{77DC8F57-5937-9E4A-863E-D797F420FF6F}"/>
              </a:ext>
            </a:extLst>
          </p:cNvPr>
          <p:cNvSpPr/>
          <p:nvPr/>
        </p:nvSpPr>
        <p:spPr>
          <a:xfrm>
            <a:off x="1380909" y="5786956"/>
            <a:ext cx="8929047" cy="584775"/>
          </a:xfrm>
          <a:prstGeom prst="rect">
            <a:avLst/>
          </a:prstGeom>
        </p:spPr>
        <p:txBody>
          <a:bodyPr wrap="none">
            <a:spAutoFit/>
          </a:bodyPr>
          <a:lstStyle/>
          <a:p>
            <a:r>
              <a:rPr lang="en" altLang="zh-CN" sz="3200" dirty="0">
                <a:solidFill>
                  <a:prstClr val="black"/>
                </a:solidFill>
                <a:latin typeface="Times New Roman" panose="02020603050405020304" pitchFamily="18" charset="0"/>
                <a:cs typeface="Times New Roman" panose="02020603050405020304" pitchFamily="18" charset="0"/>
              </a:rPr>
              <a:t>3. blurry textures inconsistent with surrounding areas</a:t>
            </a:r>
            <a:endParaRPr lang="zh-CN" altLang="en-US" sz="3200" dirty="0"/>
          </a:p>
        </p:txBody>
      </p:sp>
      <p:sp>
        <p:nvSpPr>
          <p:cNvPr id="9" name="矩形 8">
            <a:extLst>
              <a:ext uri="{FF2B5EF4-FFF2-40B4-BE49-F238E27FC236}">
                <a16:creationId xmlns:a16="http://schemas.microsoft.com/office/drawing/2014/main" id="{A46F841B-359A-C344-BD94-045671DE071F}"/>
              </a:ext>
            </a:extLst>
          </p:cNvPr>
          <p:cNvSpPr/>
          <p:nvPr/>
        </p:nvSpPr>
        <p:spPr>
          <a:xfrm>
            <a:off x="1380909" y="1987028"/>
            <a:ext cx="5246949" cy="584775"/>
          </a:xfrm>
          <a:prstGeom prst="rect">
            <a:avLst/>
          </a:prstGeom>
        </p:spPr>
        <p:txBody>
          <a:bodyPr wrap="none">
            <a:spAutoFit/>
          </a:bodyPr>
          <a:lstStyle/>
          <a:p>
            <a:r>
              <a:rPr kumimoji="1" lang="en" altLang="zh-CN" sz="3200" dirty="0">
                <a:solidFill>
                  <a:prstClr val="black"/>
                </a:solidFill>
                <a:latin typeface="Times New Roman" panose="02020603050405020304" pitchFamily="18" charset="0"/>
                <a:ea typeface="+mj-ea"/>
                <a:cs typeface="Times New Roman" panose="02020603050405020304" pitchFamily="18" charset="0"/>
              </a:rPr>
              <a:t>1. learn feature representations</a:t>
            </a:r>
            <a:endParaRPr lang="zh-CN" altLang="en-US" sz="3200" dirty="0"/>
          </a:p>
        </p:txBody>
      </p:sp>
      <p:sp>
        <p:nvSpPr>
          <p:cNvPr id="10" name="矩形 9">
            <a:extLst>
              <a:ext uri="{FF2B5EF4-FFF2-40B4-BE49-F238E27FC236}">
                <a16:creationId xmlns:a16="http://schemas.microsoft.com/office/drawing/2014/main" id="{75C387ED-3C27-CE46-8205-BDE11B97888A}"/>
              </a:ext>
            </a:extLst>
          </p:cNvPr>
          <p:cNvSpPr/>
          <p:nvPr/>
        </p:nvSpPr>
        <p:spPr>
          <a:xfrm>
            <a:off x="1380909" y="2554851"/>
            <a:ext cx="9486274" cy="1077218"/>
          </a:xfrm>
          <a:prstGeom prst="rect">
            <a:avLst/>
          </a:prstGeom>
        </p:spPr>
        <p:txBody>
          <a:bodyPr wrap="square">
            <a:spAutoFit/>
          </a:bodyPr>
          <a:lstStyle/>
          <a:p>
            <a:r>
              <a:rPr kumimoji="1" lang="en" altLang="zh-CN" sz="3200" dirty="0">
                <a:solidFill>
                  <a:prstClr val="black"/>
                </a:solidFill>
                <a:latin typeface="Times New Roman" panose="02020603050405020304" pitchFamily="18" charset="0"/>
                <a:ea typeface="+mj-ea"/>
                <a:cs typeface="Times New Roman" panose="02020603050405020304" pitchFamily="18" charset="0"/>
              </a:rPr>
              <a:t>2. conditioned on context advance the state of the art in   semantic inpainting</a:t>
            </a:r>
          </a:p>
        </p:txBody>
      </p:sp>
      <p:sp>
        <p:nvSpPr>
          <p:cNvPr id="11" name="灯片编号占位符 10">
            <a:extLst>
              <a:ext uri="{FF2B5EF4-FFF2-40B4-BE49-F238E27FC236}">
                <a16:creationId xmlns:a16="http://schemas.microsoft.com/office/drawing/2014/main" id="{774A44A4-9A80-4B4A-BA1B-05AC8BBFC09A}"/>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22</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168720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E18B5-08E8-C342-AD90-1E66B43671EF}"/>
              </a:ext>
            </a:extLst>
          </p:cNvPr>
          <p:cNvSpPr>
            <a:spLocks noGrp="1"/>
          </p:cNvSpPr>
          <p:nvPr>
            <p:ph type="title"/>
          </p:nvPr>
        </p:nvSpPr>
        <p:spPr>
          <a:xfrm>
            <a:off x="838200" y="365124"/>
            <a:ext cx="10515600" cy="1325563"/>
          </a:xfrm>
        </p:spPr>
        <p:txBody>
          <a:bodyPr>
            <a:normAutofit/>
          </a:bodyPr>
          <a:lstStyle/>
          <a:p>
            <a:pPr algn="ctr"/>
            <a:r>
              <a:rPr lang="en-US" altLang="zh-CN" sz="6600" b="1" dirty="0">
                <a:solidFill>
                  <a:prstClr val="black"/>
                </a:solidFill>
                <a:latin typeface="Times New Roman" panose="02020603050405020304" pitchFamily="18" charset="0"/>
                <a:cs typeface="Times New Roman" panose="02020603050405020304" pitchFamily="18" charset="0"/>
              </a:rPr>
              <a:t>Future</a:t>
            </a:r>
            <a:r>
              <a:rPr lang="zh-CN" altLang="en-US" sz="6600" b="1" dirty="0">
                <a:solidFill>
                  <a:prstClr val="black"/>
                </a:solidFill>
                <a:latin typeface="Times New Roman" panose="02020603050405020304" pitchFamily="18" charset="0"/>
                <a:cs typeface="Times New Roman" panose="02020603050405020304" pitchFamily="18" charset="0"/>
              </a:rPr>
              <a:t> </a:t>
            </a:r>
            <a:r>
              <a:rPr lang="en-US" altLang="zh-CN" sz="6600" b="1" dirty="0">
                <a:solidFill>
                  <a:prstClr val="black"/>
                </a:solidFill>
                <a:latin typeface="Times New Roman" panose="02020603050405020304" pitchFamily="18" charset="0"/>
                <a:cs typeface="Times New Roman" panose="02020603050405020304" pitchFamily="18" charset="0"/>
              </a:rPr>
              <a:t>Work</a:t>
            </a:r>
            <a:endParaRPr kumimoji="1" lang="zh-CN" altLang="en-US" sz="6600" dirty="0"/>
          </a:p>
        </p:txBody>
      </p:sp>
      <p:pic>
        <p:nvPicPr>
          <p:cNvPr id="19" name="内容占位符 4">
            <a:extLst>
              <a:ext uri="{FF2B5EF4-FFF2-40B4-BE49-F238E27FC236}">
                <a16:creationId xmlns:a16="http://schemas.microsoft.com/office/drawing/2014/main" id="{5E2E79E4-36C9-9645-A5F8-D4FEE0A666D6}"/>
              </a:ext>
            </a:extLst>
          </p:cNvPr>
          <p:cNvPicPr>
            <a:picLocks noGrp="1" noChangeAspect="1"/>
          </p:cNvPicPr>
          <p:nvPr>
            <p:ph idx="1"/>
          </p:nvPr>
        </p:nvPicPr>
        <p:blipFill>
          <a:blip r:embed="rId3"/>
          <a:stretch>
            <a:fillRect/>
          </a:stretch>
        </p:blipFill>
        <p:spPr>
          <a:xfrm>
            <a:off x="39217" y="2580930"/>
            <a:ext cx="1581150" cy="1439653"/>
          </a:xfrm>
        </p:spPr>
      </p:pic>
      <p:cxnSp>
        <p:nvCxnSpPr>
          <p:cNvPr id="20" name="直线箭头连接符 19">
            <a:extLst>
              <a:ext uri="{FF2B5EF4-FFF2-40B4-BE49-F238E27FC236}">
                <a16:creationId xmlns:a16="http://schemas.microsoft.com/office/drawing/2014/main" id="{F2FC503F-9322-6C42-ABBD-6B253DC6DCB5}"/>
              </a:ext>
            </a:extLst>
          </p:cNvPr>
          <p:cNvCxnSpPr>
            <a:cxnSpLocks/>
          </p:cNvCxnSpPr>
          <p:nvPr/>
        </p:nvCxnSpPr>
        <p:spPr>
          <a:xfrm>
            <a:off x="1567260" y="3366282"/>
            <a:ext cx="6176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3576DAE4-A164-8B4A-B52A-EACAE6F426C8}"/>
              </a:ext>
            </a:extLst>
          </p:cNvPr>
          <p:cNvSpPr/>
          <p:nvPr/>
        </p:nvSpPr>
        <p:spPr>
          <a:xfrm>
            <a:off x="6364865" y="2336478"/>
            <a:ext cx="1351398" cy="166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decoder</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cxnSp>
        <p:nvCxnSpPr>
          <p:cNvPr id="22" name="直线箭头连接符 21">
            <a:extLst>
              <a:ext uri="{FF2B5EF4-FFF2-40B4-BE49-F238E27FC236}">
                <a16:creationId xmlns:a16="http://schemas.microsoft.com/office/drawing/2014/main" id="{AEB44043-11AE-A841-8C56-CFD9F733DC8D}"/>
              </a:ext>
            </a:extLst>
          </p:cNvPr>
          <p:cNvCxnSpPr>
            <a:cxnSpLocks/>
          </p:cNvCxnSpPr>
          <p:nvPr/>
        </p:nvCxnSpPr>
        <p:spPr>
          <a:xfrm>
            <a:off x="3522012" y="3303564"/>
            <a:ext cx="69928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B9B41083-8EA4-9340-9D88-AFA6998A6B99}"/>
              </a:ext>
            </a:extLst>
          </p:cNvPr>
          <p:cNvSpPr/>
          <p:nvPr/>
        </p:nvSpPr>
        <p:spPr>
          <a:xfrm>
            <a:off x="2170615" y="2438535"/>
            <a:ext cx="1351397"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encoder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24" name="矩形 23">
            <a:extLst>
              <a:ext uri="{FF2B5EF4-FFF2-40B4-BE49-F238E27FC236}">
                <a16:creationId xmlns:a16="http://schemas.microsoft.com/office/drawing/2014/main" id="{5E6C2436-7378-6443-914A-F11F04E21687}"/>
              </a:ext>
            </a:extLst>
          </p:cNvPr>
          <p:cNvSpPr/>
          <p:nvPr/>
        </p:nvSpPr>
        <p:spPr>
          <a:xfrm>
            <a:off x="4267740" y="2503668"/>
            <a:ext cx="1351397" cy="1475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b="1" dirty="0">
                <a:solidFill>
                  <a:schemeClr val="tx1"/>
                </a:solidFill>
                <a:latin typeface="Times New Roman" panose="02020603050405020304" pitchFamily="18" charset="0"/>
                <a:ea typeface="+mj-ea"/>
                <a:cs typeface="Times New Roman" panose="02020603050405020304" pitchFamily="18" charset="0"/>
              </a:rPr>
              <a:t>encoding</a:t>
            </a:r>
            <a:endParaRPr lang="zh-CN" altLang="en-US" sz="2400" b="1" dirty="0">
              <a:solidFill>
                <a:schemeClr val="tx1"/>
              </a:solidFill>
              <a:latin typeface="Times New Roman" panose="02020603050405020304" pitchFamily="18" charset="0"/>
              <a:ea typeface="+mj-ea"/>
              <a:cs typeface="Times New Roman" panose="02020603050405020304" pitchFamily="18" charset="0"/>
            </a:endParaRPr>
          </a:p>
        </p:txBody>
      </p:sp>
      <p:cxnSp>
        <p:nvCxnSpPr>
          <p:cNvPr id="25" name="直线箭头连接符 24">
            <a:extLst>
              <a:ext uri="{FF2B5EF4-FFF2-40B4-BE49-F238E27FC236}">
                <a16:creationId xmlns:a16="http://schemas.microsoft.com/office/drawing/2014/main" id="{3683C6F2-6D96-F047-AC56-09538C7F64AD}"/>
              </a:ext>
            </a:extLst>
          </p:cNvPr>
          <p:cNvCxnSpPr>
            <a:cxnSpLocks/>
          </p:cNvCxnSpPr>
          <p:nvPr/>
        </p:nvCxnSpPr>
        <p:spPr>
          <a:xfrm>
            <a:off x="5619137" y="3279574"/>
            <a:ext cx="7078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7C1885E7-F330-4348-AE82-47795B574D7A}"/>
              </a:ext>
            </a:extLst>
          </p:cNvPr>
          <p:cNvCxnSpPr>
            <a:cxnSpLocks/>
          </p:cNvCxnSpPr>
          <p:nvPr/>
        </p:nvCxnSpPr>
        <p:spPr>
          <a:xfrm>
            <a:off x="7716263" y="3264085"/>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7" name="图片 26">
            <a:extLst>
              <a:ext uri="{FF2B5EF4-FFF2-40B4-BE49-F238E27FC236}">
                <a16:creationId xmlns:a16="http://schemas.microsoft.com/office/drawing/2014/main" id="{46793801-4799-0A4D-A216-2DF758FFAF7B}"/>
              </a:ext>
            </a:extLst>
          </p:cNvPr>
          <p:cNvPicPr>
            <a:picLocks noChangeAspect="1"/>
          </p:cNvPicPr>
          <p:nvPr/>
        </p:nvPicPr>
        <p:blipFill>
          <a:blip r:embed="rId4"/>
          <a:stretch>
            <a:fillRect/>
          </a:stretch>
        </p:blipFill>
        <p:spPr>
          <a:xfrm>
            <a:off x="8329326" y="3067811"/>
            <a:ext cx="455281" cy="503205"/>
          </a:xfrm>
          <a:prstGeom prst="rect">
            <a:avLst/>
          </a:prstGeom>
        </p:spPr>
      </p:pic>
      <p:pic>
        <p:nvPicPr>
          <p:cNvPr id="29" name="图片 28">
            <a:extLst>
              <a:ext uri="{FF2B5EF4-FFF2-40B4-BE49-F238E27FC236}">
                <a16:creationId xmlns:a16="http://schemas.microsoft.com/office/drawing/2014/main" id="{E6A51E5B-9A84-9046-8BB0-ADF1354C7B28}"/>
              </a:ext>
            </a:extLst>
          </p:cNvPr>
          <p:cNvPicPr>
            <a:picLocks noChangeAspect="1"/>
          </p:cNvPicPr>
          <p:nvPr/>
        </p:nvPicPr>
        <p:blipFill>
          <a:blip r:embed="rId5"/>
          <a:stretch>
            <a:fillRect/>
          </a:stretch>
        </p:blipFill>
        <p:spPr>
          <a:xfrm>
            <a:off x="829792" y="4502299"/>
            <a:ext cx="382994" cy="408526"/>
          </a:xfrm>
          <a:prstGeom prst="rect">
            <a:avLst/>
          </a:prstGeom>
        </p:spPr>
      </p:pic>
      <p:cxnSp>
        <p:nvCxnSpPr>
          <p:cNvPr id="30" name="肘形连接符 29">
            <a:extLst>
              <a:ext uri="{FF2B5EF4-FFF2-40B4-BE49-F238E27FC236}">
                <a16:creationId xmlns:a16="http://schemas.microsoft.com/office/drawing/2014/main" id="{88FADC80-909A-7E47-909F-37F60CB49D4D}"/>
              </a:ext>
            </a:extLst>
          </p:cNvPr>
          <p:cNvCxnSpPr>
            <a:stCxn id="29" idx="3"/>
            <a:endCxn id="27" idx="2"/>
          </p:cNvCxnSpPr>
          <p:nvPr/>
        </p:nvCxnSpPr>
        <p:spPr>
          <a:xfrm flipV="1">
            <a:off x="1212786" y="3571016"/>
            <a:ext cx="7344181" cy="1135546"/>
          </a:xfrm>
          <a:prstGeom prst="bent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4D3CBFBF-F79D-0D42-93DF-67D250D75D26}"/>
              </a:ext>
            </a:extLst>
          </p:cNvPr>
          <p:cNvCxnSpPr/>
          <p:nvPr/>
        </p:nvCxnSpPr>
        <p:spPr>
          <a:xfrm>
            <a:off x="8556966" y="4360985"/>
            <a:ext cx="8121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F3A4451-10C0-334F-A696-B7FE76E0FAA4}"/>
              </a:ext>
            </a:extLst>
          </p:cNvPr>
          <p:cNvSpPr/>
          <p:nvPr/>
        </p:nvSpPr>
        <p:spPr>
          <a:xfrm>
            <a:off x="9369083" y="3542308"/>
            <a:ext cx="1976979"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discriminator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33" name="文本框 32">
            <a:extLst>
              <a:ext uri="{FF2B5EF4-FFF2-40B4-BE49-F238E27FC236}">
                <a16:creationId xmlns:a16="http://schemas.microsoft.com/office/drawing/2014/main" id="{81CAA6A3-6CC5-3542-BA3C-67EEBA93474E}"/>
              </a:ext>
            </a:extLst>
          </p:cNvPr>
          <p:cNvSpPr txBox="1"/>
          <p:nvPr/>
        </p:nvSpPr>
        <p:spPr>
          <a:xfrm>
            <a:off x="4093697" y="4910825"/>
            <a:ext cx="2233306" cy="461665"/>
          </a:xfrm>
          <a:prstGeom prst="rect">
            <a:avLst/>
          </a:prstGeom>
          <a:noFill/>
        </p:spPr>
        <p:txBody>
          <a:bodyPr wrap="square" rtlCol="0">
            <a:spAutoFit/>
          </a:bodyPr>
          <a:lstStyle/>
          <a:p>
            <a:r>
              <a:rPr lang="en-US" altLang="zh-CN" sz="2400" b="1" dirty="0">
                <a:latin typeface="Times New Roman" panose="02020603050405020304" pitchFamily="18" charset="0"/>
                <a:ea typeface="+mj-ea"/>
                <a:cs typeface="Times New Roman" panose="02020603050405020304" pitchFamily="18" charset="0"/>
              </a:rPr>
              <a:t>MSE</a:t>
            </a:r>
            <a:r>
              <a:rPr kumimoji="1" lang="en-US" altLang="zh-CN" dirty="0"/>
              <a:t> </a:t>
            </a:r>
            <a:r>
              <a:rPr lang="en-US" altLang="zh-CN" sz="2400" b="1" dirty="0">
                <a:latin typeface="Times New Roman" panose="02020603050405020304" pitchFamily="18" charset="0"/>
                <a:ea typeface="+mj-ea"/>
                <a:cs typeface="Times New Roman" panose="02020603050405020304" pitchFamily="18" charset="0"/>
              </a:rPr>
              <a:t>loss</a:t>
            </a:r>
            <a:endParaRPr lang="zh-CN" altLang="en-US" sz="2400" b="1" dirty="0">
              <a:latin typeface="Times New Roman" panose="02020603050405020304" pitchFamily="18" charset="0"/>
              <a:ea typeface="+mj-ea"/>
              <a:cs typeface="Times New Roman" panose="02020603050405020304" pitchFamily="18" charset="0"/>
            </a:endParaRPr>
          </a:p>
        </p:txBody>
      </p:sp>
      <p:sp>
        <p:nvSpPr>
          <p:cNvPr id="34" name="文本框 33">
            <a:extLst>
              <a:ext uri="{FF2B5EF4-FFF2-40B4-BE49-F238E27FC236}">
                <a16:creationId xmlns:a16="http://schemas.microsoft.com/office/drawing/2014/main" id="{06E99CCB-D017-8E45-B340-98751DA97FF1}"/>
              </a:ext>
            </a:extLst>
          </p:cNvPr>
          <p:cNvSpPr txBox="1"/>
          <p:nvPr/>
        </p:nvSpPr>
        <p:spPr>
          <a:xfrm>
            <a:off x="8737456" y="5329417"/>
            <a:ext cx="142539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GAN loss</a:t>
            </a:r>
            <a:endParaRPr lang="zh-CN" altLang="en-US" sz="2400" b="1"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A303878-A667-634F-B2AF-41F5BEEA2699}"/>
              </a:ext>
            </a:extLst>
          </p:cNvPr>
          <p:cNvSpPr/>
          <p:nvPr/>
        </p:nvSpPr>
        <p:spPr>
          <a:xfrm>
            <a:off x="4997735" y="5885179"/>
            <a:ext cx="4197510" cy="8556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400" b="1" dirty="0"/>
              <a:t>More complex</a:t>
            </a:r>
            <a:r>
              <a:rPr kumimoji="1" lang="zh-CN" altLang="en-US" sz="2400" b="1" dirty="0"/>
              <a:t> </a:t>
            </a:r>
            <a:r>
              <a:rPr kumimoji="1" lang="en-US" altLang="zh-CN" sz="2400" b="1" dirty="0"/>
              <a:t>Loss</a:t>
            </a:r>
            <a:r>
              <a:rPr kumimoji="1" lang="zh-CN" altLang="en-US" sz="2400" b="1" dirty="0"/>
              <a:t> </a:t>
            </a:r>
            <a:r>
              <a:rPr kumimoji="1" lang="en-US" altLang="zh-CN" sz="2400" b="1" dirty="0"/>
              <a:t>Function </a:t>
            </a:r>
            <a:endParaRPr kumimoji="1" lang="zh-CN" altLang="en-US" sz="2400" b="1" dirty="0"/>
          </a:p>
        </p:txBody>
      </p:sp>
      <p:sp>
        <p:nvSpPr>
          <p:cNvPr id="48" name="矩形 47">
            <a:extLst>
              <a:ext uri="{FF2B5EF4-FFF2-40B4-BE49-F238E27FC236}">
                <a16:creationId xmlns:a16="http://schemas.microsoft.com/office/drawing/2014/main" id="{E6773D9D-1A40-614F-B3F8-0D55DC360C07}"/>
              </a:ext>
            </a:extLst>
          </p:cNvPr>
          <p:cNvSpPr/>
          <p:nvPr/>
        </p:nvSpPr>
        <p:spPr>
          <a:xfrm>
            <a:off x="8206383" y="1244999"/>
            <a:ext cx="3586709" cy="1032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zh-CN" sz="2400" b="1" dirty="0"/>
              <a:t>More complex</a:t>
            </a:r>
            <a:r>
              <a:rPr kumimoji="1" lang="zh-CN" altLang="en-US" sz="2400" b="1" dirty="0"/>
              <a:t> </a:t>
            </a:r>
            <a:r>
              <a:rPr kumimoji="1" lang="en-US" altLang="zh-CN" sz="2400" b="1" dirty="0"/>
              <a:t>structure</a:t>
            </a:r>
          </a:p>
          <a:p>
            <a:pPr algn="ctr"/>
            <a:r>
              <a:rPr lang="en-US" altLang="zh-CN" sz="2400" b="1" dirty="0">
                <a:solidFill>
                  <a:schemeClr val="bg1"/>
                </a:solidFill>
                <a:latin typeface="Times New Roman" panose="02020603050405020304" pitchFamily="18" charset="0"/>
                <a:cs typeface="Times New Roman" panose="02020603050405020304" pitchFamily="18" charset="0"/>
              </a:rPr>
              <a:t>Discriminator</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both</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global </a:t>
            </a:r>
            <a:r>
              <a:rPr lang="en-US" altLang="zh-CN" sz="2400" b="1" dirty="0" err="1">
                <a:solidFill>
                  <a:schemeClr val="bg1"/>
                </a:solidFill>
                <a:latin typeface="Times New Roman" panose="02020603050405020304" pitchFamily="18" charset="0"/>
                <a:cs typeface="Times New Roman" panose="02020603050405020304" pitchFamily="18" charset="0"/>
              </a:rPr>
              <a:t>ly</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and</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locally</a:t>
            </a:r>
            <a:r>
              <a:rPr kumimoji="1" lang="zh-CN" altLang="en-US" sz="2400" b="1" dirty="0"/>
              <a:t> </a:t>
            </a:r>
            <a:endParaRPr kumimoji="1" lang="en-US" altLang="zh-CN" sz="2400" b="1" dirty="0"/>
          </a:p>
        </p:txBody>
      </p:sp>
      <p:sp>
        <p:nvSpPr>
          <p:cNvPr id="4" name="灯片编号占位符 3">
            <a:extLst>
              <a:ext uri="{FF2B5EF4-FFF2-40B4-BE49-F238E27FC236}">
                <a16:creationId xmlns:a16="http://schemas.microsoft.com/office/drawing/2014/main" id="{1B678CEA-2D09-2041-B417-49786EB2DF41}"/>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23</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1694125914"/>
      </p:ext>
    </p:extLst>
  </p:cSld>
  <p:clrMapOvr>
    <a:masterClrMapping/>
  </p:clrMapOvr>
  <mc:AlternateContent xmlns:mc="http://schemas.openxmlformats.org/markup-compatibility/2006" xmlns:p14="http://schemas.microsoft.com/office/powerpoint/2010/main">
    <mc:Choice Requires="p14">
      <p:transition spd="slow" p14:dur="2000" advTm="14090"/>
    </mc:Choice>
    <mc:Fallback xmlns="">
      <p:transition spd="slow" advTm="1409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9A744216-8430-8343-A236-3C2302487FCD}"/>
              </a:ext>
            </a:extLst>
          </p:cNvPr>
          <p:cNvPicPr>
            <a:picLocks noGrp="1" noChangeAspect="1"/>
          </p:cNvPicPr>
          <p:nvPr>
            <p:ph idx="1"/>
          </p:nvPr>
        </p:nvPicPr>
        <p:blipFill>
          <a:blip r:embed="rId3"/>
          <a:stretch>
            <a:fillRect/>
          </a:stretch>
        </p:blipFill>
        <p:spPr>
          <a:xfrm>
            <a:off x="230127" y="2580930"/>
            <a:ext cx="1390239" cy="1439653"/>
          </a:xfrm>
        </p:spPr>
      </p:pic>
      <p:cxnSp>
        <p:nvCxnSpPr>
          <p:cNvPr id="5" name="直线箭头连接符 4">
            <a:extLst>
              <a:ext uri="{FF2B5EF4-FFF2-40B4-BE49-F238E27FC236}">
                <a16:creationId xmlns:a16="http://schemas.microsoft.com/office/drawing/2014/main" id="{8AED16D9-C82A-3747-9EDD-4C77ED3E79EF}"/>
              </a:ext>
            </a:extLst>
          </p:cNvPr>
          <p:cNvCxnSpPr>
            <a:cxnSpLocks/>
          </p:cNvCxnSpPr>
          <p:nvPr/>
        </p:nvCxnSpPr>
        <p:spPr>
          <a:xfrm>
            <a:off x="1567260" y="3366282"/>
            <a:ext cx="6176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 name="矩形 5">
            <a:extLst>
              <a:ext uri="{FF2B5EF4-FFF2-40B4-BE49-F238E27FC236}">
                <a16:creationId xmlns:a16="http://schemas.microsoft.com/office/drawing/2014/main" id="{F5ACDFC5-9BA6-5044-BB44-AA2E6A079951}"/>
              </a:ext>
            </a:extLst>
          </p:cNvPr>
          <p:cNvSpPr/>
          <p:nvPr/>
        </p:nvSpPr>
        <p:spPr>
          <a:xfrm>
            <a:off x="7150909" y="2308016"/>
            <a:ext cx="1720983" cy="166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AE</a:t>
            </a:r>
          </a:p>
          <a:p>
            <a:pPr algn="ctr"/>
            <a:r>
              <a:rPr lang="en-US" altLang="zh-CN" sz="2400" b="1" dirty="0">
                <a:solidFill>
                  <a:schemeClr val="bg1"/>
                </a:solidFill>
                <a:latin typeface="Times New Roman" panose="02020603050405020304" pitchFamily="18" charset="0"/>
                <a:cs typeface="Times New Roman" panose="02020603050405020304" pitchFamily="18" charset="0"/>
              </a:rPr>
              <a:t>(refinement</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Network)</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cxnSp>
        <p:nvCxnSpPr>
          <p:cNvPr id="7" name="直线箭头连接符 6">
            <a:extLst>
              <a:ext uri="{FF2B5EF4-FFF2-40B4-BE49-F238E27FC236}">
                <a16:creationId xmlns:a16="http://schemas.microsoft.com/office/drawing/2014/main" id="{BE565833-E30D-3145-8F98-A40FF2DEBE0C}"/>
              </a:ext>
            </a:extLst>
          </p:cNvPr>
          <p:cNvCxnSpPr>
            <a:cxnSpLocks/>
          </p:cNvCxnSpPr>
          <p:nvPr/>
        </p:nvCxnSpPr>
        <p:spPr>
          <a:xfrm flipV="1">
            <a:off x="3522012" y="3300756"/>
            <a:ext cx="572910" cy="280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0007C0C4-1D70-824B-AF47-E38FF3DD798A}"/>
              </a:ext>
            </a:extLst>
          </p:cNvPr>
          <p:cNvSpPr/>
          <p:nvPr/>
        </p:nvSpPr>
        <p:spPr>
          <a:xfrm>
            <a:off x="2170615" y="2438535"/>
            <a:ext cx="1351397"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AE</a:t>
            </a:r>
          </a:p>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(coarse</a:t>
            </a:r>
            <a:r>
              <a:rPr lang="zh-CN" altLang="en-US" sz="2400" b="1" dirty="0">
                <a:solidFill>
                  <a:schemeClr val="bg1"/>
                </a:solidFill>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network)</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10" name="直线箭头连接符 9">
            <a:extLst>
              <a:ext uri="{FF2B5EF4-FFF2-40B4-BE49-F238E27FC236}">
                <a16:creationId xmlns:a16="http://schemas.microsoft.com/office/drawing/2014/main" id="{2B6D4327-BBC5-A04E-B329-84DC5713763D}"/>
              </a:ext>
            </a:extLst>
          </p:cNvPr>
          <p:cNvCxnSpPr>
            <a:cxnSpLocks/>
          </p:cNvCxnSpPr>
          <p:nvPr/>
        </p:nvCxnSpPr>
        <p:spPr>
          <a:xfrm>
            <a:off x="4551575" y="3275404"/>
            <a:ext cx="596895" cy="253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直线箭头连接符 10">
            <a:extLst>
              <a:ext uri="{FF2B5EF4-FFF2-40B4-BE49-F238E27FC236}">
                <a16:creationId xmlns:a16="http://schemas.microsoft.com/office/drawing/2014/main" id="{71135261-21A8-6441-B489-5E78EC1FBF69}"/>
              </a:ext>
            </a:extLst>
          </p:cNvPr>
          <p:cNvCxnSpPr>
            <a:cxnSpLocks/>
          </p:cNvCxnSpPr>
          <p:nvPr/>
        </p:nvCxnSpPr>
        <p:spPr>
          <a:xfrm>
            <a:off x="6546534" y="3241605"/>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A65E6BE9-612F-8844-A2C0-CC94152E2736}"/>
              </a:ext>
            </a:extLst>
          </p:cNvPr>
          <p:cNvPicPr>
            <a:picLocks noChangeAspect="1"/>
          </p:cNvPicPr>
          <p:nvPr/>
        </p:nvPicPr>
        <p:blipFill>
          <a:blip r:embed="rId4"/>
          <a:stretch>
            <a:fillRect/>
          </a:stretch>
        </p:blipFill>
        <p:spPr>
          <a:xfrm>
            <a:off x="4096294" y="3022212"/>
            <a:ext cx="455281" cy="503205"/>
          </a:xfrm>
          <a:prstGeom prst="rect">
            <a:avLst/>
          </a:prstGeom>
        </p:spPr>
      </p:pic>
      <p:pic>
        <p:nvPicPr>
          <p:cNvPr id="14" name="图片 13">
            <a:extLst>
              <a:ext uri="{FF2B5EF4-FFF2-40B4-BE49-F238E27FC236}">
                <a16:creationId xmlns:a16="http://schemas.microsoft.com/office/drawing/2014/main" id="{91C41BFE-2D80-8844-94E0-994C5C98AC95}"/>
              </a:ext>
            </a:extLst>
          </p:cNvPr>
          <p:cNvPicPr>
            <a:picLocks noChangeAspect="1"/>
          </p:cNvPicPr>
          <p:nvPr/>
        </p:nvPicPr>
        <p:blipFill>
          <a:blip r:embed="rId5"/>
          <a:stretch>
            <a:fillRect/>
          </a:stretch>
        </p:blipFill>
        <p:spPr>
          <a:xfrm>
            <a:off x="9487349" y="2938439"/>
            <a:ext cx="382994" cy="408526"/>
          </a:xfrm>
          <a:prstGeom prst="rect">
            <a:avLst/>
          </a:prstGeom>
        </p:spPr>
      </p:pic>
      <p:cxnSp>
        <p:nvCxnSpPr>
          <p:cNvPr id="15" name="肘形连接符 14">
            <a:extLst>
              <a:ext uri="{FF2B5EF4-FFF2-40B4-BE49-F238E27FC236}">
                <a16:creationId xmlns:a16="http://schemas.microsoft.com/office/drawing/2014/main" id="{F75EC4E5-DA9C-F849-BF1B-14A1523BE0ED}"/>
              </a:ext>
            </a:extLst>
          </p:cNvPr>
          <p:cNvCxnSpPr>
            <a:cxnSpLocks/>
            <a:stCxn id="12" idx="2"/>
          </p:cNvCxnSpPr>
          <p:nvPr/>
        </p:nvCxnSpPr>
        <p:spPr>
          <a:xfrm rot="5400000">
            <a:off x="2046565" y="2485983"/>
            <a:ext cx="1237936" cy="3316804"/>
          </a:xfrm>
          <a:prstGeom prst="bent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6A5D2D07-1D0D-F043-91BB-797846BF01D3}"/>
              </a:ext>
            </a:extLst>
          </p:cNvPr>
          <p:cNvCxnSpPr>
            <a:cxnSpLocks/>
          </p:cNvCxnSpPr>
          <p:nvPr/>
        </p:nvCxnSpPr>
        <p:spPr>
          <a:xfrm>
            <a:off x="8871892" y="3211151"/>
            <a:ext cx="61760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E384C6EE-CB5D-D541-825B-C64995F7DE10}"/>
              </a:ext>
            </a:extLst>
          </p:cNvPr>
          <p:cNvSpPr/>
          <p:nvPr/>
        </p:nvSpPr>
        <p:spPr>
          <a:xfrm>
            <a:off x="9526928" y="4166916"/>
            <a:ext cx="1976979" cy="1758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Global</a:t>
            </a:r>
            <a:r>
              <a:rPr lang="zh-CN" altLang="en-US" sz="2400" b="1" dirty="0">
                <a:solidFill>
                  <a:schemeClr val="bg1"/>
                </a:solidFill>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critic+</a:t>
            </a:r>
            <a:r>
              <a:rPr lang="zh-CN" altLang="en-US" sz="2400" b="1" dirty="0">
                <a:solidFill>
                  <a:schemeClr val="bg1"/>
                </a:solidFill>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Local</a:t>
            </a:r>
            <a:r>
              <a:rPr lang="zh-CN" altLang="en-US" sz="2400" b="1" dirty="0">
                <a:solidFill>
                  <a:schemeClr val="bg1"/>
                </a:solidFill>
                <a:latin typeface="Times New Roman" panose="02020603050405020304" pitchFamily="18" charset="0"/>
                <a:ea typeface="+mj-ea"/>
                <a:cs typeface="Times New Roman" panose="02020603050405020304" pitchFamily="18" charset="0"/>
              </a:rPr>
              <a:t> </a:t>
            </a:r>
            <a:endParaRPr lang="en-US" altLang="zh-CN" sz="2400" b="1" dirty="0">
              <a:solidFill>
                <a:schemeClr val="bg1"/>
              </a:solidFill>
              <a:latin typeface="Times New Roman" panose="02020603050405020304" pitchFamily="18" charset="0"/>
              <a:ea typeface="+mj-ea"/>
              <a:cs typeface="Times New Roman" panose="02020603050405020304" pitchFamily="18" charset="0"/>
            </a:endParaRPr>
          </a:p>
          <a:p>
            <a:pPr algn="ctr"/>
            <a:r>
              <a:rPr lang="en-US" altLang="zh-CN" sz="2400" b="1" dirty="0">
                <a:solidFill>
                  <a:schemeClr val="bg1"/>
                </a:solidFill>
                <a:latin typeface="Times New Roman" panose="02020603050405020304" pitchFamily="18" charset="0"/>
                <a:cs typeface="Times New Roman" panose="02020603050405020304" pitchFamily="18" charset="0"/>
              </a:rPr>
              <a:t>critic</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18" name="文本框 17">
            <a:extLst>
              <a:ext uri="{FF2B5EF4-FFF2-40B4-BE49-F238E27FC236}">
                <a16:creationId xmlns:a16="http://schemas.microsoft.com/office/drawing/2014/main" id="{0134FEDC-EFAE-9B4E-92BC-C922A398140A}"/>
              </a:ext>
            </a:extLst>
          </p:cNvPr>
          <p:cNvSpPr txBox="1"/>
          <p:nvPr/>
        </p:nvSpPr>
        <p:spPr>
          <a:xfrm>
            <a:off x="1558696" y="5213541"/>
            <a:ext cx="2233306" cy="830997"/>
          </a:xfrm>
          <a:prstGeom prst="rect">
            <a:avLst/>
          </a:prstGeom>
          <a:noFill/>
        </p:spPr>
        <p:txBody>
          <a:bodyPr wrap="square" rtlCol="0">
            <a:spAutoFit/>
          </a:bodyPr>
          <a:lstStyle/>
          <a:p>
            <a:r>
              <a:rPr lang="en-US" altLang="zh-CN" sz="2400" b="1" dirty="0">
                <a:latin typeface="Times New Roman" panose="02020603050405020304" pitchFamily="18" charset="0"/>
                <a:ea typeface="+mj-ea"/>
                <a:cs typeface="Times New Roman" panose="02020603050405020304" pitchFamily="18" charset="0"/>
              </a:rPr>
              <a:t>MSE</a:t>
            </a:r>
            <a:r>
              <a:rPr kumimoji="1" lang="en-US" altLang="zh-CN" dirty="0"/>
              <a:t> </a:t>
            </a:r>
            <a:r>
              <a:rPr lang="en-US" altLang="zh-CN" sz="2400" b="1" dirty="0">
                <a:latin typeface="Times New Roman" panose="02020603050405020304" pitchFamily="18" charset="0"/>
                <a:ea typeface="+mj-ea"/>
                <a:cs typeface="Times New Roman" panose="02020603050405020304" pitchFamily="18" charset="0"/>
              </a:rPr>
              <a:t>loss</a:t>
            </a:r>
            <a:r>
              <a:rPr lang="zh-CN" altLang="en-US" sz="2400" b="1" dirty="0">
                <a:latin typeface="Times New Roman" panose="02020603050405020304" pitchFamily="18" charset="0"/>
                <a:ea typeface="+mj-ea"/>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For</a:t>
            </a:r>
            <a:r>
              <a:rPr lang="zh-CN" altLang="en-US" sz="2400" b="1" dirty="0">
                <a:latin typeface="Times New Roman" panose="02020603050405020304" pitchFamily="18" charset="0"/>
                <a:ea typeface="+mj-ea"/>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coarse</a:t>
            </a:r>
            <a:r>
              <a:rPr lang="zh-CN" altLang="en-US" sz="2400" b="1" dirty="0">
                <a:latin typeface="Times New Roman" panose="02020603050405020304" pitchFamily="18" charset="0"/>
                <a:ea typeface="+mj-ea"/>
                <a:cs typeface="Times New Roman" panose="02020603050405020304" pitchFamily="18" charset="0"/>
              </a:rPr>
              <a:t> </a:t>
            </a:r>
            <a:r>
              <a:rPr lang="en-US" altLang="zh-CN" sz="2400" b="1" dirty="0">
                <a:latin typeface="Times New Roman" panose="02020603050405020304" pitchFamily="18" charset="0"/>
                <a:ea typeface="+mj-ea"/>
                <a:cs typeface="Times New Roman" panose="02020603050405020304" pitchFamily="18" charset="0"/>
              </a:rPr>
              <a:t>result</a:t>
            </a:r>
            <a:endParaRPr lang="zh-CN" altLang="en-US" sz="2400" b="1" dirty="0">
              <a:latin typeface="Times New Roman" panose="02020603050405020304" pitchFamily="18" charset="0"/>
              <a:ea typeface="+mj-ea"/>
              <a:cs typeface="Times New Roman" panose="02020603050405020304" pitchFamily="18" charset="0"/>
            </a:endParaRPr>
          </a:p>
        </p:txBody>
      </p:sp>
      <p:sp>
        <p:nvSpPr>
          <p:cNvPr id="19" name="文本框 18">
            <a:extLst>
              <a:ext uri="{FF2B5EF4-FFF2-40B4-BE49-F238E27FC236}">
                <a16:creationId xmlns:a16="http://schemas.microsoft.com/office/drawing/2014/main" id="{A7D53A29-EA4C-E94B-9BC6-F002AE6F49A1}"/>
              </a:ext>
            </a:extLst>
          </p:cNvPr>
          <p:cNvSpPr txBox="1"/>
          <p:nvPr/>
        </p:nvSpPr>
        <p:spPr>
          <a:xfrm>
            <a:off x="9631592" y="6006328"/>
            <a:ext cx="2365391"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WGAN-GP Loss</a:t>
            </a:r>
            <a:endParaRPr lang="zh-CN" altLang="en-US" sz="2400" b="1" dirty="0">
              <a:latin typeface="Times New Roman" panose="02020603050405020304" pitchFamily="18" charset="0"/>
              <a:cs typeface="Times New Roman" panose="02020603050405020304" pitchFamily="18" charset="0"/>
            </a:endParaRPr>
          </a:p>
        </p:txBody>
      </p:sp>
      <p:pic>
        <p:nvPicPr>
          <p:cNvPr id="43" name="图片 42">
            <a:extLst>
              <a:ext uri="{FF2B5EF4-FFF2-40B4-BE49-F238E27FC236}">
                <a16:creationId xmlns:a16="http://schemas.microsoft.com/office/drawing/2014/main" id="{86E5866C-D04A-6540-879C-1456CFBA63FB}"/>
              </a:ext>
            </a:extLst>
          </p:cNvPr>
          <p:cNvPicPr>
            <a:picLocks noChangeAspect="1"/>
          </p:cNvPicPr>
          <p:nvPr/>
        </p:nvPicPr>
        <p:blipFill>
          <a:blip r:embed="rId5"/>
          <a:stretch>
            <a:fillRect/>
          </a:stretch>
        </p:blipFill>
        <p:spPr>
          <a:xfrm>
            <a:off x="587992" y="4559090"/>
            <a:ext cx="382994" cy="408526"/>
          </a:xfrm>
          <a:prstGeom prst="rect">
            <a:avLst/>
          </a:prstGeom>
        </p:spPr>
      </p:pic>
      <p:sp>
        <p:nvSpPr>
          <p:cNvPr id="44" name="矩形 43">
            <a:extLst>
              <a:ext uri="{FF2B5EF4-FFF2-40B4-BE49-F238E27FC236}">
                <a16:creationId xmlns:a16="http://schemas.microsoft.com/office/drawing/2014/main" id="{F86AF576-793C-4740-961B-6122ABE22403}"/>
              </a:ext>
            </a:extLst>
          </p:cNvPr>
          <p:cNvSpPr/>
          <p:nvPr/>
        </p:nvSpPr>
        <p:spPr>
          <a:xfrm>
            <a:off x="230127" y="-6382"/>
            <a:ext cx="14431617" cy="1862048"/>
          </a:xfrm>
          <a:prstGeom prst="rect">
            <a:avLst/>
          </a:prstGeom>
        </p:spPr>
        <p:txBody>
          <a:bodyPr wrap="square">
            <a:spAutoFit/>
          </a:bodyPr>
          <a:lstStyle/>
          <a:p>
            <a:r>
              <a:rPr lang="en-US" altLang="zh-CN" sz="6000" b="1" dirty="0">
                <a:latin typeface="Times New Roman" panose="02020603050405020304" pitchFamily="18" charset="0"/>
                <a:cs typeface="Times New Roman" panose="02020603050405020304" pitchFamily="18" charset="0"/>
              </a:rPr>
              <a:t>Brief</a:t>
            </a:r>
            <a:r>
              <a:rPr kumimoji="1" lang="zh-CN" altLang="en-US" sz="11500" b="1" dirty="0"/>
              <a:t> </a:t>
            </a:r>
            <a:r>
              <a:rPr lang="en-US" altLang="zh-CN" sz="6000" b="1" dirty="0">
                <a:latin typeface="Times New Roman" panose="02020603050405020304" pitchFamily="18" charset="0"/>
                <a:cs typeface="Times New Roman" panose="02020603050405020304" pitchFamily="18" charset="0"/>
              </a:rPr>
              <a:t>example</a:t>
            </a:r>
            <a:endParaRPr lang="zh-CN" altLang="en-US" sz="6000" b="1" dirty="0">
              <a:latin typeface="Times New Roman" panose="02020603050405020304" pitchFamily="18" charset="0"/>
              <a:cs typeface="Times New Roman" panose="02020603050405020304" pitchFamily="18" charset="0"/>
            </a:endParaRPr>
          </a:p>
        </p:txBody>
      </p:sp>
      <p:pic>
        <p:nvPicPr>
          <p:cNvPr id="45" name="图片 44">
            <a:extLst>
              <a:ext uri="{FF2B5EF4-FFF2-40B4-BE49-F238E27FC236}">
                <a16:creationId xmlns:a16="http://schemas.microsoft.com/office/drawing/2014/main" id="{F09DA95A-66F8-E24B-A7CA-9CADFA5B255F}"/>
              </a:ext>
            </a:extLst>
          </p:cNvPr>
          <p:cNvPicPr>
            <a:picLocks noChangeAspect="1"/>
          </p:cNvPicPr>
          <p:nvPr/>
        </p:nvPicPr>
        <p:blipFill>
          <a:blip r:embed="rId6"/>
          <a:stretch>
            <a:fillRect/>
          </a:stretch>
        </p:blipFill>
        <p:spPr>
          <a:xfrm>
            <a:off x="5191446" y="2495569"/>
            <a:ext cx="1355088" cy="1380656"/>
          </a:xfrm>
          <a:prstGeom prst="rect">
            <a:avLst/>
          </a:prstGeom>
        </p:spPr>
      </p:pic>
      <p:cxnSp>
        <p:nvCxnSpPr>
          <p:cNvPr id="46" name="直线箭头连接符 45">
            <a:extLst>
              <a:ext uri="{FF2B5EF4-FFF2-40B4-BE49-F238E27FC236}">
                <a16:creationId xmlns:a16="http://schemas.microsoft.com/office/drawing/2014/main" id="{134C59ED-B5E4-2B42-9F93-9101D969CA84}"/>
              </a:ext>
            </a:extLst>
          </p:cNvPr>
          <p:cNvCxnSpPr>
            <a:cxnSpLocks/>
          </p:cNvCxnSpPr>
          <p:nvPr/>
        </p:nvCxnSpPr>
        <p:spPr>
          <a:xfrm>
            <a:off x="9696089" y="3346965"/>
            <a:ext cx="781900" cy="7677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AA0FE28D-2F4D-334C-8827-74136AAE5FA9}"/>
              </a:ext>
            </a:extLst>
          </p:cNvPr>
          <p:cNvCxnSpPr/>
          <p:nvPr/>
        </p:nvCxnSpPr>
        <p:spPr>
          <a:xfrm>
            <a:off x="9870343" y="3163617"/>
            <a:ext cx="8121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图片 48">
            <a:extLst>
              <a:ext uri="{FF2B5EF4-FFF2-40B4-BE49-F238E27FC236}">
                <a16:creationId xmlns:a16="http://schemas.microsoft.com/office/drawing/2014/main" id="{69086AAD-74BF-AD4D-BA7F-DFB3D00B936B}"/>
              </a:ext>
            </a:extLst>
          </p:cNvPr>
          <p:cNvPicPr>
            <a:picLocks noChangeAspect="1"/>
          </p:cNvPicPr>
          <p:nvPr/>
        </p:nvPicPr>
        <p:blipFill>
          <a:blip r:embed="rId7"/>
          <a:stretch>
            <a:fillRect/>
          </a:stretch>
        </p:blipFill>
        <p:spPr>
          <a:xfrm>
            <a:off x="10784335" y="2394173"/>
            <a:ext cx="1364288" cy="1364767"/>
          </a:xfrm>
          <a:prstGeom prst="rect">
            <a:avLst/>
          </a:prstGeom>
        </p:spPr>
      </p:pic>
      <p:cxnSp>
        <p:nvCxnSpPr>
          <p:cNvPr id="55" name="直线箭头连接符 54">
            <a:extLst>
              <a:ext uri="{FF2B5EF4-FFF2-40B4-BE49-F238E27FC236}">
                <a16:creationId xmlns:a16="http://schemas.microsoft.com/office/drawing/2014/main" id="{EF545D63-7B1D-9045-B1F5-A4D8094081E6}"/>
              </a:ext>
            </a:extLst>
          </p:cNvPr>
          <p:cNvCxnSpPr>
            <a:cxnSpLocks/>
          </p:cNvCxnSpPr>
          <p:nvPr/>
        </p:nvCxnSpPr>
        <p:spPr>
          <a:xfrm flipH="1">
            <a:off x="10560416" y="3730834"/>
            <a:ext cx="688351" cy="4360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8CDDB840-801B-524D-BD55-3C08DA5631C5}"/>
              </a:ext>
            </a:extLst>
          </p:cNvPr>
          <p:cNvSpPr/>
          <p:nvPr/>
        </p:nvSpPr>
        <p:spPr>
          <a:xfrm>
            <a:off x="6463297" y="5437032"/>
            <a:ext cx="1755057" cy="9460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Joint</a:t>
            </a:r>
            <a:r>
              <a:rPr lang="zh-CN" altLang="en-US" sz="2400" b="1" dirty="0">
                <a:solidFill>
                  <a:schemeClr val="bg1"/>
                </a:solidFill>
                <a:latin typeface="Times New Roman" panose="02020603050405020304" pitchFamily="18" charset="0"/>
                <a:ea typeface="+mj-ea"/>
                <a:cs typeface="Times New Roman" panose="02020603050405020304" pitchFamily="18" charset="0"/>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Loss</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3" name="灯片编号占位符 2">
            <a:extLst>
              <a:ext uri="{FF2B5EF4-FFF2-40B4-BE49-F238E27FC236}">
                <a16:creationId xmlns:a16="http://schemas.microsoft.com/office/drawing/2014/main" id="{FCB2CF81-1A99-9747-AB18-775C69CE74BE}"/>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24</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3085568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E18B5-08E8-C342-AD90-1E66B43671EF}"/>
              </a:ext>
            </a:extLst>
          </p:cNvPr>
          <p:cNvSpPr>
            <a:spLocks noGrp="1"/>
          </p:cNvSpPr>
          <p:nvPr>
            <p:ph type="title"/>
          </p:nvPr>
        </p:nvSpPr>
        <p:spPr>
          <a:xfrm>
            <a:off x="838200" y="209482"/>
            <a:ext cx="10515600" cy="1325563"/>
          </a:xfrm>
        </p:spPr>
        <p:txBody>
          <a:bodyPr>
            <a:normAutofit/>
          </a:bodyPr>
          <a:lstStyle/>
          <a:p>
            <a:pPr algn="ctr"/>
            <a:r>
              <a:rPr lang="en-US" altLang="zh-CN" sz="6600" b="1" dirty="0">
                <a:solidFill>
                  <a:prstClr val="black"/>
                </a:solidFill>
                <a:latin typeface="Times New Roman" panose="02020603050405020304" pitchFamily="18" charset="0"/>
                <a:ea typeface="+mn-ea"/>
                <a:cs typeface="Times New Roman" panose="02020603050405020304" pitchFamily="18" charset="0"/>
              </a:rPr>
              <a:t>Reference</a:t>
            </a:r>
            <a:endParaRPr lang="zh-CN" altLang="en-US" sz="6600" b="1" dirty="0">
              <a:solidFill>
                <a:prstClr val="black"/>
              </a:solidFill>
              <a:latin typeface="Times New Roman" panose="02020603050405020304" pitchFamily="18" charset="0"/>
              <a:ea typeface="+mn-ea"/>
              <a:cs typeface="Times New Roman" panose="02020603050405020304" pitchFamily="18" charset="0"/>
            </a:endParaRPr>
          </a:p>
        </p:txBody>
      </p:sp>
      <p:sp>
        <p:nvSpPr>
          <p:cNvPr id="4" name="矩形 3">
            <a:extLst>
              <a:ext uri="{FF2B5EF4-FFF2-40B4-BE49-F238E27FC236}">
                <a16:creationId xmlns:a16="http://schemas.microsoft.com/office/drawing/2014/main" id="{9834D28A-1060-A74E-97FF-A2B525261856}"/>
              </a:ext>
            </a:extLst>
          </p:cNvPr>
          <p:cNvSpPr/>
          <p:nvPr/>
        </p:nvSpPr>
        <p:spPr>
          <a:xfrm>
            <a:off x="549613" y="1229896"/>
            <a:ext cx="11092774" cy="4708981"/>
          </a:xfrm>
          <a:prstGeom prst="rect">
            <a:avLst/>
          </a:prstGeom>
        </p:spPr>
        <p:txBody>
          <a:bodyPr wrap="square">
            <a:spAutoFit/>
          </a:bodyPr>
          <a:lstStyle/>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[1] DP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Kingma</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M Welling.  Auto-encoding variational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bayes</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arXiv</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preprint arXiv:1312.6114, 2013</a:t>
            </a:r>
            <a:endParaRPr kumimoji="1" lang="zh-CN" altLang="zh-CN" sz="2000" dirty="0">
              <a:solidFill>
                <a:prstClr val="black"/>
              </a:solidFill>
              <a:latin typeface="Times New Roman" panose="02020603050405020304" pitchFamily="18" charset="0"/>
              <a:ea typeface="+mj-ea"/>
              <a:cs typeface="Times New Roman" panose="02020603050405020304" pitchFamily="18" charset="0"/>
            </a:endParaRP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[2] Habibi,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Aghdam</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Hamed. Guide to convolutional neural networks : a practical application to traffic-sign detection and classification.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Heravi</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Elnaz</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Jahani</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Cham, Switzerland. ISBN 9783319575490. OCLC 987790957, April 2017.</a:t>
            </a:r>
            <a:endParaRPr kumimoji="1" lang="zh-CN" altLang="zh-CN" sz="2000" dirty="0">
              <a:solidFill>
                <a:prstClr val="black"/>
              </a:solidFill>
              <a:latin typeface="Times New Roman" panose="02020603050405020304" pitchFamily="18" charset="0"/>
              <a:ea typeface="+mj-ea"/>
              <a:cs typeface="Times New Roman" panose="02020603050405020304" pitchFamily="18" charset="0"/>
            </a:endParaRP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[3] D. Pathak, P.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Krahenbuhl</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et al. Context encoders: Feature learning by inpainting. arXiv:1604.07379 [cs], April 2016.</a:t>
            </a: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[4] Goodfellow, I.,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Pouget</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-Abadie, J., Mirza, M., Xu, B.,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Warde</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-Farley, D.,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Ozair</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S., ... &amp;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Bengio</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Y. Generative adversarial nets. In Advances in neural information processing systems (pp. 2672-2680), 2014</a:t>
            </a:r>
            <a:endParaRPr kumimoji="1" lang="zh-CN" altLang="zh-CN" sz="2000" dirty="0">
              <a:solidFill>
                <a:prstClr val="black"/>
              </a:solidFill>
              <a:latin typeface="Times New Roman" panose="02020603050405020304" pitchFamily="18" charset="0"/>
              <a:ea typeface="+mj-ea"/>
              <a:cs typeface="Times New Roman" panose="02020603050405020304" pitchFamily="18" charset="0"/>
            </a:endParaRP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[5]M.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Heusel</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H.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Ramsauer</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et 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Gans</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trained by a two time-scale update rule converge to a local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nash</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equilibrium. arXiv:1706.08500 [cs, stat], June 2017.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arXiv</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1706.08500.</a:t>
            </a:r>
            <a:endParaRPr kumimoji="1" lang="zh-CN" altLang="zh-CN" sz="2000" dirty="0">
              <a:solidFill>
                <a:prstClr val="black"/>
              </a:solidFill>
              <a:latin typeface="Times New Roman" panose="02020603050405020304" pitchFamily="18" charset="0"/>
              <a:ea typeface="+mj-ea"/>
              <a:cs typeface="Times New Roman" panose="02020603050405020304" pitchFamily="18" charset="0"/>
            </a:endParaRP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[6] DP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Kingma</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M Welling. Auto-encoding variational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bayes</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arXiv</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preprint arXiv:1312.6114, 2013</a:t>
            </a: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[7]O.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Russakovsky</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J. Deng, H.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Su</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J. Krause, S. Satheesh, S. Ma, Z. Huang, A. Khosla,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M.Bernstein</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et 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Imagenet</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latge</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scale visual recognition challenge. International </a:t>
            </a:r>
            <a:r>
              <a:rPr kumimoji="1" lang="en-US" altLang="zh-CN" sz="2000" dirty="0" err="1">
                <a:solidFill>
                  <a:prstClr val="black"/>
                </a:solidFill>
                <a:latin typeface="Times New Roman" panose="02020603050405020304" pitchFamily="18" charset="0"/>
                <a:ea typeface="+mj-ea"/>
                <a:cs typeface="Times New Roman" panose="02020603050405020304" pitchFamily="18" charset="0"/>
              </a:rPr>
              <a:t>Jornal</a:t>
            </a:r>
            <a:r>
              <a:rPr kumimoji="1" lang="en-US" altLang="zh-CN" sz="2000" dirty="0">
                <a:solidFill>
                  <a:prstClr val="black"/>
                </a:solidFill>
                <a:latin typeface="Times New Roman" panose="02020603050405020304" pitchFamily="18" charset="0"/>
                <a:ea typeface="+mj-ea"/>
                <a:cs typeface="Times New Roman" panose="02020603050405020304" pitchFamily="18" charset="0"/>
              </a:rPr>
              <a:t> of Computer Vision, 115(3):211-252,2015</a:t>
            </a:r>
          </a:p>
          <a:p>
            <a:r>
              <a:rPr kumimoji="1" lang="en-US" altLang="zh-CN" sz="2000" dirty="0">
                <a:solidFill>
                  <a:prstClr val="black"/>
                </a:solidFill>
                <a:latin typeface="Times New Roman" panose="02020603050405020304" pitchFamily="18" charset="0"/>
                <a:ea typeface="+mj-ea"/>
                <a:cs typeface="Times New Roman" panose="02020603050405020304" pitchFamily="18" charset="0"/>
              </a:rPr>
              <a:t>[8]</a:t>
            </a:r>
            <a:r>
              <a:rPr kumimoji="1" lang="en" altLang="zh-CN" sz="2000" dirty="0">
                <a:solidFill>
                  <a:prstClr val="black"/>
                </a:solidFill>
                <a:latin typeface="Times New Roman" panose="02020603050405020304" pitchFamily="18" charset="0"/>
                <a:ea typeface="+mj-ea"/>
                <a:cs typeface="Times New Roman" panose="02020603050405020304" pitchFamily="18" charset="0"/>
                <a:hlinkClick r:id="rId3">
                  <a:extLst>
                    <a:ext uri="{A12FA001-AC4F-418D-AE19-62706E023703}">
                      <ahyp:hlinkClr xmlns:ahyp="http://schemas.microsoft.com/office/drawing/2018/hyperlinkcolor" val="tx"/>
                    </a:ext>
                  </a:extLst>
                </a:hlinkClick>
              </a:rPr>
              <a:t> </a:t>
            </a:r>
            <a:r>
              <a:rPr kumimoji="1" lang="en" altLang="zh-CN" sz="2000" dirty="0">
                <a:solidFill>
                  <a:prstClr val="black"/>
                </a:solidFill>
                <a:latin typeface="Times New Roman" panose="02020603050405020304" pitchFamily="18" charset="0"/>
                <a:ea typeface="+mj-ea"/>
                <a:cs typeface="Times New Roman" panose="02020603050405020304" pitchFamily="18" charset="0"/>
              </a:rPr>
              <a:t>Learning Multiple layers of Features from Tiny Images, Alex </a:t>
            </a:r>
            <a:r>
              <a:rPr kumimoji="1" lang="en" altLang="zh-CN" sz="2000" dirty="0" err="1">
                <a:solidFill>
                  <a:prstClr val="black"/>
                </a:solidFill>
                <a:latin typeface="Times New Roman" panose="02020603050405020304" pitchFamily="18" charset="0"/>
                <a:ea typeface="+mj-ea"/>
                <a:cs typeface="Times New Roman" panose="02020603050405020304" pitchFamily="18" charset="0"/>
              </a:rPr>
              <a:t>Krizhevsky</a:t>
            </a:r>
            <a:r>
              <a:rPr kumimoji="1" lang="en" altLang="zh-CN" sz="2000" dirty="0">
                <a:solidFill>
                  <a:prstClr val="black"/>
                </a:solidFill>
                <a:latin typeface="Times New Roman" panose="02020603050405020304" pitchFamily="18" charset="0"/>
                <a:ea typeface="+mj-ea"/>
                <a:cs typeface="Times New Roman" panose="02020603050405020304" pitchFamily="18" charset="0"/>
              </a:rPr>
              <a:t>, 2009</a:t>
            </a:r>
            <a:endParaRPr kumimoji="1" lang="en-US" altLang="zh-CN" sz="2000" dirty="0">
              <a:solidFill>
                <a:prstClr val="black"/>
              </a:solidFill>
              <a:latin typeface="Times New Roman" panose="02020603050405020304" pitchFamily="18" charset="0"/>
              <a:ea typeface="+mj-ea"/>
              <a:cs typeface="Times New Roman" panose="02020603050405020304" pitchFamily="18" charset="0"/>
            </a:endParaRPr>
          </a:p>
        </p:txBody>
      </p:sp>
      <p:sp>
        <p:nvSpPr>
          <p:cNvPr id="5" name="灯片编号占位符 4">
            <a:extLst>
              <a:ext uri="{FF2B5EF4-FFF2-40B4-BE49-F238E27FC236}">
                <a16:creationId xmlns:a16="http://schemas.microsoft.com/office/drawing/2014/main" id="{88CA4D34-E5E1-4F49-B97F-1A27C39F9640}"/>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25</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424931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838200" y="116611"/>
            <a:ext cx="10515600" cy="1325563"/>
          </a:xfrm>
        </p:spPr>
        <p:txBody>
          <a:bodyPr>
            <a:normAutofit/>
          </a:bodyPr>
          <a:lstStyle/>
          <a:p>
            <a:pPr algn="ctr">
              <a:spcBef>
                <a:spcPts val="1000"/>
              </a:spcBef>
              <a:defRPr/>
            </a:pPr>
            <a:r>
              <a:rPr lang="en-US" altLang="zh-CN" sz="6600" b="1" dirty="0">
                <a:latin typeface="Times New Roman" panose="02020603050405020304" pitchFamily="18" charset="0"/>
                <a:ea typeface="+mn-ea"/>
                <a:cs typeface="Times New Roman" panose="02020603050405020304" pitchFamily="18" charset="0"/>
              </a:rPr>
              <a:t>Inpainting</a:t>
            </a:r>
            <a:endParaRPr lang="zh-CN" altLang="en-US" b="1" baseline="30000" dirty="0">
              <a:latin typeface="Times New Roman" panose="02020603050405020304" pitchFamily="18" charset="0"/>
              <a:ea typeface="+mn-ea"/>
              <a:cs typeface="Times New Roman" panose="02020603050405020304" pitchFamily="18" charset="0"/>
            </a:endParaRPr>
          </a:p>
        </p:txBody>
      </p:sp>
      <p:pic>
        <p:nvPicPr>
          <p:cNvPr id="4" name="图片 3">
            <a:extLst>
              <a:ext uri="{FF2B5EF4-FFF2-40B4-BE49-F238E27FC236}">
                <a16:creationId xmlns:a16="http://schemas.microsoft.com/office/drawing/2014/main" id="{065032BD-DE72-454C-8077-2B53BE5B3519}"/>
              </a:ext>
            </a:extLst>
          </p:cNvPr>
          <p:cNvPicPr>
            <a:picLocks noChangeAspect="1"/>
          </p:cNvPicPr>
          <p:nvPr/>
        </p:nvPicPr>
        <p:blipFill>
          <a:blip r:embed="rId3"/>
          <a:stretch>
            <a:fillRect/>
          </a:stretch>
        </p:blipFill>
        <p:spPr>
          <a:xfrm>
            <a:off x="1266599" y="3496962"/>
            <a:ext cx="8966347" cy="3441560"/>
          </a:xfrm>
          <a:prstGeom prst="rect">
            <a:avLst/>
          </a:prstGeom>
        </p:spPr>
      </p:pic>
      <p:sp>
        <p:nvSpPr>
          <p:cNvPr id="3" name="内容占位符 2">
            <a:extLst>
              <a:ext uri="{FF2B5EF4-FFF2-40B4-BE49-F238E27FC236}">
                <a16:creationId xmlns:a16="http://schemas.microsoft.com/office/drawing/2014/main" id="{B12972E7-29BE-6F49-8F24-10C97E65C5D1}"/>
              </a:ext>
            </a:extLst>
          </p:cNvPr>
          <p:cNvSpPr>
            <a:spLocks noGrp="1"/>
          </p:cNvSpPr>
          <p:nvPr>
            <p:ph idx="1"/>
          </p:nvPr>
        </p:nvSpPr>
        <p:spPr>
          <a:xfrm>
            <a:off x="838200" y="1321293"/>
            <a:ext cx="10515600" cy="4351338"/>
          </a:xfrm>
        </p:spPr>
        <p:txBody>
          <a:bodyPr>
            <a:normAutofit/>
          </a:bodyPr>
          <a:lstStyle/>
          <a:p>
            <a:pPr marL="0" indent="0">
              <a:buNone/>
            </a:pPr>
            <a:r>
              <a:rPr lang="en" altLang="zh-CN" sz="4000" dirty="0">
                <a:latin typeface="Times New Roman" panose="02020603050405020304" pitchFamily="18" charset="0"/>
                <a:cs typeface="Times New Roman" panose="02020603050405020304" pitchFamily="18" charset="0"/>
              </a:rPr>
              <a:t>Image inpainting is the process of reconstructing missing parts of an image. This technique is often used to remove unwanted objects from an image or to restore damaged portions of old photos</a:t>
            </a:r>
            <a:endParaRPr lang="en-US" altLang="zh-CN" sz="4000"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4DB4CC0E-3553-5740-BE6B-49B7829A6EC5}"/>
              </a:ext>
            </a:extLst>
          </p:cNvPr>
          <p:cNvSpPr>
            <a:spLocks noGrp="1"/>
          </p:cNvSpPr>
          <p:nvPr>
            <p:ph type="sldNum" sz="quarter" idx="12"/>
          </p:nvPr>
        </p:nvSpPr>
        <p:spPr/>
        <p:txBody>
          <a:bodyPr/>
          <a:lstStyle/>
          <a:p>
            <a:r>
              <a:rPr kumimoji="1" lang="en-US" altLang="zh-CN" sz="3600" dirty="0">
                <a:solidFill>
                  <a:schemeClr val="tx1"/>
                </a:solidFill>
                <a:latin typeface="+mn-ea"/>
              </a:rPr>
              <a:t>2</a:t>
            </a:r>
            <a:endParaRPr kumimoji="1" lang="zh-CN" altLang="en-US" sz="3600" dirty="0">
              <a:solidFill>
                <a:schemeClr val="tx1"/>
              </a:solidFill>
              <a:latin typeface="+mn-ea"/>
            </a:endParaRPr>
          </a:p>
        </p:txBody>
      </p:sp>
    </p:spTree>
    <p:extLst>
      <p:ext uri="{BB962C8B-B14F-4D97-AF65-F5344CB8AC3E}">
        <p14:creationId xmlns:p14="http://schemas.microsoft.com/office/powerpoint/2010/main" val="91431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Adversarial Machine Learning"/>
          <p:cNvSpPr>
            <a:spLocks noGrp="1"/>
          </p:cNvSpPr>
          <p:nvPr>
            <p:ph type="title"/>
          </p:nvPr>
        </p:nvSpPr>
        <p:spPr>
          <a:prstGeom prst="rect">
            <a:avLst/>
          </a:prstGeom>
        </p:spPr>
        <p:txBody>
          <a:bodyPr>
            <a:normAutofit/>
          </a:bodyPr>
          <a:lstStyle>
            <a:lvl1pPr defTabSz="698301">
              <a:defRPr sz="9520"/>
            </a:lvl1pPr>
          </a:lstStyle>
          <a:p>
            <a:pPr algn="ctr"/>
            <a:r>
              <a:rPr sz="4400" b="1" dirty="0">
                <a:latin typeface="Times New Roman" panose="02020603050405020304" pitchFamily="18" charset="0"/>
                <a:ea typeface="+mn-ea"/>
                <a:cs typeface="Times New Roman" panose="02020603050405020304" pitchFamily="18" charset="0"/>
              </a:rPr>
              <a:t>Adversarial Machine Learning</a:t>
            </a:r>
            <a:r>
              <a:rPr lang="en-US" altLang="zh-CN" sz="4400" b="1" baseline="30000" dirty="0">
                <a:latin typeface="Times New Roman" panose="02020603050405020304" pitchFamily="18" charset="0"/>
                <a:ea typeface="+mn-ea"/>
                <a:cs typeface="Times New Roman" panose="02020603050405020304" pitchFamily="18" charset="0"/>
              </a:rPr>
              <a:t>[5]</a:t>
            </a:r>
            <a:endParaRPr sz="4400" b="1" baseline="30000" dirty="0">
              <a:latin typeface="Times New Roman" panose="02020603050405020304" pitchFamily="18" charset="0"/>
              <a:ea typeface="+mn-ea"/>
              <a:cs typeface="Times New Roman" panose="02020603050405020304" pitchFamily="18" charset="0"/>
            </a:endParaRPr>
          </a:p>
        </p:txBody>
      </p:sp>
      <p:pic>
        <p:nvPicPr>
          <p:cNvPr id="199" name="hsmFckg4akNBAzQOP4bj1gkkQzr6hNXDjqJ3AJdxZpRbpHT_cTXQDPgUERF_Ok9hDJzwzex7-cUDgVGxWkDjEBT6Fj4dXeV08ocKpJHbB5lyxHxypTM_R4lZ4tjuu3NqnZUwetvIVyU.png" descr="hsmFckg4akNBAzQOP4bj1gkkQzr6hNXDjqJ3AJdxZpRbpHT_cTXQDPgUERF_Ok9hDJzwzex7-cUDgVGxWkDjEBT6Fj4dXeV08ocKpJHbB5lyxHxypTM_R4lZ4tjuu3NqnZUwetvIVyU.png"/>
          <p:cNvPicPr>
            <a:picLocks noChangeAspect="1"/>
          </p:cNvPicPr>
          <p:nvPr/>
        </p:nvPicPr>
        <p:blipFill>
          <a:blip r:embed="rId3"/>
          <a:stretch>
            <a:fillRect/>
          </a:stretch>
        </p:blipFill>
        <p:spPr>
          <a:xfrm>
            <a:off x="1603332" y="2192253"/>
            <a:ext cx="3147572" cy="3110850"/>
          </a:xfrm>
          <a:prstGeom prst="rect">
            <a:avLst/>
          </a:prstGeom>
          <a:ln w="12700">
            <a:miter lim="400000"/>
          </a:ln>
        </p:spPr>
      </p:pic>
      <p:pic>
        <p:nvPicPr>
          <p:cNvPr id="200" name="rUqlnkrRzD3zrMWmYTxUvnabPs1MHq_MX2jAwMWsom_HSq3txDmCHt0e3SGsVRNUkObEwyoqCrgPlAzHSwtQ72SeH_5PHniuzHakg_pgCBpJKO9_dfE0fgBATbif2ViI-mPhK2_TPZY.png" descr="rUqlnkrRzD3zrMWmYTxUvnabPs1MHq_MX2jAwMWsom_HSq3txDmCHt0e3SGsVRNUkObEwyoqCrgPlAzHSwtQ72SeH_5PHniuzHakg_pgCBpJKO9_dfE0fgBATbif2ViI-mPhK2_TPZY.png"/>
          <p:cNvPicPr>
            <a:picLocks noChangeAspect="1"/>
          </p:cNvPicPr>
          <p:nvPr/>
        </p:nvPicPr>
        <p:blipFill>
          <a:blip r:embed="rId4"/>
          <a:stretch>
            <a:fillRect/>
          </a:stretch>
        </p:blipFill>
        <p:spPr>
          <a:xfrm>
            <a:off x="6402341" y="2192252"/>
            <a:ext cx="3083807" cy="3142647"/>
          </a:xfrm>
          <a:prstGeom prst="rect">
            <a:avLst/>
          </a:prstGeom>
          <a:ln w="12700">
            <a:miter lim="400000"/>
          </a:ln>
        </p:spPr>
      </p:pic>
      <p:sp>
        <p:nvSpPr>
          <p:cNvPr id="201" name="Traditional ML: optimization"/>
          <p:cNvSpPr txBox="1"/>
          <p:nvPr/>
        </p:nvSpPr>
        <p:spPr>
          <a:xfrm>
            <a:off x="838200" y="1515392"/>
            <a:ext cx="4740673"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r>
              <a:rPr sz="2800" dirty="0">
                <a:latin typeface="Times New Roman" panose="02020603050405020304" pitchFamily="18" charset="0"/>
                <a:cs typeface="Times New Roman" panose="02020603050405020304" pitchFamily="18" charset="0"/>
              </a:rPr>
              <a:t>Traditional ML: optimization</a:t>
            </a:r>
          </a:p>
        </p:txBody>
      </p:sp>
      <p:sp>
        <p:nvSpPr>
          <p:cNvPr id="202" name="Adversarial ML:…"/>
          <p:cNvSpPr txBox="1"/>
          <p:nvPr/>
        </p:nvSpPr>
        <p:spPr>
          <a:xfrm>
            <a:off x="6402342" y="1538375"/>
            <a:ext cx="4391554"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r>
              <a:rPr sz="2800" dirty="0">
                <a:latin typeface="Times New Roman" panose="02020603050405020304" pitchFamily="18" charset="0"/>
                <a:cs typeface="Times New Roman" panose="02020603050405020304" pitchFamily="18" charset="0"/>
              </a:rPr>
              <a:t>Adversarial ML:</a:t>
            </a:r>
            <a:r>
              <a:rPr lang="zh-CN" altLang="en-US"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game theory</a:t>
            </a:r>
          </a:p>
        </p:txBody>
      </p:sp>
      <p:sp>
        <p:nvSpPr>
          <p:cNvPr id="203" name="线条"/>
          <p:cNvSpPr/>
          <p:nvPr/>
        </p:nvSpPr>
        <p:spPr>
          <a:xfrm flipV="1">
            <a:off x="2225336" y="4441930"/>
            <a:ext cx="892969" cy="892969"/>
          </a:xfrm>
          <a:prstGeom prst="line">
            <a:avLst/>
          </a:prstGeom>
          <a:ln w="114300">
            <a:solidFill>
              <a:srgbClr val="FF4B2A"/>
            </a:solidFill>
            <a:miter lim="400000"/>
            <a:tailEnd type="triangle"/>
          </a:ln>
        </p:spPr>
        <p:txBody>
          <a:bodyPr lIns="35719" tIns="35719" rIns="35719" bIns="35719" anchor="ctr"/>
          <a:lstStyle/>
          <a:p>
            <a:pPr>
              <a:defRPr sz="3200">
                <a:latin typeface="+mn-lt"/>
                <a:ea typeface="+mn-ea"/>
                <a:cs typeface="+mn-cs"/>
                <a:sym typeface="Helvetica Light"/>
              </a:defRPr>
            </a:pPr>
            <a:endParaRPr sz="1600"/>
          </a:p>
        </p:txBody>
      </p:sp>
      <p:sp>
        <p:nvSpPr>
          <p:cNvPr id="204" name="线条"/>
          <p:cNvSpPr/>
          <p:nvPr/>
        </p:nvSpPr>
        <p:spPr>
          <a:xfrm flipV="1">
            <a:off x="6596888" y="3607435"/>
            <a:ext cx="1342801" cy="1342800"/>
          </a:xfrm>
          <a:prstGeom prst="line">
            <a:avLst/>
          </a:prstGeom>
          <a:ln w="114300">
            <a:solidFill>
              <a:srgbClr val="FF4B2A"/>
            </a:solidFill>
            <a:miter lim="400000"/>
            <a:tailEnd type="triangle"/>
          </a:ln>
        </p:spPr>
        <p:txBody>
          <a:bodyPr lIns="35719" tIns="35719" rIns="35719" bIns="35719" anchor="ctr"/>
          <a:lstStyle/>
          <a:p>
            <a:pPr>
              <a:defRPr sz="3200">
                <a:latin typeface="+mn-lt"/>
                <a:ea typeface="+mn-ea"/>
                <a:cs typeface="+mn-cs"/>
                <a:sym typeface="Helvetica Light"/>
              </a:defRPr>
            </a:pPr>
            <a:endParaRPr sz="1600"/>
          </a:p>
        </p:txBody>
      </p:sp>
      <p:sp>
        <p:nvSpPr>
          <p:cNvPr id="205" name="Minimum"/>
          <p:cNvSpPr txBox="1"/>
          <p:nvPr/>
        </p:nvSpPr>
        <p:spPr>
          <a:xfrm>
            <a:off x="2417359" y="5365263"/>
            <a:ext cx="1506824"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r>
              <a:rPr sz="2800" dirty="0">
                <a:latin typeface="Times New Roman" panose="02020603050405020304" pitchFamily="18" charset="0"/>
                <a:cs typeface="Times New Roman" panose="02020603050405020304" pitchFamily="18" charset="0"/>
              </a:rPr>
              <a:t>Minimum</a:t>
            </a:r>
          </a:p>
        </p:txBody>
      </p:sp>
      <p:sp>
        <p:nvSpPr>
          <p:cNvPr id="206" name="Equilibrium"/>
          <p:cNvSpPr txBox="1"/>
          <p:nvPr/>
        </p:nvSpPr>
        <p:spPr>
          <a:xfrm>
            <a:off x="6951139" y="5365263"/>
            <a:ext cx="1806585"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r>
              <a:rPr sz="2800" dirty="0">
                <a:latin typeface="Times New Roman" panose="02020603050405020304" pitchFamily="18" charset="0"/>
                <a:cs typeface="Times New Roman" panose="02020603050405020304" pitchFamily="18" charset="0"/>
              </a:rPr>
              <a:t>Equilibrium</a:t>
            </a:r>
          </a:p>
        </p:txBody>
      </p:sp>
      <p:sp>
        <p:nvSpPr>
          <p:cNvPr id="207" name="One player,…"/>
          <p:cNvSpPr txBox="1"/>
          <p:nvPr/>
        </p:nvSpPr>
        <p:spPr>
          <a:xfrm>
            <a:off x="1603332" y="5868286"/>
            <a:ext cx="3436539"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r>
              <a:rPr sz="2800" dirty="0">
                <a:latin typeface="Times New Roman" panose="02020603050405020304" pitchFamily="18" charset="0"/>
                <a:cs typeface="Times New Roman" panose="02020603050405020304" pitchFamily="18" charset="0"/>
              </a:rPr>
              <a:t>One player,</a:t>
            </a:r>
            <a:r>
              <a:rPr lang="zh-CN" altLang="en-US"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one cost</a:t>
            </a:r>
          </a:p>
        </p:txBody>
      </p:sp>
      <p:sp>
        <p:nvSpPr>
          <p:cNvPr id="208" name="More than one player,…"/>
          <p:cNvSpPr txBox="1"/>
          <p:nvPr/>
        </p:nvSpPr>
        <p:spPr>
          <a:xfrm>
            <a:off x="6446315" y="5816172"/>
            <a:ext cx="3276180" cy="9339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r>
              <a:rPr sz="2800" dirty="0">
                <a:latin typeface="Times New Roman" panose="02020603050405020304" pitchFamily="18" charset="0"/>
                <a:cs typeface="Times New Roman" panose="02020603050405020304" pitchFamily="18" charset="0"/>
              </a:rPr>
              <a:t>More than one player,</a:t>
            </a:r>
          </a:p>
          <a:p>
            <a:r>
              <a:rPr sz="2800" dirty="0">
                <a:latin typeface="Times New Roman" panose="02020603050405020304" pitchFamily="18" charset="0"/>
                <a:cs typeface="Times New Roman" panose="02020603050405020304" pitchFamily="18" charset="0"/>
              </a:rPr>
              <a:t>more than one cost</a:t>
            </a:r>
          </a:p>
        </p:txBody>
      </p:sp>
      <p:sp>
        <p:nvSpPr>
          <p:cNvPr id="3" name="灯片编号占位符 2">
            <a:extLst>
              <a:ext uri="{FF2B5EF4-FFF2-40B4-BE49-F238E27FC236}">
                <a16:creationId xmlns:a16="http://schemas.microsoft.com/office/drawing/2014/main" id="{3B6F5032-1E46-1443-8C1A-039B235A3023}"/>
              </a:ext>
            </a:extLst>
          </p:cNvPr>
          <p:cNvSpPr>
            <a:spLocks noGrp="1"/>
          </p:cNvSpPr>
          <p:nvPr>
            <p:ph type="sldNum" sz="quarter" idx="2"/>
          </p:nvPr>
        </p:nvSpPr>
        <p:spPr/>
        <p:txBody>
          <a:bodyPr/>
          <a:lstStyle/>
          <a:p>
            <a:r>
              <a:rPr kumimoji="1" lang="en-US" altLang="zh-CN" sz="3600" dirty="0">
                <a:solidFill>
                  <a:schemeClr val="tx1"/>
                </a:solidFill>
                <a:latin typeface="+mn-ea"/>
              </a:rPr>
              <a:t>3</a:t>
            </a:r>
            <a:endParaRPr kumimoji="1" lang="zh-CN" altLang="en-US" sz="3600" dirty="0">
              <a:solidFill>
                <a:schemeClr val="tx1"/>
              </a:solidFill>
              <a:latin typeface="+mn-ea"/>
            </a:endParaRPr>
          </a:p>
        </p:txBody>
      </p:sp>
    </p:spTree>
    <p:extLst>
      <p:ext uri="{BB962C8B-B14F-4D97-AF65-F5344CB8AC3E}">
        <p14:creationId xmlns:p14="http://schemas.microsoft.com/office/powerpoint/2010/main" val="22374242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09A1DB-1F8D-144B-A3C1-6FA1EC007E1B}"/>
              </a:ext>
            </a:extLst>
          </p:cNvPr>
          <p:cNvSpPr>
            <a:spLocks noGrp="1"/>
          </p:cNvSpPr>
          <p:nvPr>
            <p:ph type="title"/>
          </p:nvPr>
        </p:nvSpPr>
        <p:spPr>
          <a:xfrm>
            <a:off x="859901" y="18457"/>
            <a:ext cx="10515600" cy="1325563"/>
          </a:xfrm>
        </p:spPr>
        <p:txBody>
          <a:bodyPr>
            <a:normAutofit/>
          </a:bodyPr>
          <a:lstStyle/>
          <a:p>
            <a:pPr algn="ctr">
              <a:spcBef>
                <a:spcPts val="1000"/>
              </a:spcBef>
              <a:defRPr/>
            </a:pPr>
            <a:r>
              <a:rPr lang="en-US" altLang="zh-CN" sz="5400" b="1" dirty="0">
                <a:latin typeface="Times New Roman" panose="02020603050405020304" pitchFamily="18" charset="0"/>
                <a:ea typeface="+mn-ea"/>
                <a:cs typeface="Times New Roman" panose="02020603050405020304" pitchFamily="18" charset="0"/>
              </a:rPr>
              <a:t>Framework</a:t>
            </a:r>
            <a:endParaRPr lang="zh-CN" altLang="en-US" b="1" dirty="0">
              <a:latin typeface="Times New Roman" panose="02020603050405020304" pitchFamily="18" charset="0"/>
              <a:ea typeface="+mn-ea"/>
              <a:cs typeface="Times New Roman" panose="02020603050405020304" pitchFamily="18" charset="0"/>
            </a:endParaRPr>
          </a:p>
        </p:txBody>
      </p:sp>
      <p:pic>
        <p:nvPicPr>
          <p:cNvPr id="6" name="内容占位符 4">
            <a:extLst>
              <a:ext uri="{FF2B5EF4-FFF2-40B4-BE49-F238E27FC236}">
                <a16:creationId xmlns:a16="http://schemas.microsoft.com/office/drawing/2014/main" id="{1A6F38E4-EF28-E845-AD4E-A2723EB48C16}"/>
              </a:ext>
            </a:extLst>
          </p:cNvPr>
          <p:cNvPicPr>
            <a:picLocks noGrp="1" noChangeAspect="1"/>
          </p:cNvPicPr>
          <p:nvPr>
            <p:ph idx="1"/>
          </p:nvPr>
        </p:nvPicPr>
        <p:blipFill>
          <a:blip r:embed="rId3"/>
          <a:stretch>
            <a:fillRect/>
          </a:stretch>
        </p:blipFill>
        <p:spPr>
          <a:xfrm>
            <a:off x="540410" y="2463582"/>
            <a:ext cx="1581150" cy="1439653"/>
          </a:xfrm>
        </p:spPr>
      </p:pic>
      <p:cxnSp>
        <p:nvCxnSpPr>
          <p:cNvPr id="7" name="直线箭头连接符 6">
            <a:extLst>
              <a:ext uri="{FF2B5EF4-FFF2-40B4-BE49-F238E27FC236}">
                <a16:creationId xmlns:a16="http://schemas.microsoft.com/office/drawing/2014/main" id="{BEBB064E-997F-2841-8ACE-257DC3B7F9F1}"/>
              </a:ext>
            </a:extLst>
          </p:cNvPr>
          <p:cNvCxnSpPr>
            <a:cxnSpLocks/>
          </p:cNvCxnSpPr>
          <p:nvPr/>
        </p:nvCxnSpPr>
        <p:spPr>
          <a:xfrm>
            <a:off x="2121560" y="3248935"/>
            <a:ext cx="6176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679AF3B9-68A0-BC4F-8BCB-B902A2016320}"/>
              </a:ext>
            </a:extLst>
          </p:cNvPr>
          <p:cNvCxnSpPr>
            <a:cxnSpLocks/>
          </p:cNvCxnSpPr>
          <p:nvPr/>
        </p:nvCxnSpPr>
        <p:spPr>
          <a:xfrm>
            <a:off x="5811170" y="3276658"/>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4" name="图片 13">
            <a:extLst>
              <a:ext uri="{FF2B5EF4-FFF2-40B4-BE49-F238E27FC236}">
                <a16:creationId xmlns:a16="http://schemas.microsoft.com/office/drawing/2014/main" id="{966EE505-408F-3F4C-A217-6BDCEECAF860}"/>
              </a:ext>
            </a:extLst>
          </p:cNvPr>
          <p:cNvPicPr>
            <a:picLocks noChangeAspect="1"/>
          </p:cNvPicPr>
          <p:nvPr/>
        </p:nvPicPr>
        <p:blipFill>
          <a:blip r:embed="rId4"/>
          <a:stretch>
            <a:fillRect/>
          </a:stretch>
        </p:blipFill>
        <p:spPr>
          <a:xfrm>
            <a:off x="6530784" y="2931806"/>
            <a:ext cx="455281" cy="503205"/>
          </a:xfrm>
          <a:prstGeom prst="rect">
            <a:avLst/>
          </a:prstGeom>
        </p:spPr>
      </p:pic>
      <p:pic>
        <p:nvPicPr>
          <p:cNvPr id="16" name="图片 15">
            <a:extLst>
              <a:ext uri="{FF2B5EF4-FFF2-40B4-BE49-F238E27FC236}">
                <a16:creationId xmlns:a16="http://schemas.microsoft.com/office/drawing/2014/main" id="{0A6152A8-8054-DF47-8841-9F157F851594}"/>
              </a:ext>
            </a:extLst>
          </p:cNvPr>
          <p:cNvPicPr>
            <a:picLocks noChangeAspect="1"/>
          </p:cNvPicPr>
          <p:nvPr/>
        </p:nvPicPr>
        <p:blipFill>
          <a:blip r:embed="rId5"/>
          <a:stretch>
            <a:fillRect/>
          </a:stretch>
        </p:blipFill>
        <p:spPr>
          <a:xfrm>
            <a:off x="1360242" y="4706305"/>
            <a:ext cx="382994" cy="408526"/>
          </a:xfrm>
          <a:prstGeom prst="rect">
            <a:avLst/>
          </a:prstGeom>
        </p:spPr>
      </p:pic>
      <p:cxnSp>
        <p:nvCxnSpPr>
          <p:cNvPr id="18" name="肘形连接符 17">
            <a:extLst>
              <a:ext uri="{FF2B5EF4-FFF2-40B4-BE49-F238E27FC236}">
                <a16:creationId xmlns:a16="http://schemas.microsoft.com/office/drawing/2014/main" id="{58B59E5A-CE1D-9044-8677-0369E021118C}"/>
              </a:ext>
            </a:extLst>
          </p:cNvPr>
          <p:cNvCxnSpPr>
            <a:cxnSpLocks/>
            <a:endCxn id="77" idx="2"/>
          </p:cNvCxnSpPr>
          <p:nvPr/>
        </p:nvCxnSpPr>
        <p:spPr>
          <a:xfrm flipV="1">
            <a:off x="1764481" y="3571016"/>
            <a:ext cx="6792486" cy="1387264"/>
          </a:xfrm>
          <a:prstGeom prst="bent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B127CD3A-E17A-8940-B751-170DD0D144B7}"/>
              </a:ext>
            </a:extLst>
          </p:cNvPr>
          <p:cNvCxnSpPr/>
          <p:nvPr/>
        </p:nvCxnSpPr>
        <p:spPr>
          <a:xfrm>
            <a:off x="6848936" y="3927328"/>
            <a:ext cx="8121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99B9F0E7-6305-304B-8965-081B591A5317}"/>
              </a:ext>
            </a:extLst>
          </p:cNvPr>
          <p:cNvSpPr/>
          <p:nvPr/>
        </p:nvSpPr>
        <p:spPr>
          <a:xfrm>
            <a:off x="9565487" y="3248935"/>
            <a:ext cx="1976979"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discriminator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47" name="直线箭头连接符 46">
            <a:extLst>
              <a:ext uri="{FF2B5EF4-FFF2-40B4-BE49-F238E27FC236}">
                <a16:creationId xmlns:a16="http://schemas.microsoft.com/office/drawing/2014/main" id="{AE3AA03C-25CF-444A-B14C-A7C5BAF44365}"/>
              </a:ext>
            </a:extLst>
          </p:cNvPr>
          <p:cNvCxnSpPr>
            <a:cxnSpLocks/>
          </p:cNvCxnSpPr>
          <p:nvPr/>
        </p:nvCxnSpPr>
        <p:spPr>
          <a:xfrm flipV="1">
            <a:off x="5371482" y="4423269"/>
            <a:ext cx="0" cy="1255847"/>
          </a:xfrm>
          <a:prstGeom prst="straightConnector1">
            <a:avLst/>
          </a:prstGeom>
          <a:ln w="762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51" name="直线箭头连接符 50">
            <a:extLst>
              <a:ext uri="{FF2B5EF4-FFF2-40B4-BE49-F238E27FC236}">
                <a16:creationId xmlns:a16="http://schemas.microsoft.com/office/drawing/2014/main" id="{3D61BCFF-3397-504F-A37D-8E53FFBFCDBC}"/>
              </a:ext>
            </a:extLst>
          </p:cNvPr>
          <p:cNvCxnSpPr>
            <a:cxnSpLocks/>
          </p:cNvCxnSpPr>
          <p:nvPr/>
        </p:nvCxnSpPr>
        <p:spPr>
          <a:xfrm flipV="1">
            <a:off x="10553976" y="4855075"/>
            <a:ext cx="0" cy="842266"/>
          </a:xfrm>
          <a:prstGeom prst="straightConnector1">
            <a:avLst/>
          </a:prstGeom>
          <a:ln w="762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54" name="直线连接符 53">
            <a:extLst>
              <a:ext uri="{FF2B5EF4-FFF2-40B4-BE49-F238E27FC236}">
                <a16:creationId xmlns:a16="http://schemas.microsoft.com/office/drawing/2014/main" id="{96F6DF1A-E59B-0942-B83D-5CBBE70CB8C1}"/>
              </a:ext>
            </a:extLst>
          </p:cNvPr>
          <p:cNvCxnSpPr>
            <a:cxnSpLocks/>
          </p:cNvCxnSpPr>
          <p:nvPr/>
        </p:nvCxnSpPr>
        <p:spPr>
          <a:xfrm>
            <a:off x="5371482" y="5679116"/>
            <a:ext cx="5182494" cy="18225"/>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56" name="文本框 55">
            <a:extLst>
              <a:ext uri="{FF2B5EF4-FFF2-40B4-BE49-F238E27FC236}">
                <a16:creationId xmlns:a16="http://schemas.microsoft.com/office/drawing/2014/main" id="{3D360198-B3EE-214C-BAFB-45AF61E52797}"/>
              </a:ext>
            </a:extLst>
          </p:cNvPr>
          <p:cNvSpPr txBox="1"/>
          <p:nvPr/>
        </p:nvSpPr>
        <p:spPr>
          <a:xfrm>
            <a:off x="7243622" y="5865424"/>
            <a:ext cx="1438214" cy="769441"/>
          </a:xfrm>
          <a:prstGeom prst="rect">
            <a:avLst/>
          </a:prstGeom>
          <a:noFill/>
        </p:spPr>
        <p:txBody>
          <a:bodyPr wrap="square" rtlCol="0">
            <a:spAutoFit/>
          </a:bodyPr>
          <a:lstStyle/>
          <a:p>
            <a:r>
              <a:rPr lang="en-US" altLang="zh-CN" sz="4400" b="1" dirty="0">
                <a:solidFill>
                  <a:schemeClr val="accent2"/>
                </a:solidFill>
                <a:latin typeface="Times New Roman" panose="02020603050405020304" pitchFamily="18" charset="0"/>
                <a:cs typeface="Times New Roman" panose="02020603050405020304" pitchFamily="18" charset="0"/>
              </a:rPr>
              <a:t>GAN</a:t>
            </a:r>
            <a:endParaRPr lang="zh-CN" altLang="en-US" sz="4400" b="1" dirty="0">
              <a:solidFill>
                <a:schemeClr val="accent2"/>
              </a:solidFill>
              <a:latin typeface="Times New Roman" panose="02020603050405020304" pitchFamily="18" charset="0"/>
              <a:cs typeface="Times New Roman" panose="02020603050405020304" pitchFamily="18" charset="0"/>
            </a:endParaRPr>
          </a:p>
        </p:txBody>
      </p:sp>
      <p:cxnSp>
        <p:nvCxnSpPr>
          <p:cNvPr id="61" name="直线箭头连接符 60">
            <a:extLst>
              <a:ext uri="{FF2B5EF4-FFF2-40B4-BE49-F238E27FC236}">
                <a16:creationId xmlns:a16="http://schemas.microsoft.com/office/drawing/2014/main" id="{0F20E5FE-DD9C-4D43-A2C1-DC2441D60CB2}"/>
              </a:ext>
            </a:extLst>
          </p:cNvPr>
          <p:cNvCxnSpPr>
            <a:cxnSpLocks/>
          </p:cNvCxnSpPr>
          <p:nvPr/>
        </p:nvCxnSpPr>
        <p:spPr>
          <a:xfrm>
            <a:off x="4172975" y="3276658"/>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0" name="矩形 69">
            <a:extLst>
              <a:ext uri="{FF2B5EF4-FFF2-40B4-BE49-F238E27FC236}">
                <a16:creationId xmlns:a16="http://schemas.microsoft.com/office/drawing/2014/main" id="{18F35723-A07E-524C-94F6-53CEE711E636}"/>
              </a:ext>
            </a:extLst>
          </p:cNvPr>
          <p:cNvSpPr/>
          <p:nvPr/>
        </p:nvSpPr>
        <p:spPr>
          <a:xfrm>
            <a:off x="4954579" y="2231670"/>
            <a:ext cx="833806" cy="2137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 encoding</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71" name="矩形 70">
            <a:extLst>
              <a:ext uri="{FF2B5EF4-FFF2-40B4-BE49-F238E27FC236}">
                <a16:creationId xmlns:a16="http://schemas.microsoft.com/office/drawing/2014/main" id="{95A60D3B-14F9-F641-BA69-B2B1543AA45E}"/>
              </a:ext>
            </a:extLst>
          </p:cNvPr>
          <p:cNvSpPr/>
          <p:nvPr/>
        </p:nvSpPr>
        <p:spPr>
          <a:xfrm>
            <a:off x="2755019" y="2745731"/>
            <a:ext cx="1322680" cy="1082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encoder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72" name="矩形 71">
            <a:extLst>
              <a:ext uri="{FF2B5EF4-FFF2-40B4-BE49-F238E27FC236}">
                <a16:creationId xmlns:a16="http://schemas.microsoft.com/office/drawing/2014/main" id="{CE6BD6A9-3544-A247-A4C8-EED9E7ECDE5E}"/>
              </a:ext>
            </a:extLst>
          </p:cNvPr>
          <p:cNvSpPr/>
          <p:nvPr/>
        </p:nvSpPr>
        <p:spPr>
          <a:xfrm>
            <a:off x="6424233" y="2902935"/>
            <a:ext cx="1322680" cy="119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decoder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75" name="直线箭头连接符 74">
            <a:extLst>
              <a:ext uri="{FF2B5EF4-FFF2-40B4-BE49-F238E27FC236}">
                <a16:creationId xmlns:a16="http://schemas.microsoft.com/office/drawing/2014/main" id="{D3B7FB73-A4A3-F14F-86F1-9C89167A9A84}"/>
              </a:ext>
            </a:extLst>
          </p:cNvPr>
          <p:cNvCxnSpPr>
            <a:cxnSpLocks/>
          </p:cNvCxnSpPr>
          <p:nvPr/>
        </p:nvCxnSpPr>
        <p:spPr>
          <a:xfrm>
            <a:off x="7746913" y="3300203"/>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77" name="图片 76">
            <a:extLst>
              <a:ext uri="{FF2B5EF4-FFF2-40B4-BE49-F238E27FC236}">
                <a16:creationId xmlns:a16="http://schemas.microsoft.com/office/drawing/2014/main" id="{74B66520-438A-AC48-89EC-B08E1B8C2AE2}"/>
              </a:ext>
            </a:extLst>
          </p:cNvPr>
          <p:cNvPicPr>
            <a:picLocks noChangeAspect="1"/>
          </p:cNvPicPr>
          <p:nvPr/>
        </p:nvPicPr>
        <p:blipFill>
          <a:blip r:embed="rId4"/>
          <a:stretch>
            <a:fillRect/>
          </a:stretch>
        </p:blipFill>
        <p:spPr>
          <a:xfrm>
            <a:off x="8329326" y="3067811"/>
            <a:ext cx="455281" cy="503205"/>
          </a:xfrm>
          <a:prstGeom prst="rect">
            <a:avLst/>
          </a:prstGeom>
        </p:spPr>
      </p:pic>
      <p:cxnSp>
        <p:nvCxnSpPr>
          <p:cNvPr id="79" name="直线箭头连接符 78">
            <a:extLst>
              <a:ext uri="{FF2B5EF4-FFF2-40B4-BE49-F238E27FC236}">
                <a16:creationId xmlns:a16="http://schemas.microsoft.com/office/drawing/2014/main" id="{CC187594-3032-1C4F-A45D-ADFA2882A7AC}"/>
              </a:ext>
            </a:extLst>
          </p:cNvPr>
          <p:cNvCxnSpPr>
            <a:cxnSpLocks/>
          </p:cNvCxnSpPr>
          <p:nvPr/>
        </p:nvCxnSpPr>
        <p:spPr>
          <a:xfrm>
            <a:off x="8556966" y="4186326"/>
            <a:ext cx="1041767"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8" name="矩形 87">
            <a:extLst>
              <a:ext uri="{FF2B5EF4-FFF2-40B4-BE49-F238E27FC236}">
                <a16:creationId xmlns:a16="http://schemas.microsoft.com/office/drawing/2014/main" id="{50F6620C-B758-814E-9740-FBACFC901D58}"/>
              </a:ext>
            </a:extLst>
          </p:cNvPr>
          <p:cNvSpPr/>
          <p:nvPr/>
        </p:nvSpPr>
        <p:spPr>
          <a:xfrm>
            <a:off x="3416359" y="986931"/>
            <a:ext cx="3161443" cy="769441"/>
          </a:xfrm>
          <a:prstGeom prst="rect">
            <a:avLst/>
          </a:prstGeom>
        </p:spPr>
        <p:txBody>
          <a:bodyPr wrap="none">
            <a:spAutoFit/>
          </a:bodyPr>
          <a:lstStyle/>
          <a:p>
            <a:pPr lvl="0"/>
            <a:r>
              <a:rPr lang="en-US" altLang="zh-CN" sz="4400" b="1" dirty="0">
                <a:solidFill>
                  <a:srgbClr val="FF0000"/>
                </a:solidFill>
                <a:latin typeface="Times New Roman" panose="02020603050405020304" pitchFamily="18" charset="0"/>
                <a:cs typeface="Times New Roman" panose="02020603050405020304" pitchFamily="18" charset="0"/>
              </a:rPr>
              <a:t>autoencoder</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91" name="直线箭头连接符 90">
            <a:extLst>
              <a:ext uri="{FF2B5EF4-FFF2-40B4-BE49-F238E27FC236}">
                <a16:creationId xmlns:a16="http://schemas.microsoft.com/office/drawing/2014/main" id="{CA7E561B-E0B2-CC4E-8423-50D0069295F5}"/>
              </a:ext>
            </a:extLst>
          </p:cNvPr>
          <p:cNvCxnSpPr>
            <a:cxnSpLocks/>
          </p:cNvCxnSpPr>
          <p:nvPr/>
        </p:nvCxnSpPr>
        <p:spPr>
          <a:xfrm>
            <a:off x="1551739" y="1690688"/>
            <a:ext cx="0" cy="893929"/>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5" name="直线连接符 94">
            <a:extLst>
              <a:ext uri="{FF2B5EF4-FFF2-40B4-BE49-F238E27FC236}">
                <a16:creationId xmlns:a16="http://schemas.microsoft.com/office/drawing/2014/main" id="{3B3A834B-2C81-6945-B712-4A5E836C1343}"/>
              </a:ext>
            </a:extLst>
          </p:cNvPr>
          <p:cNvCxnSpPr>
            <a:cxnSpLocks/>
          </p:cNvCxnSpPr>
          <p:nvPr/>
        </p:nvCxnSpPr>
        <p:spPr>
          <a:xfrm flipV="1">
            <a:off x="1568234" y="1729434"/>
            <a:ext cx="6977275" cy="1"/>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2" name="直线箭头连接符 101">
            <a:extLst>
              <a:ext uri="{FF2B5EF4-FFF2-40B4-BE49-F238E27FC236}">
                <a16:creationId xmlns:a16="http://schemas.microsoft.com/office/drawing/2014/main" id="{E41D3D26-6E4F-C049-A21D-62EFB5CF1C1C}"/>
              </a:ext>
            </a:extLst>
          </p:cNvPr>
          <p:cNvCxnSpPr>
            <a:cxnSpLocks/>
            <a:endCxn id="77" idx="0"/>
          </p:cNvCxnSpPr>
          <p:nvPr/>
        </p:nvCxnSpPr>
        <p:spPr>
          <a:xfrm>
            <a:off x="8544416" y="1690687"/>
            <a:ext cx="12551" cy="1377124"/>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8" name="灯片编号占位符 2">
            <a:extLst>
              <a:ext uri="{FF2B5EF4-FFF2-40B4-BE49-F238E27FC236}">
                <a16:creationId xmlns:a16="http://schemas.microsoft.com/office/drawing/2014/main" id="{7B38FF09-2464-3040-8D17-1814B2793E6C}"/>
              </a:ext>
            </a:extLst>
          </p:cNvPr>
          <p:cNvSpPr>
            <a:spLocks noGrp="1"/>
          </p:cNvSpPr>
          <p:nvPr>
            <p:ph type="sldNum" sz="quarter" idx="12"/>
          </p:nvPr>
        </p:nvSpPr>
        <p:spPr>
          <a:xfrm>
            <a:off x="8610600" y="6356350"/>
            <a:ext cx="2743200" cy="365125"/>
          </a:xfrm>
        </p:spPr>
        <p:txBody>
          <a:bodyPr/>
          <a:lstStyle/>
          <a:p>
            <a:r>
              <a:rPr kumimoji="1" lang="en-US" altLang="zh-CN" sz="3600" dirty="0">
                <a:solidFill>
                  <a:schemeClr val="tx1"/>
                </a:solidFill>
                <a:latin typeface="+mn-ea"/>
              </a:rPr>
              <a:t>4</a:t>
            </a:r>
            <a:endParaRPr kumimoji="1" lang="zh-CN" altLang="en-US" sz="3600" dirty="0">
              <a:solidFill>
                <a:schemeClr val="tx1"/>
              </a:solidFill>
              <a:latin typeface="+mn-ea"/>
            </a:endParaRPr>
          </a:p>
        </p:txBody>
      </p:sp>
    </p:spTree>
    <p:extLst>
      <p:ext uri="{BB962C8B-B14F-4D97-AF65-F5344CB8AC3E}">
        <p14:creationId xmlns:p14="http://schemas.microsoft.com/office/powerpoint/2010/main" val="322527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Adversarial Nets Framework"/>
          <p:cNvSpPr>
            <a:spLocks noGrp="1"/>
          </p:cNvSpPr>
          <p:nvPr>
            <p:ph type="title"/>
          </p:nvPr>
        </p:nvSpPr>
        <p:spPr>
          <a:xfrm>
            <a:off x="-1676400" y="228609"/>
            <a:ext cx="15544800" cy="1325563"/>
          </a:xfrm>
          <a:prstGeom prst="rect">
            <a:avLst/>
          </a:prstGeom>
        </p:spPr>
        <p:txBody>
          <a:bodyPr>
            <a:noAutofit/>
          </a:bodyPr>
          <a:lstStyle>
            <a:lvl1pPr defTabSz="706516">
              <a:defRPr sz="9632"/>
            </a:lvl1pPr>
          </a:lstStyle>
          <a:p>
            <a:pPr algn="ctr"/>
            <a:r>
              <a:rPr lang="en-US" altLang="zh-CN" sz="5400" b="1" dirty="0">
                <a:latin typeface="Times New Roman" panose="02020603050405020304" pitchFamily="18" charset="0"/>
                <a:cs typeface="Times New Roman" panose="02020603050405020304" pitchFamily="18" charset="0"/>
              </a:rPr>
              <a:t>generative adversarial network</a:t>
            </a:r>
            <a:br>
              <a:rPr lang="en-US" altLang="zh-CN" sz="5400" b="1" dirty="0">
                <a:latin typeface="Times New Roman" panose="02020603050405020304" pitchFamily="18" charset="0"/>
                <a:cs typeface="Times New Roman" panose="02020603050405020304" pitchFamily="18" charset="0"/>
              </a:rPr>
            </a:br>
            <a:r>
              <a:rPr lang="en-US" altLang="zh-CN" sz="5400" b="1" dirty="0">
                <a:latin typeface="Times New Roman" panose="02020603050405020304" pitchFamily="18" charset="0"/>
                <a:cs typeface="Times New Roman" panose="02020603050405020304" pitchFamily="18" charset="0"/>
              </a:rPr>
              <a:t> (GAN)</a:t>
            </a:r>
            <a:r>
              <a:rPr lang="en-US" altLang="zh-CN" sz="5400" b="1" baseline="30000" dirty="0">
                <a:latin typeface="Times New Roman" panose="02020603050405020304" pitchFamily="18" charset="0"/>
                <a:cs typeface="Times New Roman" panose="02020603050405020304" pitchFamily="18" charset="0"/>
              </a:rPr>
              <a:t>[4]</a:t>
            </a:r>
            <a:endParaRPr sz="5400" b="1" baseline="30000" dirty="0">
              <a:latin typeface="Times New Roman" panose="02020603050405020304" pitchFamily="18" charset="0"/>
              <a:cs typeface="Times New Roman" panose="02020603050405020304" pitchFamily="18" charset="0"/>
            </a:endParaRPr>
          </a:p>
        </p:txBody>
      </p:sp>
      <p:pic>
        <p:nvPicPr>
          <p:cNvPr id="213" name="图像" descr="图像"/>
          <p:cNvPicPr>
            <a:picLocks noChangeAspect="1"/>
          </p:cNvPicPr>
          <p:nvPr/>
        </p:nvPicPr>
        <p:blipFill>
          <a:blip r:embed="rId3"/>
          <a:stretch>
            <a:fillRect/>
          </a:stretch>
        </p:blipFill>
        <p:spPr>
          <a:xfrm>
            <a:off x="3383383" y="1554172"/>
            <a:ext cx="4684222" cy="5303828"/>
          </a:xfrm>
          <a:prstGeom prst="rect">
            <a:avLst/>
          </a:prstGeom>
          <a:ln w="12700">
            <a:miter lim="400000"/>
          </a:ln>
        </p:spPr>
      </p:pic>
      <p:pic>
        <p:nvPicPr>
          <p:cNvPr id="215" name="图像" descr="图像"/>
          <p:cNvPicPr>
            <a:picLocks noChangeAspect="1"/>
          </p:cNvPicPr>
          <p:nvPr/>
        </p:nvPicPr>
        <p:blipFill>
          <a:blip r:embed="rId4"/>
          <a:stretch>
            <a:fillRect/>
          </a:stretch>
        </p:blipFill>
        <p:spPr>
          <a:xfrm>
            <a:off x="8480815" y="3320814"/>
            <a:ext cx="1784709" cy="1770544"/>
          </a:xfrm>
          <a:prstGeom prst="rect">
            <a:avLst/>
          </a:prstGeom>
          <a:ln w="12700">
            <a:miter lim="400000"/>
          </a:ln>
        </p:spPr>
      </p:pic>
      <p:pic>
        <p:nvPicPr>
          <p:cNvPr id="216" name="图像" descr="图像"/>
          <p:cNvPicPr>
            <a:picLocks noChangeAspect="1"/>
          </p:cNvPicPr>
          <p:nvPr/>
        </p:nvPicPr>
        <p:blipFill>
          <a:blip r:embed="rId5"/>
          <a:stretch>
            <a:fillRect/>
          </a:stretch>
        </p:blipFill>
        <p:spPr>
          <a:xfrm>
            <a:off x="1456366" y="3408371"/>
            <a:ext cx="1784709" cy="1762811"/>
          </a:xfrm>
          <a:prstGeom prst="rect">
            <a:avLst/>
          </a:prstGeom>
          <a:ln w="12700">
            <a:miter lim="400000"/>
          </a:ln>
        </p:spPr>
      </p:pic>
      <p:sp>
        <p:nvSpPr>
          <p:cNvPr id="6" name="矩形 5">
            <a:extLst>
              <a:ext uri="{FF2B5EF4-FFF2-40B4-BE49-F238E27FC236}">
                <a16:creationId xmlns:a16="http://schemas.microsoft.com/office/drawing/2014/main" id="{6AB7F92D-2172-444C-8B9E-44E2EE10F0A7}"/>
              </a:ext>
            </a:extLst>
          </p:cNvPr>
          <p:cNvSpPr/>
          <p:nvPr/>
        </p:nvSpPr>
        <p:spPr>
          <a:xfrm>
            <a:off x="11149577" y="5983060"/>
            <a:ext cx="428323" cy="646331"/>
          </a:xfrm>
          <a:prstGeom prst="rect">
            <a:avLst/>
          </a:prstGeom>
        </p:spPr>
        <p:txBody>
          <a:bodyPr wrap="none">
            <a:spAutoFit/>
          </a:bodyPr>
          <a:lstStyle/>
          <a:p>
            <a:pPr lvl="0" algn="r"/>
            <a:r>
              <a:rPr kumimoji="1" lang="en-US" altLang="zh-CN" sz="3600" dirty="0">
                <a:solidFill>
                  <a:prstClr val="black"/>
                </a:solidFill>
                <a:latin typeface="等线" panose="02010600030101010101" pitchFamily="2" charset="-122"/>
              </a:rPr>
              <a:t>5</a:t>
            </a:r>
            <a:endParaRPr kumimoji="1" lang="zh-CN" altLang="en-US" sz="36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5357254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E18B5-08E8-C342-AD90-1E66B43671EF}"/>
              </a:ext>
            </a:extLst>
          </p:cNvPr>
          <p:cNvSpPr>
            <a:spLocks noGrp="1"/>
          </p:cNvSpPr>
          <p:nvPr>
            <p:ph type="title"/>
          </p:nvPr>
        </p:nvSpPr>
        <p:spPr>
          <a:xfrm>
            <a:off x="838200" y="233890"/>
            <a:ext cx="10515600" cy="1325563"/>
          </a:xfrm>
        </p:spPr>
        <p:txBody>
          <a:bodyPr>
            <a:normAutofit/>
          </a:bodyPr>
          <a:lstStyle/>
          <a:p>
            <a:pPr algn="ctr"/>
            <a:r>
              <a:rPr lang="en" altLang="zh-CN" sz="8000" b="1" dirty="0">
                <a:latin typeface="Times New Roman" panose="02020603050405020304" pitchFamily="18" charset="0"/>
                <a:cs typeface="Times New Roman" panose="02020603050405020304" pitchFamily="18" charset="0"/>
              </a:rPr>
              <a:t>Autoencoders</a:t>
            </a:r>
            <a:r>
              <a:rPr lang="en-US" altLang="zh-CN" sz="8000" b="1" baseline="30000" dirty="0">
                <a:latin typeface="Times New Roman" panose="02020603050405020304" pitchFamily="18" charset="0"/>
                <a:cs typeface="Times New Roman" panose="02020603050405020304" pitchFamily="18" charset="0"/>
              </a:rPr>
              <a:t>[6]</a:t>
            </a:r>
            <a:endParaRPr kumimoji="1" lang="zh-CN" altLang="en-US" sz="8000" baseline="30000" dirty="0"/>
          </a:p>
        </p:txBody>
      </p:sp>
      <p:pic>
        <p:nvPicPr>
          <p:cNvPr id="4" name="图片 3">
            <a:extLst>
              <a:ext uri="{FF2B5EF4-FFF2-40B4-BE49-F238E27FC236}">
                <a16:creationId xmlns:a16="http://schemas.microsoft.com/office/drawing/2014/main" id="{808A056B-CF83-AD43-A881-71B19C03CD62}"/>
              </a:ext>
            </a:extLst>
          </p:cNvPr>
          <p:cNvPicPr>
            <a:picLocks noChangeAspect="1"/>
          </p:cNvPicPr>
          <p:nvPr/>
        </p:nvPicPr>
        <p:blipFill>
          <a:blip r:embed="rId3"/>
          <a:stretch>
            <a:fillRect/>
          </a:stretch>
        </p:blipFill>
        <p:spPr>
          <a:xfrm>
            <a:off x="531566" y="1758700"/>
            <a:ext cx="4698161" cy="4481680"/>
          </a:xfrm>
          <a:prstGeom prst="rect">
            <a:avLst/>
          </a:prstGeom>
        </p:spPr>
      </p:pic>
      <p:pic>
        <p:nvPicPr>
          <p:cNvPr id="6" name="图片 5">
            <a:extLst>
              <a:ext uri="{FF2B5EF4-FFF2-40B4-BE49-F238E27FC236}">
                <a16:creationId xmlns:a16="http://schemas.microsoft.com/office/drawing/2014/main" id="{255C3EA0-4C0A-8D49-9A46-271403C21FBE}"/>
              </a:ext>
            </a:extLst>
          </p:cNvPr>
          <p:cNvPicPr>
            <a:picLocks noChangeAspect="1"/>
          </p:cNvPicPr>
          <p:nvPr/>
        </p:nvPicPr>
        <p:blipFill>
          <a:blip r:embed="rId4"/>
          <a:stretch>
            <a:fillRect/>
          </a:stretch>
        </p:blipFill>
        <p:spPr>
          <a:xfrm>
            <a:off x="5666539" y="3429000"/>
            <a:ext cx="5687261" cy="1727200"/>
          </a:xfrm>
          <a:prstGeom prst="rect">
            <a:avLst/>
          </a:prstGeom>
        </p:spPr>
      </p:pic>
      <p:sp>
        <p:nvSpPr>
          <p:cNvPr id="15" name="弧 14">
            <a:extLst>
              <a:ext uri="{FF2B5EF4-FFF2-40B4-BE49-F238E27FC236}">
                <a16:creationId xmlns:a16="http://schemas.microsoft.com/office/drawing/2014/main" id="{8DCC4E1D-672F-ED45-878B-4468B68D69A4}"/>
              </a:ext>
            </a:extLst>
          </p:cNvPr>
          <p:cNvSpPr/>
          <p:nvPr/>
        </p:nvSpPr>
        <p:spPr>
          <a:xfrm>
            <a:off x="6096000" y="2487863"/>
            <a:ext cx="4572000" cy="2297741"/>
          </a:xfrm>
          <a:prstGeom prst="arc">
            <a:avLst>
              <a:gd name="adj1" fmla="val 10836313"/>
              <a:gd name="adj2" fmla="val 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E7A0FC0E-95FC-C048-9692-6FFC44EBFC3A}"/>
              </a:ext>
            </a:extLst>
          </p:cNvPr>
          <p:cNvSpPr txBox="1"/>
          <p:nvPr/>
        </p:nvSpPr>
        <p:spPr>
          <a:xfrm>
            <a:off x="7812505" y="1932601"/>
            <a:ext cx="2422358" cy="369332"/>
          </a:xfrm>
          <a:prstGeom prst="rect">
            <a:avLst/>
          </a:prstGeom>
          <a:noFill/>
        </p:spPr>
        <p:txBody>
          <a:bodyPr wrap="square" rtlCol="0">
            <a:spAutoFit/>
          </a:bodyPr>
          <a:lstStyle/>
          <a:p>
            <a:r>
              <a:rPr kumimoji="1" lang="en-US" altLang="zh-CN" dirty="0"/>
              <a:t>Loss function</a:t>
            </a:r>
            <a:endParaRPr kumimoji="1" lang="zh-CN" altLang="en-US" dirty="0"/>
          </a:p>
        </p:txBody>
      </p:sp>
      <p:sp>
        <p:nvSpPr>
          <p:cNvPr id="5" name="灯片编号占位符 4">
            <a:extLst>
              <a:ext uri="{FF2B5EF4-FFF2-40B4-BE49-F238E27FC236}">
                <a16:creationId xmlns:a16="http://schemas.microsoft.com/office/drawing/2014/main" id="{B3CE3E79-90DD-F74F-8550-2F2A8F34E28F}"/>
              </a:ext>
            </a:extLst>
          </p:cNvPr>
          <p:cNvSpPr>
            <a:spLocks noGrp="1"/>
          </p:cNvSpPr>
          <p:nvPr>
            <p:ph type="sldNum" sz="quarter" idx="12"/>
          </p:nvPr>
        </p:nvSpPr>
        <p:spPr/>
        <p:txBody>
          <a:bodyPr/>
          <a:lstStyle/>
          <a:p>
            <a:r>
              <a:rPr kumimoji="1" lang="en-US" altLang="zh-CN" sz="3600" dirty="0">
                <a:solidFill>
                  <a:schemeClr val="tx1"/>
                </a:solidFill>
                <a:latin typeface="+mn-ea"/>
              </a:rPr>
              <a:t>6</a:t>
            </a:r>
            <a:endParaRPr kumimoji="1" lang="zh-CN" altLang="en-US" sz="3200" dirty="0">
              <a:solidFill>
                <a:schemeClr val="tx1"/>
              </a:solidFill>
              <a:latin typeface="+mn-ea"/>
            </a:endParaRPr>
          </a:p>
        </p:txBody>
      </p:sp>
    </p:spTree>
    <p:extLst>
      <p:ext uri="{BB962C8B-B14F-4D97-AF65-F5344CB8AC3E}">
        <p14:creationId xmlns:p14="http://schemas.microsoft.com/office/powerpoint/2010/main" val="234025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1190C-79DD-DC4B-8B3E-A5216EA23A6B}"/>
              </a:ext>
            </a:extLst>
          </p:cNvPr>
          <p:cNvSpPr>
            <a:spLocks noGrp="1"/>
          </p:cNvSpPr>
          <p:nvPr>
            <p:ph type="title"/>
          </p:nvPr>
        </p:nvSpPr>
        <p:spPr>
          <a:xfrm>
            <a:off x="838199" y="365125"/>
            <a:ext cx="11128513" cy="1824435"/>
          </a:xfrm>
        </p:spPr>
        <p:txBody>
          <a:bodyPr>
            <a:normAutofit/>
          </a:bodyPr>
          <a:lstStyle/>
          <a:p>
            <a:r>
              <a:rPr lang="en-US" altLang="zh-CN" sz="6600" b="1" dirty="0">
                <a:latin typeface="Times New Roman" panose="02020603050405020304" pitchFamily="18" charset="0"/>
                <a:cs typeface="Times New Roman" panose="02020603050405020304" pitchFamily="18" charset="0"/>
              </a:rPr>
              <a:t>Inpainting</a:t>
            </a:r>
            <a:r>
              <a:rPr kumimoji="1" lang="en-US" altLang="zh-CN" sz="6600" dirty="0"/>
              <a:t> </a:t>
            </a:r>
            <a:r>
              <a:rPr lang="en-US" altLang="zh-CN" sz="6600" b="1" dirty="0">
                <a:latin typeface="Times New Roman" panose="02020603050405020304" pitchFamily="18" charset="0"/>
                <a:cs typeface="Times New Roman" panose="02020603050405020304" pitchFamily="18" charset="0"/>
              </a:rPr>
              <a:t>using autoencoders</a:t>
            </a:r>
            <a:endParaRPr lang="zh-CN" altLang="en-US" sz="66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7FB5DD09-3F72-1A4F-B8C7-91B36CBD3FF3}"/>
              </a:ext>
            </a:extLst>
          </p:cNvPr>
          <p:cNvPicPr>
            <a:picLocks noGrp="1" noChangeAspect="1"/>
          </p:cNvPicPr>
          <p:nvPr>
            <p:ph idx="1"/>
          </p:nvPr>
        </p:nvPicPr>
        <p:blipFill>
          <a:blip r:embed="rId3"/>
          <a:stretch>
            <a:fillRect/>
          </a:stretch>
        </p:blipFill>
        <p:spPr>
          <a:xfrm>
            <a:off x="17996" y="3297685"/>
            <a:ext cx="1581150" cy="1439653"/>
          </a:xfrm>
        </p:spPr>
      </p:pic>
      <p:cxnSp>
        <p:nvCxnSpPr>
          <p:cNvPr id="7" name="直线箭头连接符 6">
            <a:extLst>
              <a:ext uri="{FF2B5EF4-FFF2-40B4-BE49-F238E27FC236}">
                <a16:creationId xmlns:a16="http://schemas.microsoft.com/office/drawing/2014/main" id="{B4487004-7EE2-8146-B32C-08B318FD1D93}"/>
              </a:ext>
            </a:extLst>
          </p:cNvPr>
          <p:cNvCxnSpPr>
            <a:cxnSpLocks/>
          </p:cNvCxnSpPr>
          <p:nvPr/>
        </p:nvCxnSpPr>
        <p:spPr>
          <a:xfrm>
            <a:off x="1490657" y="3996326"/>
            <a:ext cx="6176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04A43355-7A29-0646-ABE3-DAA29872BF97}"/>
              </a:ext>
            </a:extLst>
          </p:cNvPr>
          <p:cNvSpPr/>
          <p:nvPr/>
        </p:nvSpPr>
        <p:spPr>
          <a:xfrm>
            <a:off x="7944110" y="3123280"/>
            <a:ext cx="2261743" cy="1981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err="1">
                <a:solidFill>
                  <a:schemeClr val="bg1"/>
                </a:solidFill>
                <a:latin typeface="Times New Roman" panose="02020603050405020304" pitchFamily="18" charset="0"/>
                <a:cs typeface="Times New Roman" panose="02020603050405020304" pitchFamily="18" charset="0"/>
              </a:rPr>
              <a:t>deconv</a:t>
            </a:r>
            <a:endParaRPr lang="en-US" altLang="zh-CN" sz="4400" b="1" dirty="0">
              <a:solidFill>
                <a:schemeClr val="bg1"/>
              </a:solidFill>
              <a:latin typeface="Times New Roman" panose="02020603050405020304" pitchFamily="18" charset="0"/>
              <a:cs typeface="Times New Roman" panose="02020603050405020304" pitchFamily="18" charset="0"/>
            </a:endParaRPr>
          </a:p>
          <a:p>
            <a:pPr algn="ctr"/>
            <a:r>
              <a:rPr lang="en-US" altLang="zh-CN" sz="4400" b="1" dirty="0">
                <a:solidFill>
                  <a:schemeClr val="bg1"/>
                </a:solidFill>
                <a:latin typeface="Times New Roman" panose="02020603050405020304" pitchFamily="18" charset="0"/>
                <a:cs typeface="Times New Roman" panose="02020603050405020304" pitchFamily="18" charset="0"/>
              </a:rPr>
              <a:t>encoder</a:t>
            </a:r>
            <a:endParaRPr lang="zh-CN" altLang="en-US" sz="4400" b="1" dirty="0">
              <a:solidFill>
                <a:schemeClr val="bg1"/>
              </a:solidFill>
              <a:latin typeface="Times New Roman" panose="02020603050405020304" pitchFamily="18" charset="0"/>
              <a:cs typeface="Times New Roman" panose="02020603050405020304" pitchFamily="18" charset="0"/>
            </a:endParaRPr>
          </a:p>
        </p:txBody>
      </p:sp>
      <p:cxnSp>
        <p:nvCxnSpPr>
          <p:cNvPr id="9" name="直线箭头连接符 8">
            <a:extLst>
              <a:ext uri="{FF2B5EF4-FFF2-40B4-BE49-F238E27FC236}">
                <a16:creationId xmlns:a16="http://schemas.microsoft.com/office/drawing/2014/main" id="{1A1B93F3-99E7-544D-B211-2F6E1DFF842A}"/>
              </a:ext>
            </a:extLst>
          </p:cNvPr>
          <p:cNvCxnSpPr>
            <a:cxnSpLocks/>
          </p:cNvCxnSpPr>
          <p:nvPr/>
        </p:nvCxnSpPr>
        <p:spPr>
          <a:xfrm>
            <a:off x="4370020" y="3996326"/>
            <a:ext cx="69928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E373F7A2-E7AB-7147-8F19-7B368E26E8E8}"/>
              </a:ext>
            </a:extLst>
          </p:cNvPr>
          <p:cNvSpPr/>
          <p:nvPr/>
        </p:nvSpPr>
        <p:spPr>
          <a:xfrm>
            <a:off x="2108277" y="2984900"/>
            <a:ext cx="2261743" cy="211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bg1"/>
                </a:solidFill>
                <a:latin typeface="Times New Roman" panose="02020603050405020304" pitchFamily="18" charset="0"/>
                <a:ea typeface="+mj-ea"/>
                <a:cs typeface="Times New Roman" panose="02020603050405020304" pitchFamily="18" charset="0"/>
              </a:rPr>
              <a:t>conv</a:t>
            </a:r>
          </a:p>
          <a:p>
            <a:pPr algn="ctr"/>
            <a:r>
              <a:rPr lang="en-US" altLang="zh-CN" sz="4800" b="1" dirty="0">
                <a:solidFill>
                  <a:schemeClr val="bg1"/>
                </a:solidFill>
                <a:latin typeface="Times New Roman" panose="02020603050405020304" pitchFamily="18" charset="0"/>
                <a:ea typeface="+mj-ea"/>
                <a:cs typeface="Times New Roman" panose="02020603050405020304" pitchFamily="18" charset="0"/>
              </a:rPr>
              <a:t>encoder</a:t>
            </a:r>
            <a:endParaRPr lang="zh-CN" altLang="en-US" sz="4800" b="1" dirty="0">
              <a:solidFill>
                <a:schemeClr val="bg1"/>
              </a:solidFill>
              <a:latin typeface="Times New Roman" panose="02020603050405020304" pitchFamily="18" charset="0"/>
              <a:ea typeface="+mj-ea"/>
              <a:cs typeface="Times New Roman" panose="02020603050405020304" pitchFamily="18" charset="0"/>
            </a:endParaRPr>
          </a:p>
        </p:txBody>
      </p:sp>
      <p:sp>
        <p:nvSpPr>
          <p:cNvPr id="15" name="矩形 14">
            <a:extLst>
              <a:ext uri="{FF2B5EF4-FFF2-40B4-BE49-F238E27FC236}">
                <a16:creationId xmlns:a16="http://schemas.microsoft.com/office/drawing/2014/main" id="{B5123AD3-E7BE-494A-A82F-A23458A3E9B4}"/>
              </a:ext>
            </a:extLst>
          </p:cNvPr>
          <p:cNvSpPr/>
          <p:nvPr/>
        </p:nvSpPr>
        <p:spPr>
          <a:xfrm>
            <a:off x="5069304" y="3279574"/>
            <a:ext cx="2261743" cy="1475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4000" b="1" dirty="0">
                <a:solidFill>
                  <a:schemeClr val="tx1"/>
                </a:solidFill>
                <a:latin typeface="Times New Roman" panose="02020603050405020304" pitchFamily="18" charset="0"/>
                <a:ea typeface="+mj-ea"/>
                <a:cs typeface="Times New Roman" panose="02020603050405020304" pitchFamily="18" charset="0"/>
              </a:rPr>
              <a:t>encoding</a:t>
            </a:r>
            <a:endParaRPr lang="zh-CN" altLang="en-US" sz="4000" b="1" dirty="0">
              <a:solidFill>
                <a:schemeClr val="tx1"/>
              </a:solidFill>
              <a:latin typeface="Times New Roman" panose="02020603050405020304" pitchFamily="18" charset="0"/>
              <a:ea typeface="+mj-ea"/>
              <a:cs typeface="Times New Roman" panose="02020603050405020304" pitchFamily="18" charset="0"/>
            </a:endParaRPr>
          </a:p>
        </p:txBody>
      </p:sp>
      <p:cxnSp>
        <p:nvCxnSpPr>
          <p:cNvPr id="16" name="直线箭头连接符 15">
            <a:extLst>
              <a:ext uri="{FF2B5EF4-FFF2-40B4-BE49-F238E27FC236}">
                <a16:creationId xmlns:a16="http://schemas.microsoft.com/office/drawing/2014/main" id="{CBE877FA-2C90-9A48-9A4D-DAC9C0898D0C}"/>
              </a:ext>
            </a:extLst>
          </p:cNvPr>
          <p:cNvCxnSpPr>
            <a:cxnSpLocks/>
          </p:cNvCxnSpPr>
          <p:nvPr/>
        </p:nvCxnSpPr>
        <p:spPr>
          <a:xfrm>
            <a:off x="7331047" y="4001632"/>
            <a:ext cx="7078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线箭头连接符 20">
            <a:extLst>
              <a:ext uri="{FF2B5EF4-FFF2-40B4-BE49-F238E27FC236}">
                <a16:creationId xmlns:a16="http://schemas.microsoft.com/office/drawing/2014/main" id="{7B11661C-DC3D-414F-B4E0-F6D9838CFE35}"/>
              </a:ext>
            </a:extLst>
          </p:cNvPr>
          <p:cNvCxnSpPr>
            <a:cxnSpLocks/>
          </p:cNvCxnSpPr>
          <p:nvPr/>
        </p:nvCxnSpPr>
        <p:spPr>
          <a:xfrm>
            <a:off x="10205853" y="4044675"/>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5" name="图片 24">
            <a:extLst>
              <a:ext uri="{FF2B5EF4-FFF2-40B4-BE49-F238E27FC236}">
                <a16:creationId xmlns:a16="http://schemas.microsoft.com/office/drawing/2014/main" id="{FBE8E56E-CC9F-B54D-B23E-6E482EC3B3D7}"/>
              </a:ext>
            </a:extLst>
          </p:cNvPr>
          <p:cNvPicPr>
            <a:picLocks noChangeAspect="1"/>
          </p:cNvPicPr>
          <p:nvPr/>
        </p:nvPicPr>
        <p:blipFill>
          <a:blip r:embed="rId4"/>
          <a:stretch>
            <a:fillRect/>
          </a:stretch>
        </p:blipFill>
        <p:spPr>
          <a:xfrm>
            <a:off x="10818916" y="3279574"/>
            <a:ext cx="1355088" cy="1380656"/>
          </a:xfrm>
          <a:prstGeom prst="rect">
            <a:avLst/>
          </a:prstGeom>
        </p:spPr>
      </p:pic>
      <p:sp>
        <p:nvSpPr>
          <p:cNvPr id="10" name="矩形 9">
            <a:extLst>
              <a:ext uri="{FF2B5EF4-FFF2-40B4-BE49-F238E27FC236}">
                <a16:creationId xmlns:a16="http://schemas.microsoft.com/office/drawing/2014/main" id="{20DC9380-1993-344E-A710-52130836815F}"/>
              </a:ext>
            </a:extLst>
          </p:cNvPr>
          <p:cNvSpPr/>
          <p:nvPr/>
        </p:nvSpPr>
        <p:spPr>
          <a:xfrm>
            <a:off x="11282299" y="6169709"/>
            <a:ext cx="428322" cy="646331"/>
          </a:xfrm>
          <a:prstGeom prst="rect">
            <a:avLst/>
          </a:prstGeom>
        </p:spPr>
        <p:txBody>
          <a:bodyPr wrap="none">
            <a:spAutoFit/>
          </a:bodyPr>
          <a:lstStyle/>
          <a:p>
            <a:pPr lvl="0" algn="r"/>
            <a:r>
              <a:rPr kumimoji="1" lang="en-US" altLang="zh-CN" sz="3600" dirty="0">
                <a:solidFill>
                  <a:prstClr val="black"/>
                </a:solidFill>
                <a:latin typeface="等线" panose="02010600030101010101" pitchFamily="2" charset="-122"/>
              </a:rPr>
              <a:t>7</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279222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1190C-79DD-DC4B-8B3E-A5216EA23A6B}"/>
              </a:ext>
            </a:extLst>
          </p:cNvPr>
          <p:cNvSpPr>
            <a:spLocks noGrp="1"/>
          </p:cNvSpPr>
          <p:nvPr>
            <p:ph type="title"/>
          </p:nvPr>
        </p:nvSpPr>
        <p:spPr>
          <a:xfrm>
            <a:off x="838200" y="365125"/>
            <a:ext cx="10515600" cy="1325563"/>
          </a:xfrm>
        </p:spPr>
        <p:txBody>
          <a:bodyPr>
            <a:normAutofit/>
          </a:bodyPr>
          <a:lstStyle/>
          <a:p>
            <a:pPr algn="ctr"/>
            <a:r>
              <a:rPr lang="en-US" altLang="zh-CN" sz="7200" b="1" dirty="0">
                <a:latin typeface="Times New Roman" panose="02020603050405020304" pitchFamily="18" charset="0"/>
                <a:cs typeface="Times New Roman" panose="02020603050405020304" pitchFamily="18" charset="0"/>
              </a:rPr>
              <a:t>Context encoder</a:t>
            </a:r>
            <a:endParaRPr lang="zh-CN" altLang="en-US" sz="72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7FB5DD09-3F72-1A4F-B8C7-91B36CBD3FF3}"/>
              </a:ext>
            </a:extLst>
          </p:cNvPr>
          <p:cNvPicPr>
            <a:picLocks noGrp="1" noChangeAspect="1"/>
          </p:cNvPicPr>
          <p:nvPr>
            <p:ph idx="1"/>
          </p:nvPr>
        </p:nvPicPr>
        <p:blipFill>
          <a:blip r:embed="rId3"/>
          <a:stretch>
            <a:fillRect/>
          </a:stretch>
        </p:blipFill>
        <p:spPr>
          <a:xfrm>
            <a:off x="39217" y="2580930"/>
            <a:ext cx="1581150" cy="1439653"/>
          </a:xfrm>
        </p:spPr>
      </p:pic>
      <p:cxnSp>
        <p:nvCxnSpPr>
          <p:cNvPr id="7" name="直线箭头连接符 6">
            <a:extLst>
              <a:ext uri="{FF2B5EF4-FFF2-40B4-BE49-F238E27FC236}">
                <a16:creationId xmlns:a16="http://schemas.microsoft.com/office/drawing/2014/main" id="{B4487004-7EE2-8146-B32C-08B318FD1D93}"/>
              </a:ext>
            </a:extLst>
          </p:cNvPr>
          <p:cNvCxnSpPr>
            <a:cxnSpLocks/>
          </p:cNvCxnSpPr>
          <p:nvPr/>
        </p:nvCxnSpPr>
        <p:spPr>
          <a:xfrm>
            <a:off x="1567260" y="3366282"/>
            <a:ext cx="6176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04A43355-7A29-0646-ABE3-DAA29872BF97}"/>
              </a:ext>
            </a:extLst>
          </p:cNvPr>
          <p:cNvSpPr/>
          <p:nvPr/>
        </p:nvSpPr>
        <p:spPr>
          <a:xfrm>
            <a:off x="6364865" y="2336478"/>
            <a:ext cx="1351398" cy="1669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decoder</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cxnSp>
        <p:nvCxnSpPr>
          <p:cNvPr id="9" name="直线箭头连接符 8">
            <a:extLst>
              <a:ext uri="{FF2B5EF4-FFF2-40B4-BE49-F238E27FC236}">
                <a16:creationId xmlns:a16="http://schemas.microsoft.com/office/drawing/2014/main" id="{1A1B93F3-99E7-544D-B211-2F6E1DFF842A}"/>
              </a:ext>
            </a:extLst>
          </p:cNvPr>
          <p:cNvCxnSpPr>
            <a:cxnSpLocks/>
          </p:cNvCxnSpPr>
          <p:nvPr/>
        </p:nvCxnSpPr>
        <p:spPr>
          <a:xfrm>
            <a:off x="3522012" y="3303564"/>
            <a:ext cx="69928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E373F7A2-E7AB-7147-8F19-7B368E26E8E8}"/>
              </a:ext>
            </a:extLst>
          </p:cNvPr>
          <p:cNvSpPr/>
          <p:nvPr/>
        </p:nvSpPr>
        <p:spPr>
          <a:xfrm>
            <a:off x="2170615" y="2438535"/>
            <a:ext cx="1351397"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encoder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15" name="矩形 14">
            <a:extLst>
              <a:ext uri="{FF2B5EF4-FFF2-40B4-BE49-F238E27FC236}">
                <a16:creationId xmlns:a16="http://schemas.microsoft.com/office/drawing/2014/main" id="{B5123AD3-E7BE-494A-A82F-A23458A3E9B4}"/>
              </a:ext>
            </a:extLst>
          </p:cNvPr>
          <p:cNvSpPr/>
          <p:nvPr/>
        </p:nvSpPr>
        <p:spPr>
          <a:xfrm>
            <a:off x="4267740" y="2503668"/>
            <a:ext cx="1351397" cy="1475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b="1" dirty="0">
                <a:solidFill>
                  <a:schemeClr val="tx1"/>
                </a:solidFill>
                <a:latin typeface="Times New Roman" panose="02020603050405020304" pitchFamily="18" charset="0"/>
                <a:ea typeface="+mj-ea"/>
                <a:cs typeface="Times New Roman" panose="02020603050405020304" pitchFamily="18" charset="0"/>
              </a:rPr>
              <a:t>encoding</a:t>
            </a:r>
            <a:endParaRPr lang="zh-CN" altLang="en-US" sz="2400" b="1" dirty="0">
              <a:solidFill>
                <a:schemeClr val="tx1"/>
              </a:solidFill>
              <a:latin typeface="Times New Roman" panose="02020603050405020304" pitchFamily="18" charset="0"/>
              <a:ea typeface="+mj-ea"/>
              <a:cs typeface="Times New Roman" panose="02020603050405020304" pitchFamily="18" charset="0"/>
            </a:endParaRPr>
          </a:p>
        </p:txBody>
      </p:sp>
      <p:cxnSp>
        <p:nvCxnSpPr>
          <p:cNvPr id="16" name="直线箭头连接符 15">
            <a:extLst>
              <a:ext uri="{FF2B5EF4-FFF2-40B4-BE49-F238E27FC236}">
                <a16:creationId xmlns:a16="http://schemas.microsoft.com/office/drawing/2014/main" id="{CBE877FA-2C90-9A48-9A4D-DAC9C0898D0C}"/>
              </a:ext>
            </a:extLst>
          </p:cNvPr>
          <p:cNvCxnSpPr>
            <a:cxnSpLocks/>
          </p:cNvCxnSpPr>
          <p:nvPr/>
        </p:nvCxnSpPr>
        <p:spPr>
          <a:xfrm>
            <a:off x="5619137" y="3279574"/>
            <a:ext cx="7078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线箭头连接符 20">
            <a:extLst>
              <a:ext uri="{FF2B5EF4-FFF2-40B4-BE49-F238E27FC236}">
                <a16:creationId xmlns:a16="http://schemas.microsoft.com/office/drawing/2014/main" id="{7B11661C-DC3D-414F-B4E0-F6D9838CFE35}"/>
              </a:ext>
            </a:extLst>
          </p:cNvPr>
          <p:cNvCxnSpPr>
            <a:cxnSpLocks/>
          </p:cNvCxnSpPr>
          <p:nvPr/>
        </p:nvCxnSpPr>
        <p:spPr>
          <a:xfrm>
            <a:off x="7716263" y="3264085"/>
            <a:ext cx="6130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3" name="图片 2">
            <a:extLst>
              <a:ext uri="{FF2B5EF4-FFF2-40B4-BE49-F238E27FC236}">
                <a16:creationId xmlns:a16="http://schemas.microsoft.com/office/drawing/2014/main" id="{32B1247D-9BE6-ED45-9072-AD52CDCE33F5}"/>
              </a:ext>
            </a:extLst>
          </p:cNvPr>
          <p:cNvPicPr>
            <a:picLocks noChangeAspect="1"/>
          </p:cNvPicPr>
          <p:nvPr/>
        </p:nvPicPr>
        <p:blipFill>
          <a:blip r:embed="rId4"/>
          <a:stretch>
            <a:fillRect/>
          </a:stretch>
        </p:blipFill>
        <p:spPr>
          <a:xfrm>
            <a:off x="8329326" y="3067811"/>
            <a:ext cx="455281" cy="503205"/>
          </a:xfrm>
          <a:prstGeom prst="rect">
            <a:avLst/>
          </a:prstGeom>
        </p:spPr>
      </p:pic>
      <p:sp>
        <p:nvSpPr>
          <p:cNvPr id="4" name="文本框 3">
            <a:extLst>
              <a:ext uri="{FF2B5EF4-FFF2-40B4-BE49-F238E27FC236}">
                <a16:creationId xmlns:a16="http://schemas.microsoft.com/office/drawing/2014/main" id="{CF509105-F3FB-5F4E-8595-BC9531217F8C}"/>
              </a:ext>
            </a:extLst>
          </p:cNvPr>
          <p:cNvSpPr txBox="1"/>
          <p:nvPr/>
        </p:nvSpPr>
        <p:spPr>
          <a:xfrm>
            <a:off x="8206383" y="1799102"/>
            <a:ext cx="2117054"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Regress the cropped part</a:t>
            </a:r>
            <a:endParaRPr lang="zh-CN" altLang="en-US" sz="24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58EC0D7-ED89-8040-9EE2-18C5409187BB}"/>
              </a:ext>
            </a:extLst>
          </p:cNvPr>
          <p:cNvPicPr>
            <a:picLocks noChangeAspect="1"/>
          </p:cNvPicPr>
          <p:nvPr/>
        </p:nvPicPr>
        <p:blipFill>
          <a:blip r:embed="rId5"/>
          <a:stretch>
            <a:fillRect/>
          </a:stretch>
        </p:blipFill>
        <p:spPr>
          <a:xfrm>
            <a:off x="829792" y="4502299"/>
            <a:ext cx="382994" cy="408526"/>
          </a:xfrm>
          <a:prstGeom prst="rect">
            <a:avLst/>
          </a:prstGeom>
        </p:spPr>
      </p:pic>
      <p:cxnSp>
        <p:nvCxnSpPr>
          <p:cNvPr id="19" name="肘形连接符 18">
            <a:extLst>
              <a:ext uri="{FF2B5EF4-FFF2-40B4-BE49-F238E27FC236}">
                <a16:creationId xmlns:a16="http://schemas.microsoft.com/office/drawing/2014/main" id="{042C80D0-3407-1E44-9798-63F13555A4F9}"/>
              </a:ext>
            </a:extLst>
          </p:cNvPr>
          <p:cNvCxnSpPr>
            <a:stCxn id="6" idx="3"/>
            <a:endCxn id="3" idx="2"/>
          </p:cNvCxnSpPr>
          <p:nvPr/>
        </p:nvCxnSpPr>
        <p:spPr>
          <a:xfrm flipV="1">
            <a:off x="1212786" y="3571016"/>
            <a:ext cx="7344181" cy="1135546"/>
          </a:xfrm>
          <a:prstGeom prst="bent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E9E1BD66-D511-B24B-BDA2-6FC0C4E2EF95}"/>
              </a:ext>
            </a:extLst>
          </p:cNvPr>
          <p:cNvCxnSpPr/>
          <p:nvPr/>
        </p:nvCxnSpPr>
        <p:spPr>
          <a:xfrm>
            <a:off x="8556966" y="4360985"/>
            <a:ext cx="81211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4E93373-D642-894D-B7D0-A94EFFC04E5E}"/>
              </a:ext>
            </a:extLst>
          </p:cNvPr>
          <p:cNvSpPr/>
          <p:nvPr/>
        </p:nvSpPr>
        <p:spPr>
          <a:xfrm>
            <a:off x="9369083" y="3542308"/>
            <a:ext cx="1976979" cy="1606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j-ea"/>
                <a:cs typeface="Times New Roman" panose="02020603050405020304" pitchFamily="18" charset="0"/>
              </a:rPr>
              <a:t>discriminator</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p:txBody>
      </p:sp>
      <p:sp>
        <p:nvSpPr>
          <p:cNvPr id="23" name="文本框 22">
            <a:extLst>
              <a:ext uri="{FF2B5EF4-FFF2-40B4-BE49-F238E27FC236}">
                <a16:creationId xmlns:a16="http://schemas.microsoft.com/office/drawing/2014/main" id="{67977371-4FDA-5647-B06D-C307D41C11C7}"/>
              </a:ext>
            </a:extLst>
          </p:cNvPr>
          <p:cNvSpPr txBox="1"/>
          <p:nvPr/>
        </p:nvSpPr>
        <p:spPr>
          <a:xfrm>
            <a:off x="4093697" y="4910825"/>
            <a:ext cx="2233306" cy="461665"/>
          </a:xfrm>
          <a:prstGeom prst="rect">
            <a:avLst/>
          </a:prstGeom>
          <a:noFill/>
        </p:spPr>
        <p:txBody>
          <a:bodyPr wrap="square" rtlCol="0">
            <a:spAutoFit/>
          </a:bodyPr>
          <a:lstStyle/>
          <a:p>
            <a:r>
              <a:rPr lang="en-US" altLang="zh-CN" sz="2400" b="1" dirty="0">
                <a:latin typeface="Times New Roman" panose="02020603050405020304" pitchFamily="18" charset="0"/>
                <a:ea typeface="+mj-ea"/>
                <a:cs typeface="Times New Roman" panose="02020603050405020304" pitchFamily="18" charset="0"/>
              </a:rPr>
              <a:t>MSE</a:t>
            </a:r>
            <a:r>
              <a:rPr kumimoji="1" lang="en-US" altLang="zh-CN" dirty="0"/>
              <a:t> </a:t>
            </a:r>
            <a:r>
              <a:rPr lang="en-US" altLang="zh-CN" sz="2400" b="1" dirty="0">
                <a:latin typeface="Times New Roman" panose="02020603050405020304" pitchFamily="18" charset="0"/>
                <a:ea typeface="+mj-ea"/>
                <a:cs typeface="Times New Roman" panose="02020603050405020304" pitchFamily="18" charset="0"/>
              </a:rPr>
              <a:t>loss</a:t>
            </a:r>
            <a:endParaRPr lang="zh-CN" altLang="en-US" sz="2400" b="1" dirty="0">
              <a:latin typeface="Times New Roman" panose="02020603050405020304" pitchFamily="18" charset="0"/>
              <a:ea typeface="+mj-ea"/>
              <a:cs typeface="Times New Roman" panose="02020603050405020304" pitchFamily="18" charset="0"/>
            </a:endParaRPr>
          </a:p>
        </p:txBody>
      </p:sp>
      <p:sp>
        <p:nvSpPr>
          <p:cNvPr id="26" name="文本框 25">
            <a:extLst>
              <a:ext uri="{FF2B5EF4-FFF2-40B4-BE49-F238E27FC236}">
                <a16:creationId xmlns:a16="http://schemas.microsoft.com/office/drawing/2014/main" id="{88D74AC1-CC79-7342-AF98-8CE834607020}"/>
              </a:ext>
            </a:extLst>
          </p:cNvPr>
          <p:cNvSpPr txBox="1"/>
          <p:nvPr/>
        </p:nvSpPr>
        <p:spPr>
          <a:xfrm>
            <a:off x="9207914" y="5300783"/>
            <a:ext cx="1425390"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GAN loss</a:t>
            </a:r>
            <a:endParaRPr lang="zh-CN" altLang="en-US" sz="2400" b="1" dirty="0">
              <a:latin typeface="Times New Roman" panose="02020603050405020304" pitchFamily="18" charset="0"/>
              <a:cs typeface="Times New Roman" panose="02020603050405020304" pitchFamily="18" charset="0"/>
            </a:endParaRPr>
          </a:p>
        </p:txBody>
      </p:sp>
      <p:sp>
        <p:nvSpPr>
          <p:cNvPr id="11" name="灯片编号占位符 10">
            <a:extLst>
              <a:ext uri="{FF2B5EF4-FFF2-40B4-BE49-F238E27FC236}">
                <a16:creationId xmlns:a16="http://schemas.microsoft.com/office/drawing/2014/main" id="{0D3FC940-D915-B54E-A740-D9EE904C80EA}"/>
              </a:ext>
            </a:extLst>
          </p:cNvPr>
          <p:cNvSpPr>
            <a:spLocks noGrp="1"/>
          </p:cNvSpPr>
          <p:nvPr>
            <p:ph type="sldNum" sz="quarter" idx="12"/>
          </p:nvPr>
        </p:nvSpPr>
        <p:spPr/>
        <p:txBody>
          <a:bodyPr/>
          <a:lstStyle/>
          <a:p>
            <a:pPr lvl="0"/>
            <a:r>
              <a:rPr kumimoji="1" lang="en-US" altLang="zh-CN" sz="3600" dirty="0">
                <a:solidFill>
                  <a:prstClr val="black"/>
                </a:solidFill>
                <a:latin typeface="等线" panose="02010600030101010101" pitchFamily="2" charset="-122"/>
              </a:rPr>
              <a:t>8</a:t>
            </a:r>
            <a:endParaRPr kumimoji="1" lang="zh-CN" altLang="en-US" sz="3200" dirty="0">
              <a:solidFill>
                <a:prstClr val="black"/>
              </a:solidFill>
              <a:latin typeface="等线" panose="02010600030101010101" pitchFamily="2" charset="-122"/>
            </a:endParaRPr>
          </a:p>
        </p:txBody>
      </p:sp>
    </p:spTree>
    <p:extLst>
      <p:ext uri="{BB962C8B-B14F-4D97-AF65-F5344CB8AC3E}">
        <p14:creationId xmlns:p14="http://schemas.microsoft.com/office/powerpoint/2010/main" val="42046026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2966</Words>
  <Application>Microsoft Macintosh PowerPoint</Application>
  <PresentationFormat>宽屏</PresentationFormat>
  <Paragraphs>250</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等线</vt:lpstr>
      <vt:lpstr>等线 Light</vt:lpstr>
      <vt:lpstr>TKIEBB+NimbusSanL-Regu</vt:lpstr>
      <vt:lpstr>Arial</vt:lpstr>
      <vt:lpstr>Arial</vt:lpstr>
      <vt:lpstr>Calibri</vt:lpstr>
      <vt:lpstr>Cambria Math</vt:lpstr>
      <vt:lpstr>Helvetica</vt:lpstr>
      <vt:lpstr>Times New Roman</vt:lpstr>
      <vt:lpstr>Office 主题​​</vt:lpstr>
      <vt:lpstr>Paper Introduction:   Context Encoder: feature learning by inpainting</vt:lpstr>
      <vt:lpstr>Purpose</vt:lpstr>
      <vt:lpstr>Inpainting</vt:lpstr>
      <vt:lpstr>Adversarial Machine Learning[5]</vt:lpstr>
      <vt:lpstr>Framework</vt:lpstr>
      <vt:lpstr>generative adversarial network  (GAN)[4]</vt:lpstr>
      <vt:lpstr>Autoencoders[6]</vt:lpstr>
      <vt:lpstr>Inpainting using autoencoders</vt:lpstr>
      <vt:lpstr>Context encoder</vt:lpstr>
      <vt:lpstr>PowerPoint 演示文稿</vt:lpstr>
      <vt:lpstr>PowerPoint 演示文稿</vt:lpstr>
      <vt:lpstr>PowerPoint 演示文稿</vt:lpstr>
      <vt:lpstr>PowerPoint 演示文稿</vt:lpstr>
      <vt:lpstr>PowerPoint 演示文稿</vt:lpstr>
      <vt:lpstr>My simulated Structure encoder</vt:lpstr>
      <vt:lpstr>PowerPoint 演示文稿</vt:lpstr>
      <vt:lpstr>My simulated Structure decoder</vt:lpstr>
      <vt:lpstr>PowerPoint 演示文稿</vt:lpstr>
      <vt:lpstr>My simulated Structure discriminator</vt:lpstr>
      <vt:lpstr>PowerPoint 演示文稿</vt:lpstr>
      <vt:lpstr>My Simulated Results (reconstruction loss + adversarial loss )</vt:lpstr>
      <vt:lpstr>My Simulated Results </vt:lpstr>
      <vt:lpstr>PowerPoint 演示文稿</vt:lpstr>
      <vt:lpstr>Future Work</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Introduction:   Context Encoder: feature learning by inpainting</dc:title>
  <dc:creator>Happy</dc:creator>
  <cp:lastModifiedBy>Happy</cp:lastModifiedBy>
  <cp:revision>37</cp:revision>
  <cp:lastPrinted>2019-11-11T04:22:57Z</cp:lastPrinted>
  <dcterms:created xsi:type="dcterms:W3CDTF">2019-11-08T04:42:53Z</dcterms:created>
  <dcterms:modified xsi:type="dcterms:W3CDTF">2019-11-11T08:57:56Z</dcterms:modified>
</cp:coreProperties>
</file>