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2.jpeg" ContentType="image/jpeg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13.jpeg" ContentType="image/jpe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5034D86-AB81-4994-BCC8-1228195404C6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Fraud Detection In Online Advertisements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Average Precision</a:t>
            </a:r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0480" y="1769040"/>
            <a:ext cx="635796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77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Ensemble Approach</a:t>
            </a:r>
            <a:endParaRPr/>
          </a:p>
        </p:txBody>
      </p:sp>
      <p:graphicFrame>
        <p:nvGraphicFramePr>
          <p:cNvPr id="66" name="Table 2"/>
          <p:cNvGraphicFramePr/>
          <p:nvPr/>
        </p:nvGraphicFramePr>
        <p:xfrm>
          <a:off x="540360" y="1724040"/>
          <a:ext cx="9071280" cy="4645440"/>
        </p:xfrm>
        <a:graphic>
          <a:graphicData uri="http://schemas.openxmlformats.org/drawingml/2006/table">
            <a:tbl>
              <a:tblPr/>
              <a:tblGrid>
                <a:gridCol w="1766160"/>
                <a:gridCol w="793800"/>
                <a:gridCol w="826560"/>
                <a:gridCol w="772920"/>
                <a:gridCol w="844560"/>
                <a:gridCol w="934920"/>
                <a:gridCol w="1150200"/>
                <a:gridCol w="871560"/>
                <a:gridCol w="967680"/>
              </a:tblGrid>
              <a:tr h="3499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Algorithm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Fraud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Fraud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Fraud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Fraud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Bagging J48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0.978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0.655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0.997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0.224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0.987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0.333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0.928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0.928</a:t>
                      </a:r>
                      <a:endParaRPr/>
                    </a:p>
                  </a:txBody>
                  <a:tcPr/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Bagging RF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0.976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0.846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0.999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0.129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0.987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0.224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0.932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0.932</a:t>
                      </a:r>
                      <a:endParaRPr/>
                    </a:p>
                  </a:txBody>
                  <a:tcPr/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Bagging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REPTRee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0.976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0.765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0.999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0.153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0.987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0.255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0.934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0.934</a:t>
                      </a:r>
                      <a:endParaRPr/>
                    </a:p>
                  </a:txBody>
                  <a:tcPr/>
                </a:tc>
              </a:tr>
              <a:tr h="86184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Adaboost J48</a:t>
                      </a:r>
                      <a:endParaRPr/>
                    </a:p>
                    <a:p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0.978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0.476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0.993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0.235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0.986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0.315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0.846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0.871</a:t>
                      </a:r>
                      <a:endParaRPr/>
                    </a:p>
                  </a:txBody>
                  <a:tcPr/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Adaboost RF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0.975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0.625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0.998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0.118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0.987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0.198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0.923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0.923</a:t>
                      </a:r>
                      <a:endParaRPr/>
                    </a:p>
                  </a:txBody>
                  <a:tcPr/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Adaboost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REPTree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0.979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0.457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0.992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0.247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0.985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0.321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0.910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0.910</a:t>
                      </a:r>
                      <a:endParaRPr/>
                    </a:p>
                  </a:txBody>
                  <a:tcPr/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Stacking NB&lt;J48&lt;MLP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0.987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0.293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0.961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0.565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0.974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0.386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0.907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0.907</a:t>
                      </a:r>
                      <a:endParaRPr/>
                    </a:p>
                  </a:txBody>
                  <a:tcPr/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Stacking NB&lt;BJ48&lt;BRF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0.991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0.365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0.966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0.682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0.978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0.475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0.931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0.931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3"/>
          <p:cNvGraphicFramePr/>
          <p:nvPr/>
        </p:nvGraphicFramePr>
        <p:xfrm>
          <a:off x="2304000" y="1341000"/>
          <a:ext cx="7199640" cy="349560"/>
        </p:xfrm>
        <a:graphic>
          <a:graphicData uri="http://schemas.openxmlformats.org/drawingml/2006/table">
            <a:tbl>
              <a:tblPr/>
              <a:tblGrid>
                <a:gridCol w="1631880"/>
                <a:gridCol w="1626480"/>
                <a:gridCol w="2174400"/>
                <a:gridCol w="1426680"/>
              </a:tblGrid>
              <a:tr h="34020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Precision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Recall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F-Measure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ROC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Precision-Recall</a:t>
            </a:r>
            <a:endParaRPr/>
          </a:p>
        </p:txBody>
      </p:sp>
      <p:pic>
        <p:nvPicPr>
          <p:cNvPr id="6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434680"/>
            <a:ext cx="4426920" cy="375732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2320" y="2434680"/>
            <a:ext cx="4426920" cy="368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Average Precision </a:t>
            </a:r>
            <a:endParaRPr/>
          </a:p>
        </p:txBody>
      </p:sp>
      <p:pic>
        <p:nvPicPr>
          <p:cNvPr id="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434680"/>
            <a:ext cx="4426920" cy="30524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2320" y="2434680"/>
            <a:ext cx="4426920" cy="305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99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Sampling With Ensemble Learning</a:t>
            </a:r>
            <a:endParaRPr/>
          </a:p>
        </p:txBody>
      </p:sp>
      <p:graphicFrame>
        <p:nvGraphicFramePr>
          <p:cNvPr id="75" name="Table 2"/>
          <p:cNvGraphicFramePr/>
          <p:nvPr/>
        </p:nvGraphicFramePr>
        <p:xfrm>
          <a:off x="504000" y="1769040"/>
          <a:ext cx="9071280" cy="2381040"/>
        </p:xfrm>
        <a:graphic>
          <a:graphicData uri="http://schemas.openxmlformats.org/drawingml/2006/table">
            <a:tbl>
              <a:tblPr/>
              <a:tblGrid>
                <a:gridCol w="1167480"/>
                <a:gridCol w="847800"/>
                <a:gridCol w="1007640"/>
                <a:gridCol w="1007640"/>
                <a:gridCol w="1007640"/>
                <a:gridCol w="1007640"/>
                <a:gridCol w="1007640"/>
                <a:gridCol w="1007640"/>
                <a:gridCol w="1010520"/>
              </a:tblGrid>
              <a:tr h="34020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Algorithm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Fraud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Fraud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Fraud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Fraud</a:t>
                      </a:r>
                      <a:endParaRPr/>
                    </a:p>
                  </a:txBody>
                  <a:tcPr/>
                </a:tc>
              </a:tr>
              <a:tr h="52776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Cluster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15:85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0.988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0.458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0.981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0.576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0.984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IN">
                          <a:latin typeface="Arial"/>
                        </a:rPr>
                        <a:t>0.510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0.928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0.928</a:t>
                      </a:r>
                      <a:endParaRPr/>
                    </a:p>
                  </a:txBody>
                  <a:tcPr/>
                </a:tc>
              </a:tr>
              <a:tr h="5389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Cluster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33:67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0.996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0.171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0.878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0.882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0.933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0.287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0.923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0.923</a:t>
                      </a:r>
                      <a:endParaRPr/>
                    </a:p>
                  </a:txBody>
                  <a:tcPr/>
                </a:tc>
              </a:tr>
              <a:tr h="56628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Cluster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50:50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0.998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0.125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0.812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0.941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0.895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0.220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0.916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0.916</a:t>
                      </a:r>
                      <a:endParaRPr/>
                    </a:p>
                  </a:txBody>
                  <a:tcPr/>
                </a:tc>
              </a:tr>
              <a:tr h="55728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Resampling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0.988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0.462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0.981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0.565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0.984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IN">
                          <a:latin typeface="Arial"/>
                        </a:rPr>
                        <a:t>0.508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0.925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0.925</a:t>
                      </a:r>
                      <a:endParaRPr/>
                    </a:p>
                  </a:txBody>
                  <a:tcPr/>
                </a:tc>
              </a:tr>
              <a:tr h="5299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SMOTE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0.990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0.371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0.968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0.659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0.979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0.475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0.924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0.924</a:t>
                      </a:r>
                      <a:endParaRPr/>
                    </a:p>
                  </a:txBody>
                  <a:tcPr/>
                </a:tc>
              </a:tr>
              <a:tr h="66564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SMOTE 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500%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0.984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0.444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0.985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0.424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0.984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0.434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0.908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0.908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3"/>
          <p:cNvGraphicFramePr/>
          <p:nvPr/>
        </p:nvGraphicFramePr>
        <p:xfrm>
          <a:off x="1656000" y="1404000"/>
          <a:ext cx="7895520" cy="349560"/>
        </p:xfrm>
        <a:graphic>
          <a:graphicData uri="http://schemas.openxmlformats.org/drawingml/2006/table">
            <a:tbl>
              <a:tblPr/>
              <a:tblGrid>
                <a:gridCol w="1857600"/>
                <a:gridCol w="2021760"/>
                <a:gridCol w="2030760"/>
                <a:gridCol w="2030760"/>
              </a:tblGrid>
              <a:tr h="34020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Precision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Recall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F-Measure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ROC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Precision-Recall</a:t>
            </a:r>
            <a:endParaRPr/>
          </a:p>
        </p:txBody>
      </p:sp>
      <p:pic>
        <p:nvPicPr>
          <p:cNvPr id="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434680"/>
            <a:ext cx="4426920" cy="30524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2320" y="2434680"/>
            <a:ext cx="4426920" cy="305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Average Precision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434680"/>
            <a:ext cx="4426920" cy="305244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2320" y="2434680"/>
            <a:ext cx="4426920" cy="305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Whats Next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Cost Based Algorithms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Minority class is more important than majority class.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Missclassifying a Fraud instance as OK instance has 10 times higher cost than misclassifying a OK instance as a fraud instance.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Combining Multiple Algorithms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Simple averaging over the predicted confidence values for all models.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Majority voting.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Averaging on majority voting.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Whats Next</a:t>
            </a:r>
            <a:endParaRPr/>
          </a:p>
        </p:txBody>
      </p:sp>
      <p:graphicFrame>
        <p:nvGraphicFramePr>
          <p:cNvPr id="86" name="Table 2"/>
          <p:cNvGraphicFramePr/>
          <p:nvPr/>
        </p:nvGraphicFramePr>
        <p:xfrm>
          <a:off x="504000" y="1899000"/>
          <a:ext cx="9071280" cy="5157000"/>
        </p:xfrm>
        <a:graphic>
          <a:graphicData uri="http://schemas.openxmlformats.org/drawingml/2006/table">
            <a:tbl>
              <a:tblPr/>
              <a:tblGrid>
                <a:gridCol w="1295280"/>
                <a:gridCol w="1295280"/>
                <a:gridCol w="1295280"/>
                <a:gridCol w="1295280"/>
                <a:gridCol w="1295280"/>
                <a:gridCol w="1295280"/>
                <a:gridCol w="1299600"/>
              </a:tblGrid>
              <a:tr h="83448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Category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Publisher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Count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Fraud click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(fraud %)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Night fraud click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Morning fraud click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Afternoon fraud click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Evening fraud click</a:t>
                      </a:r>
                      <a:endParaRPr/>
                    </a:p>
                  </a:txBody>
                  <a:tcPr/>
                </a:tc>
              </a:tr>
              <a:tr h="4813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adult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IN">
                          <a:latin typeface="Arial"/>
                        </a:rPr>
                        <a:t>47226 (37)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IN">
                          <a:latin typeface="Arial"/>
                        </a:rPr>
                        <a:t>15435 (12)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6439 (5)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IN">
                          <a:latin typeface="Arial"/>
                        </a:rPr>
                        <a:t>11299 (9)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IN">
                          <a:latin typeface="Arial"/>
                        </a:rPr>
                        <a:t>14053 (11)</a:t>
                      </a:r>
                      <a:endParaRPr/>
                    </a:p>
                  </a:txBody>
                  <a:tcPr/>
                </a:tc>
              </a:tr>
              <a:tr h="64080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Mobile content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IN">
                          <a:latin typeface="Arial"/>
                        </a:rPr>
                        <a:t>23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41941 (33)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13589 (11)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IN">
                          <a:latin typeface="Arial"/>
                        </a:rPr>
                        <a:t>9284 (7)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9623 (8)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9445 (7)</a:t>
                      </a:r>
                      <a:endParaRPr/>
                    </a:p>
                  </a:txBody>
                  <a:tcPr/>
                </a:tc>
              </a:tr>
              <a:tr h="4813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community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16411 (13)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7218 (6)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3301 (3)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2612 (2)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3280 (3)</a:t>
                      </a:r>
                      <a:endParaRPr/>
                    </a:p>
                  </a:txBody>
                  <a:tcPr/>
                </a:tc>
              </a:tr>
              <a:tr h="4813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lifestyle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14433 (11)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2649 (2)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3265 (3)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3573 (3)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4946 (4)</a:t>
                      </a:r>
                      <a:endParaRPr/>
                    </a:p>
                  </a:txBody>
                  <a:tcPr/>
                </a:tc>
              </a:tr>
              <a:tr h="64080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Search, portal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3180 (3)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682 (1)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572 (0)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689 (1)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1568 (1)</a:t>
                      </a:r>
                      <a:endParaRPr/>
                    </a:p>
                  </a:txBody>
                  <a:tcPr/>
                </a:tc>
              </a:tr>
              <a:tr h="62388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Premium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portal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2926 (2)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351 (0)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608 (0)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732 (1)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904 (1)</a:t>
                      </a:r>
                      <a:endParaRPr/>
                    </a:p>
                  </a:txBody>
                  <a:tcPr/>
                </a:tc>
              </a:tr>
              <a:tr h="4813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Info.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893 (1)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49 (0)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284 (0)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428 (0)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132(0)</a:t>
                      </a:r>
                      <a:endParaRPr/>
                    </a:p>
                  </a:txBody>
                  <a:tcPr/>
                </a:tc>
              </a:tr>
              <a:tr h="49176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72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127010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IN">
                          <a:latin typeface="Arial"/>
                        </a:rPr>
                        <a:t>39973 (31)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23753 (19)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28956(23)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34328 (27)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PROBLEM??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Dishonest publishers might generate clicks on advertisements on their websites using manual and/or automated techniques to increase their revenue.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Dishonest advertisers might also generate false clicks on their competitor's advertisements to drain their advertising budgets.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5976000"/>
            <a:ext cx="9071640" cy="1008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2400">
                <a:latin typeface="Arial"/>
              </a:rPr>
              <a:t>Table 2: Click sample in raw training data.</a:t>
            </a:r>
            <a:r>
              <a:rPr lang="en-IN" sz="4400">
                <a:latin typeface="Arial"/>
              </a:rPr>
              <a:t> </a:t>
            </a:r>
            <a:endParaRPr/>
          </a:p>
        </p:txBody>
      </p:sp>
      <p:graphicFrame>
        <p:nvGraphicFramePr>
          <p:cNvPr id="44" name="Table 2"/>
          <p:cNvGraphicFramePr/>
          <p:nvPr/>
        </p:nvGraphicFramePr>
        <p:xfrm>
          <a:off x="520920" y="1051920"/>
          <a:ext cx="9071280" cy="1038960"/>
        </p:xfrm>
        <a:graphic>
          <a:graphicData uri="http://schemas.openxmlformats.org/drawingml/2006/table">
            <a:tbl>
              <a:tblPr/>
              <a:tblGrid>
                <a:gridCol w="2267640"/>
                <a:gridCol w="2267640"/>
                <a:gridCol w="2267640"/>
                <a:gridCol w="2268720"/>
              </a:tblGrid>
              <a:tr h="3499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PartnerID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Bank Account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Address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Status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8iaxj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14vxbyt6sao00s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Fraud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8jljr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Shape 3"/>
          <p:cNvSpPr txBox="1"/>
          <p:nvPr/>
        </p:nvSpPr>
        <p:spPr>
          <a:xfrm>
            <a:off x="520920" y="2109240"/>
            <a:ext cx="9071640" cy="6267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2400">
                <a:latin typeface="Arial"/>
              </a:rPr>
              <a:t>Table 1: Publisher sample in raw training data.</a:t>
            </a:r>
            <a:r>
              <a:rPr lang="en-IN" sz="4400">
                <a:latin typeface="Arial"/>
              </a:rPr>
              <a:t> </a:t>
            </a:r>
            <a:endParaRPr/>
          </a:p>
        </p:txBody>
      </p:sp>
      <p:sp>
        <p:nvSpPr>
          <p:cNvPr id="46" name="TextShape 4"/>
          <p:cNvSpPr txBox="1"/>
          <p:nvPr/>
        </p:nvSpPr>
        <p:spPr>
          <a:xfrm>
            <a:off x="504000" y="177840"/>
            <a:ext cx="9071640" cy="75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Dataset</a:t>
            </a:r>
            <a:endParaRPr/>
          </a:p>
        </p:txBody>
      </p:sp>
      <p:graphicFrame>
        <p:nvGraphicFramePr>
          <p:cNvPr id="47" name="Table 5"/>
          <p:cNvGraphicFramePr/>
          <p:nvPr/>
        </p:nvGraphicFramePr>
        <p:xfrm>
          <a:off x="287640" y="2971080"/>
          <a:ext cx="9648000" cy="2800800"/>
        </p:xfrm>
        <a:graphic>
          <a:graphicData uri="http://schemas.openxmlformats.org/drawingml/2006/table">
            <a:tbl>
              <a:tblPr/>
              <a:tblGrid>
                <a:gridCol w="1064880"/>
                <a:gridCol w="1064880"/>
                <a:gridCol w="1064880"/>
                <a:gridCol w="1064880"/>
                <a:gridCol w="1064880"/>
                <a:gridCol w="1064880"/>
                <a:gridCol w="1064880"/>
                <a:gridCol w="1100160"/>
                <a:gridCol w="1093680"/>
              </a:tblGrid>
              <a:tr h="6271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iplong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agent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Partner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cid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cntr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timeat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category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referer</a:t>
                      </a:r>
                      <a:endParaRPr/>
                    </a:p>
                  </a:txBody>
                  <a:tcPr/>
                </a:tc>
              </a:tr>
              <a:tr h="36216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134178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364840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GT-I9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8iaxj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8fj2j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ru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0:00:00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26okyx5</a:t>
                      </a:r>
                      <a:endParaRPr/>
                    </a:p>
                  </a:txBody>
                  <a:tcPr/>
                </a:tc>
              </a:tr>
              <a:tr h="36216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134176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375696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Samsun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8jljr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8geyk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in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0:11:05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15vynjr</a:t>
                      </a:r>
                      <a:endParaRPr/>
                    </a:p>
                  </a:txBody>
                  <a:tcPr/>
                </a:tc>
              </a:tr>
              <a:tr h="36216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134178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693232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SonyEri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8jljr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8gkkx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ke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1:21:00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es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6216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134178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288420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Nokia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8jljr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8gp95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vn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0:47:13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es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6216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134180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364840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GT-I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8iaxj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8fj2m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ru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5:30:00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24w9x4</a:t>
                      </a:r>
                      <a:endParaRPr/>
                    </a:p>
                  </a:txBody>
                  <a:tcPr/>
                </a:tc>
              </a:tr>
              <a:tr h="36288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134183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78135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Nokia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8iaxj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8fj2j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ru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7:16:53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4im48n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Feature Extraction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 </a:t>
            </a:r>
            <a:r>
              <a:rPr lang="en-IN" sz="3200">
                <a:latin typeface="Arial"/>
              </a:rPr>
              <a:t>Attribute: iplong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 </a:t>
            </a:r>
            <a:r>
              <a:rPr lang="en-IN" sz="2800">
                <a:latin typeface="Arial"/>
              </a:rPr>
              <a:t>MaxSameIpCount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 </a:t>
            </a:r>
            <a:r>
              <a:rPr lang="en-IN" sz="2800">
                <a:latin typeface="Arial"/>
              </a:rPr>
              <a:t>NoOfUniqueIp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 </a:t>
            </a:r>
            <a:r>
              <a:rPr lang="en-IN" sz="2800">
                <a:latin typeface="Arial"/>
              </a:rPr>
              <a:t>IpClickRatio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 </a:t>
            </a:r>
            <a:r>
              <a:rPr lang="en-IN" sz="2800">
                <a:latin typeface="Arial"/>
              </a:rPr>
              <a:t>Ipvariance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 </a:t>
            </a:r>
            <a:r>
              <a:rPr lang="en-IN" sz="3200">
                <a:latin typeface="Arial"/>
              </a:rPr>
              <a:t>Attribute: Time-At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 </a:t>
            </a:r>
            <a:r>
              <a:rPr lang="en-IN" sz="2800">
                <a:latin typeface="Arial"/>
              </a:rPr>
              <a:t>No. of click per 1 minute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 </a:t>
            </a:r>
            <a:r>
              <a:rPr lang="en-IN" sz="2400">
                <a:latin typeface="Arial"/>
              </a:rPr>
              <a:t>Average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 </a:t>
            </a:r>
            <a:r>
              <a:rPr lang="en-IN" sz="2400">
                <a:latin typeface="Arial"/>
              </a:rPr>
              <a:t>Max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 </a:t>
            </a:r>
            <a:r>
              <a:rPr lang="en-IN" sz="2400">
                <a:latin typeface="Arial"/>
              </a:rPr>
              <a:t>Variance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 </a:t>
            </a:r>
            <a:r>
              <a:rPr lang="en-IN" sz="2400">
                <a:latin typeface="Arial"/>
              </a:rPr>
              <a:t>Skewness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 </a:t>
            </a:r>
            <a:r>
              <a:rPr lang="en-IN" sz="2800">
                <a:latin typeface="Arial"/>
              </a:rPr>
              <a:t>No. of clicks per 1 hour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 </a:t>
            </a:r>
            <a:r>
              <a:rPr lang="en-IN" sz="2800">
                <a:latin typeface="Arial"/>
              </a:rPr>
              <a:t>No. of clicks per 3hour</a:t>
            </a: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Top Features</a:t>
            </a:r>
            <a:endParaRPr/>
          </a:p>
        </p:txBody>
      </p:sp>
      <p:graphicFrame>
        <p:nvGraphicFramePr>
          <p:cNvPr id="51" name="Table 2"/>
          <p:cNvGraphicFramePr/>
          <p:nvPr/>
        </p:nvGraphicFramePr>
        <p:xfrm>
          <a:off x="532440" y="1797120"/>
          <a:ext cx="9071280" cy="4466880"/>
        </p:xfrm>
        <a:graphic>
          <a:graphicData uri="http://schemas.openxmlformats.org/drawingml/2006/table">
            <a:tbl>
              <a:tblPr/>
              <a:tblGrid>
                <a:gridCol w="1144800"/>
                <a:gridCol w="2173680"/>
                <a:gridCol w="1546560"/>
                <a:gridCol w="1054800"/>
                <a:gridCol w="1661040"/>
                <a:gridCol w="1513440"/>
              </a:tblGrid>
              <a:tr h="40608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Rank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Feature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Relative inf.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Rank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Feature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Relative inf.</a:t>
                      </a:r>
                      <a:endParaRPr/>
                    </a:p>
                  </a:txBody>
                  <a:tcPr/>
                </a:tc>
              </a:tr>
              <a:tr h="40608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EntropyIplong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5.97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cntr_id_%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5.49</a:t>
                      </a:r>
                      <a:endParaRPr/>
                    </a:p>
                  </a:txBody>
                  <a:tcPr/>
                </a:tc>
              </a:tr>
              <a:tr h="40608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RefClickRatio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4.79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cntr_sg_%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3.09</a:t>
                      </a:r>
                      <a:endParaRPr/>
                    </a:p>
                  </a:txBody>
                  <a:tcPr/>
                </a:tc>
              </a:tr>
              <a:tr h="40608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IpClickRatio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4.69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cntr_othr_%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2.72</a:t>
                      </a:r>
                      <a:endParaRPr/>
                    </a:p>
                  </a:txBody>
                  <a:tcPr/>
                </a:tc>
              </a:tr>
              <a:tr h="40608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NoOfUniqueRef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4.56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cntr_us_%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1.44</a:t>
                      </a:r>
                      <a:endParaRPr/>
                    </a:p>
                  </a:txBody>
                  <a:tcPr/>
                </a:tc>
              </a:tr>
              <a:tr h="40608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MaxSameAgentCnt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4.15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cntr_th_%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1.39</a:t>
                      </a:r>
                      <a:endParaRPr/>
                    </a:p>
                  </a:txBody>
                  <a:tcPr/>
                </a:tc>
              </a:tr>
              <a:tr h="40608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IpVariance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3.77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cntr_uk_%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1.34</a:t>
                      </a:r>
                      <a:endParaRPr/>
                    </a:p>
                  </a:txBody>
                  <a:tcPr/>
                </a:tc>
              </a:tr>
              <a:tr h="40608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NoOfUniqueAgent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3.75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cntr_in_%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1.26</a:t>
                      </a:r>
                      <a:endParaRPr/>
                    </a:p>
                  </a:txBody>
                  <a:tcPr/>
                </a:tc>
              </a:tr>
              <a:tr h="40608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Skew5Min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1.621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19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cntr_ng_%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0.95</a:t>
                      </a:r>
                      <a:endParaRPr/>
                    </a:p>
                  </a:txBody>
                  <a:tcPr/>
                </a:tc>
              </a:tr>
              <a:tr h="40608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16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TotalClicks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1.09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21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cntr_tr_%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0.94</a:t>
                      </a:r>
                      <a:endParaRPr/>
                    </a:p>
                  </a:txBody>
                  <a:tcPr/>
                </a:tc>
              </a:tr>
              <a:tr h="40608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17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AvgClickPer1Min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1.08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32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cntr_ru_%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0.66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3"/>
          <p:cNvGraphicFramePr/>
          <p:nvPr/>
        </p:nvGraphicFramePr>
        <p:xfrm>
          <a:off x="504000" y="1452960"/>
          <a:ext cx="9431640" cy="349560"/>
        </p:xfrm>
        <a:graphic>
          <a:graphicData uri="http://schemas.openxmlformats.org/drawingml/2006/table">
            <a:tbl>
              <a:tblPr/>
              <a:tblGrid>
                <a:gridCol w="5178240"/>
                <a:gridCol w="4253400"/>
              </a:tblGrid>
              <a:tr h="34020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Click Behaviour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High Risk Click Behaviour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Shape 4"/>
          <p:cNvSpPr txBox="1"/>
          <p:nvPr/>
        </p:nvSpPr>
        <p:spPr>
          <a:xfrm>
            <a:off x="504000" y="6421320"/>
            <a:ext cx="907164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2400">
                <a:latin typeface="Arial"/>
              </a:rPr>
              <a:t>Table 3: Top-10 features by type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Relative Influence</a:t>
            </a:r>
            <a:endParaRPr/>
          </a:p>
        </p:txBody>
      </p:sp>
      <p:pic>
        <p:nvPicPr>
          <p:cNvPr id="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68000" y="1769040"/>
            <a:ext cx="7560000" cy="471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Feature Selection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Chance of data overfitting.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Methods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Principal Component Analysis (PCA)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Common Spatial Patterns (CSP)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rapper subset evaluation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Not yet tested.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Single Algorithms</a:t>
            </a:r>
            <a:endParaRPr/>
          </a:p>
        </p:txBody>
      </p:sp>
      <p:graphicFrame>
        <p:nvGraphicFramePr>
          <p:cNvPr id="59" name="Table 2"/>
          <p:cNvGraphicFramePr/>
          <p:nvPr/>
        </p:nvGraphicFramePr>
        <p:xfrm>
          <a:off x="360000" y="2295360"/>
          <a:ext cx="9419760" cy="3608280"/>
        </p:xfrm>
        <a:graphic>
          <a:graphicData uri="http://schemas.openxmlformats.org/drawingml/2006/table">
            <a:tbl>
              <a:tblPr/>
              <a:tblGrid>
                <a:gridCol w="1430640"/>
                <a:gridCol w="838800"/>
                <a:gridCol w="959040"/>
                <a:gridCol w="990720"/>
                <a:gridCol w="1039320"/>
                <a:gridCol w="1039320"/>
                <a:gridCol w="1281960"/>
                <a:gridCol w="936360"/>
                <a:gridCol w="903600"/>
              </a:tblGrid>
              <a:tr h="44568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Algorithm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Fraud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Fraud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Fraud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Fraud</a:t>
                      </a:r>
                      <a:endParaRPr/>
                    </a:p>
                  </a:txBody>
                  <a:tcPr/>
                </a:tc>
              </a:tr>
              <a:tr h="108360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Logistic Regression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0.976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0.316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0.991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0.141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0.984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0.195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0.936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0.906</a:t>
                      </a:r>
                      <a:endParaRPr/>
                    </a:p>
                  </a:txBody>
                  <a:tcPr/>
                </a:tc>
              </a:tr>
              <a:tr h="86868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Bayesian Net</a:t>
                      </a:r>
                      <a:endParaRPr/>
                    </a:p>
                    <a:p>
                      <a:pPr algn="ctr"/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0.996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0.114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0.803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0.894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0.889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0.203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0.871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0.867</a:t>
                      </a:r>
                      <a:endParaRPr/>
                    </a:p>
                  </a:txBody>
                  <a:tcPr/>
                </a:tc>
              </a:tr>
              <a:tr h="74628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MLP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0.975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0.588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0.998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0.118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0.986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0.196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0.825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0.825</a:t>
                      </a:r>
                      <a:endParaRPr/>
                    </a:p>
                  </a:txBody>
                  <a:tcPr/>
                </a:tc>
              </a:tr>
              <a:tr h="46440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J48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0.977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0.283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0.986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0.200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0.981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0.234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0.589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0.589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Table 3"/>
          <p:cNvGraphicFramePr/>
          <p:nvPr/>
        </p:nvGraphicFramePr>
        <p:xfrm>
          <a:off x="1872000" y="1838880"/>
          <a:ext cx="7776000" cy="349560"/>
        </p:xfrm>
        <a:graphic>
          <a:graphicData uri="http://schemas.openxmlformats.org/drawingml/2006/table">
            <a:tbl>
              <a:tblPr/>
              <a:tblGrid>
                <a:gridCol w="1692360"/>
                <a:gridCol w="2087280"/>
                <a:gridCol w="2282760"/>
                <a:gridCol w="1770480"/>
              </a:tblGrid>
              <a:tr h="340200"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Precision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Recall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F-Measure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IN">
                          <a:latin typeface="Arial"/>
                        </a:rPr>
                        <a:t>ROC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Precision-Recall</a:t>
            </a:r>
            <a:endParaRPr/>
          </a:p>
        </p:txBody>
      </p:sp>
      <p:pic>
        <p:nvPicPr>
          <p:cNvPr id="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0480" y="1769040"/>
            <a:ext cx="635796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