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71" r:id="rId4"/>
    <p:sldId id="265" r:id="rId5"/>
    <p:sldId id="260" r:id="rId6"/>
    <p:sldId id="278" r:id="rId7"/>
    <p:sldId id="273" r:id="rId8"/>
    <p:sldId id="262" r:id="rId9"/>
    <p:sldId id="259" r:id="rId10"/>
    <p:sldId id="263" r:id="rId11"/>
    <p:sldId id="268" r:id="rId12"/>
    <p:sldId id="269" r:id="rId13"/>
    <p:sldId id="276" r:id="rId14"/>
    <p:sldId id="270" r:id="rId15"/>
    <p:sldId id="275" r:id="rId16"/>
    <p:sldId id="277" r:id="rId17"/>
    <p:sldId id="27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5_38A097E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Performances of CrossTab and</a:t>
            </a:r>
            <a:br>
              <a:rPr lang="en-US"/>
            </a:br>
            <a:r>
              <a:rPr lang="en-US"/>
              <a:t>Tarantula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Sheet1!$S$21</c:f>
              <c:strCache>
                <c:ptCount val="1"/>
                <c:pt idx="0">
                  <c:v>Tarantula 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Sheet1!$T$20:$Z$20</c:f>
              <c:strCache>
                <c:ptCount val="7"/>
                <c:pt idx="0">
                  <c:v>0%</c:v>
                </c:pt>
                <c:pt idx="1">
                  <c:v>0-2.5% </c:v>
                </c:pt>
                <c:pt idx="2">
                  <c:v>2.5-5%</c:v>
                </c:pt>
                <c:pt idx="3">
                  <c:v>5-20%</c:v>
                </c:pt>
                <c:pt idx="4">
                  <c:v>20-40%</c:v>
                </c:pt>
                <c:pt idx="5">
                  <c:v>40-65%</c:v>
                </c:pt>
                <c:pt idx="6">
                  <c:v>65-100%</c:v>
                </c:pt>
              </c:strCache>
            </c:strRef>
          </c:cat>
          <c:val>
            <c:numRef>
              <c:f>Sheet1!$T$21:$Z$21</c:f>
              <c:numCache>
                <c:formatCode>0%</c:formatCode>
                <c:ptCount val="7"/>
                <c:pt idx="0">
                  <c:v>0</c:v>
                </c:pt>
                <c:pt idx="1">
                  <c:v>0.35</c:v>
                </c:pt>
                <c:pt idx="2">
                  <c:v>0.55000000000000004</c:v>
                </c:pt>
                <c:pt idx="3">
                  <c:v>0.75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CE-4FCC-B928-735A54F5D937}"/>
            </c:ext>
          </c:extLst>
        </c:ser>
        <c:ser>
          <c:idx val="1"/>
          <c:order val="1"/>
          <c:tx>
            <c:strRef>
              <c:f>Sheet1!$S$22</c:f>
              <c:strCache>
                <c:ptCount val="1"/>
                <c:pt idx="0">
                  <c:v>cross-tab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Sheet1!$T$20:$Z$20</c:f>
              <c:strCache>
                <c:ptCount val="7"/>
                <c:pt idx="0">
                  <c:v>0%</c:v>
                </c:pt>
                <c:pt idx="1">
                  <c:v>0-2.5% </c:v>
                </c:pt>
                <c:pt idx="2">
                  <c:v>2.5-5%</c:v>
                </c:pt>
                <c:pt idx="3">
                  <c:v>5-20%</c:v>
                </c:pt>
                <c:pt idx="4">
                  <c:v>20-40%</c:v>
                </c:pt>
                <c:pt idx="5">
                  <c:v>40-65%</c:v>
                </c:pt>
                <c:pt idx="6">
                  <c:v>65-100%</c:v>
                </c:pt>
              </c:strCache>
            </c:strRef>
          </c:cat>
          <c:val>
            <c:numRef>
              <c:f>Sheet1!$T$22:$Z$22</c:f>
              <c:numCache>
                <c:formatCode>0%</c:formatCode>
                <c:ptCount val="7"/>
                <c:pt idx="0">
                  <c:v>0</c:v>
                </c:pt>
                <c:pt idx="1">
                  <c:v>0.65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E-4FCC-B928-735A54F5D9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3359120"/>
        <c:axId val="493357480"/>
      </c:lineChart>
      <c:catAx>
        <c:axId val="49335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357480"/>
        <c:crosses val="autoZero"/>
        <c:auto val="1"/>
        <c:lblAlgn val="ctr"/>
        <c:lblOffset val="100"/>
        <c:noMultiLvlLbl val="0"/>
      </c:catAx>
      <c:valAx>
        <c:axId val="49335748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35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FE99-EF72-714C-82CD-D1F865F36472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084-E3DE-BF47-BC3E-0E921DE768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064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D4FE7-3BC4-7D4A-B7A3-DAC364C7E4A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74846-2443-5B44-94F5-4F0D1B832A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8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74846-2443-5B44-94F5-4F0D1B832A8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54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74846-2443-5B44-94F5-4F0D1B832A8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54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2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0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693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602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14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61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3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22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48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44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4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7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6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1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B1E1-3541-6A4E-BDF9-492147123F48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5C1967-98D4-984D-8C57-686CCEE4C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3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786631"/>
            <a:ext cx="8915399" cy="2262781"/>
          </a:xfrm>
        </p:spPr>
        <p:txBody>
          <a:bodyPr>
            <a:normAutofit/>
          </a:bodyPr>
          <a:lstStyle/>
          <a:p>
            <a:r>
              <a:rPr kumimoji="1" lang="en-US" altLang="zh-CN"/>
              <a:t>COMP</a:t>
            </a:r>
            <a:r>
              <a:rPr kumimoji="1" lang="zh-CN" altLang="en-US"/>
              <a:t> </a:t>
            </a:r>
            <a:r>
              <a:rPr kumimoji="1" lang="en-US" altLang="zh-CN"/>
              <a:t>3211</a:t>
            </a:r>
            <a:br>
              <a:rPr kumimoji="1" lang="en-US" altLang="zh-CN"/>
            </a:br>
            <a:r>
              <a:rPr kumimoji="1" lang="en-US" altLang="zh-CN"/>
              <a:t>Software</a:t>
            </a:r>
            <a:r>
              <a:rPr kumimoji="1" lang="zh-CN" altLang="en-US"/>
              <a:t> </a:t>
            </a:r>
            <a:r>
              <a:rPr kumimoji="1" lang="en-US" altLang="zh-CN"/>
              <a:t>Engineering 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873" y="4195804"/>
            <a:ext cx="9144000" cy="1655762"/>
          </a:xfrm>
        </p:spPr>
        <p:txBody>
          <a:bodyPr/>
          <a:lstStyle/>
          <a:p>
            <a:pPr algn="ctr"/>
            <a:r>
              <a:rPr kumimoji="1" lang="en-US" altLang="zh-CN"/>
              <a:t>Zheng</a:t>
            </a:r>
            <a:r>
              <a:rPr kumimoji="1" lang="zh-CN" altLang="en-US"/>
              <a:t> </a:t>
            </a:r>
            <a:r>
              <a:rPr kumimoji="1" lang="en-US" altLang="zh-CN" err="1"/>
              <a:t>Hongyi</a:t>
            </a:r>
            <a:r>
              <a:rPr kumimoji="1" lang="zh-CN" altLang="en-US"/>
              <a:t> </a:t>
            </a:r>
            <a:r>
              <a:rPr kumimoji="1" lang="en-US" altLang="zh-CN"/>
              <a:t>13104036D</a:t>
            </a:r>
          </a:p>
          <a:p>
            <a:pPr algn="ctr"/>
            <a:r>
              <a:rPr kumimoji="1" lang="en-US" altLang="zh-CN"/>
              <a:t>Chen</a:t>
            </a:r>
            <a:r>
              <a:rPr kumimoji="1" lang="zh-CN" altLang="en-US"/>
              <a:t> </a:t>
            </a:r>
            <a:r>
              <a:rPr kumimoji="1" lang="en-US" altLang="zh-CN"/>
              <a:t>Yunkun 13103214D</a:t>
            </a:r>
          </a:p>
          <a:p>
            <a:pPr algn="ctr"/>
            <a:r>
              <a:rPr kumimoji="1" lang="en-US" altLang="zh-CN"/>
              <a:t>Li</a:t>
            </a:r>
            <a:r>
              <a:rPr kumimoji="1" lang="zh-CN" altLang="en-US"/>
              <a:t> </a:t>
            </a:r>
            <a:r>
              <a:rPr kumimoji="1" lang="en-US" altLang="zh-CN"/>
              <a:t>Dawei</a:t>
            </a:r>
            <a:r>
              <a:rPr kumimoji="1" lang="zh-CN" altLang="en-US"/>
              <a:t> </a:t>
            </a:r>
            <a:r>
              <a:rPr kumimoji="1" lang="en-US" altLang="zh-CN"/>
              <a:t>13103693D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61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Tarantula</a:t>
            </a:r>
            <a:r>
              <a:rPr kumimoji="1" lang="zh-CN" altLang="en-US"/>
              <a:t> </a:t>
            </a:r>
            <a:r>
              <a:rPr kumimoji="1" lang="en-US" altLang="zh-CN"/>
              <a:t>Implementation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Our</a:t>
            </a:r>
            <a:r>
              <a:rPr kumimoji="1" lang="zh-CN" altLang="en-US"/>
              <a:t> </a:t>
            </a:r>
            <a:r>
              <a:rPr kumimoji="1" lang="en-US" altLang="zh-CN"/>
              <a:t>implementation</a:t>
            </a:r>
            <a:r>
              <a:rPr kumimoji="1" lang="zh-CN" altLang="en-US"/>
              <a:t> </a:t>
            </a:r>
            <a:r>
              <a:rPr kumimoji="1" lang="en-US" altLang="zh-CN"/>
              <a:t>mainly</a:t>
            </a:r>
            <a:r>
              <a:rPr kumimoji="1" lang="zh-CN" altLang="en-US"/>
              <a:t> </a:t>
            </a:r>
            <a:r>
              <a:rPr kumimoji="1" lang="en-US" altLang="zh-CN"/>
              <a:t>followed the</a:t>
            </a:r>
            <a:r>
              <a:rPr kumimoji="1" lang="zh-CN" altLang="en-US"/>
              <a:t> </a:t>
            </a:r>
            <a:r>
              <a:rPr kumimoji="1" lang="en-US" altLang="zh-CN"/>
              <a:t>instruction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paper</a:t>
            </a:r>
          </a:p>
          <a:p>
            <a:endParaRPr kumimoji="1" lang="en-US" altLang="zh-CN"/>
          </a:p>
          <a:p>
            <a:r>
              <a:rPr kumimoji="1" lang="en-US" altLang="zh-CN"/>
              <a:t>However,</a:t>
            </a:r>
            <a:r>
              <a:rPr kumimoji="1" lang="zh-CN" altLang="en-US"/>
              <a:t> </a:t>
            </a:r>
            <a:r>
              <a:rPr kumimoji="1" lang="en-US" altLang="zh-CN"/>
              <a:t>it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possible</a:t>
            </a:r>
            <a:r>
              <a:rPr kumimoji="1" lang="zh-CN" altLang="en-US"/>
              <a:t> </a:t>
            </a:r>
            <a:r>
              <a:rPr kumimoji="1" lang="en-US" altLang="zh-CN"/>
              <a:t>that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cases</a:t>
            </a:r>
            <a:r>
              <a:rPr kumimoji="1" lang="zh-CN" altLang="en-US"/>
              <a:t> </a:t>
            </a:r>
            <a:r>
              <a:rPr kumimoji="1" lang="en-US" altLang="zh-CN"/>
              <a:t>passed</a:t>
            </a:r>
            <a:r>
              <a:rPr kumimoji="1" lang="zh-CN" altLang="en-US"/>
              <a:t> </a:t>
            </a:r>
            <a:r>
              <a:rPr kumimoji="1" lang="en-US" altLang="zh-CN"/>
              <a:t>or</a:t>
            </a:r>
            <a:r>
              <a:rPr kumimoji="1" lang="zh-CN" altLang="en-US"/>
              <a:t> </a:t>
            </a:r>
            <a:r>
              <a:rPr kumimoji="1" lang="en-US" altLang="zh-CN"/>
              <a:t>failed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0.</a:t>
            </a:r>
          </a:p>
          <a:p>
            <a:endParaRPr kumimoji="1" lang="en-US" altLang="zh-CN"/>
          </a:p>
          <a:p>
            <a:r>
              <a:rPr kumimoji="1" lang="en-US" altLang="zh-CN"/>
              <a:t>Thus</a:t>
            </a:r>
            <a:r>
              <a:rPr kumimoji="1" lang="zh-CN" altLang="en-US"/>
              <a:t> </a:t>
            </a:r>
            <a:r>
              <a:rPr kumimoji="1" lang="en-US" altLang="zh-CN"/>
              <a:t>we</a:t>
            </a:r>
            <a:r>
              <a:rPr kumimoji="1" lang="zh-CN" altLang="en-US"/>
              <a:t> </a:t>
            </a:r>
            <a:r>
              <a:rPr kumimoji="1" lang="en-US" altLang="zh-CN"/>
              <a:t>ensure</a:t>
            </a:r>
            <a:r>
              <a:rPr kumimoji="1" lang="zh-CN" altLang="en-US"/>
              <a:t> </a:t>
            </a:r>
            <a:r>
              <a:rPr kumimoji="1" lang="en-US" altLang="zh-CN"/>
              <a:t>that</a:t>
            </a:r>
            <a:r>
              <a:rPr kumimoji="1" lang="zh-CN" altLang="en-US"/>
              <a:t> </a:t>
            </a:r>
            <a:r>
              <a:rPr kumimoji="1" lang="en-US" altLang="zh-CN"/>
              <a:t>if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fail</a:t>
            </a:r>
            <a:r>
              <a:rPr kumimoji="1" lang="zh-CN" altLang="en-US"/>
              <a:t> </a:t>
            </a:r>
            <a:r>
              <a:rPr kumimoji="1" lang="en-US" altLang="zh-CN"/>
              <a:t>cases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0,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suspicious(s)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0,</a:t>
            </a:r>
            <a:r>
              <a:rPr kumimoji="1" lang="zh-CN" altLang="en-US"/>
              <a:t> </a:t>
            </a:r>
            <a:r>
              <a:rPr kumimoji="1" lang="en-US" altLang="zh-CN"/>
              <a:t>if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passed</a:t>
            </a:r>
            <a:r>
              <a:rPr kumimoji="1" lang="zh-CN" altLang="en-US"/>
              <a:t> </a:t>
            </a:r>
            <a:r>
              <a:rPr kumimoji="1" lang="en-US" altLang="zh-CN"/>
              <a:t>cases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0,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suspicious(s)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1.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9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19719" y="685800"/>
            <a:ext cx="10515600" cy="603022"/>
          </a:xfrm>
        </p:spPr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zh-CN" sz="3200"/>
              <a:t>Crosstab-based Statistical Method</a:t>
            </a:r>
            <a:endParaRPr kumimoji="1" lang="zh-CN" altLang="en-US" sz="28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3530" y="1400175"/>
            <a:ext cx="10515600" cy="5328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kumimoji="1" lang="en-US" altLang="zh-CN"/>
              <a:t>Insight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r>
              <a:rPr kumimoji="1" lang="en-US" altLang="zh-CN"/>
              <a:t>same</a:t>
            </a:r>
            <a:r>
              <a:rPr kumimoji="1" lang="zh-CN"/>
              <a:t> </a:t>
            </a:r>
            <a:r>
              <a:rPr kumimoji="1" lang="en-US" altLang="zh-CN"/>
              <a:t>as</a:t>
            </a:r>
            <a:r>
              <a:rPr kumimoji="1" lang="zh-CN"/>
              <a:t> </a:t>
            </a:r>
            <a:r>
              <a:rPr kumimoji="1" lang="en-US" altLang="zh-CN"/>
              <a:t>Tarantula,</a:t>
            </a:r>
            <a:r>
              <a:rPr kumimoji="1" lang="zh-CN"/>
              <a:t> </a:t>
            </a:r>
            <a:r>
              <a:rPr kumimoji="1" lang="en-US" altLang="zh-CN"/>
              <a:t>Entities in a program that are primarily executed by failed test cases are more likely to be faulty </a:t>
            </a:r>
            <a:endParaRPr kumimoji="1" lang="zh-CN"/>
          </a:p>
          <a:p>
            <a:endParaRPr kumimoji="1" lang="en-US" altLang="zh-CN"/>
          </a:p>
          <a:p>
            <a:r>
              <a:rPr kumimoji="1" lang="en-US" altLang="zh-CN"/>
              <a:t>Solution</a:t>
            </a:r>
            <a:endParaRPr lang="en-US">
              <a:solidFill>
                <a:schemeClr val="tx1"/>
              </a:solidFill>
              <a:cs typeface="Arial"/>
            </a:endParaRPr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24" y="5372100"/>
            <a:ext cx="3302000" cy="1079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24" y="4114800"/>
            <a:ext cx="2882900" cy="698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14" y="3152775"/>
            <a:ext cx="2959100" cy="673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7" y="2324100"/>
            <a:ext cx="5600700" cy="482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2" y="5410200"/>
            <a:ext cx="6146800" cy="1206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6" y="3028950"/>
            <a:ext cx="5842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6780"/>
          </a:xfrm>
        </p:spPr>
        <p:txBody>
          <a:bodyPr/>
          <a:lstStyle/>
          <a:p>
            <a:r>
              <a:rPr kumimoji="1" lang="LID4096" altLang="zh-CN"/>
              <a:t>Crosstab</a:t>
            </a:r>
            <a:r>
              <a:rPr kumimoji="1" lang="zh-CN" altLang="en-US"/>
              <a:t> </a:t>
            </a:r>
            <a:r>
              <a:rPr kumimoji="1" lang="en-US" altLang="zh-CN"/>
              <a:t>Implementation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5442" y="2133600"/>
            <a:ext cx="8929171" cy="3778250"/>
          </a:xfrm>
        </p:spPr>
        <p:txBody>
          <a:bodyPr/>
          <a:lstStyle/>
          <a:p>
            <a:r>
              <a:rPr kumimoji="1" lang="en-US" altLang="zh-CN"/>
              <a:t>Our</a:t>
            </a:r>
            <a:r>
              <a:rPr kumimoji="1" lang="zh-CN" altLang="en-US"/>
              <a:t> </a:t>
            </a:r>
            <a:r>
              <a:rPr kumimoji="1" lang="en-US" altLang="zh-CN"/>
              <a:t>implementation</a:t>
            </a:r>
            <a:r>
              <a:rPr kumimoji="1" lang="zh-CN" altLang="en-US"/>
              <a:t> </a:t>
            </a:r>
            <a:r>
              <a:rPr kumimoji="1" lang="en-US" altLang="zh-CN"/>
              <a:t>mainly</a:t>
            </a:r>
            <a:r>
              <a:rPr kumimoji="1" lang="zh-CN" altLang="en-US"/>
              <a:t> </a:t>
            </a:r>
            <a:r>
              <a:rPr kumimoji="1" lang="en-US" altLang="zh-CN"/>
              <a:t>followed the</a:t>
            </a:r>
            <a:r>
              <a:rPr kumimoji="1" lang="zh-CN" altLang="en-US"/>
              <a:t> </a:t>
            </a:r>
            <a:r>
              <a:rPr kumimoji="1" lang="en-US" altLang="zh-CN"/>
              <a:t>instruction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paper</a:t>
            </a:r>
          </a:p>
          <a:p>
            <a:endParaRPr kumimoji="1" lang="en-US" altLang="zh-CN"/>
          </a:p>
          <a:p>
            <a:r>
              <a:rPr kumimoji="1" lang="en-US" altLang="zh-CN"/>
              <a:t>However,</a:t>
            </a:r>
            <a:r>
              <a:rPr kumimoji="1" lang="zh-CN" altLang="en-US"/>
              <a:t> </a:t>
            </a:r>
            <a:r>
              <a:rPr kumimoji="1" lang="en-US" altLang="zh-CN"/>
              <a:t>it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possible</a:t>
            </a:r>
            <a:r>
              <a:rPr kumimoji="1" lang="zh-CN" altLang="en-US"/>
              <a:t> </a:t>
            </a:r>
            <a:r>
              <a:rPr kumimoji="1" lang="en-US" altLang="zh-CN"/>
              <a:t>that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cases</a:t>
            </a:r>
            <a:r>
              <a:rPr kumimoji="1" lang="zh-CN" altLang="en-US"/>
              <a:t> </a:t>
            </a:r>
            <a:r>
              <a:rPr kumimoji="1" lang="en-US" altLang="zh-CN"/>
              <a:t>passed</a:t>
            </a:r>
            <a:r>
              <a:rPr kumimoji="1" lang="zh-CN" altLang="en-US"/>
              <a:t> </a:t>
            </a:r>
            <a:r>
              <a:rPr kumimoji="1" lang="en-US" altLang="zh-CN"/>
              <a:t>or</a:t>
            </a:r>
            <a:r>
              <a:rPr kumimoji="1" lang="zh-CN" altLang="en-US"/>
              <a:t> </a:t>
            </a:r>
            <a:r>
              <a:rPr kumimoji="1" lang="en-US" altLang="zh-CN"/>
              <a:t>failed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0.</a:t>
            </a:r>
          </a:p>
          <a:p>
            <a:endParaRPr kumimoji="1" lang="en-US" altLang="zh-CN"/>
          </a:p>
          <a:p>
            <a:r>
              <a:rPr kumimoji="1" lang="en-US" altLang="zh-CN"/>
              <a:t>Thus</a:t>
            </a:r>
            <a:r>
              <a:rPr kumimoji="1" lang="zh-CN" altLang="en-US"/>
              <a:t> </a:t>
            </a:r>
            <a:r>
              <a:rPr kumimoji="1" lang="en-US" altLang="zh-CN"/>
              <a:t>we</a:t>
            </a:r>
            <a:r>
              <a:rPr kumimoji="1" lang="zh-CN" altLang="en-US"/>
              <a:t> </a:t>
            </a:r>
            <a:r>
              <a:rPr kumimoji="1" lang="en-US" altLang="zh-CN"/>
              <a:t>make some changes to handle “divided by 0” problem</a:t>
            </a:r>
          </a:p>
          <a:p>
            <a:endParaRPr kumimoji="1" lang="en-US" altLang="zh-CN"/>
          </a:p>
          <a:p>
            <a:r>
              <a:rPr kumimoji="1" lang="en-US" altLang="zh-CN"/>
              <a:t>If 0 will be used to divide a </a:t>
            </a:r>
          </a:p>
          <a:p>
            <a:pPr marL="0" indent="0">
              <a:buNone/>
            </a:pPr>
            <a:r>
              <a:rPr kumimoji="1" lang="en-US" altLang="zh-CN"/>
              <a:t>number, replace this 0 by 1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588137-78F7-4740-92B6-787C2456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28" y="4176740"/>
            <a:ext cx="5843772" cy="26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LID4096" altLang="zh-CN" dirty="0"/>
              <a:t>C</a:t>
            </a:r>
            <a:r>
              <a:rPr kumimoji="1" lang="en-US" altLang="zh-CN" dirty="0" err="1"/>
              <a:t>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10</a:t>
            </a:r>
            <a:r>
              <a:rPr kumimoji="1" lang="zh-CN" altLang="en-US"/>
              <a:t> </a:t>
            </a:r>
            <a:r>
              <a:rPr kumimoji="1" lang="en-US" altLang="zh-CN"/>
              <a:t>bugs</a:t>
            </a:r>
            <a:r>
              <a:rPr kumimoji="1" lang="zh-CN" altLang="en-US"/>
              <a:t> </a:t>
            </a:r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each</a:t>
            </a:r>
            <a:r>
              <a:rPr kumimoji="1" lang="zh-CN" altLang="en-US"/>
              <a:t> </a:t>
            </a:r>
            <a:r>
              <a:rPr kumimoji="1" lang="en-US" altLang="zh-CN"/>
              <a:t>program.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500</a:t>
            </a:r>
            <a:r>
              <a:rPr kumimoji="1" lang="zh-CN" altLang="en-US"/>
              <a:t> </a:t>
            </a:r>
            <a:r>
              <a:rPr kumimoji="1" lang="en-US" altLang="zh-CN"/>
              <a:t>test</a:t>
            </a:r>
            <a:r>
              <a:rPr kumimoji="1" lang="zh-CN" altLang="en-US"/>
              <a:t> </a:t>
            </a:r>
            <a:r>
              <a:rPr kumimoji="1" lang="en-US" altLang="zh-CN"/>
              <a:t>cases</a:t>
            </a:r>
            <a:r>
              <a:rPr kumimoji="1" lang="zh-CN" altLang="en-US"/>
              <a:t> </a:t>
            </a:r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each</a:t>
            </a:r>
            <a:r>
              <a:rPr kumimoji="1" lang="zh-CN" altLang="en-US"/>
              <a:t> </a:t>
            </a:r>
            <a:r>
              <a:rPr kumimoji="1" lang="en-US" altLang="zh-CN"/>
              <a:t>bug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encrypt</a:t>
            </a:r>
            <a:r>
              <a:rPr kumimoji="1" lang="zh-CN" altLang="en-US"/>
              <a:t> </a:t>
            </a:r>
            <a:r>
              <a:rPr kumimoji="1" lang="en-US" altLang="zh-CN"/>
              <a:t>program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625</a:t>
            </a:r>
            <a:r>
              <a:rPr kumimoji="1" lang="zh-CN" altLang="en-US"/>
              <a:t> </a:t>
            </a:r>
            <a:r>
              <a:rPr kumimoji="1" lang="en-US" altLang="zh-CN"/>
              <a:t>test</a:t>
            </a:r>
            <a:r>
              <a:rPr kumimoji="1" lang="zh-CN" altLang="en-US"/>
              <a:t> </a:t>
            </a:r>
            <a:r>
              <a:rPr kumimoji="1" lang="en-US" altLang="zh-CN"/>
              <a:t>cases</a:t>
            </a:r>
            <a:r>
              <a:rPr kumimoji="1" lang="zh-CN" altLang="en-US"/>
              <a:t> </a:t>
            </a:r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each</a:t>
            </a:r>
            <a:r>
              <a:rPr kumimoji="1" lang="zh-CN" altLang="en-US"/>
              <a:t> </a:t>
            </a:r>
            <a:r>
              <a:rPr kumimoji="1" lang="en-US" altLang="zh-CN"/>
              <a:t>bug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sorting</a:t>
            </a:r>
            <a:r>
              <a:rPr kumimoji="1" lang="zh-CN" altLang="en-US"/>
              <a:t> </a:t>
            </a:r>
            <a:r>
              <a:rPr kumimoji="1" lang="en-US" altLang="zh-CN"/>
              <a:t>program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02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LID4096" altLang="zh-CN" dirty="0"/>
              <a:t> D</a:t>
            </a:r>
            <a:r>
              <a:rPr kumimoji="1" lang="en-US" altLang="zh-CN" dirty="0" err="1"/>
              <a:t>ebuggers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18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Our</a:t>
            </a:r>
            <a:r>
              <a:rPr kumimoji="1" lang="zh-CN" altLang="en-US"/>
              <a:t> </a:t>
            </a:r>
            <a:r>
              <a:rPr kumimoji="1" lang="en-US" altLang="zh-CN"/>
              <a:t>Implementation </a:t>
            </a:r>
            <a:endParaRPr kumimoji="1" lang="zh-CN" altLang="en-US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D35743CD-D523-4948-9638-620485C1F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563839"/>
              </p:ext>
            </p:extLst>
          </p:nvPr>
        </p:nvGraphicFramePr>
        <p:xfrm>
          <a:off x="2592925" y="2448432"/>
          <a:ext cx="4042840" cy="2542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898">
                  <a:extLst>
                    <a:ext uri="{9D8B030D-6E8A-4147-A177-3AD203B41FA5}">
                      <a16:colId xmlns:a16="http://schemas.microsoft.com/office/drawing/2014/main" val="1509092021"/>
                    </a:ext>
                  </a:extLst>
                </a:gridCol>
                <a:gridCol w="1344471">
                  <a:extLst>
                    <a:ext uri="{9D8B030D-6E8A-4147-A177-3AD203B41FA5}">
                      <a16:colId xmlns:a16="http://schemas.microsoft.com/office/drawing/2014/main" val="535128764"/>
                    </a:ext>
                  </a:extLst>
                </a:gridCol>
                <a:gridCol w="1344471">
                  <a:extLst>
                    <a:ext uri="{9D8B030D-6E8A-4147-A177-3AD203B41FA5}">
                      <a16:colId xmlns:a16="http://schemas.microsoft.com/office/drawing/2014/main" val="1741894276"/>
                    </a:ext>
                  </a:extLst>
                </a:gridCol>
              </a:tblGrid>
              <a:tr h="236759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Tarantula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err="1">
                          <a:effectLst/>
                        </a:rPr>
                        <a:t>CrossTab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7206320"/>
                  </a:ext>
                </a:extLst>
              </a:tr>
              <a:tr h="358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0-2.5%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4584805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2.5-5%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025110"/>
                  </a:ext>
                </a:extLst>
              </a:tr>
              <a:tr h="37012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5-20%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0677324"/>
                  </a:ext>
                </a:extLst>
              </a:tr>
              <a:tr h="3929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20-40%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5461482"/>
                  </a:ext>
                </a:extLst>
              </a:tr>
              <a:tr h="3701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</a:rPr>
                        <a:t>40-65%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2032454"/>
                  </a:ext>
                </a:extLst>
              </a:tr>
              <a:tr h="405088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>
                          <a:effectLst/>
                        </a:rPr>
                        <a:t>65-100%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695927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041D56-2B43-40C7-9798-56535FA91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92620"/>
              </p:ext>
            </p:extLst>
          </p:nvPr>
        </p:nvGraphicFramePr>
        <p:xfrm>
          <a:off x="9086296" y="2448429"/>
          <a:ext cx="1949466" cy="2502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33">
                  <a:extLst>
                    <a:ext uri="{9D8B030D-6E8A-4147-A177-3AD203B41FA5}">
                      <a16:colId xmlns:a16="http://schemas.microsoft.com/office/drawing/2014/main" val="68524670"/>
                    </a:ext>
                  </a:extLst>
                </a:gridCol>
                <a:gridCol w="974733">
                  <a:extLst>
                    <a:ext uri="{9D8B030D-6E8A-4147-A177-3AD203B41FA5}">
                      <a16:colId xmlns:a16="http://schemas.microsoft.com/office/drawing/2014/main" val="554523389"/>
                    </a:ext>
                  </a:extLst>
                </a:gridCol>
              </a:tblGrid>
              <a:tr h="22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Tarantula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err="1">
                          <a:effectLst/>
                        </a:rPr>
                        <a:t>CrossTab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7124744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0.0078125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0.0078125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7518717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0.65625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0.0234375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6711681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0.015625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0.0078125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1984157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0.0078125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0.0078125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2963843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0.6171875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0.09375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7210395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0.609375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0.1328125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180482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0.6171875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0.1484375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4766819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0.6015625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0.1640625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7232031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0.6015625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0.171875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2308298"/>
                  </a:ext>
                </a:extLst>
              </a:tr>
              <a:tr h="2275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0.3515625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0.28125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0639799"/>
                  </a:ext>
                </a:extLst>
              </a:tr>
            </a:tbl>
          </a:graphicData>
        </a:graphic>
      </p:graphicFrame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2F3BC9ED-57FD-413F-AD8F-CBF63AC2A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99603"/>
              </p:ext>
            </p:extLst>
          </p:nvPr>
        </p:nvGraphicFramePr>
        <p:xfrm>
          <a:off x="6886297" y="2453841"/>
          <a:ext cx="1949466" cy="2491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33">
                  <a:extLst>
                    <a:ext uri="{9D8B030D-6E8A-4147-A177-3AD203B41FA5}">
                      <a16:colId xmlns:a16="http://schemas.microsoft.com/office/drawing/2014/main" val="68524670"/>
                    </a:ext>
                  </a:extLst>
                </a:gridCol>
                <a:gridCol w="974733">
                  <a:extLst>
                    <a:ext uri="{9D8B030D-6E8A-4147-A177-3AD203B41FA5}">
                      <a16:colId xmlns:a16="http://schemas.microsoft.com/office/drawing/2014/main" val="554523389"/>
                    </a:ext>
                  </a:extLst>
                </a:gridCol>
              </a:tblGrid>
              <a:tr h="2265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Tarantula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err="1">
                          <a:effectLst/>
                        </a:rPr>
                        <a:t>CrossTab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3837124744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0.03261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0.03261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1607518717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2566711681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0.15217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0.15217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591984157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0.03261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3722963843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4277210395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0.03261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1153180482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0.02174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0.02174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3554766819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1967232031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0.03261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>
                          <a:effectLst/>
                        </a:rPr>
                        <a:t>0.01087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2362308298"/>
                  </a:ext>
                </a:extLst>
              </a:tr>
              <a:tr h="2265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0.02174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0.03261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4848" marR="34848" marT="7620" marB="0" anchor="ctr"/>
                </a:tc>
                <a:extLst>
                  <a:ext uri="{0D108BD9-81ED-4DB2-BD59-A6C34878D82A}">
                    <a16:rowId xmlns:a16="http://schemas.microsoft.com/office/drawing/2014/main" val="1690639799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109EDB84-1F5F-48C1-9EA6-92C09707A999}"/>
              </a:ext>
            </a:extLst>
          </p:cNvPr>
          <p:cNvSpPr/>
          <p:nvPr/>
        </p:nvSpPr>
        <p:spPr>
          <a:xfrm>
            <a:off x="1141663" y="5164865"/>
            <a:ext cx="8012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Percentage of lines needed to be examined before finding the bug.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4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B08EB-C8FA-4E49-9DEA-AB8BC6D7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Tarantula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CrossTab</a:t>
            </a:r>
            <a:r>
              <a:rPr kumimoji="1" lang="zh-CN" altLang="en-US" dirty="0"/>
              <a:t> </a:t>
            </a:r>
            <a:r>
              <a:rPr kumimoji="1" lang="LID4096" altLang="zh-CN" dirty="0"/>
              <a:t>C</a:t>
            </a:r>
            <a:r>
              <a:rPr kumimoji="1" lang="en-US" altLang="zh-CN" dirty="0" err="1"/>
              <a:t>ompare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C691F-E509-4578-A6E5-13BE087C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2EEEA06-52C3-45B8-AAD7-31EF756ED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026802"/>
              </p:ext>
            </p:extLst>
          </p:nvPr>
        </p:nvGraphicFramePr>
        <p:xfrm>
          <a:off x="3104455" y="2334662"/>
          <a:ext cx="7072008" cy="337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004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LID4096" altLang="zh-CN"/>
              <a:t>Conclusion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73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Conclusion</a:t>
            </a:r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err="1"/>
              <a:t>CrossTab</a:t>
            </a:r>
            <a:r>
              <a:rPr lang="en-US" altLang="zh-CN"/>
              <a:t> has a better performance in effectiveness compared with Tarantula</a:t>
            </a:r>
            <a:r>
              <a:rPr lang="en-US" altLang="zh-CN">
                <a:solidFill>
                  <a:srgbClr val="404040"/>
                </a:solidFill>
                <a:latin typeface="Arial"/>
                <a:ea typeface="黑体"/>
                <a:cs typeface="Arial"/>
              </a:rPr>
              <a:t>.</a:t>
            </a:r>
            <a:r>
              <a:rPr lang="en-US" altLang="zh-CN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It is relatively reliable and able to find bugs in high rank (top 5 %) statements.</a:t>
            </a:r>
            <a:br>
              <a:rPr lang="en-US">
                <a:solidFill>
                  <a:schemeClr val="tx1"/>
                </a:solidFill>
                <a:latin typeface="+mn-ea"/>
                <a:cs typeface="+mn-ea"/>
              </a:rPr>
            </a:br>
            <a:endParaRPr lang="zh-CN" altLang="en-US">
              <a:latin typeface="黑体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43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sz="4000"/>
              <a:t>Job</a:t>
            </a:r>
            <a:r>
              <a:rPr kumimoji="1" lang="zh-CN" altLang="en-US" sz="4000"/>
              <a:t> </a:t>
            </a:r>
            <a:r>
              <a:rPr kumimoji="1" lang="en-US" altLang="zh-CN" sz="4000"/>
              <a:t>Allocation</a:t>
            </a:r>
          </a:p>
          <a:p>
            <a:endParaRPr kumimoji="1" lang="en-US" altLang="zh-CN" sz="4000"/>
          </a:p>
          <a:p>
            <a:r>
              <a:rPr kumimoji="1" lang="en-US" altLang="zh-CN" sz="4000"/>
              <a:t>Methodology</a:t>
            </a:r>
          </a:p>
          <a:p>
            <a:endParaRPr kumimoji="1" lang="en-US" altLang="zh-CN" sz="4000"/>
          </a:p>
          <a:p>
            <a:r>
              <a:rPr kumimoji="1" lang="en-US" altLang="zh-CN" sz="4000"/>
              <a:t>Debuggers</a:t>
            </a:r>
          </a:p>
          <a:p>
            <a:endParaRPr kumimoji="1" lang="en-US" altLang="zh-CN" sz="4000"/>
          </a:p>
          <a:p>
            <a:r>
              <a:rPr kumimoji="1" lang="LID4096" altLang="zh-CN" sz="4000"/>
              <a:t>Performance</a:t>
            </a:r>
          </a:p>
          <a:p>
            <a:endParaRPr kumimoji="1" lang="LID4096" altLang="zh-CN" sz="4000"/>
          </a:p>
          <a:p>
            <a:r>
              <a:rPr kumimoji="1" lang="LID4096" altLang="zh-CN" sz="4000"/>
              <a:t>Conclusion</a:t>
            </a:r>
            <a:endParaRPr kumimoji="1" lang="en-US" altLang="zh-CN" sz="400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34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Job</a:t>
            </a:r>
            <a:r>
              <a:rPr kumimoji="1" lang="x-none" altLang="zh-CN"/>
              <a:t> Allocation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61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Job</a:t>
            </a:r>
            <a:r>
              <a:rPr kumimoji="1" lang="zh-CN" altLang="en-US"/>
              <a:t> </a:t>
            </a:r>
            <a:r>
              <a:rPr kumimoji="1" lang="x-none" altLang="zh-CN"/>
              <a:t>Allocation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ZHENG</a:t>
            </a:r>
            <a:r>
              <a:rPr kumimoji="1" lang="zh-CN" altLang="en-US"/>
              <a:t> </a:t>
            </a:r>
            <a:r>
              <a:rPr kumimoji="1" lang="en-US" altLang="zh-CN"/>
              <a:t>Hongyi(13104036d)</a:t>
            </a:r>
          </a:p>
          <a:p>
            <a:pPr marL="0" indent="0">
              <a:buNone/>
            </a:pPr>
            <a:r>
              <a:rPr kumimoji="1" lang="zh-CN" altLang="en-US"/>
              <a:t>  </a:t>
            </a:r>
            <a:r>
              <a:rPr kumimoji="1" lang="en-US" altLang="zh-CN"/>
              <a:t>Implement</a:t>
            </a:r>
            <a:r>
              <a:rPr kumimoji="1" lang="zh-CN" altLang="en-US"/>
              <a:t> </a:t>
            </a:r>
            <a:r>
              <a:rPr kumimoji="1" lang="en-US" altLang="zh-CN"/>
              <a:t>Crosstab</a:t>
            </a:r>
            <a:r>
              <a:rPr kumimoji="1" lang="zh-CN" altLang="en-US"/>
              <a:t> </a:t>
            </a:r>
            <a:r>
              <a:rPr kumimoji="1" lang="en-US" altLang="zh-CN"/>
              <a:t>debugger</a:t>
            </a:r>
            <a:r>
              <a:rPr kumimoji="1" lang="zh-CN" altLang="en-US"/>
              <a:t> </a:t>
            </a:r>
            <a:r>
              <a:rPr kumimoji="1" lang="en-US" altLang="zh-CN"/>
              <a:t>and</a:t>
            </a:r>
            <a:r>
              <a:rPr kumimoji="1" lang="zh-CN" altLang="en-US"/>
              <a:t> </a:t>
            </a:r>
            <a:r>
              <a:rPr kumimoji="1" lang="en-US" altLang="zh-CN"/>
              <a:t>get</a:t>
            </a:r>
            <a:r>
              <a:rPr kumimoji="1" lang="zh-CN" altLang="en-US"/>
              <a:t> </a:t>
            </a:r>
            <a:r>
              <a:rPr kumimoji="1" lang="en-US" altLang="zh-CN"/>
              <a:t>coverage</a:t>
            </a:r>
            <a:r>
              <a:rPr kumimoji="1" lang="zh-CN" altLang="en-US"/>
              <a:t> </a:t>
            </a:r>
            <a:r>
              <a:rPr kumimoji="1" lang="en-US" altLang="zh-CN"/>
              <a:t>data</a:t>
            </a:r>
          </a:p>
          <a:p>
            <a:endParaRPr kumimoji="1" lang="en-US" altLang="zh-CN"/>
          </a:p>
          <a:p>
            <a:r>
              <a:rPr kumimoji="1" lang="en-US" altLang="zh-CN"/>
              <a:t>CHEN</a:t>
            </a:r>
            <a:r>
              <a:rPr kumimoji="1" lang="zh-CN" altLang="en-US"/>
              <a:t> </a:t>
            </a:r>
            <a:r>
              <a:rPr kumimoji="1" lang="en-US" altLang="zh-CN"/>
              <a:t>Yunkun(13103214d)</a:t>
            </a:r>
          </a:p>
          <a:p>
            <a:pPr marL="0" indent="0">
              <a:buNone/>
            </a:pPr>
            <a:r>
              <a:rPr kumimoji="1" lang="zh-CN" altLang="en-US"/>
              <a:t>  </a:t>
            </a:r>
            <a:r>
              <a:rPr kumimoji="1" lang="en-US" altLang="zh-CN"/>
              <a:t>Find</a:t>
            </a:r>
            <a:r>
              <a:rPr kumimoji="1" lang="zh-CN" altLang="en-US"/>
              <a:t> </a:t>
            </a:r>
            <a:r>
              <a:rPr kumimoji="1" lang="en-US" altLang="zh-CN"/>
              <a:t>proper</a:t>
            </a:r>
            <a:r>
              <a:rPr kumimoji="1" lang="zh-CN" altLang="en-US"/>
              <a:t> </a:t>
            </a:r>
            <a:r>
              <a:rPr kumimoji="1" lang="en-US" altLang="zh-CN"/>
              <a:t>test</a:t>
            </a:r>
            <a:r>
              <a:rPr kumimoji="1" lang="zh-CN" altLang="en-US"/>
              <a:t> </a:t>
            </a:r>
            <a:r>
              <a:rPr kumimoji="1" lang="en-US" altLang="zh-CN"/>
              <a:t>program,</a:t>
            </a:r>
            <a:r>
              <a:rPr kumimoji="1" lang="zh-CN" altLang="en-US"/>
              <a:t> </a:t>
            </a:r>
            <a:r>
              <a:rPr kumimoji="1" lang="en-US" altLang="zh-CN"/>
              <a:t>add</a:t>
            </a:r>
            <a:r>
              <a:rPr kumimoji="1" lang="zh-CN" altLang="en-US"/>
              <a:t> </a:t>
            </a:r>
            <a:r>
              <a:rPr kumimoji="1" lang="en-US" altLang="zh-CN"/>
              <a:t>bugs</a:t>
            </a:r>
          </a:p>
          <a:p>
            <a:endParaRPr kumimoji="1" lang="en-US" altLang="zh-CN"/>
          </a:p>
          <a:p>
            <a:r>
              <a:rPr kumimoji="1" lang="en-US" altLang="zh-CN"/>
              <a:t>LI</a:t>
            </a:r>
            <a:r>
              <a:rPr kumimoji="1" lang="zh-CN" altLang="en-US"/>
              <a:t> </a:t>
            </a:r>
            <a:r>
              <a:rPr kumimoji="1" lang="en-US" altLang="zh-CN"/>
              <a:t>Dawei(13103693d)</a:t>
            </a:r>
          </a:p>
          <a:p>
            <a:pPr marL="0" indent="0">
              <a:buNone/>
            </a:pPr>
            <a:r>
              <a:rPr kumimoji="1" lang="zh-CN" altLang="en-US"/>
              <a:t>  </a:t>
            </a:r>
            <a:r>
              <a:rPr kumimoji="1" lang="en-US" altLang="zh-CN"/>
              <a:t>Implement</a:t>
            </a:r>
            <a:r>
              <a:rPr kumimoji="1" lang="zh-CN" altLang="en-US"/>
              <a:t> </a:t>
            </a:r>
            <a:r>
              <a:rPr kumimoji="1" lang="en-US" altLang="zh-CN"/>
              <a:t>Tarantula</a:t>
            </a:r>
            <a:r>
              <a:rPr kumimoji="1" lang="zh-CN" altLang="en-US"/>
              <a:t> </a:t>
            </a:r>
            <a:r>
              <a:rPr kumimoji="1" lang="en-US" altLang="zh-CN"/>
              <a:t>debugger</a:t>
            </a:r>
            <a:r>
              <a:rPr kumimoji="1" lang="zh-CN" altLang="en-US"/>
              <a:t> </a:t>
            </a:r>
            <a:r>
              <a:rPr kumimoji="1" lang="en-US" altLang="zh-CN"/>
              <a:t>and</a:t>
            </a:r>
            <a:r>
              <a:rPr kumimoji="1" lang="zh-CN" altLang="en-US"/>
              <a:t> </a:t>
            </a:r>
            <a:r>
              <a:rPr kumimoji="1" lang="en-US" altLang="zh-CN"/>
              <a:t>analyze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performance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debuggers</a:t>
            </a:r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3962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Methodology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02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2E2BE-89DD-4983-A33C-D2C3E557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 Programs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898F5-86BB-4501-A771-6BD7D627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We use two programs for testing</a:t>
            </a:r>
          </a:p>
          <a:p>
            <a:r>
              <a:rPr lang="en-US" altLang="zh-CN"/>
              <a:t>4-element naïve sorting program</a:t>
            </a:r>
          </a:p>
          <a:p>
            <a:pPr lvl="1"/>
            <a:r>
              <a:rPr lang="en-US" altLang="zh-CN"/>
              <a:t>Input: 4 integer numbers</a:t>
            </a:r>
          </a:p>
          <a:p>
            <a:pPr lvl="1"/>
            <a:r>
              <a:rPr lang="en-US" altLang="zh-CN"/>
              <a:t>Output: a sequence of these 4 numbers with descending order</a:t>
            </a:r>
          </a:p>
          <a:p>
            <a:pPr lvl="1"/>
            <a:r>
              <a:rPr lang="en-US" altLang="zh-CN"/>
              <a:t>Example: [4,2,3,5] =&gt; [5,4,3,2]</a:t>
            </a:r>
          </a:p>
          <a:p>
            <a:r>
              <a:rPr lang="en-US" altLang="zh-CN"/>
              <a:t>Simple encrypt-decrypt program</a:t>
            </a:r>
          </a:p>
          <a:p>
            <a:pPr lvl="1"/>
            <a:r>
              <a:rPr lang="en-US" altLang="zh-CN"/>
              <a:t>Input: strings</a:t>
            </a:r>
          </a:p>
          <a:p>
            <a:pPr lvl="1"/>
            <a:r>
              <a:rPr lang="en-US" altLang="zh-CN"/>
              <a:t>Output: a string after being encrypted and decrypted, which is the same as the original string</a:t>
            </a:r>
          </a:p>
          <a:p>
            <a:pPr lvl="1"/>
            <a:r>
              <a:rPr lang="en-US" altLang="zh-CN"/>
              <a:t>Example: “I love software engineering” =&gt; “o </a:t>
            </a:r>
            <a:r>
              <a:rPr lang="en-US" altLang="zh-CN" err="1"/>
              <a:t>sgct</a:t>
            </a:r>
            <a:r>
              <a:rPr lang="en-US" altLang="zh-CN"/>
              <a:t> </a:t>
            </a:r>
            <a:r>
              <a:rPr lang="en-US" altLang="zh-CN" err="1"/>
              <a:t>lgyzvqkt</a:t>
            </a:r>
            <a:r>
              <a:rPr lang="en-US" altLang="zh-CN"/>
              <a:t> </a:t>
            </a:r>
            <a:r>
              <a:rPr lang="en-US" altLang="zh-CN" err="1"/>
              <a:t>tfuofttkofu</a:t>
            </a:r>
            <a:r>
              <a:rPr lang="en-US" altLang="zh-CN"/>
              <a:t>” =&gt; ” I love software engineering”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8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C310-0C9B-42F9-A464-BA212570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Coverage Information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B8C13-9839-4723-9160-EE9D9968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altLang="zh-CN"/>
              <a:t>We</a:t>
            </a:r>
            <a:r>
              <a:rPr lang="LID4096" altLang="zh-CN"/>
              <a:t> execute testing programs then</a:t>
            </a:r>
            <a:r>
              <a:rPr lang="x-none" altLang="zh-CN"/>
              <a:t> use Coverage.py Python package to get coverage information</a:t>
            </a:r>
          </a:p>
          <a:p>
            <a:r>
              <a:rPr lang="en-US" altLang="zh-CN"/>
              <a:t>Trans</a:t>
            </a:r>
            <a:r>
              <a:rPr lang="x-none" altLang="zh-CN"/>
              <a:t>form raw output into table described in papers</a:t>
            </a:r>
            <a:r>
              <a:rPr lang="LID4096" altLang="zh-CN"/>
              <a:t>. </a:t>
            </a:r>
            <a:r>
              <a:rPr lang="x-none" altLang="zh-CN"/>
              <a:t>Sample table</a:t>
            </a:r>
            <a:r>
              <a:rPr lang="LID4096" altLang="zh-CN"/>
              <a:t>:</a:t>
            </a:r>
          </a:p>
          <a:p>
            <a:endParaRPr lang="LID4096" altLang="zh-CN"/>
          </a:p>
          <a:p>
            <a:endParaRPr lang="LID4096" altLang="zh-CN"/>
          </a:p>
          <a:p>
            <a:endParaRPr lang="LID4096" altLang="zh-CN"/>
          </a:p>
          <a:p>
            <a:endParaRPr lang="LID4096" altLang="zh-CN"/>
          </a:p>
          <a:p>
            <a:endParaRPr lang="LID4096" altLang="zh-CN"/>
          </a:p>
          <a:p>
            <a:endParaRPr lang="LID4096" altLang="zh-CN"/>
          </a:p>
          <a:p>
            <a:r>
              <a:rPr lang="LID4096" altLang="zh-CN"/>
              <a:t>Feed them into faulit localization programs.</a:t>
            </a:r>
          </a:p>
          <a:p>
            <a:endParaRPr lang="LID4096" altLang="zh-CN"/>
          </a:p>
          <a:p>
            <a:endParaRPr lang="x-none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57138-05F5-4B35-8759-9D9241E8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9212" y="3233281"/>
            <a:ext cx="8799981" cy="20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C310-0C9B-42F9-A464-BA212570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of </a:t>
            </a:r>
            <a:r>
              <a:rPr lang="LID4096" altLang="zh-CN" dirty="0"/>
              <a:t>O</a:t>
            </a:r>
            <a:r>
              <a:rPr lang="en-US" altLang="zh-CN" dirty="0" err="1"/>
              <a:t>racle</a:t>
            </a:r>
            <a:r>
              <a:rPr lang="en-US" altLang="zh-CN" dirty="0"/>
              <a:t> </a:t>
            </a:r>
            <a:r>
              <a:rPr lang="LID4096" altLang="zh-CN"/>
              <a:t>P</a:t>
            </a:r>
            <a:r>
              <a:rPr lang="en-US" altLang="zh-CN"/>
              <a:t>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B8C13-9839-4723-9160-EE9D9968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It is easy to determine whether the two programs give a correct result.</a:t>
            </a:r>
          </a:p>
          <a:p>
            <a:r>
              <a:rPr lang="en-US" altLang="zh-CN"/>
              <a:t>For the sorting program, we check whether the numbers are shown in descending order</a:t>
            </a:r>
          </a:p>
          <a:p>
            <a:r>
              <a:rPr lang="en-US" altLang="zh-CN"/>
              <a:t>For the encrypt-decrypt program, we check whether the string after being encrypted and decrypted is the same as the original one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1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835243" cy="128089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Tarantula Automatic Fault-Localization Technique</a:t>
            </a:r>
            <a:br>
              <a:rPr kumimoji="1" lang="zh-CN" altLang="en-US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609" y="1115598"/>
            <a:ext cx="10549263" cy="3712141"/>
          </a:xfrm>
        </p:spPr>
        <p:txBody>
          <a:bodyPr>
            <a:noAutofit/>
          </a:bodyPr>
          <a:lstStyle/>
          <a:p>
            <a:endParaRPr kumimoji="1" lang="en-US" altLang="zh-CN"/>
          </a:p>
          <a:p>
            <a:r>
              <a:rPr kumimoji="1" lang="en-US" altLang="zh-CN"/>
              <a:t>Insight</a:t>
            </a:r>
          </a:p>
          <a:p>
            <a:pPr marL="0" indent="0">
              <a:buNone/>
            </a:pPr>
            <a:r>
              <a:rPr kumimoji="1" lang="zh-CN" altLang="en-US"/>
              <a:t>     </a:t>
            </a:r>
            <a:r>
              <a:rPr lang="en-US" altLang="zh-CN"/>
              <a:t>Entities in a program that are primarily executed by failed </a:t>
            </a: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test cases are more likely to be faulty than those that are </a:t>
            </a:r>
            <a:r>
              <a:rPr lang="zh-CN" altLang="en-US"/>
              <a:t>      </a:t>
            </a:r>
            <a:r>
              <a:rPr lang="en-US" altLang="zh-CN"/>
              <a:t>	</a:t>
            </a:r>
            <a:r>
              <a:rPr lang="zh-CN" altLang="en-US"/>
              <a:t>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primarily executed by passed test cases</a:t>
            </a:r>
          </a:p>
          <a:p>
            <a:r>
              <a:rPr kumimoji="1" lang="en-US" altLang="zh-CN"/>
              <a:t>Solution</a:t>
            </a:r>
          </a:p>
          <a:p>
            <a:pPr marL="0" indent="0">
              <a:buNone/>
            </a:pPr>
            <a:r>
              <a:rPr kumimoji="1" lang="zh-CN" altLang="en-US"/>
              <a:t>   </a:t>
            </a:r>
            <a:r>
              <a:rPr lang="en-US" altLang="zh-CN"/>
              <a:t>Ranking based on suspiciousness</a:t>
            </a:r>
          </a:p>
          <a:p>
            <a:pPr marL="0" indent="0">
              <a:buNone/>
            </a:pPr>
            <a:r>
              <a:rPr kumimoji="1" lang="zh-CN" altLang="en-US"/>
              <a:t>        </a:t>
            </a:r>
            <a:r>
              <a:rPr kumimoji="1" lang="en-US" altLang="zh-CN"/>
              <a:t>fail(s)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 err="1"/>
              <a:t>num</a:t>
            </a:r>
            <a:r>
              <a:rPr kumimoji="1" lang="en-US" altLang="zh-CN"/>
              <a:t>(failed test cases that executed statement s)</a:t>
            </a:r>
            <a:r>
              <a:rPr kumimoji="1" lang="zh-CN" altLang="en-US"/>
              <a:t>             </a:t>
            </a:r>
            <a:r>
              <a:rPr kumimoji="1" lang="en-US" altLang="zh-CN" err="1"/>
              <a:t>totalfail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 err="1"/>
              <a:t>num</a:t>
            </a:r>
            <a:r>
              <a:rPr kumimoji="1" lang="en-US" altLang="zh-CN"/>
              <a:t>(total</a:t>
            </a:r>
            <a:r>
              <a:rPr kumimoji="1" lang="zh-CN" altLang="en-US"/>
              <a:t> </a:t>
            </a:r>
            <a:r>
              <a:rPr kumimoji="1" lang="en-US" altLang="zh-CN"/>
              <a:t>failed</a:t>
            </a:r>
            <a:r>
              <a:rPr kumimoji="1" lang="zh-CN" altLang="en-US"/>
              <a:t> </a:t>
            </a:r>
            <a:r>
              <a:rPr kumimoji="1" lang="en-US" altLang="zh-CN"/>
              <a:t>cases)</a:t>
            </a:r>
            <a:r>
              <a:rPr kumimoji="1" lang="zh-CN" altLang="en-US"/>
              <a:t> 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        </a:t>
            </a:r>
            <a:r>
              <a:rPr kumimoji="1" lang="en-US" altLang="zh-CN"/>
              <a:t>pass(s)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 err="1"/>
              <a:t>num</a:t>
            </a:r>
            <a:r>
              <a:rPr kumimoji="1" lang="en-US" altLang="zh-CN"/>
              <a:t>(passed test cases that executed statement s)</a:t>
            </a:r>
            <a:r>
              <a:rPr kumimoji="1" lang="zh-CN" altLang="en-US"/>
              <a:t>        </a:t>
            </a:r>
            <a:r>
              <a:rPr kumimoji="1" lang="en-US" altLang="zh-CN" err="1"/>
              <a:t>totalpass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 err="1"/>
              <a:t>num</a:t>
            </a:r>
            <a:r>
              <a:rPr kumimoji="1" lang="en-US" altLang="zh-CN"/>
              <a:t>(passed</a:t>
            </a:r>
            <a:r>
              <a:rPr kumimoji="1" lang="zh-CN" altLang="en-US"/>
              <a:t> </a:t>
            </a:r>
            <a:r>
              <a:rPr kumimoji="1" lang="en-US" altLang="zh-CN"/>
              <a:t>cases)</a:t>
            </a:r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64" y="5086141"/>
            <a:ext cx="8237054" cy="14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7281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18</Slides>
  <Notes>2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丝状</vt:lpstr>
      <vt:lpstr>COMP 3211 Software Engineering </vt:lpstr>
      <vt:lpstr>Outline</vt:lpstr>
      <vt:lpstr>Job Allocation </vt:lpstr>
      <vt:lpstr>Job Allocation </vt:lpstr>
      <vt:lpstr>Methodology </vt:lpstr>
      <vt:lpstr>Test Programs</vt:lpstr>
      <vt:lpstr>Coverage Information</vt:lpstr>
      <vt:lpstr>Solution of Oracle Problem</vt:lpstr>
      <vt:lpstr>Tarantula Automatic Fault-Localization Technique </vt:lpstr>
      <vt:lpstr>Tarantula Implementation </vt:lpstr>
      <vt:lpstr>Crosstab-based Statistical Method</vt:lpstr>
      <vt:lpstr>Crosstab Implementation </vt:lpstr>
      <vt:lpstr>Test Cases</vt:lpstr>
      <vt:lpstr>Performance of Debuggers</vt:lpstr>
      <vt:lpstr>Our Implementation </vt:lpstr>
      <vt:lpstr>Tarantula and CrossTab Compare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3211 Software Engineering </dc:title>
  <cp:revision>3</cp:revision>
  <dcterms:modified xsi:type="dcterms:W3CDTF">2017-12-19T13:46:22Z</dcterms:modified>
</cp:coreProperties>
</file>