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63" r:id="rId3"/>
    <p:sldId id="303" r:id="rId4"/>
    <p:sldId id="257" r:id="rId5"/>
    <p:sldId id="261" r:id="rId6"/>
    <p:sldId id="296" r:id="rId7"/>
    <p:sldId id="301" r:id="rId8"/>
    <p:sldId id="297" r:id="rId9"/>
    <p:sldId id="298" r:id="rId10"/>
    <p:sldId id="302" r:id="rId11"/>
    <p:sldId id="295" r:id="rId12"/>
    <p:sldId id="278"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56" d="100"/>
          <a:sy n="156"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0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46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2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00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33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61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47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dc.gov/Policy-Surveillance/U-S-State-and-Territorial-Public-Mask-Mandates-Fro/62d6-pm5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1912059" y="2779054"/>
            <a:ext cx="1845128"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err="1"/>
              <a:t>Xiaoyu</a:t>
            </a:r>
            <a:r>
              <a:rPr lang="en" sz="2000" dirty="0"/>
              <a:t> Lin </a:t>
            </a:r>
            <a:br>
              <a:rPr lang="en" sz="2000" dirty="0"/>
            </a:br>
            <a:r>
              <a:rPr lang="en" sz="2000" dirty="0"/>
              <a:t>Dec 9. 2021</a:t>
            </a:r>
            <a:endParaRPr sz="2000" dirty="0"/>
          </a:p>
        </p:txBody>
      </p:sp>
      <p:sp>
        <p:nvSpPr>
          <p:cNvPr id="3" name="Google Shape;88;p12">
            <a:extLst>
              <a:ext uri="{FF2B5EF4-FFF2-40B4-BE49-F238E27FC236}">
                <a16:creationId xmlns:a16="http://schemas.microsoft.com/office/drawing/2014/main" id="{1FD7FB33-EC95-E842-80EC-7D539043DB35}"/>
              </a:ext>
            </a:extLst>
          </p:cNvPr>
          <p:cNvSpPr txBox="1">
            <a:spLocks/>
          </p:cNvSpPr>
          <p:nvPr/>
        </p:nvSpPr>
        <p:spPr>
          <a:xfrm>
            <a:off x="359229" y="1097685"/>
            <a:ext cx="4950788" cy="13547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pPr algn="ctr"/>
            <a:r>
              <a:rPr lang="en" sz="2800" dirty="0"/>
              <a:t> </a:t>
            </a:r>
            <a:r>
              <a:rPr lang="en" sz="2800" b="1" dirty="0"/>
              <a:t>Covid-19 Confirmed Cases</a:t>
            </a:r>
          </a:p>
          <a:p>
            <a:pPr algn="ctr"/>
            <a:r>
              <a:rPr lang="zh-CN" altLang="en-US" sz="2800" b="1" dirty="0"/>
              <a:t>      </a:t>
            </a:r>
            <a:r>
              <a:rPr lang="en" sz="2800" b="1" dirty="0"/>
              <a:t>&amp; Incidents of Crime</a:t>
            </a:r>
          </a:p>
          <a:p>
            <a:pPr algn="ctr"/>
            <a:r>
              <a:rPr lang="en" sz="2800" b="1" dirty="0"/>
              <a:t>  in Hartford. 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282804" y="6642"/>
            <a:ext cx="630992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2">
                    <a:lumMod val="75000"/>
                  </a:schemeClr>
                </a:solidFill>
              </a:rPr>
              <a:t>Conclusion</a:t>
            </a:r>
            <a:endParaRPr b="1" dirty="0">
              <a:solidFill>
                <a:schemeClr val="bg2">
                  <a:lumMod val="75000"/>
                </a:schemeClr>
              </a:solidFill>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文本占位符 5">
            <a:extLst>
              <a:ext uri="{FF2B5EF4-FFF2-40B4-BE49-F238E27FC236}">
                <a16:creationId xmlns:a16="http://schemas.microsoft.com/office/drawing/2014/main" id="{6F2E5496-EC05-064F-B876-3DCE969F3D3A}"/>
              </a:ext>
            </a:extLst>
          </p:cNvPr>
          <p:cNvSpPr>
            <a:spLocks noGrp="1"/>
          </p:cNvSpPr>
          <p:nvPr>
            <p:ph type="body" idx="1"/>
          </p:nvPr>
        </p:nvSpPr>
        <p:spPr>
          <a:xfrm>
            <a:off x="929705" y="864042"/>
            <a:ext cx="7550870" cy="3725700"/>
          </a:xfrm>
        </p:spPr>
        <p:txBody>
          <a:bodyPr/>
          <a:lstStyle/>
          <a:p>
            <a:pPr marL="101600" indent="0">
              <a:buNone/>
            </a:pPr>
            <a:endParaRPr lang="en" altLang="zh-CN" sz="1600" dirty="0"/>
          </a:p>
          <a:p>
            <a:r>
              <a:rPr lang="en" altLang="zh-CN" sz="1600" dirty="0"/>
              <a:t>During the implementation of the mask mandate in Hartford, there was no significant correlation between the number of crimes and the number of</a:t>
            </a:r>
            <a:r>
              <a:rPr lang="zh-CN" altLang="en-US" sz="1600" dirty="0"/>
              <a:t> </a:t>
            </a:r>
            <a:r>
              <a:rPr lang="en" altLang="zh-CN" sz="1600" dirty="0"/>
              <a:t>Covid-19 confirmed cases. </a:t>
            </a:r>
          </a:p>
          <a:p>
            <a:pPr marL="101600" indent="0">
              <a:buNone/>
            </a:pPr>
            <a:endParaRPr lang="en" altLang="zh-CN" sz="1600" dirty="0"/>
          </a:p>
          <a:p>
            <a:r>
              <a:rPr lang="en" altLang="zh-CN" sz="1600" dirty="0"/>
              <a:t>Both the number of crimes and confirmed cases fluctuated more significantly between November 2020 and February 2021</a:t>
            </a:r>
          </a:p>
          <a:p>
            <a:pPr marL="101600" indent="0">
              <a:buNone/>
            </a:pPr>
            <a:endParaRPr lang="en" altLang="zh-CN" sz="1600" dirty="0"/>
          </a:p>
          <a:p>
            <a:r>
              <a:rPr lang="en" altLang="zh-CN" sz="1600" dirty="0"/>
              <a:t>There is indeed a difference in the number of crimes before and after the Covid-19 pandemic , but it is not significant</a:t>
            </a:r>
            <a:r>
              <a:rPr lang="zh-CN" altLang="en-US" sz="1600" dirty="0"/>
              <a:t> </a:t>
            </a:r>
            <a:endParaRPr lang="en-US" altLang="zh-CN" sz="1600" dirty="0"/>
          </a:p>
          <a:p>
            <a:endParaRPr lang="en-US" altLang="zh-CN" sz="1600" dirty="0"/>
          </a:p>
          <a:p>
            <a:r>
              <a:rPr lang="en-US" altLang="zh-CN" sz="1600" dirty="0"/>
              <a:t>The number of crimes has decreased in most regions and categories</a:t>
            </a:r>
          </a:p>
          <a:p>
            <a:endParaRPr lang="en-US" altLang="zh-CN" sz="1600" dirty="0"/>
          </a:p>
          <a:p>
            <a:endParaRPr lang="en" altLang="zh-CN" sz="1600" dirty="0"/>
          </a:p>
          <a:p>
            <a:endParaRPr lang="zh-CN" altLang="en-US" dirty="0"/>
          </a:p>
        </p:txBody>
      </p:sp>
    </p:spTree>
    <p:extLst>
      <p:ext uri="{BB962C8B-B14F-4D97-AF65-F5344CB8AC3E}">
        <p14:creationId xmlns:p14="http://schemas.microsoft.com/office/powerpoint/2010/main" val="13347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346945" y="145303"/>
            <a:ext cx="6091563" cy="7125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2">
                    <a:lumMod val="75000"/>
                  </a:schemeClr>
                </a:solidFill>
              </a:rPr>
              <a:t>Limitation &amp; Further Research</a:t>
            </a:r>
            <a:endParaRPr b="1" dirty="0">
              <a:solidFill>
                <a:schemeClr val="bg2">
                  <a:lumMod val="75000"/>
                </a:schemeClr>
              </a:solidFill>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文本占位符 2">
            <a:extLst>
              <a:ext uri="{FF2B5EF4-FFF2-40B4-BE49-F238E27FC236}">
                <a16:creationId xmlns:a16="http://schemas.microsoft.com/office/drawing/2014/main" id="{85F5B261-91B6-304B-A2D4-D821AA13B4FA}"/>
              </a:ext>
            </a:extLst>
          </p:cNvPr>
          <p:cNvSpPr>
            <a:spLocks noGrp="1"/>
          </p:cNvSpPr>
          <p:nvPr>
            <p:ph type="body" idx="1"/>
          </p:nvPr>
        </p:nvSpPr>
        <p:spPr>
          <a:xfrm>
            <a:off x="818210" y="1348033"/>
            <a:ext cx="7156866" cy="3582186"/>
          </a:xfrm>
        </p:spPr>
        <p:txBody>
          <a:bodyPr/>
          <a:lstStyle/>
          <a:p>
            <a:r>
              <a:rPr lang="en" altLang="zh-CN" sz="1600" dirty="0"/>
              <a:t>Comparison with the average of the past five or ten years will make the study more rigorous</a:t>
            </a:r>
            <a:r>
              <a:rPr lang="zh-CN" altLang="en-US" sz="1600" dirty="0"/>
              <a:t> </a:t>
            </a:r>
            <a:endParaRPr lang="en-US" altLang="zh-CN" sz="1600" dirty="0"/>
          </a:p>
          <a:p>
            <a:endParaRPr lang="en-US" altLang="zh-CN" sz="1600" dirty="0"/>
          </a:p>
          <a:p>
            <a:r>
              <a:rPr lang="en" altLang="zh-CN" sz="1600" dirty="0"/>
              <a:t>The number of crimes can be affected by many factors, such as unemployment rate, triggers of special social events, etc. The potential impact of these factors cannot be ruled out in this study</a:t>
            </a:r>
          </a:p>
          <a:p>
            <a:endParaRPr lang="en" altLang="zh-CN" sz="1600" dirty="0"/>
          </a:p>
          <a:p>
            <a:r>
              <a:rPr lang="en" altLang="zh-CN" sz="1600" dirty="0"/>
              <a:t>Future research will continue to explore the impact of stay-at-home</a:t>
            </a:r>
            <a:r>
              <a:rPr lang="zh-CN" altLang="en-US" sz="1600" dirty="0"/>
              <a:t> </a:t>
            </a:r>
            <a:r>
              <a:rPr lang="en" altLang="zh-CN" sz="1600" dirty="0"/>
              <a:t>orders on the number of crimes, particularly the first phase of the policy.</a:t>
            </a:r>
            <a:r>
              <a:rPr lang="zh-CN" altLang="en-US" sz="1600" dirty="0"/>
              <a:t> </a:t>
            </a:r>
            <a:endParaRPr lang="en-US" altLang="zh-CN" sz="1600" dirty="0"/>
          </a:p>
          <a:p>
            <a:endParaRPr lang="en-US" altLang="zh-CN" dirty="0"/>
          </a:p>
          <a:p>
            <a:endParaRPr lang="zh-CN" altLang="en-US" dirty="0"/>
          </a:p>
        </p:txBody>
      </p:sp>
    </p:spTree>
    <p:extLst>
      <p:ext uri="{BB962C8B-B14F-4D97-AF65-F5344CB8AC3E}">
        <p14:creationId xmlns:p14="http://schemas.microsoft.com/office/powerpoint/2010/main" val="60245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57" name="Google Shape;357;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solidFill>
                  <a:schemeClr val="lt1"/>
                </a:solidFill>
              </a:rPr>
              <a:t>Any questions?</a:t>
            </a:r>
            <a:endParaRPr sz="4800" b="1" dirty="0">
              <a:solidFill>
                <a:schemeClr val="lt1"/>
              </a:solidFill>
            </a:endParaRPr>
          </a:p>
        </p:txBody>
      </p:sp>
      <p:sp>
        <p:nvSpPr>
          <p:cNvPr id="358" name="Google Shape;358;p34"/>
          <p:cNvSpPr txBox="1">
            <a:spLocks noGrp="1"/>
          </p:cNvSpPr>
          <p:nvPr>
            <p:ph type="body" idx="4294967295"/>
          </p:nvPr>
        </p:nvSpPr>
        <p:spPr>
          <a:xfrm>
            <a:off x="916025" y="2759006"/>
            <a:ext cx="5561100" cy="199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dirty="0">
              <a:solidFill>
                <a:schemeClr val="lt1"/>
              </a:solidFill>
            </a:endParaRPr>
          </a:p>
        </p:txBody>
      </p:sp>
      <p:sp>
        <p:nvSpPr>
          <p:cNvPr id="359" name="Google Shape;359;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621670" y="1063755"/>
            <a:ext cx="3136800" cy="60390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Motivation</a:t>
            </a:r>
            <a:endParaRPr b="1" dirty="0"/>
          </a:p>
        </p:txBody>
      </p:sp>
      <p:sp>
        <p:nvSpPr>
          <p:cNvPr id="145" name="Google Shape;145;p19"/>
          <p:cNvSpPr txBox="1">
            <a:spLocks noGrp="1"/>
          </p:cNvSpPr>
          <p:nvPr>
            <p:ph type="title"/>
          </p:nvPr>
        </p:nvSpPr>
        <p:spPr>
          <a:xfrm>
            <a:off x="559960" y="0"/>
            <a:ext cx="6397021" cy="7635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2">
                    <a:lumMod val="75000"/>
                  </a:schemeClr>
                </a:solidFill>
              </a:rPr>
              <a:t>Introduction</a:t>
            </a:r>
            <a:endParaRPr b="1" dirty="0">
              <a:solidFill>
                <a:schemeClr val="bg2">
                  <a:lumMod val="75000"/>
                </a:schemeClr>
              </a:solidFill>
            </a:endParaRPr>
          </a:p>
        </p:txBody>
      </p:sp>
      <p:sp>
        <p:nvSpPr>
          <p:cNvPr id="146" name="Google Shape;146;p19"/>
          <p:cNvSpPr txBox="1">
            <a:spLocks noGrp="1"/>
          </p:cNvSpPr>
          <p:nvPr>
            <p:ph type="body" idx="2"/>
          </p:nvPr>
        </p:nvSpPr>
        <p:spPr>
          <a:xfrm>
            <a:off x="5021911" y="2149287"/>
            <a:ext cx="3733014" cy="60390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 Goals</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文本占位符 3">
            <a:extLst>
              <a:ext uri="{FF2B5EF4-FFF2-40B4-BE49-F238E27FC236}">
                <a16:creationId xmlns:a16="http://schemas.microsoft.com/office/drawing/2014/main" id="{8A8399FF-500E-1A44-B063-4571EC9D16D7}"/>
              </a:ext>
            </a:extLst>
          </p:cNvPr>
          <p:cNvSpPr txBox="1">
            <a:spLocks/>
          </p:cNvSpPr>
          <p:nvPr/>
        </p:nvSpPr>
        <p:spPr>
          <a:xfrm>
            <a:off x="5021910" y="2753192"/>
            <a:ext cx="3886418" cy="2653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r>
              <a:rPr lang="en-US" altLang="zh-CN" sz="1400" dirty="0"/>
              <a:t>Explore the impact of Covid-19 mask mandate on local security and whether there is a correlation between the two factors.</a:t>
            </a:r>
            <a:r>
              <a:rPr lang="zh-CN" altLang="zh-CN" sz="1400" dirty="0"/>
              <a:t> </a:t>
            </a:r>
            <a:endParaRPr lang="en-US" altLang="zh-CN" sz="1400" dirty="0"/>
          </a:p>
          <a:p>
            <a:endParaRPr lang="en-US" altLang="zh-CN" sz="1400" dirty="0"/>
          </a:p>
          <a:p>
            <a:r>
              <a:rPr lang="en-US" altLang="zh-CN" sz="1400" dirty="0"/>
              <a:t>Apply and practice human-centered data science. </a:t>
            </a:r>
          </a:p>
          <a:p>
            <a:pPr marL="101600" indent="0">
              <a:buFont typeface="Lato"/>
              <a:buNone/>
            </a:pPr>
            <a:endParaRPr lang="zh-CN" altLang="en-US" dirty="0"/>
          </a:p>
        </p:txBody>
      </p:sp>
      <p:sp>
        <p:nvSpPr>
          <p:cNvPr id="8" name="文本占位符 3">
            <a:extLst>
              <a:ext uri="{FF2B5EF4-FFF2-40B4-BE49-F238E27FC236}">
                <a16:creationId xmlns:a16="http://schemas.microsoft.com/office/drawing/2014/main" id="{8C4F168D-B595-9A4E-BB26-E938AE9A9322}"/>
              </a:ext>
            </a:extLst>
          </p:cNvPr>
          <p:cNvSpPr txBox="1">
            <a:spLocks/>
          </p:cNvSpPr>
          <p:nvPr/>
        </p:nvSpPr>
        <p:spPr>
          <a:xfrm>
            <a:off x="559960" y="1667659"/>
            <a:ext cx="4025244" cy="2653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r>
              <a:rPr lang="en-US" altLang="zh-CN" sz="1400" dirty="0"/>
              <a:t>“stay-at-home orders implemented globally due to the Covid-19 pandemic were associated with a 37% decrease in average crime rates in 27 cities in 23 countries”</a:t>
            </a:r>
          </a:p>
          <a:p>
            <a:pPr marL="101600" indent="0">
              <a:buNone/>
            </a:pPr>
            <a:r>
              <a:rPr lang="en-US" altLang="zh-CN" sz="1400" dirty="0"/>
              <a:t>                                 by </a:t>
            </a:r>
            <a:r>
              <a:rPr lang="en-US" altLang="zh-CN" sz="1200" i="1" dirty="0"/>
              <a:t>Nature Human Behavior </a:t>
            </a:r>
          </a:p>
          <a:p>
            <a:pPr marL="101600" indent="0">
              <a:buNone/>
            </a:pPr>
            <a:endParaRPr lang="en-US" altLang="zh-CN" sz="1200" i="1" dirty="0"/>
          </a:p>
          <a:p>
            <a:r>
              <a:rPr lang="en-US" altLang="zh-CN" sz="1400" dirty="0"/>
              <a:t>Whether this finding would also apply to mask mandate</a:t>
            </a:r>
            <a:r>
              <a:rPr lang="zh-CN" altLang="zh-CN" sz="1400" dirty="0"/>
              <a:t> </a:t>
            </a:r>
            <a:r>
              <a:rPr lang="en-US" altLang="zh-CN" sz="1400" dirty="0"/>
              <a:t>in Hartford, CT? </a:t>
            </a:r>
          </a:p>
          <a:p>
            <a:endParaRPr lang="en-US" altLang="zh-CN" sz="1400" dirty="0"/>
          </a:p>
          <a:p>
            <a:r>
              <a:rPr lang="en-US" altLang="zh-CN" sz="1400" dirty="0"/>
              <a:t>The safety and crime rate of an area are critical to the quality of life of local people</a:t>
            </a:r>
            <a:r>
              <a:rPr lang="zh-CN" altLang="zh-CN" sz="1400" dirty="0"/>
              <a:t> </a:t>
            </a:r>
            <a:r>
              <a:rPr lang="en-US" altLang="zh-CN" sz="1400" dirty="0"/>
              <a:t> </a:t>
            </a:r>
            <a:endParaRPr lang="zh-CN" altLang="en-US" sz="1400" dirty="0"/>
          </a:p>
        </p:txBody>
      </p:sp>
      <p:pic>
        <p:nvPicPr>
          <p:cNvPr id="4" name="图片 3" descr="图示&#10;&#10;描述已自动生成">
            <a:extLst>
              <a:ext uri="{FF2B5EF4-FFF2-40B4-BE49-F238E27FC236}">
                <a16:creationId xmlns:a16="http://schemas.microsoft.com/office/drawing/2014/main" id="{E7F333AE-813B-7F42-AB28-841614C3BA74}"/>
              </a:ext>
            </a:extLst>
          </p:cNvPr>
          <p:cNvPicPr>
            <a:picLocks noChangeAspect="1"/>
          </p:cNvPicPr>
          <p:nvPr/>
        </p:nvPicPr>
        <p:blipFill>
          <a:blip r:embed="rId3"/>
          <a:stretch>
            <a:fillRect/>
          </a:stretch>
        </p:blipFill>
        <p:spPr>
          <a:xfrm>
            <a:off x="6315960" y="172008"/>
            <a:ext cx="2438966" cy="20108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282804" y="6642"/>
            <a:ext cx="630992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2">
                    <a:lumMod val="75000"/>
                  </a:schemeClr>
                </a:solidFill>
              </a:rPr>
              <a:t>Problem Statement</a:t>
            </a:r>
            <a:endParaRPr b="1" dirty="0">
              <a:solidFill>
                <a:schemeClr val="bg2">
                  <a:lumMod val="75000"/>
                </a:schemeClr>
              </a:solidFill>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文本占位符 5">
            <a:extLst>
              <a:ext uri="{FF2B5EF4-FFF2-40B4-BE49-F238E27FC236}">
                <a16:creationId xmlns:a16="http://schemas.microsoft.com/office/drawing/2014/main" id="{6F2E5496-EC05-064F-B876-3DCE969F3D3A}"/>
              </a:ext>
            </a:extLst>
          </p:cNvPr>
          <p:cNvSpPr>
            <a:spLocks noGrp="1"/>
          </p:cNvSpPr>
          <p:nvPr>
            <p:ph type="body" idx="1"/>
          </p:nvPr>
        </p:nvSpPr>
        <p:spPr>
          <a:xfrm>
            <a:off x="929705" y="864042"/>
            <a:ext cx="7550870" cy="3725700"/>
          </a:xfrm>
        </p:spPr>
        <p:txBody>
          <a:bodyPr/>
          <a:lstStyle/>
          <a:p>
            <a:pPr marL="101600" indent="0">
              <a:buNone/>
            </a:pPr>
            <a:endParaRPr lang="en" altLang="zh-CN" sz="1600" dirty="0"/>
          </a:p>
          <a:p>
            <a:r>
              <a:rPr lang="en-US" altLang="zh-CN" sz="1400" dirty="0"/>
              <a:t>During the implementation of the mask mandate in Hartford, CT, is there a correlation between Covid-19 Confirmed Cases and Incidents of Crime? </a:t>
            </a:r>
          </a:p>
          <a:p>
            <a:endParaRPr lang="en" altLang="zh-CN" sz="1400" dirty="0"/>
          </a:p>
          <a:p>
            <a:r>
              <a:rPr lang="en-US" altLang="zh-CN" sz="1400" dirty="0"/>
              <a:t>After experiencing the implementation of the mask mandate, whether Hartford's crime rate was lower than that of the same period in previous years?</a:t>
            </a:r>
          </a:p>
          <a:p>
            <a:endParaRPr lang="en-US" altLang="zh-CN" sz="1400" dirty="0"/>
          </a:p>
          <a:p>
            <a:r>
              <a:rPr lang="zh-CN" altLang="zh-CN" sz="1400" dirty="0"/>
              <a:t> </a:t>
            </a:r>
            <a:r>
              <a:rPr lang="en-US" altLang="zh-CN" sz="1400" dirty="0"/>
              <a:t>Is there any difference in the impact of the implementation of mask mandate on the number of crime in different regions of Hartford.</a:t>
            </a:r>
            <a:r>
              <a:rPr lang="zh-CN" altLang="zh-CN" sz="1400" dirty="0"/>
              <a:t> </a:t>
            </a:r>
            <a:endParaRPr lang="en-US" altLang="zh-CN" sz="1400" dirty="0"/>
          </a:p>
          <a:p>
            <a:endParaRPr lang="en-US" altLang="zh-CN" sz="1400" dirty="0"/>
          </a:p>
          <a:p>
            <a:r>
              <a:rPr lang="zh-CN" altLang="zh-CN" sz="1400" dirty="0"/>
              <a:t> </a:t>
            </a:r>
            <a:r>
              <a:rPr lang="en-US" altLang="zh-CN" sz="1400" dirty="0"/>
              <a:t>Is there any difference in the impact of mask mandate on the number of crime in different categories.</a:t>
            </a:r>
            <a:endParaRPr lang="en" altLang="zh-CN" sz="1400" dirty="0"/>
          </a:p>
          <a:p>
            <a:endParaRPr lang="zh-CN" altLang="en-US" dirty="0"/>
          </a:p>
        </p:txBody>
      </p:sp>
    </p:spTree>
    <p:extLst>
      <p:ext uri="{BB962C8B-B14F-4D97-AF65-F5344CB8AC3E}">
        <p14:creationId xmlns:p14="http://schemas.microsoft.com/office/powerpoint/2010/main" val="42352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441213" y="170637"/>
            <a:ext cx="4130787"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2">
                    <a:lumMod val="75000"/>
                  </a:schemeClr>
                </a:solidFill>
              </a:rPr>
              <a:t>Dataset &amp; Method</a:t>
            </a:r>
            <a:endParaRPr b="1" dirty="0">
              <a:solidFill>
                <a:schemeClr val="bg2">
                  <a:lumMod val="75000"/>
                </a:schemeClr>
              </a:solidFill>
            </a:endParaRPr>
          </a:p>
        </p:txBody>
      </p:sp>
      <p:sp>
        <p:nvSpPr>
          <p:cNvPr id="94" name="Google Shape;94;p13"/>
          <p:cNvSpPr txBox="1"/>
          <p:nvPr/>
        </p:nvSpPr>
        <p:spPr>
          <a:xfrm>
            <a:off x="457349" y="1140643"/>
            <a:ext cx="4322041" cy="368588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solidFill>
                  <a:schemeClr val="dk1"/>
                </a:solidFill>
                <a:latin typeface="Lato"/>
                <a:ea typeface="Lato"/>
                <a:cs typeface="Lato"/>
                <a:sym typeface="Lato"/>
              </a:rPr>
              <a:t>Data Sources</a:t>
            </a:r>
          </a:p>
          <a:p>
            <a:pPr marL="285750" lvl="0" indent="-285750">
              <a:lnSpc>
                <a:spcPct val="150000"/>
              </a:lnSpc>
              <a:spcBef>
                <a:spcPts val="600"/>
              </a:spcBef>
              <a:buFont typeface="Arial" panose="020B0604020202020204" pitchFamily="34" charset="0"/>
              <a:buChar char="•"/>
            </a:pPr>
            <a:r>
              <a:rPr lang="en-US" altLang="zh-CN" b="1" dirty="0">
                <a:solidFill>
                  <a:schemeClr val="tx1"/>
                </a:solidFill>
              </a:rPr>
              <a:t>Mask Mandates by County from CDC </a:t>
            </a:r>
            <a:r>
              <a:rPr lang="en-US" altLang="zh-CN" sz="1200" dirty="0">
                <a:solidFill>
                  <a:schemeClr val="tx1"/>
                </a:solidFill>
                <a:hlinkClick r:id="rId3">
                  <a:extLst>
                    <a:ext uri="{A12FA001-AC4F-418D-AE19-62706E023703}">
                      <ahyp:hlinkClr xmlns:ahyp="http://schemas.microsoft.com/office/drawing/2018/hyperlinkcolor" val="tx"/>
                    </a:ext>
                  </a:extLst>
                </a:hlinkClick>
              </a:rPr>
              <a:t>https://data.cdc.gov/Policy-Surveillance/U-S-State-and-Territorial-Public-Mask-Mandates-Fro/62d6-pm5i</a:t>
            </a:r>
            <a:r>
              <a:rPr lang="en-US" altLang="zh-CN" sz="1200" dirty="0">
                <a:solidFill>
                  <a:schemeClr val="tx1"/>
                </a:solidFill>
              </a:rPr>
              <a:t>)</a:t>
            </a:r>
            <a:r>
              <a:rPr lang="zh-CN" altLang="zh-CN" sz="1200" dirty="0">
                <a:solidFill>
                  <a:schemeClr val="tx1"/>
                </a:solidFill>
              </a:rPr>
              <a:t> </a:t>
            </a:r>
            <a:endParaRPr lang="en-US" altLang="zh-CN" sz="1200" dirty="0">
              <a:solidFill>
                <a:schemeClr val="tx1"/>
              </a:solidFill>
            </a:endParaRPr>
          </a:p>
          <a:p>
            <a:pPr marL="285750" lvl="0" indent="-285750">
              <a:lnSpc>
                <a:spcPct val="150000"/>
              </a:lnSpc>
              <a:spcBef>
                <a:spcPts val="600"/>
              </a:spcBef>
              <a:buFont typeface="Arial" panose="020B0604020202020204" pitchFamily="34" charset="0"/>
              <a:buChar char="•"/>
            </a:pPr>
            <a:r>
              <a:rPr lang="en" altLang="zh-CN" b="1" dirty="0">
                <a:solidFill>
                  <a:schemeClr val="tx1"/>
                </a:solidFill>
              </a:rPr>
              <a:t>Crime Incidents of the City of Hartford </a:t>
            </a:r>
            <a:r>
              <a:rPr lang="en" altLang="zh-CN" sz="1200" dirty="0">
                <a:solidFill>
                  <a:schemeClr val="tx1"/>
                </a:solidFill>
              </a:rPr>
              <a:t>https://</a:t>
            </a:r>
            <a:r>
              <a:rPr lang="en" altLang="zh-CN" sz="1200" dirty="0" err="1">
                <a:solidFill>
                  <a:schemeClr val="tx1"/>
                </a:solidFill>
              </a:rPr>
              <a:t>data.hartford.gov</a:t>
            </a:r>
            <a:r>
              <a:rPr lang="en" altLang="zh-CN" sz="1200" dirty="0">
                <a:solidFill>
                  <a:schemeClr val="tx1"/>
                </a:solidFill>
              </a:rPr>
              <a:t>/Public-Safety/Police-Incidents 01012005-to-Current/889t-nwfu</a:t>
            </a:r>
          </a:p>
          <a:p>
            <a:pPr marL="285750" indent="-285750">
              <a:lnSpc>
                <a:spcPct val="150000"/>
              </a:lnSpc>
              <a:spcBef>
                <a:spcPts val="600"/>
              </a:spcBef>
              <a:buFont typeface="Arial" panose="020B0604020202020204" pitchFamily="34" charset="0"/>
              <a:buChar char="•"/>
            </a:pPr>
            <a:r>
              <a:rPr lang="en-US" altLang="zh-CN" b="1" dirty="0">
                <a:solidFill>
                  <a:schemeClr val="tx1"/>
                </a:solidFill>
              </a:rPr>
              <a:t>Covid-19 Cases by Town, Connecticut </a:t>
            </a:r>
            <a:r>
              <a:rPr lang="en-US" altLang="zh-CN" sz="1200" dirty="0">
                <a:solidFill>
                  <a:schemeClr val="tx1"/>
                </a:solidFill>
              </a:rPr>
              <a:t>https://</a:t>
            </a:r>
            <a:r>
              <a:rPr lang="en-US" altLang="zh-CN" sz="1200" dirty="0" err="1">
                <a:solidFill>
                  <a:schemeClr val="tx1"/>
                </a:solidFill>
              </a:rPr>
              <a:t>data.ct.gov</a:t>
            </a:r>
            <a:r>
              <a:rPr lang="en-US" altLang="zh-CN" sz="1200" dirty="0">
                <a:solidFill>
                  <a:schemeClr val="tx1"/>
                </a:solidFill>
              </a:rPr>
              <a:t>/Health-and-Human-Services/COVID-19-Tests-Cases-and-Deaths-By-Town-/28fr-iqnx</a:t>
            </a:r>
            <a:endParaRPr lang="zh-CN" altLang="zh-CN" sz="1200" dirty="0">
              <a:solidFill>
                <a:schemeClr val="tx1"/>
              </a:solidFill>
            </a:endParaRPr>
          </a:p>
          <a:p>
            <a:pPr marL="285750" lvl="0" indent="-285750">
              <a:spcBef>
                <a:spcPts val="600"/>
              </a:spcBef>
              <a:buFont typeface="Arial" panose="020B0604020202020204" pitchFamily="34" charset="0"/>
              <a:buChar char="•"/>
            </a:pPr>
            <a:endParaRPr dirty="0">
              <a:solidFill>
                <a:schemeClr val="accent6">
                  <a:lumMod val="75000"/>
                </a:schemeClr>
              </a:solidFill>
              <a:latin typeface="Lato"/>
              <a:ea typeface="Lato"/>
              <a:cs typeface="Lato"/>
              <a:sym typeface="Lato"/>
            </a:endParaRPr>
          </a:p>
        </p:txBody>
      </p:sp>
      <p:sp>
        <p:nvSpPr>
          <p:cNvPr id="95" name="Google Shape;95;p13"/>
          <p:cNvSpPr txBox="1"/>
          <p:nvPr/>
        </p:nvSpPr>
        <p:spPr>
          <a:xfrm>
            <a:off x="5231876" y="1140642"/>
            <a:ext cx="3676454" cy="315798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solidFill>
                  <a:schemeClr val="dk1"/>
                </a:solidFill>
                <a:latin typeface="Lato"/>
                <a:ea typeface="Lato"/>
                <a:cs typeface="Lato"/>
                <a:sym typeface="Lato"/>
              </a:rPr>
              <a:t>Methodology </a:t>
            </a:r>
            <a:r>
              <a:rPr lang="zh-CN" altLang="en-US" sz="1600" b="1" dirty="0">
                <a:solidFill>
                  <a:schemeClr val="dk1"/>
                </a:solidFill>
                <a:latin typeface="Lato"/>
                <a:ea typeface="Lato"/>
                <a:cs typeface="Lato"/>
                <a:sym typeface="Lato"/>
              </a:rPr>
              <a:t> </a:t>
            </a:r>
            <a:endParaRPr lang="en-US" altLang="zh-CN" sz="1600" b="1" dirty="0">
              <a:solidFill>
                <a:schemeClr val="dk1"/>
              </a:solidFill>
              <a:latin typeface="Lato"/>
              <a:ea typeface="Lato"/>
              <a:cs typeface="Lato"/>
              <a:sym typeface="Lato"/>
            </a:endParaRPr>
          </a:p>
          <a:p>
            <a:pPr marL="285750" lvl="0" indent="-285750">
              <a:spcBef>
                <a:spcPts val="600"/>
              </a:spcBef>
              <a:buFont typeface="Arial" panose="020B0604020202020204" pitchFamily="34" charset="0"/>
              <a:buChar char="•"/>
            </a:pPr>
            <a:r>
              <a:rPr lang="en-US" altLang="zh-CN" sz="1600" dirty="0">
                <a:solidFill>
                  <a:schemeClr val="dk1"/>
                </a:solidFill>
                <a:latin typeface="Lato"/>
                <a:ea typeface="Lato"/>
                <a:cs typeface="Lato"/>
                <a:sym typeface="Lato"/>
              </a:rPr>
              <a:t>Python - Data Mining &amp; Processing</a:t>
            </a:r>
          </a:p>
          <a:p>
            <a:pPr marL="285750" lvl="0" indent="-285750">
              <a:spcBef>
                <a:spcPts val="600"/>
              </a:spcBef>
              <a:buFont typeface="Arial" panose="020B0604020202020204" pitchFamily="34" charset="0"/>
              <a:buChar char="•"/>
            </a:pPr>
            <a:r>
              <a:rPr lang="en-US" sz="1600" dirty="0">
                <a:solidFill>
                  <a:schemeClr val="dk1"/>
                </a:solidFill>
                <a:latin typeface="Lato"/>
                <a:ea typeface="Lato"/>
                <a:cs typeface="Lato"/>
                <a:sym typeface="Lato"/>
              </a:rPr>
              <a:t>Tableau - Data Visualization</a:t>
            </a:r>
          </a:p>
          <a:p>
            <a:pPr marL="285750" lvl="0" indent="-285750">
              <a:spcBef>
                <a:spcPts val="600"/>
              </a:spcBef>
              <a:buFont typeface="Arial" panose="020B0604020202020204" pitchFamily="34" charset="0"/>
              <a:buChar char="•"/>
            </a:pPr>
            <a:r>
              <a:rPr lang="en-US" sz="1600" dirty="0">
                <a:solidFill>
                  <a:schemeClr val="dk1"/>
                </a:solidFill>
                <a:latin typeface="Lato"/>
                <a:ea typeface="Lato"/>
                <a:cs typeface="Lato"/>
                <a:sym typeface="Lato"/>
              </a:rPr>
              <a:t>R - Statistic Tests:	</a:t>
            </a:r>
          </a:p>
          <a:p>
            <a:pPr lvl="0">
              <a:spcBef>
                <a:spcPts val="600"/>
              </a:spcBef>
            </a:pPr>
            <a:r>
              <a:rPr lang="en-US" sz="1600" dirty="0">
                <a:solidFill>
                  <a:schemeClr val="dk1"/>
                </a:solidFill>
                <a:latin typeface="Lato"/>
                <a:ea typeface="Lato"/>
                <a:cs typeface="Lato"/>
                <a:sym typeface="Lato"/>
              </a:rPr>
              <a:t>             -     Correlation Test</a:t>
            </a:r>
          </a:p>
          <a:p>
            <a:pPr>
              <a:spcBef>
                <a:spcPts val="600"/>
              </a:spcBef>
            </a:pPr>
            <a:r>
              <a:rPr lang="en-US" sz="1600" dirty="0">
                <a:solidFill>
                  <a:schemeClr val="dk1"/>
                </a:solidFill>
                <a:latin typeface="Lato"/>
                <a:ea typeface="Lato"/>
                <a:cs typeface="Lato"/>
                <a:sym typeface="Lato"/>
              </a:rPr>
              <a:t>             -     </a:t>
            </a:r>
            <a:r>
              <a:rPr lang="en" altLang="zh-CN" sz="1600" dirty="0">
                <a:solidFill>
                  <a:schemeClr val="tx1"/>
                </a:solidFill>
              </a:rPr>
              <a:t>Hypothesis Testing</a:t>
            </a:r>
            <a:endParaRPr lang="en-US" sz="1600" dirty="0">
              <a:solidFill>
                <a:schemeClr val="tx1"/>
              </a:solidFill>
              <a:latin typeface="Lato"/>
              <a:ea typeface="Lato"/>
              <a:cs typeface="Lato"/>
              <a:sym typeface="Lato"/>
            </a:endParaRPr>
          </a:p>
          <a:p>
            <a:pPr lvl="0">
              <a:spcBef>
                <a:spcPts val="600"/>
              </a:spcBef>
            </a:pPr>
            <a:r>
              <a:rPr lang="en-US" b="1" dirty="0">
                <a:solidFill>
                  <a:schemeClr val="dk1"/>
                </a:solidFill>
                <a:latin typeface="Lato"/>
                <a:ea typeface="Lato"/>
                <a:cs typeface="Lato"/>
                <a:sym typeface="Lato"/>
              </a:rPr>
              <a:t>            </a:t>
            </a:r>
          </a:p>
        </p:txBody>
      </p:sp>
      <p:sp>
        <p:nvSpPr>
          <p:cNvPr id="96" name="Google Shape;96;p13"/>
          <p:cNvSpPr txBox="1"/>
          <p:nvPr/>
        </p:nvSpPr>
        <p:spPr>
          <a:xfrm>
            <a:off x="4470000" y="4298623"/>
            <a:ext cx="4216800" cy="221382"/>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dirty="0">
              <a:solidFill>
                <a:schemeClr val="dk1"/>
              </a:solidFill>
              <a:latin typeface="Lato"/>
              <a:ea typeface="Lato"/>
              <a:cs typeface="Lato"/>
              <a:sym typeface="Lato"/>
            </a:endParaRPr>
          </a:p>
          <a:p>
            <a:pPr marL="0" lvl="0" indent="0" algn="l" rtl="0">
              <a:spcBef>
                <a:spcPts val="1000"/>
              </a:spcBef>
              <a:spcAft>
                <a:spcPts val="1000"/>
              </a:spcAft>
              <a:buNone/>
            </a:pPr>
            <a:endParaRPr sz="1200"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208992" y="-32940"/>
            <a:ext cx="9010422" cy="571650"/>
          </a:xfrm>
          <a:prstGeom prst="rect">
            <a:avLst/>
          </a:prstGeom>
        </p:spPr>
        <p:txBody>
          <a:bodyPr spcFirstLastPara="1" wrap="square" lIns="91425" tIns="91425" rIns="91425" bIns="91425" anchor="b" anchorCtr="0">
            <a:noAutofit/>
          </a:bodyPr>
          <a:lstStyle/>
          <a:p>
            <a:r>
              <a:rPr lang="en-US" altLang="zh-CN" sz="1600" b="1" dirty="0">
                <a:solidFill>
                  <a:schemeClr val="bg2">
                    <a:lumMod val="75000"/>
                  </a:schemeClr>
                </a:solidFill>
              </a:rPr>
              <a:t>Overview of Covid-19 Confirmed Cases  - Hartford County vs. Hartford City , Connecticut</a:t>
            </a:r>
            <a:endParaRPr lang="zh-CN" altLang="zh-CN" sz="1600" b="1" dirty="0">
              <a:solidFill>
                <a:schemeClr val="bg2">
                  <a:lumMod val="75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9" name="图片 8" descr="图表, 直方图&#10;&#10;描述已自动生成">
            <a:extLst>
              <a:ext uri="{FF2B5EF4-FFF2-40B4-BE49-F238E27FC236}">
                <a16:creationId xmlns:a16="http://schemas.microsoft.com/office/drawing/2014/main" id="{A39B30FC-26B7-1044-B9C8-B13A3604B70B}"/>
              </a:ext>
            </a:extLst>
          </p:cNvPr>
          <p:cNvPicPr>
            <a:picLocks noChangeAspect="1"/>
          </p:cNvPicPr>
          <p:nvPr/>
        </p:nvPicPr>
        <p:blipFill>
          <a:blip r:embed="rId3"/>
          <a:stretch>
            <a:fillRect/>
          </a:stretch>
        </p:blipFill>
        <p:spPr>
          <a:xfrm>
            <a:off x="94268" y="650178"/>
            <a:ext cx="5693790" cy="2290986"/>
          </a:xfrm>
          <a:prstGeom prst="rect">
            <a:avLst/>
          </a:prstGeom>
        </p:spPr>
      </p:pic>
      <p:pic>
        <p:nvPicPr>
          <p:cNvPr id="11" name="图片 10" descr="图表, 折线图&#10;&#10;描述已自动生成">
            <a:extLst>
              <a:ext uri="{FF2B5EF4-FFF2-40B4-BE49-F238E27FC236}">
                <a16:creationId xmlns:a16="http://schemas.microsoft.com/office/drawing/2014/main" id="{7851A3E8-9F3B-DE44-AA69-DD7FB373410B}"/>
              </a:ext>
            </a:extLst>
          </p:cNvPr>
          <p:cNvPicPr>
            <a:picLocks noChangeAspect="1"/>
          </p:cNvPicPr>
          <p:nvPr/>
        </p:nvPicPr>
        <p:blipFill>
          <a:blip r:embed="rId4"/>
          <a:stretch>
            <a:fillRect/>
          </a:stretch>
        </p:blipFill>
        <p:spPr>
          <a:xfrm>
            <a:off x="114725" y="2941163"/>
            <a:ext cx="5693790" cy="2123810"/>
          </a:xfrm>
          <a:prstGeom prst="rect">
            <a:avLst/>
          </a:prstGeom>
        </p:spPr>
      </p:pic>
      <p:sp>
        <p:nvSpPr>
          <p:cNvPr id="15" name="Google Shape;234;p27">
            <a:extLst>
              <a:ext uri="{FF2B5EF4-FFF2-40B4-BE49-F238E27FC236}">
                <a16:creationId xmlns:a16="http://schemas.microsoft.com/office/drawing/2014/main" id="{73C5854A-0072-6743-8E60-6A61C7892948}"/>
              </a:ext>
            </a:extLst>
          </p:cNvPr>
          <p:cNvSpPr/>
          <p:nvPr/>
        </p:nvSpPr>
        <p:spPr>
          <a:xfrm>
            <a:off x="649051" y="3193934"/>
            <a:ext cx="522514" cy="285750"/>
          </a:xfrm>
          <a:prstGeom prst="rightArrow">
            <a:avLst>
              <a:gd name="adj1" fmla="val 61815"/>
              <a:gd name="adj2"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文本框 15">
            <a:extLst>
              <a:ext uri="{FF2B5EF4-FFF2-40B4-BE49-F238E27FC236}">
                <a16:creationId xmlns:a16="http://schemas.microsoft.com/office/drawing/2014/main" id="{2AA948A1-84C6-D842-9A40-AD5959817399}"/>
              </a:ext>
            </a:extLst>
          </p:cNvPr>
          <p:cNvSpPr txBox="1"/>
          <p:nvPr/>
        </p:nvSpPr>
        <p:spPr>
          <a:xfrm>
            <a:off x="1455688" y="3164101"/>
            <a:ext cx="86541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zh-CN" sz="1000" dirty="0"/>
              <a:t>2020-05-31</a:t>
            </a:r>
          </a:p>
          <a:p>
            <a:r>
              <a:rPr kumimoji="1" lang="en-US" altLang="zh-CN" sz="1000" dirty="0"/>
              <a:t>2161 cases</a:t>
            </a:r>
            <a:endParaRPr kumimoji="1" lang="zh-CN" altLang="en-US" sz="1000" dirty="0"/>
          </a:p>
        </p:txBody>
      </p:sp>
      <p:sp>
        <p:nvSpPr>
          <p:cNvPr id="17" name="Google Shape;125;p17">
            <a:extLst>
              <a:ext uri="{FF2B5EF4-FFF2-40B4-BE49-F238E27FC236}">
                <a16:creationId xmlns:a16="http://schemas.microsoft.com/office/drawing/2014/main" id="{4D1F0B4C-A09D-C84E-A8AF-3796CBE5C297}"/>
              </a:ext>
            </a:extLst>
          </p:cNvPr>
          <p:cNvSpPr txBox="1">
            <a:spLocks/>
          </p:cNvSpPr>
          <p:nvPr/>
        </p:nvSpPr>
        <p:spPr>
          <a:xfrm>
            <a:off x="5711843" y="751433"/>
            <a:ext cx="3243620" cy="394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lvl="0" indent="0">
              <a:buNone/>
            </a:pPr>
            <a:endParaRPr lang="en-US" altLang="zh-CN" sz="1400" dirty="0"/>
          </a:p>
          <a:p>
            <a:r>
              <a:rPr lang="en" sz="1400" dirty="0"/>
              <a:t>Mask Mandate Period</a:t>
            </a:r>
          </a:p>
          <a:p>
            <a:pPr marL="114300" indent="0">
              <a:buNone/>
            </a:pPr>
            <a:r>
              <a:rPr lang="en" sz="1400" dirty="0"/>
              <a:t>        </a:t>
            </a:r>
            <a:r>
              <a:rPr lang="en-US" altLang="zh-CN" sz="1200" dirty="0"/>
              <a:t>April 20,2020 – August 15,2021 </a:t>
            </a:r>
          </a:p>
          <a:p>
            <a:pPr marL="625475" indent="-511175">
              <a:buNone/>
            </a:pPr>
            <a:r>
              <a:rPr lang="en-US" altLang="zh-CN" sz="1200" dirty="0"/>
              <a:t>        </a:t>
            </a:r>
            <a:r>
              <a:rPr lang="zh-CN" altLang="zh-CN" sz="1200" dirty="0"/>
              <a:t> </a:t>
            </a:r>
            <a:endParaRPr lang="en-US" altLang="zh-CN" sz="1200" dirty="0"/>
          </a:p>
          <a:p>
            <a:pPr marL="625475" indent="-511175">
              <a:buNone/>
            </a:pPr>
            <a:r>
              <a:rPr lang="en-US" altLang="zh-CN" sz="1200" dirty="0"/>
              <a:t>   </a:t>
            </a:r>
          </a:p>
          <a:p>
            <a:pPr marL="114300" indent="0">
              <a:spcBef>
                <a:spcPts val="0"/>
              </a:spcBef>
              <a:buNone/>
            </a:pPr>
            <a:endParaRPr lang="en" sz="1400" dirty="0"/>
          </a:p>
          <a:p>
            <a:pPr marL="114300" indent="0">
              <a:spcBef>
                <a:spcPts val="0"/>
              </a:spcBef>
              <a:buNone/>
            </a:pPr>
            <a:endParaRPr lang="en" sz="1400" dirty="0"/>
          </a:p>
          <a:p>
            <a:pPr marL="114300" indent="0">
              <a:spcBef>
                <a:spcPts val="0"/>
              </a:spcBef>
              <a:buNone/>
            </a:pPr>
            <a:endParaRPr lang="en" sz="1400" dirty="0"/>
          </a:p>
          <a:p>
            <a:pPr>
              <a:spcBef>
                <a:spcPts val="0"/>
              </a:spcBef>
            </a:pPr>
            <a:endParaRPr lang="en" sz="1400" dirty="0"/>
          </a:p>
          <a:p>
            <a:pPr>
              <a:spcBef>
                <a:spcPts val="0"/>
              </a:spcBef>
            </a:pPr>
            <a:r>
              <a:rPr lang="en" sz="1400" dirty="0"/>
              <a:t>Outlier: May 31, 2020 </a:t>
            </a:r>
          </a:p>
          <a:p>
            <a:pPr marL="114300" indent="0">
              <a:spcBef>
                <a:spcPts val="0"/>
              </a:spcBef>
              <a:buNone/>
            </a:pPr>
            <a:r>
              <a:rPr lang="en" sz="1400" dirty="0"/>
              <a:t>                     2161 cases</a:t>
            </a:r>
          </a:p>
          <a:p>
            <a:pPr marL="114300" indent="0">
              <a:spcBef>
                <a:spcPts val="0"/>
              </a:spcBef>
              <a:buNone/>
            </a:pPr>
            <a:endParaRPr lang="en" sz="1400" dirty="0"/>
          </a:p>
          <a:p>
            <a:pPr>
              <a:spcBef>
                <a:spcPts val="0"/>
              </a:spcBef>
            </a:pPr>
            <a:r>
              <a:rPr lang="en" altLang="zh-CN" sz="1400" dirty="0"/>
              <a:t>Research will focus on</a:t>
            </a:r>
          </a:p>
          <a:p>
            <a:pPr marL="114300" indent="0">
              <a:spcBef>
                <a:spcPts val="0"/>
              </a:spcBef>
              <a:buNone/>
            </a:pPr>
            <a:r>
              <a:rPr lang="en" altLang="zh-CN" sz="1200" dirty="0"/>
              <a:t>         June 1, 2020 – May 31, 2021</a:t>
            </a:r>
            <a:endParaRPr lang="en-US" altLang="zh-CN" sz="1200" dirty="0"/>
          </a:p>
          <a:p>
            <a:pPr lvl="0"/>
            <a:endParaRPr lang="en-US" altLang="zh-CN" sz="1000" dirty="0"/>
          </a:p>
          <a:p>
            <a:pPr marL="114300" lvl="0" indent="0">
              <a:buNone/>
            </a:pPr>
            <a:endParaRPr lang="en-US" altLang="zh-CN" sz="1000" dirty="0"/>
          </a:p>
          <a:p>
            <a:pPr marL="114300" lvl="0" indent="0">
              <a:buNone/>
            </a:pPr>
            <a:endParaRPr lang="en-US" altLang="zh-CN" sz="1000" dirty="0"/>
          </a:p>
          <a:p>
            <a:pPr marL="114300" lvl="0" indent="0">
              <a:buNone/>
            </a:pPr>
            <a:endParaRPr lang="en-US" altLang="zh-CN"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65798" y="85011"/>
            <a:ext cx="7609277" cy="461744"/>
          </a:xfrm>
          <a:prstGeom prst="rect">
            <a:avLst/>
          </a:prstGeom>
        </p:spPr>
        <p:txBody>
          <a:bodyPr spcFirstLastPara="1" wrap="square" lIns="91425" tIns="91425" rIns="91425" bIns="91425" anchor="b" anchorCtr="0">
            <a:noAutofit/>
          </a:bodyPr>
          <a:lstStyle/>
          <a:p>
            <a:pPr lvl="0"/>
            <a:r>
              <a:rPr lang="en-US" sz="1600" dirty="0">
                <a:solidFill>
                  <a:schemeClr val="bg2">
                    <a:lumMod val="75000"/>
                  </a:schemeClr>
                </a:solidFill>
              </a:rPr>
              <a:t>Correlation between Covid-19 </a:t>
            </a:r>
            <a:r>
              <a:rPr lang="en-US" sz="1600" b="1" dirty="0">
                <a:solidFill>
                  <a:schemeClr val="bg2">
                    <a:lumMod val="75000"/>
                  </a:schemeClr>
                </a:solidFill>
              </a:rPr>
              <a:t>Confirmed Cases </a:t>
            </a:r>
            <a:r>
              <a:rPr lang="en-US" sz="1600" dirty="0">
                <a:solidFill>
                  <a:schemeClr val="bg2">
                    <a:lumMod val="75000"/>
                  </a:schemeClr>
                </a:solidFill>
              </a:rPr>
              <a:t>and </a:t>
            </a:r>
            <a:r>
              <a:rPr lang="en-US" sz="1600" b="1" dirty="0">
                <a:solidFill>
                  <a:schemeClr val="bg2">
                    <a:lumMod val="75000"/>
                  </a:schemeClr>
                </a:solidFill>
              </a:rPr>
              <a:t>Incidents of Crime</a:t>
            </a:r>
            <a:endParaRPr sz="1600" b="1" dirty="0">
              <a:solidFill>
                <a:schemeClr val="bg2">
                  <a:lumMod val="75000"/>
                </a:schemeClr>
              </a:solidFill>
            </a:endParaRPr>
          </a:p>
        </p:txBody>
      </p:sp>
      <p:sp>
        <p:nvSpPr>
          <p:cNvPr id="125" name="Google Shape;125;p17"/>
          <p:cNvSpPr txBox="1">
            <a:spLocks noGrp="1"/>
          </p:cNvSpPr>
          <p:nvPr>
            <p:ph type="body" idx="1"/>
          </p:nvPr>
        </p:nvSpPr>
        <p:spPr>
          <a:xfrm>
            <a:off x="5938888" y="1791093"/>
            <a:ext cx="2894028" cy="2509914"/>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endParaRPr lang="en-US" altLang="zh-CN" sz="1400" dirty="0"/>
          </a:p>
          <a:p>
            <a:pPr marL="457200" lvl="0" indent="-342900" algn="l" rtl="0">
              <a:spcBef>
                <a:spcPts val="600"/>
              </a:spcBef>
              <a:spcAft>
                <a:spcPts val="0"/>
              </a:spcAft>
              <a:buSzPts val="1800"/>
              <a:buChar char="▷"/>
            </a:pPr>
            <a:endParaRPr lang="en-US" altLang="zh-CN" sz="1400" dirty="0"/>
          </a:p>
          <a:p>
            <a:pPr marL="457200" lvl="0" indent="-342900" algn="l" rtl="0">
              <a:spcBef>
                <a:spcPts val="600"/>
              </a:spcBef>
              <a:spcAft>
                <a:spcPts val="0"/>
              </a:spcAft>
              <a:buSzPts val="1800"/>
              <a:buChar char="▷"/>
            </a:pPr>
            <a:r>
              <a:rPr lang="en-US" altLang="zh-CN" sz="1400" dirty="0"/>
              <a:t>Correlation</a:t>
            </a:r>
            <a:r>
              <a:rPr lang="zh-CN" altLang="en-US" sz="1400" dirty="0"/>
              <a:t> </a:t>
            </a:r>
            <a:r>
              <a:rPr lang="en-US" altLang="zh-CN" sz="1400" dirty="0"/>
              <a:t>Test:</a:t>
            </a:r>
          </a:p>
          <a:p>
            <a:pPr marL="717550" lvl="0" indent="-603250">
              <a:buNone/>
            </a:pPr>
            <a:r>
              <a:rPr lang="en" altLang="zh-CN" sz="1400" dirty="0"/>
              <a:t>        -   correlation coefficient         </a:t>
            </a:r>
            <a:r>
              <a:rPr lang="en" altLang="zh-CN" sz="1200" dirty="0"/>
              <a:t>(</a:t>
            </a:r>
            <a:r>
              <a:rPr lang="en" altLang="zh-CN" sz="1200" dirty="0" err="1"/>
              <a:t>Cor.coeff</a:t>
            </a:r>
            <a:r>
              <a:rPr lang="en" altLang="zh-CN" sz="1200" dirty="0"/>
              <a:t> = -0.089)</a:t>
            </a:r>
          </a:p>
          <a:p>
            <a:pPr marL="114300" lvl="0" indent="0">
              <a:buNone/>
            </a:pPr>
            <a:r>
              <a:rPr lang="en-US" altLang="zh-CN" sz="1400" dirty="0"/>
              <a:t>        -   95% confidence interval </a:t>
            </a:r>
          </a:p>
          <a:p>
            <a:pPr marL="114300" lvl="0" indent="0">
              <a:buNone/>
            </a:pPr>
            <a:r>
              <a:rPr lang="en-US" altLang="zh-CN" sz="1200" dirty="0"/>
              <a:t>               (-0.191  0.015)</a:t>
            </a:r>
          </a:p>
          <a:p>
            <a:pPr marL="114300" lvl="0" indent="0">
              <a:buNone/>
            </a:pPr>
            <a:r>
              <a:rPr lang="en-US" sz="1400" dirty="0"/>
              <a:t>        -   p-value - </a:t>
            </a:r>
            <a:r>
              <a:rPr lang="en-US" sz="1200" dirty="0"/>
              <a:t>0.092</a:t>
            </a:r>
          </a:p>
          <a:p>
            <a:pPr marL="114300" lvl="0" indent="0">
              <a:buNone/>
            </a:pPr>
            <a:endParaRPr lang="en-US" sz="1200" dirty="0"/>
          </a:p>
          <a:p>
            <a:pPr marL="114300" lvl="0" indent="0">
              <a:buNone/>
            </a:pPr>
            <a:endParaRPr lang="en-US" sz="12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图片 3" descr="图表, 直方图&#10;&#10;描述已自动生成">
            <a:extLst>
              <a:ext uri="{FF2B5EF4-FFF2-40B4-BE49-F238E27FC236}">
                <a16:creationId xmlns:a16="http://schemas.microsoft.com/office/drawing/2014/main" id="{6AECD42C-BCA2-7C45-A6C2-024ED7BBAEF9}"/>
              </a:ext>
            </a:extLst>
          </p:cNvPr>
          <p:cNvPicPr>
            <a:picLocks noChangeAspect="1"/>
          </p:cNvPicPr>
          <p:nvPr/>
        </p:nvPicPr>
        <p:blipFill>
          <a:blip r:embed="rId3"/>
          <a:stretch>
            <a:fillRect/>
          </a:stretch>
        </p:blipFill>
        <p:spPr>
          <a:xfrm>
            <a:off x="555011" y="684849"/>
            <a:ext cx="5070829" cy="4012084"/>
          </a:xfrm>
          <a:prstGeom prst="rect">
            <a:avLst/>
          </a:prstGeom>
        </p:spPr>
      </p:pic>
      <p:sp>
        <p:nvSpPr>
          <p:cNvPr id="10" name="Google Shape;125;p17">
            <a:extLst>
              <a:ext uri="{FF2B5EF4-FFF2-40B4-BE49-F238E27FC236}">
                <a16:creationId xmlns:a16="http://schemas.microsoft.com/office/drawing/2014/main" id="{23FF1F24-1590-674F-BFF5-5CB5C57F6481}"/>
              </a:ext>
            </a:extLst>
          </p:cNvPr>
          <p:cNvSpPr txBox="1">
            <a:spLocks/>
          </p:cNvSpPr>
          <p:nvPr/>
        </p:nvSpPr>
        <p:spPr>
          <a:xfrm>
            <a:off x="5938888" y="546755"/>
            <a:ext cx="2839314" cy="1970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None/>
            </a:pPr>
            <a:endParaRPr lang="zh-CN" altLang="en-US" dirty="0"/>
          </a:p>
          <a:p>
            <a:r>
              <a:rPr lang="en" altLang="zh-CN" sz="1400" dirty="0"/>
              <a:t>Large fluctuations during November</a:t>
            </a:r>
            <a:r>
              <a:rPr lang="en-US" altLang="zh-CN" sz="1400" dirty="0"/>
              <a:t> 2020</a:t>
            </a:r>
            <a:r>
              <a:rPr lang="en" altLang="zh-CN" sz="1400" dirty="0"/>
              <a:t> and February</a:t>
            </a:r>
            <a:r>
              <a:rPr lang="zh-CN" altLang="en-US" sz="1400" dirty="0"/>
              <a:t> </a:t>
            </a:r>
            <a:r>
              <a:rPr lang="en-US" altLang="zh-CN" sz="1400" dirty="0"/>
              <a:t>2021</a:t>
            </a:r>
            <a:r>
              <a:rPr lang="en" altLang="zh-CN" sz="1400" dirty="0"/>
              <a:t> at the same time</a:t>
            </a:r>
            <a:endParaRPr lang="zh-CN" altLang="en-US" sz="1400" dirty="0"/>
          </a:p>
        </p:txBody>
      </p:sp>
    </p:spTree>
    <p:extLst>
      <p:ext uri="{BB962C8B-B14F-4D97-AF65-F5344CB8AC3E}">
        <p14:creationId xmlns:p14="http://schemas.microsoft.com/office/powerpoint/2010/main" val="223274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5693790" y="133067"/>
            <a:ext cx="3294668" cy="4811377"/>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endParaRPr lang="en" dirty="0"/>
          </a:p>
          <a:p>
            <a:pPr marL="457200" lvl="0" indent="-342900" algn="l" rtl="0">
              <a:spcBef>
                <a:spcPts val="600"/>
              </a:spcBef>
              <a:spcAft>
                <a:spcPts val="0"/>
              </a:spcAft>
              <a:buSzPts val="1800"/>
              <a:buChar char="▷"/>
            </a:pPr>
            <a:r>
              <a:rPr lang="en" sz="1400" dirty="0"/>
              <a:t>On Total:  - 2,670</a:t>
            </a:r>
          </a:p>
          <a:p>
            <a:pPr marL="457200" lvl="0" indent="-342900" algn="l" rtl="0">
              <a:spcBef>
                <a:spcPts val="600"/>
              </a:spcBef>
              <a:spcAft>
                <a:spcPts val="0"/>
              </a:spcAft>
              <a:buSzPts val="1800"/>
              <a:buChar char="▷"/>
            </a:pPr>
            <a:r>
              <a:rPr lang="en-US" altLang="zh-CN" sz="1400" dirty="0"/>
              <a:t>On Average: -7.315</a:t>
            </a:r>
            <a:endParaRPr lang="en" sz="1400" dirty="0"/>
          </a:p>
          <a:p>
            <a:r>
              <a:rPr lang="en" altLang="zh-CN" sz="1400" dirty="0">
                <a:solidFill>
                  <a:schemeClr val="tx1"/>
                </a:solidFill>
              </a:rPr>
              <a:t>Hypothesis Test</a:t>
            </a:r>
          </a:p>
          <a:p>
            <a:endParaRPr lang="en" altLang="zh-CN" sz="1400" dirty="0">
              <a:solidFill>
                <a:schemeClr val="tx1"/>
              </a:solidFill>
            </a:endParaRPr>
          </a:p>
          <a:p>
            <a:pPr marL="304800" lvl="0" indent="-304800">
              <a:lnSpc>
                <a:spcPct val="115000"/>
              </a:lnSpc>
              <a:spcBef>
                <a:spcPts val="0"/>
              </a:spcBef>
              <a:buNone/>
            </a:pPr>
            <a:r>
              <a:rPr lang="zh-CN" altLang="en-US" sz="1400" dirty="0"/>
              <a:t>        </a:t>
            </a:r>
            <a:r>
              <a:rPr lang="en-US" altLang="zh-CN" sz="1400" dirty="0"/>
              <a:t>-</a:t>
            </a:r>
            <a:r>
              <a:rPr lang="zh-CN" altLang="en-US" sz="1400" dirty="0"/>
              <a:t> </a:t>
            </a:r>
            <a:r>
              <a:rPr lang="en" altLang="zh-CN" sz="1400" dirty="0"/>
              <a:t>Null Hypothesis:                    </a:t>
            </a:r>
          </a:p>
          <a:p>
            <a:pPr marL="304800" lvl="0" indent="-304800">
              <a:lnSpc>
                <a:spcPct val="115000"/>
              </a:lnSpc>
              <a:spcBef>
                <a:spcPts val="0"/>
              </a:spcBef>
              <a:buNone/>
            </a:pPr>
            <a:r>
              <a:rPr lang="zh-CN" altLang="en-US" sz="1400" dirty="0"/>
              <a:t>          </a:t>
            </a:r>
            <a:r>
              <a:rPr lang="el-GR" altLang="zh-CN" sz="1400" dirty="0"/>
              <a:t>μ(</a:t>
            </a:r>
            <a:r>
              <a:rPr lang="en-US" altLang="zh-CN" sz="1400" dirty="0"/>
              <a:t>2020</a:t>
            </a:r>
            <a:r>
              <a:rPr lang="zh-CN" altLang="en-US" sz="1400" dirty="0"/>
              <a:t>～</a:t>
            </a:r>
            <a:r>
              <a:rPr lang="en-US" altLang="zh-CN" sz="1400" dirty="0"/>
              <a:t>2021</a:t>
            </a:r>
            <a:r>
              <a:rPr lang="en" altLang="zh-CN" sz="1400" dirty="0"/>
              <a:t>) = </a:t>
            </a:r>
            <a:r>
              <a:rPr lang="el-GR" altLang="zh-CN" sz="1400" dirty="0"/>
              <a:t>μ(</a:t>
            </a:r>
            <a:r>
              <a:rPr lang="en-US" altLang="zh-CN" sz="1400" dirty="0"/>
              <a:t>2018</a:t>
            </a:r>
            <a:r>
              <a:rPr lang="zh-CN" altLang="en-US" sz="1400" dirty="0"/>
              <a:t>～</a:t>
            </a:r>
            <a:r>
              <a:rPr lang="en-US" altLang="zh-CN" sz="1400" dirty="0"/>
              <a:t>2019</a:t>
            </a:r>
            <a:r>
              <a:rPr lang="en" altLang="zh-CN" sz="1400" dirty="0"/>
              <a:t>)</a:t>
            </a:r>
          </a:p>
          <a:p>
            <a:pPr marL="0" lvl="0" indent="0">
              <a:lnSpc>
                <a:spcPct val="115000"/>
              </a:lnSpc>
              <a:spcBef>
                <a:spcPts val="0"/>
              </a:spcBef>
              <a:buNone/>
            </a:pPr>
            <a:r>
              <a:rPr lang="zh-CN" altLang="en-US" sz="1400" dirty="0"/>
              <a:t>        </a:t>
            </a:r>
            <a:r>
              <a:rPr lang="en-US" altLang="zh-CN" sz="1400" dirty="0"/>
              <a:t>-</a:t>
            </a:r>
            <a:r>
              <a:rPr lang="zh-CN" altLang="en-US" sz="1400" dirty="0"/>
              <a:t> </a:t>
            </a:r>
            <a:r>
              <a:rPr lang="en" altLang="zh-CN" sz="1400" dirty="0"/>
              <a:t>Alternative Hypothesis:   </a:t>
            </a:r>
            <a:r>
              <a:rPr lang="zh-CN" altLang="en-US" sz="1400" dirty="0"/>
              <a:t> </a:t>
            </a:r>
            <a:endParaRPr lang="en-US" altLang="zh-CN" sz="1400" dirty="0"/>
          </a:p>
          <a:p>
            <a:pPr marL="0" indent="0">
              <a:lnSpc>
                <a:spcPct val="115000"/>
              </a:lnSpc>
              <a:spcBef>
                <a:spcPts val="0"/>
              </a:spcBef>
              <a:buNone/>
            </a:pPr>
            <a:r>
              <a:rPr lang="zh-CN" altLang="en-US" sz="1400" dirty="0"/>
              <a:t>        </a:t>
            </a:r>
            <a:r>
              <a:rPr lang="en" altLang="zh-CN" sz="1400" dirty="0"/>
              <a:t>  </a:t>
            </a:r>
            <a:r>
              <a:rPr lang="el-GR" altLang="zh-CN" sz="1400" dirty="0"/>
              <a:t>μ(</a:t>
            </a:r>
            <a:r>
              <a:rPr lang="en-US" altLang="zh-CN" sz="1400" dirty="0"/>
              <a:t>2020</a:t>
            </a:r>
            <a:r>
              <a:rPr lang="zh-CN" altLang="en-US" sz="1400" dirty="0"/>
              <a:t>～</a:t>
            </a:r>
            <a:r>
              <a:rPr lang="en-US" altLang="zh-CN" sz="1400" dirty="0"/>
              <a:t>2021</a:t>
            </a:r>
            <a:r>
              <a:rPr lang="en" altLang="zh-CN" sz="1400" dirty="0"/>
              <a:t>) </a:t>
            </a:r>
            <a:r>
              <a:rPr lang="en-US" altLang="zh-CN" sz="1400" dirty="0"/>
              <a:t>&lt;</a:t>
            </a:r>
            <a:r>
              <a:rPr lang="en" altLang="zh-CN" sz="1400" dirty="0"/>
              <a:t> </a:t>
            </a:r>
            <a:r>
              <a:rPr lang="el-GR" altLang="zh-CN" sz="1400" dirty="0"/>
              <a:t>μ(</a:t>
            </a:r>
            <a:r>
              <a:rPr lang="en-US" altLang="zh-CN" sz="1400" dirty="0"/>
              <a:t>2018</a:t>
            </a:r>
            <a:r>
              <a:rPr lang="zh-CN" altLang="en-US" sz="1400" dirty="0"/>
              <a:t>～</a:t>
            </a:r>
            <a:r>
              <a:rPr lang="en-US" altLang="zh-CN" sz="1400" dirty="0"/>
              <a:t>2019</a:t>
            </a:r>
            <a:r>
              <a:rPr lang="en" altLang="zh-CN" sz="1400" dirty="0"/>
              <a:t>)</a:t>
            </a:r>
          </a:p>
          <a:p>
            <a:pPr marL="0" indent="0">
              <a:lnSpc>
                <a:spcPct val="115000"/>
              </a:lnSpc>
              <a:spcBef>
                <a:spcPts val="0"/>
              </a:spcBef>
              <a:buNone/>
            </a:pPr>
            <a:endParaRPr lang="en" altLang="zh-CN" sz="1400" dirty="0"/>
          </a:p>
          <a:p>
            <a:pPr marL="0" indent="0">
              <a:lnSpc>
                <a:spcPct val="115000"/>
              </a:lnSpc>
              <a:spcBef>
                <a:spcPts val="0"/>
              </a:spcBef>
              <a:buNone/>
            </a:pPr>
            <a:r>
              <a:rPr lang="en" altLang="zh-CN" sz="1400" dirty="0"/>
              <a:t>          Z-score : -3.663</a:t>
            </a:r>
          </a:p>
          <a:p>
            <a:pPr marL="0" indent="0">
              <a:lnSpc>
                <a:spcPct val="115000"/>
              </a:lnSpc>
              <a:spcBef>
                <a:spcPts val="0"/>
              </a:spcBef>
              <a:buNone/>
            </a:pPr>
            <a:r>
              <a:rPr lang="en" altLang="zh-CN" sz="1400" dirty="0"/>
              <a:t>          p-value : 0.450         </a:t>
            </a:r>
          </a:p>
          <a:p>
            <a:pPr marL="0" indent="0">
              <a:lnSpc>
                <a:spcPct val="115000"/>
              </a:lnSpc>
              <a:spcBef>
                <a:spcPts val="0"/>
              </a:spcBef>
              <a:buNone/>
            </a:pPr>
            <a:r>
              <a:rPr lang="en" altLang="zh-CN" sz="1400" dirty="0"/>
              <a:t>          Confidence Interval (95%)</a:t>
            </a:r>
          </a:p>
          <a:p>
            <a:pPr marL="0" indent="0">
              <a:lnSpc>
                <a:spcPct val="115000"/>
              </a:lnSpc>
              <a:spcBef>
                <a:spcPts val="0"/>
              </a:spcBef>
              <a:buNone/>
            </a:pPr>
            <a:r>
              <a:rPr lang="en" altLang="zh-CN" sz="1400" dirty="0"/>
              <a:t>          (-11.230  ~  -3.401)</a:t>
            </a:r>
          </a:p>
          <a:p>
            <a:pPr marL="0" indent="0">
              <a:lnSpc>
                <a:spcPct val="115000"/>
              </a:lnSpc>
              <a:spcBef>
                <a:spcPts val="0"/>
              </a:spcBef>
              <a:buNone/>
            </a:pPr>
            <a:r>
              <a:rPr lang="zh-CN" altLang="en-US" sz="1400" dirty="0"/>
              <a:t>    </a:t>
            </a:r>
            <a:endParaRPr lang="en" altLang="zh-CN" sz="1400" dirty="0"/>
          </a:p>
          <a:p>
            <a:pPr marL="0" indent="0">
              <a:lnSpc>
                <a:spcPct val="115000"/>
              </a:lnSpc>
              <a:spcBef>
                <a:spcPts val="0"/>
              </a:spcBef>
              <a:buNone/>
            </a:pPr>
            <a:r>
              <a:rPr lang="en" altLang="zh-CN" sz="1400" dirty="0"/>
              <a:t>           </a:t>
            </a:r>
            <a:r>
              <a:rPr lang="en" altLang="zh-CN" sz="1400" dirty="0">
                <a:solidFill>
                  <a:schemeClr val="tx2">
                    <a:lumMod val="25000"/>
                  </a:schemeClr>
                </a:solidFill>
              </a:rPr>
              <a:t>Difference does exist</a:t>
            </a:r>
            <a:r>
              <a:rPr lang="zh-CN" altLang="en-US" sz="1400" dirty="0">
                <a:solidFill>
                  <a:schemeClr val="tx2">
                    <a:lumMod val="25000"/>
                  </a:schemeClr>
                </a:solidFill>
              </a:rPr>
              <a:t> </a:t>
            </a:r>
            <a:endParaRPr lang="en-US" altLang="zh-CN" sz="1400" dirty="0">
              <a:solidFill>
                <a:schemeClr val="tx2">
                  <a:lumMod val="25000"/>
                </a:schemeClr>
              </a:solidFill>
            </a:endParaRPr>
          </a:p>
          <a:p>
            <a:pPr marL="0" indent="0">
              <a:lnSpc>
                <a:spcPct val="115000"/>
              </a:lnSpc>
              <a:spcBef>
                <a:spcPts val="0"/>
              </a:spcBef>
              <a:buNone/>
            </a:pPr>
            <a:r>
              <a:rPr lang="zh-CN" altLang="en-US" sz="1400" dirty="0">
                <a:solidFill>
                  <a:schemeClr val="tx2">
                    <a:lumMod val="25000"/>
                  </a:schemeClr>
                </a:solidFill>
              </a:rPr>
              <a:t>           </a:t>
            </a:r>
            <a:r>
              <a:rPr lang="en" altLang="zh-CN" sz="1400" dirty="0">
                <a:solidFill>
                  <a:schemeClr val="tx2">
                    <a:lumMod val="25000"/>
                  </a:schemeClr>
                </a:solidFill>
              </a:rPr>
              <a:t>But not significant</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 name="Google Shape;124;p17">
            <a:extLst>
              <a:ext uri="{FF2B5EF4-FFF2-40B4-BE49-F238E27FC236}">
                <a16:creationId xmlns:a16="http://schemas.microsoft.com/office/drawing/2014/main" id="{9D3E3892-F9AF-3245-8F59-F9D896608CA9}"/>
              </a:ext>
            </a:extLst>
          </p:cNvPr>
          <p:cNvSpPr txBox="1">
            <a:spLocks noGrp="1"/>
          </p:cNvSpPr>
          <p:nvPr>
            <p:ph type="title"/>
          </p:nvPr>
        </p:nvSpPr>
        <p:spPr>
          <a:xfrm>
            <a:off x="252676" y="115303"/>
            <a:ext cx="4988627" cy="761390"/>
          </a:xfrm>
          <a:prstGeom prst="rect">
            <a:avLst/>
          </a:prstGeom>
        </p:spPr>
        <p:txBody>
          <a:bodyPr spcFirstLastPara="1" wrap="square" lIns="91425" tIns="91425" rIns="91425" bIns="91425" anchor="b" anchorCtr="0">
            <a:noAutofit/>
          </a:bodyPr>
          <a:lstStyle/>
          <a:p>
            <a:pPr lvl="0"/>
            <a:r>
              <a:rPr lang="en-US" sz="1600" b="1" dirty="0">
                <a:solidFill>
                  <a:schemeClr val="bg2">
                    <a:lumMod val="75000"/>
                  </a:schemeClr>
                </a:solidFill>
              </a:rPr>
              <a:t>Comparison of the Number of Crimes : </a:t>
            </a:r>
            <a:br>
              <a:rPr lang="en-US" sz="1600" dirty="0">
                <a:solidFill>
                  <a:schemeClr val="bg2">
                    <a:lumMod val="75000"/>
                  </a:schemeClr>
                </a:solidFill>
              </a:rPr>
            </a:br>
            <a:r>
              <a:rPr lang="en-US" sz="1600" dirty="0">
                <a:solidFill>
                  <a:schemeClr val="bg2">
                    <a:lumMod val="75000"/>
                  </a:schemeClr>
                </a:solidFill>
              </a:rPr>
              <a:t>2020.06~2021.05 VS. 2018.06~2019.05</a:t>
            </a:r>
            <a:endParaRPr sz="1600" b="1" dirty="0">
              <a:solidFill>
                <a:schemeClr val="bg2">
                  <a:lumMod val="75000"/>
                </a:schemeClr>
              </a:solidFill>
            </a:endParaRPr>
          </a:p>
        </p:txBody>
      </p:sp>
      <p:pic>
        <p:nvPicPr>
          <p:cNvPr id="11" name="图片 10" descr="图表, 条形图&#10;&#10;描述已自动生成">
            <a:extLst>
              <a:ext uri="{FF2B5EF4-FFF2-40B4-BE49-F238E27FC236}">
                <a16:creationId xmlns:a16="http://schemas.microsoft.com/office/drawing/2014/main" id="{5F010F60-F173-FF43-84F5-D7097CB90540}"/>
              </a:ext>
            </a:extLst>
          </p:cNvPr>
          <p:cNvPicPr>
            <a:picLocks noChangeAspect="1"/>
          </p:cNvPicPr>
          <p:nvPr/>
        </p:nvPicPr>
        <p:blipFill>
          <a:blip r:embed="rId3"/>
          <a:stretch>
            <a:fillRect/>
          </a:stretch>
        </p:blipFill>
        <p:spPr>
          <a:xfrm>
            <a:off x="285046" y="1253765"/>
            <a:ext cx="2844653" cy="3683667"/>
          </a:xfrm>
          <a:prstGeom prst="rect">
            <a:avLst/>
          </a:prstGeom>
        </p:spPr>
      </p:pic>
      <p:pic>
        <p:nvPicPr>
          <p:cNvPr id="14" name="图片 13" descr="图表, 条形图&#10;&#10;描述已自动生成">
            <a:extLst>
              <a:ext uri="{FF2B5EF4-FFF2-40B4-BE49-F238E27FC236}">
                <a16:creationId xmlns:a16="http://schemas.microsoft.com/office/drawing/2014/main" id="{6D013325-F50E-0249-8BD7-FA72848AE7EB}"/>
              </a:ext>
            </a:extLst>
          </p:cNvPr>
          <p:cNvPicPr>
            <a:picLocks noChangeAspect="1"/>
          </p:cNvPicPr>
          <p:nvPr/>
        </p:nvPicPr>
        <p:blipFill>
          <a:blip r:embed="rId4"/>
          <a:stretch>
            <a:fillRect/>
          </a:stretch>
        </p:blipFill>
        <p:spPr>
          <a:xfrm>
            <a:off x="3260095" y="1357460"/>
            <a:ext cx="2622231" cy="3544740"/>
          </a:xfrm>
          <a:prstGeom prst="rect">
            <a:avLst/>
          </a:prstGeom>
        </p:spPr>
      </p:pic>
    </p:spTree>
    <p:extLst>
      <p:ext uri="{BB962C8B-B14F-4D97-AF65-F5344CB8AC3E}">
        <p14:creationId xmlns:p14="http://schemas.microsoft.com/office/powerpoint/2010/main" val="245717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5797484" y="1046671"/>
            <a:ext cx="3450211" cy="3879217"/>
          </a:xfrm>
          <a:prstGeom prst="rect">
            <a:avLst/>
          </a:prstGeom>
        </p:spPr>
        <p:txBody>
          <a:bodyPr spcFirstLastPara="1" wrap="square" lIns="91425" tIns="91425" rIns="91425" bIns="91425" anchor="t" anchorCtr="0">
            <a:noAutofit/>
          </a:bodyPr>
          <a:lstStyle/>
          <a:p>
            <a:pPr lvl="0"/>
            <a:r>
              <a:rPr lang="en" altLang="zh-CN" sz="1400" dirty="0"/>
              <a:t>The number of crimes has decreased in most regions (11/17)</a:t>
            </a:r>
          </a:p>
          <a:p>
            <a:pPr lvl="0"/>
            <a:r>
              <a:rPr lang="en" sz="1400" dirty="0"/>
              <a:t>Regions with the most significant reduction in the number of crimes</a:t>
            </a:r>
            <a:endParaRPr lang="en-US" sz="1400" dirty="0"/>
          </a:p>
          <a:p>
            <a:pPr marL="114300" lvl="0" indent="0">
              <a:buNone/>
            </a:pPr>
            <a:r>
              <a:rPr lang="zh-CN" altLang="en-US" sz="1400" dirty="0"/>
              <a:t>       </a:t>
            </a:r>
            <a:r>
              <a:rPr lang="en-US" altLang="zh-CN" sz="1400" dirty="0"/>
              <a:t>-</a:t>
            </a:r>
            <a:r>
              <a:rPr lang="zh-CN" altLang="en-US" sz="1400" dirty="0"/>
              <a:t> </a:t>
            </a:r>
            <a:r>
              <a:rPr lang="en-US" altLang="zh-CN" sz="1400" dirty="0"/>
              <a:t>Downtown (-1106)</a:t>
            </a:r>
          </a:p>
          <a:p>
            <a:pPr marL="114300" lvl="0" indent="0">
              <a:buNone/>
            </a:pPr>
            <a:r>
              <a:rPr lang="en-US" sz="1400" dirty="0"/>
              <a:t>       - Frog Hollow (-792)</a:t>
            </a:r>
          </a:p>
          <a:p>
            <a:pPr marL="114300" lvl="0" indent="0">
              <a:buNone/>
            </a:pPr>
            <a:r>
              <a:rPr lang="en-US" sz="1400" dirty="0"/>
              <a:t>       - South Green (-560)</a:t>
            </a:r>
            <a:endParaRPr lang="en" sz="1400" dirty="0"/>
          </a:p>
          <a:p>
            <a:pPr marL="114300" lvl="0" indent="0">
              <a:buNone/>
            </a:pPr>
            <a:endParaRPr sz="1400" dirty="0"/>
          </a:p>
          <a:p>
            <a:pPr lvl="0">
              <a:spcBef>
                <a:spcPts val="0"/>
              </a:spcBef>
            </a:pPr>
            <a:r>
              <a:rPr lang="en" sz="1400" dirty="0"/>
              <a:t>Regions with the most significant increase in the number of crimes</a:t>
            </a:r>
          </a:p>
          <a:p>
            <a:pPr marL="114300" lvl="0" indent="0">
              <a:spcBef>
                <a:spcPts val="0"/>
              </a:spcBef>
              <a:buNone/>
            </a:pPr>
            <a:r>
              <a:rPr lang="zh-CN" altLang="en-US" sz="1400" dirty="0"/>
              <a:t>        </a:t>
            </a:r>
            <a:r>
              <a:rPr lang="en-US" altLang="zh-CN" sz="1400" dirty="0"/>
              <a:t>-</a:t>
            </a:r>
            <a:r>
              <a:rPr lang="zh-CN" altLang="en-US" sz="1400" dirty="0"/>
              <a:t> </a:t>
            </a:r>
            <a:r>
              <a:rPr lang="en" altLang="zh-CN" sz="1400" dirty="0"/>
              <a:t>Upper Albany (345)</a:t>
            </a:r>
            <a:endParaRPr lang="en" sz="1400" dirty="0"/>
          </a:p>
          <a:p>
            <a:pPr marL="457200" lvl="0" indent="-342900" algn="l" rtl="0">
              <a:spcBef>
                <a:spcPts val="0"/>
              </a:spcBef>
              <a:spcAft>
                <a:spcPts val="0"/>
              </a:spcAft>
              <a:buSzPts val="1800"/>
              <a:buChar char="▷"/>
            </a:pPr>
            <a:endParaRPr lang="en" sz="14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图片 6" descr="图表, 条形图&#10;&#10;描述已自动生成">
            <a:extLst>
              <a:ext uri="{FF2B5EF4-FFF2-40B4-BE49-F238E27FC236}">
                <a16:creationId xmlns:a16="http://schemas.microsoft.com/office/drawing/2014/main" id="{3205FDCE-444C-9A4D-B816-C602B7D2312F}"/>
              </a:ext>
            </a:extLst>
          </p:cNvPr>
          <p:cNvPicPr>
            <a:picLocks noChangeAspect="1"/>
          </p:cNvPicPr>
          <p:nvPr/>
        </p:nvPicPr>
        <p:blipFill>
          <a:blip r:embed="rId3"/>
          <a:stretch>
            <a:fillRect/>
          </a:stretch>
        </p:blipFill>
        <p:spPr>
          <a:xfrm>
            <a:off x="0" y="1131215"/>
            <a:ext cx="5580668" cy="3879217"/>
          </a:xfrm>
          <a:prstGeom prst="rect">
            <a:avLst/>
          </a:prstGeom>
        </p:spPr>
      </p:pic>
      <p:sp>
        <p:nvSpPr>
          <p:cNvPr id="13" name="Google Shape;124;p17">
            <a:extLst>
              <a:ext uri="{FF2B5EF4-FFF2-40B4-BE49-F238E27FC236}">
                <a16:creationId xmlns:a16="http://schemas.microsoft.com/office/drawing/2014/main" id="{42FACB6A-8670-3740-9E82-68B27CFA1165}"/>
              </a:ext>
            </a:extLst>
          </p:cNvPr>
          <p:cNvSpPr txBox="1">
            <a:spLocks noGrp="1"/>
          </p:cNvSpPr>
          <p:nvPr>
            <p:ph type="title"/>
          </p:nvPr>
        </p:nvSpPr>
        <p:spPr>
          <a:xfrm>
            <a:off x="86447" y="0"/>
            <a:ext cx="5711035" cy="791852"/>
          </a:xfrm>
          <a:prstGeom prst="rect">
            <a:avLst/>
          </a:prstGeom>
        </p:spPr>
        <p:txBody>
          <a:bodyPr spcFirstLastPara="1" wrap="square" lIns="91425" tIns="91425" rIns="91425" bIns="91425" anchor="b" anchorCtr="0">
            <a:noAutofit/>
          </a:bodyPr>
          <a:lstStyle/>
          <a:p>
            <a:pPr lvl="0"/>
            <a:r>
              <a:rPr lang="en-US" sz="1600" b="1" dirty="0">
                <a:solidFill>
                  <a:schemeClr val="bg2">
                    <a:lumMod val="75000"/>
                  </a:schemeClr>
                </a:solidFill>
              </a:rPr>
              <a:t>Comparison of the Number of Crimes by Regions: </a:t>
            </a:r>
            <a:br>
              <a:rPr lang="en-US" sz="1600" dirty="0">
                <a:solidFill>
                  <a:schemeClr val="bg2">
                    <a:lumMod val="75000"/>
                  </a:schemeClr>
                </a:solidFill>
              </a:rPr>
            </a:br>
            <a:r>
              <a:rPr lang="en-US" sz="1600" dirty="0">
                <a:solidFill>
                  <a:schemeClr val="bg2">
                    <a:lumMod val="75000"/>
                  </a:schemeClr>
                </a:solidFill>
              </a:rPr>
              <a:t>2020.06~2021.05 VS. 2018.06~2019.05</a:t>
            </a:r>
            <a:endParaRPr sz="1600" b="1" dirty="0">
              <a:solidFill>
                <a:schemeClr val="bg2">
                  <a:lumMod val="75000"/>
                </a:schemeClr>
              </a:solidFill>
            </a:endParaRPr>
          </a:p>
        </p:txBody>
      </p:sp>
    </p:spTree>
    <p:extLst>
      <p:ext uri="{BB962C8B-B14F-4D97-AF65-F5344CB8AC3E}">
        <p14:creationId xmlns:p14="http://schemas.microsoft.com/office/powerpoint/2010/main" val="389624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5665509" y="940669"/>
            <a:ext cx="3478491" cy="3985220"/>
          </a:xfrm>
          <a:prstGeom prst="rect">
            <a:avLst/>
          </a:prstGeom>
        </p:spPr>
        <p:txBody>
          <a:bodyPr spcFirstLastPara="1" wrap="square" lIns="91425" tIns="91425" rIns="91425" bIns="91425" anchor="t" anchorCtr="0">
            <a:noAutofit/>
          </a:bodyPr>
          <a:lstStyle/>
          <a:p>
            <a:pPr lvl="0"/>
            <a:r>
              <a:rPr lang="en" altLang="zh-CN" sz="1400" dirty="0"/>
              <a:t>The number of crimes has decreased in most categories (</a:t>
            </a:r>
            <a:r>
              <a:rPr lang="en-US" altLang="zh-CN" sz="1400" dirty="0"/>
              <a:t>24</a:t>
            </a:r>
            <a:r>
              <a:rPr lang="en" altLang="zh-CN" sz="1400" dirty="0"/>
              <a:t>/</a:t>
            </a:r>
            <a:r>
              <a:rPr lang="en-US" altLang="zh-CN" sz="1400" dirty="0"/>
              <a:t>43</a:t>
            </a:r>
            <a:r>
              <a:rPr lang="en" altLang="zh-CN" sz="1400" dirty="0"/>
              <a:t>)</a:t>
            </a:r>
          </a:p>
          <a:p>
            <a:pPr lvl="0"/>
            <a:endParaRPr lang="en" altLang="zh-CN" sz="1400" dirty="0"/>
          </a:p>
          <a:p>
            <a:pPr lvl="0"/>
            <a:r>
              <a:rPr lang="en" altLang="zh-CN" sz="1400" dirty="0"/>
              <a:t>Categories with the most significant reduction in the number of crimes</a:t>
            </a:r>
          </a:p>
          <a:p>
            <a:pPr marL="114300" lvl="0" indent="0">
              <a:buNone/>
            </a:pPr>
            <a:r>
              <a:rPr lang="en" altLang="zh-CN" sz="1400" dirty="0"/>
              <a:t>       - Motor Vehicle Law (-1022)</a:t>
            </a:r>
          </a:p>
          <a:p>
            <a:pPr marL="114300" lvl="0" indent="0">
              <a:buNone/>
            </a:pPr>
            <a:r>
              <a:rPr lang="en" altLang="zh-CN" sz="1400" dirty="0"/>
              <a:t>       - Property Damage Accident (-917)</a:t>
            </a:r>
          </a:p>
          <a:p>
            <a:pPr marL="114300" lvl="0" indent="0">
              <a:buNone/>
            </a:pPr>
            <a:r>
              <a:rPr lang="en" altLang="zh-CN" sz="1400" dirty="0"/>
              <a:t>       </a:t>
            </a:r>
          </a:p>
          <a:p>
            <a:pPr lvl="0">
              <a:spcBef>
                <a:spcPts val="0"/>
              </a:spcBef>
            </a:pPr>
            <a:r>
              <a:rPr lang="en" altLang="zh-CN" sz="1400" dirty="0"/>
              <a:t>Categories with the most significant increase in the number of crimes</a:t>
            </a:r>
          </a:p>
          <a:p>
            <a:pPr marL="114300" lvl="0" indent="0">
              <a:spcBef>
                <a:spcPts val="0"/>
              </a:spcBef>
              <a:buNone/>
            </a:pPr>
            <a:r>
              <a:rPr lang="en" altLang="zh-CN" sz="1400" dirty="0"/>
              <a:t>        - Shots Fired (993)</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图片 2" descr="图表, 条形图, 直方图&#10;&#10;描述已自动生成">
            <a:extLst>
              <a:ext uri="{FF2B5EF4-FFF2-40B4-BE49-F238E27FC236}">
                <a16:creationId xmlns:a16="http://schemas.microsoft.com/office/drawing/2014/main" id="{2CFF886E-2FC7-A04D-AA36-0709CD7932E9}"/>
              </a:ext>
            </a:extLst>
          </p:cNvPr>
          <p:cNvPicPr>
            <a:picLocks noChangeAspect="1"/>
          </p:cNvPicPr>
          <p:nvPr/>
        </p:nvPicPr>
        <p:blipFill>
          <a:blip r:embed="rId3"/>
          <a:stretch>
            <a:fillRect/>
          </a:stretch>
        </p:blipFill>
        <p:spPr>
          <a:xfrm>
            <a:off x="114725" y="940669"/>
            <a:ext cx="5381102" cy="4079894"/>
          </a:xfrm>
          <a:prstGeom prst="rect">
            <a:avLst/>
          </a:prstGeom>
        </p:spPr>
      </p:pic>
      <p:sp>
        <p:nvSpPr>
          <p:cNvPr id="9" name="Google Shape;124;p17">
            <a:extLst>
              <a:ext uri="{FF2B5EF4-FFF2-40B4-BE49-F238E27FC236}">
                <a16:creationId xmlns:a16="http://schemas.microsoft.com/office/drawing/2014/main" id="{21FA52D6-00A8-1244-A7B8-2A403707A351}"/>
              </a:ext>
            </a:extLst>
          </p:cNvPr>
          <p:cNvSpPr txBox="1">
            <a:spLocks/>
          </p:cNvSpPr>
          <p:nvPr/>
        </p:nvSpPr>
        <p:spPr>
          <a:xfrm>
            <a:off x="214969" y="-46042"/>
            <a:ext cx="5381102" cy="761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sz="1600" b="1" dirty="0">
                <a:solidFill>
                  <a:schemeClr val="bg2">
                    <a:lumMod val="75000"/>
                  </a:schemeClr>
                </a:solidFill>
              </a:rPr>
              <a:t>Comparison of the Number of Crimes by Categories: </a:t>
            </a:r>
            <a:br>
              <a:rPr lang="en-US" sz="1600" dirty="0">
                <a:solidFill>
                  <a:schemeClr val="bg2">
                    <a:lumMod val="75000"/>
                  </a:schemeClr>
                </a:solidFill>
              </a:rPr>
            </a:br>
            <a:r>
              <a:rPr lang="en-US" sz="1600" dirty="0">
                <a:solidFill>
                  <a:schemeClr val="bg2">
                    <a:lumMod val="75000"/>
                  </a:schemeClr>
                </a:solidFill>
              </a:rPr>
              <a:t>2020.06~2021.05 VS. 2018.06~2019.05</a:t>
            </a:r>
            <a:endParaRPr lang="en-US" sz="1600" b="1" dirty="0">
              <a:solidFill>
                <a:schemeClr val="bg2">
                  <a:lumMod val="75000"/>
                </a:schemeClr>
              </a:solidFill>
            </a:endParaRPr>
          </a:p>
        </p:txBody>
      </p:sp>
    </p:spTree>
    <p:extLst>
      <p:ext uri="{BB962C8B-B14F-4D97-AF65-F5344CB8AC3E}">
        <p14:creationId xmlns:p14="http://schemas.microsoft.com/office/powerpoint/2010/main" val="206005725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4182</TotalTime>
  <Words>829</Words>
  <Application>Microsoft Macintosh PowerPoint</Application>
  <PresentationFormat>全屏显示(16:9)</PresentationFormat>
  <Paragraphs>131</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Lato</vt:lpstr>
      <vt:lpstr>Raleway</vt:lpstr>
      <vt:lpstr>Arial</vt:lpstr>
      <vt:lpstr>Antonio template</vt:lpstr>
      <vt:lpstr>Xiaoyu Lin  Dec 9. 2021</vt:lpstr>
      <vt:lpstr>Introduction</vt:lpstr>
      <vt:lpstr>Problem Statement</vt:lpstr>
      <vt:lpstr>Dataset &amp; Method</vt:lpstr>
      <vt:lpstr>Overview of Covid-19 Confirmed Cases  - Hartford County vs. Hartford City , Connecticut</vt:lpstr>
      <vt:lpstr>Correlation between Covid-19 Confirmed Cases and Incidents of Crime</vt:lpstr>
      <vt:lpstr>Comparison of the Number of Crimes :  2020.06~2021.05 VS. 2018.06~2019.05</vt:lpstr>
      <vt:lpstr>Comparison of the Number of Crimes by Regions:  2020.06~2021.05 VS. 2018.06~2019.05</vt:lpstr>
      <vt:lpstr>PowerPoint 演示文稿</vt:lpstr>
      <vt:lpstr>Conclusion</vt:lpstr>
      <vt:lpstr>Limitation &amp; Further Research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Xiaoyu Lin  Dec 9. 2021</dc:title>
  <cp:lastModifiedBy>Xiaoyu Lin</cp:lastModifiedBy>
  <cp:revision>24</cp:revision>
  <dcterms:modified xsi:type="dcterms:W3CDTF">2021-12-09T15:37:45Z</dcterms:modified>
</cp:coreProperties>
</file>